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6"/>
  </p:notesMasterIdLst>
  <p:sldIdLst>
    <p:sldId id="256" r:id="rId2"/>
    <p:sldId id="271" r:id="rId3"/>
    <p:sldId id="272" r:id="rId4"/>
    <p:sldId id="270" r:id="rId5"/>
    <p:sldId id="273" r:id="rId6"/>
    <p:sldId id="274" r:id="rId7"/>
    <p:sldId id="275" r:id="rId8"/>
    <p:sldId id="281" r:id="rId9"/>
    <p:sldId id="282" r:id="rId10"/>
    <p:sldId id="283" r:id="rId11"/>
    <p:sldId id="276" r:id="rId12"/>
    <p:sldId id="277" r:id="rId13"/>
    <p:sldId id="278" r:id="rId14"/>
    <p:sldId id="279" r:id="rId15"/>
    <p:sldId id="280" r:id="rId16"/>
    <p:sldId id="284" r:id="rId17"/>
    <p:sldId id="285" r:id="rId18"/>
    <p:sldId id="286" r:id="rId19"/>
    <p:sldId id="287" r:id="rId20"/>
    <p:sldId id="288" r:id="rId21"/>
    <p:sldId id="289" r:id="rId22"/>
    <p:sldId id="290" r:id="rId23"/>
    <p:sldId id="291" r:id="rId24"/>
    <p:sldId id="292"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dirty="0"/>
            <a:t>経済学</a:t>
          </a:r>
          <a:r>
            <a:rPr kumimoji="1" lang="ja-JP" altLang="en-US" dirty="0"/>
            <a:t>入門</a:t>
          </a:r>
          <a:r>
            <a:rPr kumimoji="1" lang="en-US" altLang="ja-JP" dirty="0"/>
            <a:t>-06</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03862"/>
          <a:ext cx="7146245" cy="220545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dirty="0"/>
            <a:t>経済学</a:t>
          </a:r>
          <a:r>
            <a:rPr kumimoji="1" lang="ja-JP" altLang="en-US" sz="6500" kern="1200" dirty="0"/>
            <a:t>入門</a:t>
          </a:r>
          <a:r>
            <a:rPr kumimoji="1" lang="en-US" altLang="ja-JP" sz="6500" kern="1200" dirty="0"/>
            <a:t>-06</a:t>
          </a:r>
          <a:endParaRPr lang="ja-JP" sz="6500" kern="1200" dirty="0"/>
        </a:p>
      </dsp:txBody>
      <dsp:txXfrm>
        <a:off x="107661" y="511523"/>
        <a:ext cx="6930923"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2024/5/27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10</a:t>
            </a:fld>
            <a:endParaRPr kumimoji="1" lang="ja-JP" altLang="en-US"/>
          </a:p>
        </p:txBody>
      </p:sp>
    </p:spTree>
    <p:extLst>
      <p:ext uri="{BB962C8B-B14F-4D97-AF65-F5344CB8AC3E}">
        <p14:creationId xmlns:p14="http://schemas.microsoft.com/office/powerpoint/2010/main" val="3836049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11</a:t>
            </a:fld>
            <a:endParaRPr kumimoji="1" lang="ja-JP" altLang="en-US"/>
          </a:p>
        </p:txBody>
      </p:sp>
    </p:spTree>
    <p:extLst>
      <p:ext uri="{BB962C8B-B14F-4D97-AF65-F5344CB8AC3E}">
        <p14:creationId xmlns:p14="http://schemas.microsoft.com/office/powerpoint/2010/main" val="3338966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12</a:t>
            </a:fld>
            <a:endParaRPr kumimoji="1" lang="ja-JP" altLang="en-US"/>
          </a:p>
        </p:txBody>
      </p:sp>
    </p:spTree>
    <p:extLst>
      <p:ext uri="{BB962C8B-B14F-4D97-AF65-F5344CB8AC3E}">
        <p14:creationId xmlns:p14="http://schemas.microsoft.com/office/powerpoint/2010/main" val="2712731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13</a:t>
            </a:fld>
            <a:endParaRPr kumimoji="1" lang="ja-JP" altLang="en-US"/>
          </a:p>
        </p:txBody>
      </p:sp>
    </p:spTree>
    <p:extLst>
      <p:ext uri="{BB962C8B-B14F-4D97-AF65-F5344CB8AC3E}">
        <p14:creationId xmlns:p14="http://schemas.microsoft.com/office/powerpoint/2010/main" val="2536403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14</a:t>
            </a:fld>
            <a:endParaRPr kumimoji="1" lang="ja-JP" altLang="en-US"/>
          </a:p>
        </p:txBody>
      </p:sp>
    </p:spTree>
    <p:extLst>
      <p:ext uri="{BB962C8B-B14F-4D97-AF65-F5344CB8AC3E}">
        <p14:creationId xmlns:p14="http://schemas.microsoft.com/office/powerpoint/2010/main" val="977389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15</a:t>
            </a:fld>
            <a:endParaRPr kumimoji="1" lang="ja-JP" altLang="en-US"/>
          </a:p>
        </p:txBody>
      </p:sp>
    </p:spTree>
    <p:extLst>
      <p:ext uri="{BB962C8B-B14F-4D97-AF65-F5344CB8AC3E}">
        <p14:creationId xmlns:p14="http://schemas.microsoft.com/office/powerpoint/2010/main" val="26485109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16</a:t>
            </a:fld>
            <a:endParaRPr kumimoji="1" lang="ja-JP" altLang="en-US"/>
          </a:p>
        </p:txBody>
      </p:sp>
    </p:spTree>
    <p:extLst>
      <p:ext uri="{BB962C8B-B14F-4D97-AF65-F5344CB8AC3E}">
        <p14:creationId xmlns:p14="http://schemas.microsoft.com/office/powerpoint/2010/main" val="565025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17</a:t>
            </a:fld>
            <a:endParaRPr kumimoji="1" lang="ja-JP" altLang="en-US"/>
          </a:p>
        </p:txBody>
      </p:sp>
    </p:spTree>
    <p:extLst>
      <p:ext uri="{BB962C8B-B14F-4D97-AF65-F5344CB8AC3E}">
        <p14:creationId xmlns:p14="http://schemas.microsoft.com/office/powerpoint/2010/main" val="15685561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18</a:t>
            </a:fld>
            <a:endParaRPr kumimoji="1" lang="ja-JP" altLang="en-US"/>
          </a:p>
        </p:txBody>
      </p:sp>
    </p:spTree>
    <p:extLst>
      <p:ext uri="{BB962C8B-B14F-4D97-AF65-F5344CB8AC3E}">
        <p14:creationId xmlns:p14="http://schemas.microsoft.com/office/powerpoint/2010/main" val="3653316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19</a:t>
            </a:fld>
            <a:endParaRPr kumimoji="1" lang="ja-JP" altLang="en-US"/>
          </a:p>
        </p:txBody>
      </p:sp>
    </p:spTree>
    <p:extLst>
      <p:ext uri="{BB962C8B-B14F-4D97-AF65-F5344CB8AC3E}">
        <p14:creationId xmlns:p14="http://schemas.microsoft.com/office/powerpoint/2010/main" val="3025360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a:t>
            </a:fld>
            <a:endParaRPr kumimoji="1" lang="ja-JP" altLang="en-US"/>
          </a:p>
        </p:txBody>
      </p:sp>
    </p:spTree>
    <p:extLst>
      <p:ext uri="{BB962C8B-B14F-4D97-AF65-F5344CB8AC3E}">
        <p14:creationId xmlns:p14="http://schemas.microsoft.com/office/powerpoint/2010/main" val="28343419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20</a:t>
            </a:fld>
            <a:endParaRPr kumimoji="1" lang="ja-JP" altLang="en-US"/>
          </a:p>
        </p:txBody>
      </p:sp>
    </p:spTree>
    <p:extLst>
      <p:ext uri="{BB962C8B-B14F-4D97-AF65-F5344CB8AC3E}">
        <p14:creationId xmlns:p14="http://schemas.microsoft.com/office/powerpoint/2010/main" val="24204666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21</a:t>
            </a:fld>
            <a:endParaRPr kumimoji="1" lang="ja-JP" altLang="en-US"/>
          </a:p>
        </p:txBody>
      </p:sp>
    </p:spTree>
    <p:extLst>
      <p:ext uri="{BB962C8B-B14F-4D97-AF65-F5344CB8AC3E}">
        <p14:creationId xmlns:p14="http://schemas.microsoft.com/office/powerpoint/2010/main" val="3746980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22</a:t>
            </a:fld>
            <a:endParaRPr kumimoji="1" lang="ja-JP" altLang="en-US"/>
          </a:p>
        </p:txBody>
      </p:sp>
    </p:spTree>
    <p:extLst>
      <p:ext uri="{BB962C8B-B14F-4D97-AF65-F5344CB8AC3E}">
        <p14:creationId xmlns:p14="http://schemas.microsoft.com/office/powerpoint/2010/main" val="10147351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23</a:t>
            </a:fld>
            <a:endParaRPr kumimoji="1" lang="ja-JP" altLang="en-US"/>
          </a:p>
        </p:txBody>
      </p:sp>
    </p:spTree>
    <p:extLst>
      <p:ext uri="{BB962C8B-B14F-4D97-AF65-F5344CB8AC3E}">
        <p14:creationId xmlns:p14="http://schemas.microsoft.com/office/powerpoint/2010/main" val="2994919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24</a:t>
            </a:fld>
            <a:endParaRPr kumimoji="1" lang="ja-JP" altLang="en-US"/>
          </a:p>
        </p:txBody>
      </p:sp>
    </p:spTree>
    <p:extLst>
      <p:ext uri="{BB962C8B-B14F-4D97-AF65-F5344CB8AC3E}">
        <p14:creationId xmlns:p14="http://schemas.microsoft.com/office/powerpoint/2010/main" val="3728985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a:t>
            </a:fld>
            <a:endParaRPr kumimoji="1" lang="ja-JP" altLang="en-US"/>
          </a:p>
        </p:txBody>
      </p:sp>
    </p:spTree>
    <p:extLst>
      <p:ext uri="{BB962C8B-B14F-4D97-AF65-F5344CB8AC3E}">
        <p14:creationId xmlns:p14="http://schemas.microsoft.com/office/powerpoint/2010/main" val="3275954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4</a:t>
            </a:fld>
            <a:endParaRPr kumimoji="1" lang="ja-JP" altLang="en-US"/>
          </a:p>
        </p:txBody>
      </p:sp>
    </p:spTree>
    <p:extLst>
      <p:ext uri="{BB962C8B-B14F-4D97-AF65-F5344CB8AC3E}">
        <p14:creationId xmlns:p14="http://schemas.microsoft.com/office/powerpoint/2010/main" val="1590214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5</a:t>
            </a:fld>
            <a:endParaRPr kumimoji="1" lang="ja-JP" altLang="en-US"/>
          </a:p>
        </p:txBody>
      </p:sp>
    </p:spTree>
    <p:extLst>
      <p:ext uri="{BB962C8B-B14F-4D97-AF65-F5344CB8AC3E}">
        <p14:creationId xmlns:p14="http://schemas.microsoft.com/office/powerpoint/2010/main" val="2762526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6</a:t>
            </a:fld>
            <a:endParaRPr kumimoji="1" lang="ja-JP" altLang="en-US"/>
          </a:p>
        </p:txBody>
      </p:sp>
    </p:spTree>
    <p:extLst>
      <p:ext uri="{BB962C8B-B14F-4D97-AF65-F5344CB8AC3E}">
        <p14:creationId xmlns:p14="http://schemas.microsoft.com/office/powerpoint/2010/main" val="2923270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7</a:t>
            </a:fld>
            <a:endParaRPr kumimoji="1" lang="ja-JP" altLang="en-US"/>
          </a:p>
        </p:txBody>
      </p:sp>
    </p:spTree>
    <p:extLst>
      <p:ext uri="{BB962C8B-B14F-4D97-AF65-F5344CB8AC3E}">
        <p14:creationId xmlns:p14="http://schemas.microsoft.com/office/powerpoint/2010/main" val="4121239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8</a:t>
            </a:fld>
            <a:endParaRPr kumimoji="1" lang="ja-JP" altLang="en-US"/>
          </a:p>
        </p:txBody>
      </p:sp>
    </p:spTree>
    <p:extLst>
      <p:ext uri="{BB962C8B-B14F-4D97-AF65-F5344CB8AC3E}">
        <p14:creationId xmlns:p14="http://schemas.microsoft.com/office/powerpoint/2010/main" val="2395016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9</a:t>
            </a:fld>
            <a:endParaRPr kumimoji="1" lang="ja-JP" altLang="en-US"/>
          </a:p>
        </p:txBody>
      </p:sp>
    </p:spTree>
    <p:extLst>
      <p:ext uri="{BB962C8B-B14F-4D97-AF65-F5344CB8AC3E}">
        <p14:creationId xmlns:p14="http://schemas.microsoft.com/office/powerpoint/2010/main" val="67713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2024/5/27</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264230327"/>
              </p:ext>
            </p:extLst>
          </p:nvPr>
        </p:nvGraphicFramePr>
        <p:xfrm>
          <a:off x="1989046" y="1215571"/>
          <a:ext cx="7146245"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575387"/>
            <a:ext cx="4158932" cy="1408853"/>
          </a:xfrm>
        </p:spPr>
        <p:txBody>
          <a:bodyPr>
            <a:normAutofit lnSpcReduction="10000"/>
          </a:bodyPr>
          <a:lstStyle/>
          <a:p>
            <a:r>
              <a:rPr kumimoji="1" lang="ja-JP" altLang="en-US" sz="2800"/>
              <a:t>講義</a:t>
            </a:r>
            <a:r>
              <a:rPr kumimoji="1" lang="ja-JP" altLang="en-US" sz="2800" dirty="0"/>
              <a:t>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lnSpcReduction="10000"/>
          </a:bodyPr>
          <a:lstStyle/>
          <a:p>
            <a:pPr marL="457200" indent="-457200">
              <a:buClr>
                <a:schemeClr val="tx2">
                  <a:lumMod val="75000"/>
                </a:schemeClr>
              </a:buClr>
              <a:buFont typeface="Wingdings" panose="05000000000000000000" pitchFamily="2" charset="2"/>
              <a:buChar char="p"/>
            </a:pPr>
            <a:r>
              <a:rPr lang="ja-JP" altLang="en-US" sz="3600" dirty="0"/>
              <a:t>それら接戦の傾きを縦軸にすると、下のようになる。縦軸が限界費用になっているので注意。</a:t>
            </a:r>
          </a:p>
          <a:p>
            <a:pPr>
              <a:buClr>
                <a:schemeClr val="tx2">
                  <a:lumMod val="75000"/>
                </a:schemeClr>
              </a:buClr>
            </a:pPr>
            <a:r>
              <a:rPr lang="ja-JP" altLang="en-US" sz="2800" dirty="0"/>
              <a:t> </a:t>
            </a:r>
            <a:r>
              <a:rPr lang="ja-JP" altLang="en-US" sz="2800" dirty="0">
                <a:solidFill>
                  <a:srgbClr val="FF0000"/>
                </a:solidFill>
              </a:rPr>
              <a:t>限界費用</a:t>
            </a:r>
            <a:endParaRPr lang="en-US" altLang="ja-JP" sz="2800" dirty="0">
              <a:solidFill>
                <a:srgbClr val="FF0000"/>
              </a:solidFill>
            </a:endParaRPr>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r>
              <a:rPr lang="en-US" altLang="ja-JP" sz="2800" dirty="0"/>
              <a:t>                                                               </a:t>
            </a:r>
            <a:r>
              <a:rPr lang="ja-JP" altLang="en-US" sz="2800" dirty="0"/>
              <a:t>　　</a:t>
            </a:r>
          </a:p>
          <a:p>
            <a:pPr>
              <a:buClr>
                <a:schemeClr val="tx2">
                  <a:lumMod val="75000"/>
                </a:schemeClr>
              </a:buClr>
            </a:pPr>
            <a:r>
              <a:rPr lang="ja-JP" altLang="en-US" sz="2800" dirty="0"/>
              <a:t>　　　　　　　　　　　　　　　　　　生産量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10</a:t>
            </a:fld>
            <a:endParaRPr kumimoji="1" lang="ja-JP" altLang="en-US" dirty="0"/>
          </a:p>
        </p:txBody>
      </p:sp>
      <p:cxnSp>
        <p:nvCxnSpPr>
          <p:cNvPr id="6" name="直線矢印コネクタ 5">
            <a:extLst>
              <a:ext uri="{FF2B5EF4-FFF2-40B4-BE49-F238E27FC236}">
                <a16:creationId xmlns:a16="http://schemas.microsoft.com/office/drawing/2014/main" id="{85B1FD03-5041-4599-BA69-6FFD8E038545}"/>
              </a:ext>
            </a:extLst>
          </p:cNvPr>
          <p:cNvCxnSpPr>
            <a:cxnSpLocks/>
          </p:cNvCxnSpPr>
          <p:nvPr/>
        </p:nvCxnSpPr>
        <p:spPr>
          <a:xfrm flipV="1">
            <a:off x="1396538" y="2906486"/>
            <a:ext cx="0" cy="3253017"/>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2829BEF-F7F1-46B0-A6E9-A3814CF4821E}"/>
              </a:ext>
            </a:extLst>
          </p:cNvPr>
          <p:cNvCxnSpPr/>
          <p:nvPr/>
        </p:nvCxnSpPr>
        <p:spPr>
          <a:xfrm>
            <a:off x="1396538" y="6159501"/>
            <a:ext cx="537833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3EDDE3FB-54EC-4757-84B4-0B429132F32B}"/>
              </a:ext>
            </a:extLst>
          </p:cNvPr>
          <p:cNvCxnSpPr/>
          <p:nvPr/>
        </p:nvCxnSpPr>
        <p:spPr>
          <a:xfrm flipV="1">
            <a:off x="1955931" y="3405418"/>
            <a:ext cx="2917372" cy="2449285"/>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5384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完全競争市場では、生産者にとって価格は所与。つまり、自分で決めることができない。勝手に高い価格をつけても、売れない。</a:t>
            </a:r>
          </a:p>
          <a:p>
            <a:pPr marL="457200" indent="-457200">
              <a:buClr>
                <a:schemeClr val="tx2">
                  <a:lumMod val="75000"/>
                </a:schemeClr>
              </a:buClr>
              <a:buFont typeface="Wingdings" panose="05000000000000000000" pitchFamily="2" charset="2"/>
              <a:buChar char="p"/>
            </a:pPr>
            <a:r>
              <a:rPr lang="ja-JP" altLang="en-US" sz="3600" dirty="0"/>
              <a:t>価格＝一個あたりの売上＝生産者にとっての一個あたりの収入。</a:t>
            </a:r>
          </a:p>
          <a:p>
            <a:pPr marL="457200" indent="-457200">
              <a:buClr>
                <a:schemeClr val="tx2">
                  <a:lumMod val="75000"/>
                </a:schemeClr>
              </a:buClr>
              <a:buFont typeface="Wingdings" panose="05000000000000000000" pitchFamily="2" charset="2"/>
              <a:buChar char="p"/>
            </a:pPr>
            <a:r>
              <a:rPr lang="ja-JP" altLang="en-US" sz="3600" dirty="0"/>
              <a:t>価格＞限界費用ならば、生産者はその財を増産して売る。売れた金額マイナス追加費用が、追加の利潤となる。</a:t>
            </a:r>
          </a:p>
          <a:p>
            <a:pPr marL="457200" indent="-457200">
              <a:buClr>
                <a:schemeClr val="tx2">
                  <a:lumMod val="75000"/>
                </a:schemeClr>
              </a:buClr>
              <a:buFont typeface="Wingdings" panose="05000000000000000000" pitchFamily="2" charset="2"/>
              <a:buChar char="p"/>
            </a:pP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11</a:t>
            </a:fld>
            <a:endParaRPr kumimoji="1" lang="ja-JP" altLang="en-US" dirty="0"/>
          </a:p>
        </p:txBody>
      </p:sp>
    </p:spTree>
    <p:extLst>
      <p:ext uri="{BB962C8B-B14F-4D97-AF65-F5344CB8AC3E}">
        <p14:creationId xmlns:p14="http://schemas.microsoft.com/office/powerpoint/2010/main" val="1147129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価格＜限界費用ならば、生産者はその財の生産量を減らす。損失が出てまで生産・販売することは長期的には不可能（顧客獲得、市場の占拠といった目的であれば別）。</a:t>
            </a:r>
          </a:p>
          <a:p>
            <a:pPr marL="457200" indent="-457200">
              <a:buClr>
                <a:schemeClr val="tx2">
                  <a:lumMod val="75000"/>
                </a:schemeClr>
              </a:buClr>
              <a:buFont typeface="Wingdings" panose="05000000000000000000" pitchFamily="2" charset="2"/>
              <a:buChar char="p"/>
            </a:pPr>
            <a:r>
              <a:rPr lang="ja-JP" altLang="en-US" sz="3600" dirty="0"/>
              <a:t>つまり、価格＝限界費用となる生産量が、利潤を最大化する。</a:t>
            </a:r>
          </a:p>
          <a:p>
            <a:pPr marL="457200" indent="-457200">
              <a:buClr>
                <a:schemeClr val="tx2">
                  <a:lumMod val="75000"/>
                </a:schemeClr>
              </a:buClr>
              <a:buFont typeface="Wingdings" panose="05000000000000000000" pitchFamily="2" charset="2"/>
              <a:buChar char="p"/>
            </a:pP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12</a:t>
            </a:fld>
            <a:endParaRPr kumimoji="1" lang="ja-JP" altLang="en-US" dirty="0"/>
          </a:p>
        </p:txBody>
      </p:sp>
    </p:spTree>
    <p:extLst>
      <p:ext uri="{BB962C8B-B14F-4D97-AF65-F5344CB8AC3E}">
        <p14:creationId xmlns:p14="http://schemas.microsoft.com/office/powerpoint/2010/main" val="3178051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lnSpcReduction="10000"/>
          </a:bodyPr>
          <a:lstStyle/>
          <a:p>
            <a:pPr marL="457200" indent="-457200">
              <a:buClr>
                <a:schemeClr val="tx2">
                  <a:lumMod val="75000"/>
                </a:schemeClr>
              </a:buClr>
              <a:buFont typeface="Wingdings" panose="05000000000000000000" pitchFamily="2" charset="2"/>
              <a:buChar char="p"/>
            </a:pPr>
            <a:r>
              <a:rPr lang="ja-JP" altLang="en-US" sz="3600" dirty="0"/>
              <a:t>生産曲線（生産関数）とは、その価格であれば、生産者がどのぐらいの量を生産し売るかをプロットしたもの。</a:t>
            </a:r>
          </a:p>
          <a:p>
            <a:pPr marL="457200" indent="-457200">
              <a:buClr>
                <a:schemeClr val="tx2">
                  <a:lumMod val="75000"/>
                </a:schemeClr>
              </a:buClr>
              <a:buFont typeface="Wingdings" panose="05000000000000000000" pitchFamily="2" charset="2"/>
              <a:buChar char="p"/>
            </a:pPr>
            <a:r>
              <a:rPr lang="ja-JP" altLang="en-US" sz="3600" dirty="0"/>
              <a:t>たとえば、ある財の価格が</a:t>
            </a:r>
            <a:r>
              <a:rPr lang="en-US" altLang="ja-JP" sz="3600" dirty="0"/>
              <a:t>100</a:t>
            </a:r>
            <a:r>
              <a:rPr lang="ja-JP" altLang="en-US" sz="3600" dirty="0"/>
              <a:t>円のときに、企業（複数）が</a:t>
            </a:r>
            <a:r>
              <a:rPr lang="en-US" altLang="ja-JP" sz="3600" dirty="0"/>
              <a:t>1000</a:t>
            </a:r>
            <a:r>
              <a:rPr lang="ja-JP" altLang="en-US" sz="3600" dirty="0"/>
              <a:t>個生産していたとする。価格が限界的に</a:t>
            </a:r>
            <a:r>
              <a:rPr lang="en-US" altLang="ja-JP" sz="3600" dirty="0"/>
              <a:t>1</a:t>
            </a:r>
            <a:r>
              <a:rPr lang="ja-JP" altLang="en-US" sz="3600" dirty="0"/>
              <a:t>円上がって</a:t>
            </a:r>
            <a:r>
              <a:rPr lang="en-US" altLang="ja-JP" sz="3600" dirty="0"/>
              <a:t>101</a:t>
            </a:r>
            <a:r>
              <a:rPr lang="ja-JP" altLang="en-US" sz="3600" dirty="0"/>
              <a:t>円になったら、「もう少し生産を増やしても損が出ずに売れる」「この財の生産は諦めていたが、この価格ならなんとかやれそうだから、新規参入しよう」という企業が現れる。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13</a:t>
            </a:fld>
            <a:endParaRPr kumimoji="1" lang="ja-JP" altLang="en-US" dirty="0"/>
          </a:p>
        </p:txBody>
      </p:sp>
    </p:spTree>
    <p:extLst>
      <p:ext uri="{BB962C8B-B14F-4D97-AF65-F5344CB8AC3E}">
        <p14:creationId xmlns:p14="http://schemas.microsoft.com/office/powerpoint/2010/main" val="636719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言い換えると、生産量を限界的に</a:t>
            </a:r>
            <a:r>
              <a:rPr lang="en-US" altLang="ja-JP" sz="3600" dirty="0"/>
              <a:t>1</a:t>
            </a:r>
            <a:r>
              <a:rPr lang="ja-JP" altLang="en-US" sz="3600" dirty="0"/>
              <a:t>単位増やしたときに、損失が出ずに見合う生産量の増加</a:t>
            </a:r>
            <a:r>
              <a:rPr lang="en-US" altLang="ja-JP" sz="3600" dirty="0"/>
              <a:t>—</a:t>
            </a:r>
            <a:r>
              <a:rPr lang="ja-JP" altLang="en-US" sz="3600" dirty="0"/>
              <a:t>これが供給曲線。</a:t>
            </a:r>
          </a:p>
          <a:p>
            <a:pPr marL="457200" indent="-457200">
              <a:buClr>
                <a:schemeClr val="tx2">
                  <a:lumMod val="75000"/>
                </a:schemeClr>
              </a:buClr>
              <a:buFont typeface="Wingdings" panose="05000000000000000000" pitchFamily="2" charset="2"/>
              <a:buChar char="p"/>
            </a:pPr>
            <a:r>
              <a:rPr lang="ja-JP" altLang="en-US" sz="3600" dirty="0"/>
              <a:t>「生産量を限界的に</a:t>
            </a:r>
            <a:r>
              <a:rPr lang="en-US" altLang="ja-JP" sz="3600" dirty="0"/>
              <a:t>1</a:t>
            </a:r>
            <a:r>
              <a:rPr lang="ja-JP" altLang="en-US" sz="3600" dirty="0"/>
              <a:t>単位増やしたときに、</a:t>
            </a:r>
            <a:r>
              <a:rPr lang="ja-JP" altLang="en-US" sz="3600" dirty="0">
                <a:solidFill>
                  <a:srgbClr val="FF0000"/>
                </a:solidFill>
              </a:rPr>
              <a:t>損失</a:t>
            </a:r>
            <a:r>
              <a:rPr lang="ja-JP" altLang="en-US" sz="3600" dirty="0"/>
              <a:t>が出ない」とは、「生産量を限界的に</a:t>
            </a:r>
            <a:r>
              <a:rPr lang="en-US" altLang="ja-JP" sz="3600" dirty="0"/>
              <a:t>1</a:t>
            </a:r>
            <a:r>
              <a:rPr lang="ja-JP" altLang="en-US" sz="3600" dirty="0"/>
              <a:t>単位増やしたときに、</a:t>
            </a:r>
            <a:r>
              <a:rPr lang="ja-JP" altLang="en-US" sz="3600" dirty="0">
                <a:solidFill>
                  <a:srgbClr val="FF0000"/>
                </a:solidFill>
              </a:rPr>
              <a:t>売上げ（価格）マイナス費用が収支トントン</a:t>
            </a:r>
            <a:r>
              <a:rPr lang="ja-JP" altLang="en-US" sz="3600" dirty="0"/>
              <a:t>となる」ということ。</a:t>
            </a:r>
          </a:p>
          <a:p>
            <a:pPr marL="457200" indent="-457200">
              <a:buClr>
                <a:schemeClr val="tx2">
                  <a:lumMod val="75000"/>
                </a:schemeClr>
              </a:buClr>
              <a:buFont typeface="Wingdings" panose="05000000000000000000" pitchFamily="2" charset="2"/>
              <a:buChar char="p"/>
            </a:pP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14</a:t>
            </a:fld>
            <a:endParaRPr kumimoji="1" lang="ja-JP" altLang="en-US" dirty="0"/>
          </a:p>
        </p:txBody>
      </p:sp>
    </p:spTree>
    <p:extLst>
      <p:ext uri="{BB962C8B-B14F-4D97-AF65-F5344CB8AC3E}">
        <p14:creationId xmlns:p14="http://schemas.microsoft.com/office/powerpoint/2010/main" val="2932348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fontScale="92500" lnSpcReduction="10000"/>
          </a:bodyPr>
          <a:lstStyle/>
          <a:p>
            <a:pPr marL="457200" indent="-457200">
              <a:buClr>
                <a:schemeClr val="tx2">
                  <a:lumMod val="75000"/>
                </a:schemeClr>
              </a:buClr>
              <a:buFont typeface="Wingdings" panose="05000000000000000000" pitchFamily="2" charset="2"/>
              <a:buChar char="p"/>
            </a:pPr>
            <a:r>
              <a:rPr lang="ja-JP" altLang="en-US" sz="3600" dirty="0"/>
              <a:t>限界費用は、生産を限界的に</a:t>
            </a:r>
            <a:r>
              <a:rPr lang="en-US" altLang="ja-JP" sz="3600" dirty="0"/>
              <a:t>1</a:t>
            </a:r>
            <a:r>
              <a:rPr lang="ja-JP" altLang="en-US" sz="3600" dirty="0"/>
              <a:t>単位増やしたときにかかる追加の費用。この状態では、売上げ（価格）＝追加の費用。</a:t>
            </a:r>
          </a:p>
          <a:p>
            <a:pPr marL="457200" indent="-457200">
              <a:buClr>
                <a:schemeClr val="tx2">
                  <a:lumMod val="75000"/>
                </a:schemeClr>
              </a:buClr>
              <a:buFont typeface="Wingdings" panose="05000000000000000000" pitchFamily="2" charset="2"/>
              <a:buChar char="p"/>
            </a:pPr>
            <a:r>
              <a:rPr lang="ja-JP" altLang="en-US" sz="3600" dirty="0"/>
              <a:t>よって、前のスライドで供給曲線を「生産量を限界的に</a:t>
            </a:r>
            <a:r>
              <a:rPr lang="en-US" altLang="ja-JP" sz="3600" dirty="0"/>
              <a:t>1</a:t>
            </a:r>
            <a:r>
              <a:rPr lang="ja-JP" altLang="en-US" sz="3600" dirty="0"/>
              <a:t>単位増やしたときに、</a:t>
            </a:r>
            <a:r>
              <a:rPr lang="ja-JP" altLang="en-US" sz="3600" u="sng" dirty="0"/>
              <a:t>損失が出ずに見合う価格の上昇</a:t>
            </a:r>
            <a:r>
              <a:rPr lang="ja-JP" altLang="en-US" sz="3600" dirty="0"/>
              <a:t>」と説明した。</a:t>
            </a:r>
          </a:p>
          <a:p>
            <a:pPr marL="457200" indent="-457200">
              <a:buClr>
                <a:schemeClr val="tx2">
                  <a:lumMod val="75000"/>
                </a:schemeClr>
              </a:buClr>
              <a:buFont typeface="Wingdings" panose="05000000000000000000" pitchFamily="2" charset="2"/>
              <a:buChar char="p"/>
            </a:pPr>
            <a:r>
              <a:rPr lang="ja-JP" altLang="en-US" sz="3600" dirty="0"/>
              <a:t>これを上の説明に沿って言い換えると、「生産量を限界的に</a:t>
            </a:r>
            <a:r>
              <a:rPr lang="en-US" altLang="ja-JP" sz="3600" dirty="0"/>
              <a:t>1</a:t>
            </a:r>
            <a:r>
              <a:rPr lang="ja-JP" altLang="en-US" sz="3600" dirty="0"/>
              <a:t>単位増やしたときに、</a:t>
            </a:r>
            <a:r>
              <a:rPr lang="ja-JP" altLang="en-US" sz="3600" u="sng" dirty="0"/>
              <a:t>価格＝追加費用</a:t>
            </a:r>
            <a:r>
              <a:rPr lang="ja-JP" altLang="en-US" sz="3600" dirty="0"/>
              <a:t>となる生産量と価格の関係」</a:t>
            </a:r>
            <a:r>
              <a:rPr lang="en-US" altLang="ja-JP" sz="3600" dirty="0"/>
              <a:t>—</a:t>
            </a:r>
            <a:r>
              <a:rPr lang="ja-JP" altLang="en-US" sz="3600" dirty="0"/>
              <a:t>これが供給曲線ということになる。</a:t>
            </a:r>
            <a:br>
              <a:rPr lang="ja-JP" altLang="en-US" sz="3600" dirty="0"/>
            </a:b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15</a:t>
            </a:fld>
            <a:endParaRPr kumimoji="1" lang="ja-JP" altLang="en-US" dirty="0"/>
          </a:p>
        </p:txBody>
      </p:sp>
    </p:spTree>
    <p:extLst>
      <p:ext uri="{BB962C8B-B14F-4D97-AF65-F5344CB8AC3E}">
        <p14:creationId xmlns:p14="http://schemas.microsoft.com/office/powerpoint/2010/main" val="1405190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fontScale="92500"/>
          </a:bodyPr>
          <a:lstStyle/>
          <a:p>
            <a:pPr marL="457200" indent="-457200">
              <a:buClr>
                <a:schemeClr val="tx2">
                  <a:lumMod val="75000"/>
                </a:schemeClr>
              </a:buClr>
              <a:buFont typeface="Wingdings" panose="05000000000000000000" pitchFamily="2" charset="2"/>
              <a:buChar char="p"/>
            </a:pPr>
            <a:r>
              <a:rPr lang="ja-JP" altLang="en-US" sz="3600" dirty="0"/>
              <a:t>「生産量を限界的に</a:t>
            </a:r>
            <a:r>
              <a:rPr lang="en-US" altLang="ja-JP" sz="3600" dirty="0"/>
              <a:t>1</a:t>
            </a:r>
            <a:r>
              <a:rPr lang="ja-JP" altLang="en-US" sz="3600" dirty="0"/>
              <a:t>単位増やしたときの追加費用」は限界費用曲線。</a:t>
            </a:r>
          </a:p>
          <a:p>
            <a:pPr marL="457200" indent="-457200">
              <a:buClr>
                <a:schemeClr val="tx2">
                  <a:lumMod val="75000"/>
                </a:schemeClr>
              </a:buClr>
              <a:buFont typeface="Wingdings" panose="05000000000000000000" pitchFamily="2" charset="2"/>
              <a:buChar char="p"/>
            </a:pPr>
            <a:r>
              <a:rPr lang="ja-JP" altLang="en-US" sz="3600" dirty="0"/>
              <a:t>よって、</a:t>
            </a:r>
            <a:r>
              <a:rPr lang="ja-JP" altLang="en-US" sz="3600" dirty="0">
                <a:solidFill>
                  <a:srgbClr val="FF0000"/>
                </a:solidFill>
              </a:rPr>
              <a:t>完全競争の下では</a:t>
            </a:r>
            <a:r>
              <a:rPr lang="ja-JP" altLang="en-US" sz="3600" dirty="0"/>
              <a:t>、価格＝限界費用となるよう生産者は行動するので、限界費用曲線＝供給曲線となる。</a:t>
            </a:r>
          </a:p>
          <a:p>
            <a:pPr marL="457200" indent="-457200">
              <a:buClr>
                <a:schemeClr val="tx2">
                  <a:lumMod val="75000"/>
                </a:schemeClr>
              </a:buClr>
              <a:buFont typeface="Wingdings" panose="05000000000000000000" pitchFamily="2" charset="2"/>
              <a:buChar char="p"/>
            </a:pPr>
            <a:r>
              <a:rPr lang="en-US" altLang="ja-JP" sz="3600" dirty="0"/>
              <a:t>※</a:t>
            </a:r>
            <a:r>
              <a:rPr lang="ja-JP" altLang="en-US" sz="3600" dirty="0"/>
              <a:t>完全競争：独占（一社が市場を支配している）・寡占（少数の企業が市場を支配している）のではなく、多数の生産者が自由に競争している状態。企業は価格を自由に決めることができず、</a:t>
            </a:r>
            <a:r>
              <a:rPr lang="ja-JP" altLang="en-US" sz="3600" dirty="0">
                <a:solidFill>
                  <a:srgbClr val="FF0000"/>
                </a:solidFill>
              </a:rPr>
              <a:t>市場で決まる価格を所与</a:t>
            </a:r>
            <a:r>
              <a:rPr lang="ja-JP" altLang="en-US" sz="3600" dirty="0"/>
              <a:t>として受け止めて生産・販売をしている。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16</a:t>
            </a:fld>
            <a:endParaRPr kumimoji="1" lang="ja-JP" altLang="en-US" dirty="0"/>
          </a:p>
        </p:txBody>
      </p:sp>
    </p:spTree>
    <p:extLst>
      <p:ext uri="{BB962C8B-B14F-4D97-AF65-F5344CB8AC3E}">
        <p14:creationId xmlns:p14="http://schemas.microsoft.com/office/powerpoint/2010/main" val="1170675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lnSpcReduction="10000"/>
          </a:bodyPr>
          <a:lstStyle/>
          <a:p>
            <a:pPr>
              <a:buClr>
                <a:schemeClr val="tx2">
                  <a:lumMod val="75000"/>
                </a:schemeClr>
              </a:buClr>
            </a:pPr>
            <a:r>
              <a:rPr lang="en-US" altLang="ja-JP" sz="3600" dirty="0"/>
              <a:t>〔</a:t>
            </a:r>
            <a:r>
              <a:rPr lang="ja-JP" altLang="en-US" sz="3600" dirty="0"/>
              <a:t>限界評価曲線について</a:t>
            </a:r>
            <a:r>
              <a:rPr lang="en-US" altLang="ja-JP" sz="3600" dirty="0"/>
              <a:t>〕</a:t>
            </a:r>
            <a:endParaRPr lang="ja-JP" altLang="en-US" sz="3600" dirty="0"/>
          </a:p>
          <a:p>
            <a:pPr marL="571500" indent="-571500">
              <a:buClr>
                <a:schemeClr val="tx2">
                  <a:lumMod val="75000"/>
                </a:schemeClr>
              </a:buClr>
              <a:buFont typeface="Wingdings" panose="05000000000000000000" pitchFamily="2" charset="2"/>
              <a:buChar char="p"/>
            </a:pPr>
            <a:r>
              <a:rPr lang="ja-JP" altLang="en-US" sz="3600" dirty="0"/>
              <a:t>限界評価とは、ある財の消費量を</a:t>
            </a:r>
            <a:r>
              <a:rPr lang="en-US" altLang="ja-JP" sz="3600" dirty="0"/>
              <a:t>1</a:t>
            </a:r>
            <a:r>
              <a:rPr lang="ja-JP" altLang="en-US" sz="3600" dirty="0"/>
              <a:t>単位増やしたときに生じる効用の増加。</a:t>
            </a:r>
          </a:p>
          <a:p>
            <a:pPr marL="571500" indent="-571500">
              <a:buClr>
                <a:schemeClr val="tx2">
                  <a:lumMod val="75000"/>
                </a:schemeClr>
              </a:buClr>
              <a:buFont typeface="Wingdings" panose="05000000000000000000" pitchFamily="2" charset="2"/>
              <a:buChar char="p"/>
            </a:pPr>
            <a:r>
              <a:rPr lang="ja-JP" altLang="en-US" sz="3600" dirty="0"/>
              <a:t>無差別曲線と予算制約式のところで説明したように、効用とは、その財の消費によって得られる個人的な満足度</a:t>
            </a:r>
            <a:r>
              <a:rPr lang="en-US" altLang="ja-JP" sz="3600" baseline="30000" dirty="0"/>
              <a:t>※</a:t>
            </a:r>
            <a:r>
              <a:rPr lang="ja-JP" altLang="en-US" sz="3600" dirty="0"/>
              <a:t>。</a:t>
            </a:r>
          </a:p>
          <a:p>
            <a:pPr marL="571500" indent="-571500">
              <a:buClr>
                <a:schemeClr val="tx2">
                  <a:lumMod val="75000"/>
                </a:schemeClr>
              </a:buClr>
              <a:buFont typeface="Wingdings" panose="05000000000000000000" pitchFamily="2" charset="2"/>
              <a:buChar char="p"/>
            </a:pPr>
            <a:r>
              <a:rPr lang="en-US" altLang="ja-JP" sz="3600" dirty="0"/>
              <a:t>※</a:t>
            </a:r>
            <a:r>
              <a:rPr lang="ja-JP" altLang="en-US" sz="3600" dirty="0"/>
              <a:t>満足といっても、単にうれしいという意味だけではなく、適度な栄養や娯楽を得て健康で文化的な生活が維持できるといったことも含まれる。</a:t>
            </a:r>
          </a:p>
          <a:p>
            <a:pPr>
              <a:buClr>
                <a:schemeClr val="tx2">
                  <a:lumMod val="75000"/>
                </a:schemeClr>
              </a:buClr>
            </a:pP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17</a:t>
            </a:fld>
            <a:endParaRPr kumimoji="1" lang="ja-JP" altLang="en-US" dirty="0"/>
          </a:p>
        </p:txBody>
      </p:sp>
    </p:spTree>
    <p:extLst>
      <p:ext uri="{BB962C8B-B14F-4D97-AF65-F5344CB8AC3E}">
        <p14:creationId xmlns:p14="http://schemas.microsoft.com/office/powerpoint/2010/main" val="2988044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たとえば、</a:t>
            </a:r>
            <a:r>
              <a:rPr lang="en-US" altLang="ja-JP" sz="3600" dirty="0"/>
              <a:t>A</a:t>
            </a:r>
            <a:r>
              <a:rPr lang="ja-JP" altLang="en-US" sz="3600" dirty="0"/>
              <a:t>さんは毎朝、ヨーグルトと果物を</a:t>
            </a:r>
            <a:r>
              <a:rPr lang="ja-JP" altLang="en-US" sz="3600"/>
              <a:t>摂っていると</a:t>
            </a:r>
            <a:r>
              <a:rPr lang="ja-JP" altLang="en-US" sz="3600" dirty="0"/>
              <a:t>する。好物のリンゴは一玉</a:t>
            </a:r>
            <a:r>
              <a:rPr lang="en-US" altLang="ja-JP" sz="3600" dirty="0"/>
              <a:t>500</a:t>
            </a:r>
            <a:r>
              <a:rPr lang="ja-JP" altLang="en-US" sz="3600" dirty="0"/>
              <a:t>円で手が出ない。代わりに一本</a:t>
            </a:r>
            <a:r>
              <a:rPr lang="en-US" altLang="ja-JP" sz="3600" dirty="0"/>
              <a:t>100</a:t>
            </a:r>
            <a:r>
              <a:rPr lang="ja-JP" altLang="en-US" sz="3600" dirty="0"/>
              <a:t>円のバナナをいつも食べている。つまり、リンゴの価格が</a:t>
            </a:r>
            <a:r>
              <a:rPr lang="en-US" altLang="ja-JP" sz="3600" dirty="0"/>
              <a:t>500</a:t>
            </a:r>
            <a:r>
              <a:rPr lang="ja-JP" altLang="en-US" sz="3600" dirty="0"/>
              <a:t>円のときの</a:t>
            </a:r>
            <a:r>
              <a:rPr lang="en-US" altLang="ja-JP" sz="3600" dirty="0"/>
              <a:t>A</a:t>
            </a:r>
            <a:r>
              <a:rPr lang="ja-JP" altLang="en-US" sz="3600" dirty="0"/>
              <a:t>さんのリンゴの需要量は、</a:t>
            </a:r>
            <a:r>
              <a:rPr lang="en-US" altLang="ja-JP" sz="3600" dirty="0"/>
              <a:t>0</a:t>
            </a:r>
            <a:r>
              <a:rPr lang="ja-JP" altLang="en-US" sz="3600" dirty="0"/>
              <a:t>個。</a:t>
            </a:r>
          </a:p>
          <a:p>
            <a:pPr marL="571500" indent="-571500">
              <a:buClr>
                <a:schemeClr val="tx2">
                  <a:lumMod val="75000"/>
                </a:schemeClr>
              </a:buClr>
              <a:buFont typeface="Wingdings" panose="05000000000000000000" pitchFamily="2" charset="2"/>
              <a:buChar char="p"/>
            </a:pPr>
            <a:r>
              <a:rPr lang="ja-JP" altLang="en-US" sz="3600" dirty="0"/>
              <a:t>リンゴが一玉</a:t>
            </a:r>
            <a:r>
              <a:rPr lang="en-US" altLang="ja-JP" sz="3600" dirty="0"/>
              <a:t>400</a:t>
            </a:r>
            <a:r>
              <a:rPr lang="ja-JP" altLang="en-US" sz="3600" dirty="0"/>
              <a:t>円に値下がりしたら、「バナナばかりじゃ飽きるから、たまにはリンゴも食べよう」</a:t>
            </a:r>
            <a:br>
              <a:rPr lang="ja-JP" altLang="en-US" sz="3600" dirty="0"/>
            </a:br>
            <a:r>
              <a:rPr lang="ja-JP" altLang="en-US" sz="3600" dirty="0"/>
              <a:t>と思い、月に</a:t>
            </a:r>
            <a:r>
              <a:rPr lang="en-US" altLang="ja-JP" sz="3600" dirty="0"/>
              <a:t>5</a:t>
            </a:r>
            <a:r>
              <a:rPr lang="ja-JP" altLang="en-US" sz="3600" dirty="0"/>
              <a:t>日はバナナではなくリンゴを一個ずつ食べることにした。</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18</a:t>
            </a:fld>
            <a:endParaRPr kumimoji="1" lang="ja-JP" altLang="en-US" dirty="0"/>
          </a:p>
        </p:txBody>
      </p:sp>
    </p:spTree>
    <p:extLst>
      <p:ext uri="{BB962C8B-B14F-4D97-AF65-F5344CB8AC3E}">
        <p14:creationId xmlns:p14="http://schemas.microsoft.com/office/powerpoint/2010/main" val="1716855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つまり、一か月の</a:t>
            </a:r>
            <a:r>
              <a:rPr lang="en-US" altLang="ja-JP" sz="3600" dirty="0"/>
              <a:t>A</a:t>
            </a:r>
            <a:r>
              <a:rPr lang="ja-JP" altLang="en-US" sz="3600" dirty="0"/>
              <a:t>さんのリンゴの需要量は、価格</a:t>
            </a:r>
            <a:r>
              <a:rPr lang="en-US" altLang="ja-JP" sz="3600" dirty="0"/>
              <a:t>400</a:t>
            </a:r>
            <a:r>
              <a:rPr lang="ja-JP" altLang="en-US" sz="3600" dirty="0"/>
              <a:t>円ならば</a:t>
            </a:r>
            <a:r>
              <a:rPr lang="en-US" altLang="ja-JP" sz="3600" dirty="0"/>
              <a:t>5</a:t>
            </a:r>
            <a:r>
              <a:rPr lang="ja-JP" altLang="en-US" sz="3600" dirty="0"/>
              <a:t>玉である。</a:t>
            </a:r>
          </a:p>
          <a:p>
            <a:pPr marL="571500" indent="-571500">
              <a:buClr>
                <a:schemeClr val="tx2">
                  <a:lumMod val="75000"/>
                </a:schemeClr>
              </a:buClr>
              <a:buFont typeface="Wingdings" panose="05000000000000000000" pitchFamily="2" charset="2"/>
              <a:buChar char="p"/>
            </a:pPr>
            <a:r>
              <a:rPr lang="ja-JP" altLang="en-US" sz="3600" dirty="0"/>
              <a:t>さらにリンゴが安くなって</a:t>
            </a:r>
            <a:r>
              <a:rPr lang="en-US" altLang="ja-JP" sz="3600" dirty="0"/>
              <a:t>300</a:t>
            </a:r>
            <a:r>
              <a:rPr lang="ja-JP" altLang="en-US" sz="3600" dirty="0"/>
              <a:t>円になったので、</a:t>
            </a:r>
            <a:r>
              <a:rPr lang="en-US" altLang="ja-JP" sz="3600" dirty="0"/>
              <a:t>A</a:t>
            </a:r>
            <a:r>
              <a:rPr lang="ja-JP" altLang="en-US" sz="3600" dirty="0"/>
              <a:t>さんは月にリンゴを食べる量が増えて、月に</a:t>
            </a:r>
            <a:r>
              <a:rPr lang="en-US" altLang="ja-JP" sz="3600" dirty="0"/>
              <a:t>10</a:t>
            </a:r>
            <a:r>
              <a:rPr lang="ja-JP" altLang="en-US" sz="3600" dirty="0"/>
              <a:t>玉になったとする。</a:t>
            </a:r>
          </a:p>
          <a:p>
            <a:pPr marL="571500" indent="-571500">
              <a:buClr>
                <a:schemeClr val="tx2">
                  <a:lumMod val="75000"/>
                </a:schemeClr>
              </a:buClr>
              <a:buFont typeface="Wingdings" panose="05000000000000000000" pitchFamily="2" charset="2"/>
              <a:buChar char="p"/>
            </a:pPr>
            <a:r>
              <a:rPr lang="ja-JP" altLang="en-US" sz="3600" dirty="0"/>
              <a:t>このように、需要曲線は右下がりで、価格が低下すると需要が増える。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19</a:t>
            </a:fld>
            <a:endParaRPr kumimoji="1" lang="ja-JP" altLang="en-US" dirty="0"/>
          </a:p>
        </p:txBody>
      </p:sp>
    </p:spTree>
    <p:extLst>
      <p:ext uri="{BB962C8B-B14F-4D97-AF65-F5344CB8AC3E}">
        <p14:creationId xmlns:p14="http://schemas.microsoft.com/office/powerpoint/2010/main" val="226260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またまた難しいタイトルのように見えるが、この回で説明するのは、供給曲線＝限界費用曲線、需要曲線＝限界評価曲線であるということ。意外とシンプルな内容。</a:t>
            </a:r>
          </a:p>
          <a:p>
            <a:pPr>
              <a:buClr>
                <a:schemeClr val="tx2">
                  <a:lumMod val="75000"/>
                </a:schemeClr>
              </a:buClr>
            </a:pPr>
            <a:endParaRPr lang="ja-JP" altLang="en-US" sz="3600" dirty="0"/>
          </a:p>
          <a:p>
            <a:pPr>
              <a:buClr>
                <a:schemeClr val="tx2">
                  <a:lumMod val="75000"/>
                </a:schemeClr>
              </a:buClr>
            </a:pPr>
            <a:r>
              <a:rPr lang="en-US" altLang="ja-JP" sz="3600" dirty="0"/>
              <a:t>〔</a:t>
            </a:r>
            <a:r>
              <a:rPr lang="ja-JP" altLang="en-US" sz="3600" dirty="0"/>
              <a:t>限界費用曲線について</a:t>
            </a:r>
            <a:r>
              <a:rPr lang="en-US" altLang="ja-JP" sz="3600" dirty="0"/>
              <a:t>〕</a:t>
            </a:r>
            <a:endParaRPr lang="ja-JP" altLang="en-US" sz="3600" dirty="0"/>
          </a:p>
          <a:p>
            <a:pPr marL="457200" indent="-457200">
              <a:buClr>
                <a:schemeClr val="tx2">
                  <a:lumMod val="75000"/>
                </a:schemeClr>
              </a:buClr>
              <a:buFont typeface="Wingdings" panose="05000000000000000000" pitchFamily="2" charset="2"/>
              <a:buChar char="p"/>
            </a:pPr>
            <a:r>
              <a:rPr lang="ja-JP" altLang="en-US" sz="3600" dirty="0"/>
              <a:t>限界費用とは、生産者が生産量を限界的に</a:t>
            </a:r>
            <a:r>
              <a:rPr lang="en-US" altLang="ja-JP" sz="3600" dirty="0"/>
              <a:t>1</a:t>
            </a:r>
            <a:r>
              <a:rPr lang="ja-JP" altLang="en-US" sz="3600" dirty="0"/>
              <a:t>単位増えしたときにかかる、追記の費用のこと。</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a:t>
            </a:fld>
            <a:endParaRPr kumimoji="1" lang="ja-JP" altLang="en-US" dirty="0"/>
          </a:p>
        </p:txBody>
      </p:sp>
    </p:spTree>
    <p:extLst>
      <p:ext uri="{BB962C8B-B14F-4D97-AF65-F5344CB8AC3E}">
        <p14:creationId xmlns:p14="http://schemas.microsoft.com/office/powerpoint/2010/main" val="221770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リンゴの価格が</a:t>
            </a:r>
            <a:r>
              <a:rPr lang="en-US" altLang="ja-JP" sz="3600" dirty="0"/>
              <a:t>400</a:t>
            </a:r>
            <a:r>
              <a:rPr lang="ja-JP" altLang="en-US" sz="3600" dirty="0"/>
              <a:t>円から</a:t>
            </a:r>
            <a:r>
              <a:rPr lang="en-US" altLang="ja-JP" sz="3600" dirty="0"/>
              <a:t>300</a:t>
            </a:r>
            <a:r>
              <a:rPr lang="ja-JP" altLang="en-US" sz="3600" dirty="0"/>
              <a:t>円になったときに、</a:t>
            </a:r>
            <a:r>
              <a:rPr lang="en-US" altLang="ja-JP" sz="3600" dirty="0"/>
              <a:t>A</a:t>
            </a:r>
            <a:r>
              <a:rPr lang="ja-JP" altLang="en-US" sz="3600" dirty="0"/>
              <a:t>さんはリンゴの消費量を</a:t>
            </a:r>
            <a:r>
              <a:rPr lang="en-US" altLang="ja-JP" sz="3600" dirty="0"/>
              <a:t>5</a:t>
            </a:r>
            <a:r>
              <a:rPr lang="ja-JP" altLang="en-US" sz="3600" dirty="0"/>
              <a:t>玉増やした。</a:t>
            </a:r>
            <a:r>
              <a:rPr lang="en-US" altLang="ja-JP" sz="3600" dirty="0"/>
              <a:t>A</a:t>
            </a:r>
            <a:r>
              <a:rPr lang="ja-JP" altLang="en-US" sz="3600" dirty="0"/>
              <a:t>さんは、</a:t>
            </a:r>
            <a:r>
              <a:rPr lang="en-US" altLang="ja-JP" sz="3600" dirty="0"/>
              <a:t>100</a:t>
            </a:r>
            <a:r>
              <a:rPr lang="ja-JP" altLang="en-US" sz="3600" dirty="0"/>
              <a:t>円値下がりしたら、</a:t>
            </a:r>
            <a:r>
              <a:rPr lang="en-US" altLang="ja-JP" sz="3600" dirty="0"/>
              <a:t>5</a:t>
            </a:r>
            <a:r>
              <a:rPr lang="ja-JP" altLang="en-US" sz="3600" dirty="0"/>
              <a:t>玉消費を増やしても割に合う（満足だ）と考えたわけである。</a:t>
            </a:r>
          </a:p>
          <a:p>
            <a:pPr marL="571500" indent="-571500">
              <a:buClr>
                <a:schemeClr val="tx2">
                  <a:lumMod val="75000"/>
                </a:schemeClr>
              </a:buClr>
              <a:buFont typeface="Wingdings" panose="05000000000000000000" pitchFamily="2" charset="2"/>
              <a:buChar char="p"/>
            </a:pPr>
            <a:r>
              <a:rPr lang="ja-JP" altLang="en-US" sz="3600" dirty="0"/>
              <a:t>このように、価格の低下によって消費量が増えて効用が高まっている。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20</a:t>
            </a:fld>
            <a:endParaRPr kumimoji="1" lang="ja-JP" altLang="en-US" dirty="0"/>
          </a:p>
        </p:txBody>
      </p:sp>
    </p:spTree>
    <p:extLst>
      <p:ext uri="{BB962C8B-B14F-4D97-AF65-F5344CB8AC3E}">
        <p14:creationId xmlns:p14="http://schemas.microsoft.com/office/powerpoint/2010/main" val="2220330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lnSpcReduction="10000"/>
          </a:bodyPr>
          <a:lstStyle/>
          <a:p>
            <a:pPr marL="571500" indent="-571500">
              <a:buClr>
                <a:schemeClr val="tx2">
                  <a:lumMod val="75000"/>
                </a:schemeClr>
              </a:buClr>
              <a:buFont typeface="Wingdings" panose="05000000000000000000" pitchFamily="2" charset="2"/>
              <a:buChar char="p"/>
            </a:pPr>
            <a:r>
              <a:rPr lang="en-US" altLang="ja-JP" sz="3600" dirty="0"/>
              <a:t>100</a:t>
            </a:r>
            <a:r>
              <a:rPr lang="ja-JP" altLang="en-US" sz="3600" dirty="0"/>
              <a:t>円単位の価格の変化で説明した。これを「限界的な</a:t>
            </a:r>
            <a:r>
              <a:rPr lang="en-US" altLang="ja-JP" sz="3600" dirty="0"/>
              <a:t>1</a:t>
            </a:r>
            <a:r>
              <a:rPr lang="ja-JP" altLang="en-US" sz="3600" dirty="0"/>
              <a:t>円の価格低下で需要がどれだけ増えるか」で考えることは、「限界的な</a:t>
            </a:r>
            <a:r>
              <a:rPr lang="en-US" altLang="ja-JP" sz="3600" dirty="0"/>
              <a:t>1</a:t>
            </a:r>
            <a:r>
              <a:rPr lang="ja-JP" altLang="en-US" sz="3600" dirty="0"/>
              <a:t>単位の需要の増加に見合う（それでも良しと満足する）価格の低下」で考えることと、内容的に同じである</a:t>
            </a:r>
            <a:r>
              <a:rPr lang="en-US" altLang="ja-JP" sz="3600" baseline="30000" dirty="0"/>
              <a:t>※</a:t>
            </a:r>
            <a:r>
              <a:rPr lang="ja-JP" altLang="en-US" sz="3600" dirty="0"/>
              <a:t>。</a:t>
            </a:r>
          </a:p>
          <a:p>
            <a:pPr marL="571500" indent="-571500">
              <a:buClr>
                <a:schemeClr val="tx2">
                  <a:lumMod val="75000"/>
                </a:schemeClr>
              </a:buClr>
              <a:buFont typeface="Wingdings" panose="05000000000000000000" pitchFamily="2" charset="2"/>
              <a:buChar char="p"/>
            </a:pPr>
            <a:r>
              <a:rPr lang="ja-JP" altLang="en-US" sz="3600" dirty="0"/>
              <a:t>後者は、需要の増加と、価格の低下で表現した満足度の関係。つまり、限界評価。</a:t>
            </a:r>
          </a:p>
          <a:p>
            <a:pPr marL="571500" indent="-571500">
              <a:buClr>
                <a:schemeClr val="tx2">
                  <a:lumMod val="75000"/>
                </a:schemeClr>
              </a:buClr>
              <a:buFont typeface="Wingdings" panose="05000000000000000000" pitchFamily="2" charset="2"/>
              <a:buChar char="p"/>
            </a:pPr>
            <a:r>
              <a:rPr lang="en-US" altLang="ja-JP" sz="3600" dirty="0"/>
              <a:t>※</a:t>
            </a:r>
            <a:r>
              <a:rPr lang="ja-JP" altLang="en-US" sz="3600" dirty="0"/>
              <a:t>価格の変化を</a:t>
            </a:r>
            <a:r>
              <a:rPr lang="en-US" altLang="ja-JP" sz="3600" dirty="0"/>
              <a:t>ΔP</a:t>
            </a:r>
            <a:r>
              <a:rPr lang="ja-JP" altLang="en-US" sz="3600" dirty="0"/>
              <a:t>、需要の変化を</a:t>
            </a:r>
            <a:r>
              <a:rPr lang="en-US" altLang="ja-JP" sz="3600" dirty="0"/>
              <a:t>ΔD</a:t>
            </a:r>
            <a:r>
              <a:rPr lang="ja-JP" altLang="en-US" sz="3600" dirty="0"/>
              <a:t>とすると、</a:t>
            </a:r>
            <a:r>
              <a:rPr lang="en-US" altLang="ja-JP" sz="3600" dirty="0"/>
              <a:t>ΔP</a:t>
            </a:r>
            <a:r>
              <a:rPr lang="ja-JP" altLang="en-US" sz="3600" dirty="0"/>
              <a:t>／</a:t>
            </a:r>
            <a:r>
              <a:rPr lang="en-US" altLang="ja-JP" sz="3600" dirty="0"/>
              <a:t>ΔD</a:t>
            </a:r>
            <a:r>
              <a:rPr lang="ja-JP" altLang="en-US" sz="3600" dirty="0"/>
              <a:t>と</a:t>
            </a:r>
            <a:r>
              <a:rPr lang="en-US" altLang="ja-JP" sz="3600" dirty="0"/>
              <a:t>ΔD</a:t>
            </a:r>
            <a:r>
              <a:rPr lang="ja-JP" altLang="en-US" sz="3600" dirty="0"/>
              <a:t>／</a:t>
            </a:r>
            <a:r>
              <a:rPr lang="en-US" altLang="ja-JP" sz="3600" dirty="0"/>
              <a:t>ΔP</a:t>
            </a:r>
            <a:r>
              <a:rPr lang="ja-JP" altLang="en-US" sz="3600" dirty="0"/>
              <a:t>は逆数の関係で同内容。</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21</a:t>
            </a:fld>
            <a:endParaRPr kumimoji="1" lang="ja-JP" altLang="en-US" dirty="0"/>
          </a:p>
        </p:txBody>
      </p:sp>
    </p:spTree>
    <p:extLst>
      <p:ext uri="{BB962C8B-B14F-4D97-AF65-F5344CB8AC3E}">
        <p14:creationId xmlns:p14="http://schemas.microsoft.com/office/powerpoint/2010/main" val="3655461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だから、需要曲線は、限界評価曲線と言い換えることができる。</a:t>
            </a:r>
          </a:p>
          <a:p>
            <a:pPr marL="571500" indent="-571500">
              <a:buClr>
                <a:schemeClr val="tx2">
                  <a:lumMod val="75000"/>
                </a:schemeClr>
              </a:buClr>
              <a:buFont typeface="Wingdings" panose="05000000000000000000" pitchFamily="2" charset="2"/>
              <a:buChar char="p"/>
            </a:pPr>
            <a:r>
              <a:rPr lang="ja-JP" altLang="en-US" sz="3600" dirty="0"/>
              <a:t>これまでの説明は、一個人の需要関数の話（</a:t>
            </a:r>
            <a:r>
              <a:rPr lang="ja-JP" altLang="en-US" sz="3600" dirty="0">
                <a:solidFill>
                  <a:srgbClr val="FF0000"/>
                </a:solidFill>
              </a:rPr>
              <a:t>個別需要曲線</a:t>
            </a:r>
            <a:r>
              <a:rPr lang="ja-JP" altLang="en-US" sz="3600" dirty="0"/>
              <a:t>）。人によって、嗜好は異なるので、リンゴが大好きな人でいれば、たとえ一玉</a:t>
            </a:r>
            <a:r>
              <a:rPr lang="en-US" altLang="ja-JP" sz="3600" dirty="0"/>
              <a:t>500</a:t>
            </a:r>
            <a:r>
              <a:rPr lang="ja-JP" altLang="en-US" sz="3600" dirty="0"/>
              <a:t>円でも毎日食べる人もいる。</a:t>
            </a:r>
          </a:p>
          <a:p>
            <a:pPr marL="571500" indent="-571500">
              <a:buClr>
                <a:schemeClr val="tx2">
                  <a:lumMod val="75000"/>
                </a:schemeClr>
              </a:buClr>
              <a:buFont typeface="Wingdings" panose="05000000000000000000" pitchFamily="2" charset="2"/>
              <a:buChar char="p"/>
            </a:pPr>
            <a:r>
              <a:rPr lang="ja-JP" altLang="en-US" sz="3600" dirty="0"/>
              <a:t>価格と需要量の関係を多数の人々について合計してできる需要曲線は、</a:t>
            </a:r>
            <a:r>
              <a:rPr lang="ja-JP" altLang="en-US" sz="3600" dirty="0">
                <a:solidFill>
                  <a:srgbClr val="FF0000"/>
                </a:solidFill>
              </a:rPr>
              <a:t>社会的需要曲線</a:t>
            </a:r>
            <a:r>
              <a:rPr lang="ja-JP" altLang="en-US" sz="3600" dirty="0"/>
              <a:t>という。</a:t>
            </a:r>
          </a:p>
          <a:p>
            <a:pPr marL="571500" indent="-571500">
              <a:buClr>
                <a:schemeClr val="tx2">
                  <a:lumMod val="75000"/>
                </a:schemeClr>
              </a:buClr>
              <a:buFont typeface="Wingdings" panose="05000000000000000000" pitchFamily="2" charset="2"/>
              <a:buChar char="p"/>
            </a:pPr>
            <a:endParaRPr lang="ja-JP" altLang="en-US" sz="36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22</a:t>
            </a:fld>
            <a:endParaRPr kumimoji="1" lang="ja-JP" altLang="en-US" dirty="0"/>
          </a:p>
        </p:txBody>
      </p:sp>
    </p:spTree>
    <p:extLst>
      <p:ext uri="{BB962C8B-B14F-4D97-AF65-F5344CB8AC3E}">
        <p14:creationId xmlns:p14="http://schemas.microsoft.com/office/powerpoint/2010/main" val="2639483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社会的需要曲線で、たとえばリンゴが</a:t>
            </a:r>
            <a:r>
              <a:rPr lang="en-US" altLang="ja-JP" sz="3600" dirty="0"/>
              <a:t>400</a:t>
            </a:r>
            <a:r>
              <a:rPr lang="ja-JP" altLang="en-US" sz="3600" dirty="0"/>
              <a:t>円のときに、北九州市全体での需要量が</a:t>
            </a:r>
            <a:r>
              <a:rPr lang="en-US" altLang="ja-JP" sz="3600" dirty="0"/>
              <a:t>6000</a:t>
            </a:r>
            <a:r>
              <a:rPr lang="ja-JP" altLang="en-US" sz="3600" dirty="0"/>
              <a:t>個であれば、その中には、リンゴが大好きでもっと高くても買う人（つまり、</a:t>
            </a:r>
            <a:r>
              <a:rPr lang="en-US" altLang="ja-JP" sz="3600" dirty="0"/>
              <a:t>400</a:t>
            </a:r>
            <a:r>
              <a:rPr lang="ja-JP" altLang="en-US" sz="3600" dirty="0"/>
              <a:t>円なら何個も買う人）もいれば、</a:t>
            </a:r>
            <a:r>
              <a:rPr lang="en-US" altLang="ja-JP" sz="3600" dirty="0"/>
              <a:t>400</a:t>
            </a:r>
            <a:r>
              <a:rPr lang="ja-JP" altLang="en-US" sz="3600" dirty="0"/>
              <a:t>円にまで値下がりしたので、やっと一個だけ買った人もいることに注意（次回の内容に関係します）。</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23</a:t>
            </a:fld>
            <a:endParaRPr kumimoji="1" lang="ja-JP" altLang="en-US" dirty="0"/>
          </a:p>
        </p:txBody>
      </p:sp>
    </p:spTree>
    <p:extLst>
      <p:ext uri="{BB962C8B-B14F-4D97-AF65-F5344CB8AC3E}">
        <p14:creationId xmlns:p14="http://schemas.microsoft.com/office/powerpoint/2010/main" val="3789278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193800"/>
            <a:ext cx="11518900" cy="5270500"/>
          </a:xfrm>
        </p:spPr>
        <p:txBody>
          <a:bodyPr>
            <a:normAutofit/>
          </a:bodyPr>
          <a:lstStyle/>
          <a:p>
            <a:pPr marL="571500" indent="-571500">
              <a:buClr>
                <a:schemeClr val="tx2">
                  <a:lumMod val="75000"/>
                </a:schemeClr>
              </a:buClr>
              <a:buFont typeface="Wingdings" panose="05000000000000000000" pitchFamily="2" charset="2"/>
              <a:buChar char="p"/>
            </a:pPr>
            <a:r>
              <a:rPr lang="ja-JP" altLang="en-US" sz="3600" dirty="0"/>
              <a:t>以上、供給曲線は（完全競争下では）限界費用曲線、需要曲線は限界評価曲線といえることの説明。</a:t>
            </a:r>
          </a:p>
          <a:p>
            <a:pPr marL="571500" indent="-571500">
              <a:buClr>
                <a:schemeClr val="tx2">
                  <a:lumMod val="75000"/>
                </a:schemeClr>
              </a:buClr>
              <a:buFont typeface="Wingdings" panose="05000000000000000000" pitchFamily="2" charset="2"/>
              <a:buChar char="p"/>
            </a:pPr>
            <a:r>
              <a:rPr lang="ja-JP" altLang="en-US" sz="3600" dirty="0"/>
              <a:t>この説明（視角）の意義は、次回の消費者余剰、生産者余剰で必要になるため説明した。</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24</a:t>
            </a:fld>
            <a:endParaRPr kumimoji="1" lang="ja-JP" altLang="en-US" dirty="0"/>
          </a:p>
        </p:txBody>
      </p:sp>
    </p:spTree>
    <p:extLst>
      <p:ext uri="{BB962C8B-B14F-4D97-AF65-F5344CB8AC3E}">
        <p14:creationId xmlns:p14="http://schemas.microsoft.com/office/powerpoint/2010/main" val="3668098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たとえば、工場を複数持っている生産者であれば、まずは費用の効率が一番良い工場から使う。</a:t>
            </a:r>
          </a:p>
          <a:p>
            <a:pPr marL="457200" indent="-457200">
              <a:buClr>
                <a:schemeClr val="tx2">
                  <a:lumMod val="75000"/>
                </a:schemeClr>
              </a:buClr>
              <a:buFont typeface="Wingdings" panose="05000000000000000000" pitchFamily="2" charset="2"/>
              <a:buChar char="p"/>
            </a:pPr>
            <a:r>
              <a:rPr lang="ja-JP" altLang="en-US" sz="3600" dirty="0"/>
              <a:t>そして、生産量を増やすことになったら、効率がやや劣る工場</a:t>
            </a:r>
            <a:r>
              <a:rPr lang="en-US" altLang="ja-JP" sz="3600" dirty="0"/>
              <a:t>—</a:t>
            </a:r>
            <a:r>
              <a:rPr lang="ja-JP" altLang="en-US" sz="3600" dirty="0"/>
              <a:t>たとえば遠隔地にあって原材料や製品を運ぶのに交通費や時間がかかる工場など</a:t>
            </a:r>
            <a:r>
              <a:rPr lang="en-US" altLang="ja-JP" sz="3600" dirty="0"/>
              <a:t>—</a:t>
            </a:r>
            <a:r>
              <a:rPr lang="ja-JP" altLang="en-US" sz="3600" dirty="0"/>
              <a:t>を利用するようになる。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a:t>
            </a:fld>
            <a:endParaRPr kumimoji="1" lang="ja-JP" altLang="en-US" dirty="0"/>
          </a:p>
        </p:txBody>
      </p:sp>
    </p:spTree>
    <p:extLst>
      <p:ext uri="{BB962C8B-B14F-4D97-AF65-F5344CB8AC3E}">
        <p14:creationId xmlns:p14="http://schemas.microsoft.com/office/powerpoint/2010/main" val="366117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または、事業拡大のために工場を新たに手に入れることを続けていくと、候補地はだんだんと条件の悪いものになってゆかざるを得ない。</a:t>
            </a:r>
          </a:p>
          <a:p>
            <a:pPr marL="457200" indent="-457200">
              <a:buClr>
                <a:schemeClr val="tx2">
                  <a:lumMod val="75000"/>
                </a:schemeClr>
              </a:buClr>
              <a:buFont typeface="Wingdings" panose="05000000000000000000" pitchFamily="2" charset="2"/>
              <a:buChar char="p"/>
            </a:pPr>
            <a:r>
              <a:rPr lang="ja-JP" altLang="en-US" sz="3600" dirty="0"/>
              <a:t>別の例。農業にとっては、農地の面積が広いかどうかが、生産の効率に大きく影響する。</a:t>
            </a:r>
          </a:p>
          <a:p>
            <a:pPr marL="457200" indent="-457200">
              <a:buClr>
                <a:schemeClr val="tx2">
                  <a:lumMod val="75000"/>
                </a:schemeClr>
              </a:buClr>
              <a:buFont typeface="Wingdings" panose="05000000000000000000" pitchFamily="2" charset="2"/>
              <a:buChar char="p"/>
            </a:pPr>
            <a:r>
              <a:rPr lang="ja-JP" altLang="en-US" sz="3600" dirty="0"/>
              <a:t>大きな農地で大規模農業をやれると、収穫量当たりのコストは低くなる。これを「</a:t>
            </a:r>
            <a:r>
              <a:rPr lang="ja-JP" altLang="en-US" sz="3600" dirty="0">
                <a:solidFill>
                  <a:srgbClr val="FF0000"/>
                </a:solidFill>
              </a:rPr>
              <a:t>規模の経済</a:t>
            </a:r>
            <a:r>
              <a:rPr lang="ja-JP" altLang="en-US" sz="3600" dirty="0"/>
              <a:t>」という。</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4</a:t>
            </a:fld>
            <a:endParaRPr kumimoji="1" lang="ja-JP" altLang="en-US" dirty="0"/>
          </a:p>
        </p:txBody>
      </p:sp>
    </p:spTree>
    <p:extLst>
      <p:ext uri="{BB962C8B-B14F-4D97-AF65-F5344CB8AC3E}">
        <p14:creationId xmlns:p14="http://schemas.microsoft.com/office/powerpoint/2010/main" val="1869537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農家としては、まずは一番大きな農地で生産を始め、増産に伴ってだんだんと小さな農地や離れている農地も使うということになる。</a:t>
            </a:r>
          </a:p>
          <a:p>
            <a:pPr marL="457200" indent="-457200">
              <a:buClr>
                <a:schemeClr val="tx2">
                  <a:lumMod val="75000"/>
                </a:schemeClr>
              </a:buClr>
              <a:buFont typeface="Wingdings" panose="05000000000000000000" pitchFamily="2" charset="2"/>
              <a:buChar char="p"/>
            </a:pPr>
            <a:r>
              <a:rPr lang="ja-JP" altLang="en-US" sz="3600" dirty="0"/>
              <a:t>このように、生産量を限界的に増やすことでかかる追加の費用、つまり、限界費用は、逓増（しだいに増えていくこと）といわれている。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5</a:t>
            </a:fld>
            <a:endParaRPr kumimoji="1" lang="ja-JP" altLang="en-US" dirty="0"/>
          </a:p>
        </p:txBody>
      </p:sp>
    </p:spTree>
    <p:extLst>
      <p:ext uri="{BB962C8B-B14F-4D97-AF65-F5344CB8AC3E}">
        <p14:creationId xmlns:p14="http://schemas.microsoft.com/office/powerpoint/2010/main" val="94354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3600" dirty="0"/>
              <a:t>逓増がそれほどでもない産業も存在する。</a:t>
            </a:r>
          </a:p>
          <a:p>
            <a:pPr marL="457200" indent="-457200">
              <a:buClr>
                <a:schemeClr val="tx2">
                  <a:lumMod val="75000"/>
                </a:schemeClr>
              </a:buClr>
              <a:buFont typeface="Wingdings" panose="05000000000000000000" pitchFamily="2" charset="2"/>
              <a:buChar char="p"/>
            </a:pPr>
            <a:r>
              <a:rPr lang="ja-JP" altLang="en-US" sz="3600" dirty="0"/>
              <a:t>たとえば、映画や音楽をネットで配信して販売するデジタル配信型のサブスクリプション（定額販売）ビジネス。</a:t>
            </a:r>
          </a:p>
          <a:p>
            <a:pPr marL="457200" indent="-457200">
              <a:buClr>
                <a:schemeClr val="tx2">
                  <a:lumMod val="75000"/>
                </a:schemeClr>
              </a:buClr>
              <a:buFont typeface="Wingdings" panose="05000000000000000000" pitchFamily="2" charset="2"/>
              <a:buChar char="p"/>
            </a:pPr>
            <a:r>
              <a:rPr lang="ja-JP" altLang="en-US" sz="3600" dirty="0"/>
              <a:t>一度システムを構築してしまえば、配信番組が一つ増えても、インターネット上で顧客が手続きするだけで、自動的にコンピューターによって配信される。追加の費用はほとんどかからない。</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6</a:t>
            </a:fld>
            <a:endParaRPr kumimoji="1" lang="ja-JP" altLang="en-US" dirty="0"/>
          </a:p>
        </p:txBody>
      </p:sp>
    </p:spTree>
    <p:extLst>
      <p:ext uri="{BB962C8B-B14F-4D97-AF65-F5344CB8AC3E}">
        <p14:creationId xmlns:p14="http://schemas.microsoft.com/office/powerpoint/2010/main" val="788594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fontScale="92500"/>
          </a:bodyPr>
          <a:lstStyle/>
          <a:p>
            <a:pPr marL="457200" indent="-457200">
              <a:buClr>
                <a:schemeClr val="tx2">
                  <a:lumMod val="75000"/>
                </a:schemeClr>
              </a:buClr>
              <a:buFont typeface="Wingdings" panose="05000000000000000000" pitchFamily="2" charset="2"/>
              <a:buChar char="p"/>
            </a:pPr>
            <a:r>
              <a:rPr lang="ja-JP" altLang="en-US" sz="3600" dirty="0"/>
              <a:t>限界費用が逓増するということは、横軸に生産量、縦軸に費用を描くと下のようになるということ。</a:t>
            </a:r>
            <a:r>
              <a:rPr lang="en-US" altLang="ja-JP" sz="3600" dirty="0"/>
              <a:t>※</a:t>
            </a:r>
            <a:r>
              <a:rPr lang="ja-JP" altLang="en-US" sz="3600" dirty="0"/>
              <a:t>縦軸は限界費用ではなく、総費用（初期の固定費を除く）。</a:t>
            </a:r>
          </a:p>
          <a:p>
            <a:pPr>
              <a:buClr>
                <a:schemeClr val="tx2">
                  <a:lumMod val="75000"/>
                </a:schemeClr>
              </a:buClr>
            </a:pPr>
            <a:r>
              <a:rPr lang="ja-JP" altLang="en-US" sz="2800" dirty="0"/>
              <a:t> </a:t>
            </a:r>
            <a:r>
              <a:rPr lang="ja-JP" altLang="en-US" sz="2800" dirty="0">
                <a:solidFill>
                  <a:srgbClr val="FF0000"/>
                </a:solidFill>
              </a:rPr>
              <a:t>費用</a:t>
            </a:r>
            <a:endParaRPr lang="en-US" altLang="ja-JP" sz="2800" dirty="0">
              <a:solidFill>
                <a:srgbClr val="FF0000"/>
              </a:solidFill>
            </a:endParaRPr>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r>
              <a:rPr lang="en-US" altLang="ja-JP" sz="2800" dirty="0"/>
              <a:t>                                                               </a:t>
            </a:r>
            <a:r>
              <a:rPr lang="ja-JP" altLang="en-US" sz="2800" dirty="0"/>
              <a:t>　　</a:t>
            </a:r>
            <a:r>
              <a:rPr lang="en-US" altLang="ja-JP" sz="2800" dirty="0"/>
              <a:t>  </a:t>
            </a:r>
            <a:r>
              <a:rPr lang="ja-JP" altLang="en-US" sz="2800" dirty="0"/>
              <a:t>生産量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7</a:t>
            </a:fld>
            <a:endParaRPr kumimoji="1" lang="ja-JP" altLang="en-US" dirty="0"/>
          </a:p>
        </p:txBody>
      </p:sp>
      <p:cxnSp>
        <p:nvCxnSpPr>
          <p:cNvPr id="6" name="直線矢印コネクタ 5">
            <a:extLst>
              <a:ext uri="{FF2B5EF4-FFF2-40B4-BE49-F238E27FC236}">
                <a16:creationId xmlns:a16="http://schemas.microsoft.com/office/drawing/2014/main" id="{85B1FD03-5041-4599-BA69-6FFD8E038545}"/>
              </a:ext>
            </a:extLst>
          </p:cNvPr>
          <p:cNvCxnSpPr/>
          <p:nvPr/>
        </p:nvCxnSpPr>
        <p:spPr>
          <a:xfrm flipV="1">
            <a:off x="1396538" y="3175462"/>
            <a:ext cx="0" cy="298403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2829BEF-F7F1-46B0-A6E9-A3814CF4821E}"/>
              </a:ext>
            </a:extLst>
          </p:cNvPr>
          <p:cNvCxnSpPr/>
          <p:nvPr/>
        </p:nvCxnSpPr>
        <p:spPr>
          <a:xfrm>
            <a:off x="1396538" y="6159501"/>
            <a:ext cx="537833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9" name="円弧 8">
            <a:extLst>
              <a:ext uri="{FF2B5EF4-FFF2-40B4-BE49-F238E27FC236}">
                <a16:creationId xmlns:a16="http://schemas.microsoft.com/office/drawing/2014/main" id="{146D52B6-CA20-4D41-8029-8B20892CA7EB}"/>
              </a:ext>
            </a:extLst>
          </p:cNvPr>
          <p:cNvSpPr/>
          <p:nvPr/>
        </p:nvSpPr>
        <p:spPr>
          <a:xfrm rot="5400000">
            <a:off x="567957" y="1649998"/>
            <a:ext cx="4031643" cy="3717361"/>
          </a:xfrm>
          <a:prstGeom prst="arc">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Tree>
    <p:extLst>
      <p:ext uri="{BB962C8B-B14F-4D97-AF65-F5344CB8AC3E}">
        <p14:creationId xmlns:p14="http://schemas.microsoft.com/office/powerpoint/2010/main" val="3266201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chemeClr val="tx2">
                  <a:lumMod val="75000"/>
                </a:schemeClr>
              </a:buClr>
              <a:buFont typeface="Wingdings" panose="05000000000000000000" pitchFamily="2" charset="2"/>
              <a:buChar char="p"/>
            </a:pPr>
            <a:r>
              <a:rPr lang="ja-JP" altLang="en-US" sz="2800" dirty="0"/>
              <a:t>縦軸と横軸を逆にすると、下のようなる。</a:t>
            </a:r>
          </a:p>
          <a:p>
            <a:pPr marL="457200" indent="-457200">
              <a:buClr>
                <a:schemeClr val="tx2">
                  <a:lumMod val="75000"/>
                </a:schemeClr>
              </a:buClr>
              <a:buFont typeface="Wingdings" panose="05000000000000000000" pitchFamily="2" charset="2"/>
              <a:buChar char="p"/>
            </a:pPr>
            <a:r>
              <a:rPr lang="ja-JP" altLang="en-US" sz="2800" dirty="0"/>
              <a:t>このように、生産量を増やそうとして費用をかけていくと、生産量は逓減する。</a:t>
            </a:r>
            <a:r>
              <a:rPr lang="ja-JP" altLang="en-US" sz="2800" dirty="0">
                <a:solidFill>
                  <a:srgbClr val="FF0000"/>
                </a:solidFill>
              </a:rPr>
              <a:t>収穫逓減の法則</a:t>
            </a:r>
            <a:r>
              <a:rPr lang="ja-JP" altLang="en-US" sz="2800" dirty="0"/>
              <a:t>という。</a:t>
            </a:r>
            <a:endParaRPr lang="ja-JP" altLang="en-US" sz="2800" dirty="0">
              <a:solidFill>
                <a:srgbClr val="FF0000"/>
              </a:solidFill>
            </a:endParaRPr>
          </a:p>
          <a:p>
            <a:pPr>
              <a:buClr>
                <a:schemeClr val="tx2">
                  <a:lumMod val="75000"/>
                </a:schemeClr>
              </a:buClr>
            </a:pPr>
            <a:r>
              <a:rPr lang="ja-JP" altLang="en-US" sz="2800" dirty="0">
                <a:solidFill>
                  <a:srgbClr val="FF0000"/>
                </a:solidFill>
              </a:rPr>
              <a:t>生産量</a:t>
            </a:r>
            <a:endParaRPr lang="en-US" altLang="ja-JP" sz="2800" dirty="0">
              <a:solidFill>
                <a:srgbClr val="FF0000"/>
              </a:solidFill>
            </a:endParaRPr>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r>
              <a:rPr lang="en-US" altLang="ja-JP" sz="2800" dirty="0"/>
              <a:t>                                 </a:t>
            </a:r>
            <a:r>
              <a:rPr lang="ja-JP" altLang="en-US" sz="2800" dirty="0"/>
              <a:t>　　　　　　　　　　費用</a:t>
            </a:r>
            <a:r>
              <a:rPr lang="en-US" altLang="ja-JP" sz="2800" dirty="0"/>
              <a:t>                              </a:t>
            </a:r>
            <a:r>
              <a:rPr lang="ja-JP" altLang="en-US" sz="2800" dirty="0"/>
              <a:t>　　</a:t>
            </a:r>
            <a:r>
              <a:rPr lang="en-US" altLang="ja-JP" sz="2800" dirty="0"/>
              <a:t>  </a:t>
            </a:r>
            <a:endParaRPr lang="ja-JP" altLang="en-US" sz="28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8</a:t>
            </a:fld>
            <a:endParaRPr kumimoji="1" lang="ja-JP" altLang="en-US" dirty="0"/>
          </a:p>
        </p:txBody>
      </p:sp>
      <p:cxnSp>
        <p:nvCxnSpPr>
          <p:cNvPr id="6" name="直線矢印コネクタ 5">
            <a:extLst>
              <a:ext uri="{FF2B5EF4-FFF2-40B4-BE49-F238E27FC236}">
                <a16:creationId xmlns:a16="http://schemas.microsoft.com/office/drawing/2014/main" id="{85B1FD03-5041-4599-BA69-6FFD8E038545}"/>
              </a:ext>
            </a:extLst>
          </p:cNvPr>
          <p:cNvCxnSpPr/>
          <p:nvPr/>
        </p:nvCxnSpPr>
        <p:spPr>
          <a:xfrm flipV="1">
            <a:off x="1777538" y="3175462"/>
            <a:ext cx="0" cy="298403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2829BEF-F7F1-46B0-A6E9-A3814CF4821E}"/>
              </a:ext>
            </a:extLst>
          </p:cNvPr>
          <p:cNvCxnSpPr/>
          <p:nvPr/>
        </p:nvCxnSpPr>
        <p:spPr>
          <a:xfrm>
            <a:off x="1777538" y="6159501"/>
            <a:ext cx="537833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9" name="円弧 8">
            <a:extLst>
              <a:ext uri="{FF2B5EF4-FFF2-40B4-BE49-F238E27FC236}">
                <a16:creationId xmlns:a16="http://schemas.microsoft.com/office/drawing/2014/main" id="{146D52B6-CA20-4D41-8029-8B20892CA7EB}"/>
              </a:ext>
            </a:extLst>
          </p:cNvPr>
          <p:cNvSpPr/>
          <p:nvPr/>
        </p:nvSpPr>
        <p:spPr>
          <a:xfrm rot="16200000">
            <a:off x="2450885" y="3831465"/>
            <a:ext cx="4031643" cy="3717361"/>
          </a:xfrm>
          <a:prstGeom prst="arc">
            <a:avLst>
              <a:gd name="adj1" fmla="val 16200000"/>
              <a:gd name="adj2" fmla="val 21582654"/>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Tree>
    <p:extLst>
      <p:ext uri="{BB962C8B-B14F-4D97-AF65-F5344CB8AC3E}">
        <p14:creationId xmlns:p14="http://schemas.microsoft.com/office/powerpoint/2010/main" val="210381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限界費用曲線、限界評価曲線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fontScale="92500" lnSpcReduction="10000"/>
          </a:bodyPr>
          <a:lstStyle/>
          <a:p>
            <a:pPr marL="457200" indent="-457200">
              <a:buClr>
                <a:schemeClr val="tx2">
                  <a:lumMod val="75000"/>
                </a:schemeClr>
              </a:buClr>
              <a:buFont typeface="Wingdings" panose="05000000000000000000" pitchFamily="2" charset="2"/>
              <a:buChar char="p"/>
            </a:pPr>
            <a:r>
              <a:rPr lang="ja-JP" altLang="en-US" sz="3600" dirty="0"/>
              <a:t>限界費用は、生産量を限界的に</a:t>
            </a:r>
            <a:r>
              <a:rPr lang="en-US" altLang="ja-JP" sz="3600" dirty="0"/>
              <a:t>1</a:t>
            </a:r>
            <a:r>
              <a:rPr lang="ja-JP" altLang="en-US" sz="3600" dirty="0"/>
              <a:t>単位増やしたときにかかる追加の費用。つまり、下の図の曲線の接戦の傾きということができる（微分の考え）。図の場所によって傾きは無数にある。</a:t>
            </a:r>
          </a:p>
          <a:p>
            <a:pPr>
              <a:buClr>
                <a:schemeClr val="tx2">
                  <a:lumMod val="75000"/>
                </a:schemeClr>
              </a:buClr>
            </a:pPr>
            <a:r>
              <a:rPr lang="ja-JP" altLang="en-US" sz="2800" dirty="0"/>
              <a:t> </a:t>
            </a:r>
            <a:r>
              <a:rPr lang="ja-JP" altLang="en-US" sz="2800" dirty="0">
                <a:solidFill>
                  <a:schemeClr val="bg1"/>
                </a:solidFill>
              </a:rPr>
              <a:t>費用</a:t>
            </a:r>
            <a:endParaRPr lang="en-US" altLang="ja-JP" sz="2800" dirty="0">
              <a:solidFill>
                <a:schemeClr val="bg1"/>
              </a:solidFill>
            </a:endParaRPr>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endParaRPr lang="en-US" altLang="ja-JP" sz="2800" dirty="0"/>
          </a:p>
          <a:p>
            <a:pPr>
              <a:buClr>
                <a:schemeClr val="tx2">
                  <a:lumMod val="75000"/>
                </a:schemeClr>
              </a:buClr>
            </a:pPr>
            <a:r>
              <a:rPr lang="en-US" altLang="ja-JP" sz="2800" dirty="0"/>
              <a:t>                                                               </a:t>
            </a:r>
            <a:r>
              <a:rPr lang="ja-JP" altLang="en-US" sz="2800" dirty="0"/>
              <a:t>　　</a:t>
            </a:r>
            <a:r>
              <a:rPr lang="en-US" altLang="ja-JP" sz="2800" dirty="0"/>
              <a:t>  </a:t>
            </a:r>
            <a:r>
              <a:rPr lang="ja-JP" altLang="en-US" sz="2800" dirty="0"/>
              <a:t>生産量</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9</a:t>
            </a:fld>
            <a:endParaRPr kumimoji="1" lang="ja-JP" altLang="en-US" dirty="0"/>
          </a:p>
        </p:txBody>
      </p:sp>
      <p:cxnSp>
        <p:nvCxnSpPr>
          <p:cNvPr id="6" name="直線矢印コネクタ 5">
            <a:extLst>
              <a:ext uri="{FF2B5EF4-FFF2-40B4-BE49-F238E27FC236}">
                <a16:creationId xmlns:a16="http://schemas.microsoft.com/office/drawing/2014/main" id="{85B1FD03-5041-4599-BA69-6FFD8E038545}"/>
              </a:ext>
            </a:extLst>
          </p:cNvPr>
          <p:cNvCxnSpPr/>
          <p:nvPr/>
        </p:nvCxnSpPr>
        <p:spPr>
          <a:xfrm flipV="1">
            <a:off x="1396538" y="3175462"/>
            <a:ext cx="0" cy="2984039"/>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2829BEF-F7F1-46B0-A6E9-A3814CF4821E}"/>
              </a:ext>
            </a:extLst>
          </p:cNvPr>
          <p:cNvCxnSpPr/>
          <p:nvPr/>
        </p:nvCxnSpPr>
        <p:spPr>
          <a:xfrm>
            <a:off x="1396538" y="6159501"/>
            <a:ext cx="5378335"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ADFB33B2-518C-4A28-9E10-74DAFA3C6FA0}"/>
              </a:ext>
            </a:extLst>
          </p:cNvPr>
          <p:cNvGrpSpPr/>
          <p:nvPr/>
        </p:nvGrpSpPr>
        <p:grpSpPr>
          <a:xfrm>
            <a:off x="725098" y="1492857"/>
            <a:ext cx="4075502" cy="4037086"/>
            <a:chOff x="725098" y="1492857"/>
            <a:chExt cx="4075502" cy="4037086"/>
          </a:xfrm>
        </p:grpSpPr>
        <p:sp>
          <p:nvSpPr>
            <p:cNvPr id="9" name="円弧 8">
              <a:extLst>
                <a:ext uri="{FF2B5EF4-FFF2-40B4-BE49-F238E27FC236}">
                  <a16:creationId xmlns:a16="http://schemas.microsoft.com/office/drawing/2014/main" id="{146D52B6-CA20-4D41-8029-8B20892CA7EB}"/>
                </a:ext>
              </a:extLst>
            </p:cNvPr>
            <p:cNvSpPr/>
            <p:nvPr/>
          </p:nvSpPr>
          <p:spPr>
            <a:xfrm rot="5400000">
              <a:off x="567957" y="1649998"/>
              <a:ext cx="4031643" cy="3717361"/>
            </a:xfrm>
            <a:prstGeom prst="arc">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cxnSp>
          <p:nvCxnSpPr>
            <p:cNvPr id="7" name="直線コネクタ 6">
              <a:extLst>
                <a:ext uri="{FF2B5EF4-FFF2-40B4-BE49-F238E27FC236}">
                  <a16:creationId xmlns:a16="http://schemas.microsoft.com/office/drawing/2014/main" id="{F59D6BD5-25D2-4CF0-B12B-A9D52A67AA49}"/>
                </a:ext>
              </a:extLst>
            </p:cNvPr>
            <p:cNvCxnSpPr/>
            <p:nvPr/>
          </p:nvCxnSpPr>
          <p:spPr>
            <a:xfrm flipH="1">
              <a:off x="3581400" y="3537857"/>
              <a:ext cx="1219200" cy="1992086"/>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20602424"/>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988</TotalTime>
  <Words>1991</Words>
  <Application>Microsoft Office PowerPoint</Application>
  <PresentationFormat>ワイド画面</PresentationFormat>
  <Paragraphs>153</Paragraphs>
  <Slides>24</Slides>
  <Notes>24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24</vt:i4>
      </vt:variant>
    </vt:vector>
  </HeadingPairs>
  <TitlesOfParts>
    <vt:vector size="29" baseType="lpstr">
      <vt:lpstr>Calibri</vt:lpstr>
      <vt:lpstr>Century Gothic</vt:lpstr>
      <vt:lpstr>Wingdings</vt:lpstr>
      <vt:lpstr>Wingdings 3</vt:lpstr>
      <vt:lpstr>スライス</vt:lpstr>
      <vt:lpstr>PowerPoint プレゼンテーション</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lpstr>限界費用曲線、限界評価曲線</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122</cp:revision>
  <dcterms:created xsi:type="dcterms:W3CDTF">2020-09-16T10:34:15Z</dcterms:created>
  <dcterms:modified xsi:type="dcterms:W3CDTF">2024-05-27T00:56:52Z</dcterms:modified>
</cp:coreProperties>
</file>