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1" r:id="rId1"/>
    <p:sldMasterId id="2147483809" r:id="rId2"/>
  </p:sldMasterIdLst>
  <p:notesMasterIdLst>
    <p:notesMasterId r:id="rId21"/>
  </p:notesMasterIdLst>
  <p:sldIdLst>
    <p:sldId id="256" r:id="rId3"/>
    <p:sldId id="280" r:id="rId4"/>
    <p:sldId id="281" r:id="rId5"/>
    <p:sldId id="282" r:id="rId6"/>
    <p:sldId id="283" r:id="rId7"/>
    <p:sldId id="284" r:id="rId8"/>
    <p:sldId id="285" r:id="rId9"/>
    <p:sldId id="286" r:id="rId10"/>
    <p:sldId id="287" r:id="rId11"/>
    <p:sldId id="288" r:id="rId12"/>
    <p:sldId id="289" r:id="rId13"/>
    <p:sldId id="290" r:id="rId14"/>
    <p:sldId id="291" r:id="rId15"/>
    <p:sldId id="297" r:id="rId16"/>
    <p:sldId id="292" r:id="rId17"/>
    <p:sldId id="293" r:id="rId18"/>
    <p:sldId id="294" r:id="rId19"/>
    <p:sldId id="298" r:id="rId20"/>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D7AC3CCA-C797-4891-BE02-D94E43425B78}" styleName="スタイル (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9" autoAdjust="0"/>
    <p:restoredTop sz="94660"/>
  </p:normalViewPr>
  <p:slideViewPr>
    <p:cSldViewPr snapToGrid="0">
      <p:cViewPr varScale="1">
        <p:scale>
          <a:sx n="87" d="100"/>
          <a:sy n="87" d="100"/>
        </p:scale>
        <p:origin x="57" y="549"/>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3_3">
  <dgm:title val=""/>
  <dgm:desc val=""/>
  <dgm:catLst>
    <dgm:cat type="accent3" pri="11300"/>
  </dgm:catLst>
  <dgm:styleLbl name="node0">
    <dgm:fillClrLst meth="repeat">
      <a:schemeClr val="accent3">
        <a:shade val="80000"/>
      </a:schemeClr>
    </dgm:fillClrLst>
    <dgm:linClrLst meth="repeat">
      <a:schemeClr val="lt1"/>
    </dgm:linClrLst>
    <dgm:effectClrLst/>
    <dgm:txLinClrLst/>
    <dgm:txFillClrLst/>
    <dgm:txEffectClrLst/>
  </dgm:styleLbl>
  <dgm:styleLbl name="node1">
    <dgm:fillClrLst>
      <a:schemeClr val="accent3">
        <a:shade val="80000"/>
      </a:schemeClr>
      <a:schemeClr val="accent3">
        <a:tint val="70000"/>
      </a:schemeClr>
    </dgm:fillClrLst>
    <dgm:linClrLst meth="repeat">
      <a:schemeClr val="lt1"/>
    </dgm:linClrLst>
    <dgm:effectClrLst/>
    <dgm:txLinClrLst/>
    <dgm:txFillClrLst/>
    <dgm:txEffectClrLst/>
  </dgm:styleLbl>
  <dgm:styleLbl name="alignNode1">
    <dgm:fillClrLst>
      <a:schemeClr val="accent3">
        <a:shade val="80000"/>
      </a:schemeClr>
      <a:schemeClr val="accent3">
        <a:tint val="70000"/>
      </a:schemeClr>
    </dgm:fillClrLst>
    <dgm:linClrLst>
      <a:schemeClr val="accent3">
        <a:shade val="80000"/>
      </a:schemeClr>
      <a:schemeClr val="accent3">
        <a:tint val="70000"/>
      </a:schemeClr>
    </dgm:linClrLst>
    <dgm:effectClrLst/>
    <dgm:txLinClrLst/>
    <dgm:txFillClrLst/>
    <dgm:txEffectClrLst/>
  </dgm:styleLbl>
  <dgm:styleLbl name="lnNode1">
    <dgm:fillClrLst>
      <a:schemeClr val="accent3">
        <a:shade val="80000"/>
      </a:schemeClr>
      <a:schemeClr val="accent3">
        <a:tint val="70000"/>
      </a:schemeClr>
    </dgm:fillClrLst>
    <dgm:linClrLst meth="repeat">
      <a:schemeClr val="lt1"/>
    </dgm:linClrLst>
    <dgm:effectClrLst/>
    <dgm:txLinClrLst/>
    <dgm:txFillClrLst/>
    <dgm:txEffectClrLst/>
  </dgm:styleLbl>
  <dgm:styleLbl name="vennNode1">
    <dgm:fillClrLst>
      <a:schemeClr val="accent3">
        <a:shade val="80000"/>
        <a:alpha val="50000"/>
      </a:schemeClr>
      <a:schemeClr val="accent3">
        <a:tint val="70000"/>
        <a:alpha val="50000"/>
      </a:schemeClr>
    </dgm:fillClrLst>
    <dgm:linClrLst meth="repeat">
      <a:schemeClr val="lt1"/>
    </dgm:linClrLst>
    <dgm:effectClrLst/>
    <dgm:txLinClrLst/>
    <dgm:txFillClrLst/>
    <dgm:txEffectClrLst/>
  </dgm:styleLbl>
  <dgm:styleLbl name="node2">
    <dgm:fillClrLst>
      <a:schemeClr val="accent3">
        <a:tint val="99000"/>
      </a:schemeClr>
    </dgm:fillClrLst>
    <dgm:linClrLst meth="repeat">
      <a:schemeClr val="lt1"/>
    </dgm:linClrLst>
    <dgm:effectClrLst/>
    <dgm:txLinClrLst/>
    <dgm:txFillClrLst/>
    <dgm:txEffectClrLst/>
  </dgm:styleLbl>
  <dgm:styleLbl name="node3">
    <dgm:fillClrLst>
      <a:schemeClr val="accent3">
        <a:tint val="80000"/>
      </a:schemeClr>
    </dgm:fillClrLst>
    <dgm:linClrLst meth="repeat">
      <a:schemeClr val="lt1"/>
    </dgm:linClrLst>
    <dgm:effectClrLst/>
    <dgm:txLinClrLst/>
    <dgm:txFillClrLst/>
    <dgm:txEffectClrLst/>
  </dgm:styleLbl>
  <dgm:styleLbl name="node4">
    <dgm:fillClrLst>
      <a:schemeClr val="accent3">
        <a:tint val="70000"/>
      </a:schemeClr>
    </dgm:fillClrLst>
    <dgm:linClrLst meth="repeat">
      <a:schemeClr val="lt1"/>
    </dgm:linClrLst>
    <dgm:effectClrLst/>
    <dgm:txLinClrLst/>
    <dgm:txFillClrLst/>
    <dgm:txEffectClrLst/>
  </dgm:styleLbl>
  <dgm:styleLbl name="f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dgm:txEffectClrLst/>
  </dgm:styleLbl>
  <dgm:styleLbl name="f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bgSibTrans2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lt1"/>
    </dgm:txFillClrLst>
    <dgm:txEffectClrLst/>
  </dgm:styleLbl>
  <dgm:styleLbl name="sibTrans1D1">
    <dgm:fillClrLst>
      <a:schemeClr val="accent3">
        <a:shade val="90000"/>
      </a:schemeClr>
      <a:schemeClr val="accent3">
        <a:tint val="70000"/>
      </a:schemeClr>
    </dgm:fillClrLst>
    <dgm:linClrLst>
      <a:schemeClr val="accent3">
        <a:shade val="90000"/>
      </a:schemeClr>
      <a:schemeClr val="accent3">
        <a:tint val="70000"/>
      </a:schemeClr>
    </dgm:linClrLst>
    <dgm:effectClrLst/>
    <dgm:txLinClrLst/>
    <dgm:txFillClrLst meth="repeat">
      <a:schemeClr val="tx1"/>
    </dgm:txFillClrLst>
    <dgm:txEffectClrLst/>
  </dgm:styleLbl>
  <dgm:styleLbl name="callout">
    <dgm:fillClrLst meth="repeat">
      <a:schemeClr val="accent3"/>
    </dgm:fillClrLst>
    <dgm:linClrLst meth="repeat">
      <a:schemeClr val="accent3"/>
    </dgm:linClrLst>
    <dgm:effectClrLst/>
    <dgm:txLinClrLst/>
    <dgm:txFillClrLst meth="repeat">
      <a:schemeClr val="tx1"/>
    </dgm:txFillClrLst>
    <dgm:txEffectClrLst/>
  </dgm:styleLbl>
  <dgm:styleLbl name="asst0">
    <dgm:fillClrLst meth="repeat">
      <a:schemeClr val="accent3">
        <a:shade val="80000"/>
      </a:schemeClr>
    </dgm:fillClrLst>
    <dgm:linClrLst meth="repeat">
      <a:schemeClr val="lt1"/>
    </dgm:linClrLst>
    <dgm:effectClrLst/>
    <dgm:txLinClrLst/>
    <dgm:txFillClrLst/>
    <dgm:txEffectClrLst/>
  </dgm:styleLbl>
  <dgm:styleLbl name="asst1">
    <dgm:fillClrLst meth="repeat">
      <a:schemeClr val="accent3">
        <a:shade val="80000"/>
      </a:schemeClr>
    </dgm:fillClrLst>
    <dgm:linClrLst meth="repeat">
      <a:schemeClr val="lt1"/>
    </dgm:linClrLst>
    <dgm:effectClrLst/>
    <dgm:txLinClrLst/>
    <dgm:txFillClrLst/>
    <dgm:txEffectClrLst/>
  </dgm:styleLbl>
  <dgm:styleLbl name="asst2">
    <dgm:fillClrLst>
      <a:schemeClr val="accent3">
        <a:tint val="99000"/>
      </a:schemeClr>
    </dgm:fillClrLst>
    <dgm:linClrLst meth="repeat">
      <a:schemeClr val="lt1"/>
    </dgm:linClrLst>
    <dgm:effectClrLst/>
    <dgm:txLinClrLst/>
    <dgm:txFillClrLst/>
    <dgm:txEffectClrLst/>
  </dgm:styleLbl>
  <dgm:styleLbl name="asst3">
    <dgm:fillClrLst>
      <a:schemeClr val="accent3">
        <a:tint val="80000"/>
      </a:schemeClr>
    </dgm:fillClrLst>
    <dgm:linClrLst meth="repeat">
      <a:schemeClr val="lt1"/>
    </dgm:linClrLst>
    <dgm:effectClrLst/>
    <dgm:txLinClrLst/>
    <dgm:txFillClrLst/>
    <dgm:txEffectClrLst/>
  </dgm:styleLbl>
  <dgm:styleLbl name="asst4">
    <dgm:fillClrLst>
      <a:schemeClr val="accent3">
        <a:tint val="70000"/>
      </a:schemeClr>
    </dgm:fillClrLst>
    <dgm:linClrLst meth="repeat">
      <a:schemeClr val="lt1"/>
    </dgm:linClrLst>
    <dgm:effectClrLst/>
    <dgm:txLinClrLst/>
    <dgm:txFillClrLst/>
    <dgm:txEffectClrLst/>
  </dgm:styleLbl>
  <dgm:styleLbl name="parChTrans2D1">
    <dgm:fillClrLst meth="repeat">
      <a:schemeClr val="accent3">
        <a:tint val="60000"/>
      </a:schemeClr>
    </dgm:fillClrLst>
    <dgm:linClrLst meth="repeat">
      <a:schemeClr val="accent3">
        <a:tint val="60000"/>
      </a:schemeClr>
    </dgm:linClrLst>
    <dgm:effectClrLst/>
    <dgm:txLinClrLst/>
    <dgm:txFillClrLst meth="repeat">
      <a:schemeClr val="lt1"/>
    </dgm:txFillClrLst>
    <dgm:txEffectClrLst/>
  </dgm:styleLbl>
  <dgm:styleLbl name="parChTrans2D2">
    <dgm:fillClrLst meth="repeat">
      <a:schemeClr val="accent3">
        <a:tint val="90000"/>
      </a:schemeClr>
    </dgm:fillClrLst>
    <dgm:linClrLst meth="repeat">
      <a:schemeClr val="accent3">
        <a:tint val="90000"/>
      </a:schemeClr>
    </dgm:linClrLst>
    <dgm:effectClrLst/>
    <dgm:txLinClrLst/>
    <dgm:txFillClrLst/>
    <dgm:txEffectClrLst/>
  </dgm:styleLbl>
  <dgm:styleLbl name="parChTrans2D3">
    <dgm:fillClrLst meth="repeat">
      <a:schemeClr val="accent3">
        <a:tint val="70000"/>
      </a:schemeClr>
    </dgm:fillClrLst>
    <dgm:linClrLst meth="repeat">
      <a:schemeClr val="accent3">
        <a:tint val="70000"/>
      </a:schemeClr>
    </dgm:linClrLst>
    <dgm:effectClrLst/>
    <dgm:txLinClrLst/>
    <dgm:txFillClrLst/>
    <dgm:txEffectClrLst/>
  </dgm:styleLbl>
  <dgm:styleLbl name="parChTrans2D4">
    <dgm:fillClrLst meth="repeat">
      <a:schemeClr val="accent3">
        <a:tint val="50000"/>
      </a:schemeClr>
    </dgm:fillClrLst>
    <dgm:linClrLst meth="repeat">
      <a:schemeClr val="accent3">
        <a:tint val="50000"/>
      </a:schemeClr>
    </dgm:linClrLst>
    <dgm:effectClrLst/>
    <dgm:txLinClrLst/>
    <dgm:txFillClrLst meth="repeat">
      <a:schemeClr val="lt1"/>
    </dgm:txFillClrLst>
    <dgm:txEffectClrLst/>
  </dgm:styleLbl>
  <dgm:styleLbl name="parChTrans1D1">
    <dgm:fillClrLst meth="repeat">
      <a:schemeClr val="accent3">
        <a:shade val="80000"/>
      </a:schemeClr>
    </dgm:fillClrLst>
    <dgm:linClrLst meth="repeat">
      <a:schemeClr val="accent3">
        <a:shade val="80000"/>
      </a:schemeClr>
    </dgm:linClrLst>
    <dgm:effectClrLst/>
    <dgm:txLinClrLst/>
    <dgm:txFillClrLst meth="repeat">
      <a:schemeClr val="tx1"/>
    </dgm:txFillClrLst>
    <dgm:txEffectClrLst/>
  </dgm:styleLbl>
  <dgm:styleLbl name="parChTrans1D2">
    <dgm:fillClrLst meth="repeat">
      <a:schemeClr val="accent3">
        <a:tint val="99000"/>
      </a:schemeClr>
    </dgm:fillClrLst>
    <dgm:linClrLst meth="repeat">
      <a:schemeClr val="accent3">
        <a:tint val="99000"/>
      </a:schemeClr>
    </dgm:linClrLst>
    <dgm:effectClrLst/>
    <dgm:txLinClrLst/>
    <dgm:txFillClrLst meth="repeat">
      <a:schemeClr val="tx1"/>
    </dgm:txFillClrLst>
    <dgm:txEffectClrLst/>
  </dgm:styleLbl>
  <dgm:styleLbl name="parChTrans1D3">
    <dgm:fillClrLst meth="repeat">
      <a:schemeClr val="accent3">
        <a:tint val="80000"/>
      </a:schemeClr>
    </dgm:fillClrLst>
    <dgm:linClrLst meth="repeat">
      <a:schemeClr val="accent3">
        <a:tint val="80000"/>
      </a:schemeClr>
    </dgm:linClrLst>
    <dgm:effectClrLst/>
    <dgm:txLinClrLst/>
    <dgm:txFillClrLst meth="repeat">
      <a:schemeClr val="tx1"/>
    </dgm:txFillClrLst>
    <dgm:txEffectClrLst/>
  </dgm:styleLbl>
  <dgm:styleLbl name="parChTrans1D4">
    <dgm:fillClrLst meth="repeat">
      <a:schemeClr val="accent3">
        <a:tint val="70000"/>
      </a:schemeClr>
    </dgm:fillClrLst>
    <dgm:linClrLst meth="repeat">
      <a:schemeClr val="accent3">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3"/>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3">
        <a:shade val="80000"/>
      </a:schemeClr>
      <a:schemeClr val="accent3">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3"/>
    </dgm:linClrLst>
    <dgm:effectClrLst/>
    <dgm:txLinClrLst/>
    <dgm:txFillClrLst meth="repeat">
      <a:schemeClr val="dk1"/>
    </dgm:txFillClrLst>
    <dgm:txEffectClrLst/>
  </dgm:styleLbl>
  <dgm:styleLbl name="solidBgAcc1">
    <dgm:fillClrLst meth="repeat">
      <a:schemeClr val="lt1"/>
    </dgm:fillClrLst>
    <dgm:linClrLst meth="repeat">
      <a:schemeClr val="accent3"/>
    </dgm:linClrLst>
    <dgm:effectClrLst/>
    <dgm:txLinClrLst/>
    <dgm:txFillClrLst meth="repeat">
      <a:schemeClr val="dk1"/>
    </dgm:txFillClrLst>
    <dgm:txEffectClrLst/>
  </dgm:styleLbl>
  <dgm:styleLbl name="fg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alignAccFollowNode1">
    <dgm:fillClrLst meth="repeat">
      <a:schemeClr val="accent3">
        <a:alpha val="90000"/>
        <a:tint val="40000"/>
      </a:schemeClr>
    </dgm:fillClrLst>
    <dgm:linClrLst meth="repeat">
      <a:schemeClr val="accent3">
        <a:alpha val="90000"/>
        <a:tint val="40000"/>
      </a:schemeClr>
    </dgm:linClrLst>
    <dgm:effectClrLst/>
    <dgm:txLinClrLst/>
    <dgm:txFillClrLst meth="repeat">
      <a:schemeClr val="dk1"/>
    </dgm:txFillClrLst>
    <dgm:txEffectClrLst/>
  </dgm:styleLbl>
  <dgm:styleLbl name="bgAccFollowNode1">
    <dgm:fillClrLst meth="repeat">
      <a:schemeClr val="accent3">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3">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3">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3">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3">
        <a:tint val="70000"/>
      </a:schemeClr>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3">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8FC8988-6931-4578-B843-4DE4E14B7541}" type="doc">
      <dgm:prSet loTypeId="urn:microsoft.com/office/officeart/2005/8/layout/vList2" loCatId="list" qsTypeId="urn:microsoft.com/office/officeart/2005/8/quickstyle/simple3" qsCatId="simple" csTypeId="urn:microsoft.com/office/officeart/2005/8/colors/accent3_3" csCatId="accent3" phldr="1"/>
      <dgm:spPr/>
      <dgm:t>
        <a:bodyPr/>
        <a:lstStyle/>
        <a:p>
          <a:endParaRPr kumimoji="1" lang="ja-JP" altLang="en-US"/>
        </a:p>
      </dgm:t>
    </dgm:pt>
    <dgm:pt modelId="{C00AB9B0-22A4-40DC-8E26-5AA0AA7B8CF8}">
      <dgm:prSet/>
      <dgm:spPr>
        <a:gradFill rotWithShape="0">
          <a:gsLst>
            <a:gs pos="0">
              <a:schemeClr val="accent4">
                <a:lumMod val="20000"/>
                <a:lumOff val="80000"/>
              </a:schemeClr>
            </a:gs>
            <a:gs pos="100000">
              <a:schemeClr val="accent3">
                <a:shade val="80000"/>
                <a:hueOff val="0"/>
                <a:satOff val="0"/>
                <a:lumOff val="0"/>
                <a:alphaOff val="0"/>
                <a:tint val="84000"/>
                <a:satMod val="160000"/>
              </a:schemeClr>
            </a:gs>
          </a:gsLst>
        </a:gradFill>
      </dgm:spPr>
      <dgm:t>
        <a:bodyPr/>
        <a:lstStyle/>
        <a:p>
          <a:pPr algn="ctr" rtl="0"/>
          <a:r>
            <a:rPr kumimoji="1" lang="ja-JP" dirty="0"/>
            <a:t>経済学</a:t>
          </a:r>
          <a:r>
            <a:rPr kumimoji="1" lang="ja-JP" altLang="en-US" dirty="0"/>
            <a:t>入門</a:t>
          </a:r>
          <a:r>
            <a:rPr kumimoji="1" lang="en-US" altLang="ja-JP" dirty="0"/>
            <a:t>-09</a:t>
          </a:r>
          <a:endParaRPr lang="ja-JP" dirty="0"/>
        </a:p>
      </dgm:t>
    </dgm:pt>
    <dgm:pt modelId="{2884CC65-41C3-4845-988D-EEC264E8F752}" type="parTrans" cxnId="{382EF77B-20A7-4BFA-8DFF-CE376E593A22}">
      <dgm:prSet/>
      <dgm:spPr/>
      <dgm:t>
        <a:bodyPr/>
        <a:lstStyle/>
        <a:p>
          <a:endParaRPr kumimoji="1" lang="ja-JP" altLang="en-US"/>
        </a:p>
      </dgm:t>
    </dgm:pt>
    <dgm:pt modelId="{B7F9AC8C-2D66-40DC-B905-057BB4A26591}" type="sibTrans" cxnId="{382EF77B-20A7-4BFA-8DFF-CE376E593A22}">
      <dgm:prSet/>
      <dgm:spPr/>
      <dgm:t>
        <a:bodyPr/>
        <a:lstStyle/>
        <a:p>
          <a:endParaRPr kumimoji="1" lang="ja-JP" altLang="en-US"/>
        </a:p>
      </dgm:t>
    </dgm:pt>
    <dgm:pt modelId="{EEE36EDF-BBF5-48A9-9637-219220E25886}" type="pres">
      <dgm:prSet presAssocID="{A8FC8988-6931-4578-B843-4DE4E14B7541}" presName="linear" presStyleCnt="0">
        <dgm:presLayoutVars>
          <dgm:animLvl val="lvl"/>
          <dgm:resizeHandles val="exact"/>
        </dgm:presLayoutVars>
      </dgm:prSet>
      <dgm:spPr/>
    </dgm:pt>
    <dgm:pt modelId="{BBA35590-5E69-4FDB-8E8B-E1D2BD0A13F6}" type="pres">
      <dgm:prSet presAssocID="{C00AB9B0-22A4-40DC-8E26-5AA0AA7B8CF8}" presName="parentText" presStyleLbl="node1" presStyleIdx="0" presStyleCnt="1" custLinFactNeighborX="3303" custLinFactNeighborY="938">
        <dgm:presLayoutVars>
          <dgm:chMax val="0"/>
          <dgm:bulletEnabled val="1"/>
        </dgm:presLayoutVars>
      </dgm:prSet>
      <dgm:spPr/>
    </dgm:pt>
  </dgm:ptLst>
  <dgm:cxnLst>
    <dgm:cxn modelId="{8166A411-9BF6-452C-B88F-763BCDC35067}" type="presOf" srcId="{C00AB9B0-22A4-40DC-8E26-5AA0AA7B8CF8}" destId="{BBA35590-5E69-4FDB-8E8B-E1D2BD0A13F6}" srcOrd="0" destOrd="0" presId="urn:microsoft.com/office/officeart/2005/8/layout/vList2"/>
    <dgm:cxn modelId="{7DBF4966-361A-4211-97D6-15ACDABBE6B9}" type="presOf" srcId="{A8FC8988-6931-4578-B843-4DE4E14B7541}" destId="{EEE36EDF-BBF5-48A9-9637-219220E25886}" srcOrd="0" destOrd="0" presId="urn:microsoft.com/office/officeart/2005/8/layout/vList2"/>
    <dgm:cxn modelId="{382EF77B-20A7-4BFA-8DFF-CE376E593A22}" srcId="{A8FC8988-6931-4578-B843-4DE4E14B7541}" destId="{C00AB9B0-22A4-40DC-8E26-5AA0AA7B8CF8}" srcOrd="0" destOrd="0" parTransId="{2884CC65-41C3-4845-988D-EEC264E8F752}" sibTransId="{B7F9AC8C-2D66-40DC-B905-057BB4A26591}"/>
    <dgm:cxn modelId="{F290386D-7F51-4421-8E28-64D14E87CFD5}" type="presParOf" srcId="{EEE36EDF-BBF5-48A9-9637-219220E25886}" destId="{BBA35590-5E69-4FDB-8E8B-E1D2BD0A13F6}" srcOrd="0"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BA35590-5E69-4FDB-8E8B-E1D2BD0A13F6}">
      <dsp:nvSpPr>
        <dsp:cNvPr id="0" name=""/>
        <dsp:cNvSpPr/>
      </dsp:nvSpPr>
      <dsp:spPr>
        <a:xfrm>
          <a:off x="0" y="403862"/>
          <a:ext cx="7381377" cy="2205450"/>
        </a:xfrm>
        <a:prstGeom prst="roundRect">
          <a:avLst/>
        </a:prstGeom>
        <a:gradFill rotWithShape="0">
          <a:gsLst>
            <a:gs pos="0">
              <a:schemeClr val="accent4">
                <a:lumMod val="20000"/>
                <a:lumOff val="80000"/>
              </a:schemeClr>
            </a:gs>
            <a:gs pos="100000">
              <a:schemeClr val="accent3">
                <a:shade val="80000"/>
                <a:hueOff val="0"/>
                <a:satOff val="0"/>
                <a:lumOff val="0"/>
                <a:alphaOff val="0"/>
                <a:tint val="84000"/>
                <a:satMod val="160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47650" tIns="247650" rIns="247650" bIns="247650" numCol="1" spcCol="1270" anchor="ctr" anchorCtr="0">
          <a:noAutofit/>
        </a:bodyPr>
        <a:lstStyle/>
        <a:p>
          <a:pPr marL="0" lvl="0" indent="0" algn="ctr" defTabSz="2889250" rtl="0">
            <a:lnSpc>
              <a:spcPct val="90000"/>
            </a:lnSpc>
            <a:spcBef>
              <a:spcPct val="0"/>
            </a:spcBef>
            <a:spcAft>
              <a:spcPct val="35000"/>
            </a:spcAft>
            <a:buNone/>
          </a:pPr>
          <a:r>
            <a:rPr kumimoji="1" lang="ja-JP" sz="6500" kern="1200" dirty="0"/>
            <a:t>経済学</a:t>
          </a:r>
          <a:r>
            <a:rPr kumimoji="1" lang="ja-JP" altLang="en-US" sz="6500" kern="1200" dirty="0"/>
            <a:t>入門</a:t>
          </a:r>
          <a:r>
            <a:rPr kumimoji="1" lang="en-US" altLang="ja-JP" sz="6500" kern="1200" dirty="0"/>
            <a:t>-09</a:t>
          </a:r>
          <a:endParaRPr lang="ja-JP" sz="6500" kern="1200" dirty="0"/>
        </a:p>
      </dsp:txBody>
      <dsp:txXfrm>
        <a:off x="107661" y="511523"/>
        <a:ext cx="7166055" cy="1990128"/>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48F4E1-9E4B-49E7-9C71-564C7D8E8BAA}" type="datetimeFigureOut">
              <a:rPr kumimoji="1" lang="ja-JP" altLang="en-US" smtClean="0"/>
              <a:t>2024/6/10</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1A906C8-A742-49DA-84C2-08FDA9C3145D}" type="slidenum">
              <a:rPr kumimoji="1" lang="ja-JP" altLang="en-US" smtClean="0"/>
              <a:t>‹#›</a:t>
            </a:fld>
            <a:endParaRPr kumimoji="1" lang="ja-JP" altLang="en-US"/>
          </a:p>
        </p:txBody>
      </p:sp>
    </p:spTree>
    <p:extLst>
      <p:ext uri="{BB962C8B-B14F-4D97-AF65-F5344CB8AC3E}">
        <p14:creationId xmlns:p14="http://schemas.microsoft.com/office/powerpoint/2010/main" val="205076230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B1A906C8-A742-49DA-84C2-08FDA9C3145D}" type="slidenum">
              <a:rPr kumimoji="1" lang="ja-JP" altLang="en-US" smtClean="0"/>
              <a:t>1</a:t>
            </a:fld>
            <a:endParaRPr kumimoji="1" lang="ja-JP" altLang="en-US"/>
          </a:p>
        </p:txBody>
      </p:sp>
    </p:spTree>
    <p:extLst>
      <p:ext uri="{BB962C8B-B14F-4D97-AF65-F5344CB8AC3E}">
        <p14:creationId xmlns:p14="http://schemas.microsoft.com/office/powerpoint/2010/main" val="22118055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2.xml"/><Relationship Id="rId4" Type="http://schemas.openxmlformats.org/officeDocument/2006/relationships/image" Target="../media/image3.png"/></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2.xml"/><Relationship Id="rId5" Type="http://schemas.microsoft.com/office/2007/relationships/hdphoto" Target="../media/hdphoto1.wdp"/><Relationship Id="rId4" Type="http://schemas.openxmlformats.org/officeDocument/2006/relationships/image" Target="../media/image3.png"/></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2.xml"/><Relationship Id="rId5" Type="http://schemas.microsoft.com/office/2007/relationships/hdphoto" Target="../media/hdphoto1.wdp"/><Relationship Id="rId4" Type="http://schemas.openxmlformats.org/officeDocument/2006/relationships/image" Target="../media/image2.png"/></Relationships>
</file>

<file path=ppt/slideLayouts/_rels/slideLayout26.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2.xml"/><Relationship Id="rId5" Type="http://schemas.microsoft.com/office/2007/relationships/hdphoto" Target="../media/hdphoto1.wdp"/><Relationship Id="rId4" Type="http://schemas.openxmlformats.org/officeDocument/2006/relationships/image" Target="../media/image2.png"/></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2024/6/10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72935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パノラマ写真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図を追加</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Date Placeholder 2"/>
          <p:cNvSpPr>
            <a:spLocks noGrp="1"/>
          </p:cNvSpPr>
          <p:nvPr>
            <p:ph type="dt" sz="half" idx="10"/>
          </p:nvPr>
        </p:nvSpPr>
        <p:spPr/>
        <p:txBody>
          <a:bodyPr/>
          <a:lstStyle/>
          <a:p>
            <a:fld id="{7321AD70-9B16-4AF2-979F-45E8DA2AEA16}" type="datetimeFigureOut">
              <a:rPr kumimoji="1" lang="ja-JP" altLang="en-US" smtClean="0"/>
              <a:t>2024/6/10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27351847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タイトルとキャプション">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2024/6/10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60807835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引用 (キャプション付き)">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ja-JP" altLang="en-US"/>
              <a:t>マスター タイトルの書式設定</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ja-JP" altLang="en-US"/>
              <a:t>マスター テキストの書式設定</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2024/6/10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2969259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名札">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2024/6/10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80128940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引用付きの名札">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ja-JP" altLang="en-US"/>
              <a:t>マスター タイトルの書式設定</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ja-JP" altLang="en-US"/>
              <a:t>マスター テキストの書式設定</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2024/6/10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90387641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真または偽">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ja-JP" altLang="en-US"/>
              <a:t>マスター タイトルの書式設定</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ja-JP" altLang="en-US"/>
              <a:t>マスター テキストの書式設定</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2024/6/10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245196367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2024/6/10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32731551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2024/6/10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263467683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82762"/>
            <a:ext cx="10222992" cy="80683"/>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51560" y="1432223"/>
            <a:ext cx="9966960" cy="3035808"/>
          </a:xfrm>
        </p:spPr>
        <p:txBody>
          <a:bodyPr anchor="ctr">
            <a:noAutofit/>
          </a:bodyPr>
          <a:lstStyle>
            <a:lvl1pPr algn="l">
              <a:lnSpc>
                <a:spcPct val="85000"/>
              </a:lnSpc>
              <a:defRPr sz="7200" b="1" cap="none" baseline="0">
                <a:blipFill dpi="0" rotWithShape="1">
                  <a:blip r:embed="rId4"/>
                  <a:srcRect/>
                  <a:tile tx="6350" ty="-127000" sx="65000" sy="64000" flip="none" algn="tl"/>
                </a:blipFill>
              </a:defRPr>
            </a:lvl1pPr>
          </a:lstStyle>
          <a:p>
            <a:r>
              <a:rPr lang="ja-JP" altLang="en-US"/>
              <a:t>マスター タイトルの書式設定</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000" b="1">
                <a:solidFill>
                  <a:schemeClr val="accent2">
                    <a:lumMod val="75000"/>
                  </a:schemeClr>
                </a:solidFill>
              </a:defRPr>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F78FFAE3-F923-452E-BBE0-2CD2ED8BDA10}" type="datetime1">
              <a:rPr kumimoji="1" lang="ja-JP" altLang="en-US" smtClean="0"/>
              <a:t>2024/6/10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Tree>
    <p:extLst>
      <p:ext uri="{BB962C8B-B14F-4D97-AF65-F5344CB8AC3E}">
        <p14:creationId xmlns:p14="http://schemas.microsoft.com/office/powerpoint/2010/main" val="310910502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10A1E0B-35AB-47A4-99AD-794E46F099B4}" type="datetime1">
              <a:rPr kumimoji="1" lang="ja-JP" altLang="en-US" smtClean="0"/>
              <a:t>2024/6/10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31064648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nchor="ct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2024/6/10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51522638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5000"/>
              </a:lnSpc>
              <a:defRPr sz="7200" b="1"/>
            </a:lvl1pPr>
          </a:lstStyle>
          <a:p>
            <a:r>
              <a:rPr lang="ja-JP" altLang="en-US"/>
              <a:t>マスター タイトルの書式設定</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b="1">
                <a:solidFill>
                  <a:schemeClr val="accent2">
                    <a:lumMod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a:xfrm>
            <a:off x="8593667" y="6272784"/>
            <a:ext cx="2644309" cy="365125"/>
          </a:xfrm>
        </p:spPr>
        <p:txBody>
          <a:bodyPr/>
          <a:lstStyle>
            <a:lvl1pPr>
              <a:defRPr>
                <a:solidFill>
                  <a:schemeClr val="accent2">
                    <a:lumMod val="50000"/>
                  </a:schemeClr>
                </a:solidFill>
              </a:defRPr>
            </a:lvl1pPr>
          </a:lstStyle>
          <a:p>
            <a:fld id="{7D6AABFA-1638-44B9-AE32-036B1900D6A5}" type="datetime1">
              <a:rPr kumimoji="1" lang="ja-JP" altLang="en-US" smtClean="0"/>
              <a:t>2024/6/10</a:t>
            </a:fld>
            <a:endParaRPr kumimoji="1" lang="ja-JP" altLang="en-US"/>
          </a:p>
        </p:txBody>
      </p:sp>
      <p:sp>
        <p:nvSpPr>
          <p:cNvPr id="5" name="Footer Placeholder 4"/>
          <p:cNvSpPr>
            <a:spLocks noGrp="1"/>
          </p:cNvSpPr>
          <p:nvPr>
            <p:ph type="ftr" sz="quarter" idx="11"/>
          </p:nvPr>
        </p:nvSpPr>
        <p:spPr>
          <a:xfrm>
            <a:off x="2182708" y="6272784"/>
            <a:ext cx="6327648" cy="365125"/>
          </a:xfrm>
        </p:spPr>
        <p:txBody>
          <a:bodyPr/>
          <a:lstStyle>
            <a:lvl1pPr>
              <a:defRPr>
                <a:solidFill>
                  <a:schemeClr val="accent2">
                    <a:lumMod val="50000"/>
                  </a:schemeClr>
                </a:solidFill>
              </a:defRPr>
            </a:lvl1pPr>
          </a:lstStyle>
          <a:p>
            <a:endParaRPr kumimoji="1" lang="ja-JP" altLang="en-US"/>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237710226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25C7D11A-3FA3-4F61-B63C-09F0A2F5D937}" type="datetime1">
              <a:rPr kumimoji="1" lang="ja-JP" altLang="en-US" smtClean="0"/>
              <a:t>2024/6/10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284624573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2">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2">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9F7E8E30-EC50-42F2-951F-71BB45957309}" type="datetime1">
              <a:rPr kumimoji="1" lang="ja-JP" altLang="en-US" smtClean="0"/>
              <a:t>2024/6/10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325494805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E2D2D042-D9F9-4298-9770-5CA5AC2AFA78}" type="datetime1">
              <a:rPr kumimoji="1" lang="ja-JP" altLang="en-US" smtClean="0"/>
              <a:t>2024/6/10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182005122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DB7692-8FAC-4ECD-9F1F-EC34A9DE1A6D}" type="datetime1">
              <a:rPr kumimoji="1" lang="ja-JP" altLang="en-US" smtClean="0"/>
              <a:t>2024/6/10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426817419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ja-JP" altLang="en-US"/>
              <a:t>マスター タイトルの書式設定</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2">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E0C0889-2758-44C7-9A24-298FC6272E35}" type="datetime1">
              <a:rPr kumimoji="1" lang="ja-JP" altLang="en-US" smtClean="0"/>
              <a:t>2024/6/10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394579712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2">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lvl1pPr>
              <a:defRPr>
                <a:solidFill>
                  <a:schemeClr val="accent2">
                    <a:lumMod val="75000"/>
                  </a:schemeClr>
                </a:solidFill>
              </a:defRPr>
            </a:lvl1pPr>
          </a:lstStyle>
          <a:p>
            <a:fld id="{27402190-2790-4DA4-A532-56D21B4A903E}" type="datetime1">
              <a:rPr kumimoji="1" lang="ja-JP" altLang="en-US" smtClean="0"/>
              <a:t>2024/6/10</a:t>
            </a:fld>
            <a:endParaRPr kumimoji="1" lang="ja-JP" altLang="en-US"/>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2">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1757293061"/>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9B80DE22-8557-4299-9A64-76FD991682B5}" type="datetime1">
              <a:rPr kumimoji="1" lang="ja-JP" altLang="en-US" smtClean="0"/>
              <a:t>2024/6/10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243598716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1077CAC-BBBD-4204-AE21-4F53840333C0}" type="datetime1">
              <a:rPr kumimoji="1" lang="ja-JP" altLang="en-US" smtClean="0"/>
              <a:t>2024/6/10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27183930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7321AD70-9B16-4AF2-979F-45E8DA2AEA16}" type="datetimeFigureOut">
              <a:rPr kumimoji="1" lang="ja-JP" altLang="en-US" smtClean="0"/>
              <a:t>2024/6/10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4988945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7321AD70-9B16-4AF2-979F-45E8DA2AEA16}" type="datetimeFigureOut">
              <a:rPr kumimoji="1" lang="ja-JP" altLang="en-US" smtClean="0"/>
              <a:t>2024/6/10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394598030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ja-JP" altLang="en-US"/>
              <a:t>マスター タイトルの書式設定</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7321AD70-9B16-4AF2-979F-45E8DA2AEA16}" type="datetimeFigureOut">
              <a:rPr kumimoji="1" lang="ja-JP" altLang="en-US" smtClean="0"/>
              <a:t>2024/6/10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10886952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7321AD70-9B16-4AF2-979F-45E8DA2AEA16}" type="datetimeFigureOut">
              <a:rPr kumimoji="1" lang="ja-JP" altLang="en-US" smtClean="0"/>
              <a:t>2024/6/10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17970140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21AD70-9B16-4AF2-979F-45E8DA2AEA16}" type="datetimeFigureOut">
              <a:rPr kumimoji="1" lang="ja-JP" altLang="en-US" smtClean="0"/>
              <a:t>2024/6/10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22205721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ja-JP" altLang="en-US"/>
              <a:t>マスター タイトルの書式設定</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321AD70-9B16-4AF2-979F-45E8DA2AEA16}" type="datetimeFigureOut">
              <a:rPr kumimoji="1" lang="ja-JP" altLang="en-US" smtClean="0"/>
              <a:t>2024/6/10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38370576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ja-JP" altLang="en-US"/>
              <a:t>マスター タイトルの書式設定</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ja-JP" altLang="en-US"/>
              <a:t>図を追加</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7321AD70-9B16-4AF2-979F-45E8DA2AEA16}" type="datetimeFigureOut">
              <a:rPr kumimoji="1" lang="ja-JP" altLang="en-US" smtClean="0"/>
              <a:t>2024/6/10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16865264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5.xml"/><Relationship Id="rId13" Type="http://schemas.openxmlformats.org/officeDocument/2006/relationships/image" Target="../media/image2.png"/><Relationship Id="rId3" Type="http://schemas.openxmlformats.org/officeDocument/2006/relationships/slideLayout" Target="../slideLayouts/slideLayout20.xml"/><Relationship Id="rId7" Type="http://schemas.openxmlformats.org/officeDocument/2006/relationships/slideLayout" Target="../slideLayouts/slideLayout24.xml"/><Relationship Id="rId12" Type="http://schemas.openxmlformats.org/officeDocument/2006/relationships/theme" Target="../theme/theme2.xml"/><Relationship Id="rId2" Type="http://schemas.openxmlformats.org/officeDocument/2006/relationships/slideLayout" Target="../slideLayouts/slideLayout19.xml"/><Relationship Id="rId1" Type="http://schemas.openxmlformats.org/officeDocument/2006/relationships/slideLayout" Target="../slideLayouts/slideLayout18.xml"/><Relationship Id="rId6" Type="http://schemas.openxmlformats.org/officeDocument/2006/relationships/slideLayout" Target="../slideLayouts/slideLayout23.xml"/><Relationship Id="rId11" Type="http://schemas.openxmlformats.org/officeDocument/2006/relationships/slideLayout" Target="../slideLayouts/slideLayout28.xml"/><Relationship Id="rId5" Type="http://schemas.openxmlformats.org/officeDocument/2006/relationships/slideLayout" Target="../slideLayouts/slideLayout22.xml"/><Relationship Id="rId15" Type="http://schemas.openxmlformats.org/officeDocument/2006/relationships/image" Target="../media/image3.png"/><Relationship Id="rId10" Type="http://schemas.openxmlformats.org/officeDocument/2006/relationships/slideLayout" Target="../slideLayouts/slideLayout27.xml"/><Relationship Id="rId4" Type="http://schemas.openxmlformats.org/officeDocument/2006/relationships/slideLayout" Target="../slideLayouts/slideLayout21.xml"/><Relationship Id="rId9" Type="http://schemas.openxmlformats.org/officeDocument/2006/relationships/slideLayout" Target="../slideLayouts/slideLayout26.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00000">
              <a:schemeClr val="tx1"/>
            </a:gs>
            <a:gs pos="100000">
              <a:schemeClr val="bg2">
                <a:shade val="96000"/>
                <a:satMod val="120000"/>
                <a:lumMod val="90000"/>
              </a:schemeClr>
            </a:gs>
          </a:gsLst>
          <a:lin ang="6000000" scaled="0"/>
          <a:tileRect/>
        </a:gradFill>
        <a:effectLst/>
      </p:bgPr>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7321AD70-9B16-4AF2-979F-45E8DA2AEA16}" type="datetimeFigureOut">
              <a:rPr kumimoji="1" lang="ja-JP" altLang="en-US" smtClean="0"/>
              <a:t>2024/6/10</a:t>
            </a:fld>
            <a:endParaRPr kumimoji="1" lang="ja-JP" altLang="en-US"/>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kumimoji="1" lang="ja-JP" altLang="en-US"/>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35C257AD-CC9A-42F8-BFF9-56A11EF5C915}" type="slidenum">
              <a:rPr kumimoji="1" lang="ja-JP" altLang="en-US" smtClean="0"/>
              <a:t>‹#›</a:t>
            </a:fld>
            <a:endParaRPr kumimoji="1" lang="ja-JP" altLang="en-US"/>
          </a:p>
        </p:txBody>
      </p:sp>
    </p:spTree>
    <p:extLst>
      <p:ext uri="{BB962C8B-B14F-4D97-AF65-F5344CB8AC3E}">
        <p14:creationId xmlns:p14="http://schemas.microsoft.com/office/powerpoint/2010/main" val="1707152705"/>
      </p:ext>
    </p:extLst>
  </p:cSld>
  <p:clrMap bg1="dk1" tx1="lt1" bg2="dk2" tx2="lt2" accent1="accent1" accent2="accent2" accent3="accent3" accent4="accent4" accent5="accent5" accent6="accent6" hlink="hlink" folHlink="folHlink"/>
  <p:sldLayoutIdLst>
    <p:sldLayoutId id="2147483792" r:id="rId1"/>
    <p:sldLayoutId id="2147483793" r:id="rId2"/>
    <p:sldLayoutId id="2147483794" r:id="rId3"/>
    <p:sldLayoutId id="2147483795" r:id="rId4"/>
    <p:sldLayoutId id="2147483796" r:id="rId5"/>
    <p:sldLayoutId id="2147483797" r:id="rId6"/>
    <p:sldLayoutId id="2147483798" r:id="rId7"/>
    <p:sldLayoutId id="2147483799" r:id="rId8"/>
    <p:sldLayoutId id="2147483800" r:id="rId9"/>
    <p:sldLayoutId id="2147483801" r:id="rId10"/>
    <p:sldLayoutId id="2147483802" r:id="rId11"/>
    <p:sldLayoutId id="2147483803" r:id="rId12"/>
    <p:sldLayoutId id="2147483804" r:id="rId13"/>
    <p:sldLayoutId id="2147483805" r:id="rId14"/>
    <p:sldLayoutId id="2147483806" r:id="rId15"/>
    <p:sldLayoutId id="2147483807" r:id="rId16"/>
    <p:sldLayoutId id="2147483808" r:id="rId17"/>
  </p:sldLayoutIdLst>
  <p:txStyles>
    <p:titleStyle>
      <a:lvl1pPr algn="l" defTabSz="457200" rtl="0" eaLnBrk="1" latinLnBrk="0" hangingPunct="1">
        <a:spcBef>
          <a:spcPct val="0"/>
        </a:spcBef>
        <a:buNone/>
        <a:defRPr kumimoji="1" sz="3600" kern="1200" cap="all">
          <a:ln w="3175" cmpd="sng">
            <a:noFill/>
          </a:ln>
          <a:solidFill>
            <a:schemeClr val="tx1"/>
          </a:solidFill>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kumimoji="1"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accent2">
                    <a:lumMod val="50000"/>
                  </a:schemeClr>
                </a:solidFill>
              </a:defRPr>
            </a:lvl1pPr>
          </a:lstStyle>
          <a:p>
            <a:fld id="{30D468EA-647E-402E-B2A3-FF64D295CD42}" type="datetime1">
              <a:rPr kumimoji="1" lang="ja-JP" altLang="en-US" smtClean="0"/>
              <a:t>2024/6/10</a:t>
            </a:fld>
            <a:endParaRPr kumimoji="1" lang="ja-JP" altLang="en-US"/>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accent2">
                    <a:lumMod val="50000"/>
                  </a:schemeClr>
                </a:solidFill>
              </a:defRPr>
            </a:lvl1pPr>
          </a:lstStyle>
          <a:p>
            <a:endParaRPr kumimoji="1" lang="ja-JP" altLang="en-US"/>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2">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1A11B56F-1369-4614-B39E-3E89455B60A5}" type="slidenum">
              <a:rPr kumimoji="1" lang="ja-JP" altLang="en-US" smtClean="0"/>
              <a:t>‹#›</a:t>
            </a:fld>
            <a:endParaRPr kumimoji="1" lang="ja-JP" altLang="en-US"/>
          </a:p>
        </p:txBody>
      </p:sp>
    </p:spTree>
    <p:extLst>
      <p:ext uri="{BB962C8B-B14F-4D97-AF65-F5344CB8AC3E}">
        <p14:creationId xmlns:p14="http://schemas.microsoft.com/office/powerpoint/2010/main" val="1513493155"/>
      </p:ext>
    </p:extLst>
  </p:cSld>
  <p:clrMap bg1="lt1" tx1="dk1" bg2="lt2" tx2="dk2" accent1="accent1" accent2="accent2" accent3="accent3" accent4="accent4" accent5="accent5" accent6="accent6" hlink="hlink" folHlink="folHlink"/>
  <p:sldLayoutIdLst>
    <p:sldLayoutId id="2147483810" r:id="rId1"/>
    <p:sldLayoutId id="2147483811" r:id="rId2"/>
    <p:sldLayoutId id="2147483812" r:id="rId3"/>
    <p:sldLayoutId id="2147483813" r:id="rId4"/>
    <p:sldLayoutId id="2147483814" r:id="rId5"/>
    <p:sldLayoutId id="2147483815" r:id="rId6"/>
    <p:sldLayoutId id="2147483816" r:id="rId7"/>
    <p:sldLayoutId id="2147483817" r:id="rId8"/>
    <p:sldLayoutId id="2147483818" r:id="rId9"/>
    <p:sldLayoutId id="2147483819" r:id="rId10"/>
    <p:sldLayoutId id="2147483820" r:id="rId11"/>
  </p:sldLayoutIdLst>
  <p:hf hdr="0" ftr="0" dt="0"/>
  <p:txStyles>
    <p:titleStyle>
      <a:lvl1pPr algn="l" defTabSz="914400" rtl="0" eaLnBrk="1" latinLnBrk="0" hangingPunct="1">
        <a:lnSpc>
          <a:spcPct val="90000"/>
        </a:lnSpc>
        <a:spcBef>
          <a:spcPct val="0"/>
        </a:spcBef>
        <a:buNone/>
        <a:defRPr kumimoji="1" sz="4800" b="1" kern="1200" cap="none"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2"/>
        </a:buClr>
        <a:buSzPct val="85000"/>
        <a:buFont typeface="Wingdings" pitchFamily="2" charset="2"/>
        <a:buChar char="§"/>
        <a:defRPr kumimoji="1"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kumimoji="1"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kumimoji="1"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kumimoji="1"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2"/>
        </a:buClr>
        <a:buSzPct val="85000"/>
        <a:buFont typeface="Wingdings" pitchFamily="2" charset="2"/>
        <a:buChar char="§"/>
        <a:defRPr kumimoji="1"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kumimoji="1"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kumimoji="1"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kumimoji="1"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2"/>
        </a:buClr>
        <a:buSzPct val="85000"/>
        <a:buFont typeface="Wingdings" pitchFamily="2" charset="2"/>
        <a:buChar char="§"/>
        <a:defRPr kumimoji="1" sz="16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図表 4"/>
          <p:cNvGraphicFramePr/>
          <p:nvPr>
            <p:extLst>
              <p:ext uri="{D42A27DB-BD31-4B8C-83A1-F6EECF244321}">
                <p14:modId xmlns:p14="http://schemas.microsoft.com/office/powerpoint/2010/main" val="3562151208"/>
              </p:ext>
            </p:extLst>
          </p:nvPr>
        </p:nvGraphicFramePr>
        <p:xfrm>
          <a:off x="1867125" y="1102359"/>
          <a:ext cx="7381377" cy="297180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サブタイトル 2"/>
          <p:cNvSpPr>
            <a:spLocks noGrp="1"/>
          </p:cNvSpPr>
          <p:nvPr>
            <p:ph type="subTitle" idx="1"/>
          </p:nvPr>
        </p:nvSpPr>
        <p:spPr>
          <a:xfrm>
            <a:off x="7345680" y="4488473"/>
            <a:ext cx="4158932" cy="1495768"/>
          </a:xfrm>
        </p:spPr>
        <p:txBody>
          <a:bodyPr>
            <a:normAutofit/>
          </a:bodyPr>
          <a:lstStyle/>
          <a:p>
            <a:r>
              <a:rPr kumimoji="1" lang="ja-JP" altLang="en-US" sz="2800" dirty="0"/>
              <a:t>講義資料</a:t>
            </a:r>
          </a:p>
          <a:p>
            <a:r>
              <a:rPr lang="en-US" altLang="ja-JP" dirty="0"/>
              <a:t>by </a:t>
            </a:r>
            <a:r>
              <a:rPr kumimoji="1" lang="ja-JP" altLang="en-US" dirty="0"/>
              <a:t>前田　淳</a:t>
            </a:r>
          </a:p>
          <a:p>
            <a:r>
              <a:rPr kumimoji="1" lang="ja-JP" altLang="en-US" dirty="0"/>
              <a:t>（北九州市立大学　経済学部</a:t>
            </a:r>
          </a:p>
        </p:txBody>
      </p:sp>
    </p:spTree>
    <p:extLst>
      <p:ext uri="{BB962C8B-B14F-4D97-AF65-F5344CB8AC3E}">
        <p14:creationId xmlns:p14="http://schemas.microsoft.com/office/powerpoint/2010/main" val="38794939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60000"/>
                    <a:lumOff val="40000"/>
                  </a:schemeClr>
                </a:solidFill>
                <a:latin typeface="Bookman Old Style" panose="02050604050505020204"/>
                <a:ea typeface="HG明朝E" panose="02020909000000000000" pitchFamily="17" charset="-128"/>
              </a:rPr>
              <a:t>市場の失敗</a:t>
            </a:r>
            <a:endParaRPr kumimoji="1" lang="ja-JP" altLang="en-US" sz="3200" b="0" i="0" u="none" strike="noStrike" kern="1200" cap="none" spc="0" normalizeH="0" baseline="0" noProof="0" dirty="0">
              <a:ln>
                <a:noFill/>
              </a:ln>
              <a:solidFill>
                <a:schemeClr val="accent6">
                  <a:lumMod val="60000"/>
                  <a:lumOff val="40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10</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894303"/>
            <a:ext cx="11520134" cy="5230167"/>
          </a:xfrm>
          <a:prstGeom prst="rect">
            <a:avLst/>
          </a:prstGeom>
          <a:noFill/>
        </p:spPr>
        <p:txBody>
          <a:bodyPr wrap="square" rtlCol="0">
            <a:noAutofit/>
          </a:bodyPr>
          <a:lstStyle/>
          <a:p>
            <a:pPr marL="342900" lvl="0" indent="-342900" defTabSz="457200">
              <a:buFont typeface="Wingdings" panose="05000000000000000000" pitchFamily="2" charset="2"/>
              <a:buChar char="l"/>
              <a:defRPr/>
            </a:pPr>
            <a:r>
              <a:rPr lang="ja-JP" altLang="en-US" sz="2200" dirty="0">
                <a:solidFill>
                  <a:prstClr val="black"/>
                </a:solidFill>
              </a:rPr>
              <a:t>たとえば、排出量を年に</a:t>
            </a:r>
            <a:r>
              <a:rPr lang="en-US" altLang="ja-JP" sz="2200" dirty="0">
                <a:solidFill>
                  <a:prstClr val="black"/>
                </a:solidFill>
              </a:rPr>
              <a:t>100</a:t>
            </a:r>
            <a:r>
              <a:rPr lang="ja-JP" altLang="en-US" sz="2200" dirty="0">
                <a:solidFill>
                  <a:prstClr val="black"/>
                </a:solidFill>
              </a:rPr>
              <a:t>万トンにまで減らしたいと政府が考えていると仮定する。それに対しては、</a:t>
            </a:r>
            <a:r>
              <a:rPr lang="en-US" altLang="ja-JP" sz="2200" dirty="0">
                <a:solidFill>
                  <a:prstClr val="black"/>
                </a:solidFill>
              </a:rPr>
              <a:t>ⅰ) </a:t>
            </a:r>
            <a:r>
              <a:rPr lang="ja-JP" altLang="en-US" sz="2200" dirty="0">
                <a:solidFill>
                  <a:prstClr val="black"/>
                </a:solidFill>
              </a:rPr>
              <a:t>税金をかけるか、</a:t>
            </a:r>
            <a:r>
              <a:rPr lang="en-US" altLang="ja-JP" sz="2200" dirty="0">
                <a:solidFill>
                  <a:prstClr val="black"/>
                </a:solidFill>
              </a:rPr>
              <a:t>ⅱ) </a:t>
            </a:r>
            <a:r>
              <a:rPr lang="ja-JP" altLang="en-US" sz="2200" dirty="0">
                <a:solidFill>
                  <a:prstClr val="black"/>
                </a:solidFill>
              </a:rPr>
              <a:t>量を規制するか。前者をピグー税という（経済学者の名前にちなんだ用語）。たとえば、汚染物資を排出したいという生産者の需要に対して、</a:t>
            </a:r>
            <a:r>
              <a:rPr lang="en-US" altLang="ja-JP" sz="2200" dirty="0">
                <a:solidFill>
                  <a:prstClr val="black"/>
                </a:solidFill>
              </a:rPr>
              <a:t>1</a:t>
            </a:r>
            <a:r>
              <a:rPr lang="ja-JP" altLang="en-US" sz="2200" dirty="0">
                <a:solidFill>
                  <a:prstClr val="black"/>
                </a:solidFill>
              </a:rPr>
              <a:t>トン当たり何円というぐあいに税金を一律にかけるやり方。</a:t>
            </a:r>
          </a:p>
          <a:p>
            <a:pPr marL="342900" lvl="0" indent="-342900" defTabSz="457200">
              <a:buFont typeface="Wingdings" panose="05000000000000000000" pitchFamily="2" charset="2"/>
              <a:buChar char="l"/>
              <a:defRPr/>
            </a:pPr>
            <a:r>
              <a:rPr lang="ja-JP" altLang="en-US" sz="2200" dirty="0">
                <a:solidFill>
                  <a:prstClr val="black"/>
                </a:solidFill>
              </a:rPr>
              <a:t>しかし、汚染排出の需要曲線は、調査してもわかりにくいので、税金をいくらにすれば、目標とする排出量</a:t>
            </a:r>
            <a:r>
              <a:rPr lang="en-US" altLang="ja-JP" sz="2200" dirty="0">
                <a:solidFill>
                  <a:prstClr val="black"/>
                </a:solidFill>
              </a:rPr>
              <a:t>100</a:t>
            </a:r>
            <a:r>
              <a:rPr lang="ja-JP" altLang="en-US" sz="2200" dirty="0">
                <a:solidFill>
                  <a:prstClr val="black"/>
                </a:solidFill>
              </a:rPr>
              <a:t>万トンに抑えられるかは、事前にはわからないことが多い。そこで、こうしたやり方では、とりあえずは税額を決めるものの、その後、段階的に変更してゆき、目標の排出量に一致したら、それが適切な税額であると、判断する。そこで、</a:t>
            </a:r>
            <a:r>
              <a:rPr lang="en-US" altLang="ja-JP" sz="2200" dirty="0">
                <a:solidFill>
                  <a:prstClr val="black"/>
                </a:solidFill>
              </a:rPr>
              <a:t>1</a:t>
            </a:r>
            <a:r>
              <a:rPr lang="ja-JP" altLang="en-US" sz="2200" dirty="0">
                <a:solidFill>
                  <a:prstClr val="black"/>
                </a:solidFill>
              </a:rPr>
              <a:t>トン当たり</a:t>
            </a:r>
            <a:r>
              <a:rPr lang="en-US" altLang="ja-JP" sz="2200" dirty="0">
                <a:solidFill>
                  <a:prstClr val="black"/>
                </a:solidFill>
              </a:rPr>
              <a:t>1000</a:t>
            </a:r>
            <a:r>
              <a:rPr lang="ja-JP" altLang="en-US" sz="2200" dirty="0">
                <a:solidFill>
                  <a:prstClr val="black"/>
                </a:solidFill>
              </a:rPr>
              <a:t>円が、適切な税額であると仮定する。</a:t>
            </a:r>
          </a:p>
          <a:p>
            <a:pPr marL="342900" lvl="0" indent="-342900" defTabSz="457200">
              <a:buFont typeface="Wingdings" panose="05000000000000000000" pitchFamily="2" charset="2"/>
              <a:buChar char="l"/>
              <a:defRPr/>
            </a:pPr>
            <a:r>
              <a:rPr lang="en-US" altLang="ja-JP" sz="2200" dirty="0">
                <a:solidFill>
                  <a:prstClr val="black"/>
                </a:solidFill>
              </a:rPr>
              <a:t>ⅱ) </a:t>
            </a:r>
            <a:r>
              <a:rPr lang="ja-JP" altLang="en-US" sz="2200" dirty="0">
                <a:solidFill>
                  <a:prstClr val="black"/>
                </a:solidFill>
              </a:rPr>
              <a:t>の方法の一例は、汚染許可証。その許可証がないと汚染物質を出すことができないという権利書であり、有料で自由に売買できるものである（最初に政府が売り出すときは、生産者を集めてオークションにかけるといったやり方がありうる）。</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spTree>
    <p:extLst>
      <p:ext uri="{BB962C8B-B14F-4D97-AF65-F5344CB8AC3E}">
        <p14:creationId xmlns:p14="http://schemas.microsoft.com/office/powerpoint/2010/main" val="2100526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60000"/>
                    <a:lumOff val="40000"/>
                  </a:schemeClr>
                </a:solidFill>
                <a:latin typeface="Bookman Old Style" panose="02050604050505020204"/>
                <a:ea typeface="HG明朝E" panose="02020909000000000000" pitchFamily="17" charset="-128"/>
              </a:rPr>
              <a:t>市場の失敗</a:t>
            </a:r>
            <a:endParaRPr kumimoji="1" lang="ja-JP" altLang="en-US" sz="3200" b="0" i="0" u="none" strike="noStrike" kern="1200" cap="none" spc="0" normalizeH="0" baseline="0" noProof="0" dirty="0">
              <a:ln>
                <a:noFill/>
              </a:ln>
              <a:solidFill>
                <a:schemeClr val="accent6">
                  <a:lumMod val="60000"/>
                  <a:lumOff val="40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11</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894303"/>
            <a:ext cx="11520134" cy="5230167"/>
          </a:xfrm>
          <a:prstGeom prst="rect">
            <a:avLst/>
          </a:prstGeom>
          <a:noFill/>
        </p:spPr>
        <p:txBody>
          <a:bodyPr wrap="square" rtlCol="0">
            <a:noAutofit/>
          </a:bodyPr>
          <a:lstStyle/>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ⅰ</a:t>
            </a:r>
            <a:r>
              <a:rPr lang="en-US" altLang="ja-JP" sz="2400" dirty="0">
                <a:solidFill>
                  <a:prstClr val="black"/>
                </a:solidFill>
                <a:latin typeface="Bookman Old Style" panose="02050604050505020204"/>
                <a:ea typeface="HG明朝E" panose="02020909000000000000" pitchFamily="17" charset="-128"/>
              </a:rPr>
              <a:t>) </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と</a:t>
            </a: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ⅱ) </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は実は結果的には同じ内容。排出量を</a:t>
            </a: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100</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万トンに抑える税金の額と、排出量</a:t>
            </a:r>
            <a:r>
              <a:rPr lang="en-US" altLang="ja-JP" sz="2400" dirty="0">
                <a:solidFill>
                  <a:prstClr val="black"/>
                </a:solidFill>
                <a:latin typeface="Bookman Old Style" panose="02050604050505020204"/>
                <a:ea typeface="HG明朝E" panose="02020909000000000000" pitchFamily="17" charset="-128"/>
              </a:rPr>
              <a:t>100</a:t>
            </a:r>
            <a:r>
              <a:rPr lang="ja-JP" altLang="en-US" sz="2400" dirty="0">
                <a:solidFill>
                  <a:prstClr val="black"/>
                </a:solidFill>
                <a:latin typeface="Bookman Old Style" panose="02050604050505020204"/>
                <a:ea typeface="HG明朝E" panose="02020909000000000000" pitchFamily="17" charset="-128"/>
              </a:rPr>
              <a:t>万トンの汚染許可証の価格は、同じになる。まずは</a:t>
            </a:r>
            <a:r>
              <a:rPr lang="en-US" altLang="ja-JP" sz="2400" dirty="0">
                <a:solidFill>
                  <a:prstClr val="black"/>
                </a:solidFill>
                <a:latin typeface="Bookman Old Style" panose="02050604050505020204"/>
                <a:ea typeface="HG明朝E" panose="02020909000000000000" pitchFamily="17" charset="-128"/>
              </a:rPr>
              <a:t>ⅱ) </a:t>
            </a:r>
            <a:r>
              <a:rPr lang="ja-JP" altLang="en-US" sz="2400" dirty="0">
                <a:solidFill>
                  <a:prstClr val="black"/>
                </a:solidFill>
                <a:latin typeface="Bookman Old Style" panose="02050604050505020204"/>
                <a:ea typeface="HG明朝E" panose="02020909000000000000" pitchFamily="17" charset="-128"/>
              </a:rPr>
              <a:t>から説明する。</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次の図は、汚染を排出したいという企業にとっての需要曲線。</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企業は生産をするので、生産曲線が普通は想定されるが、ここでの話は生産に伴う汚染物質を排出したいというニーズが企業にあって、それに対して企業は税金の支払いや許可証の購入という需要者としての行動を取るという意味。</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2400" dirty="0">
                <a:solidFill>
                  <a:prstClr val="black"/>
                </a:solidFill>
                <a:latin typeface="Bookman Old Style" panose="02050604050505020204"/>
                <a:ea typeface="HG明朝E" panose="02020909000000000000" pitchFamily="17" charset="-128"/>
              </a:rPr>
              <a:t>汚染物質を排出してよいという許可や枠組みを提供するのは、政府や自治体などと仮定する。つまり、汚染物質の排出の権利を供給する側が、政府や自治体。</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ⅱ)</a:t>
            </a:r>
            <a:r>
              <a:rPr lang="ja-JP" altLang="en-US" sz="2400" dirty="0">
                <a:solidFill>
                  <a:prstClr val="black"/>
                </a:solidFill>
                <a:latin typeface="Bookman Old Style" panose="02050604050505020204"/>
                <a:ea typeface="HG明朝E" panose="02020909000000000000" pitchFamily="17" charset="-128"/>
              </a:rPr>
              <a:t> の汚染許可証は、</a:t>
            </a:r>
            <a:r>
              <a:rPr lang="en-US" altLang="ja-JP" sz="2400" dirty="0">
                <a:solidFill>
                  <a:prstClr val="black"/>
                </a:solidFill>
                <a:latin typeface="Bookman Old Style" panose="02050604050505020204"/>
                <a:ea typeface="HG明朝E" panose="02020909000000000000" pitchFamily="17" charset="-128"/>
              </a:rPr>
              <a:t>100</a:t>
            </a:r>
            <a:r>
              <a:rPr lang="ja-JP" altLang="en-US" sz="2400" dirty="0">
                <a:solidFill>
                  <a:prstClr val="black"/>
                </a:solidFill>
                <a:latin typeface="Bookman Old Style" panose="02050604050505020204"/>
                <a:ea typeface="HG明朝E" panose="02020909000000000000" pitchFamily="17" charset="-128"/>
              </a:rPr>
              <a:t>万トンの範囲に汚染を抑制したいという政府・自治体によって供給される。量が</a:t>
            </a:r>
            <a:r>
              <a:rPr lang="en-US" altLang="ja-JP" sz="2400" dirty="0">
                <a:solidFill>
                  <a:prstClr val="black"/>
                </a:solidFill>
                <a:latin typeface="Bookman Old Style" panose="02050604050505020204"/>
                <a:ea typeface="HG明朝E" panose="02020909000000000000" pitchFamily="17" charset="-128"/>
              </a:rPr>
              <a:t>100</a:t>
            </a:r>
            <a:r>
              <a:rPr lang="ja-JP" altLang="en-US" sz="2400" dirty="0">
                <a:solidFill>
                  <a:prstClr val="black"/>
                </a:solidFill>
                <a:latin typeface="Bookman Old Style" panose="02050604050505020204"/>
                <a:ea typeface="HG明朝E" panose="02020909000000000000" pitchFamily="17" charset="-128"/>
              </a:rPr>
              <a:t>万トンと決まっているので、この供給曲線は完全に</a:t>
            </a:r>
            <a:r>
              <a:rPr lang="ja-JP" altLang="en-US" sz="2400" dirty="0">
                <a:solidFill>
                  <a:srgbClr val="FF0000"/>
                </a:solidFill>
                <a:latin typeface="Bookman Old Style" panose="02050604050505020204"/>
                <a:ea typeface="HG明朝E" panose="02020909000000000000" pitchFamily="17" charset="-128"/>
              </a:rPr>
              <a:t>垂直（非弾力的）</a:t>
            </a:r>
            <a:r>
              <a:rPr lang="ja-JP" altLang="en-US" sz="2400" dirty="0">
                <a:solidFill>
                  <a:prstClr val="black"/>
                </a:solidFill>
                <a:latin typeface="Bookman Old Style" panose="02050604050505020204"/>
                <a:ea typeface="HG明朝E" panose="02020909000000000000" pitchFamily="17" charset="-128"/>
              </a:rPr>
              <a:t>。</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spTree>
    <p:extLst>
      <p:ext uri="{BB962C8B-B14F-4D97-AF65-F5344CB8AC3E}">
        <p14:creationId xmlns:p14="http://schemas.microsoft.com/office/powerpoint/2010/main" val="20915261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40357" y="259652"/>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60000"/>
                    <a:lumOff val="40000"/>
                  </a:schemeClr>
                </a:solidFill>
                <a:latin typeface="Bookman Old Style" panose="02050604050505020204"/>
                <a:ea typeface="HG明朝E" panose="02020909000000000000" pitchFamily="17" charset="-128"/>
              </a:rPr>
              <a:t>市場の失敗</a:t>
            </a:r>
            <a:endParaRPr kumimoji="1" lang="ja-JP" altLang="en-US" sz="3200" b="0" i="0" u="none" strike="noStrike" kern="1200" cap="none" spc="0" normalizeH="0" baseline="0" noProof="0" dirty="0">
              <a:ln>
                <a:noFill/>
              </a:ln>
              <a:solidFill>
                <a:schemeClr val="accent6">
                  <a:lumMod val="60000"/>
                  <a:lumOff val="40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12</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65517" y="813916"/>
            <a:ext cx="11520134" cy="5230167"/>
          </a:xfrm>
          <a:prstGeom prst="rect">
            <a:avLst/>
          </a:prstGeom>
          <a:noFill/>
        </p:spPr>
        <p:txBody>
          <a:bodyPr wrap="square" rtlCol="0">
            <a:noAutofit/>
          </a:bodyPr>
          <a:lstStyle/>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2400" dirty="0">
                <a:solidFill>
                  <a:prstClr val="black"/>
                </a:solidFill>
                <a:latin typeface="Bookman Old Style" panose="02050604050505020204"/>
                <a:ea typeface="HG明朝E" panose="02020909000000000000" pitchFamily="17" charset="-128"/>
              </a:rPr>
              <a:t>汚染物質を排出する権利への需要曲線（斜めの線）と供給曲線（垂直の線）</a:t>
            </a:r>
          </a:p>
          <a:p>
            <a:pPr marR="0" lvl="0" algn="l" defTabSz="457200" rtl="0" eaLnBrk="1" fontAlgn="auto" latinLnBrk="0" hangingPunct="1">
              <a:lnSpc>
                <a:spcPct val="100000"/>
              </a:lnSpc>
              <a:spcBef>
                <a:spcPts val="0"/>
              </a:spcBef>
              <a:spcAft>
                <a:spcPts val="0"/>
              </a:spcAft>
              <a:buClrTx/>
              <a:buSzTx/>
              <a:tabLst/>
              <a:defRPr/>
            </a:pPr>
            <a:endParaRPr kumimoji="1" lang="ja-JP" altLang="en-US"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R="0" lvl="0" algn="l" defTabSz="457200" rtl="0" eaLnBrk="1" fontAlgn="auto" latinLnBrk="0" hangingPunct="1">
              <a:lnSpc>
                <a:spcPct val="100000"/>
              </a:lnSpc>
              <a:spcBef>
                <a:spcPts val="0"/>
              </a:spcBef>
              <a:spcAft>
                <a:spcPts val="0"/>
              </a:spcAft>
              <a:buClrTx/>
              <a:buSzTx/>
              <a:tabLst/>
              <a:defRPr/>
            </a:pPr>
            <a:r>
              <a:rPr kumimoji="1" lang="ja-JP" altLang="en-US"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汚染許可証の価格</a:t>
            </a:r>
          </a:p>
        </p:txBody>
      </p:sp>
      <p:cxnSp>
        <p:nvCxnSpPr>
          <p:cNvPr id="6" name="直線矢印コネクタ 5">
            <a:extLst>
              <a:ext uri="{FF2B5EF4-FFF2-40B4-BE49-F238E27FC236}">
                <a16:creationId xmlns:a16="http://schemas.microsoft.com/office/drawing/2014/main" id="{AB301902-FA4A-4A56-8788-61EE0ED06967}"/>
              </a:ext>
            </a:extLst>
          </p:cNvPr>
          <p:cNvCxnSpPr/>
          <p:nvPr/>
        </p:nvCxnSpPr>
        <p:spPr>
          <a:xfrm flipV="1">
            <a:off x="1163782" y="1995055"/>
            <a:ext cx="0" cy="380722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直線矢印コネクタ 7">
            <a:extLst>
              <a:ext uri="{FF2B5EF4-FFF2-40B4-BE49-F238E27FC236}">
                <a16:creationId xmlns:a16="http://schemas.microsoft.com/office/drawing/2014/main" id="{9B251D86-7079-44B6-ADCF-C9162B3B2811}"/>
              </a:ext>
            </a:extLst>
          </p:cNvPr>
          <p:cNvCxnSpPr/>
          <p:nvPr/>
        </p:nvCxnSpPr>
        <p:spPr>
          <a:xfrm>
            <a:off x="1163782" y="5802284"/>
            <a:ext cx="5361709"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 name="テキスト ボックス 8">
            <a:extLst>
              <a:ext uri="{FF2B5EF4-FFF2-40B4-BE49-F238E27FC236}">
                <a16:creationId xmlns:a16="http://schemas.microsoft.com/office/drawing/2014/main" id="{D20488B3-AAB8-4C89-9A97-236F9B95697F}"/>
              </a:ext>
            </a:extLst>
          </p:cNvPr>
          <p:cNvSpPr txBox="1"/>
          <p:nvPr/>
        </p:nvSpPr>
        <p:spPr>
          <a:xfrm>
            <a:off x="6701248" y="5536277"/>
            <a:ext cx="1827607" cy="369332"/>
          </a:xfrm>
          <a:prstGeom prst="rect">
            <a:avLst/>
          </a:prstGeom>
          <a:noFill/>
        </p:spPr>
        <p:txBody>
          <a:bodyPr wrap="square" rtlCol="0">
            <a:spAutoFit/>
          </a:bodyPr>
          <a:lstStyle/>
          <a:p>
            <a:r>
              <a:rPr kumimoji="1" lang="ja-JP" altLang="en-US" dirty="0"/>
              <a:t>排出量（トン）</a:t>
            </a:r>
          </a:p>
        </p:txBody>
      </p:sp>
      <p:cxnSp>
        <p:nvCxnSpPr>
          <p:cNvPr id="11" name="直線コネクタ 10">
            <a:extLst>
              <a:ext uri="{FF2B5EF4-FFF2-40B4-BE49-F238E27FC236}">
                <a16:creationId xmlns:a16="http://schemas.microsoft.com/office/drawing/2014/main" id="{8B45A644-C706-4797-A0C2-24383EC4903F}"/>
              </a:ext>
            </a:extLst>
          </p:cNvPr>
          <p:cNvCxnSpPr/>
          <p:nvPr/>
        </p:nvCxnSpPr>
        <p:spPr>
          <a:xfrm>
            <a:off x="1379913" y="2369127"/>
            <a:ext cx="4081549" cy="31671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テキスト ボックス 11">
            <a:extLst>
              <a:ext uri="{FF2B5EF4-FFF2-40B4-BE49-F238E27FC236}">
                <a16:creationId xmlns:a16="http://schemas.microsoft.com/office/drawing/2014/main" id="{34D22F61-ED7F-45CD-8F8A-533BAFC296E2}"/>
              </a:ext>
            </a:extLst>
          </p:cNvPr>
          <p:cNvSpPr txBox="1"/>
          <p:nvPr/>
        </p:nvSpPr>
        <p:spPr>
          <a:xfrm>
            <a:off x="6225584" y="3682522"/>
            <a:ext cx="2535381" cy="646331"/>
          </a:xfrm>
          <a:prstGeom prst="rect">
            <a:avLst/>
          </a:prstGeom>
          <a:noFill/>
        </p:spPr>
        <p:txBody>
          <a:bodyPr wrap="square" rtlCol="0">
            <a:spAutoFit/>
          </a:bodyPr>
          <a:lstStyle/>
          <a:p>
            <a:r>
              <a:rPr kumimoji="1" lang="ja-JP" altLang="en-US" dirty="0">
                <a:solidFill>
                  <a:srgbClr val="FF0000"/>
                </a:solidFill>
              </a:rPr>
              <a:t>企業が</a:t>
            </a:r>
            <a:r>
              <a:rPr kumimoji="1" lang="ja-JP" altLang="en-US" dirty="0"/>
              <a:t>排出の権利に対して持つ需要曲線</a:t>
            </a:r>
          </a:p>
        </p:txBody>
      </p:sp>
      <p:cxnSp>
        <p:nvCxnSpPr>
          <p:cNvPr id="14" name="コネクタ: 曲線 13">
            <a:extLst>
              <a:ext uri="{FF2B5EF4-FFF2-40B4-BE49-F238E27FC236}">
                <a16:creationId xmlns:a16="http://schemas.microsoft.com/office/drawing/2014/main" id="{BE6497A4-E5D9-45DC-8CE0-9040CE0A449B}"/>
              </a:ext>
            </a:extLst>
          </p:cNvPr>
          <p:cNvCxnSpPr/>
          <p:nvPr/>
        </p:nvCxnSpPr>
        <p:spPr>
          <a:xfrm rot="5400000">
            <a:off x="5163358" y="4213399"/>
            <a:ext cx="1084819" cy="970748"/>
          </a:xfrm>
          <a:prstGeom prst="curved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 name="星: 5 pt 14">
            <a:extLst>
              <a:ext uri="{FF2B5EF4-FFF2-40B4-BE49-F238E27FC236}">
                <a16:creationId xmlns:a16="http://schemas.microsoft.com/office/drawing/2014/main" id="{F53745C7-2320-4196-B7AE-8D21165FA14A}"/>
              </a:ext>
            </a:extLst>
          </p:cNvPr>
          <p:cNvSpPr/>
          <p:nvPr/>
        </p:nvSpPr>
        <p:spPr>
          <a:xfrm>
            <a:off x="3848794" y="4191696"/>
            <a:ext cx="473824" cy="507077"/>
          </a:xfrm>
          <a:prstGeom prst="star5">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16" name="テキスト ボックス 15">
            <a:extLst>
              <a:ext uri="{FF2B5EF4-FFF2-40B4-BE49-F238E27FC236}">
                <a16:creationId xmlns:a16="http://schemas.microsoft.com/office/drawing/2014/main" id="{FE8A66DD-0A18-434C-9FB0-DB4F8005B153}"/>
              </a:ext>
            </a:extLst>
          </p:cNvPr>
          <p:cNvSpPr txBox="1"/>
          <p:nvPr/>
        </p:nvSpPr>
        <p:spPr>
          <a:xfrm>
            <a:off x="6225584" y="1951672"/>
            <a:ext cx="2909454" cy="1477328"/>
          </a:xfrm>
          <a:prstGeom prst="rect">
            <a:avLst/>
          </a:prstGeom>
          <a:noFill/>
        </p:spPr>
        <p:txBody>
          <a:bodyPr wrap="square" rtlCol="0">
            <a:spAutoFit/>
          </a:bodyPr>
          <a:lstStyle/>
          <a:p>
            <a:r>
              <a:rPr kumimoji="1" lang="ja-JP" altLang="en-US" dirty="0"/>
              <a:t>放っておくと、社会的に過剰・不適切な排出量</a:t>
            </a:r>
            <a:r>
              <a:rPr kumimoji="1" lang="en-US" altLang="ja-JP" dirty="0"/>
              <a:t>Q</a:t>
            </a:r>
            <a:r>
              <a:rPr kumimoji="1" lang="en-US" altLang="ja-JP" sz="1400" dirty="0"/>
              <a:t>1</a:t>
            </a:r>
            <a:r>
              <a:rPr kumimoji="1" lang="ja-JP" altLang="en-US" dirty="0"/>
              <a:t>となる。</a:t>
            </a:r>
            <a:r>
              <a:rPr lang="ja-JP" altLang="en-US" dirty="0"/>
              <a:t>そこで、</a:t>
            </a:r>
            <a:r>
              <a:rPr lang="en-US" altLang="ja-JP" dirty="0"/>
              <a:t>100</a:t>
            </a:r>
            <a:r>
              <a:rPr lang="ja-JP" altLang="en-US" dirty="0"/>
              <a:t>万トンつまり</a:t>
            </a:r>
            <a:r>
              <a:rPr lang="en-US" altLang="ja-JP" dirty="0"/>
              <a:t>Q</a:t>
            </a:r>
            <a:r>
              <a:rPr lang="en-US" altLang="ja-JP" sz="1400" dirty="0"/>
              <a:t>2</a:t>
            </a:r>
            <a:r>
              <a:rPr lang="ja-JP" altLang="en-US" dirty="0"/>
              <a:t>にまで政府は減らしたい。</a:t>
            </a:r>
            <a:endParaRPr kumimoji="1" lang="ja-JP" altLang="en-US" dirty="0"/>
          </a:p>
        </p:txBody>
      </p:sp>
      <p:cxnSp>
        <p:nvCxnSpPr>
          <p:cNvPr id="20" name="コネクタ: 曲線 19">
            <a:extLst>
              <a:ext uri="{FF2B5EF4-FFF2-40B4-BE49-F238E27FC236}">
                <a16:creationId xmlns:a16="http://schemas.microsoft.com/office/drawing/2014/main" id="{8F38F14C-DA1B-4BEB-A471-CCCFCAB9A3D2}"/>
              </a:ext>
            </a:extLst>
          </p:cNvPr>
          <p:cNvCxnSpPr>
            <a:cxnSpLocks/>
            <a:stCxn id="16" idx="1"/>
          </p:cNvCxnSpPr>
          <p:nvPr/>
        </p:nvCxnSpPr>
        <p:spPr>
          <a:xfrm rot="10800000" flipV="1">
            <a:off x="4322618" y="2690335"/>
            <a:ext cx="1902966" cy="1552729"/>
          </a:xfrm>
          <a:prstGeom prst="curved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22" name="直線コネクタ 21">
            <a:extLst>
              <a:ext uri="{FF2B5EF4-FFF2-40B4-BE49-F238E27FC236}">
                <a16:creationId xmlns:a16="http://schemas.microsoft.com/office/drawing/2014/main" id="{01A3F12A-01E9-4772-8D62-043E46FC14C3}"/>
              </a:ext>
            </a:extLst>
          </p:cNvPr>
          <p:cNvCxnSpPr>
            <a:cxnSpLocks/>
          </p:cNvCxnSpPr>
          <p:nvPr/>
        </p:nvCxnSpPr>
        <p:spPr>
          <a:xfrm flipV="1">
            <a:off x="2394065" y="2583180"/>
            <a:ext cx="0" cy="3219105"/>
          </a:xfrm>
          <a:prstGeom prst="line">
            <a:avLst/>
          </a:prstGeom>
          <a:ln>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24" name="直線コネクタ 23">
            <a:extLst>
              <a:ext uri="{FF2B5EF4-FFF2-40B4-BE49-F238E27FC236}">
                <a16:creationId xmlns:a16="http://schemas.microsoft.com/office/drawing/2014/main" id="{2F02DDF3-3D9C-4E1D-9C19-FC48D9BD8C2F}"/>
              </a:ext>
            </a:extLst>
          </p:cNvPr>
          <p:cNvCxnSpPr>
            <a:cxnSpLocks/>
          </p:cNvCxnSpPr>
          <p:nvPr/>
        </p:nvCxnSpPr>
        <p:spPr>
          <a:xfrm flipV="1">
            <a:off x="4085706" y="3682522"/>
            <a:ext cx="0" cy="2119763"/>
          </a:xfrm>
          <a:prstGeom prst="line">
            <a:avLst/>
          </a:prstGeom>
          <a:ln>
            <a:solidFill>
              <a:schemeClr val="tx1"/>
            </a:solidFill>
            <a:prstDash val="solid"/>
          </a:ln>
        </p:spPr>
        <p:style>
          <a:lnRef idx="1">
            <a:schemeClr val="accent1"/>
          </a:lnRef>
          <a:fillRef idx="0">
            <a:schemeClr val="accent1"/>
          </a:fillRef>
          <a:effectRef idx="0">
            <a:schemeClr val="accent1"/>
          </a:effectRef>
          <a:fontRef idx="minor">
            <a:schemeClr val="tx1"/>
          </a:fontRef>
        </p:style>
      </p:cxnSp>
      <p:sp>
        <p:nvSpPr>
          <p:cNvPr id="25" name="テキスト ボックス 24">
            <a:extLst>
              <a:ext uri="{FF2B5EF4-FFF2-40B4-BE49-F238E27FC236}">
                <a16:creationId xmlns:a16="http://schemas.microsoft.com/office/drawing/2014/main" id="{D6216C14-92C8-4D3A-AF37-25E36D220436}"/>
              </a:ext>
            </a:extLst>
          </p:cNvPr>
          <p:cNvSpPr txBox="1"/>
          <p:nvPr/>
        </p:nvSpPr>
        <p:spPr>
          <a:xfrm>
            <a:off x="4140304" y="5449337"/>
            <a:ext cx="620485" cy="369332"/>
          </a:xfrm>
          <a:prstGeom prst="rect">
            <a:avLst/>
          </a:prstGeom>
          <a:noFill/>
        </p:spPr>
        <p:txBody>
          <a:bodyPr wrap="square" rtlCol="0">
            <a:spAutoFit/>
          </a:bodyPr>
          <a:lstStyle/>
          <a:p>
            <a:r>
              <a:rPr kumimoji="1" lang="en-US" altLang="ja-JP" dirty="0"/>
              <a:t>Q</a:t>
            </a:r>
            <a:r>
              <a:rPr kumimoji="1" lang="en-US" altLang="ja-JP" sz="1400" dirty="0"/>
              <a:t>1</a:t>
            </a:r>
            <a:endParaRPr kumimoji="1" lang="ja-JP" altLang="en-US" sz="1400" dirty="0"/>
          </a:p>
        </p:txBody>
      </p:sp>
      <p:sp>
        <p:nvSpPr>
          <p:cNvPr id="27" name="テキスト ボックス 26">
            <a:extLst>
              <a:ext uri="{FF2B5EF4-FFF2-40B4-BE49-F238E27FC236}">
                <a16:creationId xmlns:a16="http://schemas.microsoft.com/office/drawing/2014/main" id="{0909D235-CB2F-44A0-9260-5992C74DC1CF}"/>
              </a:ext>
            </a:extLst>
          </p:cNvPr>
          <p:cNvSpPr txBox="1"/>
          <p:nvPr/>
        </p:nvSpPr>
        <p:spPr>
          <a:xfrm>
            <a:off x="2389908" y="5392496"/>
            <a:ext cx="620485" cy="369332"/>
          </a:xfrm>
          <a:prstGeom prst="rect">
            <a:avLst/>
          </a:prstGeom>
          <a:noFill/>
        </p:spPr>
        <p:txBody>
          <a:bodyPr wrap="square" rtlCol="0">
            <a:spAutoFit/>
          </a:bodyPr>
          <a:lstStyle/>
          <a:p>
            <a:r>
              <a:rPr kumimoji="1" lang="en-US" altLang="ja-JP" dirty="0"/>
              <a:t>Q</a:t>
            </a:r>
            <a:r>
              <a:rPr kumimoji="1" lang="en-US" altLang="ja-JP" sz="1400" dirty="0"/>
              <a:t>2</a:t>
            </a:r>
            <a:endParaRPr kumimoji="1" lang="ja-JP" altLang="en-US" sz="1400" dirty="0"/>
          </a:p>
        </p:txBody>
      </p:sp>
      <p:cxnSp>
        <p:nvCxnSpPr>
          <p:cNvPr id="30" name="直線コネクタ 29">
            <a:extLst>
              <a:ext uri="{FF2B5EF4-FFF2-40B4-BE49-F238E27FC236}">
                <a16:creationId xmlns:a16="http://schemas.microsoft.com/office/drawing/2014/main" id="{DDC528E9-2644-495F-9802-479A7470B2E8}"/>
              </a:ext>
            </a:extLst>
          </p:cNvPr>
          <p:cNvCxnSpPr/>
          <p:nvPr/>
        </p:nvCxnSpPr>
        <p:spPr>
          <a:xfrm>
            <a:off x="1180407" y="3158836"/>
            <a:ext cx="1234441" cy="0"/>
          </a:xfrm>
          <a:prstGeom prst="line">
            <a:avLst/>
          </a:prstGeom>
          <a:ln>
            <a:solidFill>
              <a:srgbClr val="FF0000"/>
            </a:solidFill>
            <a:prstDash val="sysDot"/>
          </a:ln>
        </p:spPr>
        <p:style>
          <a:lnRef idx="1">
            <a:schemeClr val="accent1"/>
          </a:lnRef>
          <a:fillRef idx="0">
            <a:schemeClr val="accent1"/>
          </a:fillRef>
          <a:effectRef idx="0">
            <a:schemeClr val="accent1"/>
          </a:effectRef>
          <a:fontRef idx="minor">
            <a:schemeClr val="tx1"/>
          </a:fontRef>
        </p:style>
      </p:cxnSp>
      <p:sp>
        <p:nvSpPr>
          <p:cNvPr id="31" name="テキスト ボックス 30">
            <a:extLst>
              <a:ext uri="{FF2B5EF4-FFF2-40B4-BE49-F238E27FC236}">
                <a16:creationId xmlns:a16="http://schemas.microsoft.com/office/drawing/2014/main" id="{8A880549-1426-443C-86C8-23B98FACB252}"/>
              </a:ext>
            </a:extLst>
          </p:cNvPr>
          <p:cNvSpPr txBox="1"/>
          <p:nvPr/>
        </p:nvSpPr>
        <p:spPr>
          <a:xfrm>
            <a:off x="740406" y="2993220"/>
            <a:ext cx="514893" cy="369332"/>
          </a:xfrm>
          <a:prstGeom prst="rect">
            <a:avLst/>
          </a:prstGeom>
          <a:noFill/>
        </p:spPr>
        <p:txBody>
          <a:bodyPr wrap="square" rtlCol="0">
            <a:spAutoFit/>
          </a:bodyPr>
          <a:lstStyle/>
          <a:p>
            <a:r>
              <a:rPr kumimoji="1" lang="en-US" altLang="ja-JP" dirty="0">
                <a:solidFill>
                  <a:srgbClr val="FF0000"/>
                </a:solidFill>
              </a:rPr>
              <a:t>P*</a:t>
            </a:r>
            <a:endParaRPr kumimoji="1" lang="ja-JP" altLang="en-US" dirty="0">
              <a:solidFill>
                <a:srgbClr val="FF0000"/>
              </a:solidFill>
            </a:endParaRPr>
          </a:p>
        </p:txBody>
      </p:sp>
      <p:sp>
        <p:nvSpPr>
          <p:cNvPr id="32" name="テキスト ボックス 31">
            <a:extLst>
              <a:ext uri="{FF2B5EF4-FFF2-40B4-BE49-F238E27FC236}">
                <a16:creationId xmlns:a16="http://schemas.microsoft.com/office/drawing/2014/main" id="{09728ABB-4F83-47AA-B59E-9CFDC6F005DC}"/>
              </a:ext>
            </a:extLst>
          </p:cNvPr>
          <p:cNvSpPr txBox="1"/>
          <p:nvPr/>
        </p:nvSpPr>
        <p:spPr>
          <a:xfrm>
            <a:off x="3010392" y="1702242"/>
            <a:ext cx="2135181" cy="1754326"/>
          </a:xfrm>
          <a:prstGeom prst="rect">
            <a:avLst/>
          </a:prstGeom>
          <a:noFill/>
        </p:spPr>
        <p:txBody>
          <a:bodyPr wrap="square" rtlCol="0">
            <a:spAutoFit/>
          </a:bodyPr>
          <a:lstStyle/>
          <a:p>
            <a:r>
              <a:rPr lang="ja-JP" altLang="en-US" dirty="0"/>
              <a:t>許可証の量（供給）は一定なので、価格</a:t>
            </a:r>
            <a:r>
              <a:rPr lang="en-US" altLang="ja-JP" dirty="0"/>
              <a:t>P*</a:t>
            </a:r>
            <a:r>
              <a:rPr lang="ja-JP" altLang="en-US" dirty="0"/>
              <a:t>は需要曲線によってもっぱら決まる（オークションを前提）</a:t>
            </a:r>
            <a:endParaRPr kumimoji="1" lang="ja-JP" altLang="en-US" dirty="0"/>
          </a:p>
        </p:txBody>
      </p:sp>
      <p:cxnSp>
        <p:nvCxnSpPr>
          <p:cNvPr id="34" name="コネクタ: 曲線 33">
            <a:extLst>
              <a:ext uri="{FF2B5EF4-FFF2-40B4-BE49-F238E27FC236}">
                <a16:creationId xmlns:a16="http://schemas.microsoft.com/office/drawing/2014/main" id="{50F1CA0E-31CC-44E7-9C5E-CDD4D08A2B25}"/>
              </a:ext>
            </a:extLst>
          </p:cNvPr>
          <p:cNvCxnSpPr>
            <a:cxnSpLocks/>
          </p:cNvCxnSpPr>
          <p:nvPr/>
        </p:nvCxnSpPr>
        <p:spPr>
          <a:xfrm rot="10800000" flipV="1">
            <a:off x="1255299" y="2025471"/>
            <a:ext cx="1755094" cy="1050557"/>
          </a:xfrm>
          <a:prstGeom prst="curved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85791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additive="base">
                                        <p:cTn id="1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60000"/>
                    <a:lumOff val="40000"/>
                  </a:schemeClr>
                </a:solidFill>
                <a:latin typeface="Bookman Old Style" panose="02050604050505020204"/>
                <a:ea typeface="HG明朝E" panose="02020909000000000000" pitchFamily="17" charset="-128"/>
              </a:rPr>
              <a:t>市場の失敗</a:t>
            </a:r>
            <a:endParaRPr kumimoji="1" lang="ja-JP" altLang="en-US" sz="3200" b="0" i="0" u="none" strike="noStrike" kern="1200" cap="none" spc="0" normalizeH="0" baseline="0" noProof="0" dirty="0">
              <a:ln>
                <a:noFill/>
              </a:ln>
              <a:solidFill>
                <a:schemeClr val="accent6">
                  <a:lumMod val="60000"/>
                  <a:lumOff val="40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13</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894303"/>
            <a:ext cx="11520134" cy="5230167"/>
          </a:xfrm>
          <a:prstGeom prst="rect">
            <a:avLst/>
          </a:prstGeom>
          <a:noFill/>
        </p:spPr>
        <p:txBody>
          <a:bodyPr wrap="square" rtlCol="0">
            <a:noAutofit/>
          </a:bodyPr>
          <a:lstStyle/>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次に</a:t>
            </a: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ⅰ) </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のピグー税で考える。</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汚染物質の排出に対して税金を課す方法なので、企業としては税金を払いさえすれば、いくらでも排出できる。</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2400" dirty="0">
                <a:solidFill>
                  <a:prstClr val="black"/>
                </a:solidFill>
                <a:latin typeface="Bookman Old Style" panose="02050604050505020204"/>
                <a:ea typeface="HG明朝E" panose="02020909000000000000" pitchFamily="17" charset="-128"/>
              </a:rPr>
              <a:t>この場合、汚染の権利の供給曲線は完全に</a:t>
            </a:r>
            <a:r>
              <a:rPr lang="ja-JP" altLang="en-US" sz="2400" dirty="0">
                <a:solidFill>
                  <a:srgbClr val="FF0000"/>
                </a:solidFill>
                <a:latin typeface="Bookman Old Style" panose="02050604050505020204"/>
                <a:ea typeface="HG明朝E" panose="02020909000000000000" pitchFamily="17" charset="-128"/>
              </a:rPr>
              <a:t>水平（弾力的）</a:t>
            </a:r>
            <a:r>
              <a:rPr lang="ja-JP" altLang="en-US" sz="2400" dirty="0">
                <a:solidFill>
                  <a:prstClr val="black"/>
                </a:solidFill>
                <a:latin typeface="Bookman Old Style" panose="02050604050505020204"/>
                <a:ea typeface="HG明朝E" panose="02020909000000000000" pitchFamily="17" charset="-128"/>
              </a:rPr>
              <a:t>。換言すれば、税金を払う企業に対しては、政府・自治体はその権利を断る理由がなく、企業は納税しさえすれば、いくらでも排出できることになる。</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2400" dirty="0">
                <a:solidFill>
                  <a:prstClr val="black"/>
                </a:solidFill>
                <a:latin typeface="Bookman Old Style" panose="02050604050505020204"/>
                <a:ea typeface="HG明朝E" panose="02020909000000000000" pitchFamily="17" charset="-128"/>
              </a:rPr>
              <a:t>政府・自治体は、適正な排出量</a:t>
            </a:r>
            <a:r>
              <a:rPr lang="en-US" altLang="ja-JP" sz="2400" dirty="0">
                <a:solidFill>
                  <a:prstClr val="black"/>
                </a:solidFill>
                <a:latin typeface="Bookman Old Style" panose="02050604050505020204"/>
                <a:ea typeface="HG明朝E" panose="02020909000000000000" pitchFamily="17" charset="-128"/>
              </a:rPr>
              <a:t>100</a:t>
            </a:r>
            <a:r>
              <a:rPr lang="ja-JP" altLang="en-US" sz="2400" dirty="0">
                <a:solidFill>
                  <a:prstClr val="black"/>
                </a:solidFill>
                <a:latin typeface="Bookman Old Style" panose="02050604050505020204"/>
                <a:ea typeface="HG明朝E" panose="02020909000000000000" pitchFamily="17" charset="-128"/>
              </a:rPr>
              <a:t>万トンにまで排出が減るように、税金を少しずつ上げていくと仮定する。</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企業としては、税金を払うコストと排出できる権利を比較していることになる。</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2400" dirty="0">
                <a:solidFill>
                  <a:prstClr val="black"/>
                </a:solidFill>
                <a:latin typeface="Bookman Old Style" panose="02050604050505020204"/>
                <a:ea typeface="HG明朝E" panose="02020909000000000000" pitchFamily="17" charset="-128"/>
              </a:rPr>
              <a:t>税金が高くなればなるほど、排出の需要は少なくなる。</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排出の権利の需要曲線は、</a:t>
            </a: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ⅱ) </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の場合と性質上異ならない。すると、</a:t>
            </a:r>
          </a:p>
        </p:txBody>
      </p:sp>
    </p:spTree>
    <p:extLst>
      <p:ext uri="{BB962C8B-B14F-4D97-AF65-F5344CB8AC3E}">
        <p14:creationId xmlns:p14="http://schemas.microsoft.com/office/powerpoint/2010/main" val="3787907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 calcmode="lin" valueType="num">
                                      <p:cBhvr additive="base">
                                        <p:cTn id="3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4">
                                            <p:txEl>
                                              <p:pRg st="6" end="6"/>
                                            </p:txEl>
                                          </p:spTgt>
                                        </p:tgtEl>
                                        <p:attrNameLst>
                                          <p:attrName>style.visibility</p:attrName>
                                        </p:attrNameLst>
                                      </p:cBhvr>
                                      <p:to>
                                        <p:strVal val="visible"/>
                                      </p:to>
                                    </p:set>
                                    <p:anim calcmode="lin" valueType="num">
                                      <p:cBhvr additive="base">
                                        <p:cTn id="43"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60000"/>
                    <a:lumOff val="40000"/>
                  </a:schemeClr>
                </a:solidFill>
                <a:latin typeface="Bookman Old Style" panose="02050604050505020204"/>
                <a:ea typeface="HG明朝E" panose="02020909000000000000" pitchFamily="17" charset="-128"/>
              </a:rPr>
              <a:t>市場の失敗</a:t>
            </a:r>
            <a:endParaRPr kumimoji="1" lang="ja-JP" altLang="en-US" sz="3200" b="0" i="0" u="none" strike="noStrike" kern="1200" cap="none" spc="0" normalizeH="0" baseline="0" noProof="0" dirty="0">
              <a:ln>
                <a:noFill/>
              </a:ln>
              <a:solidFill>
                <a:schemeClr val="accent6">
                  <a:lumMod val="60000"/>
                  <a:lumOff val="40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14</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813916"/>
            <a:ext cx="11520134" cy="5230167"/>
          </a:xfrm>
          <a:prstGeom prst="rect">
            <a:avLst/>
          </a:prstGeom>
          <a:noFill/>
        </p:spPr>
        <p:txBody>
          <a:bodyPr wrap="square" rtlCol="0">
            <a:noAutofit/>
          </a:bodyPr>
          <a:lstStyle/>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2400" dirty="0">
                <a:solidFill>
                  <a:prstClr val="black"/>
                </a:solidFill>
                <a:latin typeface="Bookman Old Style" panose="02050604050505020204"/>
                <a:ea typeface="HG明朝E" panose="02020909000000000000" pitchFamily="17" charset="-128"/>
              </a:rPr>
              <a:t>ピグー税のケースでの排出権への需要曲線（斜めの線）と供給曲線（水平の線）</a:t>
            </a:r>
          </a:p>
          <a:p>
            <a:pPr marR="0" lvl="0" algn="l" defTabSz="457200" rtl="0" eaLnBrk="1" fontAlgn="auto" latinLnBrk="0" hangingPunct="1">
              <a:lnSpc>
                <a:spcPct val="100000"/>
              </a:lnSpc>
              <a:spcBef>
                <a:spcPts val="0"/>
              </a:spcBef>
              <a:spcAft>
                <a:spcPts val="0"/>
              </a:spcAft>
              <a:buClrTx/>
              <a:buSzTx/>
              <a:tabLst/>
              <a:defRPr/>
            </a:pPr>
            <a:endParaRPr kumimoji="1" lang="ja-JP" altLang="en-US"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R="0" lvl="0" algn="l" defTabSz="457200" rtl="0" eaLnBrk="1" fontAlgn="auto" latinLnBrk="0" hangingPunct="1">
              <a:lnSpc>
                <a:spcPct val="100000"/>
              </a:lnSpc>
              <a:spcBef>
                <a:spcPts val="0"/>
              </a:spcBef>
              <a:spcAft>
                <a:spcPts val="0"/>
              </a:spcAft>
              <a:buClrTx/>
              <a:buSzTx/>
              <a:tabLst/>
              <a:defRPr/>
            </a:pPr>
            <a:r>
              <a:rPr lang="ja-JP" altLang="en-US" dirty="0">
                <a:solidFill>
                  <a:prstClr val="black"/>
                </a:solidFill>
                <a:latin typeface="Bookman Old Style" panose="02050604050505020204"/>
                <a:ea typeface="HG明朝E" panose="02020909000000000000" pitchFamily="17" charset="-128"/>
              </a:rPr>
              <a:t>　　</a:t>
            </a:r>
            <a:r>
              <a:rPr kumimoji="1" lang="ja-JP" altLang="en-US"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税額</a:t>
            </a:r>
          </a:p>
        </p:txBody>
      </p:sp>
      <p:cxnSp>
        <p:nvCxnSpPr>
          <p:cNvPr id="6" name="直線矢印コネクタ 5">
            <a:extLst>
              <a:ext uri="{FF2B5EF4-FFF2-40B4-BE49-F238E27FC236}">
                <a16:creationId xmlns:a16="http://schemas.microsoft.com/office/drawing/2014/main" id="{AB301902-FA4A-4A56-8788-61EE0ED06967}"/>
              </a:ext>
            </a:extLst>
          </p:cNvPr>
          <p:cNvCxnSpPr/>
          <p:nvPr/>
        </p:nvCxnSpPr>
        <p:spPr>
          <a:xfrm flipV="1">
            <a:off x="1163782" y="1995055"/>
            <a:ext cx="0" cy="3807229"/>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直線矢印コネクタ 7">
            <a:extLst>
              <a:ext uri="{FF2B5EF4-FFF2-40B4-BE49-F238E27FC236}">
                <a16:creationId xmlns:a16="http://schemas.microsoft.com/office/drawing/2014/main" id="{9B251D86-7079-44B6-ADCF-C9162B3B2811}"/>
              </a:ext>
            </a:extLst>
          </p:cNvPr>
          <p:cNvCxnSpPr/>
          <p:nvPr/>
        </p:nvCxnSpPr>
        <p:spPr>
          <a:xfrm>
            <a:off x="1163782" y="5802284"/>
            <a:ext cx="5361709"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9" name="テキスト ボックス 8">
            <a:extLst>
              <a:ext uri="{FF2B5EF4-FFF2-40B4-BE49-F238E27FC236}">
                <a16:creationId xmlns:a16="http://schemas.microsoft.com/office/drawing/2014/main" id="{D20488B3-AAB8-4C89-9A97-236F9B95697F}"/>
              </a:ext>
            </a:extLst>
          </p:cNvPr>
          <p:cNvSpPr txBox="1"/>
          <p:nvPr/>
        </p:nvSpPr>
        <p:spPr>
          <a:xfrm>
            <a:off x="6701248" y="5536277"/>
            <a:ext cx="1827607" cy="369332"/>
          </a:xfrm>
          <a:prstGeom prst="rect">
            <a:avLst/>
          </a:prstGeom>
          <a:noFill/>
        </p:spPr>
        <p:txBody>
          <a:bodyPr wrap="square" rtlCol="0">
            <a:spAutoFit/>
          </a:bodyPr>
          <a:lstStyle/>
          <a:p>
            <a:r>
              <a:rPr kumimoji="1" lang="ja-JP" altLang="en-US" dirty="0"/>
              <a:t>排出量（トン）</a:t>
            </a:r>
          </a:p>
        </p:txBody>
      </p:sp>
      <p:cxnSp>
        <p:nvCxnSpPr>
          <p:cNvPr id="11" name="直線コネクタ 10">
            <a:extLst>
              <a:ext uri="{FF2B5EF4-FFF2-40B4-BE49-F238E27FC236}">
                <a16:creationId xmlns:a16="http://schemas.microsoft.com/office/drawing/2014/main" id="{8B45A644-C706-4797-A0C2-24383EC4903F}"/>
              </a:ext>
            </a:extLst>
          </p:cNvPr>
          <p:cNvCxnSpPr/>
          <p:nvPr/>
        </p:nvCxnSpPr>
        <p:spPr>
          <a:xfrm>
            <a:off x="1379913" y="2369127"/>
            <a:ext cx="4081549" cy="316715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テキスト ボックス 11">
            <a:extLst>
              <a:ext uri="{FF2B5EF4-FFF2-40B4-BE49-F238E27FC236}">
                <a16:creationId xmlns:a16="http://schemas.microsoft.com/office/drawing/2014/main" id="{34D22F61-ED7F-45CD-8F8A-533BAFC296E2}"/>
              </a:ext>
            </a:extLst>
          </p:cNvPr>
          <p:cNvSpPr txBox="1"/>
          <p:nvPr/>
        </p:nvSpPr>
        <p:spPr>
          <a:xfrm>
            <a:off x="6191141" y="4156363"/>
            <a:ext cx="2535381" cy="646331"/>
          </a:xfrm>
          <a:prstGeom prst="rect">
            <a:avLst/>
          </a:prstGeom>
          <a:noFill/>
        </p:spPr>
        <p:txBody>
          <a:bodyPr wrap="square" rtlCol="0">
            <a:spAutoFit/>
          </a:bodyPr>
          <a:lstStyle/>
          <a:p>
            <a:r>
              <a:rPr kumimoji="1" lang="ja-JP" altLang="en-US" dirty="0">
                <a:solidFill>
                  <a:srgbClr val="FF0000"/>
                </a:solidFill>
              </a:rPr>
              <a:t>企業が</a:t>
            </a:r>
            <a:r>
              <a:rPr kumimoji="1" lang="ja-JP" altLang="en-US" dirty="0"/>
              <a:t>排出の権利に対して持つ需要曲線</a:t>
            </a:r>
          </a:p>
        </p:txBody>
      </p:sp>
      <p:cxnSp>
        <p:nvCxnSpPr>
          <p:cNvPr id="14" name="コネクタ: 曲線 13">
            <a:extLst>
              <a:ext uri="{FF2B5EF4-FFF2-40B4-BE49-F238E27FC236}">
                <a16:creationId xmlns:a16="http://schemas.microsoft.com/office/drawing/2014/main" id="{BE6497A4-E5D9-45DC-8CE0-9040CE0A449B}"/>
              </a:ext>
            </a:extLst>
          </p:cNvPr>
          <p:cNvCxnSpPr>
            <a:cxnSpLocks/>
            <a:stCxn id="12" idx="1"/>
          </p:cNvCxnSpPr>
          <p:nvPr/>
        </p:nvCxnSpPr>
        <p:spPr>
          <a:xfrm rot="10800000" flipV="1">
            <a:off x="5220397" y="4479529"/>
            <a:ext cx="970745" cy="761652"/>
          </a:xfrm>
          <a:prstGeom prst="curved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5" name="星: 5 pt 14">
            <a:extLst>
              <a:ext uri="{FF2B5EF4-FFF2-40B4-BE49-F238E27FC236}">
                <a16:creationId xmlns:a16="http://schemas.microsoft.com/office/drawing/2014/main" id="{F53745C7-2320-4196-B7AE-8D21165FA14A}"/>
              </a:ext>
            </a:extLst>
          </p:cNvPr>
          <p:cNvSpPr/>
          <p:nvPr/>
        </p:nvSpPr>
        <p:spPr>
          <a:xfrm>
            <a:off x="3848794" y="4191696"/>
            <a:ext cx="473824" cy="507077"/>
          </a:xfrm>
          <a:prstGeom prst="star5">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cxnSp>
        <p:nvCxnSpPr>
          <p:cNvPr id="22" name="直線コネクタ 21">
            <a:extLst>
              <a:ext uri="{FF2B5EF4-FFF2-40B4-BE49-F238E27FC236}">
                <a16:creationId xmlns:a16="http://schemas.microsoft.com/office/drawing/2014/main" id="{01A3F12A-01E9-4772-8D62-043E46FC14C3}"/>
              </a:ext>
            </a:extLst>
          </p:cNvPr>
          <p:cNvCxnSpPr/>
          <p:nvPr/>
        </p:nvCxnSpPr>
        <p:spPr>
          <a:xfrm flipV="1">
            <a:off x="2394065" y="3151141"/>
            <a:ext cx="0" cy="2651143"/>
          </a:xfrm>
          <a:prstGeom prst="line">
            <a:avLst/>
          </a:prstGeom>
          <a:ln>
            <a:solidFill>
              <a:srgbClr val="FF0000"/>
            </a:solidFill>
            <a:prstDash val="sysDot"/>
          </a:ln>
        </p:spPr>
        <p:style>
          <a:lnRef idx="1">
            <a:schemeClr val="accent1"/>
          </a:lnRef>
          <a:fillRef idx="0">
            <a:schemeClr val="accent1"/>
          </a:fillRef>
          <a:effectRef idx="0">
            <a:schemeClr val="accent1"/>
          </a:effectRef>
          <a:fontRef idx="minor">
            <a:schemeClr val="tx1"/>
          </a:fontRef>
        </p:style>
      </p:cxnSp>
      <p:cxnSp>
        <p:nvCxnSpPr>
          <p:cNvPr id="24" name="直線コネクタ 23">
            <a:extLst>
              <a:ext uri="{FF2B5EF4-FFF2-40B4-BE49-F238E27FC236}">
                <a16:creationId xmlns:a16="http://schemas.microsoft.com/office/drawing/2014/main" id="{2F02DDF3-3D9C-4E1D-9C19-FC48D9BD8C2F}"/>
              </a:ext>
            </a:extLst>
          </p:cNvPr>
          <p:cNvCxnSpPr/>
          <p:nvPr/>
        </p:nvCxnSpPr>
        <p:spPr>
          <a:xfrm flipV="1">
            <a:off x="4085706" y="4538749"/>
            <a:ext cx="0" cy="1263535"/>
          </a:xfrm>
          <a:prstGeom prst="line">
            <a:avLst/>
          </a:prstGeom>
          <a:ln>
            <a:solidFill>
              <a:srgbClr val="FF0000"/>
            </a:solidFill>
            <a:prstDash val="sysDot"/>
          </a:ln>
        </p:spPr>
        <p:style>
          <a:lnRef idx="1">
            <a:schemeClr val="accent1"/>
          </a:lnRef>
          <a:fillRef idx="0">
            <a:schemeClr val="accent1"/>
          </a:fillRef>
          <a:effectRef idx="0">
            <a:schemeClr val="accent1"/>
          </a:effectRef>
          <a:fontRef idx="minor">
            <a:schemeClr val="tx1"/>
          </a:fontRef>
        </p:style>
      </p:cxnSp>
      <p:sp>
        <p:nvSpPr>
          <p:cNvPr id="25" name="テキスト ボックス 24">
            <a:extLst>
              <a:ext uri="{FF2B5EF4-FFF2-40B4-BE49-F238E27FC236}">
                <a16:creationId xmlns:a16="http://schemas.microsoft.com/office/drawing/2014/main" id="{D6216C14-92C8-4D3A-AF37-25E36D220436}"/>
              </a:ext>
            </a:extLst>
          </p:cNvPr>
          <p:cNvSpPr txBox="1"/>
          <p:nvPr/>
        </p:nvSpPr>
        <p:spPr>
          <a:xfrm>
            <a:off x="4140304" y="5449337"/>
            <a:ext cx="620485" cy="369332"/>
          </a:xfrm>
          <a:prstGeom prst="rect">
            <a:avLst/>
          </a:prstGeom>
          <a:noFill/>
        </p:spPr>
        <p:txBody>
          <a:bodyPr wrap="square" rtlCol="0">
            <a:spAutoFit/>
          </a:bodyPr>
          <a:lstStyle/>
          <a:p>
            <a:r>
              <a:rPr kumimoji="1" lang="en-US" altLang="ja-JP" dirty="0"/>
              <a:t>Q</a:t>
            </a:r>
            <a:r>
              <a:rPr kumimoji="1" lang="en-US" altLang="ja-JP" sz="1400" dirty="0"/>
              <a:t>1</a:t>
            </a:r>
            <a:endParaRPr kumimoji="1" lang="ja-JP" altLang="en-US" sz="1400" dirty="0"/>
          </a:p>
        </p:txBody>
      </p:sp>
      <p:sp>
        <p:nvSpPr>
          <p:cNvPr id="27" name="テキスト ボックス 26">
            <a:extLst>
              <a:ext uri="{FF2B5EF4-FFF2-40B4-BE49-F238E27FC236}">
                <a16:creationId xmlns:a16="http://schemas.microsoft.com/office/drawing/2014/main" id="{0909D235-CB2F-44A0-9260-5992C74DC1CF}"/>
              </a:ext>
            </a:extLst>
          </p:cNvPr>
          <p:cNvSpPr txBox="1"/>
          <p:nvPr/>
        </p:nvSpPr>
        <p:spPr>
          <a:xfrm>
            <a:off x="2417546" y="5416568"/>
            <a:ext cx="620485" cy="369332"/>
          </a:xfrm>
          <a:prstGeom prst="rect">
            <a:avLst/>
          </a:prstGeom>
          <a:noFill/>
        </p:spPr>
        <p:txBody>
          <a:bodyPr wrap="square" rtlCol="0">
            <a:spAutoFit/>
          </a:bodyPr>
          <a:lstStyle/>
          <a:p>
            <a:r>
              <a:rPr kumimoji="1" lang="en-US" altLang="ja-JP" dirty="0"/>
              <a:t>Q</a:t>
            </a:r>
            <a:r>
              <a:rPr kumimoji="1" lang="en-US" altLang="ja-JP" sz="1400" dirty="0"/>
              <a:t>2</a:t>
            </a:r>
            <a:endParaRPr kumimoji="1" lang="ja-JP" altLang="en-US" sz="1400" dirty="0"/>
          </a:p>
        </p:txBody>
      </p:sp>
      <p:cxnSp>
        <p:nvCxnSpPr>
          <p:cNvPr id="30" name="直線コネクタ 29">
            <a:extLst>
              <a:ext uri="{FF2B5EF4-FFF2-40B4-BE49-F238E27FC236}">
                <a16:creationId xmlns:a16="http://schemas.microsoft.com/office/drawing/2014/main" id="{DDC528E9-2644-495F-9802-479A7470B2E8}"/>
              </a:ext>
            </a:extLst>
          </p:cNvPr>
          <p:cNvCxnSpPr>
            <a:cxnSpLocks/>
          </p:cNvCxnSpPr>
          <p:nvPr/>
        </p:nvCxnSpPr>
        <p:spPr>
          <a:xfrm>
            <a:off x="1163782" y="3807229"/>
            <a:ext cx="5137265" cy="0"/>
          </a:xfrm>
          <a:prstGeom prst="line">
            <a:avLst/>
          </a:prstGeom>
          <a:ln>
            <a:solidFill>
              <a:schemeClr val="tx1"/>
            </a:solidFill>
            <a:prstDash val="sysDot"/>
          </a:ln>
        </p:spPr>
        <p:style>
          <a:lnRef idx="1">
            <a:schemeClr val="accent1"/>
          </a:lnRef>
          <a:fillRef idx="0">
            <a:schemeClr val="accent1"/>
          </a:fillRef>
          <a:effectRef idx="0">
            <a:schemeClr val="accent1"/>
          </a:effectRef>
          <a:fontRef idx="minor">
            <a:schemeClr val="tx1"/>
          </a:fontRef>
        </p:style>
      </p:cxnSp>
      <p:sp>
        <p:nvSpPr>
          <p:cNvPr id="31" name="テキスト ボックス 30">
            <a:extLst>
              <a:ext uri="{FF2B5EF4-FFF2-40B4-BE49-F238E27FC236}">
                <a16:creationId xmlns:a16="http://schemas.microsoft.com/office/drawing/2014/main" id="{8A880549-1426-443C-86C8-23B98FACB252}"/>
              </a:ext>
            </a:extLst>
          </p:cNvPr>
          <p:cNvSpPr txBox="1"/>
          <p:nvPr/>
        </p:nvSpPr>
        <p:spPr>
          <a:xfrm>
            <a:off x="740406" y="2993220"/>
            <a:ext cx="514893" cy="369332"/>
          </a:xfrm>
          <a:prstGeom prst="rect">
            <a:avLst/>
          </a:prstGeom>
          <a:noFill/>
        </p:spPr>
        <p:txBody>
          <a:bodyPr wrap="square" rtlCol="0">
            <a:spAutoFit/>
          </a:bodyPr>
          <a:lstStyle/>
          <a:p>
            <a:r>
              <a:rPr kumimoji="1" lang="en-US" altLang="ja-JP" dirty="0">
                <a:solidFill>
                  <a:srgbClr val="FF0000"/>
                </a:solidFill>
              </a:rPr>
              <a:t>P*</a:t>
            </a:r>
            <a:endParaRPr kumimoji="1" lang="ja-JP" altLang="en-US" dirty="0">
              <a:solidFill>
                <a:srgbClr val="FF0000"/>
              </a:solidFill>
            </a:endParaRPr>
          </a:p>
        </p:txBody>
      </p:sp>
      <p:cxnSp>
        <p:nvCxnSpPr>
          <p:cNvPr id="34" name="コネクタ: 曲線 33">
            <a:extLst>
              <a:ext uri="{FF2B5EF4-FFF2-40B4-BE49-F238E27FC236}">
                <a16:creationId xmlns:a16="http://schemas.microsoft.com/office/drawing/2014/main" id="{50F1CA0E-31CC-44E7-9C5E-CDD4D08A2B25}"/>
              </a:ext>
            </a:extLst>
          </p:cNvPr>
          <p:cNvCxnSpPr>
            <a:cxnSpLocks/>
            <a:stCxn id="23" idx="1"/>
          </p:cNvCxnSpPr>
          <p:nvPr/>
        </p:nvCxnSpPr>
        <p:spPr>
          <a:xfrm rot="10800000" flipV="1">
            <a:off x="3429273" y="3132707"/>
            <a:ext cx="2530949" cy="711544"/>
          </a:xfrm>
          <a:prstGeom prst="curvedConnector3">
            <a:avLst>
              <a:gd name="adj1" fmla="val 50000"/>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8" name="直線コネクタ 17">
            <a:extLst>
              <a:ext uri="{FF2B5EF4-FFF2-40B4-BE49-F238E27FC236}">
                <a16:creationId xmlns:a16="http://schemas.microsoft.com/office/drawing/2014/main" id="{D5303128-D994-4D55-8C6F-862825AF81FA}"/>
              </a:ext>
            </a:extLst>
          </p:cNvPr>
          <p:cNvCxnSpPr/>
          <p:nvPr/>
        </p:nvCxnSpPr>
        <p:spPr>
          <a:xfrm flipV="1">
            <a:off x="3233651" y="3807229"/>
            <a:ext cx="0" cy="1995055"/>
          </a:xfrm>
          <a:prstGeom prst="line">
            <a:avLst/>
          </a:prstGeom>
          <a:ln>
            <a:solidFill>
              <a:srgbClr val="FF0000"/>
            </a:solidFill>
            <a:prstDash val="sysDot"/>
          </a:ln>
        </p:spPr>
        <p:style>
          <a:lnRef idx="1">
            <a:schemeClr val="accent1"/>
          </a:lnRef>
          <a:fillRef idx="0">
            <a:schemeClr val="accent1"/>
          </a:fillRef>
          <a:effectRef idx="0">
            <a:schemeClr val="accent1"/>
          </a:effectRef>
          <a:fontRef idx="minor">
            <a:schemeClr val="tx1"/>
          </a:fontRef>
        </p:style>
      </p:cxnSp>
      <p:sp>
        <p:nvSpPr>
          <p:cNvPr id="19" name="テキスト ボックス 18">
            <a:extLst>
              <a:ext uri="{FF2B5EF4-FFF2-40B4-BE49-F238E27FC236}">
                <a16:creationId xmlns:a16="http://schemas.microsoft.com/office/drawing/2014/main" id="{550CCAB6-07AA-4C04-817E-CCBD18D310D2}"/>
              </a:ext>
            </a:extLst>
          </p:cNvPr>
          <p:cNvSpPr txBox="1"/>
          <p:nvPr/>
        </p:nvSpPr>
        <p:spPr>
          <a:xfrm>
            <a:off x="3210171" y="5431165"/>
            <a:ext cx="620485" cy="369332"/>
          </a:xfrm>
          <a:prstGeom prst="rect">
            <a:avLst/>
          </a:prstGeom>
          <a:noFill/>
        </p:spPr>
        <p:txBody>
          <a:bodyPr wrap="square" rtlCol="0">
            <a:spAutoFit/>
          </a:bodyPr>
          <a:lstStyle/>
          <a:p>
            <a:r>
              <a:rPr kumimoji="1" lang="en-US" altLang="ja-JP" dirty="0"/>
              <a:t>Q</a:t>
            </a:r>
            <a:r>
              <a:rPr kumimoji="1" lang="en-US" altLang="ja-JP" sz="1400" dirty="0"/>
              <a:t>3</a:t>
            </a:r>
            <a:endParaRPr kumimoji="1" lang="ja-JP" altLang="en-US" sz="1400" dirty="0"/>
          </a:p>
        </p:txBody>
      </p:sp>
      <p:sp>
        <p:nvSpPr>
          <p:cNvPr id="21" name="テキスト ボックス 20">
            <a:extLst>
              <a:ext uri="{FF2B5EF4-FFF2-40B4-BE49-F238E27FC236}">
                <a16:creationId xmlns:a16="http://schemas.microsoft.com/office/drawing/2014/main" id="{4D979D75-CC5A-4FE3-8BD7-3B7A68E96928}"/>
              </a:ext>
            </a:extLst>
          </p:cNvPr>
          <p:cNvSpPr txBox="1"/>
          <p:nvPr/>
        </p:nvSpPr>
        <p:spPr>
          <a:xfrm>
            <a:off x="756955" y="3686969"/>
            <a:ext cx="514893" cy="369332"/>
          </a:xfrm>
          <a:prstGeom prst="rect">
            <a:avLst/>
          </a:prstGeom>
          <a:noFill/>
        </p:spPr>
        <p:txBody>
          <a:bodyPr wrap="square" rtlCol="0">
            <a:spAutoFit/>
          </a:bodyPr>
          <a:lstStyle/>
          <a:p>
            <a:r>
              <a:rPr kumimoji="1" lang="en-US" altLang="ja-JP" dirty="0">
                <a:solidFill>
                  <a:srgbClr val="FF0000"/>
                </a:solidFill>
              </a:rPr>
              <a:t>P'</a:t>
            </a:r>
            <a:endParaRPr kumimoji="1" lang="ja-JP" altLang="en-US" dirty="0">
              <a:solidFill>
                <a:srgbClr val="FF0000"/>
              </a:solidFill>
            </a:endParaRPr>
          </a:p>
        </p:txBody>
      </p:sp>
      <p:sp>
        <p:nvSpPr>
          <p:cNvPr id="23" name="テキスト ボックス 22">
            <a:extLst>
              <a:ext uri="{FF2B5EF4-FFF2-40B4-BE49-F238E27FC236}">
                <a16:creationId xmlns:a16="http://schemas.microsoft.com/office/drawing/2014/main" id="{C844CA01-4FDB-40F9-B42A-BCDE29625378}"/>
              </a:ext>
            </a:extLst>
          </p:cNvPr>
          <p:cNvSpPr txBox="1"/>
          <p:nvPr/>
        </p:nvSpPr>
        <p:spPr>
          <a:xfrm>
            <a:off x="5960221" y="2532542"/>
            <a:ext cx="5062451" cy="1200329"/>
          </a:xfrm>
          <a:prstGeom prst="rect">
            <a:avLst/>
          </a:prstGeom>
          <a:noFill/>
        </p:spPr>
        <p:txBody>
          <a:bodyPr wrap="square" rtlCol="0">
            <a:spAutoFit/>
          </a:bodyPr>
          <a:lstStyle/>
          <a:p>
            <a:r>
              <a:rPr lang="ja-JP" altLang="en-US" dirty="0"/>
              <a:t>税額が</a:t>
            </a:r>
            <a:r>
              <a:rPr lang="en-US" altLang="ja-JP" dirty="0"/>
              <a:t>P'</a:t>
            </a:r>
            <a:r>
              <a:rPr lang="ja-JP" altLang="en-US" dirty="0"/>
              <a:t>のときは、企業たちは</a:t>
            </a:r>
            <a:r>
              <a:rPr lang="en-US" altLang="ja-JP" dirty="0"/>
              <a:t>Q</a:t>
            </a:r>
            <a:r>
              <a:rPr lang="en-US" altLang="ja-JP" sz="1400" dirty="0"/>
              <a:t>3</a:t>
            </a:r>
            <a:r>
              <a:rPr lang="ja-JP" altLang="en-US" dirty="0"/>
              <a:t>までの排出を行う。それに対して政府が税金を上げれば、割に合わないとして排出をやめる企業が増えてくるので、排出量は減る。</a:t>
            </a:r>
            <a:endParaRPr kumimoji="1" lang="ja-JP" altLang="en-US" dirty="0"/>
          </a:p>
        </p:txBody>
      </p:sp>
      <p:sp>
        <p:nvSpPr>
          <p:cNvPr id="39" name="テキスト ボックス 38">
            <a:extLst>
              <a:ext uri="{FF2B5EF4-FFF2-40B4-BE49-F238E27FC236}">
                <a16:creationId xmlns:a16="http://schemas.microsoft.com/office/drawing/2014/main" id="{42540EFD-D134-4923-8BDD-AC43734D0FE6}"/>
              </a:ext>
            </a:extLst>
          </p:cNvPr>
          <p:cNvSpPr txBox="1"/>
          <p:nvPr/>
        </p:nvSpPr>
        <p:spPr>
          <a:xfrm>
            <a:off x="2980234" y="1545794"/>
            <a:ext cx="3429025" cy="923330"/>
          </a:xfrm>
          <a:prstGeom prst="rect">
            <a:avLst/>
          </a:prstGeom>
          <a:noFill/>
        </p:spPr>
        <p:txBody>
          <a:bodyPr wrap="square" rtlCol="0">
            <a:spAutoFit/>
          </a:bodyPr>
          <a:lstStyle/>
          <a:p>
            <a:r>
              <a:rPr kumimoji="1" lang="ja-JP" altLang="en-US" dirty="0"/>
              <a:t>結局、排出量が</a:t>
            </a:r>
            <a:r>
              <a:rPr kumimoji="1" lang="en-US" altLang="ja-JP" dirty="0"/>
              <a:t>100</a:t>
            </a:r>
            <a:r>
              <a:rPr kumimoji="1" lang="ja-JP" altLang="en-US" dirty="0"/>
              <a:t>万トンつまり</a:t>
            </a:r>
            <a:r>
              <a:rPr kumimoji="1" lang="en-US" altLang="ja-JP" dirty="0"/>
              <a:t>Q</a:t>
            </a:r>
            <a:r>
              <a:rPr kumimoji="1" lang="en-US" altLang="ja-JP" sz="1400" dirty="0"/>
              <a:t>2</a:t>
            </a:r>
            <a:r>
              <a:rPr kumimoji="1" lang="ja-JP" altLang="en-US" dirty="0"/>
              <a:t>になるときの税額は、</a:t>
            </a:r>
            <a:r>
              <a:rPr kumimoji="1" lang="en-US" altLang="ja-JP" dirty="0"/>
              <a:t>P*</a:t>
            </a:r>
            <a:r>
              <a:rPr kumimoji="1" lang="ja-JP" altLang="en-US" dirty="0"/>
              <a:t>になる。</a:t>
            </a:r>
          </a:p>
        </p:txBody>
      </p:sp>
      <p:cxnSp>
        <p:nvCxnSpPr>
          <p:cNvPr id="42" name="直線コネクタ 41">
            <a:extLst>
              <a:ext uri="{FF2B5EF4-FFF2-40B4-BE49-F238E27FC236}">
                <a16:creationId xmlns:a16="http://schemas.microsoft.com/office/drawing/2014/main" id="{7A77B288-4088-4B87-B826-84D309B95279}"/>
              </a:ext>
            </a:extLst>
          </p:cNvPr>
          <p:cNvCxnSpPr>
            <a:cxnSpLocks/>
          </p:cNvCxnSpPr>
          <p:nvPr/>
        </p:nvCxnSpPr>
        <p:spPr>
          <a:xfrm flipV="1">
            <a:off x="1163781" y="3132707"/>
            <a:ext cx="3408141" cy="45179"/>
          </a:xfrm>
          <a:prstGeom prst="line">
            <a:avLst/>
          </a:prstGeom>
          <a:ln>
            <a:solidFill>
              <a:schemeClr val="tx1"/>
            </a:solidFill>
            <a:prstDash val="solid"/>
          </a:ln>
        </p:spPr>
        <p:style>
          <a:lnRef idx="1">
            <a:schemeClr val="accent1"/>
          </a:lnRef>
          <a:fillRef idx="0">
            <a:schemeClr val="accent1"/>
          </a:fillRef>
          <a:effectRef idx="0">
            <a:schemeClr val="accent1"/>
          </a:effectRef>
          <a:fontRef idx="minor">
            <a:schemeClr val="tx1"/>
          </a:fontRef>
        </p:style>
      </p:cxnSp>
      <p:cxnSp>
        <p:nvCxnSpPr>
          <p:cNvPr id="44" name="コネクタ: 曲線 43">
            <a:extLst>
              <a:ext uri="{FF2B5EF4-FFF2-40B4-BE49-F238E27FC236}">
                <a16:creationId xmlns:a16="http://schemas.microsoft.com/office/drawing/2014/main" id="{83447957-0EAD-40D1-A03D-7C5093C0D7AD}"/>
              </a:ext>
            </a:extLst>
          </p:cNvPr>
          <p:cNvCxnSpPr>
            <a:cxnSpLocks/>
          </p:cNvCxnSpPr>
          <p:nvPr/>
        </p:nvCxnSpPr>
        <p:spPr>
          <a:xfrm rot="5400000">
            <a:off x="2358538" y="2428136"/>
            <a:ext cx="738502" cy="620485"/>
          </a:xfrm>
          <a:prstGeom prst="curved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16548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additive="base">
                                        <p:cTn id="1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60000"/>
                    <a:lumOff val="40000"/>
                  </a:schemeClr>
                </a:solidFill>
                <a:latin typeface="Bookman Old Style" panose="02050604050505020204"/>
                <a:ea typeface="HG明朝E" panose="02020909000000000000" pitchFamily="17" charset="-128"/>
              </a:rPr>
              <a:t>市場の失敗</a:t>
            </a:r>
            <a:endParaRPr kumimoji="1" lang="ja-JP" altLang="en-US" sz="3200" b="0" i="0" u="none" strike="noStrike" kern="1200" cap="none" spc="0" normalizeH="0" baseline="0" noProof="0" dirty="0">
              <a:ln>
                <a:noFill/>
              </a:ln>
              <a:solidFill>
                <a:schemeClr val="accent6">
                  <a:lumMod val="60000"/>
                  <a:lumOff val="40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15</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894303"/>
            <a:ext cx="11520134" cy="5230167"/>
          </a:xfrm>
          <a:prstGeom prst="rect">
            <a:avLst/>
          </a:prstGeom>
          <a:noFill/>
        </p:spPr>
        <p:txBody>
          <a:bodyPr wrap="square" rtlCol="0">
            <a:noAutofit/>
          </a:bodyPr>
          <a:lstStyle/>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2400" dirty="0">
                <a:solidFill>
                  <a:srgbClr val="FF0000"/>
                </a:solidFill>
                <a:latin typeface="Bookman Old Style" panose="02050604050505020204"/>
                <a:ea typeface="HG明朝E" panose="02020909000000000000" pitchFamily="17" charset="-128"/>
              </a:rPr>
              <a:t>つまり、汚染の権利に対する需要関数が、</a:t>
            </a:r>
            <a:r>
              <a:rPr lang="en-US" altLang="ja-JP" sz="2400" dirty="0">
                <a:solidFill>
                  <a:srgbClr val="FF0000"/>
                </a:solidFill>
                <a:latin typeface="Bookman Old Style" panose="02050604050505020204"/>
                <a:ea typeface="HG明朝E" panose="02020909000000000000" pitchFamily="17" charset="-128"/>
              </a:rPr>
              <a:t>ⅰ) </a:t>
            </a:r>
            <a:r>
              <a:rPr lang="ja-JP" altLang="en-US" sz="2400" dirty="0">
                <a:solidFill>
                  <a:srgbClr val="FF0000"/>
                </a:solidFill>
                <a:latin typeface="Bookman Old Style" panose="02050604050505020204"/>
                <a:ea typeface="HG明朝E" panose="02020909000000000000" pitchFamily="17" charset="-128"/>
              </a:rPr>
              <a:t>と</a:t>
            </a:r>
            <a:r>
              <a:rPr lang="en-US" altLang="ja-JP" sz="2400" dirty="0">
                <a:solidFill>
                  <a:srgbClr val="FF0000"/>
                </a:solidFill>
                <a:latin typeface="Bookman Old Style" panose="02050604050505020204"/>
                <a:ea typeface="HG明朝E" panose="02020909000000000000" pitchFamily="17" charset="-128"/>
              </a:rPr>
              <a:t>ⅱ) </a:t>
            </a:r>
            <a:r>
              <a:rPr lang="ja-JP" altLang="en-US" sz="2400" dirty="0">
                <a:solidFill>
                  <a:srgbClr val="FF0000"/>
                </a:solidFill>
                <a:latin typeface="Bookman Old Style" panose="02050604050505020204"/>
                <a:ea typeface="HG明朝E" panose="02020909000000000000" pitchFamily="17" charset="-128"/>
              </a:rPr>
              <a:t>で同じ形なので、排出量を</a:t>
            </a:r>
            <a:r>
              <a:rPr lang="en-US" altLang="ja-JP" sz="2400" dirty="0">
                <a:solidFill>
                  <a:srgbClr val="FF0000"/>
                </a:solidFill>
                <a:latin typeface="Bookman Old Style" panose="02050604050505020204"/>
                <a:ea typeface="HG明朝E" panose="02020909000000000000" pitchFamily="17" charset="-128"/>
              </a:rPr>
              <a:t>Q</a:t>
            </a:r>
            <a:r>
              <a:rPr lang="en-US" altLang="ja-JP" dirty="0">
                <a:solidFill>
                  <a:srgbClr val="FF0000"/>
                </a:solidFill>
                <a:latin typeface="Bookman Old Style" panose="02050604050505020204"/>
                <a:ea typeface="HG明朝E" panose="02020909000000000000" pitchFamily="17" charset="-128"/>
              </a:rPr>
              <a:t>2</a:t>
            </a:r>
            <a:r>
              <a:rPr lang="ja-JP" altLang="en-US" sz="2400" dirty="0">
                <a:solidFill>
                  <a:srgbClr val="FF0000"/>
                </a:solidFill>
                <a:latin typeface="Bookman Old Style" panose="02050604050505020204"/>
                <a:ea typeface="HG明朝E" panose="02020909000000000000" pitchFamily="17" charset="-128"/>
              </a:rPr>
              <a:t>に先に制限した許可証を発行しておいても、税金を先に決めておいて結果が</a:t>
            </a:r>
            <a:r>
              <a:rPr lang="en-US" altLang="ja-JP" sz="2400" dirty="0">
                <a:solidFill>
                  <a:srgbClr val="FF0000"/>
                </a:solidFill>
                <a:latin typeface="Bookman Old Style" panose="02050604050505020204"/>
                <a:ea typeface="HG明朝E" panose="02020909000000000000" pitchFamily="17" charset="-128"/>
              </a:rPr>
              <a:t>Q</a:t>
            </a:r>
            <a:r>
              <a:rPr lang="en-US" altLang="ja-JP" dirty="0">
                <a:solidFill>
                  <a:srgbClr val="FF0000"/>
                </a:solidFill>
                <a:latin typeface="Bookman Old Style" panose="02050604050505020204"/>
                <a:ea typeface="HG明朝E" panose="02020909000000000000" pitchFamily="17" charset="-128"/>
              </a:rPr>
              <a:t>2</a:t>
            </a:r>
            <a:r>
              <a:rPr lang="ja-JP" altLang="en-US" sz="2400" dirty="0">
                <a:solidFill>
                  <a:srgbClr val="FF0000"/>
                </a:solidFill>
                <a:latin typeface="Bookman Old Style" panose="02050604050505020204"/>
                <a:ea typeface="HG明朝E" panose="02020909000000000000" pitchFamily="17" charset="-128"/>
              </a:rPr>
              <a:t>になるように後から調整しても、同じこと。</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2400" dirty="0">
                <a:solidFill>
                  <a:prstClr val="black"/>
                </a:solidFill>
                <a:latin typeface="Bookman Old Style" panose="02050604050505020204"/>
                <a:ea typeface="HG明朝E" panose="02020909000000000000" pitchFamily="17" charset="-128"/>
              </a:rPr>
              <a:t>量を先に決めたことによって価格がその結果決まるということと、価格を先に決めておいた後に量が前者と同一になるように価格を後から調整することは、当然同じ結果になる。</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R="0" lvl="0" algn="l" defTabSz="457200" rtl="0" eaLnBrk="1" fontAlgn="auto" latinLnBrk="0" hangingPunct="1">
              <a:lnSpc>
                <a:spcPct val="100000"/>
              </a:lnSpc>
              <a:spcBef>
                <a:spcPts val="0"/>
              </a:spcBef>
              <a:spcAft>
                <a:spcPts val="0"/>
              </a:spcAft>
              <a:buClrTx/>
              <a:buSzTx/>
              <a:tabLst/>
              <a:defRPr/>
            </a:pPr>
            <a:r>
              <a:rPr lang="ja-JP" altLang="en-US" sz="2400" dirty="0">
                <a:solidFill>
                  <a:prstClr val="black"/>
                </a:solidFill>
                <a:latin typeface="Bookman Old Style" panose="02050604050505020204"/>
                <a:ea typeface="HG明朝E" panose="02020909000000000000" pitchFamily="17" charset="-128"/>
              </a:rPr>
              <a:t>　</a:t>
            </a:r>
            <a:endParaRPr lang="en-US" altLang="ja-JP" sz="2400" dirty="0">
              <a:solidFill>
                <a:prstClr val="black"/>
              </a:solidFill>
              <a:latin typeface="Bookman Old Style" panose="02050604050505020204"/>
              <a:ea typeface="HG明朝E" panose="02020909000000000000" pitchFamily="17" charset="-128"/>
            </a:endParaRPr>
          </a:p>
        </p:txBody>
      </p:sp>
    </p:spTree>
    <p:extLst>
      <p:ext uri="{BB962C8B-B14F-4D97-AF65-F5344CB8AC3E}">
        <p14:creationId xmlns:p14="http://schemas.microsoft.com/office/powerpoint/2010/main" val="78320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 calcmode="lin" valueType="num">
                                      <p:cBhvr additive="base">
                                        <p:cTn id="1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60000"/>
                    <a:lumOff val="40000"/>
                  </a:schemeClr>
                </a:solidFill>
                <a:latin typeface="Bookman Old Style" panose="02050604050505020204"/>
                <a:ea typeface="HG明朝E" panose="02020909000000000000" pitchFamily="17" charset="-128"/>
              </a:rPr>
              <a:t>市場の失敗</a:t>
            </a:r>
            <a:endParaRPr kumimoji="1" lang="ja-JP" altLang="en-US" sz="3200" b="0" i="0" u="none" strike="noStrike" kern="1200" cap="none" spc="0" normalizeH="0" baseline="0" noProof="0" dirty="0">
              <a:ln>
                <a:noFill/>
              </a:ln>
              <a:solidFill>
                <a:schemeClr val="accent6">
                  <a:lumMod val="60000"/>
                  <a:lumOff val="40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16</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894303"/>
            <a:ext cx="11520134" cy="5230167"/>
          </a:xfrm>
          <a:prstGeom prst="rect">
            <a:avLst/>
          </a:prstGeom>
          <a:noFill/>
        </p:spPr>
        <p:txBody>
          <a:bodyPr wrap="square" rtlCol="0">
            <a:noAutofit/>
          </a:bodyPr>
          <a:lstStyle/>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インフルエンザのワクチン接種は、自分を守るためだけではなく、自分から他の人々への感染を起こさないためという役割を持っている。これを経済学の言葉で表現すれば、正のネットワーク外部性を持っているということ。</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2400" dirty="0">
                <a:solidFill>
                  <a:prstClr val="black"/>
                </a:solidFill>
                <a:latin typeface="Bookman Old Style" panose="02050604050505020204"/>
                <a:ea typeface="HG明朝E" panose="02020909000000000000" pitchFamily="17" charset="-128"/>
              </a:rPr>
              <a:t>このことをこれまでの説明に則して解説してみる。</a:t>
            </a:r>
          </a:p>
          <a:p>
            <a:pPr marL="342900" lvl="0" indent="-342900" defTabSz="457200">
              <a:buFont typeface="Wingdings" panose="05000000000000000000" pitchFamily="2" charset="2"/>
              <a:buChar char="l"/>
              <a:defRPr/>
            </a:pPr>
            <a:r>
              <a:rPr lang="en-US" altLang="ja-JP" sz="2400" dirty="0">
                <a:solidFill>
                  <a:prstClr val="black"/>
                </a:solidFill>
              </a:rPr>
              <a:t>K</a:t>
            </a:r>
            <a:r>
              <a:rPr lang="ja-JP" altLang="en-US" sz="2400" dirty="0">
                <a:solidFill>
                  <a:prstClr val="black"/>
                </a:solidFill>
              </a:rPr>
              <a:t>医科大学は、大学としてインフルエンザを予防するために、学生のワクチン接種に補助金を支給することにした。</a:t>
            </a:r>
          </a:p>
          <a:p>
            <a:pPr marL="342900" lvl="0" indent="-342900" defTabSz="457200">
              <a:buFont typeface="Wingdings" panose="05000000000000000000" pitchFamily="2" charset="2"/>
              <a:buChar char="l"/>
              <a:defRPr/>
            </a:pPr>
            <a:r>
              <a:rPr lang="ja-JP" altLang="en-US" sz="2400" dirty="0">
                <a:solidFill>
                  <a:prstClr val="black"/>
                </a:solidFill>
              </a:rPr>
              <a:t>インフルエンザの予防注射に対する学生の需要曲線を右肩下がりの直線であると仮定する。また、ワクチンの供給は</a:t>
            </a:r>
            <a:r>
              <a:rPr lang="ja-JP" altLang="en-US" sz="2400" dirty="0">
                <a:solidFill>
                  <a:srgbClr val="FF0000"/>
                </a:solidFill>
              </a:rPr>
              <a:t>十分にある</a:t>
            </a:r>
            <a:r>
              <a:rPr lang="ja-JP" altLang="en-US" sz="2400" dirty="0">
                <a:solidFill>
                  <a:prstClr val="black"/>
                </a:solidFill>
              </a:rPr>
              <a:t>が、価格は有料かつ</a:t>
            </a:r>
            <a:r>
              <a:rPr lang="ja-JP" altLang="en-US" sz="2400" dirty="0">
                <a:solidFill>
                  <a:srgbClr val="FF0000"/>
                </a:solidFill>
              </a:rPr>
              <a:t>一定</a:t>
            </a:r>
            <a:r>
              <a:rPr lang="ja-JP" altLang="en-US" sz="2400" dirty="0">
                <a:solidFill>
                  <a:prstClr val="black"/>
                </a:solidFill>
              </a:rPr>
              <a:t>であり、需要曲線と交差しているとする。なお、この供給曲線は価格に対して完全に弾力的であるとする（量が十分あり、価格が一定だから）。この需要曲線と供給曲線（どちらも直線）を描くと次のようになる。</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lang="ja-JP" altLang="en-US" sz="2400" dirty="0">
              <a:solidFill>
                <a:prstClr val="black"/>
              </a:solidFill>
              <a:latin typeface="Bookman Old Style" panose="02050604050505020204"/>
              <a:ea typeface="HG明朝E" panose="02020909000000000000" pitchFamily="17" charset="-128"/>
            </a:endParaRPr>
          </a:p>
        </p:txBody>
      </p:sp>
    </p:spTree>
    <p:extLst>
      <p:ext uri="{BB962C8B-B14F-4D97-AF65-F5344CB8AC3E}">
        <p14:creationId xmlns:p14="http://schemas.microsoft.com/office/powerpoint/2010/main" val="1027759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60000"/>
                    <a:lumOff val="40000"/>
                  </a:schemeClr>
                </a:solidFill>
                <a:latin typeface="Bookman Old Style" panose="02050604050505020204"/>
                <a:ea typeface="HG明朝E" panose="02020909000000000000" pitchFamily="17" charset="-128"/>
              </a:rPr>
              <a:t>市場の失敗</a:t>
            </a:r>
            <a:endParaRPr kumimoji="1" lang="ja-JP" altLang="en-US" sz="3200" b="0" i="0" u="none" strike="noStrike" kern="1200" cap="none" spc="0" normalizeH="0" baseline="0" noProof="0" dirty="0">
              <a:ln>
                <a:noFill/>
              </a:ln>
              <a:solidFill>
                <a:schemeClr val="accent6">
                  <a:lumMod val="60000"/>
                  <a:lumOff val="40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17</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922820"/>
            <a:ext cx="11520134" cy="5230167"/>
          </a:xfrm>
          <a:prstGeom prst="rect">
            <a:avLst/>
          </a:prstGeom>
          <a:noFill/>
        </p:spPr>
        <p:txBody>
          <a:bodyPr wrap="square" rtlCol="0">
            <a:noAutofit/>
          </a:bodyPr>
          <a:lstStyle/>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正の外部性を持つゆえに、各人に任せたままでは、社会的に適正な接種量よりも実際の接種量は少なくなる。つまり、“他の人々が接種してくれているので、感染拡大が抑えられて、大丈夫かもしれない”という安心感から、受けない人がありうる（そのことが、悪いという意味ではない。多忙や節約する必要など様々な事情があるものだ）。</a:t>
            </a:r>
          </a:p>
        </p:txBody>
      </p:sp>
      <p:cxnSp>
        <p:nvCxnSpPr>
          <p:cNvPr id="6" name="直線矢印コネクタ 5">
            <a:extLst>
              <a:ext uri="{FF2B5EF4-FFF2-40B4-BE49-F238E27FC236}">
                <a16:creationId xmlns:a16="http://schemas.microsoft.com/office/drawing/2014/main" id="{97CBEB37-AD14-42DE-BFCE-0DAECFF431F4}"/>
              </a:ext>
            </a:extLst>
          </p:cNvPr>
          <p:cNvCxnSpPr>
            <a:cxnSpLocks/>
          </p:cNvCxnSpPr>
          <p:nvPr/>
        </p:nvCxnSpPr>
        <p:spPr>
          <a:xfrm flipV="1">
            <a:off x="1371600" y="2942704"/>
            <a:ext cx="0" cy="2776453"/>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直線矢印コネクタ 7">
            <a:extLst>
              <a:ext uri="{FF2B5EF4-FFF2-40B4-BE49-F238E27FC236}">
                <a16:creationId xmlns:a16="http://schemas.microsoft.com/office/drawing/2014/main" id="{FD6ED89E-3F99-4017-8DFF-0265B35A19E7}"/>
              </a:ext>
            </a:extLst>
          </p:cNvPr>
          <p:cNvCxnSpPr/>
          <p:nvPr/>
        </p:nvCxnSpPr>
        <p:spPr>
          <a:xfrm>
            <a:off x="1363287" y="5727469"/>
            <a:ext cx="4638502"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 name="直線コネクタ 11">
            <a:extLst>
              <a:ext uri="{FF2B5EF4-FFF2-40B4-BE49-F238E27FC236}">
                <a16:creationId xmlns:a16="http://schemas.microsoft.com/office/drawing/2014/main" id="{EFC18332-CCAF-4E1D-975B-33707C6D9068}"/>
              </a:ext>
            </a:extLst>
          </p:cNvPr>
          <p:cNvCxnSpPr/>
          <p:nvPr/>
        </p:nvCxnSpPr>
        <p:spPr>
          <a:xfrm>
            <a:off x="1737360" y="3233651"/>
            <a:ext cx="3483033" cy="216962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直線コネクタ 13">
            <a:extLst>
              <a:ext uri="{FF2B5EF4-FFF2-40B4-BE49-F238E27FC236}">
                <a16:creationId xmlns:a16="http://schemas.microsoft.com/office/drawing/2014/main" id="{C06252F6-08E1-4A88-B8B3-409C869FC78F}"/>
              </a:ext>
            </a:extLst>
          </p:cNvPr>
          <p:cNvCxnSpPr/>
          <p:nvPr/>
        </p:nvCxnSpPr>
        <p:spPr>
          <a:xfrm>
            <a:off x="1371600" y="3948545"/>
            <a:ext cx="431430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6" name="直線コネクタ 15">
            <a:extLst>
              <a:ext uri="{FF2B5EF4-FFF2-40B4-BE49-F238E27FC236}">
                <a16:creationId xmlns:a16="http://schemas.microsoft.com/office/drawing/2014/main" id="{85BDB24A-BBF8-4E14-8C00-29F6EE1EECEA}"/>
              </a:ext>
            </a:extLst>
          </p:cNvPr>
          <p:cNvCxnSpPr/>
          <p:nvPr/>
        </p:nvCxnSpPr>
        <p:spPr>
          <a:xfrm flipV="1">
            <a:off x="2878281" y="3948545"/>
            <a:ext cx="0" cy="1770611"/>
          </a:xfrm>
          <a:prstGeom prst="line">
            <a:avLst/>
          </a:prstGeom>
          <a:ln>
            <a:solidFill>
              <a:srgbClr val="FF0000"/>
            </a:solidFill>
            <a:prstDash val="sysDot"/>
          </a:ln>
        </p:spPr>
        <p:style>
          <a:lnRef idx="1">
            <a:schemeClr val="accent1"/>
          </a:lnRef>
          <a:fillRef idx="0">
            <a:schemeClr val="accent1"/>
          </a:fillRef>
          <a:effectRef idx="0">
            <a:schemeClr val="accent1"/>
          </a:effectRef>
          <a:fontRef idx="minor">
            <a:schemeClr val="tx1"/>
          </a:fontRef>
        </p:style>
      </p:cxnSp>
      <p:sp>
        <p:nvSpPr>
          <p:cNvPr id="17" name="テキスト ボックス 16">
            <a:extLst>
              <a:ext uri="{FF2B5EF4-FFF2-40B4-BE49-F238E27FC236}">
                <a16:creationId xmlns:a16="http://schemas.microsoft.com/office/drawing/2014/main" id="{6DC64EBD-E8DE-4D4C-9BFF-4D21B60B2ACA}"/>
              </a:ext>
            </a:extLst>
          </p:cNvPr>
          <p:cNvSpPr txBox="1"/>
          <p:nvPr/>
        </p:nvSpPr>
        <p:spPr>
          <a:xfrm>
            <a:off x="2878281" y="5727469"/>
            <a:ext cx="665019" cy="369332"/>
          </a:xfrm>
          <a:prstGeom prst="rect">
            <a:avLst/>
          </a:prstGeom>
          <a:noFill/>
        </p:spPr>
        <p:txBody>
          <a:bodyPr wrap="square" rtlCol="0">
            <a:spAutoFit/>
          </a:bodyPr>
          <a:lstStyle/>
          <a:p>
            <a:r>
              <a:rPr kumimoji="1" lang="en-US" altLang="ja-JP" dirty="0"/>
              <a:t>D</a:t>
            </a:r>
            <a:r>
              <a:rPr kumimoji="1" lang="en-US" altLang="ja-JP" sz="1400" dirty="0"/>
              <a:t>1</a:t>
            </a:r>
            <a:endParaRPr kumimoji="1" lang="ja-JP" altLang="en-US" sz="1400" dirty="0"/>
          </a:p>
        </p:txBody>
      </p:sp>
      <p:sp>
        <p:nvSpPr>
          <p:cNvPr id="18" name="テキスト ボックス 17">
            <a:extLst>
              <a:ext uri="{FF2B5EF4-FFF2-40B4-BE49-F238E27FC236}">
                <a16:creationId xmlns:a16="http://schemas.microsoft.com/office/drawing/2014/main" id="{DD491C4C-6FDD-43AC-88A7-0A73AE0314AC}"/>
              </a:ext>
            </a:extLst>
          </p:cNvPr>
          <p:cNvSpPr txBox="1"/>
          <p:nvPr/>
        </p:nvSpPr>
        <p:spPr>
          <a:xfrm>
            <a:off x="7169037" y="4001947"/>
            <a:ext cx="1325880" cy="369332"/>
          </a:xfrm>
          <a:prstGeom prst="rect">
            <a:avLst/>
          </a:prstGeom>
          <a:noFill/>
        </p:spPr>
        <p:txBody>
          <a:bodyPr wrap="square" rtlCol="0">
            <a:spAutoFit/>
          </a:bodyPr>
          <a:lstStyle/>
          <a:p>
            <a:r>
              <a:rPr lang="ja-JP" altLang="en-US" dirty="0"/>
              <a:t>供給曲線</a:t>
            </a:r>
            <a:endParaRPr kumimoji="1" lang="ja-JP" altLang="en-US" dirty="0"/>
          </a:p>
        </p:txBody>
      </p:sp>
      <p:cxnSp>
        <p:nvCxnSpPr>
          <p:cNvPr id="20" name="コネクタ: 曲線 19">
            <a:extLst>
              <a:ext uri="{FF2B5EF4-FFF2-40B4-BE49-F238E27FC236}">
                <a16:creationId xmlns:a16="http://schemas.microsoft.com/office/drawing/2014/main" id="{F4748AC7-0DFC-4760-B658-B4341581A781}"/>
              </a:ext>
            </a:extLst>
          </p:cNvPr>
          <p:cNvCxnSpPr>
            <a:cxnSpLocks/>
            <a:stCxn id="18" idx="1"/>
          </p:cNvCxnSpPr>
          <p:nvPr/>
        </p:nvCxnSpPr>
        <p:spPr>
          <a:xfrm rot="10800000">
            <a:off x="5836311" y="3882151"/>
            <a:ext cx="1332726" cy="304463"/>
          </a:xfrm>
          <a:prstGeom prst="curved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2" name="テキスト ボックス 21">
            <a:extLst>
              <a:ext uri="{FF2B5EF4-FFF2-40B4-BE49-F238E27FC236}">
                <a16:creationId xmlns:a16="http://schemas.microsoft.com/office/drawing/2014/main" id="{D2C07F26-36A6-45CE-8509-705481C93CB2}"/>
              </a:ext>
            </a:extLst>
          </p:cNvPr>
          <p:cNvSpPr txBox="1"/>
          <p:nvPr/>
        </p:nvSpPr>
        <p:spPr>
          <a:xfrm>
            <a:off x="5783581" y="4411980"/>
            <a:ext cx="1714499" cy="369332"/>
          </a:xfrm>
          <a:prstGeom prst="rect">
            <a:avLst/>
          </a:prstGeom>
          <a:noFill/>
        </p:spPr>
        <p:txBody>
          <a:bodyPr wrap="square" rtlCol="0">
            <a:spAutoFit/>
          </a:bodyPr>
          <a:lstStyle/>
          <a:p>
            <a:r>
              <a:rPr kumimoji="1" lang="ja-JP" altLang="en-US" dirty="0"/>
              <a:t>需要曲線</a:t>
            </a:r>
          </a:p>
        </p:txBody>
      </p:sp>
      <p:cxnSp>
        <p:nvCxnSpPr>
          <p:cNvPr id="24" name="コネクタ: 曲線 23">
            <a:extLst>
              <a:ext uri="{FF2B5EF4-FFF2-40B4-BE49-F238E27FC236}">
                <a16:creationId xmlns:a16="http://schemas.microsoft.com/office/drawing/2014/main" id="{B8FC7B99-E651-43A7-82D8-3F798C7B98EE}"/>
              </a:ext>
            </a:extLst>
          </p:cNvPr>
          <p:cNvCxnSpPr>
            <a:cxnSpLocks/>
          </p:cNvCxnSpPr>
          <p:nvPr/>
        </p:nvCxnSpPr>
        <p:spPr>
          <a:xfrm rot="10800000" flipV="1">
            <a:off x="4674871" y="4663440"/>
            <a:ext cx="1108711" cy="297180"/>
          </a:xfrm>
          <a:prstGeom prst="curved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8" name="星: 5 pt 27">
            <a:extLst>
              <a:ext uri="{FF2B5EF4-FFF2-40B4-BE49-F238E27FC236}">
                <a16:creationId xmlns:a16="http://schemas.microsoft.com/office/drawing/2014/main" id="{FCF1C647-BBCC-4A14-9985-CD86E86448F2}"/>
              </a:ext>
            </a:extLst>
          </p:cNvPr>
          <p:cNvSpPr/>
          <p:nvPr/>
        </p:nvSpPr>
        <p:spPr>
          <a:xfrm>
            <a:off x="3638033" y="4332269"/>
            <a:ext cx="429142" cy="462836"/>
          </a:xfrm>
          <a:prstGeom prst="star5">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9" name="テキスト ボックス 28">
            <a:extLst>
              <a:ext uri="{FF2B5EF4-FFF2-40B4-BE49-F238E27FC236}">
                <a16:creationId xmlns:a16="http://schemas.microsoft.com/office/drawing/2014/main" id="{D280905C-5DED-47CC-B449-A18DBCF7BAE4}"/>
              </a:ext>
            </a:extLst>
          </p:cNvPr>
          <p:cNvSpPr txBox="1"/>
          <p:nvPr/>
        </p:nvSpPr>
        <p:spPr>
          <a:xfrm>
            <a:off x="4423410" y="2663190"/>
            <a:ext cx="4071506" cy="923330"/>
          </a:xfrm>
          <a:prstGeom prst="rect">
            <a:avLst/>
          </a:prstGeom>
          <a:noFill/>
        </p:spPr>
        <p:txBody>
          <a:bodyPr wrap="square" rtlCol="0">
            <a:spAutoFit/>
          </a:bodyPr>
          <a:lstStyle/>
          <a:p>
            <a:r>
              <a:rPr kumimoji="1" lang="ja-JP" altLang="en-US" dirty="0"/>
              <a:t>社会的に適正と思われる★</a:t>
            </a:r>
            <a:r>
              <a:rPr lang="ja-JP" altLang="en-US" dirty="0"/>
              <a:t>つまり</a:t>
            </a:r>
            <a:r>
              <a:rPr lang="en-US" altLang="ja-JP" dirty="0"/>
              <a:t>D*</a:t>
            </a:r>
            <a:r>
              <a:rPr kumimoji="1" lang="ja-JP" altLang="en-US" dirty="0"/>
              <a:t>までの接種量（人数）よりも、実際は少ない人数の</a:t>
            </a:r>
            <a:r>
              <a:rPr kumimoji="1" lang="en-US" altLang="ja-JP" dirty="0"/>
              <a:t>D</a:t>
            </a:r>
            <a:r>
              <a:rPr kumimoji="1" lang="en-US" altLang="ja-JP" sz="1400" dirty="0"/>
              <a:t>1</a:t>
            </a:r>
            <a:r>
              <a:rPr kumimoji="1" lang="ja-JP" altLang="en-US" dirty="0"/>
              <a:t>しか接種されない。</a:t>
            </a:r>
          </a:p>
        </p:txBody>
      </p:sp>
      <p:cxnSp>
        <p:nvCxnSpPr>
          <p:cNvPr id="31" name="コネクタ: 曲線 30">
            <a:extLst>
              <a:ext uri="{FF2B5EF4-FFF2-40B4-BE49-F238E27FC236}">
                <a16:creationId xmlns:a16="http://schemas.microsoft.com/office/drawing/2014/main" id="{EC835C19-1863-4E7E-BE96-62BB350CA759}"/>
              </a:ext>
            </a:extLst>
          </p:cNvPr>
          <p:cNvCxnSpPr/>
          <p:nvPr/>
        </p:nvCxnSpPr>
        <p:spPr>
          <a:xfrm rot="10800000" flipV="1">
            <a:off x="2975956" y="2942703"/>
            <a:ext cx="1447454" cy="906089"/>
          </a:xfrm>
          <a:prstGeom prst="curved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33" name="コネクタ: 曲線 32">
            <a:extLst>
              <a:ext uri="{FF2B5EF4-FFF2-40B4-BE49-F238E27FC236}">
                <a16:creationId xmlns:a16="http://schemas.microsoft.com/office/drawing/2014/main" id="{884F4F55-A47F-4300-B4E9-02F9D3000E45}"/>
              </a:ext>
            </a:extLst>
          </p:cNvPr>
          <p:cNvCxnSpPr/>
          <p:nvPr/>
        </p:nvCxnSpPr>
        <p:spPr>
          <a:xfrm rot="5400000">
            <a:off x="3608613" y="3503664"/>
            <a:ext cx="1204607" cy="424987"/>
          </a:xfrm>
          <a:prstGeom prst="curved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7" name="直線コネクタ 6">
            <a:extLst>
              <a:ext uri="{FF2B5EF4-FFF2-40B4-BE49-F238E27FC236}">
                <a16:creationId xmlns:a16="http://schemas.microsoft.com/office/drawing/2014/main" id="{A4A56A87-64A3-4584-B516-66B3B2322C90}"/>
              </a:ext>
            </a:extLst>
          </p:cNvPr>
          <p:cNvCxnSpPr/>
          <p:nvPr/>
        </p:nvCxnSpPr>
        <p:spPr>
          <a:xfrm flipV="1">
            <a:off x="3848793" y="4547062"/>
            <a:ext cx="0" cy="1180407"/>
          </a:xfrm>
          <a:prstGeom prst="line">
            <a:avLst/>
          </a:prstGeom>
          <a:ln>
            <a:solidFill>
              <a:srgbClr val="FF0000"/>
            </a:solidFill>
            <a:prstDash val="sysDot"/>
          </a:ln>
        </p:spPr>
        <p:style>
          <a:lnRef idx="1">
            <a:schemeClr val="accent1"/>
          </a:lnRef>
          <a:fillRef idx="0">
            <a:schemeClr val="accent1"/>
          </a:fillRef>
          <a:effectRef idx="0">
            <a:schemeClr val="accent1"/>
          </a:effectRef>
          <a:fontRef idx="minor">
            <a:schemeClr val="tx1"/>
          </a:fontRef>
        </p:style>
      </p:cxnSp>
      <p:sp>
        <p:nvSpPr>
          <p:cNvPr id="9" name="テキスト ボックス 8">
            <a:extLst>
              <a:ext uri="{FF2B5EF4-FFF2-40B4-BE49-F238E27FC236}">
                <a16:creationId xmlns:a16="http://schemas.microsoft.com/office/drawing/2014/main" id="{1971154E-209F-4A9E-A6AB-F19C244096F5}"/>
              </a:ext>
            </a:extLst>
          </p:cNvPr>
          <p:cNvSpPr txBox="1"/>
          <p:nvPr/>
        </p:nvSpPr>
        <p:spPr>
          <a:xfrm>
            <a:off x="3665913" y="5748835"/>
            <a:ext cx="665019" cy="369332"/>
          </a:xfrm>
          <a:prstGeom prst="rect">
            <a:avLst/>
          </a:prstGeom>
          <a:noFill/>
        </p:spPr>
        <p:txBody>
          <a:bodyPr wrap="square" rtlCol="0">
            <a:spAutoFit/>
          </a:bodyPr>
          <a:lstStyle/>
          <a:p>
            <a:r>
              <a:rPr kumimoji="1" lang="en-US" altLang="ja-JP" dirty="0"/>
              <a:t>D*</a:t>
            </a:r>
            <a:endParaRPr kumimoji="1" lang="ja-JP" altLang="en-US" sz="1400" dirty="0"/>
          </a:p>
        </p:txBody>
      </p:sp>
    </p:spTree>
    <p:extLst>
      <p:ext uri="{BB962C8B-B14F-4D97-AF65-F5344CB8AC3E}">
        <p14:creationId xmlns:p14="http://schemas.microsoft.com/office/powerpoint/2010/main" val="3413845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60000"/>
                    <a:lumOff val="40000"/>
                  </a:schemeClr>
                </a:solidFill>
                <a:latin typeface="Bookman Old Style" panose="02050604050505020204"/>
                <a:ea typeface="HG明朝E" panose="02020909000000000000" pitchFamily="17" charset="-128"/>
              </a:rPr>
              <a:t>市場の失敗</a:t>
            </a:r>
            <a:endParaRPr kumimoji="1" lang="ja-JP" altLang="en-US" sz="3200" b="0" i="0" u="none" strike="noStrike" kern="1200" cap="none" spc="0" normalizeH="0" baseline="0" noProof="0" dirty="0">
              <a:ln>
                <a:noFill/>
              </a:ln>
              <a:solidFill>
                <a:schemeClr val="accent6">
                  <a:lumMod val="60000"/>
                  <a:lumOff val="40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18</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922820"/>
            <a:ext cx="11520134" cy="5230167"/>
          </a:xfrm>
          <a:prstGeom prst="rect">
            <a:avLst/>
          </a:prstGeom>
          <a:noFill/>
        </p:spPr>
        <p:txBody>
          <a:bodyPr wrap="square" rtlCol="0">
            <a:noAutofit/>
          </a:bodyPr>
          <a:lstStyle/>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そこで、大学がワクチン接種に対して補助金を学生に支給することにした。学生にとっては、価格が実質的に値下がりした効果を持つ。つまり、供給曲線が下にシフトする。こうすることで、摂取量を★印の量（</a:t>
            </a: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D*</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）まで増やすことが期待される。</a:t>
            </a:r>
          </a:p>
        </p:txBody>
      </p:sp>
      <p:cxnSp>
        <p:nvCxnSpPr>
          <p:cNvPr id="6" name="直線矢印コネクタ 5">
            <a:extLst>
              <a:ext uri="{FF2B5EF4-FFF2-40B4-BE49-F238E27FC236}">
                <a16:creationId xmlns:a16="http://schemas.microsoft.com/office/drawing/2014/main" id="{97CBEB37-AD14-42DE-BFCE-0DAECFF431F4}"/>
              </a:ext>
            </a:extLst>
          </p:cNvPr>
          <p:cNvCxnSpPr>
            <a:cxnSpLocks/>
          </p:cNvCxnSpPr>
          <p:nvPr/>
        </p:nvCxnSpPr>
        <p:spPr>
          <a:xfrm flipH="1" flipV="1">
            <a:off x="1371600" y="2568633"/>
            <a:ext cx="1" cy="3150527"/>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8" name="直線矢印コネクタ 7">
            <a:extLst>
              <a:ext uri="{FF2B5EF4-FFF2-40B4-BE49-F238E27FC236}">
                <a16:creationId xmlns:a16="http://schemas.microsoft.com/office/drawing/2014/main" id="{FD6ED89E-3F99-4017-8DFF-0265B35A19E7}"/>
              </a:ext>
            </a:extLst>
          </p:cNvPr>
          <p:cNvCxnSpPr/>
          <p:nvPr/>
        </p:nvCxnSpPr>
        <p:spPr>
          <a:xfrm>
            <a:off x="1363287" y="5727469"/>
            <a:ext cx="4638502" cy="0"/>
          </a:xfrm>
          <a:prstGeom prst="straightConnector1">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2" name="直線コネクタ 11">
            <a:extLst>
              <a:ext uri="{FF2B5EF4-FFF2-40B4-BE49-F238E27FC236}">
                <a16:creationId xmlns:a16="http://schemas.microsoft.com/office/drawing/2014/main" id="{EFC18332-CCAF-4E1D-975B-33707C6D9068}"/>
              </a:ext>
            </a:extLst>
          </p:cNvPr>
          <p:cNvCxnSpPr/>
          <p:nvPr/>
        </p:nvCxnSpPr>
        <p:spPr>
          <a:xfrm>
            <a:off x="1737360" y="3233651"/>
            <a:ext cx="3483033" cy="216962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4" name="直線コネクタ 13">
            <a:extLst>
              <a:ext uri="{FF2B5EF4-FFF2-40B4-BE49-F238E27FC236}">
                <a16:creationId xmlns:a16="http://schemas.microsoft.com/office/drawing/2014/main" id="{C06252F6-08E1-4A88-B8B3-409C869FC78F}"/>
              </a:ext>
            </a:extLst>
          </p:cNvPr>
          <p:cNvCxnSpPr/>
          <p:nvPr/>
        </p:nvCxnSpPr>
        <p:spPr>
          <a:xfrm>
            <a:off x="1371600" y="3948545"/>
            <a:ext cx="431430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8" name="テキスト ボックス 17">
            <a:extLst>
              <a:ext uri="{FF2B5EF4-FFF2-40B4-BE49-F238E27FC236}">
                <a16:creationId xmlns:a16="http://schemas.microsoft.com/office/drawing/2014/main" id="{DD491C4C-6FDD-43AC-88A7-0A73AE0314AC}"/>
              </a:ext>
            </a:extLst>
          </p:cNvPr>
          <p:cNvSpPr txBox="1"/>
          <p:nvPr/>
        </p:nvSpPr>
        <p:spPr>
          <a:xfrm>
            <a:off x="7169037" y="4001947"/>
            <a:ext cx="1325880" cy="646331"/>
          </a:xfrm>
          <a:prstGeom prst="rect">
            <a:avLst/>
          </a:prstGeom>
          <a:noFill/>
        </p:spPr>
        <p:txBody>
          <a:bodyPr wrap="square" rtlCol="0">
            <a:spAutoFit/>
          </a:bodyPr>
          <a:lstStyle/>
          <a:p>
            <a:r>
              <a:rPr lang="ja-JP" altLang="en-US" dirty="0"/>
              <a:t>供給曲線のシフト</a:t>
            </a:r>
            <a:endParaRPr kumimoji="1" lang="ja-JP" altLang="en-US" dirty="0"/>
          </a:p>
        </p:txBody>
      </p:sp>
      <p:cxnSp>
        <p:nvCxnSpPr>
          <p:cNvPr id="20" name="コネクタ: 曲線 19">
            <a:extLst>
              <a:ext uri="{FF2B5EF4-FFF2-40B4-BE49-F238E27FC236}">
                <a16:creationId xmlns:a16="http://schemas.microsoft.com/office/drawing/2014/main" id="{F4748AC7-0DFC-4760-B658-B4341581A781}"/>
              </a:ext>
            </a:extLst>
          </p:cNvPr>
          <p:cNvCxnSpPr>
            <a:cxnSpLocks/>
            <a:stCxn id="18" idx="1"/>
          </p:cNvCxnSpPr>
          <p:nvPr/>
        </p:nvCxnSpPr>
        <p:spPr>
          <a:xfrm rot="10800000" flipV="1">
            <a:off x="5807613" y="4325113"/>
            <a:ext cx="1361424" cy="208208"/>
          </a:xfrm>
          <a:prstGeom prst="curvedConnector3">
            <a:avLst/>
          </a:prstGeom>
          <a:ln>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8" name="星: 5 pt 27">
            <a:extLst>
              <a:ext uri="{FF2B5EF4-FFF2-40B4-BE49-F238E27FC236}">
                <a16:creationId xmlns:a16="http://schemas.microsoft.com/office/drawing/2014/main" id="{FCF1C647-BBCC-4A14-9985-CD86E86448F2}"/>
              </a:ext>
            </a:extLst>
          </p:cNvPr>
          <p:cNvSpPr/>
          <p:nvPr/>
        </p:nvSpPr>
        <p:spPr>
          <a:xfrm>
            <a:off x="3638033" y="4332269"/>
            <a:ext cx="429142" cy="462836"/>
          </a:xfrm>
          <a:prstGeom prst="star5">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9" name="直線コネクタ 18">
            <a:extLst>
              <a:ext uri="{FF2B5EF4-FFF2-40B4-BE49-F238E27FC236}">
                <a16:creationId xmlns:a16="http://schemas.microsoft.com/office/drawing/2014/main" id="{3575694E-C460-4498-8D37-EA187EE24D48}"/>
              </a:ext>
            </a:extLst>
          </p:cNvPr>
          <p:cNvCxnSpPr/>
          <p:nvPr/>
        </p:nvCxnSpPr>
        <p:spPr>
          <a:xfrm>
            <a:off x="1386147" y="4566458"/>
            <a:ext cx="4314305"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5" name="矢印: 下 4">
            <a:extLst>
              <a:ext uri="{FF2B5EF4-FFF2-40B4-BE49-F238E27FC236}">
                <a16:creationId xmlns:a16="http://schemas.microsoft.com/office/drawing/2014/main" id="{71FBB95C-A54F-455B-82E5-7D4727359F92}"/>
              </a:ext>
            </a:extLst>
          </p:cNvPr>
          <p:cNvSpPr/>
          <p:nvPr/>
        </p:nvSpPr>
        <p:spPr>
          <a:xfrm>
            <a:off x="1921280" y="4097363"/>
            <a:ext cx="324193" cy="404205"/>
          </a:xfrm>
          <a:prstGeom prst="down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7" name="矢印: 下 6">
            <a:extLst>
              <a:ext uri="{FF2B5EF4-FFF2-40B4-BE49-F238E27FC236}">
                <a16:creationId xmlns:a16="http://schemas.microsoft.com/office/drawing/2014/main" id="{CFC45236-C4DD-4E9F-8BAA-0E4C8C556546}"/>
              </a:ext>
            </a:extLst>
          </p:cNvPr>
          <p:cNvSpPr/>
          <p:nvPr/>
        </p:nvSpPr>
        <p:spPr>
          <a:xfrm>
            <a:off x="4542907" y="4092006"/>
            <a:ext cx="324193" cy="404205"/>
          </a:xfrm>
          <a:prstGeom prst="downArrow">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0" name="直線コネクタ 9">
            <a:extLst>
              <a:ext uri="{FF2B5EF4-FFF2-40B4-BE49-F238E27FC236}">
                <a16:creationId xmlns:a16="http://schemas.microsoft.com/office/drawing/2014/main" id="{7D0091EF-355B-4FCE-8C44-939D3BE8D840}"/>
              </a:ext>
            </a:extLst>
          </p:cNvPr>
          <p:cNvCxnSpPr/>
          <p:nvPr/>
        </p:nvCxnSpPr>
        <p:spPr>
          <a:xfrm flipV="1">
            <a:off x="3829050" y="4566458"/>
            <a:ext cx="0" cy="1161011"/>
          </a:xfrm>
          <a:prstGeom prst="line">
            <a:avLst/>
          </a:prstGeom>
          <a:ln>
            <a:solidFill>
              <a:srgbClr val="FF0000"/>
            </a:solidFill>
            <a:prstDash val="sysDot"/>
          </a:ln>
        </p:spPr>
        <p:style>
          <a:lnRef idx="1">
            <a:schemeClr val="accent1"/>
          </a:lnRef>
          <a:fillRef idx="0">
            <a:schemeClr val="accent1"/>
          </a:fillRef>
          <a:effectRef idx="0">
            <a:schemeClr val="accent1"/>
          </a:effectRef>
          <a:fontRef idx="minor">
            <a:schemeClr val="tx1"/>
          </a:fontRef>
        </p:style>
      </p:cxnSp>
      <p:sp>
        <p:nvSpPr>
          <p:cNvPr id="11" name="テキスト ボックス 10">
            <a:extLst>
              <a:ext uri="{FF2B5EF4-FFF2-40B4-BE49-F238E27FC236}">
                <a16:creationId xmlns:a16="http://schemas.microsoft.com/office/drawing/2014/main" id="{A0B07551-F118-486B-9709-6C3D76473365}"/>
              </a:ext>
            </a:extLst>
          </p:cNvPr>
          <p:cNvSpPr txBox="1"/>
          <p:nvPr/>
        </p:nvSpPr>
        <p:spPr>
          <a:xfrm>
            <a:off x="3638033" y="5723360"/>
            <a:ext cx="762517" cy="369332"/>
          </a:xfrm>
          <a:prstGeom prst="rect">
            <a:avLst/>
          </a:prstGeom>
          <a:noFill/>
        </p:spPr>
        <p:txBody>
          <a:bodyPr wrap="square" rtlCol="0">
            <a:spAutoFit/>
          </a:bodyPr>
          <a:lstStyle/>
          <a:p>
            <a:r>
              <a:rPr kumimoji="1" lang="en-US" altLang="ja-JP" dirty="0"/>
              <a:t>D*</a:t>
            </a:r>
            <a:endParaRPr kumimoji="1" lang="ja-JP" altLang="en-US" dirty="0"/>
          </a:p>
        </p:txBody>
      </p:sp>
    </p:spTree>
    <p:extLst>
      <p:ext uri="{BB962C8B-B14F-4D97-AF65-F5344CB8AC3E}">
        <p14:creationId xmlns:p14="http://schemas.microsoft.com/office/powerpoint/2010/main" val="14630199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60000"/>
                    <a:lumOff val="40000"/>
                  </a:schemeClr>
                </a:solidFill>
                <a:latin typeface="Bookman Old Style" panose="02050604050505020204"/>
                <a:ea typeface="HG明朝E" panose="02020909000000000000" pitchFamily="17" charset="-128"/>
              </a:rPr>
              <a:t>市場の失敗</a:t>
            </a:r>
            <a:endParaRPr kumimoji="1" lang="ja-JP" altLang="en-US" sz="3200" b="0" i="0" u="none" strike="noStrike" kern="1200" cap="none" spc="0" normalizeH="0" baseline="0" noProof="0" dirty="0">
              <a:ln>
                <a:noFill/>
              </a:ln>
              <a:solidFill>
                <a:schemeClr val="accent6">
                  <a:lumMod val="60000"/>
                  <a:lumOff val="40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2</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894303"/>
            <a:ext cx="11520134" cy="5230167"/>
          </a:xfrm>
          <a:prstGeom prst="rect">
            <a:avLst/>
          </a:prstGeom>
          <a:noFill/>
        </p:spPr>
        <p:txBody>
          <a:bodyPr wrap="square" rtlCol="0">
            <a:noAutofit/>
          </a:bodyPr>
          <a:lstStyle/>
          <a:p>
            <a:pPr marL="342900" lvl="0" indent="-342900" defTabSz="457200">
              <a:buFont typeface="Wingdings" panose="05000000000000000000" pitchFamily="2" charset="2"/>
              <a:buChar char="l"/>
              <a:defRPr/>
            </a:pPr>
            <a:r>
              <a:rPr lang="ja-JP" altLang="en-US" sz="2400" dirty="0">
                <a:solidFill>
                  <a:prstClr val="black"/>
                </a:solidFill>
              </a:rPr>
              <a:t>自由競争・完全競争の下で、生産者と消費者が自由に行動すれば、マーケット・メカニズムによって、厚生（余剰）も効率も最大化する。これが市場の成功。</a:t>
            </a:r>
          </a:p>
          <a:p>
            <a:pPr marL="342900" lvl="0" indent="-342900" defTabSz="457200">
              <a:buFont typeface="Wingdings" panose="05000000000000000000" pitchFamily="2" charset="2"/>
              <a:buChar char="l"/>
              <a:defRPr/>
            </a:pPr>
            <a:r>
              <a:rPr lang="ja-JP" altLang="en-US" sz="2400" dirty="0">
                <a:solidFill>
                  <a:prstClr val="black"/>
                </a:solidFill>
              </a:rPr>
              <a:t>自由競争・完全競争とは、数多くの生産者がいて、生産者が自由に参入と退出ができて、消費者が自由に財・業者を選ぶことができ、規制や統制・割当てがない状態のこと。この状態では、生産者も消費者も、価格を操作することはできず、マーケットで成立する価格を受け入れざるをえない。</a:t>
            </a:r>
          </a:p>
          <a:p>
            <a:pPr marL="342900" lvl="0" indent="-342900" defTabSz="457200">
              <a:buFont typeface="Wingdings" panose="05000000000000000000" pitchFamily="2" charset="2"/>
              <a:buChar char="l"/>
              <a:defRPr/>
            </a:pPr>
            <a:r>
              <a:rPr lang="ja-JP" altLang="en-US" sz="2400" dirty="0">
                <a:solidFill>
                  <a:prstClr val="black"/>
                </a:solidFill>
              </a:rPr>
              <a:t>ところが、産業や財・サービスの性質によっては、こうしたマーケット・メカニズムがうまく機能しないことがある。たとえば、</a:t>
            </a:r>
            <a:r>
              <a:rPr lang="ja-JP" altLang="en-US" sz="2400" dirty="0">
                <a:solidFill>
                  <a:srgbClr val="FF0000"/>
                </a:solidFill>
              </a:rPr>
              <a:t>情報の非対称性</a:t>
            </a:r>
            <a:r>
              <a:rPr lang="ja-JP" altLang="en-US" sz="2400" dirty="0">
                <a:solidFill>
                  <a:prstClr val="black"/>
                </a:solidFill>
              </a:rPr>
              <a:t>、</a:t>
            </a:r>
            <a:r>
              <a:rPr lang="ja-JP" altLang="en-US" sz="2400" dirty="0">
                <a:solidFill>
                  <a:srgbClr val="FF0000"/>
                </a:solidFill>
              </a:rPr>
              <a:t>外部性</a:t>
            </a:r>
            <a:r>
              <a:rPr lang="ja-JP" altLang="en-US" sz="2400" dirty="0">
                <a:solidFill>
                  <a:prstClr val="black"/>
                </a:solidFill>
              </a:rPr>
              <a:t>、</a:t>
            </a:r>
            <a:r>
              <a:rPr lang="ja-JP" altLang="en-US" sz="2400" dirty="0">
                <a:solidFill>
                  <a:srgbClr val="FF0000"/>
                </a:solidFill>
              </a:rPr>
              <a:t>自然独占</a:t>
            </a:r>
            <a:r>
              <a:rPr lang="ja-JP" altLang="en-US" sz="2400" dirty="0">
                <a:solidFill>
                  <a:prstClr val="black"/>
                </a:solidFill>
              </a:rPr>
              <a:t>など。</a:t>
            </a:r>
          </a:p>
          <a:p>
            <a:pPr marL="342900" lvl="0" indent="-342900" defTabSz="457200">
              <a:buFont typeface="Wingdings" panose="05000000000000000000" pitchFamily="2" charset="2"/>
              <a:buChar char="l"/>
              <a:defRPr/>
            </a:pPr>
            <a:r>
              <a:rPr lang="ja-JP" altLang="en-US" sz="2400" dirty="0">
                <a:solidFill>
                  <a:prstClr val="black"/>
                </a:solidFill>
              </a:rPr>
              <a:t>今回は、そのうち最初の二つを説明する。</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spTree>
    <p:extLst>
      <p:ext uri="{BB962C8B-B14F-4D97-AF65-F5344CB8AC3E}">
        <p14:creationId xmlns:p14="http://schemas.microsoft.com/office/powerpoint/2010/main" val="26953404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60000"/>
                    <a:lumOff val="40000"/>
                  </a:schemeClr>
                </a:solidFill>
                <a:latin typeface="Bookman Old Style" panose="02050604050505020204"/>
                <a:ea typeface="HG明朝E" panose="02020909000000000000" pitchFamily="17" charset="-128"/>
              </a:rPr>
              <a:t>市場の失敗</a:t>
            </a:r>
            <a:endParaRPr kumimoji="1" lang="ja-JP" altLang="en-US" sz="3200" b="0" i="0" u="none" strike="noStrike" kern="1200" cap="none" spc="0" normalizeH="0" baseline="0" noProof="0" dirty="0">
              <a:ln>
                <a:noFill/>
              </a:ln>
              <a:solidFill>
                <a:schemeClr val="accent6">
                  <a:lumMod val="60000"/>
                  <a:lumOff val="40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3</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894303"/>
            <a:ext cx="11520134" cy="5230167"/>
          </a:xfrm>
          <a:prstGeom prst="rect">
            <a:avLst/>
          </a:prstGeom>
          <a:noFill/>
        </p:spPr>
        <p:txBody>
          <a:bodyPr wrap="square" rtlCol="0">
            <a:noAutofit/>
          </a:bodyPr>
          <a:lstStyle/>
          <a:p>
            <a:pPr marR="0" lvl="0" algn="l" defTabSz="457200" rtl="0" eaLnBrk="1" fontAlgn="auto" latinLnBrk="0" hangingPunct="1">
              <a:lnSpc>
                <a:spcPct val="100000"/>
              </a:lnSpc>
              <a:spcBef>
                <a:spcPts val="0"/>
              </a:spcBef>
              <a:spcAft>
                <a:spcPts val="0"/>
              </a:spcAft>
              <a:buClrTx/>
              <a:buSzTx/>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①情報の非対称性（</a:t>
            </a: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asymmetry of information</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a:t>
            </a:r>
          </a:p>
          <a:p>
            <a:pPr marR="0" lvl="0" algn="l" defTabSz="457200" rtl="0" eaLnBrk="1" fontAlgn="auto" latinLnBrk="0" hangingPunct="1">
              <a:lnSpc>
                <a:spcPct val="100000"/>
              </a:lnSpc>
              <a:spcBef>
                <a:spcPts val="0"/>
              </a:spcBef>
              <a:spcAft>
                <a:spcPts val="0"/>
              </a:spcAft>
              <a:buClrTx/>
              <a:buSzTx/>
              <a:tabLst/>
              <a:defRPr/>
            </a:pPr>
            <a:endParaRPr lang="ja-JP" altLang="en-US" sz="2400" dirty="0">
              <a:solidFill>
                <a:prstClr val="black"/>
              </a:solidFill>
              <a:latin typeface="Bookman Old Style" panose="02050604050505020204"/>
              <a:ea typeface="HG明朝E" panose="02020909000000000000" pitchFamily="17" charset="-128"/>
            </a:endParaRP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生産者と消費者の間で、財・サービスについて持っている情報が異なっていること。</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例えば、中古車販売では、その車が良い性能の車なのか、実は事故歴があってすぐに故障しそうな欠陥車（いわゆる</a:t>
            </a:r>
            <a:r>
              <a:rPr kumimoji="1" lang="en-US" altLang="ja-JP"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lemon</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）なのかが、買い手にはわからない。</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2400" dirty="0">
                <a:solidFill>
                  <a:prstClr val="black"/>
                </a:solidFill>
                <a:latin typeface="Bookman Old Style" panose="02050604050505020204"/>
                <a:ea typeface="HG明朝E" panose="02020909000000000000" pitchFamily="17" charset="-128"/>
              </a:rPr>
              <a:t>しかし、売り手はその情報を持っている。</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買い手としては、そのことを聞き出そうとしても、売り手が隠して本当のことを言わないだろうと予想する。</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2400" dirty="0">
                <a:solidFill>
                  <a:prstClr val="black"/>
                </a:solidFill>
                <a:latin typeface="Bookman Old Style" panose="02050604050505020204"/>
                <a:ea typeface="HG明朝E" panose="02020909000000000000" pitchFamily="17" charset="-128"/>
              </a:rPr>
              <a:t>高い中古車を買ってすぐに故障するリスクを避けたくて、値段が高いが高品質と感じられる車を買い手は選ばない。値段の安い中古車ばかりが売れることになる。</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結局、値段か高いが高品質の車は売れなくなり、安く品質も劣る中古車ばかりが仕入れられて、売られることになる。</a:t>
            </a:r>
          </a:p>
        </p:txBody>
      </p:sp>
    </p:spTree>
    <p:extLst>
      <p:ext uri="{BB962C8B-B14F-4D97-AF65-F5344CB8AC3E}">
        <p14:creationId xmlns:p14="http://schemas.microsoft.com/office/powerpoint/2010/main" val="14194337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additive="base">
                                        <p:cTn id="1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 calcmode="lin" valueType="num">
                                      <p:cBhvr additive="base">
                                        <p:cTn id="1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4" end="4"/>
                                            </p:txEl>
                                          </p:spTgt>
                                        </p:tgtEl>
                                        <p:attrNameLst>
                                          <p:attrName>style.visibility</p:attrName>
                                        </p:attrNameLst>
                                      </p:cBhvr>
                                      <p:to>
                                        <p:strVal val="visible"/>
                                      </p:to>
                                    </p:set>
                                    <p:anim calcmode="lin" valueType="num">
                                      <p:cBhvr additive="base">
                                        <p:cTn id="2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5" end="5"/>
                                            </p:txEl>
                                          </p:spTgt>
                                        </p:tgtEl>
                                        <p:attrNameLst>
                                          <p:attrName>style.visibility</p:attrName>
                                        </p:attrNameLst>
                                      </p:cBhvr>
                                      <p:to>
                                        <p:strVal val="visible"/>
                                      </p:to>
                                    </p:set>
                                    <p:anim calcmode="lin" valueType="num">
                                      <p:cBhvr additive="base">
                                        <p:cTn id="3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6" end="6"/>
                                            </p:txEl>
                                          </p:spTgt>
                                        </p:tgtEl>
                                        <p:attrNameLst>
                                          <p:attrName>style.visibility</p:attrName>
                                        </p:attrNameLst>
                                      </p:cBhvr>
                                      <p:to>
                                        <p:strVal val="visible"/>
                                      </p:to>
                                    </p:set>
                                    <p:anim calcmode="lin" valueType="num">
                                      <p:cBhvr additive="base">
                                        <p:cTn id="37"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4">
                                            <p:txEl>
                                              <p:pRg st="7" end="7"/>
                                            </p:txEl>
                                          </p:spTgt>
                                        </p:tgtEl>
                                        <p:attrNameLst>
                                          <p:attrName>style.visibility</p:attrName>
                                        </p:attrNameLst>
                                      </p:cBhvr>
                                      <p:to>
                                        <p:strVal val="visible"/>
                                      </p:to>
                                    </p:set>
                                    <p:anim calcmode="lin" valueType="num">
                                      <p:cBhvr additive="base">
                                        <p:cTn id="43"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60000"/>
                    <a:lumOff val="40000"/>
                  </a:schemeClr>
                </a:solidFill>
                <a:latin typeface="Bookman Old Style" panose="02050604050505020204"/>
                <a:ea typeface="HG明朝E" panose="02020909000000000000" pitchFamily="17" charset="-128"/>
              </a:rPr>
              <a:t>市場の失敗</a:t>
            </a:r>
            <a:endParaRPr kumimoji="1" lang="ja-JP" altLang="en-US" sz="3200" b="0" i="0" u="none" strike="noStrike" kern="1200" cap="none" spc="0" normalizeH="0" baseline="0" noProof="0" dirty="0">
              <a:ln>
                <a:noFill/>
              </a:ln>
              <a:solidFill>
                <a:schemeClr val="accent6">
                  <a:lumMod val="60000"/>
                  <a:lumOff val="40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4</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922820"/>
            <a:ext cx="11520134" cy="5230167"/>
          </a:xfrm>
          <a:prstGeom prst="rect">
            <a:avLst/>
          </a:prstGeom>
          <a:noFill/>
        </p:spPr>
        <p:txBody>
          <a:bodyPr wrap="square" rtlCol="0">
            <a:noAutofit/>
          </a:bodyPr>
          <a:lstStyle/>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2400" dirty="0">
                <a:solidFill>
                  <a:prstClr val="black"/>
                </a:solidFill>
                <a:latin typeface="Bookman Old Style" panose="02050604050505020204"/>
                <a:ea typeface="HG明朝E" panose="02020909000000000000" pitchFamily="17" charset="-128"/>
              </a:rPr>
              <a:t>結局、良い</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中古車を消費者に届けるという市場の役割が機能しなくなる。</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2400" dirty="0">
                <a:solidFill>
                  <a:prstClr val="black"/>
                </a:solidFill>
                <a:latin typeface="Bookman Old Style" panose="02050604050505020204"/>
                <a:ea typeface="HG明朝E" panose="02020909000000000000" pitchFamily="17" charset="-128"/>
              </a:rPr>
              <a:t>こうした状況を</a:t>
            </a:r>
            <a:r>
              <a:rPr lang="ja-JP" altLang="en-US" sz="2400" dirty="0">
                <a:solidFill>
                  <a:srgbClr val="FF0000"/>
                </a:solidFill>
                <a:latin typeface="Bookman Old Style" panose="02050604050505020204"/>
                <a:ea typeface="HG明朝E" panose="02020909000000000000" pitchFamily="17" charset="-128"/>
              </a:rPr>
              <a:t>逆選択</a:t>
            </a:r>
            <a:r>
              <a:rPr lang="ja-JP" altLang="en-US" sz="2400" dirty="0">
                <a:solidFill>
                  <a:prstClr val="black"/>
                </a:solidFill>
                <a:latin typeface="Bookman Old Style" panose="02050604050505020204"/>
                <a:ea typeface="HG明朝E" panose="02020909000000000000" pitchFamily="17" charset="-128"/>
              </a:rPr>
              <a:t>という。この例でいえば、良い中古車が売買されるという市場に本来期待される役割が果たされず、逆の状況、つまり、どちらかというと良くない中古車ばかり選ばれて売られるようになること。</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情報を売り手だけが持っていて、買い手が持っていないことから生じる消費者行動がこうした市場の失敗を生み出す。</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2400" dirty="0">
                <a:solidFill>
                  <a:prstClr val="black"/>
                </a:solidFill>
                <a:latin typeface="Bookman Old Style" panose="02050604050505020204"/>
                <a:ea typeface="HG明朝E" panose="02020909000000000000" pitchFamily="17" charset="-128"/>
              </a:rPr>
              <a:t>この逆選択を軽減する方法の一つが、</a:t>
            </a:r>
            <a:r>
              <a:rPr lang="ja-JP" altLang="en-US" sz="2400" dirty="0">
                <a:solidFill>
                  <a:srgbClr val="FF0000"/>
                </a:solidFill>
                <a:latin typeface="Bookman Old Style" panose="02050604050505020204"/>
                <a:ea typeface="HG明朝E" panose="02020909000000000000" pitchFamily="17" charset="-128"/>
              </a:rPr>
              <a:t>シグナリング</a:t>
            </a:r>
            <a:r>
              <a:rPr lang="ja-JP" altLang="en-US" sz="2400" dirty="0">
                <a:solidFill>
                  <a:prstClr val="black"/>
                </a:solidFill>
                <a:latin typeface="Bookman Old Style" panose="02050604050505020204"/>
                <a:ea typeface="HG明朝E" panose="02020909000000000000" pitchFamily="17" charset="-128"/>
              </a:rPr>
              <a:t>つまり情報発信。</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売り手が、各中古車の事故歴の有無を開示する、第三者から受けた点検結果を表示する、購入後一定期間の故障に対する補償を付ける、など。</a:t>
            </a:r>
          </a:p>
        </p:txBody>
      </p:sp>
    </p:spTree>
    <p:extLst>
      <p:ext uri="{BB962C8B-B14F-4D97-AF65-F5344CB8AC3E}">
        <p14:creationId xmlns:p14="http://schemas.microsoft.com/office/powerpoint/2010/main" val="12134206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60000"/>
                    <a:lumOff val="40000"/>
                  </a:schemeClr>
                </a:solidFill>
                <a:latin typeface="Bookman Old Style" panose="02050604050505020204"/>
                <a:ea typeface="HG明朝E" panose="02020909000000000000" pitchFamily="17" charset="-128"/>
              </a:rPr>
              <a:t>市場の失敗</a:t>
            </a:r>
            <a:endParaRPr kumimoji="1" lang="ja-JP" altLang="en-US" sz="3200" b="0" i="0" u="none" strike="noStrike" kern="1200" cap="none" spc="0" normalizeH="0" baseline="0" noProof="0" dirty="0">
              <a:ln>
                <a:noFill/>
              </a:ln>
              <a:solidFill>
                <a:schemeClr val="accent6">
                  <a:lumMod val="60000"/>
                  <a:lumOff val="40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5</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894303"/>
            <a:ext cx="11520134" cy="5230167"/>
          </a:xfrm>
          <a:prstGeom prst="rect">
            <a:avLst/>
          </a:prstGeom>
          <a:noFill/>
        </p:spPr>
        <p:txBody>
          <a:bodyPr wrap="square" rtlCol="0">
            <a:noAutofit/>
          </a:bodyPr>
          <a:lstStyle/>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非対称性の他の例。今度は、売り手が情報を持っていなくて、買い手が持っているケース。</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2400" dirty="0">
                <a:solidFill>
                  <a:prstClr val="black"/>
                </a:solidFill>
                <a:latin typeface="Bookman Old Style" panose="02050604050505020204"/>
                <a:ea typeface="HG明朝E" panose="02020909000000000000" pitchFamily="17" charset="-128"/>
              </a:rPr>
              <a:t>自動車のドライバーが自動車保険に入るときに、そのドライバー（保険サービスの買い手）が粗暴な運転をする人なのかどうかが、保険会社には必ずしもわからない。とくに初めて契約する人の場合。</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もしかしたら、運転が荒かったり下手</a:t>
            </a:r>
            <a:r>
              <a:rPr lang="ja-JP" altLang="en-US" sz="2400" dirty="0">
                <a:solidFill>
                  <a:prstClr val="black"/>
                </a:solidFill>
                <a:latin typeface="Bookman Old Style" panose="02050604050505020204"/>
                <a:ea typeface="HG明朝E" panose="02020909000000000000" pitchFamily="17" charset="-128"/>
              </a:rPr>
              <a:t>だったりする</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ために、契約後すぐに事故を起こして、保険金の支払いが生じてしまうかもしれない、というリスクを保険会社（保険サービスの売り手）は感じてしまう。</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2400" dirty="0">
                <a:solidFill>
                  <a:prstClr val="black"/>
                </a:solidFill>
                <a:latin typeface="Bookman Old Style" panose="02050604050505020204"/>
                <a:ea typeface="HG明朝E" panose="02020909000000000000" pitchFamily="17" charset="-128"/>
              </a:rPr>
              <a:t>その結果、保険会社はやや高めの保険料を設定することで、こうしたリスクをカバーしようとする。</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良質なドライバーにとっては、良い保険を自分に合った安い保険料で契約できるべきところを高い保険料を支払わされる。これも逆選択といえる。</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spTree>
    <p:extLst>
      <p:ext uri="{BB962C8B-B14F-4D97-AF65-F5344CB8AC3E}">
        <p14:creationId xmlns:p14="http://schemas.microsoft.com/office/powerpoint/2010/main" val="38013531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60000"/>
                    <a:lumOff val="40000"/>
                  </a:schemeClr>
                </a:solidFill>
                <a:latin typeface="Bookman Old Style" panose="02050604050505020204"/>
                <a:ea typeface="HG明朝E" panose="02020909000000000000" pitchFamily="17" charset="-128"/>
              </a:rPr>
              <a:t>市場の失敗</a:t>
            </a:r>
            <a:endParaRPr kumimoji="1" lang="ja-JP" altLang="en-US" sz="3200" b="0" i="0" u="none" strike="noStrike" kern="1200" cap="none" spc="0" normalizeH="0" baseline="0" noProof="0" dirty="0">
              <a:ln>
                <a:noFill/>
              </a:ln>
              <a:solidFill>
                <a:schemeClr val="accent6">
                  <a:lumMod val="60000"/>
                  <a:lumOff val="40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6</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894303"/>
            <a:ext cx="11520134" cy="5230167"/>
          </a:xfrm>
          <a:prstGeom prst="rect">
            <a:avLst/>
          </a:prstGeom>
          <a:noFill/>
        </p:spPr>
        <p:txBody>
          <a:bodyPr wrap="square" rtlCol="0">
            <a:noAutofit/>
          </a:bodyPr>
          <a:lstStyle/>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これもやはりシグナリングで軽減できる。たとえば、ゴールドドライバーであることを免許証で示せば、保険料の割引が適用される、といった措置。</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2400" noProof="0" dirty="0">
                <a:solidFill>
                  <a:prstClr val="black"/>
                </a:solidFill>
                <a:latin typeface="Bookman Old Style" panose="02050604050505020204"/>
                <a:ea typeface="HG明朝E" panose="02020909000000000000" pitchFamily="17" charset="-128"/>
              </a:rPr>
              <a:t>他の例としては、銀行が企業や個人へ融資する場合。もちろん銀行も借り手の経営状況を詳しく調べて慎重に決断するが、その企業の内実を一番知っているのは、やはりその借り手である企業。何か問題があって隠しているのかもしれない、と銀行に感じさせると、そもそも融資をしない、または、高めの金利を適用する、などということになる。本当に良い事業を進めようとしていて、将来性もある企業にふさわしい貸出サービスが届かない、といった逆選択が起こりうる。</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400" b="0" i="0" u="none" strike="noStrike" kern="1200" cap="none" spc="0" normalizeH="0" baseline="0" dirty="0">
                <a:ln>
                  <a:noFill/>
                </a:ln>
                <a:solidFill>
                  <a:prstClr val="black"/>
                </a:solidFill>
                <a:effectLst/>
                <a:uLnTx/>
                <a:uFillTx/>
                <a:latin typeface="Bookman Old Style" panose="02050604050505020204"/>
                <a:ea typeface="HG明朝E" panose="02020909000000000000" pitchFamily="17" charset="-128"/>
                <a:cs typeface="+mn-cs"/>
              </a:rPr>
              <a:t>シグナリングの一例としては、貸し手である銀行員をその企業の役員として受け入れて、日ごろから経営の内実について熟知してもらうという方法がある。つまり、その企業の情報が銀行に詳細に伝わることによって、銀行が安心して貸し出せるようになる。</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spTree>
    <p:extLst>
      <p:ext uri="{BB962C8B-B14F-4D97-AF65-F5344CB8AC3E}">
        <p14:creationId xmlns:p14="http://schemas.microsoft.com/office/powerpoint/2010/main" val="1999064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60000"/>
                    <a:lumOff val="40000"/>
                  </a:schemeClr>
                </a:solidFill>
                <a:latin typeface="Bookman Old Style" panose="02050604050505020204"/>
                <a:ea typeface="HG明朝E" panose="02020909000000000000" pitchFamily="17" charset="-128"/>
              </a:rPr>
              <a:t>市場の失敗</a:t>
            </a:r>
            <a:endParaRPr kumimoji="1" lang="ja-JP" altLang="en-US" sz="3200" b="0" i="0" u="none" strike="noStrike" kern="1200" cap="none" spc="0" normalizeH="0" baseline="0" noProof="0" dirty="0">
              <a:ln>
                <a:noFill/>
              </a:ln>
              <a:solidFill>
                <a:schemeClr val="accent6">
                  <a:lumMod val="60000"/>
                  <a:lumOff val="40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7</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384483" y="922820"/>
            <a:ext cx="11520134" cy="5230167"/>
          </a:xfrm>
          <a:prstGeom prst="rect">
            <a:avLst/>
          </a:prstGeom>
          <a:noFill/>
        </p:spPr>
        <p:txBody>
          <a:bodyPr wrap="square" rtlCol="0">
            <a:noAutofit/>
          </a:bodyPr>
          <a:lstStyle/>
          <a:p>
            <a:pPr marR="0" lvl="0" algn="l" defTabSz="457200" rtl="0" eaLnBrk="1" fontAlgn="auto" latinLnBrk="0" hangingPunct="1">
              <a:lnSpc>
                <a:spcPct val="100000"/>
              </a:lnSpc>
              <a:spcBef>
                <a:spcPts val="0"/>
              </a:spcBef>
              <a:spcAft>
                <a:spcPts val="0"/>
              </a:spcAft>
              <a:buClrTx/>
              <a:buSzTx/>
              <a:tabLst/>
              <a:defRPr/>
            </a:pPr>
            <a:r>
              <a:rPr lang="ja-JP" altLang="en-US" sz="2400" dirty="0">
                <a:solidFill>
                  <a:prstClr val="black"/>
                </a:solidFill>
                <a:latin typeface="Bookman Old Style" panose="02050604050505020204"/>
                <a:ea typeface="HG明朝E" panose="02020909000000000000" pitchFamily="17" charset="-128"/>
              </a:rPr>
              <a:t>②外部性（</a:t>
            </a:r>
            <a:r>
              <a:rPr lang="en-US" altLang="ja-JP" sz="2400" dirty="0">
                <a:solidFill>
                  <a:prstClr val="black"/>
                </a:solidFill>
                <a:latin typeface="Bookman Old Style" panose="02050604050505020204"/>
                <a:ea typeface="HG明朝E" panose="02020909000000000000" pitchFamily="17" charset="-128"/>
              </a:rPr>
              <a:t>externality</a:t>
            </a:r>
            <a:r>
              <a:rPr lang="ja-JP" altLang="en-US" sz="2400" dirty="0">
                <a:solidFill>
                  <a:prstClr val="black"/>
                </a:solidFill>
                <a:latin typeface="Bookman Old Style" panose="02050604050505020204"/>
                <a:ea typeface="HG明朝E" panose="02020909000000000000" pitchFamily="17" charset="-128"/>
              </a:rPr>
              <a:t>）</a:t>
            </a:r>
          </a:p>
          <a:p>
            <a:pPr marR="0" lvl="0" algn="l" defTabSz="457200" rtl="0" eaLnBrk="1" fontAlgn="auto" latinLnBrk="0" hangingPunct="1">
              <a:lnSpc>
                <a:spcPct val="100000"/>
              </a:lnSpc>
              <a:spcBef>
                <a:spcPts val="0"/>
              </a:spcBef>
              <a:spcAft>
                <a:spcPts val="0"/>
              </a:spcAft>
              <a:buClrTx/>
              <a:buSzTx/>
              <a:tabLst/>
              <a:defRPr/>
            </a:pP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外部効果ともいう。生産者と消費者以外の人物や企業の存在によって、生産者と消費者の間の市場メカニズムに影響が及ぶこと。</a:t>
            </a:r>
            <a:endParaRPr lang="ja-JP" altLang="en-US" sz="2400" dirty="0">
              <a:solidFill>
                <a:prstClr val="black"/>
              </a:solidFill>
              <a:latin typeface="Bookman Old Style" panose="02050604050505020204"/>
              <a:ea typeface="HG明朝E" panose="02020909000000000000" pitchFamily="17" charset="-128"/>
            </a:endParaRP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社会的にみて良い効果（または生産と消費を増加させる効果）の場合は</a:t>
            </a:r>
            <a:r>
              <a:rPr kumimoji="1" lang="ja-JP" altLang="en-US" sz="2400" b="0" i="0" u="none" strike="noStrike" kern="1200" cap="none" spc="0" normalizeH="0" baseline="0" noProof="0" dirty="0">
                <a:ln>
                  <a:noFill/>
                </a:ln>
                <a:solidFill>
                  <a:srgbClr val="FF0000"/>
                </a:solidFill>
                <a:effectLst/>
                <a:uLnTx/>
                <a:uFillTx/>
                <a:latin typeface="Bookman Old Style" panose="02050604050505020204"/>
                <a:ea typeface="HG明朝E" panose="02020909000000000000" pitchFamily="17" charset="-128"/>
                <a:cs typeface="+mn-cs"/>
              </a:rPr>
              <a:t>正の外部性</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、良くない場合は</a:t>
            </a:r>
            <a:r>
              <a:rPr kumimoji="1" lang="ja-JP" altLang="en-US" sz="2400" b="0" i="0" u="none" strike="noStrike" kern="1200" cap="none" spc="0" normalizeH="0" baseline="0" noProof="0" dirty="0">
                <a:ln>
                  <a:noFill/>
                </a:ln>
                <a:solidFill>
                  <a:srgbClr val="FF0000"/>
                </a:solidFill>
                <a:effectLst/>
                <a:uLnTx/>
                <a:uFillTx/>
                <a:latin typeface="Bookman Old Style" panose="02050604050505020204"/>
                <a:ea typeface="HG明朝E" panose="02020909000000000000" pitchFamily="17" charset="-128"/>
                <a:cs typeface="+mn-cs"/>
              </a:rPr>
              <a:t>負の外部性</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という。</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2400" dirty="0">
                <a:solidFill>
                  <a:prstClr val="black"/>
                </a:solidFill>
                <a:latin typeface="Bookman Old Style" panose="02050604050505020204"/>
                <a:ea typeface="HG明朝E" panose="02020909000000000000" pitchFamily="17" charset="-128"/>
              </a:rPr>
              <a:t>たとえば、養蜂業者の近くに、果樹園がオープンしたとする。どちらも相手の存在を知らずに偶然だったかもしれない。その結果、蜂による受粉が盛んになって、ハチミツも増産され、果物もたくさん育つ。これは正の外部性の例。</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2400" dirty="0">
                <a:solidFill>
                  <a:prstClr val="black"/>
                </a:solidFill>
                <a:latin typeface="Bookman Old Style" panose="02050604050505020204"/>
                <a:ea typeface="HG明朝E" panose="02020909000000000000" pitchFamily="17" charset="-128"/>
              </a:rPr>
              <a:t>負の外部性の例は、公害。詳しくは、後述。</a:t>
            </a:r>
            <a:endPar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endParaRPr>
          </a:p>
        </p:txBody>
      </p:sp>
    </p:spTree>
    <p:extLst>
      <p:ext uri="{BB962C8B-B14F-4D97-AF65-F5344CB8AC3E}">
        <p14:creationId xmlns:p14="http://schemas.microsoft.com/office/powerpoint/2010/main" val="26255986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additive="base">
                                        <p:cTn id="1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anim calcmode="lin" valueType="num">
                                      <p:cBhvr additive="base">
                                        <p:cTn id="19"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4" end="4"/>
                                            </p:txEl>
                                          </p:spTgt>
                                        </p:tgtEl>
                                        <p:attrNameLst>
                                          <p:attrName>style.visibility</p:attrName>
                                        </p:attrNameLst>
                                      </p:cBhvr>
                                      <p:to>
                                        <p:strVal val="visible"/>
                                      </p:to>
                                    </p:set>
                                    <p:anim calcmode="lin" valueType="num">
                                      <p:cBhvr additive="base">
                                        <p:cTn id="2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5" end="5"/>
                                            </p:txEl>
                                          </p:spTgt>
                                        </p:tgtEl>
                                        <p:attrNameLst>
                                          <p:attrName>style.visibility</p:attrName>
                                        </p:attrNameLst>
                                      </p:cBhvr>
                                      <p:to>
                                        <p:strVal val="visible"/>
                                      </p:to>
                                    </p:set>
                                    <p:anim calcmode="lin" valueType="num">
                                      <p:cBhvr additive="base">
                                        <p:cTn id="31"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60000"/>
                    <a:lumOff val="40000"/>
                  </a:schemeClr>
                </a:solidFill>
                <a:latin typeface="Bookman Old Style" panose="02050604050505020204"/>
                <a:ea typeface="HG明朝E" panose="02020909000000000000" pitchFamily="17" charset="-128"/>
              </a:rPr>
              <a:t>市場の失敗</a:t>
            </a:r>
            <a:endParaRPr kumimoji="1" lang="ja-JP" altLang="en-US" sz="3200" b="0" i="0" u="none" strike="noStrike" kern="1200" cap="none" spc="0" normalizeH="0" baseline="0" noProof="0" dirty="0">
              <a:ln>
                <a:noFill/>
              </a:ln>
              <a:solidFill>
                <a:schemeClr val="accent6">
                  <a:lumMod val="60000"/>
                  <a:lumOff val="40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8</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894303"/>
            <a:ext cx="11520134" cy="5230167"/>
          </a:xfrm>
          <a:prstGeom prst="rect">
            <a:avLst/>
          </a:prstGeom>
          <a:noFill/>
        </p:spPr>
        <p:txBody>
          <a:bodyPr wrap="square" rtlCol="0">
            <a:noAutofit/>
          </a:bodyPr>
          <a:lstStyle/>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外部性の一種に、</a:t>
            </a:r>
            <a:r>
              <a:rPr kumimoji="1" lang="ja-JP" altLang="en-US" sz="2400" b="0" i="0" u="none" strike="noStrike" kern="1200" cap="none" spc="0" normalizeH="0" baseline="0" noProof="0" dirty="0">
                <a:ln>
                  <a:noFill/>
                </a:ln>
                <a:solidFill>
                  <a:srgbClr val="FF0000"/>
                </a:solidFill>
                <a:effectLst/>
                <a:uLnTx/>
                <a:uFillTx/>
                <a:latin typeface="Bookman Old Style" panose="02050604050505020204"/>
                <a:ea typeface="HG明朝E" panose="02020909000000000000" pitchFamily="17" charset="-128"/>
                <a:cs typeface="+mn-cs"/>
              </a:rPr>
              <a:t>ネットワーク外部性</a:t>
            </a:r>
            <a:r>
              <a:rPr kumimoji="1" lang="ja-JP" altLang="en-US" sz="2400" b="0" i="0" u="none" strike="noStrike" kern="1200" cap="none" spc="0" normalizeH="0" baseline="0" noProof="0" dirty="0">
                <a:ln>
                  <a:noFill/>
                </a:ln>
                <a:solidFill>
                  <a:prstClr val="black"/>
                </a:solidFill>
                <a:effectLst/>
                <a:uLnTx/>
                <a:uFillTx/>
                <a:latin typeface="Bookman Old Style" panose="02050604050505020204"/>
                <a:ea typeface="HG明朝E" panose="02020909000000000000" pitchFamily="17" charset="-128"/>
                <a:cs typeface="+mn-cs"/>
              </a:rPr>
              <a:t>というものもある。これは、周囲の多くの人や企業が、共通した行動を取ることによって、まるでネットワークに取り巻かれたように、自分に影響が及ぶこと。</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2400" dirty="0">
                <a:solidFill>
                  <a:prstClr val="black"/>
                </a:solidFill>
                <a:latin typeface="Bookman Old Style" panose="02050604050505020204"/>
                <a:ea typeface="HG明朝E" panose="02020909000000000000" pitchFamily="17" charset="-128"/>
              </a:rPr>
              <a:t>たとえば、友人やサークルの仲間のほとんどが</a:t>
            </a:r>
            <a:r>
              <a:rPr lang="en-US" altLang="ja-JP" sz="2400" dirty="0">
                <a:solidFill>
                  <a:prstClr val="black"/>
                </a:solidFill>
                <a:latin typeface="Bookman Old Style" panose="02050604050505020204"/>
                <a:ea typeface="HG明朝E" panose="02020909000000000000" pitchFamily="17" charset="-128"/>
              </a:rPr>
              <a:t>SNS</a:t>
            </a:r>
            <a:r>
              <a:rPr lang="ja-JP" altLang="en-US" sz="2400" dirty="0">
                <a:solidFill>
                  <a:prstClr val="black"/>
                </a:solidFill>
                <a:latin typeface="Bookman Old Style" panose="02050604050505020204"/>
                <a:ea typeface="HG明朝E" panose="02020909000000000000" pitchFamily="17" charset="-128"/>
              </a:rPr>
              <a:t>で連絡を取り合っていれば、自分もその</a:t>
            </a:r>
            <a:r>
              <a:rPr lang="en-US" altLang="ja-JP" sz="2400" dirty="0">
                <a:solidFill>
                  <a:prstClr val="black"/>
                </a:solidFill>
                <a:latin typeface="Bookman Old Style" panose="02050604050505020204"/>
                <a:ea typeface="HG明朝E" panose="02020909000000000000" pitchFamily="17" charset="-128"/>
              </a:rPr>
              <a:t>SNS</a:t>
            </a:r>
            <a:r>
              <a:rPr lang="ja-JP" altLang="en-US" sz="2400" dirty="0">
                <a:solidFill>
                  <a:prstClr val="black"/>
                </a:solidFill>
                <a:latin typeface="Bookman Old Style" panose="02050604050505020204"/>
                <a:ea typeface="HG明朝E" panose="02020909000000000000" pitchFamily="17" charset="-128"/>
              </a:rPr>
              <a:t>を使うことが便利で効率的となる（使わないと、不便で取り残されるリスクがある）。</a:t>
            </a:r>
          </a:p>
          <a:p>
            <a:pPr marL="342900" marR="0" lvl="0" indent="-342900" algn="l" defTabSz="457200" rtl="0" eaLnBrk="1" fontAlgn="auto" latinLnBrk="0" hangingPunct="1">
              <a:lnSpc>
                <a:spcPct val="100000"/>
              </a:lnSpc>
              <a:spcBef>
                <a:spcPts val="0"/>
              </a:spcBef>
              <a:spcAft>
                <a:spcPts val="0"/>
              </a:spcAft>
              <a:buClrTx/>
              <a:buSzTx/>
              <a:buFont typeface="Wingdings" panose="05000000000000000000" pitchFamily="2" charset="2"/>
              <a:buChar char="l"/>
              <a:tabLst/>
              <a:defRPr/>
            </a:pPr>
            <a:r>
              <a:rPr lang="ja-JP" altLang="en-US" sz="2400" dirty="0">
                <a:solidFill>
                  <a:prstClr val="black"/>
                </a:solidFill>
                <a:latin typeface="Bookman Old Style" panose="02050604050505020204"/>
                <a:ea typeface="HG明朝E" panose="02020909000000000000" pitchFamily="17" charset="-128"/>
              </a:rPr>
              <a:t>買い物のときのキャッシュレスとして、特定の方法が多くの店で使えれば使えるほど、消費者はそのキャッシュレス法を選択することになる。それはまた、店舗によるそのキャッシュレス導入を促進する。</a:t>
            </a:r>
            <a:endParaRPr lang="en-US" altLang="ja-JP" sz="2400" dirty="0">
              <a:solidFill>
                <a:prstClr val="black"/>
              </a:solidFill>
              <a:latin typeface="Bookman Old Style" panose="02050604050505020204"/>
              <a:ea typeface="HG明朝E" panose="02020909000000000000" pitchFamily="17" charset="-128"/>
            </a:endParaRPr>
          </a:p>
        </p:txBody>
      </p:sp>
    </p:spTree>
    <p:extLst>
      <p:ext uri="{BB962C8B-B14F-4D97-AF65-F5344CB8AC3E}">
        <p14:creationId xmlns:p14="http://schemas.microsoft.com/office/powerpoint/2010/main" val="35898384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57C60F47-470F-4218-82EB-E7E6AE9539DA}"/>
              </a:ext>
            </a:extLst>
          </p:cNvPr>
          <p:cNvSpPr txBox="1"/>
          <p:nvPr/>
        </p:nvSpPr>
        <p:spPr>
          <a:xfrm>
            <a:off x="287383" y="338045"/>
            <a:ext cx="11390811" cy="584775"/>
          </a:xfrm>
          <a:prstGeom prst="rect">
            <a:avLst/>
          </a:prstGeom>
          <a:noFill/>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ja-JP" altLang="en-US" sz="3200" dirty="0">
                <a:solidFill>
                  <a:schemeClr val="accent6">
                    <a:lumMod val="60000"/>
                    <a:lumOff val="40000"/>
                  </a:schemeClr>
                </a:solidFill>
                <a:latin typeface="Bookman Old Style" panose="02050604050505020204"/>
                <a:ea typeface="HG明朝E" panose="02020909000000000000" pitchFamily="17" charset="-128"/>
              </a:rPr>
              <a:t>市場の失敗</a:t>
            </a:r>
            <a:endParaRPr kumimoji="1" lang="ja-JP" altLang="en-US" sz="3200" b="0" i="0" u="none" strike="noStrike" kern="1200" cap="none" spc="0" normalizeH="0" baseline="0" noProof="0" dirty="0">
              <a:ln>
                <a:noFill/>
              </a:ln>
              <a:solidFill>
                <a:schemeClr val="accent6">
                  <a:lumMod val="60000"/>
                  <a:lumOff val="40000"/>
                </a:schemeClr>
              </a:solidFill>
              <a:effectLst/>
              <a:uLnTx/>
              <a:uFillTx/>
              <a:latin typeface="Bookman Old Style" panose="02050604050505020204"/>
              <a:ea typeface="HG明朝E" panose="02020909000000000000" pitchFamily="17" charset="-128"/>
              <a:cs typeface="+mn-cs"/>
            </a:endParaRPr>
          </a:p>
        </p:txBody>
      </p:sp>
      <p:sp>
        <p:nvSpPr>
          <p:cNvPr id="3" name="スライド番号プレースホルダー 2">
            <a:extLst>
              <a:ext uri="{FF2B5EF4-FFF2-40B4-BE49-F238E27FC236}">
                <a16:creationId xmlns:a16="http://schemas.microsoft.com/office/drawing/2014/main" id="{6593A269-B91E-4750-9DDD-B2EFB3EF7EB2}"/>
              </a:ext>
            </a:extLst>
          </p:cNvPr>
          <p:cNvSpPr>
            <a:spLocks noGrp="1"/>
          </p:cNvSpPr>
          <p:nvPr>
            <p:ph type="sldNum" sz="quarter" idx="12"/>
          </p:nvPr>
        </p:nvSpPr>
        <p:spPr/>
        <p: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fld id="{1A11B56F-1369-4614-B39E-3E89455B60A5}" type="slidenum">
              <a:rPr kumimoji="1" lang="ja-JP" altLang="en-US" sz="1400" b="1" i="0" u="none" strike="noStrike" kern="1200" cap="none" spc="0" normalizeH="0" baseline="0" noProof="0" smtClean="0">
                <a:ln>
                  <a:noFill/>
                </a:ln>
                <a:solidFill>
                  <a:srgbClr val="FFFFFF"/>
                </a:solidFill>
                <a:effectLst/>
                <a:uLnTx/>
                <a:uFillTx/>
                <a:latin typeface="Century Gothic" panose="020B0502020202020204"/>
                <a:ea typeface="HG明朝E" panose="02020909000000000000" pitchFamily="17" charset="-128"/>
                <a:cs typeface="+mn-cs"/>
              </a:rPr>
              <a:pPr marL="0" marR="0" lvl="0" indent="0" algn="ctr" defTabSz="457200" rtl="0" eaLnBrk="1" fontAlgn="auto" latinLnBrk="0" hangingPunct="1">
                <a:lnSpc>
                  <a:spcPct val="100000"/>
                </a:lnSpc>
                <a:spcBef>
                  <a:spcPts val="0"/>
                </a:spcBef>
                <a:spcAft>
                  <a:spcPts val="0"/>
                </a:spcAft>
                <a:buClrTx/>
                <a:buSzTx/>
                <a:buFontTx/>
                <a:buNone/>
                <a:tabLst/>
                <a:defRPr/>
              </a:pPr>
              <a:t>9</a:t>
            </a:fld>
            <a:endParaRPr kumimoji="1" lang="ja-JP" altLang="en-US" sz="1400" b="1" i="0" u="none" strike="noStrike" kern="1200" cap="none" spc="0" normalizeH="0" baseline="0" noProof="0">
              <a:ln>
                <a:noFill/>
              </a:ln>
              <a:solidFill>
                <a:srgbClr val="FFFFFF"/>
              </a:solidFill>
              <a:effectLst/>
              <a:uLnTx/>
              <a:uFillTx/>
              <a:latin typeface="Century Gothic" panose="020B0502020202020204"/>
              <a:ea typeface="HG明朝E" panose="02020909000000000000" pitchFamily="17" charset="-128"/>
              <a:cs typeface="+mn-cs"/>
            </a:endParaRPr>
          </a:p>
        </p:txBody>
      </p:sp>
      <p:sp>
        <p:nvSpPr>
          <p:cNvPr id="4" name="テキスト ボックス 3"/>
          <p:cNvSpPr txBox="1"/>
          <p:nvPr/>
        </p:nvSpPr>
        <p:spPr>
          <a:xfrm>
            <a:off x="431074" y="894303"/>
            <a:ext cx="11520134" cy="5230167"/>
          </a:xfrm>
          <a:prstGeom prst="rect">
            <a:avLst/>
          </a:prstGeom>
          <a:noFill/>
        </p:spPr>
        <p:txBody>
          <a:bodyPr wrap="square" rtlCol="0">
            <a:noAutofit/>
          </a:bodyPr>
          <a:lstStyle/>
          <a:p>
            <a:pPr marL="342900" lvl="0" indent="-342900" defTabSz="457200">
              <a:buFont typeface="Wingdings" panose="05000000000000000000" pitchFamily="2" charset="2"/>
              <a:buChar char="l"/>
              <a:defRPr/>
            </a:pPr>
            <a:r>
              <a:rPr lang="ja-JP" altLang="en-US" sz="2400" dirty="0">
                <a:solidFill>
                  <a:prstClr val="black"/>
                </a:solidFill>
              </a:rPr>
              <a:t>予防注射が社会にとって良いことでも、個々人としては節約してがんばろうという人たちもいる。予防注射には正の外部性がある。周りの人が予防注射を受けてくれていたら、伝染病の蔓延が抑えられるという良い効果がある。そうすると、その効果を期待して、予防注射を自分は受けないという行動を惹き起こす。このように、</a:t>
            </a:r>
            <a:r>
              <a:rPr lang="ja-JP" altLang="en-US" sz="2400" dirty="0">
                <a:solidFill>
                  <a:srgbClr val="FF0000"/>
                </a:solidFill>
              </a:rPr>
              <a:t>正の外部性があるときは、社会的に最適な接種数よりも生産量・消費量は過小</a:t>
            </a:r>
            <a:r>
              <a:rPr lang="ja-JP" altLang="en-US" sz="2400" dirty="0">
                <a:solidFill>
                  <a:prstClr val="black"/>
                </a:solidFill>
              </a:rPr>
              <a:t>となる。</a:t>
            </a:r>
          </a:p>
          <a:p>
            <a:pPr marL="342900" lvl="0" indent="-342900" defTabSz="457200">
              <a:buFont typeface="Wingdings" panose="05000000000000000000" pitchFamily="2" charset="2"/>
              <a:buChar char="l"/>
              <a:defRPr/>
            </a:pPr>
            <a:r>
              <a:rPr lang="ja-JP" altLang="en-US" sz="2400" dirty="0">
                <a:solidFill>
                  <a:prstClr val="black"/>
                </a:solidFill>
              </a:rPr>
              <a:t>工場が有害な排出物を出すことは、周りの住民にとっては迷惑であり、負の外部性がある。工場は利益と生産効率を優先するインセンティブがあるので、放置すると、社会的に適正な生産量よりも多い量を生産してしまうことになる。このように、</a:t>
            </a:r>
            <a:r>
              <a:rPr lang="ja-JP" altLang="en-US" sz="2400" dirty="0">
                <a:solidFill>
                  <a:srgbClr val="FF0000"/>
                </a:solidFill>
              </a:rPr>
              <a:t>負の外部性があるときは、社会的に適正な量よりも過剰生産</a:t>
            </a:r>
            <a:r>
              <a:rPr lang="ja-JP" altLang="en-US" sz="2400" dirty="0">
                <a:solidFill>
                  <a:prstClr val="black"/>
                </a:solidFill>
              </a:rPr>
              <a:t>となる。</a:t>
            </a:r>
          </a:p>
          <a:p>
            <a:pPr marL="342900" lvl="0" indent="-342900" defTabSz="457200">
              <a:buFont typeface="Wingdings" panose="05000000000000000000" pitchFamily="2" charset="2"/>
              <a:buChar char="l"/>
              <a:defRPr/>
            </a:pPr>
            <a:r>
              <a:rPr lang="ja-JP" altLang="en-US" sz="2400" dirty="0">
                <a:solidFill>
                  <a:prstClr val="black"/>
                </a:solidFill>
              </a:rPr>
              <a:t>よって、外部性がある場合には、市場メカニズムに任せたままというわけにはいかず、当事者同士で解決するか、政府や自治体が規制や税制や補助金などで対応せざるを得ない。</a:t>
            </a:r>
          </a:p>
        </p:txBody>
      </p:sp>
    </p:spTree>
    <p:extLst>
      <p:ext uri="{BB962C8B-B14F-4D97-AF65-F5344CB8AC3E}">
        <p14:creationId xmlns:p14="http://schemas.microsoft.com/office/powerpoint/2010/main" val="37846042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スライス">
  <a:themeElements>
    <a:clrScheme name="スライス">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スライス">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スライス">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lnDef>
      <a:spPr>
        <a:ln>
          <a:solidFill>
            <a:schemeClr val="bg1"/>
          </a:solidFill>
          <a:tailEnd type="triangle"/>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木版活字">
  <a:themeElements>
    <a:clrScheme name="緑">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木版活字">
      <a:majorFont>
        <a:latin typeface="Century Gothic" panose="020B0502020202020204"/>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man Old Style" panose="02050604050505020204"/>
        <a:ea typeface=""/>
        <a:cs typeface=""/>
        <a:font script="Grek" typeface="Cambria"/>
        <a:font script="Cyrl" typeface="Cambria"/>
        <a:font script="Jpan" typeface="HG明朝E"/>
        <a:font script="Hang" typeface="돋움"/>
        <a:font script="Hans" typeface="宋体"/>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木版活字">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lnDef>
      <a:spPr>
        <a:ln>
          <a:solidFill>
            <a:schemeClr val="tx1"/>
          </a:solidFill>
        </a:ln>
      </a:spPr>
      <a:bodyPr/>
      <a:lstStyle/>
      <a:style>
        <a:lnRef idx="1">
          <a:schemeClr val="accent1"/>
        </a:lnRef>
        <a:fillRef idx="0">
          <a:schemeClr val="accent1"/>
        </a:fillRef>
        <a:effectRef idx="0">
          <a:schemeClr val="accent1"/>
        </a:effectRef>
        <a:fontRef idx="minor">
          <a:schemeClr val="tx1"/>
        </a:fontRef>
      </a:style>
    </a:lnDef>
  </a:objectDefaults>
  <a:extraClrSchemeLst/>
  <a:extLst>
    <a:ext uri="{05A4C25C-085E-4340-85A3-A5531E510DB2}">
      <thm15:themeFamily xmlns:thm15="http://schemas.microsoft.com/office/thememl/2012/main" name="Wood Type" id="{7ACABC62-BF99-48CF-A9DC-4DB89C7B13DC}" vid="{8E89CD47-BF55-4DDE-B823-2283AA7E7695}"/>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1648</TotalTime>
  <Words>2805</Words>
  <Application>Microsoft Office PowerPoint</Application>
  <PresentationFormat>ワイド画面</PresentationFormat>
  <Paragraphs>130</Paragraphs>
  <Slides>18</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2</vt:i4>
      </vt:variant>
      <vt:variant>
        <vt:lpstr>スライド タイトル</vt:lpstr>
      </vt:variant>
      <vt:variant>
        <vt:i4>18</vt:i4>
      </vt:variant>
    </vt:vector>
  </HeadingPairs>
  <TitlesOfParts>
    <vt:vector size="25" baseType="lpstr">
      <vt:lpstr>Bookman Old Style</vt:lpstr>
      <vt:lpstr>Calibri</vt:lpstr>
      <vt:lpstr>Century Gothic</vt:lpstr>
      <vt:lpstr>Wingdings</vt:lpstr>
      <vt:lpstr>Wingdings 3</vt:lpstr>
      <vt:lpstr>スライス</vt:lpstr>
      <vt:lpstr>木版活字</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junmaeda</dc:creator>
  <cp:lastModifiedBy>淳 前田</cp:lastModifiedBy>
  <cp:revision>199</cp:revision>
  <dcterms:created xsi:type="dcterms:W3CDTF">2020-09-16T10:34:15Z</dcterms:created>
  <dcterms:modified xsi:type="dcterms:W3CDTF">2024-06-10T00:51:22Z</dcterms:modified>
</cp:coreProperties>
</file>