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4"/>
  </p:notesMasterIdLst>
  <p:sldIdLst>
    <p:sldId id="256" r:id="rId3"/>
    <p:sldId id="280" r:id="rId4"/>
    <p:sldId id="281" r:id="rId5"/>
    <p:sldId id="282" r:id="rId6"/>
    <p:sldId id="283" r:id="rId7"/>
    <p:sldId id="284" r:id="rId8"/>
    <p:sldId id="285" r:id="rId9"/>
    <p:sldId id="299" r:id="rId10"/>
    <p:sldId id="286" r:id="rId11"/>
    <p:sldId id="287" r:id="rId12"/>
    <p:sldId id="288" r:id="rId13"/>
    <p:sldId id="289" r:id="rId14"/>
    <p:sldId id="290" r:id="rId15"/>
    <p:sldId id="300" r:id="rId16"/>
    <p:sldId id="301" r:id="rId17"/>
    <p:sldId id="292" r:id="rId18"/>
    <p:sldId id="293" r:id="rId19"/>
    <p:sldId id="291" r:id="rId20"/>
    <p:sldId id="294" r:id="rId21"/>
    <p:sldId id="302" r:id="rId22"/>
    <p:sldId id="303"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-13</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581674"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-13</a:t>
          </a:r>
          <a:endParaRPr lang="ja-JP" sz="6500" kern="1200" dirty="0"/>
        </a:p>
      </dsp:txBody>
      <dsp:txXfrm>
        <a:off x="107661" y="511523"/>
        <a:ext cx="7366352"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2024/4/7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2024/4/7</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2024/4/7</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2024/4/7</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606277341"/>
              </p:ext>
            </p:extLst>
          </p:nvPr>
        </p:nvGraphicFramePr>
        <p:xfrm>
          <a:off x="1989046" y="1128485"/>
          <a:ext cx="7581674"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813916"/>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言葉で表現すれば、「名目賃金と失業率にはトレードオフの関係がある」といううこと。</a:t>
            </a:r>
          </a:p>
          <a:p>
            <a:pPr marL="342900" lvl="0" indent="-342900" defTabSz="457200">
              <a:buFont typeface="Wingdings" panose="05000000000000000000" pitchFamily="2" charset="2"/>
              <a:buChar char="l"/>
              <a:defRPr/>
            </a:pPr>
            <a:r>
              <a:rPr lang="ja-JP" altLang="en-US" sz="2400" dirty="0">
                <a:solidFill>
                  <a:prstClr val="black"/>
                </a:solidFill>
              </a:rPr>
              <a:t>トレードオフとは、「あちらを立てればこちらが立たぬ」という意味。</a:t>
            </a:r>
            <a:endParaRPr lang="en-US" altLang="ja-JP" sz="2400" dirty="0">
              <a:solidFill>
                <a:prstClr val="black"/>
              </a:solidFill>
            </a:endParaRPr>
          </a:p>
          <a:p>
            <a:pPr marL="342900" lvl="0" indent="-342900" defTabSz="457200">
              <a:buFont typeface="Wingdings" panose="05000000000000000000" pitchFamily="2" charset="2"/>
              <a:buChar char="l"/>
              <a:defRPr/>
            </a:pPr>
            <a:r>
              <a:rPr lang="ja-JP" altLang="en-US" sz="2400" dirty="0">
                <a:solidFill>
                  <a:prstClr val="black"/>
                </a:solidFill>
              </a:rPr>
              <a:t>その後、縦軸を物価変化率にした分析でも同様の関係があることが明らかとなった。</a:t>
            </a:r>
          </a:p>
          <a:p>
            <a:pPr marL="342900" lvl="0" indent="-342900" defTabSz="457200">
              <a:buFont typeface="Wingdings" panose="05000000000000000000" pitchFamily="2" charset="2"/>
              <a:buChar char="l"/>
              <a:defRPr/>
            </a:pPr>
            <a:r>
              <a:rPr lang="ja-JP" altLang="en-US" sz="2400" dirty="0">
                <a:solidFill>
                  <a:prstClr val="black"/>
                </a:solidFill>
              </a:rPr>
              <a:t>縦軸を物価変化率にした曲線を修正フィリップス曲線という。</a:t>
            </a:r>
          </a:p>
          <a:p>
            <a:pPr marL="342900" lvl="0" indent="-342900" defTabSz="457200">
              <a:buFont typeface="Wingdings" panose="05000000000000000000" pitchFamily="2" charset="2"/>
              <a:buChar char="l"/>
              <a:defRPr/>
            </a:pPr>
            <a:r>
              <a:rPr lang="ja-JP" altLang="en-US" sz="2400" dirty="0">
                <a:solidFill>
                  <a:prstClr val="black"/>
                </a:solidFill>
              </a:rPr>
              <a:t>つまり、政府が失業率を下げようと景気刺激策を採ればインフレが起こり、インフレを鎮めようと引締め政策を採れば、失業率が高くなるということ。当たり前というば当たり前の話。</a:t>
            </a:r>
          </a:p>
          <a:p>
            <a:pPr marL="342900" lvl="0" indent="-342900" defTabSz="457200">
              <a:buFont typeface="Wingdings" panose="05000000000000000000" pitchFamily="2" charset="2"/>
              <a:buChar char="l"/>
              <a:defRPr/>
            </a:pPr>
            <a:r>
              <a:rPr lang="ja-JP" altLang="en-US" sz="2400" dirty="0">
                <a:solidFill>
                  <a:prstClr val="black"/>
                </a:solidFill>
              </a:rPr>
              <a:t>フィリップス曲線は、政府が物価の安定と失業のどちらを優先し、どの程度の政策を打ち出せるのかを判断するうえで、とても重要な視点となりうる。</a:t>
            </a:r>
          </a:p>
        </p:txBody>
      </p:sp>
    </p:spTree>
    <p:extLst>
      <p:ext uri="{BB962C8B-B14F-4D97-AF65-F5344CB8AC3E}">
        <p14:creationId xmlns:p14="http://schemas.microsoft.com/office/powerpoint/2010/main" val="1812987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042617"/>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この問題は、さらに複雑な論点を含んでいることがその後明らかになってきた。</a:t>
            </a:r>
          </a:p>
          <a:p>
            <a:pPr marL="342900" lvl="0" indent="-342900" defTabSz="457200">
              <a:buFont typeface="Wingdings" panose="05000000000000000000" pitchFamily="2" charset="2"/>
              <a:buChar char="l"/>
              <a:defRPr/>
            </a:pPr>
            <a:r>
              <a:rPr lang="ja-JP" altLang="en-US" sz="2400" dirty="0">
                <a:solidFill>
                  <a:prstClr val="black"/>
                </a:solidFill>
              </a:rPr>
              <a:t>それは、人々は将来についての予想（期待ともいう）に基づいて行動しているので、物価についての予想がフィリップス曲線の形状に影響している、ということ。</a:t>
            </a:r>
          </a:p>
          <a:p>
            <a:pPr marL="342900" lvl="0" indent="-342900" defTabSz="457200">
              <a:buFont typeface="Wingdings" panose="05000000000000000000" pitchFamily="2" charset="2"/>
              <a:buChar char="l"/>
              <a:defRPr/>
            </a:pPr>
            <a:r>
              <a:rPr lang="ja-JP" altLang="en-US" sz="2400" dirty="0">
                <a:solidFill>
                  <a:prstClr val="black"/>
                </a:solidFill>
              </a:rPr>
              <a:t>たとえば、株式を買う人は、</a:t>
            </a:r>
            <a:r>
              <a:rPr lang="ja-JP" altLang="en-US" sz="2400" dirty="0">
                <a:solidFill>
                  <a:srgbClr val="FF0000"/>
                </a:solidFill>
              </a:rPr>
              <a:t>今</a:t>
            </a:r>
            <a:r>
              <a:rPr lang="ja-JP" altLang="en-US" sz="2400" dirty="0">
                <a:solidFill>
                  <a:prstClr val="black"/>
                </a:solidFill>
              </a:rPr>
              <a:t>その株の値段が高いとか配当（その企業の利益の一部が株主に支払われる部分）がいいから買うというよりも、</a:t>
            </a:r>
            <a:r>
              <a:rPr lang="ja-JP" altLang="en-US" sz="2400" dirty="0">
                <a:solidFill>
                  <a:srgbClr val="FF0000"/>
                </a:solidFill>
              </a:rPr>
              <a:t>将来</a:t>
            </a:r>
            <a:r>
              <a:rPr lang="ja-JP" altLang="en-US" sz="2400" dirty="0">
                <a:solidFill>
                  <a:prstClr val="black"/>
                </a:solidFill>
              </a:rPr>
              <a:t>、値上がりしそうだとか、</a:t>
            </a:r>
            <a:r>
              <a:rPr lang="ja-JP" altLang="en-US" sz="2400" dirty="0">
                <a:solidFill>
                  <a:srgbClr val="FF0000"/>
                </a:solidFill>
              </a:rPr>
              <a:t>今後</a:t>
            </a:r>
            <a:r>
              <a:rPr lang="ja-JP" altLang="en-US" sz="2400" dirty="0">
                <a:solidFill>
                  <a:prstClr val="black"/>
                </a:solidFill>
              </a:rPr>
              <a:t>も高い配当が期待できる、と予想するから購入している。</a:t>
            </a:r>
          </a:p>
          <a:p>
            <a:pPr marL="342900" lvl="0" indent="-342900" defTabSz="457200">
              <a:buFont typeface="Wingdings" panose="05000000000000000000" pitchFamily="2" charset="2"/>
              <a:buChar char="l"/>
              <a:defRPr/>
            </a:pPr>
            <a:r>
              <a:rPr lang="ja-JP" altLang="en-US" sz="2400" dirty="0">
                <a:solidFill>
                  <a:prstClr val="black"/>
                </a:solidFill>
              </a:rPr>
              <a:t>労働を供給する個人も、物価が今後どうなるのかを念頭に入れたり、無意識的に前提して、どのぐらい働くか、どのくらいの給料なら働くか、それとも休職するのかを考えている。</a:t>
            </a:r>
          </a:p>
          <a:p>
            <a:pPr marL="342900" lvl="0" indent="-342900" defTabSz="457200">
              <a:buFont typeface="Wingdings" panose="05000000000000000000" pitchFamily="2" charset="2"/>
              <a:buChar char="l"/>
              <a:defRPr/>
            </a:pPr>
            <a:r>
              <a:rPr lang="ja-JP" altLang="en-US" sz="2400" dirty="0">
                <a:solidFill>
                  <a:prstClr val="black"/>
                </a:solidFill>
              </a:rPr>
              <a:t>たとえば、名目賃金が</a:t>
            </a:r>
            <a:r>
              <a:rPr lang="en-US" altLang="ja-JP" sz="2400" dirty="0">
                <a:solidFill>
                  <a:prstClr val="black"/>
                </a:solidFill>
              </a:rPr>
              <a:t>10</a:t>
            </a:r>
            <a:r>
              <a:rPr lang="ja-JP" altLang="en-US" sz="2400" dirty="0">
                <a:solidFill>
                  <a:prstClr val="black"/>
                </a:solidFill>
              </a:rPr>
              <a:t>％高くなったとしても、いざ働きだしたところ物価が</a:t>
            </a:r>
            <a:r>
              <a:rPr lang="en-US" altLang="ja-JP" sz="2400" dirty="0">
                <a:solidFill>
                  <a:prstClr val="black"/>
                </a:solidFill>
              </a:rPr>
              <a:t>10</a:t>
            </a:r>
            <a:r>
              <a:rPr lang="ja-JP" altLang="en-US" sz="2400" dirty="0">
                <a:solidFill>
                  <a:prstClr val="black"/>
                </a:solidFill>
              </a:rPr>
              <a:t>％高くなれば、実質は何も変わらない。</a:t>
            </a:r>
          </a:p>
          <a:p>
            <a:pPr marL="342900" lvl="0" indent="-342900" defTabSz="457200">
              <a:buFont typeface="Wingdings" panose="05000000000000000000" pitchFamily="2" charset="2"/>
              <a:buChar char="l"/>
              <a:defRPr/>
            </a:pPr>
            <a:r>
              <a:rPr lang="ja-JP" altLang="en-US" sz="2400" dirty="0">
                <a:solidFill>
                  <a:prstClr val="black"/>
                </a:solidFill>
              </a:rPr>
              <a:t>換言すれば、もし、今後物価が</a:t>
            </a:r>
            <a:r>
              <a:rPr lang="en-US" altLang="ja-JP" sz="2400" dirty="0">
                <a:solidFill>
                  <a:prstClr val="black"/>
                </a:solidFill>
              </a:rPr>
              <a:t>10</a:t>
            </a:r>
            <a:r>
              <a:rPr lang="ja-JP" altLang="en-US" sz="2400" dirty="0">
                <a:solidFill>
                  <a:prstClr val="black"/>
                </a:solidFill>
              </a:rPr>
              <a:t>％高くなると予想しているならば、名目賃金が</a:t>
            </a:r>
            <a:r>
              <a:rPr lang="en-US" altLang="ja-JP" sz="2400" dirty="0">
                <a:solidFill>
                  <a:prstClr val="black"/>
                </a:solidFill>
              </a:rPr>
              <a:t>10</a:t>
            </a:r>
            <a:r>
              <a:rPr lang="ja-JP" altLang="en-US" sz="2400" dirty="0">
                <a:solidFill>
                  <a:prstClr val="black"/>
                </a:solidFill>
              </a:rPr>
              <a:t>％高くなったことが原因で、「よし、今まで家事手伝いをしていたが働こう」と判断することには</a:t>
            </a:r>
            <a:r>
              <a:rPr lang="ja-JP" altLang="en-US" sz="2400" dirty="0">
                <a:solidFill>
                  <a:srgbClr val="FF0000"/>
                </a:solidFill>
              </a:rPr>
              <a:t>ならない</a:t>
            </a:r>
            <a:r>
              <a:rPr lang="ja-JP" altLang="en-US" sz="2400" dirty="0">
                <a:solidFill>
                  <a:prstClr val="black"/>
                </a:solidFill>
              </a:rPr>
              <a:t>。</a:t>
            </a:r>
          </a:p>
        </p:txBody>
      </p:sp>
    </p:spTree>
    <p:extLst>
      <p:ext uri="{BB962C8B-B14F-4D97-AF65-F5344CB8AC3E}">
        <p14:creationId xmlns:p14="http://schemas.microsoft.com/office/powerpoint/2010/main" val="415967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813916"/>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企業としても、物価が</a:t>
            </a:r>
            <a:r>
              <a:rPr lang="en-US" altLang="ja-JP" sz="2400" dirty="0">
                <a:solidFill>
                  <a:prstClr val="black"/>
                </a:solidFill>
              </a:rPr>
              <a:t>10</a:t>
            </a:r>
            <a:r>
              <a:rPr lang="ja-JP" altLang="en-US" sz="2400" dirty="0">
                <a:solidFill>
                  <a:prstClr val="black"/>
                </a:solidFill>
              </a:rPr>
              <a:t>％高くなると予想しているならば、自社の製品もおよそ</a:t>
            </a:r>
            <a:r>
              <a:rPr lang="en-US" altLang="ja-JP" sz="2400" dirty="0">
                <a:solidFill>
                  <a:prstClr val="black"/>
                </a:solidFill>
              </a:rPr>
              <a:t>10</a:t>
            </a:r>
            <a:r>
              <a:rPr lang="ja-JP" altLang="en-US" sz="2400" dirty="0">
                <a:solidFill>
                  <a:prstClr val="black"/>
                </a:solidFill>
              </a:rPr>
              <a:t>％高く売ることになり、売上げの実額（名目額）も</a:t>
            </a:r>
            <a:r>
              <a:rPr lang="en-US" altLang="ja-JP" sz="2400" dirty="0">
                <a:solidFill>
                  <a:prstClr val="black"/>
                </a:solidFill>
              </a:rPr>
              <a:t>10</a:t>
            </a:r>
            <a:r>
              <a:rPr lang="ja-JP" altLang="en-US" sz="2400" dirty="0">
                <a:solidFill>
                  <a:prstClr val="black"/>
                </a:solidFill>
              </a:rPr>
              <a:t>％増えると予想できる。</a:t>
            </a:r>
          </a:p>
          <a:p>
            <a:pPr marL="342900" lvl="0" indent="-342900" defTabSz="457200">
              <a:buFont typeface="Wingdings" panose="05000000000000000000" pitchFamily="2" charset="2"/>
              <a:buChar char="l"/>
              <a:defRPr/>
            </a:pPr>
            <a:r>
              <a:rPr lang="ja-JP" altLang="en-US" sz="2400" dirty="0">
                <a:solidFill>
                  <a:prstClr val="black"/>
                </a:solidFill>
              </a:rPr>
              <a:t>それならば、労働者側が</a:t>
            </a:r>
            <a:r>
              <a:rPr lang="en-US" altLang="ja-JP" sz="2400" dirty="0">
                <a:solidFill>
                  <a:prstClr val="black"/>
                </a:solidFill>
              </a:rPr>
              <a:t>10</a:t>
            </a:r>
            <a:r>
              <a:rPr lang="ja-JP" altLang="en-US" sz="2400" dirty="0">
                <a:solidFill>
                  <a:prstClr val="black"/>
                </a:solidFill>
              </a:rPr>
              <a:t>％の賃上げを要求しても、それに応じたところでコスト負担が実質的に増えるわけではない。</a:t>
            </a:r>
          </a:p>
          <a:p>
            <a:pPr marL="342900" lvl="0" indent="-342900" defTabSz="457200">
              <a:buFont typeface="Wingdings" panose="05000000000000000000" pitchFamily="2" charset="2"/>
              <a:buChar char="l"/>
              <a:defRPr/>
            </a:pPr>
            <a:r>
              <a:rPr lang="ja-JP" altLang="en-US" sz="2400" dirty="0">
                <a:solidFill>
                  <a:prstClr val="black"/>
                </a:solidFill>
              </a:rPr>
              <a:t>その結果、物価上昇率が</a:t>
            </a:r>
            <a:r>
              <a:rPr lang="en-US" altLang="ja-JP" sz="2400" dirty="0">
                <a:solidFill>
                  <a:prstClr val="black"/>
                </a:solidFill>
              </a:rPr>
              <a:t>10</a:t>
            </a:r>
            <a:r>
              <a:rPr lang="ja-JP" altLang="en-US" sz="2400" dirty="0">
                <a:solidFill>
                  <a:prstClr val="black"/>
                </a:solidFill>
              </a:rPr>
              <a:t>％であると期待されているときに、名目賃金が</a:t>
            </a:r>
            <a:r>
              <a:rPr lang="en-US" altLang="ja-JP" sz="2400" dirty="0">
                <a:solidFill>
                  <a:prstClr val="black"/>
                </a:solidFill>
              </a:rPr>
              <a:t>10</a:t>
            </a:r>
            <a:r>
              <a:rPr lang="ja-JP" altLang="en-US" sz="2400" dirty="0">
                <a:solidFill>
                  <a:prstClr val="black"/>
                </a:solidFill>
              </a:rPr>
              <a:t>％上昇しても、労働に対する需給は変化しない。</a:t>
            </a:r>
          </a:p>
          <a:p>
            <a:pPr marL="342900" lvl="0" indent="-342900" defTabSz="457200">
              <a:buFont typeface="Wingdings" panose="05000000000000000000" pitchFamily="2" charset="2"/>
              <a:buChar char="l"/>
              <a:defRPr/>
            </a:pPr>
            <a:r>
              <a:rPr lang="ja-JP" altLang="en-US" sz="2400" dirty="0">
                <a:solidFill>
                  <a:prstClr val="black"/>
                </a:solidFill>
              </a:rPr>
              <a:t>結局、“予想物価変化率も名目賃金の変化率もゼロのときの失業率”と、“予想物価変化率が</a:t>
            </a:r>
            <a:r>
              <a:rPr lang="en-US" altLang="ja-JP" sz="2400" dirty="0">
                <a:solidFill>
                  <a:prstClr val="black"/>
                </a:solidFill>
              </a:rPr>
              <a:t>10</a:t>
            </a:r>
            <a:r>
              <a:rPr lang="ja-JP" altLang="en-US" sz="2400" dirty="0">
                <a:solidFill>
                  <a:prstClr val="black"/>
                </a:solidFill>
              </a:rPr>
              <a:t>％で</a:t>
            </a:r>
            <a:r>
              <a:rPr lang="ja-JP" altLang="en-US" sz="2400" dirty="0">
                <a:solidFill>
                  <a:srgbClr val="FF0000"/>
                </a:solidFill>
              </a:rPr>
              <a:t>名目賃金</a:t>
            </a:r>
            <a:r>
              <a:rPr lang="ja-JP" altLang="en-US" sz="2400" dirty="0">
                <a:solidFill>
                  <a:prstClr val="black"/>
                </a:solidFill>
              </a:rPr>
              <a:t>の変化率も</a:t>
            </a:r>
            <a:r>
              <a:rPr lang="en-US" altLang="ja-JP" sz="2400" dirty="0">
                <a:solidFill>
                  <a:prstClr val="black"/>
                </a:solidFill>
              </a:rPr>
              <a:t>10</a:t>
            </a:r>
            <a:r>
              <a:rPr lang="ja-JP" altLang="en-US" sz="2400" dirty="0">
                <a:solidFill>
                  <a:prstClr val="black"/>
                </a:solidFill>
              </a:rPr>
              <a:t>％のときの失業率”は、同じということになる。</a:t>
            </a:r>
          </a:p>
          <a:p>
            <a:pPr marL="342900" indent="-342900" defTabSz="457200">
              <a:buFont typeface="Wingdings" panose="05000000000000000000" pitchFamily="2" charset="2"/>
              <a:buChar char="l"/>
              <a:defRPr/>
            </a:pPr>
            <a:r>
              <a:rPr lang="ja-JP" altLang="en-US" sz="2400" dirty="0">
                <a:solidFill>
                  <a:prstClr val="black"/>
                </a:solidFill>
              </a:rPr>
              <a:t>フィリップス曲線の縦軸は、</a:t>
            </a:r>
            <a:r>
              <a:rPr lang="ja-JP" altLang="en-US" sz="2400" dirty="0">
                <a:solidFill>
                  <a:srgbClr val="FF0000"/>
                </a:solidFill>
              </a:rPr>
              <a:t>名目賃金</a:t>
            </a:r>
            <a:r>
              <a:rPr lang="ja-JP" altLang="en-US" sz="2400" dirty="0">
                <a:solidFill>
                  <a:prstClr val="black"/>
                </a:solidFill>
              </a:rPr>
              <a:t>の変化率なので、このことをグラフに描くと次のスライドの★のようになる。</a:t>
            </a:r>
          </a:p>
          <a:p>
            <a:pPr marL="342900" lvl="0" indent="-342900" defTabSz="457200">
              <a:buFont typeface="Wingdings" panose="05000000000000000000" pitchFamily="2" charset="2"/>
              <a:buChar char="l"/>
              <a:defRPr/>
            </a:pPr>
            <a:endParaRPr lang="ja-JP" altLang="en-US" sz="2400" dirty="0">
              <a:solidFill>
                <a:prstClr val="black"/>
              </a:solidFill>
            </a:endParaRPr>
          </a:p>
        </p:txBody>
      </p:sp>
    </p:spTree>
    <p:extLst>
      <p:ext uri="{BB962C8B-B14F-4D97-AF65-F5344CB8AC3E}">
        <p14:creationId xmlns:p14="http://schemas.microsoft.com/office/powerpoint/2010/main" val="178643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127977" y="896546"/>
            <a:ext cx="11776641" cy="5054868"/>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予想物価変化率によるフィリップス曲線のシフト</a:t>
            </a:r>
          </a:p>
          <a:p>
            <a:pPr lvl="0" defTabSz="457200">
              <a:defRPr/>
            </a:pPr>
            <a:endParaRPr lang="ja-JP" altLang="en-US" sz="2400" dirty="0">
              <a:solidFill>
                <a:prstClr val="black"/>
              </a:solidFill>
            </a:endParaRPr>
          </a:p>
        </p:txBody>
      </p:sp>
      <p:cxnSp>
        <p:nvCxnSpPr>
          <p:cNvPr id="6" name="直線矢印コネクタ 5">
            <a:extLst>
              <a:ext uri="{FF2B5EF4-FFF2-40B4-BE49-F238E27FC236}">
                <a16:creationId xmlns:a16="http://schemas.microsoft.com/office/drawing/2014/main" id="{0A4F813D-B025-4108-8396-953FA6A5B43A}"/>
              </a:ext>
            </a:extLst>
          </p:cNvPr>
          <p:cNvCxnSpPr>
            <a:cxnSpLocks/>
          </p:cNvCxnSpPr>
          <p:nvPr/>
        </p:nvCxnSpPr>
        <p:spPr>
          <a:xfrm flipV="1">
            <a:off x="1055716" y="2119745"/>
            <a:ext cx="0" cy="34082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E2E17E0A-64DA-4708-801B-317C80EB0CBA}"/>
              </a:ext>
            </a:extLst>
          </p:cNvPr>
          <p:cNvCxnSpPr>
            <a:cxnSpLocks/>
          </p:cNvCxnSpPr>
          <p:nvPr/>
        </p:nvCxnSpPr>
        <p:spPr>
          <a:xfrm>
            <a:off x="1055716" y="4106487"/>
            <a:ext cx="552796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604546B3-9052-4F59-A853-C768668155B7}"/>
              </a:ext>
            </a:extLst>
          </p:cNvPr>
          <p:cNvSpPr txBox="1"/>
          <p:nvPr/>
        </p:nvSpPr>
        <p:spPr>
          <a:xfrm>
            <a:off x="6729740" y="3921828"/>
            <a:ext cx="1022463" cy="369318"/>
          </a:xfrm>
          <a:prstGeom prst="rect">
            <a:avLst/>
          </a:prstGeom>
          <a:noFill/>
        </p:spPr>
        <p:txBody>
          <a:bodyPr wrap="square" rtlCol="0">
            <a:spAutoFit/>
          </a:bodyPr>
          <a:lstStyle/>
          <a:p>
            <a:r>
              <a:rPr kumimoji="1" lang="ja-JP" altLang="en-US" dirty="0"/>
              <a:t>失業率</a:t>
            </a:r>
          </a:p>
        </p:txBody>
      </p:sp>
      <p:sp>
        <p:nvSpPr>
          <p:cNvPr id="11" name="テキスト ボックス 10">
            <a:extLst>
              <a:ext uri="{FF2B5EF4-FFF2-40B4-BE49-F238E27FC236}">
                <a16:creationId xmlns:a16="http://schemas.microsoft.com/office/drawing/2014/main" id="{1C00F851-86A8-4F4B-85A1-90E508933F10}"/>
              </a:ext>
            </a:extLst>
          </p:cNvPr>
          <p:cNvSpPr txBox="1"/>
          <p:nvPr/>
        </p:nvSpPr>
        <p:spPr>
          <a:xfrm>
            <a:off x="540328" y="1603627"/>
            <a:ext cx="2252747" cy="369332"/>
          </a:xfrm>
          <a:prstGeom prst="rect">
            <a:avLst/>
          </a:prstGeom>
          <a:noFill/>
        </p:spPr>
        <p:txBody>
          <a:bodyPr wrap="square" rtlCol="0">
            <a:spAutoFit/>
          </a:bodyPr>
          <a:lstStyle/>
          <a:p>
            <a:r>
              <a:rPr kumimoji="1" lang="ja-JP" altLang="en-US" dirty="0"/>
              <a:t>名目賃金の変化率</a:t>
            </a:r>
          </a:p>
        </p:txBody>
      </p:sp>
      <p:sp>
        <p:nvSpPr>
          <p:cNvPr id="12" name="円弧 11">
            <a:extLst>
              <a:ext uri="{FF2B5EF4-FFF2-40B4-BE49-F238E27FC236}">
                <a16:creationId xmlns:a16="http://schemas.microsoft.com/office/drawing/2014/main" id="{910095C8-C2B6-46A1-98BF-14A0139A8DD0}"/>
              </a:ext>
            </a:extLst>
          </p:cNvPr>
          <p:cNvSpPr/>
          <p:nvPr/>
        </p:nvSpPr>
        <p:spPr>
          <a:xfrm rot="10569211">
            <a:off x="1398262" y="775091"/>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FDE648BB-496B-4E8A-8402-6CF39EF63F16}"/>
              </a:ext>
            </a:extLst>
          </p:cNvPr>
          <p:cNvSpPr txBox="1"/>
          <p:nvPr/>
        </p:nvSpPr>
        <p:spPr>
          <a:xfrm>
            <a:off x="4615604" y="5053592"/>
            <a:ext cx="2801385" cy="646331"/>
          </a:xfrm>
          <a:prstGeom prst="rect">
            <a:avLst/>
          </a:prstGeom>
          <a:noFill/>
        </p:spPr>
        <p:txBody>
          <a:bodyPr wrap="square" rtlCol="0">
            <a:spAutoFit/>
          </a:bodyPr>
          <a:lstStyle/>
          <a:p>
            <a:r>
              <a:rPr kumimoji="1" lang="ja-JP" altLang="en-US" dirty="0"/>
              <a:t>予想物価変化率が</a:t>
            </a:r>
            <a:r>
              <a:rPr kumimoji="1" lang="ja-JP" altLang="en-US" dirty="0">
                <a:solidFill>
                  <a:srgbClr val="FF0000"/>
                </a:solidFill>
              </a:rPr>
              <a:t>ゼロ</a:t>
            </a:r>
            <a:r>
              <a:rPr kumimoji="1" lang="ja-JP" altLang="en-US" dirty="0"/>
              <a:t>のときのフィリップス曲線</a:t>
            </a:r>
          </a:p>
        </p:txBody>
      </p:sp>
      <p:cxnSp>
        <p:nvCxnSpPr>
          <p:cNvPr id="16" name="コネクタ: 曲線 15">
            <a:extLst>
              <a:ext uri="{FF2B5EF4-FFF2-40B4-BE49-F238E27FC236}">
                <a16:creationId xmlns:a16="http://schemas.microsoft.com/office/drawing/2014/main" id="{2393ADAC-3E59-49EE-A3C1-C4E544CA1E80}"/>
              </a:ext>
            </a:extLst>
          </p:cNvPr>
          <p:cNvCxnSpPr>
            <a:cxnSpLocks/>
          </p:cNvCxnSpPr>
          <p:nvPr/>
        </p:nvCxnSpPr>
        <p:spPr>
          <a:xfrm rot="16200000" flipV="1">
            <a:off x="4870774" y="4842077"/>
            <a:ext cx="350104" cy="99753"/>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星: 5 pt 17">
            <a:extLst>
              <a:ext uri="{FF2B5EF4-FFF2-40B4-BE49-F238E27FC236}">
                <a16:creationId xmlns:a16="http://schemas.microsoft.com/office/drawing/2014/main" id="{7633BB1D-FFCC-416E-B1F7-B5EC2CCE076F}"/>
              </a:ext>
            </a:extLst>
          </p:cNvPr>
          <p:cNvSpPr/>
          <p:nvPr/>
        </p:nvSpPr>
        <p:spPr>
          <a:xfrm>
            <a:off x="2294312" y="3896890"/>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EB47917-4278-4C1E-97CA-DE05489D4789}"/>
              </a:ext>
            </a:extLst>
          </p:cNvPr>
          <p:cNvSpPr txBox="1"/>
          <p:nvPr/>
        </p:nvSpPr>
        <p:spPr>
          <a:xfrm>
            <a:off x="1571105" y="5067006"/>
            <a:ext cx="2801384" cy="646331"/>
          </a:xfrm>
          <a:prstGeom prst="rect">
            <a:avLst/>
          </a:prstGeom>
          <a:noFill/>
        </p:spPr>
        <p:txBody>
          <a:bodyPr wrap="square" rtlCol="0">
            <a:spAutoFit/>
          </a:bodyPr>
          <a:lstStyle/>
          <a:p>
            <a:r>
              <a:rPr kumimoji="1" lang="ja-JP" altLang="en-US" dirty="0"/>
              <a:t>名目賃金の変化率が</a:t>
            </a:r>
            <a:r>
              <a:rPr kumimoji="1" lang="ja-JP" altLang="en-US" dirty="0">
                <a:solidFill>
                  <a:srgbClr val="FF0000"/>
                </a:solidFill>
              </a:rPr>
              <a:t>ゼロ</a:t>
            </a:r>
            <a:r>
              <a:rPr kumimoji="1" lang="ja-JP" altLang="en-US" dirty="0"/>
              <a:t>のときの失業率</a:t>
            </a:r>
          </a:p>
        </p:txBody>
      </p:sp>
      <p:cxnSp>
        <p:nvCxnSpPr>
          <p:cNvPr id="21" name="コネクタ: 曲線 20">
            <a:extLst>
              <a:ext uri="{FF2B5EF4-FFF2-40B4-BE49-F238E27FC236}">
                <a16:creationId xmlns:a16="http://schemas.microsoft.com/office/drawing/2014/main" id="{99248984-48D2-460F-8A27-7502C5BDD835}"/>
              </a:ext>
            </a:extLst>
          </p:cNvPr>
          <p:cNvCxnSpPr/>
          <p:nvPr/>
        </p:nvCxnSpPr>
        <p:spPr>
          <a:xfrm rot="5400000" flipH="1" flipV="1">
            <a:off x="2088684" y="4613146"/>
            <a:ext cx="693890"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円弧 21">
            <a:extLst>
              <a:ext uri="{FF2B5EF4-FFF2-40B4-BE49-F238E27FC236}">
                <a16:creationId xmlns:a16="http://schemas.microsoft.com/office/drawing/2014/main" id="{91CA213C-828D-4C44-A2C7-FF96AEA82537}"/>
              </a:ext>
            </a:extLst>
          </p:cNvPr>
          <p:cNvSpPr/>
          <p:nvPr/>
        </p:nvSpPr>
        <p:spPr>
          <a:xfrm rot="10800000">
            <a:off x="1493271" y="367070"/>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7D0804C2-FC5B-41FA-92A2-E980A2C6D98D}"/>
              </a:ext>
            </a:extLst>
          </p:cNvPr>
          <p:cNvSpPr txBox="1"/>
          <p:nvPr/>
        </p:nvSpPr>
        <p:spPr>
          <a:xfrm>
            <a:off x="4680065" y="2626822"/>
            <a:ext cx="3167150" cy="646331"/>
          </a:xfrm>
          <a:prstGeom prst="rect">
            <a:avLst/>
          </a:prstGeom>
          <a:noFill/>
        </p:spPr>
        <p:txBody>
          <a:bodyPr wrap="square" rtlCol="0">
            <a:spAutoFit/>
          </a:bodyPr>
          <a:lstStyle/>
          <a:p>
            <a:r>
              <a:rPr kumimoji="1" lang="ja-JP" altLang="en-US" dirty="0"/>
              <a:t>予想物価変化率が</a:t>
            </a:r>
            <a:r>
              <a:rPr kumimoji="1" lang="en-US" altLang="ja-JP" dirty="0">
                <a:solidFill>
                  <a:srgbClr val="FF0000"/>
                </a:solidFill>
              </a:rPr>
              <a:t>10</a:t>
            </a:r>
            <a:r>
              <a:rPr kumimoji="1" lang="ja-JP" altLang="en-US" dirty="0">
                <a:solidFill>
                  <a:srgbClr val="FF0000"/>
                </a:solidFill>
              </a:rPr>
              <a:t>％</a:t>
            </a:r>
            <a:r>
              <a:rPr kumimoji="1" lang="ja-JP" altLang="en-US" dirty="0"/>
              <a:t>のときのフィリップス曲線</a:t>
            </a:r>
          </a:p>
        </p:txBody>
      </p:sp>
      <p:cxnSp>
        <p:nvCxnSpPr>
          <p:cNvPr id="25" name="コネクタ: 曲線 24">
            <a:extLst>
              <a:ext uri="{FF2B5EF4-FFF2-40B4-BE49-F238E27FC236}">
                <a16:creationId xmlns:a16="http://schemas.microsoft.com/office/drawing/2014/main" id="{6ABF846E-9BBD-4FDA-936B-A2C171016BDC}"/>
              </a:ext>
            </a:extLst>
          </p:cNvPr>
          <p:cNvCxnSpPr>
            <a:cxnSpLocks/>
          </p:cNvCxnSpPr>
          <p:nvPr/>
        </p:nvCxnSpPr>
        <p:spPr>
          <a:xfrm rot="10800000" flipV="1">
            <a:off x="3461689" y="2836306"/>
            <a:ext cx="1309816" cy="899066"/>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4EB2C3E-D013-441A-AAD0-4C0EF8DF9C95}"/>
              </a:ext>
            </a:extLst>
          </p:cNvPr>
          <p:cNvCxnSpPr/>
          <p:nvPr/>
        </p:nvCxnSpPr>
        <p:spPr>
          <a:xfrm flipV="1">
            <a:off x="2441979" y="3429000"/>
            <a:ext cx="0" cy="6774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B5128165-FD73-4694-87FB-A4BA69204D96}"/>
              </a:ext>
            </a:extLst>
          </p:cNvPr>
          <p:cNvCxnSpPr/>
          <p:nvPr/>
        </p:nvCxnSpPr>
        <p:spPr>
          <a:xfrm>
            <a:off x="1055716" y="3429000"/>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DF53F017-A2B9-4958-BDAD-50FA69017288}"/>
              </a:ext>
            </a:extLst>
          </p:cNvPr>
          <p:cNvSpPr txBox="1"/>
          <p:nvPr/>
        </p:nvSpPr>
        <p:spPr>
          <a:xfrm>
            <a:off x="287383" y="3200400"/>
            <a:ext cx="802787" cy="369332"/>
          </a:xfrm>
          <a:prstGeom prst="rect">
            <a:avLst/>
          </a:prstGeom>
          <a:noFill/>
        </p:spPr>
        <p:txBody>
          <a:bodyPr wrap="square" rtlCol="0">
            <a:spAutoFit/>
          </a:bodyPr>
          <a:lstStyle/>
          <a:p>
            <a:pPr algn="r"/>
            <a:r>
              <a:rPr kumimoji="1" lang="en-US" altLang="ja-JP" dirty="0">
                <a:solidFill>
                  <a:srgbClr val="FF0000"/>
                </a:solidFill>
              </a:rPr>
              <a:t>10</a:t>
            </a:r>
            <a:r>
              <a:rPr kumimoji="1" lang="ja-JP" altLang="en-US" dirty="0">
                <a:solidFill>
                  <a:srgbClr val="FF0000"/>
                </a:solidFill>
              </a:rPr>
              <a:t>％</a:t>
            </a:r>
          </a:p>
        </p:txBody>
      </p:sp>
      <p:sp>
        <p:nvSpPr>
          <p:cNvPr id="34" name="星: 5 pt 33">
            <a:extLst>
              <a:ext uri="{FF2B5EF4-FFF2-40B4-BE49-F238E27FC236}">
                <a16:creationId xmlns:a16="http://schemas.microsoft.com/office/drawing/2014/main" id="{5DA18046-EEE9-426C-A7AE-34A26764D77E}"/>
              </a:ext>
            </a:extLst>
          </p:cNvPr>
          <p:cNvSpPr/>
          <p:nvPr/>
        </p:nvSpPr>
        <p:spPr>
          <a:xfrm>
            <a:off x="2278889" y="3207244"/>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70F62A2B-766C-4BFC-8065-7EB48B8FD247}"/>
              </a:ext>
            </a:extLst>
          </p:cNvPr>
          <p:cNvSpPr txBox="1"/>
          <p:nvPr/>
        </p:nvSpPr>
        <p:spPr>
          <a:xfrm>
            <a:off x="2793075" y="1712113"/>
            <a:ext cx="3070993" cy="646331"/>
          </a:xfrm>
          <a:prstGeom prst="rect">
            <a:avLst/>
          </a:prstGeom>
          <a:noFill/>
        </p:spPr>
        <p:txBody>
          <a:bodyPr wrap="square" rtlCol="0">
            <a:spAutoFit/>
          </a:bodyPr>
          <a:lstStyle/>
          <a:p>
            <a:r>
              <a:rPr kumimoji="1" lang="ja-JP" altLang="en-US" dirty="0"/>
              <a:t>失業率は下の曲線のときと変わらない。</a:t>
            </a:r>
          </a:p>
        </p:txBody>
      </p:sp>
      <p:cxnSp>
        <p:nvCxnSpPr>
          <p:cNvPr id="37" name="コネクタ: 曲線 36">
            <a:extLst>
              <a:ext uri="{FF2B5EF4-FFF2-40B4-BE49-F238E27FC236}">
                <a16:creationId xmlns:a16="http://schemas.microsoft.com/office/drawing/2014/main" id="{41E5E81D-5274-414F-B0A0-226F4BBC5604}"/>
              </a:ext>
            </a:extLst>
          </p:cNvPr>
          <p:cNvCxnSpPr>
            <a:cxnSpLocks/>
          </p:cNvCxnSpPr>
          <p:nvPr/>
        </p:nvCxnSpPr>
        <p:spPr>
          <a:xfrm rot="5400000">
            <a:off x="2306599" y="2590740"/>
            <a:ext cx="846759" cy="37256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1722C60C-E57C-4CEB-8898-1861B16881CB}"/>
              </a:ext>
            </a:extLst>
          </p:cNvPr>
          <p:cNvSpPr txBox="1"/>
          <p:nvPr/>
        </p:nvSpPr>
        <p:spPr>
          <a:xfrm>
            <a:off x="391300" y="3881207"/>
            <a:ext cx="647190" cy="369332"/>
          </a:xfrm>
          <a:prstGeom prst="rect">
            <a:avLst/>
          </a:prstGeom>
          <a:noFill/>
        </p:spPr>
        <p:txBody>
          <a:bodyPr wrap="square" rtlCol="0">
            <a:spAutoFit/>
          </a:bodyPr>
          <a:lstStyle/>
          <a:p>
            <a:pPr algn="r"/>
            <a:r>
              <a:rPr kumimoji="1" lang="en-US" altLang="ja-JP" dirty="0">
                <a:solidFill>
                  <a:srgbClr val="FF0000"/>
                </a:solidFill>
              </a:rPr>
              <a:t>0</a:t>
            </a:r>
            <a:r>
              <a:rPr kumimoji="1" lang="ja-JP" altLang="en-US" dirty="0">
                <a:solidFill>
                  <a:srgbClr val="FF0000"/>
                </a:solidFill>
              </a:rPr>
              <a:t>％</a:t>
            </a:r>
          </a:p>
        </p:txBody>
      </p:sp>
      <p:sp>
        <p:nvSpPr>
          <p:cNvPr id="41" name="テキスト ボックス 40">
            <a:extLst>
              <a:ext uri="{FF2B5EF4-FFF2-40B4-BE49-F238E27FC236}">
                <a16:creationId xmlns:a16="http://schemas.microsoft.com/office/drawing/2014/main" id="{A016F58B-277E-4D60-A431-3D76FA9E7789}"/>
              </a:ext>
            </a:extLst>
          </p:cNvPr>
          <p:cNvSpPr txBox="1"/>
          <p:nvPr/>
        </p:nvSpPr>
        <p:spPr>
          <a:xfrm>
            <a:off x="7769907" y="1298718"/>
            <a:ext cx="3541221" cy="4401205"/>
          </a:xfrm>
          <a:prstGeom prst="rect">
            <a:avLst/>
          </a:prstGeom>
          <a:noFill/>
        </p:spPr>
        <p:txBody>
          <a:bodyPr wrap="square" rtlCol="0">
            <a:spAutoFit/>
          </a:bodyPr>
          <a:lstStyle/>
          <a:p>
            <a:r>
              <a:rPr lang="en-US" altLang="ja-JP" sz="2000" dirty="0"/>
              <a:t>※</a:t>
            </a:r>
            <a:r>
              <a:rPr lang="ja-JP" altLang="en-US" sz="2000" dirty="0"/>
              <a:t>名目賃金が</a:t>
            </a:r>
            <a:r>
              <a:rPr lang="en-US" altLang="ja-JP" sz="2000" dirty="0"/>
              <a:t>10</a:t>
            </a:r>
            <a:r>
              <a:rPr lang="ja-JP" altLang="en-US" sz="2000" dirty="0"/>
              <a:t>％になっても、予想物価変化率が</a:t>
            </a:r>
            <a:r>
              <a:rPr lang="en-US" altLang="ja-JP" sz="2000" dirty="0"/>
              <a:t>10</a:t>
            </a:r>
            <a:r>
              <a:rPr lang="ja-JP" altLang="en-US" sz="2000" dirty="0"/>
              <a:t>％になれば、失業率は変わらない（★印）。また、予想物価変化率はゼロで、名目賃金の変化率が</a:t>
            </a:r>
            <a:r>
              <a:rPr lang="en-US" altLang="ja-JP" sz="2000" dirty="0"/>
              <a:t>3</a:t>
            </a:r>
            <a:r>
              <a:rPr lang="ja-JP" altLang="en-US" sz="2000" dirty="0"/>
              <a:t>％のときと、予想物価変化率が</a:t>
            </a:r>
            <a:r>
              <a:rPr lang="en-US" altLang="ja-JP" sz="2000" dirty="0"/>
              <a:t>10</a:t>
            </a:r>
            <a:r>
              <a:rPr lang="ja-JP" altLang="en-US" sz="2000" dirty="0"/>
              <a:t>％で、名目賃金の変化率が</a:t>
            </a:r>
            <a:r>
              <a:rPr lang="en-US" altLang="ja-JP" sz="2000" dirty="0"/>
              <a:t>13</a:t>
            </a:r>
            <a:r>
              <a:rPr lang="ja-JP" altLang="en-US" sz="2000" dirty="0"/>
              <a:t>パーセントのときでは、失業率は同じになる（●の箇所）。つまり、</a:t>
            </a:r>
            <a:r>
              <a:rPr lang="ja-JP" altLang="en-US" sz="2000" dirty="0">
                <a:solidFill>
                  <a:srgbClr val="FF0000"/>
                </a:solidFill>
              </a:rPr>
              <a:t>名目賃金変化率と予想物価変化率の差（★はゼロ、●は</a:t>
            </a:r>
            <a:r>
              <a:rPr lang="en-US" altLang="ja-JP" sz="2000" dirty="0">
                <a:solidFill>
                  <a:srgbClr val="FF0000"/>
                </a:solidFill>
              </a:rPr>
              <a:t>3</a:t>
            </a:r>
            <a:r>
              <a:rPr lang="ja-JP" altLang="en-US" sz="2000" dirty="0">
                <a:solidFill>
                  <a:srgbClr val="FF0000"/>
                </a:solidFill>
              </a:rPr>
              <a:t>％）が変わらなければ、失業率は不変。</a:t>
            </a:r>
            <a:endParaRPr kumimoji="1" lang="ja-JP" altLang="en-US" sz="2000" dirty="0">
              <a:solidFill>
                <a:srgbClr val="FF0000"/>
              </a:solidFill>
            </a:endParaRPr>
          </a:p>
        </p:txBody>
      </p:sp>
      <p:cxnSp>
        <p:nvCxnSpPr>
          <p:cNvPr id="44" name="直線コネクタ 43">
            <a:extLst>
              <a:ext uri="{FF2B5EF4-FFF2-40B4-BE49-F238E27FC236}">
                <a16:creationId xmlns:a16="http://schemas.microsoft.com/office/drawing/2014/main" id="{98AF84A1-AA24-4777-B77C-DE4A8E9E9EA5}"/>
              </a:ext>
            </a:extLst>
          </p:cNvPr>
          <p:cNvCxnSpPr/>
          <p:nvPr/>
        </p:nvCxnSpPr>
        <p:spPr>
          <a:xfrm>
            <a:off x="1090170" y="3805844"/>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楕円 44">
            <a:extLst>
              <a:ext uri="{FF2B5EF4-FFF2-40B4-BE49-F238E27FC236}">
                <a16:creationId xmlns:a16="http://schemas.microsoft.com/office/drawing/2014/main" id="{BF851D53-23DF-498A-BCE1-CC107134C29B}"/>
              </a:ext>
            </a:extLst>
          </p:cNvPr>
          <p:cNvSpPr/>
          <p:nvPr/>
        </p:nvSpPr>
        <p:spPr>
          <a:xfrm>
            <a:off x="1837114" y="3721001"/>
            <a:ext cx="188426" cy="20082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46" name="直線コネクタ 45">
            <a:extLst>
              <a:ext uri="{FF2B5EF4-FFF2-40B4-BE49-F238E27FC236}">
                <a16:creationId xmlns:a16="http://schemas.microsoft.com/office/drawing/2014/main" id="{A6242609-842E-4609-AAAD-347F9EC2419E}"/>
              </a:ext>
            </a:extLst>
          </p:cNvPr>
          <p:cNvCxnSpPr>
            <a:cxnSpLocks/>
          </p:cNvCxnSpPr>
          <p:nvPr/>
        </p:nvCxnSpPr>
        <p:spPr>
          <a:xfrm>
            <a:off x="1090170" y="3052157"/>
            <a:ext cx="74694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楕円 48">
            <a:extLst>
              <a:ext uri="{FF2B5EF4-FFF2-40B4-BE49-F238E27FC236}">
                <a16:creationId xmlns:a16="http://schemas.microsoft.com/office/drawing/2014/main" id="{9FB8CCF7-0571-4815-9E21-77ECA7F5521C}"/>
              </a:ext>
            </a:extLst>
          </p:cNvPr>
          <p:cNvSpPr/>
          <p:nvPr/>
        </p:nvSpPr>
        <p:spPr>
          <a:xfrm>
            <a:off x="1834254" y="2952318"/>
            <a:ext cx="188426" cy="20082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618F21D2-4AD7-4463-8459-0C5756EED28E}"/>
              </a:ext>
            </a:extLst>
          </p:cNvPr>
          <p:cNvSpPr txBox="1"/>
          <p:nvPr/>
        </p:nvSpPr>
        <p:spPr>
          <a:xfrm>
            <a:off x="288991" y="2863134"/>
            <a:ext cx="802787" cy="369332"/>
          </a:xfrm>
          <a:prstGeom prst="rect">
            <a:avLst/>
          </a:prstGeom>
          <a:noFill/>
        </p:spPr>
        <p:txBody>
          <a:bodyPr wrap="square" rtlCol="0">
            <a:spAutoFit/>
          </a:bodyPr>
          <a:lstStyle/>
          <a:p>
            <a:pPr algn="r"/>
            <a:r>
              <a:rPr kumimoji="1" lang="en-US" altLang="ja-JP" dirty="0"/>
              <a:t>13</a:t>
            </a:r>
            <a:r>
              <a:rPr kumimoji="1" lang="ja-JP" altLang="en-US" dirty="0"/>
              <a:t>％</a:t>
            </a:r>
          </a:p>
        </p:txBody>
      </p:sp>
      <p:sp>
        <p:nvSpPr>
          <p:cNvPr id="51" name="テキスト ボックス 50">
            <a:extLst>
              <a:ext uri="{FF2B5EF4-FFF2-40B4-BE49-F238E27FC236}">
                <a16:creationId xmlns:a16="http://schemas.microsoft.com/office/drawing/2014/main" id="{39D20AD8-DF11-4E8D-BC95-987EDD57D036}"/>
              </a:ext>
            </a:extLst>
          </p:cNvPr>
          <p:cNvSpPr txBox="1"/>
          <p:nvPr/>
        </p:nvSpPr>
        <p:spPr>
          <a:xfrm>
            <a:off x="387142" y="3583077"/>
            <a:ext cx="647190" cy="369332"/>
          </a:xfrm>
          <a:prstGeom prst="rect">
            <a:avLst/>
          </a:prstGeom>
          <a:noFill/>
        </p:spPr>
        <p:txBody>
          <a:bodyPr wrap="square" rtlCol="0">
            <a:spAutoFit/>
          </a:bodyPr>
          <a:lstStyle/>
          <a:p>
            <a:pPr algn="r"/>
            <a:r>
              <a:rPr lang="en-US" altLang="ja-JP" dirty="0"/>
              <a:t>3</a:t>
            </a:r>
            <a:r>
              <a:rPr kumimoji="1" lang="ja-JP" altLang="en-US" dirty="0"/>
              <a:t>％</a:t>
            </a:r>
          </a:p>
        </p:txBody>
      </p:sp>
      <p:cxnSp>
        <p:nvCxnSpPr>
          <p:cNvPr id="52" name="直線コネクタ 51">
            <a:extLst>
              <a:ext uri="{FF2B5EF4-FFF2-40B4-BE49-F238E27FC236}">
                <a16:creationId xmlns:a16="http://schemas.microsoft.com/office/drawing/2014/main" id="{25F28CCC-4598-4E25-A932-6F5DADAF7E30}"/>
              </a:ext>
            </a:extLst>
          </p:cNvPr>
          <p:cNvCxnSpPr/>
          <p:nvPr/>
        </p:nvCxnSpPr>
        <p:spPr>
          <a:xfrm flipV="1">
            <a:off x="1915510" y="3178269"/>
            <a:ext cx="0" cy="6774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10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127977" y="896546"/>
            <a:ext cx="11776641" cy="5054868"/>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いろいろな予想物価変化率によるフィリップス曲線のシフト</a:t>
            </a:r>
          </a:p>
          <a:p>
            <a:pPr lvl="0" defTabSz="457200">
              <a:defRPr/>
            </a:pPr>
            <a:endParaRPr lang="ja-JP" altLang="en-US" sz="2400" dirty="0">
              <a:solidFill>
                <a:prstClr val="black"/>
              </a:solidFill>
            </a:endParaRPr>
          </a:p>
        </p:txBody>
      </p:sp>
      <p:cxnSp>
        <p:nvCxnSpPr>
          <p:cNvPr id="6" name="直線矢印コネクタ 5">
            <a:extLst>
              <a:ext uri="{FF2B5EF4-FFF2-40B4-BE49-F238E27FC236}">
                <a16:creationId xmlns:a16="http://schemas.microsoft.com/office/drawing/2014/main" id="{0A4F813D-B025-4108-8396-953FA6A5B43A}"/>
              </a:ext>
            </a:extLst>
          </p:cNvPr>
          <p:cNvCxnSpPr>
            <a:cxnSpLocks/>
          </p:cNvCxnSpPr>
          <p:nvPr/>
        </p:nvCxnSpPr>
        <p:spPr>
          <a:xfrm flipV="1">
            <a:off x="1055716" y="2119745"/>
            <a:ext cx="0" cy="34082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E2E17E0A-64DA-4708-801B-317C80EB0CBA}"/>
              </a:ext>
            </a:extLst>
          </p:cNvPr>
          <p:cNvCxnSpPr/>
          <p:nvPr/>
        </p:nvCxnSpPr>
        <p:spPr>
          <a:xfrm>
            <a:off x="1055716" y="4106487"/>
            <a:ext cx="6035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1C00F851-86A8-4F4B-85A1-90E508933F10}"/>
              </a:ext>
            </a:extLst>
          </p:cNvPr>
          <p:cNvSpPr txBox="1"/>
          <p:nvPr/>
        </p:nvSpPr>
        <p:spPr>
          <a:xfrm>
            <a:off x="540328" y="1603627"/>
            <a:ext cx="2252747" cy="369332"/>
          </a:xfrm>
          <a:prstGeom prst="rect">
            <a:avLst/>
          </a:prstGeom>
          <a:noFill/>
        </p:spPr>
        <p:txBody>
          <a:bodyPr wrap="square" rtlCol="0">
            <a:spAutoFit/>
          </a:bodyPr>
          <a:lstStyle/>
          <a:p>
            <a:r>
              <a:rPr kumimoji="1" lang="ja-JP" altLang="en-US" dirty="0"/>
              <a:t>名目賃金の変化率</a:t>
            </a:r>
          </a:p>
        </p:txBody>
      </p:sp>
      <p:sp>
        <p:nvSpPr>
          <p:cNvPr id="12" name="円弧 11">
            <a:extLst>
              <a:ext uri="{FF2B5EF4-FFF2-40B4-BE49-F238E27FC236}">
                <a16:creationId xmlns:a16="http://schemas.microsoft.com/office/drawing/2014/main" id="{910095C8-C2B6-46A1-98BF-14A0139A8DD0}"/>
              </a:ext>
            </a:extLst>
          </p:cNvPr>
          <p:cNvSpPr/>
          <p:nvPr/>
        </p:nvSpPr>
        <p:spPr>
          <a:xfrm rot="10569211">
            <a:off x="1398262" y="775091"/>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FDE648BB-496B-4E8A-8402-6CF39EF63F16}"/>
              </a:ext>
            </a:extLst>
          </p:cNvPr>
          <p:cNvSpPr txBox="1"/>
          <p:nvPr/>
        </p:nvSpPr>
        <p:spPr>
          <a:xfrm>
            <a:off x="3764457" y="5008038"/>
            <a:ext cx="2801385" cy="646331"/>
          </a:xfrm>
          <a:prstGeom prst="rect">
            <a:avLst/>
          </a:prstGeom>
          <a:noFill/>
        </p:spPr>
        <p:txBody>
          <a:bodyPr wrap="square" rtlCol="0">
            <a:spAutoFit/>
          </a:bodyPr>
          <a:lstStyle/>
          <a:p>
            <a:r>
              <a:rPr kumimoji="1" lang="ja-JP" altLang="en-US" dirty="0"/>
              <a:t>予想物価変化率が</a:t>
            </a:r>
            <a:r>
              <a:rPr kumimoji="1" lang="ja-JP" altLang="en-US" dirty="0">
                <a:solidFill>
                  <a:srgbClr val="FF0000"/>
                </a:solidFill>
              </a:rPr>
              <a:t>ゼロ</a:t>
            </a:r>
            <a:r>
              <a:rPr kumimoji="1" lang="ja-JP" altLang="en-US" dirty="0"/>
              <a:t>のときのフィリップス曲線</a:t>
            </a:r>
          </a:p>
        </p:txBody>
      </p:sp>
      <p:cxnSp>
        <p:nvCxnSpPr>
          <p:cNvPr id="16" name="コネクタ: 曲線 15">
            <a:extLst>
              <a:ext uri="{FF2B5EF4-FFF2-40B4-BE49-F238E27FC236}">
                <a16:creationId xmlns:a16="http://schemas.microsoft.com/office/drawing/2014/main" id="{2393ADAC-3E59-49EE-A3C1-C4E544CA1E80}"/>
              </a:ext>
            </a:extLst>
          </p:cNvPr>
          <p:cNvCxnSpPr>
            <a:cxnSpLocks/>
            <a:stCxn id="14" idx="1"/>
          </p:cNvCxnSpPr>
          <p:nvPr/>
        </p:nvCxnSpPr>
        <p:spPr>
          <a:xfrm rot="10800000">
            <a:off x="3219971" y="4490034"/>
            <a:ext cx="544486" cy="841170"/>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星: 5 pt 17">
            <a:extLst>
              <a:ext uri="{FF2B5EF4-FFF2-40B4-BE49-F238E27FC236}">
                <a16:creationId xmlns:a16="http://schemas.microsoft.com/office/drawing/2014/main" id="{7633BB1D-FFCC-416E-B1F7-B5EC2CCE076F}"/>
              </a:ext>
            </a:extLst>
          </p:cNvPr>
          <p:cNvSpPr/>
          <p:nvPr/>
        </p:nvSpPr>
        <p:spPr>
          <a:xfrm>
            <a:off x="2294312" y="3896890"/>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a:extLst>
              <a:ext uri="{FF2B5EF4-FFF2-40B4-BE49-F238E27FC236}">
                <a16:creationId xmlns:a16="http://schemas.microsoft.com/office/drawing/2014/main" id="{91CA213C-828D-4C44-A2C7-FF96AEA82537}"/>
              </a:ext>
            </a:extLst>
          </p:cNvPr>
          <p:cNvSpPr/>
          <p:nvPr/>
        </p:nvSpPr>
        <p:spPr>
          <a:xfrm rot="10800000">
            <a:off x="1493271" y="367070"/>
            <a:ext cx="9971849" cy="3854869"/>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7D0804C2-FC5B-41FA-92A2-E980A2C6D98D}"/>
              </a:ext>
            </a:extLst>
          </p:cNvPr>
          <p:cNvSpPr txBox="1"/>
          <p:nvPr/>
        </p:nvSpPr>
        <p:spPr>
          <a:xfrm>
            <a:off x="4680065" y="2626822"/>
            <a:ext cx="3167150" cy="646331"/>
          </a:xfrm>
          <a:prstGeom prst="rect">
            <a:avLst/>
          </a:prstGeom>
          <a:noFill/>
        </p:spPr>
        <p:txBody>
          <a:bodyPr wrap="square" rtlCol="0">
            <a:spAutoFit/>
          </a:bodyPr>
          <a:lstStyle/>
          <a:p>
            <a:r>
              <a:rPr kumimoji="1" lang="ja-JP" altLang="en-US" dirty="0"/>
              <a:t>予想物価変化率が</a:t>
            </a:r>
            <a:r>
              <a:rPr kumimoji="1" lang="en-US" altLang="ja-JP" dirty="0">
                <a:solidFill>
                  <a:srgbClr val="FF0000"/>
                </a:solidFill>
              </a:rPr>
              <a:t>5</a:t>
            </a:r>
            <a:r>
              <a:rPr kumimoji="1" lang="ja-JP" altLang="en-US" dirty="0">
                <a:solidFill>
                  <a:srgbClr val="FF0000"/>
                </a:solidFill>
              </a:rPr>
              <a:t>％</a:t>
            </a:r>
            <a:r>
              <a:rPr kumimoji="1" lang="ja-JP" altLang="en-US" dirty="0"/>
              <a:t>のときのフィリップス曲線</a:t>
            </a:r>
          </a:p>
        </p:txBody>
      </p:sp>
      <p:cxnSp>
        <p:nvCxnSpPr>
          <p:cNvPr id="25" name="コネクタ: 曲線 24">
            <a:extLst>
              <a:ext uri="{FF2B5EF4-FFF2-40B4-BE49-F238E27FC236}">
                <a16:creationId xmlns:a16="http://schemas.microsoft.com/office/drawing/2014/main" id="{6ABF846E-9BBD-4FDA-936B-A2C171016BDC}"/>
              </a:ext>
            </a:extLst>
          </p:cNvPr>
          <p:cNvCxnSpPr>
            <a:cxnSpLocks/>
          </p:cNvCxnSpPr>
          <p:nvPr/>
        </p:nvCxnSpPr>
        <p:spPr>
          <a:xfrm rot="10800000" flipV="1">
            <a:off x="2965928" y="2802005"/>
            <a:ext cx="1729561" cy="1108229"/>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4EB2C3E-D013-441A-AAD0-4C0EF8DF9C95}"/>
              </a:ext>
            </a:extLst>
          </p:cNvPr>
          <p:cNvCxnSpPr/>
          <p:nvPr/>
        </p:nvCxnSpPr>
        <p:spPr>
          <a:xfrm flipV="1">
            <a:off x="2441979" y="3429000"/>
            <a:ext cx="0" cy="6774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B5128165-FD73-4694-87FB-A4BA69204D96}"/>
              </a:ext>
            </a:extLst>
          </p:cNvPr>
          <p:cNvCxnSpPr/>
          <p:nvPr/>
        </p:nvCxnSpPr>
        <p:spPr>
          <a:xfrm>
            <a:off x="1055716" y="3429000"/>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DF53F017-A2B9-4958-BDAD-50FA69017288}"/>
              </a:ext>
            </a:extLst>
          </p:cNvPr>
          <p:cNvSpPr txBox="1"/>
          <p:nvPr/>
        </p:nvSpPr>
        <p:spPr>
          <a:xfrm>
            <a:off x="238351" y="3215818"/>
            <a:ext cx="802787" cy="369332"/>
          </a:xfrm>
          <a:prstGeom prst="rect">
            <a:avLst/>
          </a:prstGeom>
          <a:noFill/>
        </p:spPr>
        <p:txBody>
          <a:bodyPr wrap="square" rtlCol="0">
            <a:spAutoFit/>
          </a:bodyPr>
          <a:lstStyle/>
          <a:p>
            <a:pPr algn="r"/>
            <a:r>
              <a:rPr kumimoji="1" lang="en-US" altLang="ja-JP" dirty="0">
                <a:solidFill>
                  <a:srgbClr val="FF0000"/>
                </a:solidFill>
              </a:rPr>
              <a:t>10</a:t>
            </a:r>
            <a:r>
              <a:rPr kumimoji="1" lang="ja-JP" altLang="en-US" dirty="0">
                <a:solidFill>
                  <a:srgbClr val="FF0000"/>
                </a:solidFill>
              </a:rPr>
              <a:t>％</a:t>
            </a:r>
          </a:p>
        </p:txBody>
      </p:sp>
      <p:sp>
        <p:nvSpPr>
          <p:cNvPr id="34" name="星: 5 pt 33">
            <a:extLst>
              <a:ext uri="{FF2B5EF4-FFF2-40B4-BE49-F238E27FC236}">
                <a16:creationId xmlns:a16="http://schemas.microsoft.com/office/drawing/2014/main" id="{5DA18046-EEE9-426C-A7AE-34A26764D77E}"/>
              </a:ext>
            </a:extLst>
          </p:cNvPr>
          <p:cNvSpPr/>
          <p:nvPr/>
        </p:nvSpPr>
        <p:spPr>
          <a:xfrm>
            <a:off x="2278889" y="3207244"/>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1722C60C-E57C-4CEB-8898-1861B16881CB}"/>
              </a:ext>
            </a:extLst>
          </p:cNvPr>
          <p:cNvSpPr txBox="1"/>
          <p:nvPr/>
        </p:nvSpPr>
        <p:spPr>
          <a:xfrm>
            <a:off x="391300" y="3881207"/>
            <a:ext cx="647190" cy="369332"/>
          </a:xfrm>
          <a:prstGeom prst="rect">
            <a:avLst/>
          </a:prstGeom>
          <a:noFill/>
        </p:spPr>
        <p:txBody>
          <a:bodyPr wrap="square" rtlCol="0">
            <a:spAutoFit/>
          </a:bodyPr>
          <a:lstStyle/>
          <a:p>
            <a:pPr algn="r"/>
            <a:r>
              <a:rPr kumimoji="1" lang="en-US" altLang="ja-JP" dirty="0">
                <a:solidFill>
                  <a:srgbClr val="FF0000"/>
                </a:solidFill>
              </a:rPr>
              <a:t>0</a:t>
            </a:r>
            <a:r>
              <a:rPr kumimoji="1" lang="ja-JP" altLang="en-US" dirty="0">
                <a:solidFill>
                  <a:srgbClr val="FF0000"/>
                </a:solidFill>
              </a:rPr>
              <a:t>％</a:t>
            </a:r>
          </a:p>
        </p:txBody>
      </p:sp>
      <p:sp>
        <p:nvSpPr>
          <p:cNvPr id="41" name="テキスト ボックス 40">
            <a:extLst>
              <a:ext uri="{FF2B5EF4-FFF2-40B4-BE49-F238E27FC236}">
                <a16:creationId xmlns:a16="http://schemas.microsoft.com/office/drawing/2014/main" id="{A016F58B-277E-4D60-A431-3D76FA9E7789}"/>
              </a:ext>
            </a:extLst>
          </p:cNvPr>
          <p:cNvSpPr txBox="1"/>
          <p:nvPr/>
        </p:nvSpPr>
        <p:spPr>
          <a:xfrm>
            <a:off x="7847215" y="1417341"/>
            <a:ext cx="3541221" cy="4401205"/>
          </a:xfrm>
          <a:prstGeom prst="rect">
            <a:avLst/>
          </a:prstGeom>
          <a:noFill/>
        </p:spPr>
        <p:txBody>
          <a:bodyPr wrap="square" rtlCol="0">
            <a:spAutoFit/>
          </a:bodyPr>
          <a:lstStyle/>
          <a:p>
            <a:r>
              <a:rPr lang="en-US" altLang="ja-JP" sz="2000" dirty="0"/>
              <a:t>※</a:t>
            </a:r>
            <a:r>
              <a:rPr lang="ja-JP" altLang="en-US" sz="2000" dirty="0"/>
              <a:t>予想物価変化率が高くなればなるほど、フィリップス曲線は上にシフトする。つまり、予想インフレ率が高いほど、労働者は高い賃金を要求し、企業は製品の値上がりによる売上げ収入の増加を予想して、賃上げに応じる（賃上げとは、縦軸の名目賃金の変化率が上に行くこと）</a:t>
            </a:r>
            <a:r>
              <a:rPr lang="ja-JP" altLang="en-US" sz="2000" dirty="0">
                <a:solidFill>
                  <a:srgbClr val="FF0000"/>
                </a:solidFill>
              </a:rPr>
              <a:t>。結局、予想物価変化率と名目賃金の変化率の差（このグラフではゼロ）が同じであれば、労働の需給は変わらない。</a:t>
            </a:r>
            <a:endParaRPr kumimoji="1" lang="ja-JP" altLang="en-US" sz="2000" dirty="0">
              <a:solidFill>
                <a:srgbClr val="FF0000"/>
              </a:solidFill>
            </a:endParaRPr>
          </a:p>
        </p:txBody>
      </p:sp>
      <p:sp>
        <p:nvSpPr>
          <p:cNvPr id="26" name="円弧 25">
            <a:extLst>
              <a:ext uri="{FF2B5EF4-FFF2-40B4-BE49-F238E27FC236}">
                <a16:creationId xmlns:a16="http://schemas.microsoft.com/office/drawing/2014/main" id="{E4DA2ECD-9271-4D7D-83AC-5EE379520130}"/>
              </a:ext>
            </a:extLst>
          </p:cNvPr>
          <p:cNvSpPr/>
          <p:nvPr/>
        </p:nvSpPr>
        <p:spPr>
          <a:xfrm rot="10800000">
            <a:off x="1450841" y="922819"/>
            <a:ext cx="10025808" cy="3519268"/>
          </a:xfrm>
          <a:prstGeom prst="arc">
            <a:avLst>
              <a:gd name="adj1" fmla="val 16200000"/>
              <a:gd name="adj2" fmla="val 2151559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DCB9DA3B-A57A-4A9E-A7A7-51EF6D31DDB4}"/>
              </a:ext>
            </a:extLst>
          </p:cNvPr>
          <p:cNvCxnSpPr/>
          <p:nvPr/>
        </p:nvCxnSpPr>
        <p:spPr>
          <a:xfrm>
            <a:off x="1090170" y="3735373"/>
            <a:ext cx="137991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星: 5 pt 27">
            <a:extLst>
              <a:ext uri="{FF2B5EF4-FFF2-40B4-BE49-F238E27FC236}">
                <a16:creationId xmlns:a16="http://schemas.microsoft.com/office/drawing/2014/main" id="{B77437D6-2E3C-4A62-91A1-F8DEA4121CD9}"/>
              </a:ext>
            </a:extLst>
          </p:cNvPr>
          <p:cNvSpPr/>
          <p:nvPr/>
        </p:nvSpPr>
        <p:spPr>
          <a:xfrm>
            <a:off x="2270577" y="3545086"/>
            <a:ext cx="357447" cy="369311"/>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B8B1AA08-ACA8-431F-A332-2951E34E6391}"/>
              </a:ext>
            </a:extLst>
          </p:cNvPr>
          <p:cNvSpPr txBox="1"/>
          <p:nvPr/>
        </p:nvSpPr>
        <p:spPr>
          <a:xfrm>
            <a:off x="232587" y="3576555"/>
            <a:ext cx="802787" cy="369332"/>
          </a:xfrm>
          <a:prstGeom prst="rect">
            <a:avLst/>
          </a:prstGeom>
          <a:noFill/>
        </p:spPr>
        <p:txBody>
          <a:bodyPr wrap="square" rtlCol="0">
            <a:spAutoFit/>
          </a:bodyPr>
          <a:lstStyle/>
          <a:p>
            <a:pPr algn="r"/>
            <a:r>
              <a:rPr lang="en-US" altLang="ja-JP" dirty="0">
                <a:solidFill>
                  <a:srgbClr val="FF0000"/>
                </a:solidFill>
              </a:rPr>
              <a:t>5</a:t>
            </a:r>
            <a:r>
              <a:rPr kumimoji="1" lang="ja-JP" altLang="en-US" dirty="0">
                <a:solidFill>
                  <a:srgbClr val="FF0000"/>
                </a:solidFill>
              </a:rPr>
              <a:t>％</a:t>
            </a:r>
          </a:p>
        </p:txBody>
      </p:sp>
      <p:sp>
        <p:nvSpPr>
          <p:cNvPr id="36" name="テキスト ボックス 35">
            <a:extLst>
              <a:ext uri="{FF2B5EF4-FFF2-40B4-BE49-F238E27FC236}">
                <a16:creationId xmlns:a16="http://schemas.microsoft.com/office/drawing/2014/main" id="{7A889B83-BEE2-48DA-8483-CAC0E90BEF3E}"/>
              </a:ext>
            </a:extLst>
          </p:cNvPr>
          <p:cNvSpPr txBox="1"/>
          <p:nvPr/>
        </p:nvSpPr>
        <p:spPr>
          <a:xfrm>
            <a:off x="3764457" y="1705260"/>
            <a:ext cx="3167150" cy="646331"/>
          </a:xfrm>
          <a:prstGeom prst="rect">
            <a:avLst/>
          </a:prstGeom>
          <a:noFill/>
        </p:spPr>
        <p:txBody>
          <a:bodyPr wrap="square" rtlCol="0">
            <a:spAutoFit/>
          </a:bodyPr>
          <a:lstStyle/>
          <a:p>
            <a:r>
              <a:rPr kumimoji="1" lang="ja-JP" altLang="en-US" dirty="0"/>
              <a:t>予想物価変化率が</a:t>
            </a:r>
            <a:r>
              <a:rPr lang="en-US" altLang="ja-JP" dirty="0">
                <a:solidFill>
                  <a:srgbClr val="FF0000"/>
                </a:solidFill>
              </a:rPr>
              <a:t>10</a:t>
            </a:r>
            <a:r>
              <a:rPr kumimoji="1" lang="ja-JP" altLang="en-US" dirty="0">
                <a:solidFill>
                  <a:srgbClr val="FF0000"/>
                </a:solidFill>
              </a:rPr>
              <a:t>％</a:t>
            </a:r>
            <a:r>
              <a:rPr kumimoji="1" lang="ja-JP" altLang="en-US" dirty="0"/>
              <a:t>のときのフィリップス曲線</a:t>
            </a:r>
          </a:p>
        </p:txBody>
      </p:sp>
      <p:cxnSp>
        <p:nvCxnSpPr>
          <p:cNvPr id="13" name="コネクタ: 曲線 12">
            <a:extLst>
              <a:ext uri="{FF2B5EF4-FFF2-40B4-BE49-F238E27FC236}">
                <a16:creationId xmlns:a16="http://schemas.microsoft.com/office/drawing/2014/main" id="{E22DA940-227B-4481-9EED-2112D6D417A3}"/>
              </a:ext>
            </a:extLst>
          </p:cNvPr>
          <p:cNvCxnSpPr>
            <a:cxnSpLocks/>
          </p:cNvCxnSpPr>
          <p:nvPr/>
        </p:nvCxnSpPr>
        <p:spPr>
          <a:xfrm rot="10800000" flipV="1">
            <a:off x="1937737" y="1896956"/>
            <a:ext cx="1882734" cy="115619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1953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111931"/>
            <a:ext cx="11520134" cy="4971741"/>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アメリカの経済学者ミルトン・フリードマンとエドモンド・フェルプスは、長期のフィリップス曲線は垂直である、と主張した。</a:t>
            </a:r>
          </a:p>
          <a:p>
            <a:pPr marL="342900" lvl="0" indent="-342900" defTabSz="457200">
              <a:buFont typeface="Wingdings" panose="05000000000000000000" pitchFamily="2" charset="2"/>
              <a:buChar char="l"/>
              <a:defRPr/>
            </a:pPr>
            <a:r>
              <a:rPr lang="ja-JP" altLang="en-US" sz="2400" dirty="0">
                <a:solidFill>
                  <a:prstClr val="black"/>
                </a:solidFill>
              </a:rPr>
              <a:t>簡略化した例で説明する。たとえば、インフレ率が</a:t>
            </a:r>
            <a:r>
              <a:rPr lang="en-US" altLang="ja-JP" sz="2400" dirty="0">
                <a:solidFill>
                  <a:prstClr val="black"/>
                </a:solidFill>
              </a:rPr>
              <a:t>5</a:t>
            </a:r>
            <a:r>
              <a:rPr lang="ja-JP" altLang="en-US" sz="2400" dirty="0">
                <a:solidFill>
                  <a:prstClr val="black"/>
                </a:solidFill>
              </a:rPr>
              <a:t>％、名目賃金の増加率が</a:t>
            </a:r>
            <a:r>
              <a:rPr lang="en-US" altLang="ja-JP" sz="2400" dirty="0">
                <a:solidFill>
                  <a:prstClr val="black"/>
                </a:solidFill>
              </a:rPr>
              <a:t>3</a:t>
            </a:r>
            <a:r>
              <a:rPr lang="ja-JP" altLang="en-US" sz="2400" dirty="0">
                <a:solidFill>
                  <a:prstClr val="black"/>
                </a:solidFill>
              </a:rPr>
              <a:t>％であると仮定する。</a:t>
            </a:r>
          </a:p>
          <a:p>
            <a:pPr marL="342900" lvl="0" indent="-342900" defTabSz="457200">
              <a:buFont typeface="Wingdings" panose="05000000000000000000" pitchFamily="2" charset="2"/>
              <a:buChar char="l"/>
              <a:defRPr/>
            </a:pPr>
            <a:r>
              <a:rPr lang="ja-JP" altLang="en-US" sz="2400" dirty="0">
                <a:solidFill>
                  <a:prstClr val="black"/>
                </a:solidFill>
              </a:rPr>
              <a:t>人々は、名目賃金の</a:t>
            </a:r>
            <a:r>
              <a:rPr lang="en-US" altLang="ja-JP" sz="2400" dirty="0">
                <a:solidFill>
                  <a:prstClr val="black"/>
                </a:solidFill>
              </a:rPr>
              <a:t>3</a:t>
            </a:r>
            <a:r>
              <a:rPr lang="ja-JP" altLang="en-US" sz="2400" dirty="0">
                <a:solidFill>
                  <a:prstClr val="black"/>
                </a:solidFill>
              </a:rPr>
              <a:t>％アップをまず感じ取る（物価の変化については、必ずしもすぐに感知できない、または、物価の変化はじわじわと後からやってくる）ので、最初は労働の供給を増やす。</a:t>
            </a:r>
          </a:p>
          <a:p>
            <a:pPr marL="342900" lvl="0" indent="-342900" defTabSz="457200">
              <a:buFont typeface="Wingdings" panose="05000000000000000000" pitchFamily="2" charset="2"/>
              <a:buChar char="l"/>
              <a:defRPr/>
            </a:pPr>
            <a:r>
              <a:rPr lang="ja-JP" altLang="en-US" sz="2400" dirty="0">
                <a:solidFill>
                  <a:prstClr val="black"/>
                </a:solidFill>
              </a:rPr>
              <a:t>企業も、インフレ率が</a:t>
            </a:r>
            <a:r>
              <a:rPr lang="en-US" altLang="ja-JP" sz="2400" dirty="0">
                <a:solidFill>
                  <a:prstClr val="black"/>
                </a:solidFill>
              </a:rPr>
              <a:t>5</a:t>
            </a:r>
            <a:r>
              <a:rPr lang="ja-JP" altLang="en-US" sz="2400" dirty="0">
                <a:solidFill>
                  <a:prstClr val="black"/>
                </a:solidFill>
              </a:rPr>
              <a:t>％で自社の製品も</a:t>
            </a:r>
            <a:r>
              <a:rPr lang="en-US" altLang="ja-JP" sz="2400" dirty="0">
                <a:solidFill>
                  <a:prstClr val="black"/>
                </a:solidFill>
              </a:rPr>
              <a:t>5</a:t>
            </a:r>
            <a:r>
              <a:rPr lang="ja-JP" altLang="en-US" sz="2400" dirty="0">
                <a:solidFill>
                  <a:prstClr val="black"/>
                </a:solidFill>
              </a:rPr>
              <a:t>％高く売れる予想して、それに比べて名目賃金の増加率が低いので、実質的にはコストダウンと判断して、雇用を増やす。</a:t>
            </a:r>
          </a:p>
          <a:p>
            <a:pPr marL="342900" lvl="0" indent="-342900" defTabSz="457200">
              <a:buFont typeface="Wingdings" panose="05000000000000000000" pitchFamily="2" charset="2"/>
              <a:buChar char="l"/>
              <a:defRPr/>
            </a:pPr>
            <a:r>
              <a:rPr lang="ja-JP" altLang="en-US" sz="2400" dirty="0">
                <a:solidFill>
                  <a:prstClr val="black"/>
                </a:solidFill>
              </a:rPr>
              <a:t>短期的にはこうなるが、労働者は実質的には賃金が低下していることに気づいて、労働の供給をいずれ減らしてしまうか、名目賃金の増加率をインフレ率と同じ</a:t>
            </a:r>
            <a:r>
              <a:rPr lang="en-US" altLang="ja-JP" sz="2400" dirty="0">
                <a:solidFill>
                  <a:prstClr val="black"/>
                </a:solidFill>
              </a:rPr>
              <a:t>5</a:t>
            </a:r>
            <a:r>
              <a:rPr lang="ja-JP" altLang="en-US" sz="2400" dirty="0">
                <a:solidFill>
                  <a:prstClr val="black"/>
                </a:solidFill>
              </a:rPr>
              <a:t>％まで要求する。</a:t>
            </a:r>
          </a:p>
        </p:txBody>
      </p:sp>
    </p:spTree>
    <p:extLst>
      <p:ext uri="{BB962C8B-B14F-4D97-AF65-F5344CB8AC3E}">
        <p14:creationId xmlns:p14="http://schemas.microsoft.com/office/powerpoint/2010/main" val="411595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111931"/>
            <a:ext cx="11520134" cy="4971741"/>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前者の（労働者が労働の供給を減らす）場合には、国全体の経済活動つまり産出量が減るので、景気も減速してインフレ率が低下する。</a:t>
            </a:r>
          </a:p>
          <a:p>
            <a:pPr marL="342900" lvl="0" indent="-342900" defTabSz="457200">
              <a:buFont typeface="Wingdings" panose="05000000000000000000" pitchFamily="2" charset="2"/>
              <a:buChar char="l"/>
              <a:defRPr/>
            </a:pPr>
            <a:r>
              <a:rPr lang="ja-JP" altLang="en-US" sz="2400" dirty="0">
                <a:solidFill>
                  <a:prstClr val="black"/>
                </a:solidFill>
              </a:rPr>
              <a:t>後者の（労働者が名目賃金の引き上げを要求する）場合には、企業としては自社の製品の売上げ金額が</a:t>
            </a:r>
            <a:r>
              <a:rPr lang="en-US" altLang="ja-JP" sz="2400" dirty="0">
                <a:solidFill>
                  <a:prstClr val="black"/>
                </a:solidFill>
              </a:rPr>
              <a:t>5</a:t>
            </a:r>
            <a:r>
              <a:rPr lang="ja-JP" altLang="en-US" sz="2400" dirty="0">
                <a:solidFill>
                  <a:prstClr val="black"/>
                </a:solidFill>
              </a:rPr>
              <a:t>％増加しているので、その要求を呑むことができて、名目賃金は上昇する。</a:t>
            </a:r>
          </a:p>
          <a:p>
            <a:pPr marL="342900" lvl="0" indent="-342900" defTabSz="457200">
              <a:buFont typeface="Wingdings" panose="05000000000000000000" pitchFamily="2" charset="2"/>
              <a:buChar char="l"/>
              <a:defRPr/>
            </a:pPr>
            <a:r>
              <a:rPr lang="ja-JP" altLang="en-US" sz="2400" dirty="0">
                <a:solidFill>
                  <a:prstClr val="black"/>
                </a:solidFill>
              </a:rPr>
              <a:t>つまり、</a:t>
            </a:r>
            <a:r>
              <a:rPr lang="ja-JP" altLang="en-US" sz="2400" dirty="0">
                <a:solidFill>
                  <a:srgbClr val="FF0000"/>
                </a:solidFill>
              </a:rPr>
              <a:t>長期的には、物価変化率と名目賃金の変化率は、だいたい同じ</a:t>
            </a:r>
            <a:r>
              <a:rPr lang="ja-JP" altLang="en-US" sz="2400" dirty="0">
                <a:solidFill>
                  <a:prstClr val="black"/>
                </a:solidFill>
              </a:rPr>
              <a:t>になる。</a:t>
            </a:r>
          </a:p>
          <a:p>
            <a:pPr marL="342900" lvl="0" indent="-342900" defTabSz="457200">
              <a:buFont typeface="Wingdings" panose="05000000000000000000" pitchFamily="2" charset="2"/>
              <a:buChar char="l"/>
              <a:defRPr/>
            </a:pPr>
            <a:r>
              <a:rPr lang="ja-JP" altLang="en-US" sz="2400" dirty="0">
                <a:solidFill>
                  <a:prstClr val="black"/>
                </a:solidFill>
              </a:rPr>
              <a:t>そして、</a:t>
            </a:r>
            <a:r>
              <a:rPr lang="ja-JP" altLang="en-US" sz="2400" dirty="0">
                <a:solidFill>
                  <a:srgbClr val="FF0000"/>
                </a:solidFill>
              </a:rPr>
              <a:t>長期的には物価変化率と予想物価変化率も、だいたい同じ</a:t>
            </a:r>
            <a:r>
              <a:rPr lang="ja-JP" altLang="en-US" sz="2400" dirty="0">
                <a:solidFill>
                  <a:prstClr val="black"/>
                </a:solidFill>
              </a:rPr>
              <a:t>になる。</a:t>
            </a:r>
          </a:p>
          <a:p>
            <a:pPr marL="342900" lvl="0" indent="-342900" defTabSz="457200">
              <a:buFont typeface="Wingdings" panose="05000000000000000000" pitchFamily="2" charset="2"/>
              <a:buChar char="l"/>
              <a:defRPr/>
            </a:pPr>
            <a:r>
              <a:rPr lang="ja-JP" altLang="en-US" sz="2400" dirty="0">
                <a:solidFill>
                  <a:prstClr val="black"/>
                </a:solidFill>
              </a:rPr>
              <a:t>たとえば、数年間デフレが続いたら、他に大きな変化が見当たらなければ、今年もここ二、三年並みのデフレだろうな、などと人々は予想する。</a:t>
            </a:r>
          </a:p>
          <a:p>
            <a:pPr marL="342900" lvl="0" indent="-342900" defTabSz="457200">
              <a:buFont typeface="Wingdings" panose="05000000000000000000" pitchFamily="2" charset="2"/>
              <a:buChar char="l"/>
              <a:defRPr/>
            </a:pPr>
            <a:r>
              <a:rPr lang="ja-JP" altLang="en-US" sz="2400" dirty="0">
                <a:solidFill>
                  <a:prstClr val="black"/>
                </a:solidFill>
              </a:rPr>
              <a:t>もちろん、外れることもあるが、その違いはその年の残りや来年の予想に織り込まれて活かされる。</a:t>
            </a:r>
          </a:p>
        </p:txBody>
      </p:sp>
    </p:spTree>
    <p:extLst>
      <p:ext uri="{BB962C8B-B14F-4D97-AF65-F5344CB8AC3E}">
        <p14:creationId xmlns:p14="http://schemas.microsoft.com/office/powerpoint/2010/main" val="2984338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014153"/>
            <a:ext cx="11520134" cy="5029930"/>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さらに、政府がインフレや失業に対してどのような政策を打ち出しているかの知識を人々はおおよそ持っていて、ある程度合理的に判断して行動する。</a:t>
            </a:r>
          </a:p>
          <a:p>
            <a:pPr marL="342900" lvl="0" indent="-342900" defTabSz="457200">
              <a:buFont typeface="Wingdings" panose="05000000000000000000" pitchFamily="2" charset="2"/>
              <a:buChar char="l"/>
              <a:defRPr/>
            </a:pPr>
            <a:r>
              <a:rPr lang="ja-JP" altLang="en-US" sz="2400" dirty="0">
                <a:solidFill>
                  <a:prstClr val="black"/>
                </a:solidFill>
              </a:rPr>
              <a:t>よって、政府が景気刺激のために公共投資を増やすなどすると、求人が増え名目賃金も少し高くなるので、最初は仕事に就く人が増えるものの、次第に物価が上がると人々は予想して（おそらく、実際に物価が上がる、またはデフレが緩和される）、労働の供給は減ってゆき元の状態に戻る。</a:t>
            </a:r>
          </a:p>
          <a:p>
            <a:pPr marL="342900" lvl="0" indent="-342900" defTabSz="457200">
              <a:buFont typeface="Wingdings" panose="05000000000000000000" pitchFamily="2" charset="2"/>
              <a:buChar char="l"/>
              <a:defRPr/>
            </a:pPr>
            <a:r>
              <a:rPr lang="ja-JP" altLang="en-US" sz="2400" dirty="0">
                <a:solidFill>
                  <a:prstClr val="black"/>
                </a:solidFill>
              </a:rPr>
              <a:t>さて、「長期的には、物価変化率と</a:t>
            </a:r>
            <a:r>
              <a:rPr lang="ja-JP" altLang="en-US" sz="2400" dirty="0">
                <a:solidFill>
                  <a:prstClr val="black"/>
                </a:solidFill>
                <a:highlight>
                  <a:srgbClr val="FFFF00"/>
                </a:highlight>
              </a:rPr>
              <a:t>名目賃金</a:t>
            </a:r>
            <a:r>
              <a:rPr lang="ja-JP" altLang="en-US" sz="2400" dirty="0">
                <a:solidFill>
                  <a:prstClr val="black"/>
                </a:solidFill>
              </a:rPr>
              <a:t>の変化率は、だいたい同じになる」</a:t>
            </a:r>
            <a:br>
              <a:rPr lang="ja-JP" altLang="en-US" sz="2400" dirty="0">
                <a:solidFill>
                  <a:prstClr val="black"/>
                </a:solidFill>
              </a:rPr>
            </a:br>
            <a:r>
              <a:rPr lang="ja-JP" altLang="en-US" sz="2400" dirty="0">
                <a:solidFill>
                  <a:prstClr val="black"/>
                </a:solidFill>
              </a:rPr>
              <a:t>そして「長期的には物価変化率と</a:t>
            </a:r>
            <a:r>
              <a:rPr lang="ja-JP" altLang="en-US" sz="2400" dirty="0">
                <a:solidFill>
                  <a:prstClr val="black"/>
                </a:solidFill>
                <a:highlight>
                  <a:srgbClr val="FFFF00"/>
                </a:highlight>
              </a:rPr>
              <a:t>予想物価</a:t>
            </a:r>
            <a:r>
              <a:rPr lang="ja-JP" altLang="en-US" sz="2400" dirty="0">
                <a:solidFill>
                  <a:prstClr val="black"/>
                </a:solidFill>
              </a:rPr>
              <a:t>変化率も、だいたい同じになる」と説明した。これと先の説明「予想物価変化率と名目賃金の変化率の差が同じであれば、労働の需給は変わらない」を合わせると、</a:t>
            </a:r>
          </a:p>
          <a:p>
            <a:pPr marL="342900" lvl="0" indent="-342900" defTabSz="457200">
              <a:buFont typeface="Wingdings" panose="05000000000000000000" pitchFamily="2" charset="2"/>
              <a:buChar char="l"/>
              <a:defRPr/>
            </a:pPr>
            <a:r>
              <a:rPr lang="ja-JP" altLang="en-US" sz="2400" dirty="0">
                <a:solidFill>
                  <a:prstClr val="black"/>
                </a:solidFill>
              </a:rPr>
              <a:t>長期的には</a:t>
            </a:r>
            <a:r>
              <a:rPr lang="ja-JP" altLang="en-US" sz="2400" dirty="0">
                <a:solidFill>
                  <a:srgbClr val="FF0000"/>
                </a:solidFill>
              </a:rPr>
              <a:t>予想物価変化率と名目賃金（そして物価）の変化率が同じ</a:t>
            </a:r>
            <a:r>
              <a:rPr lang="ja-JP" altLang="en-US" sz="2400" dirty="0">
                <a:solidFill>
                  <a:prstClr val="black"/>
                </a:solidFill>
              </a:rPr>
              <a:t>水準のままなので、労働の需給は長期的には変わらない、ということになる。</a:t>
            </a:r>
          </a:p>
          <a:p>
            <a:pPr marL="342900" lvl="0" indent="-342900" defTabSz="457200">
              <a:buFont typeface="Wingdings" panose="05000000000000000000" pitchFamily="2" charset="2"/>
              <a:buChar char="l"/>
              <a:defRPr/>
            </a:pPr>
            <a:endParaRPr lang="ja-JP" altLang="en-US" sz="2400" dirty="0">
              <a:solidFill>
                <a:prstClr val="black"/>
              </a:solidFill>
            </a:endParaRPr>
          </a:p>
          <a:p>
            <a:pPr marL="342900" lvl="0" indent="-342900" defTabSz="457200">
              <a:buFont typeface="Wingdings" panose="05000000000000000000" pitchFamily="2" charset="2"/>
              <a:buChar char="l"/>
              <a:defRPr/>
            </a:pPr>
            <a:endParaRPr lang="ja-JP" altLang="en-US" sz="2400" dirty="0">
              <a:solidFill>
                <a:prstClr val="black"/>
              </a:solidFill>
            </a:endParaRPr>
          </a:p>
          <a:p>
            <a:pPr lvl="0" defTabSz="457200">
              <a:defRPr/>
            </a:pPr>
            <a:endParaRPr lang="ja-JP" altLang="en-US" sz="2400" dirty="0">
              <a:solidFill>
                <a:prstClr val="black"/>
              </a:solidFill>
            </a:endParaRPr>
          </a:p>
        </p:txBody>
      </p:sp>
    </p:spTree>
    <p:extLst>
      <p:ext uri="{BB962C8B-B14F-4D97-AF65-F5344CB8AC3E}">
        <p14:creationId xmlns:p14="http://schemas.microsoft.com/office/powerpoint/2010/main" val="80093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072342"/>
            <a:ext cx="11520134" cy="4971741"/>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要は、失業を減らそうとする金融政策や財政政策は、短期では効果があるが、長期では、効果がないというのが、フリードマンとフェルプスの主張。</a:t>
            </a:r>
          </a:p>
          <a:p>
            <a:pPr marL="342900" lvl="0" indent="-342900" defTabSz="457200">
              <a:buFont typeface="Wingdings" panose="05000000000000000000" pitchFamily="2" charset="2"/>
              <a:buChar char="l"/>
              <a:defRPr/>
            </a:pPr>
            <a:r>
              <a:rPr lang="ja-JP" altLang="en-US" sz="2400" dirty="0">
                <a:solidFill>
                  <a:prstClr val="black"/>
                </a:solidFill>
              </a:rPr>
              <a:t>この議論が本当に正しいのかどうかについては、様々な論争や研究が続いている。</a:t>
            </a:r>
          </a:p>
          <a:p>
            <a:pPr marL="342900" lvl="0" indent="-342900" defTabSz="457200">
              <a:buFont typeface="Wingdings" panose="05000000000000000000" pitchFamily="2" charset="2"/>
              <a:buChar char="l"/>
              <a:defRPr/>
            </a:pPr>
            <a:r>
              <a:rPr lang="ja-JP" altLang="en-US" sz="2400" dirty="0">
                <a:solidFill>
                  <a:prstClr val="black"/>
                </a:solidFill>
              </a:rPr>
              <a:t>たとえば、</a:t>
            </a:r>
            <a:r>
              <a:rPr lang="en-US" altLang="ja-JP" sz="2400" dirty="0">
                <a:solidFill>
                  <a:prstClr val="black"/>
                </a:solidFill>
              </a:rPr>
              <a:t>1970</a:t>
            </a:r>
            <a:r>
              <a:rPr lang="ja-JP" altLang="en-US" sz="2400" dirty="0">
                <a:solidFill>
                  <a:prstClr val="black"/>
                </a:solidFill>
              </a:rPr>
              <a:t>年代のスタグフレーションの時代は、不況と物価上昇が並行して続いた。つまり、失業と物価上昇が併存した。</a:t>
            </a:r>
            <a:r>
              <a:rPr lang="en-US" altLang="ja-JP" sz="2400" dirty="0">
                <a:solidFill>
                  <a:prstClr val="black"/>
                </a:solidFill>
              </a:rPr>
              <a:t>1960</a:t>
            </a:r>
            <a:r>
              <a:rPr lang="ja-JP" altLang="en-US" sz="2400" dirty="0">
                <a:solidFill>
                  <a:prstClr val="black"/>
                </a:solidFill>
              </a:rPr>
              <a:t>年代までのようなフィリップス曲線のようなグラフは、多くの先進国で消滅した、との見解があった。</a:t>
            </a:r>
          </a:p>
          <a:p>
            <a:pPr marL="342900" lvl="0" indent="-342900" defTabSz="457200">
              <a:buFont typeface="Wingdings" panose="05000000000000000000" pitchFamily="2" charset="2"/>
              <a:buChar char="l"/>
              <a:defRPr/>
            </a:pPr>
            <a:r>
              <a:rPr lang="ja-JP" altLang="en-US" sz="2400" dirty="0">
                <a:solidFill>
                  <a:prstClr val="black"/>
                </a:solidFill>
              </a:rPr>
              <a:t>いろいろな国と時代によって、フィリップス曲線の形状は様々で、短期では当てはまっているとの見解もあるし、短期でさえも観測できない、との見解もある。</a:t>
            </a:r>
          </a:p>
          <a:p>
            <a:pPr marL="342900" lvl="0" indent="-342900" defTabSz="457200">
              <a:buFont typeface="Wingdings" panose="05000000000000000000" pitchFamily="2" charset="2"/>
              <a:buChar char="l"/>
              <a:defRPr/>
            </a:pPr>
            <a:r>
              <a:rPr lang="ja-JP" altLang="en-US" sz="2400" dirty="0">
                <a:solidFill>
                  <a:prstClr val="black"/>
                </a:solidFill>
              </a:rPr>
              <a:t>すでに述べた「予想物価変化率と名目賃金（そして物価）の変化率が同じ」つまり差がないということは、先のグラフの</a:t>
            </a:r>
            <a:r>
              <a:rPr lang="ja-JP" altLang="en-US" sz="2400" dirty="0">
                <a:solidFill>
                  <a:srgbClr val="FF0000"/>
                </a:solidFill>
              </a:rPr>
              <a:t>★の状態</a:t>
            </a:r>
            <a:r>
              <a:rPr lang="ja-JP" altLang="en-US" sz="2400" dirty="0">
                <a:solidFill>
                  <a:prstClr val="black"/>
                </a:solidFill>
              </a:rPr>
              <a:t>だということ（もう一度、先のスライドを見てみよう）。</a:t>
            </a:r>
          </a:p>
          <a:p>
            <a:pPr marL="342900" lvl="0" indent="-342900" defTabSz="457200">
              <a:buFont typeface="Wingdings" panose="05000000000000000000" pitchFamily="2" charset="2"/>
              <a:buChar char="l"/>
              <a:defRPr/>
            </a:pPr>
            <a:endParaRPr lang="ja-JP" altLang="en-US" sz="2400" dirty="0">
              <a:solidFill>
                <a:prstClr val="black"/>
              </a:solidFill>
            </a:endParaRPr>
          </a:p>
        </p:txBody>
      </p:sp>
    </p:spTree>
    <p:extLst>
      <p:ext uri="{BB962C8B-B14F-4D97-AF65-F5344CB8AC3E}">
        <p14:creationId xmlns:p14="http://schemas.microsoft.com/office/powerpoint/2010/main" val="37215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12126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長期で貫徹する</a:t>
            </a:r>
            <a:r>
              <a:rPr lang="ja-JP" altLang="en-US" sz="2400" dirty="0">
                <a:solidFill>
                  <a:srgbClr val="FF0000"/>
                </a:solidFill>
              </a:rPr>
              <a:t>この★印の</a:t>
            </a:r>
            <a:r>
              <a:rPr lang="ja-JP" altLang="en-US" sz="2400" dirty="0">
                <a:solidFill>
                  <a:prstClr val="black"/>
                </a:solidFill>
              </a:rPr>
              <a:t>ベーシックな失業率は、</a:t>
            </a:r>
            <a:r>
              <a:rPr lang="ja-JP" altLang="en-US" sz="2400" dirty="0">
                <a:solidFill>
                  <a:srgbClr val="FF0000"/>
                </a:solidFill>
              </a:rPr>
              <a:t>自然失業率</a:t>
            </a:r>
            <a:r>
              <a:rPr lang="ja-JP" altLang="en-US" sz="2400" dirty="0">
                <a:solidFill>
                  <a:prstClr val="black"/>
                </a:solidFill>
              </a:rPr>
              <a:t>と呼ばれている（今回の講義ですでに説明）。</a:t>
            </a:r>
          </a:p>
          <a:p>
            <a:pPr marL="342900" lvl="0" indent="-342900" defTabSz="457200">
              <a:buFont typeface="Wingdings" panose="05000000000000000000" pitchFamily="2" charset="2"/>
              <a:buChar char="l"/>
              <a:defRPr/>
            </a:pPr>
            <a:r>
              <a:rPr lang="ja-JP" altLang="en-US" sz="2400" dirty="0">
                <a:solidFill>
                  <a:prstClr val="black"/>
                </a:solidFill>
              </a:rPr>
              <a:t>つまり、長期のフィリップス曲線が垂直ということが成り立つならば、その線が横軸と交わる失業率は、長期にわたって続く失業率、つまり、自然失業率ということになる。</a:t>
            </a:r>
          </a:p>
          <a:p>
            <a:pPr marL="342900" lvl="0" indent="-342900" defTabSz="457200">
              <a:buFont typeface="Wingdings" panose="05000000000000000000" pitchFamily="2" charset="2"/>
              <a:buChar char="l"/>
              <a:defRPr/>
            </a:pPr>
            <a:r>
              <a:rPr lang="ja-JP" altLang="en-US" sz="2400" dirty="0">
                <a:solidFill>
                  <a:prstClr val="black"/>
                </a:solidFill>
              </a:rPr>
              <a:t>以上の議論が成り立つかどうかは別として、失業率を下げようとする場合に、単に財政支出を増やすとか、金融政策で金利を引き下げるというだけではなく、企業の雇用慣行、働き方、労働時間、転職のやりやすさ、育児との両立の可否、産業・企業の成長・生産性など、様々な問題にも取り組むことが大切、ということになる。</a:t>
            </a:r>
          </a:p>
          <a:p>
            <a:pPr marL="342900" lvl="0" indent="-342900" defTabSz="457200">
              <a:buFont typeface="Wingdings" panose="05000000000000000000" pitchFamily="2" charset="2"/>
              <a:buChar char="l"/>
              <a:defRPr/>
            </a:pPr>
            <a:r>
              <a:rPr lang="ja-JP" altLang="en-US" sz="2400" dirty="0">
                <a:solidFill>
                  <a:prstClr val="black"/>
                </a:solidFill>
              </a:rPr>
              <a:t>最後に、補足。実際の失業（雇用）と賃金の問題を考える際には、労働時間やボーナスの問題、フルタイムの勤務かパートやアルバイトなど時給制なのかで、中身は違ってくる。</a:t>
            </a:r>
          </a:p>
        </p:txBody>
      </p:sp>
    </p:spTree>
    <p:extLst>
      <p:ext uri="{BB962C8B-B14F-4D97-AF65-F5344CB8AC3E}">
        <p14:creationId xmlns:p14="http://schemas.microsoft.com/office/powerpoint/2010/main" val="393637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マクロ経済学の中の労働・失業が今回のテーマ。さらに、それらと物価の関係も説明する。言い換えると、我われにとって基本的な、日常である働くこと、そして働いて得た収入・労賃で生活に必要なものを買うこと、この二点がテーマ。</a:t>
            </a:r>
          </a:p>
          <a:p>
            <a:pPr marL="342900" lvl="0" indent="-342900" defTabSz="457200">
              <a:buFont typeface="Wingdings" panose="05000000000000000000" pitchFamily="2" charset="2"/>
              <a:buChar char="l"/>
              <a:defRPr/>
            </a:pPr>
            <a:r>
              <a:rPr lang="ja-JP" altLang="en-US" sz="2400" dirty="0">
                <a:solidFill>
                  <a:prstClr val="black"/>
                </a:solidFill>
              </a:rPr>
              <a:t>労働市場では、需要するのが企業、供給するのが労働者。これまでは企業が生産者（供給側）で、需要側は消費者だったが、今回は立場が逆なので注意。</a:t>
            </a:r>
          </a:p>
          <a:p>
            <a:pPr marL="342900" lvl="0" indent="-342900" defTabSz="457200">
              <a:buFont typeface="Wingdings" panose="05000000000000000000" pitchFamily="2" charset="2"/>
              <a:buChar char="l"/>
              <a:defRPr/>
            </a:pPr>
            <a:r>
              <a:rPr lang="ja-JP" altLang="en-US" sz="2400" dirty="0">
                <a:solidFill>
                  <a:prstClr val="black"/>
                </a:solidFill>
              </a:rPr>
              <a:t>縦軸の価格は、労働の価格、つまり、賃金。ただし、賃金そのものを縦軸にする方法と、賃金を物価で割ったものを縦軸にする方法がある。</a:t>
            </a:r>
          </a:p>
          <a:p>
            <a:pPr marL="342900" lvl="0" indent="-342900" defTabSz="457200">
              <a:buFont typeface="Wingdings" panose="05000000000000000000" pitchFamily="2" charset="2"/>
              <a:buChar char="l"/>
              <a:defRPr/>
            </a:pPr>
            <a:r>
              <a:rPr lang="ja-JP" altLang="en-US" sz="2400" dirty="0">
                <a:solidFill>
                  <a:prstClr val="black"/>
                </a:solidFill>
              </a:rPr>
              <a:t>たとえば、月収が</a:t>
            </a:r>
            <a:r>
              <a:rPr lang="en-US" altLang="ja-JP" sz="2400" dirty="0">
                <a:solidFill>
                  <a:prstClr val="black"/>
                </a:solidFill>
              </a:rPr>
              <a:t>20</a:t>
            </a:r>
            <a:r>
              <a:rPr lang="ja-JP" altLang="en-US" sz="2400" dirty="0">
                <a:solidFill>
                  <a:prstClr val="black"/>
                </a:solidFill>
              </a:rPr>
              <a:t>万円であったのに、世の中の賃金が上がって</a:t>
            </a:r>
            <a:r>
              <a:rPr lang="en-US" altLang="ja-JP" sz="2400" dirty="0">
                <a:solidFill>
                  <a:prstClr val="black"/>
                </a:solidFill>
              </a:rPr>
              <a:t>22</a:t>
            </a:r>
            <a:r>
              <a:rPr lang="ja-JP" altLang="en-US" sz="2400" dirty="0">
                <a:solidFill>
                  <a:prstClr val="black"/>
                </a:solidFill>
              </a:rPr>
              <a:t>万円になったと仮定する。人々がそのことだけを良しとして、「手取りが増えたのだから来月から働こう」とする（つまり、労働の供給が増える）といった行動を取るのであれば、賃金そのもの（これを名目賃金という）を縦軸にするとよい。</a:t>
            </a:r>
          </a:p>
          <a:p>
            <a:pPr marL="342900" lvl="0" indent="-342900" defTabSz="457200">
              <a:buFont typeface="Wingdings" panose="05000000000000000000" pitchFamily="2" charset="2"/>
              <a:buChar char="l"/>
              <a:defRPr/>
            </a:pPr>
            <a:r>
              <a:rPr lang="ja-JP" altLang="en-US" sz="2400" dirty="0">
                <a:solidFill>
                  <a:prstClr val="black"/>
                </a:solidFill>
              </a:rPr>
              <a:t>しかし、同時に、物価も</a:t>
            </a:r>
            <a:r>
              <a:rPr lang="en-US" altLang="ja-JP" sz="2400" dirty="0">
                <a:solidFill>
                  <a:prstClr val="black"/>
                </a:solidFill>
              </a:rPr>
              <a:t>10</a:t>
            </a:r>
            <a:r>
              <a:rPr lang="ja-JP" altLang="en-US" sz="2400" dirty="0">
                <a:solidFill>
                  <a:prstClr val="black"/>
                </a:solidFill>
              </a:rPr>
              <a:t>％上がっているとする。「手取りも増えたが、物価も同じように上がったのだから、何も変わらない」と考えて行動を買えない人もいる。</a:t>
            </a: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1151521"/>
            <a:ext cx="11520134" cy="512126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たとえば、</a:t>
            </a:r>
            <a:r>
              <a:rPr lang="en-US" altLang="ja-JP" sz="2400" dirty="0">
                <a:solidFill>
                  <a:prstClr val="black"/>
                </a:solidFill>
              </a:rPr>
              <a:t>2020</a:t>
            </a:r>
            <a:r>
              <a:rPr lang="ja-JP" altLang="en-US" sz="2400" dirty="0">
                <a:solidFill>
                  <a:prstClr val="black"/>
                </a:solidFill>
              </a:rPr>
              <a:t>年の新型コロナウイルス禍が起きる</a:t>
            </a:r>
            <a:r>
              <a:rPr lang="en-US" altLang="ja-JP" sz="2400" dirty="0">
                <a:solidFill>
                  <a:prstClr val="black"/>
                </a:solidFill>
              </a:rPr>
              <a:t>2019</a:t>
            </a:r>
            <a:r>
              <a:rPr lang="ja-JP" altLang="en-US" sz="2400" dirty="0">
                <a:solidFill>
                  <a:prstClr val="black"/>
                </a:solidFill>
              </a:rPr>
              <a:t>年までの数年間は、日本の最低賃金は毎年引き上げられてきた。しかし、物価は少しも上がっていない。</a:t>
            </a:r>
          </a:p>
          <a:p>
            <a:pPr marL="342900" indent="-342900" defTabSz="457200">
              <a:buFont typeface="Wingdings" panose="05000000000000000000" pitchFamily="2" charset="2"/>
              <a:buChar char="l"/>
              <a:defRPr/>
            </a:pPr>
            <a:r>
              <a:rPr lang="ja-JP" altLang="en-US" sz="2400" dirty="0">
                <a:solidFill>
                  <a:prstClr val="black"/>
                </a:solidFill>
              </a:rPr>
              <a:t>そして失業率はたしかに減ってきた（または低いままだ）が、それは少子高齢化による人手不足が原因であり、フィリップス曲線上の変化とは異なる理由だろう。</a:t>
            </a:r>
          </a:p>
          <a:p>
            <a:pPr marL="342900" indent="-342900" defTabSz="457200">
              <a:buFont typeface="Wingdings" panose="05000000000000000000" pitchFamily="2" charset="2"/>
              <a:buChar char="l"/>
              <a:defRPr/>
            </a:pPr>
            <a:r>
              <a:rPr lang="ja-JP" altLang="en-US" sz="2400" dirty="0">
                <a:solidFill>
                  <a:prstClr val="black"/>
                </a:solidFill>
              </a:rPr>
              <a:t>また、一般的に、賃金が上がると労働時間が減る。つまり、名目賃金の引上げによって働きたい人が増えても、企業は雇用を増やさずに（つまり失業率が低下せずに）、逆に労働時間を減らして残業代や土日出勤や時給払いの賃金コストを引き下げる傾向がある。</a:t>
            </a:r>
          </a:p>
          <a:p>
            <a:pPr marL="342900" indent="-342900" defTabSz="457200">
              <a:buFont typeface="Wingdings" panose="05000000000000000000" pitchFamily="2" charset="2"/>
              <a:buChar char="l"/>
              <a:defRPr/>
            </a:pPr>
            <a:r>
              <a:rPr lang="ja-JP" altLang="en-US" sz="2400" dirty="0">
                <a:solidFill>
                  <a:prstClr val="black"/>
                </a:solidFill>
              </a:rPr>
              <a:t>つまり、一般論ではあるものの、名目賃金の増加率はデータとしてはプラスになるものの、失業率は上がらずに変化しない可能性もある。</a:t>
            </a:r>
          </a:p>
        </p:txBody>
      </p:sp>
    </p:spTree>
    <p:extLst>
      <p:ext uri="{BB962C8B-B14F-4D97-AF65-F5344CB8AC3E}">
        <p14:creationId xmlns:p14="http://schemas.microsoft.com/office/powerpoint/2010/main" val="243038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121263"/>
          </a:xfrm>
          <a:prstGeom prst="rect">
            <a:avLst/>
          </a:prstGeom>
          <a:noFill/>
        </p:spPr>
        <p:txBody>
          <a:bodyPr wrap="square" rtlCol="0">
            <a:noAutofit/>
          </a:bodyPr>
          <a:lstStyle/>
          <a:p>
            <a:pPr marL="342900" indent="-342900" defTabSz="457200">
              <a:buFont typeface="Wingdings" panose="05000000000000000000" pitchFamily="2" charset="2"/>
              <a:buChar char="l"/>
              <a:defRPr/>
            </a:pPr>
            <a:r>
              <a:rPr lang="ja-JP" altLang="en-US" sz="2400" dirty="0">
                <a:solidFill>
                  <a:prstClr val="black"/>
                </a:solidFill>
              </a:rPr>
              <a:t>さらに、名目賃金がデータとしては上がりつつも（つまり、名目賃金の変化率がプラスであっても）、労働時間の短縮によって、人々の実際の所得は減ることもありうる。</a:t>
            </a:r>
          </a:p>
          <a:p>
            <a:pPr marL="342900" indent="-342900" defTabSz="457200">
              <a:buFont typeface="Wingdings" panose="05000000000000000000" pitchFamily="2" charset="2"/>
              <a:buChar char="l"/>
              <a:defRPr/>
            </a:pPr>
            <a:r>
              <a:rPr lang="ja-JP" altLang="en-US" sz="2400" dirty="0">
                <a:solidFill>
                  <a:prstClr val="black"/>
                </a:solidFill>
              </a:rPr>
              <a:t>こうした問題をフィリップス曲線でどのように、そして論理的かつ実態に則して整合的に説明できるのかは、なかなかの難題。</a:t>
            </a:r>
          </a:p>
        </p:txBody>
      </p:sp>
    </p:spTree>
    <p:extLst>
      <p:ext uri="{BB962C8B-B14F-4D97-AF65-F5344CB8AC3E}">
        <p14:creationId xmlns:p14="http://schemas.microsoft.com/office/powerpoint/2010/main" val="5289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12126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このような人々は、物価を加味して判断している。つまり、名目賃金を物価で割った賃金（これを実質賃金という）で考えている。こういう場合には、グラフの縦軸は、</a:t>
            </a:r>
            <a:r>
              <a:rPr lang="en-US" altLang="ja-JP" sz="2400" dirty="0">
                <a:solidFill>
                  <a:prstClr val="black"/>
                </a:solidFill>
              </a:rPr>
              <a:t>W</a:t>
            </a:r>
            <a:r>
              <a:rPr lang="ja-JP" altLang="en-US" sz="2400" dirty="0">
                <a:solidFill>
                  <a:prstClr val="black"/>
                </a:solidFill>
              </a:rPr>
              <a:t>／</a:t>
            </a:r>
            <a:r>
              <a:rPr lang="en-US" altLang="ja-JP" sz="2400" dirty="0">
                <a:solidFill>
                  <a:prstClr val="black"/>
                </a:solidFill>
              </a:rPr>
              <a:t>P</a:t>
            </a:r>
            <a:r>
              <a:rPr lang="ja-JP" altLang="en-US" sz="2400" dirty="0">
                <a:solidFill>
                  <a:prstClr val="black"/>
                </a:solidFill>
              </a:rPr>
              <a:t>を採用すべき（賃金率を</a:t>
            </a:r>
            <a:r>
              <a:rPr lang="en-US" altLang="ja-JP" sz="2400" dirty="0">
                <a:solidFill>
                  <a:prstClr val="black"/>
                </a:solidFill>
              </a:rPr>
              <a:t>W</a:t>
            </a:r>
            <a:r>
              <a:rPr lang="ja-JP" altLang="en-US" sz="2400" dirty="0">
                <a:solidFill>
                  <a:prstClr val="black"/>
                </a:solidFill>
              </a:rPr>
              <a:t>、物価を</a:t>
            </a:r>
            <a:r>
              <a:rPr lang="en-US" altLang="ja-JP" sz="2400" dirty="0">
                <a:solidFill>
                  <a:prstClr val="black"/>
                </a:solidFill>
              </a:rPr>
              <a:t>P</a:t>
            </a:r>
            <a:r>
              <a:rPr lang="ja-JP" altLang="en-US" sz="2400" dirty="0">
                <a:solidFill>
                  <a:prstClr val="black"/>
                </a:solidFill>
              </a:rPr>
              <a:t>とする）。</a:t>
            </a:r>
          </a:p>
          <a:p>
            <a:pPr marL="342900" lvl="0" indent="-342900" defTabSz="457200">
              <a:buFont typeface="Wingdings" panose="05000000000000000000" pitchFamily="2" charset="2"/>
              <a:buChar char="l"/>
              <a:defRPr/>
            </a:pPr>
            <a:r>
              <a:rPr lang="ja-JP" altLang="en-US" sz="2400" dirty="0">
                <a:solidFill>
                  <a:prstClr val="black"/>
                </a:solidFill>
              </a:rPr>
              <a:t>賃金</a:t>
            </a:r>
            <a:r>
              <a:rPr lang="ja-JP" altLang="en-US" sz="2400" dirty="0">
                <a:solidFill>
                  <a:srgbClr val="FF0000"/>
                </a:solidFill>
              </a:rPr>
              <a:t>率</a:t>
            </a:r>
            <a:r>
              <a:rPr lang="ja-JP" altLang="en-US" sz="2400" dirty="0">
                <a:solidFill>
                  <a:prstClr val="black"/>
                </a:solidFill>
              </a:rPr>
              <a:t>とは、たとえば時給や月給というように、時間当たり、または、月当たりの賃金の額というニュアンスと理解すればよい。物価の意味は、たとえば基準となる年や月の物価を</a:t>
            </a:r>
            <a:r>
              <a:rPr lang="en-US" altLang="ja-JP" sz="2400" dirty="0">
                <a:solidFill>
                  <a:prstClr val="black"/>
                </a:solidFill>
              </a:rPr>
              <a:t>1</a:t>
            </a:r>
            <a:r>
              <a:rPr lang="ja-JP" altLang="en-US" sz="2400" dirty="0">
                <a:solidFill>
                  <a:prstClr val="black"/>
                </a:solidFill>
              </a:rPr>
              <a:t>と仮定して、それよりも今が</a:t>
            </a:r>
            <a:r>
              <a:rPr lang="en-US" altLang="ja-JP" sz="2400" dirty="0">
                <a:solidFill>
                  <a:prstClr val="black"/>
                </a:solidFill>
              </a:rPr>
              <a:t>5</a:t>
            </a:r>
            <a:r>
              <a:rPr lang="ja-JP" altLang="en-US" sz="2400" dirty="0">
                <a:solidFill>
                  <a:prstClr val="black"/>
                </a:solidFill>
              </a:rPr>
              <a:t>％物価上昇していたら、</a:t>
            </a:r>
            <a:r>
              <a:rPr lang="en-US" altLang="ja-JP" sz="2400" dirty="0">
                <a:solidFill>
                  <a:prstClr val="black"/>
                </a:solidFill>
              </a:rPr>
              <a:t>1.05</a:t>
            </a:r>
            <a:r>
              <a:rPr lang="ja-JP" altLang="en-US" sz="2400" dirty="0">
                <a:solidFill>
                  <a:prstClr val="black"/>
                </a:solidFill>
              </a:rPr>
              <a:t>となると理解すればよい。たとえば、先月の賃金が</a:t>
            </a:r>
            <a:r>
              <a:rPr lang="en-US" altLang="ja-JP" sz="2400" dirty="0">
                <a:solidFill>
                  <a:prstClr val="black"/>
                </a:solidFill>
              </a:rPr>
              <a:t>20</a:t>
            </a:r>
            <a:r>
              <a:rPr lang="ja-JP" altLang="en-US" sz="2400" dirty="0">
                <a:solidFill>
                  <a:prstClr val="black"/>
                </a:solidFill>
              </a:rPr>
              <a:t>万円で、今月が</a:t>
            </a:r>
            <a:r>
              <a:rPr lang="en-US" altLang="ja-JP" sz="2400" dirty="0">
                <a:solidFill>
                  <a:prstClr val="black"/>
                </a:solidFill>
              </a:rPr>
              <a:t>21</a:t>
            </a:r>
            <a:r>
              <a:rPr lang="ja-JP" altLang="en-US" sz="2400" dirty="0">
                <a:solidFill>
                  <a:prstClr val="black"/>
                </a:solidFill>
              </a:rPr>
              <a:t>万円。物価が先月を</a:t>
            </a:r>
            <a:r>
              <a:rPr lang="en-US" altLang="ja-JP" sz="2400" dirty="0">
                <a:solidFill>
                  <a:prstClr val="black"/>
                </a:solidFill>
              </a:rPr>
              <a:t>1</a:t>
            </a:r>
            <a:r>
              <a:rPr lang="ja-JP" altLang="en-US" sz="2400" dirty="0">
                <a:solidFill>
                  <a:prstClr val="black"/>
                </a:solidFill>
              </a:rPr>
              <a:t>とすると今月が</a:t>
            </a:r>
            <a:r>
              <a:rPr lang="en-US" altLang="ja-JP" sz="2400" dirty="0">
                <a:solidFill>
                  <a:prstClr val="black"/>
                </a:solidFill>
              </a:rPr>
              <a:t>1.05</a:t>
            </a:r>
            <a:r>
              <a:rPr lang="ja-JP" altLang="en-US" sz="2400" dirty="0">
                <a:solidFill>
                  <a:prstClr val="black"/>
                </a:solidFill>
              </a:rPr>
              <a:t>であれば、今月の実質賃金率は、</a:t>
            </a:r>
            <a:r>
              <a:rPr lang="en-US" altLang="ja-JP" sz="2400" dirty="0">
                <a:solidFill>
                  <a:prstClr val="black"/>
                </a:solidFill>
              </a:rPr>
              <a:t>21</a:t>
            </a:r>
            <a:r>
              <a:rPr lang="ja-JP" altLang="en-US" sz="2400" dirty="0">
                <a:solidFill>
                  <a:prstClr val="black"/>
                </a:solidFill>
              </a:rPr>
              <a:t>万円／</a:t>
            </a:r>
            <a:r>
              <a:rPr lang="en-US" altLang="ja-JP" sz="2400" dirty="0">
                <a:solidFill>
                  <a:prstClr val="black"/>
                </a:solidFill>
              </a:rPr>
              <a:t>1.05</a:t>
            </a:r>
            <a:r>
              <a:rPr lang="ja-JP" altLang="en-US" sz="2400" dirty="0">
                <a:solidFill>
                  <a:prstClr val="black"/>
                </a:solidFill>
              </a:rPr>
              <a:t>＝</a:t>
            </a:r>
            <a:r>
              <a:rPr lang="en-US" altLang="ja-JP" sz="2400" dirty="0">
                <a:solidFill>
                  <a:prstClr val="black"/>
                </a:solidFill>
              </a:rPr>
              <a:t>20</a:t>
            </a:r>
            <a:r>
              <a:rPr lang="ja-JP" altLang="en-US" sz="2400" dirty="0">
                <a:solidFill>
                  <a:prstClr val="black"/>
                </a:solidFill>
              </a:rPr>
              <a:t>万円という具合に、先月と実質的には同じ賃金ということになる。</a:t>
            </a:r>
          </a:p>
          <a:p>
            <a:pPr marL="342900" lvl="0" indent="-342900" defTabSz="457200">
              <a:buFont typeface="Wingdings" panose="05000000000000000000" pitchFamily="2" charset="2"/>
              <a:buChar char="l"/>
              <a:defRPr/>
            </a:pPr>
            <a:r>
              <a:rPr lang="ja-JP" altLang="en-US" sz="2400" dirty="0">
                <a:solidFill>
                  <a:prstClr val="black"/>
                </a:solidFill>
              </a:rPr>
              <a:t>縦軸にどちらを使うべきかについては、見解が分かれている。とりあえず大枠としては実質賃金で説明するが、途中で名目賃金で行動する人々を説明に加えることもある。</a:t>
            </a:r>
          </a:p>
        </p:txBody>
      </p:sp>
    </p:spTree>
    <p:extLst>
      <p:ext uri="{BB962C8B-B14F-4D97-AF65-F5344CB8AC3E}">
        <p14:creationId xmlns:p14="http://schemas.microsoft.com/office/powerpoint/2010/main" val="112327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82399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労働市場における需要と供給</a:t>
            </a:r>
          </a:p>
        </p:txBody>
      </p:sp>
      <p:cxnSp>
        <p:nvCxnSpPr>
          <p:cNvPr id="6" name="直線矢印コネクタ 5">
            <a:extLst>
              <a:ext uri="{FF2B5EF4-FFF2-40B4-BE49-F238E27FC236}">
                <a16:creationId xmlns:a16="http://schemas.microsoft.com/office/drawing/2014/main" id="{9AC779E8-4707-4C98-8613-FD120B58795A}"/>
              </a:ext>
            </a:extLst>
          </p:cNvPr>
          <p:cNvCxnSpPr/>
          <p:nvPr/>
        </p:nvCxnSpPr>
        <p:spPr>
          <a:xfrm flipV="1">
            <a:off x="1463040" y="1562793"/>
            <a:ext cx="0" cy="46052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6B73AD97-95E1-47F0-94F3-C85C18C6E366}"/>
              </a:ext>
            </a:extLst>
          </p:cNvPr>
          <p:cNvCxnSpPr/>
          <p:nvPr/>
        </p:nvCxnSpPr>
        <p:spPr>
          <a:xfrm>
            <a:off x="1463040" y="6168044"/>
            <a:ext cx="6059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8C155DF2-1289-497F-9BF7-ABDA181BAA60}"/>
              </a:ext>
            </a:extLst>
          </p:cNvPr>
          <p:cNvCxnSpPr/>
          <p:nvPr/>
        </p:nvCxnSpPr>
        <p:spPr>
          <a:xfrm>
            <a:off x="2326238" y="2335876"/>
            <a:ext cx="3059083" cy="30590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E6967F0-04C3-414F-BD5C-89DA2E340D67}"/>
              </a:ext>
            </a:extLst>
          </p:cNvPr>
          <p:cNvCxnSpPr/>
          <p:nvPr/>
        </p:nvCxnSpPr>
        <p:spPr>
          <a:xfrm flipV="1">
            <a:off x="2326238" y="2335875"/>
            <a:ext cx="3059084" cy="30590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51D1C1-4763-44E1-AEF7-E85C6095E85B}"/>
              </a:ext>
            </a:extLst>
          </p:cNvPr>
          <p:cNvSpPr txBox="1"/>
          <p:nvPr/>
        </p:nvSpPr>
        <p:spPr>
          <a:xfrm>
            <a:off x="5636029" y="5178829"/>
            <a:ext cx="1471346" cy="646331"/>
          </a:xfrm>
          <a:prstGeom prst="rect">
            <a:avLst/>
          </a:prstGeom>
          <a:noFill/>
        </p:spPr>
        <p:txBody>
          <a:bodyPr wrap="square" rtlCol="0">
            <a:spAutoFit/>
          </a:bodyPr>
          <a:lstStyle/>
          <a:p>
            <a:r>
              <a:rPr lang="ja-JP" altLang="en-US" dirty="0"/>
              <a:t>需要曲線（企業側）</a:t>
            </a:r>
            <a:endParaRPr kumimoji="1" lang="ja-JP" altLang="en-US" dirty="0"/>
          </a:p>
        </p:txBody>
      </p:sp>
      <p:sp>
        <p:nvSpPr>
          <p:cNvPr id="14" name="テキスト ボックス 13">
            <a:extLst>
              <a:ext uri="{FF2B5EF4-FFF2-40B4-BE49-F238E27FC236}">
                <a16:creationId xmlns:a16="http://schemas.microsoft.com/office/drawing/2014/main" id="{31DE6A23-F036-4ACE-8BB5-E2EFB975D406}"/>
              </a:ext>
            </a:extLst>
          </p:cNvPr>
          <p:cNvSpPr txBox="1"/>
          <p:nvPr/>
        </p:nvSpPr>
        <p:spPr>
          <a:xfrm>
            <a:off x="5433870" y="1999586"/>
            <a:ext cx="1673487" cy="646331"/>
          </a:xfrm>
          <a:prstGeom prst="rect">
            <a:avLst/>
          </a:prstGeom>
          <a:noFill/>
        </p:spPr>
        <p:txBody>
          <a:bodyPr wrap="square" rtlCol="0">
            <a:spAutoFit/>
          </a:bodyPr>
          <a:lstStyle/>
          <a:p>
            <a:r>
              <a:rPr lang="ja-JP" altLang="en-US" dirty="0"/>
              <a:t>供給曲線（労働者側）</a:t>
            </a:r>
            <a:endParaRPr kumimoji="1" lang="ja-JP" altLang="en-US" dirty="0"/>
          </a:p>
        </p:txBody>
      </p:sp>
      <p:sp>
        <p:nvSpPr>
          <p:cNvPr id="15" name="テキスト ボックス 14">
            <a:extLst>
              <a:ext uri="{FF2B5EF4-FFF2-40B4-BE49-F238E27FC236}">
                <a16:creationId xmlns:a16="http://schemas.microsoft.com/office/drawing/2014/main" id="{F306C003-00B1-4E3F-8B40-6695FEAAACA4}"/>
              </a:ext>
            </a:extLst>
          </p:cNvPr>
          <p:cNvSpPr txBox="1"/>
          <p:nvPr/>
        </p:nvSpPr>
        <p:spPr>
          <a:xfrm>
            <a:off x="561377" y="1911927"/>
            <a:ext cx="758038" cy="1200329"/>
          </a:xfrm>
          <a:prstGeom prst="rect">
            <a:avLst/>
          </a:prstGeom>
          <a:noFill/>
        </p:spPr>
        <p:txBody>
          <a:bodyPr wrap="square" rtlCol="0">
            <a:spAutoFit/>
          </a:bodyPr>
          <a:lstStyle/>
          <a:p>
            <a:r>
              <a:rPr kumimoji="1" lang="ja-JP" altLang="en-US" dirty="0"/>
              <a:t>実質賃金率</a:t>
            </a:r>
            <a:r>
              <a:rPr kumimoji="1" lang="en-US" altLang="ja-JP" dirty="0"/>
              <a:t>W/P</a:t>
            </a:r>
            <a:endParaRPr kumimoji="1" lang="ja-JP" altLang="en-US" dirty="0"/>
          </a:p>
        </p:txBody>
      </p:sp>
    </p:spTree>
    <p:extLst>
      <p:ext uri="{BB962C8B-B14F-4D97-AF65-F5344CB8AC3E}">
        <p14:creationId xmlns:p14="http://schemas.microsoft.com/office/powerpoint/2010/main" val="174496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82718"/>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これまでの需要曲線・供給曲線と同様の形状となる。たとえば、賃金が高くなれば、企業は雇用を抑制してコストを削減しようとする。だから、労働に対する需要曲線は右下がりとなる。</a:t>
            </a:r>
          </a:p>
          <a:p>
            <a:pPr marL="342900" lvl="0" indent="-342900" defTabSz="457200">
              <a:buFont typeface="Wingdings" panose="05000000000000000000" pitchFamily="2" charset="2"/>
              <a:buChar char="l"/>
              <a:defRPr/>
            </a:pPr>
            <a:r>
              <a:rPr lang="ja-JP" altLang="en-US" sz="2400" dirty="0">
                <a:solidFill>
                  <a:prstClr val="black"/>
                </a:solidFill>
              </a:rPr>
              <a:t>通常の財（完全競争が成り立っていて、排除性も競合性もある通常の財）であれば、重要曲線と供給曲線の交点で均衡する。</a:t>
            </a:r>
          </a:p>
          <a:p>
            <a:pPr marL="342900" lvl="0" indent="-342900" defTabSz="457200">
              <a:buFont typeface="Wingdings" panose="05000000000000000000" pitchFamily="2" charset="2"/>
              <a:buChar char="l"/>
              <a:defRPr/>
            </a:pPr>
            <a:r>
              <a:rPr lang="ja-JP" altLang="en-US" sz="2400" dirty="0">
                <a:solidFill>
                  <a:prstClr val="black"/>
                </a:solidFill>
              </a:rPr>
              <a:t>以上、経済学の中の古典派（つまり、オーソドックスな考えに立脚しているということ。たとえば、イギリスの経済学者ケインズが新しい経済学を提唱する前から存在した、マーシャルの経済学などの流れをくむ伝統的な一派）による説明。</a:t>
            </a:r>
          </a:p>
          <a:p>
            <a:pPr marL="342900" lvl="0" indent="-342900" defTabSz="457200">
              <a:buFont typeface="Wingdings" panose="05000000000000000000" pitchFamily="2" charset="2"/>
              <a:buChar char="l"/>
              <a:defRPr/>
            </a:pPr>
            <a:r>
              <a:rPr lang="ja-JP" altLang="en-US" sz="2400" dirty="0">
                <a:solidFill>
                  <a:prstClr val="black"/>
                </a:solidFill>
              </a:rPr>
              <a:t>古典派では、労働市場も需要と供給の交点で雇用量が決まる、と説明する。</a:t>
            </a:r>
          </a:p>
          <a:p>
            <a:pPr marL="342900" lvl="0" indent="-342900" defTabSz="457200">
              <a:buFont typeface="Wingdings" panose="05000000000000000000" pitchFamily="2" charset="2"/>
              <a:buChar char="l"/>
              <a:defRPr/>
            </a:pPr>
            <a:endParaRPr lang="ja-JP" altLang="en-US" sz="2400" dirty="0">
              <a:solidFill>
                <a:prstClr val="black"/>
              </a:solidFill>
            </a:endParaRPr>
          </a:p>
        </p:txBody>
      </p:sp>
    </p:spTree>
    <p:extLst>
      <p:ext uri="{BB962C8B-B14F-4D97-AF65-F5344CB8AC3E}">
        <p14:creationId xmlns:p14="http://schemas.microsoft.com/office/powerpoint/2010/main" val="3753456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84483" y="922820"/>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しかし、労働市場では、常に失業している人が存在する。つまり、働きたいけど雇用されない、つまり、労働の供給が需要よりも多いという状態にある。この意味で、需要曲線と供給曲線との交点で「均衡」している状態ではない。</a:t>
            </a:r>
          </a:p>
          <a:p>
            <a:pPr marL="342900" lvl="0" indent="-342900" defTabSz="457200">
              <a:buFont typeface="Wingdings" panose="05000000000000000000" pitchFamily="2" charset="2"/>
              <a:buChar char="l"/>
              <a:defRPr/>
            </a:pPr>
            <a:r>
              <a:rPr lang="ja-JP" altLang="en-US" sz="2400" dirty="0">
                <a:solidFill>
                  <a:prstClr val="black"/>
                </a:solidFill>
              </a:rPr>
              <a:t>なぜこうしたことが起きるのか？ ケインズは古典派を批判して次のように説明した。</a:t>
            </a:r>
          </a:p>
          <a:p>
            <a:pPr marL="342900" lvl="0" indent="-342900" defTabSz="457200">
              <a:buFont typeface="Wingdings" panose="05000000000000000000" pitchFamily="2" charset="2"/>
              <a:buChar char="l"/>
              <a:defRPr/>
            </a:pPr>
            <a:r>
              <a:rPr lang="ja-JP" altLang="en-US" sz="2400" dirty="0">
                <a:solidFill>
                  <a:prstClr val="black"/>
                </a:solidFill>
              </a:rPr>
              <a:t>それは、労働者の側に</a:t>
            </a:r>
            <a:r>
              <a:rPr lang="ja-JP" altLang="en-US" sz="2400" dirty="0">
                <a:solidFill>
                  <a:srgbClr val="FF0000"/>
                </a:solidFill>
              </a:rPr>
              <a:t>貨幣錯覚</a:t>
            </a:r>
            <a:r>
              <a:rPr lang="ja-JP" altLang="en-US" sz="2400" dirty="0">
                <a:solidFill>
                  <a:prstClr val="black"/>
                </a:solidFill>
              </a:rPr>
              <a:t>があるからだというもの。</a:t>
            </a:r>
          </a:p>
          <a:p>
            <a:pPr marL="342900" lvl="0" indent="-342900" defTabSz="457200">
              <a:buFont typeface="Wingdings" panose="05000000000000000000" pitchFamily="2" charset="2"/>
              <a:buChar char="l"/>
              <a:defRPr/>
            </a:pPr>
            <a:r>
              <a:rPr lang="ja-JP" altLang="en-US" sz="2400" dirty="0">
                <a:solidFill>
                  <a:prstClr val="black"/>
                </a:solidFill>
              </a:rPr>
              <a:t>貨幣錯覚とは、人々は必ずしも実質賃金で判断しているのではなく、名目賃金で考えているということ。</a:t>
            </a:r>
          </a:p>
          <a:p>
            <a:pPr marL="342900" lvl="0" indent="-342900" defTabSz="457200">
              <a:buFont typeface="Wingdings" panose="05000000000000000000" pitchFamily="2" charset="2"/>
              <a:buChar char="l"/>
              <a:defRPr/>
            </a:pPr>
            <a:r>
              <a:rPr lang="ja-JP" altLang="en-US" sz="2400" dirty="0">
                <a:solidFill>
                  <a:prstClr val="black"/>
                </a:solidFill>
              </a:rPr>
              <a:t>たとえば、「去年と比べると今年は、物価がすでに</a:t>
            </a:r>
            <a:r>
              <a:rPr lang="en-US" altLang="ja-JP" sz="2400" dirty="0">
                <a:solidFill>
                  <a:prstClr val="black"/>
                </a:solidFill>
              </a:rPr>
              <a:t>5</a:t>
            </a:r>
            <a:r>
              <a:rPr lang="ja-JP" altLang="en-US" sz="2400" dirty="0">
                <a:solidFill>
                  <a:prstClr val="black"/>
                </a:solidFill>
              </a:rPr>
              <a:t>％安くなっているので、賃金を</a:t>
            </a:r>
            <a:r>
              <a:rPr lang="en-US" altLang="ja-JP" sz="2400" dirty="0">
                <a:solidFill>
                  <a:prstClr val="black"/>
                </a:solidFill>
              </a:rPr>
              <a:t>5</a:t>
            </a:r>
            <a:r>
              <a:rPr lang="ja-JP" altLang="en-US" sz="2400" dirty="0">
                <a:solidFill>
                  <a:prstClr val="black"/>
                </a:solidFill>
              </a:rPr>
              <a:t>％安くしたい」と企業が言っても、労働者としてはなかなか受け入れがたい。労働組合での交渉や、最低賃金を話し合う政府の諮問会議でも、賃金引下げは、それほど柔軟に行われるものではない。</a:t>
            </a:r>
          </a:p>
        </p:txBody>
      </p:sp>
    </p:spTree>
    <p:extLst>
      <p:ext uri="{BB962C8B-B14F-4D97-AF65-F5344CB8AC3E}">
        <p14:creationId xmlns:p14="http://schemas.microsoft.com/office/powerpoint/2010/main" val="91631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84483" y="922820"/>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その結果、物価が下がったのに名目賃金が下がらない、つまり、実質賃金が均衡水準よりも高い状態が続いてしまう。グラフで表すと次のようになる。</a:t>
            </a:r>
          </a:p>
          <a:p>
            <a:pPr marL="342900" lvl="0" indent="-342900" defTabSz="457200">
              <a:buFont typeface="Wingdings" panose="05000000000000000000" pitchFamily="2" charset="2"/>
              <a:buChar char="l"/>
              <a:defRPr/>
            </a:pPr>
            <a:r>
              <a:rPr lang="ja-JP" altLang="en-US" sz="2400" dirty="0">
                <a:solidFill>
                  <a:prstClr val="black"/>
                </a:solidFill>
              </a:rPr>
              <a:t>この状態では、労働に対する供給よりも需要が少なくなり、その差が</a:t>
            </a:r>
            <a:r>
              <a:rPr lang="ja-JP" altLang="en-US" sz="2400" dirty="0">
                <a:solidFill>
                  <a:srgbClr val="FF0000"/>
                </a:solidFill>
              </a:rPr>
              <a:t>非自発的失業</a:t>
            </a:r>
            <a:r>
              <a:rPr lang="ja-JP" altLang="en-US" sz="2400" dirty="0">
                <a:solidFill>
                  <a:prstClr val="black"/>
                </a:solidFill>
              </a:rPr>
              <a:t>、つまり、本人は働きたいのに職がないという状態が生じてしまう。</a:t>
            </a:r>
          </a:p>
          <a:p>
            <a:pPr marL="342900" lvl="0" indent="-342900" defTabSz="457200">
              <a:buFont typeface="Wingdings" panose="05000000000000000000" pitchFamily="2" charset="2"/>
              <a:buChar char="l"/>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補足</a:t>
            </a:r>
            <a:r>
              <a:rPr lang="en-US" altLang="ja-JP" sz="2400" dirty="0">
                <a:solidFill>
                  <a:prstClr val="black"/>
                </a:solidFill>
              </a:rPr>
              <a:t>〕</a:t>
            </a:r>
            <a:endParaRPr lang="ja-JP" altLang="en-US" sz="2400" dirty="0">
              <a:solidFill>
                <a:prstClr val="black"/>
              </a:solidFill>
            </a:endParaRPr>
          </a:p>
          <a:p>
            <a:pPr marL="342900" lvl="0" indent="-342900" defTabSz="457200">
              <a:buFont typeface="Wingdings" panose="05000000000000000000" pitchFamily="2" charset="2"/>
              <a:buChar char="l"/>
              <a:defRPr/>
            </a:pPr>
            <a:r>
              <a:rPr lang="ja-JP" altLang="en-US" sz="2400" dirty="0">
                <a:solidFill>
                  <a:srgbClr val="FF0000"/>
                </a:solidFill>
              </a:rPr>
              <a:t>自発的失業</a:t>
            </a:r>
            <a:r>
              <a:rPr lang="ja-JP" altLang="en-US" sz="2400" dirty="0">
                <a:solidFill>
                  <a:prstClr val="black"/>
                </a:solidFill>
              </a:rPr>
              <a:t>とは、本当は働きたいものの、その賃金に同意できないとか、習慣の違いになじめない、勤務時間や勤務地が希望に合わないなど、自らの意思で働かないという選択をしていること。</a:t>
            </a:r>
          </a:p>
          <a:p>
            <a:pPr marL="342900" lvl="0" indent="-342900" defTabSz="457200">
              <a:buFont typeface="Wingdings" panose="05000000000000000000" pitchFamily="2" charset="2"/>
              <a:buChar char="l"/>
              <a:defRPr/>
            </a:pPr>
            <a:r>
              <a:rPr lang="ja-JP" altLang="en-US" sz="2400" dirty="0">
                <a:solidFill>
                  <a:srgbClr val="FF0000"/>
                </a:solidFill>
              </a:rPr>
              <a:t>摩擦的失業</a:t>
            </a:r>
            <a:r>
              <a:rPr lang="ja-JP" altLang="en-US" sz="2400" dirty="0">
                <a:solidFill>
                  <a:prstClr val="black"/>
                </a:solidFill>
              </a:rPr>
              <a:t>とは、職探しをしている期間などに生じるやむを得ない技術的な失業のこと。</a:t>
            </a:r>
          </a:p>
          <a:p>
            <a:pPr marL="342900" lvl="0" indent="-342900" defTabSz="457200">
              <a:buFont typeface="Wingdings" panose="05000000000000000000" pitchFamily="2" charset="2"/>
              <a:buChar char="l"/>
              <a:defRPr/>
            </a:pPr>
            <a:r>
              <a:rPr lang="ja-JP" altLang="en-US" sz="2400" dirty="0">
                <a:solidFill>
                  <a:srgbClr val="FF0000"/>
                </a:solidFill>
              </a:rPr>
              <a:t>自然失業率</a:t>
            </a:r>
            <a:r>
              <a:rPr lang="ja-JP" altLang="en-US" sz="2400" dirty="0">
                <a:solidFill>
                  <a:prstClr val="black"/>
                </a:solidFill>
              </a:rPr>
              <a:t>とは、完全雇用が可能な状態にもかかわらず生じる、自発的失業と摩擦的失業を合わせた失業率。つまり、その国や地域でどうしても発生してなくならない、ベーシックな失業率のこと。</a:t>
            </a:r>
          </a:p>
        </p:txBody>
      </p:sp>
    </p:spTree>
    <p:extLst>
      <p:ext uri="{BB962C8B-B14F-4D97-AF65-F5344CB8AC3E}">
        <p14:creationId xmlns:p14="http://schemas.microsoft.com/office/powerpoint/2010/main" val="116734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35933" y="922820"/>
            <a:ext cx="11520134" cy="5823993"/>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貨幣錯覚による非自発的失業</a:t>
            </a:r>
          </a:p>
        </p:txBody>
      </p:sp>
      <p:cxnSp>
        <p:nvCxnSpPr>
          <p:cNvPr id="6" name="直線矢印コネクタ 5">
            <a:extLst>
              <a:ext uri="{FF2B5EF4-FFF2-40B4-BE49-F238E27FC236}">
                <a16:creationId xmlns:a16="http://schemas.microsoft.com/office/drawing/2014/main" id="{9AC779E8-4707-4C98-8613-FD120B58795A}"/>
              </a:ext>
            </a:extLst>
          </p:cNvPr>
          <p:cNvCxnSpPr/>
          <p:nvPr/>
        </p:nvCxnSpPr>
        <p:spPr>
          <a:xfrm flipV="1">
            <a:off x="1463040" y="1562793"/>
            <a:ext cx="0" cy="46052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6B73AD97-95E1-47F0-94F3-C85C18C6E366}"/>
              </a:ext>
            </a:extLst>
          </p:cNvPr>
          <p:cNvCxnSpPr/>
          <p:nvPr/>
        </p:nvCxnSpPr>
        <p:spPr>
          <a:xfrm>
            <a:off x="1463040" y="6168044"/>
            <a:ext cx="6059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8C155DF2-1289-497F-9BF7-ABDA181BAA60}"/>
              </a:ext>
            </a:extLst>
          </p:cNvPr>
          <p:cNvCxnSpPr/>
          <p:nvPr/>
        </p:nvCxnSpPr>
        <p:spPr>
          <a:xfrm>
            <a:off x="2326238" y="2335876"/>
            <a:ext cx="3059083" cy="30590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E6967F0-04C3-414F-BD5C-89DA2E340D67}"/>
              </a:ext>
            </a:extLst>
          </p:cNvPr>
          <p:cNvCxnSpPr/>
          <p:nvPr/>
        </p:nvCxnSpPr>
        <p:spPr>
          <a:xfrm flipV="1">
            <a:off x="2326238" y="2335875"/>
            <a:ext cx="3059084" cy="30590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51D1C1-4763-44E1-AEF7-E85C6095E85B}"/>
              </a:ext>
            </a:extLst>
          </p:cNvPr>
          <p:cNvSpPr txBox="1"/>
          <p:nvPr/>
        </p:nvSpPr>
        <p:spPr>
          <a:xfrm>
            <a:off x="5636029" y="5178829"/>
            <a:ext cx="1471346" cy="646331"/>
          </a:xfrm>
          <a:prstGeom prst="rect">
            <a:avLst/>
          </a:prstGeom>
          <a:noFill/>
        </p:spPr>
        <p:txBody>
          <a:bodyPr wrap="square" rtlCol="0">
            <a:spAutoFit/>
          </a:bodyPr>
          <a:lstStyle/>
          <a:p>
            <a:r>
              <a:rPr lang="ja-JP" altLang="en-US" dirty="0"/>
              <a:t>需要曲線（企業側）</a:t>
            </a:r>
            <a:endParaRPr kumimoji="1" lang="ja-JP" altLang="en-US" dirty="0"/>
          </a:p>
        </p:txBody>
      </p:sp>
      <p:sp>
        <p:nvSpPr>
          <p:cNvPr id="14" name="テキスト ボックス 13">
            <a:extLst>
              <a:ext uri="{FF2B5EF4-FFF2-40B4-BE49-F238E27FC236}">
                <a16:creationId xmlns:a16="http://schemas.microsoft.com/office/drawing/2014/main" id="{31DE6A23-F036-4ACE-8BB5-E2EFB975D406}"/>
              </a:ext>
            </a:extLst>
          </p:cNvPr>
          <p:cNvSpPr txBox="1"/>
          <p:nvPr/>
        </p:nvSpPr>
        <p:spPr>
          <a:xfrm>
            <a:off x="5433870" y="1999586"/>
            <a:ext cx="1673487" cy="646331"/>
          </a:xfrm>
          <a:prstGeom prst="rect">
            <a:avLst/>
          </a:prstGeom>
          <a:noFill/>
        </p:spPr>
        <p:txBody>
          <a:bodyPr wrap="square" rtlCol="0">
            <a:spAutoFit/>
          </a:bodyPr>
          <a:lstStyle/>
          <a:p>
            <a:r>
              <a:rPr lang="ja-JP" altLang="en-US" dirty="0"/>
              <a:t>供給曲線（労働者側）</a:t>
            </a:r>
            <a:endParaRPr kumimoji="1" lang="ja-JP" altLang="en-US" dirty="0"/>
          </a:p>
        </p:txBody>
      </p:sp>
      <p:sp>
        <p:nvSpPr>
          <p:cNvPr id="15" name="テキスト ボックス 14">
            <a:extLst>
              <a:ext uri="{FF2B5EF4-FFF2-40B4-BE49-F238E27FC236}">
                <a16:creationId xmlns:a16="http://schemas.microsoft.com/office/drawing/2014/main" id="{F306C003-00B1-4E3F-8B40-6695FEAAACA4}"/>
              </a:ext>
            </a:extLst>
          </p:cNvPr>
          <p:cNvSpPr txBox="1"/>
          <p:nvPr/>
        </p:nvSpPr>
        <p:spPr>
          <a:xfrm>
            <a:off x="599843" y="1562793"/>
            <a:ext cx="758038" cy="369332"/>
          </a:xfrm>
          <a:prstGeom prst="rect">
            <a:avLst/>
          </a:prstGeom>
          <a:noFill/>
        </p:spPr>
        <p:txBody>
          <a:bodyPr wrap="square" rtlCol="0">
            <a:spAutoFit/>
          </a:bodyPr>
          <a:lstStyle/>
          <a:p>
            <a:r>
              <a:rPr kumimoji="1" lang="en-US" altLang="ja-JP" dirty="0"/>
              <a:t>W/P</a:t>
            </a:r>
            <a:endParaRPr kumimoji="1" lang="ja-JP" altLang="en-US" dirty="0"/>
          </a:p>
        </p:txBody>
      </p:sp>
      <p:cxnSp>
        <p:nvCxnSpPr>
          <p:cNvPr id="7" name="直線コネクタ 6">
            <a:extLst>
              <a:ext uri="{FF2B5EF4-FFF2-40B4-BE49-F238E27FC236}">
                <a16:creationId xmlns:a16="http://schemas.microsoft.com/office/drawing/2014/main" id="{5840A114-BD5A-40FF-8BB5-6FE5589AE16C}"/>
              </a:ext>
            </a:extLst>
          </p:cNvPr>
          <p:cNvCxnSpPr>
            <a:cxnSpLocks/>
          </p:cNvCxnSpPr>
          <p:nvPr/>
        </p:nvCxnSpPr>
        <p:spPr>
          <a:xfrm>
            <a:off x="1463040" y="2743200"/>
            <a:ext cx="35162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右中かっこ 10">
            <a:extLst>
              <a:ext uri="{FF2B5EF4-FFF2-40B4-BE49-F238E27FC236}">
                <a16:creationId xmlns:a16="http://schemas.microsoft.com/office/drawing/2014/main" id="{9D4E1592-D9A7-4958-BDDE-5ECF11E46C84}"/>
              </a:ext>
            </a:extLst>
          </p:cNvPr>
          <p:cNvSpPr/>
          <p:nvPr/>
        </p:nvSpPr>
        <p:spPr>
          <a:xfrm rot="16200000">
            <a:off x="3713271" y="1369054"/>
            <a:ext cx="271147" cy="2111316"/>
          </a:xfrm>
          <a:prstGeom prst="rightBrace">
            <a:avLst>
              <a:gd name="adj1" fmla="val 5267"/>
              <a:gd name="adj2" fmla="val 476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0381EFC-6C7B-47CF-92FF-B311FA777DEE}"/>
              </a:ext>
            </a:extLst>
          </p:cNvPr>
          <p:cNvSpPr txBox="1"/>
          <p:nvPr/>
        </p:nvSpPr>
        <p:spPr>
          <a:xfrm>
            <a:off x="2935468" y="1828349"/>
            <a:ext cx="1803856" cy="369332"/>
          </a:xfrm>
          <a:prstGeom prst="rect">
            <a:avLst/>
          </a:prstGeom>
          <a:noFill/>
        </p:spPr>
        <p:txBody>
          <a:bodyPr wrap="square" rtlCol="0">
            <a:spAutoFit/>
          </a:bodyPr>
          <a:lstStyle/>
          <a:p>
            <a:r>
              <a:rPr kumimoji="1" lang="ja-JP" altLang="en-US" dirty="0"/>
              <a:t>非自発的失業</a:t>
            </a:r>
          </a:p>
        </p:txBody>
      </p:sp>
    </p:spTree>
    <p:extLst>
      <p:ext uri="{BB962C8B-B14F-4D97-AF65-F5344CB8AC3E}">
        <p14:creationId xmlns:p14="http://schemas.microsoft.com/office/powerpoint/2010/main" val="103503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75000"/>
                  </a:schemeClr>
                </a:solidFill>
                <a:latin typeface="Bookman Old Style" panose="02050604050505020204"/>
                <a:ea typeface="HG明朝E" panose="02020909000000000000" pitchFamily="17" charset="-128"/>
              </a:rPr>
              <a:t>労働・失業と物価</a:t>
            </a:r>
            <a:endParaRPr kumimoji="1" lang="ja-JP" altLang="en-US" sz="3200" b="0" i="0" u="none" strike="noStrike" kern="1200" cap="none" spc="0" normalizeH="0" baseline="0" noProof="0" dirty="0">
              <a:ln>
                <a:noFill/>
              </a:ln>
              <a:solidFill>
                <a:schemeClr val="accent6">
                  <a:lumMod val="75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287383" y="1014153"/>
            <a:ext cx="11520134" cy="5253955"/>
          </a:xfrm>
          <a:prstGeom prst="rect">
            <a:avLst/>
          </a:prstGeom>
          <a:noFill/>
        </p:spPr>
        <p:txBody>
          <a:bodyPr wrap="square" rtlCol="0">
            <a:noAutofit/>
          </a:bodyPr>
          <a:lstStyle/>
          <a:p>
            <a:pPr lvl="0" defTabSz="457200">
              <a:defRPr/>
            </a:pPr>
            <a:r>
              <a:rPr lang="en-US" altLang="ja-JP" sz="2400" dirty="0">
                <a:solidFill>
                  <a:prstClr val="black"/>
                </a:solidFill>
              </a:rPr>
              <a:t>〔</a:t>
            </a:r>
            <a:r>
              <a:rPr lang="ja-JP" altLang="en-US" sz="2400" dirty="0">
                <a:solidFill>
                  <a:prstClr val="black"/>
                </a:solidFill>
              </a:rPr>
              <a:t>フィリップス曲線</a:t>
            </a:r>
            <a:r>
              <a:rPr lang="en-US" altLang="ja-JP" sz="2400" dirty="0">
                <a:solidFill>
                  <a:prstClr val="black"/>
                </a:solidFill>
              </a:rPr>
              <a:t>〕</a:t>
            </a:r>
            <a:endParaRPr lang="ja-JP" altLang="en-US" sz="2400" dirty="0">
              <a:solidFill>
                <a:prstClr val="black"/>
              </a:solidFill>
            </a:endParaRPr>
          </a:p>
          <a:p>
            <a:pPr lvl="0" defTabSz="457200">
              <a:defRPr/>
            </a:pPr>
            <a:endParaRPr lang="ja-JP" altLang="en-US" sz="2400" dirty="0">
              <a:solidFill>
                <a:prstClr val="black"/>
              </a:solidFill>
            </a:endParaRPr>
          </a:p>
          <a:p>
            <a:pPr marL="342900" lvl="0" indent="-342900" defTabSz="457200">
              <a:buFont typeface="Wingdings" panose="05000000000000000000" pitchFamily="2" charset="2"/>
              <a:buChar char="l"/>
              <a:defRPr/>
            </a:pPr>
            <a:r>
              <a:rPr lang="ja-JP" altLang="en-US" sz="2400" dirty="0">
                <a:solidFill>
                  <a:srgbClr val="FF0000"/>
                </a:solidFill>
              </a:rPr>
              <a:t>名目</a:t>
            </a:r>
            <a:r>
              <a:rPr lang="ja-JP" altLang="en-US" sz="2400" dirty="0">
                <a:solidFill>
                  <a:prstClr val="black"/>
                </a:solidFill>
              </a:rPr>
              <a:t>賃金の変化率を縦軸に、失業率を横軸にしたグラフのこと。</a:t>
            </a:r>
          </a:p>
          <a:p>
            <a:pPr marL="342900" lvl="0" indent="-342900" defTabSz="457200">
              <a:buFont typeface="Wingdings" panose="05000000000000000000" pitchFamily="2" charset="2"/>
              <a:buChar char="l"/>
              <a:defRPr/>
            </a:pPr>
            <a:r>
              <a:rPr lang="ja-JP" altLang="en-US" sz="2400" dirty="0">
                <a:solidFill>
                  <a:prstClr val="black"/>
                </a:solidFill>
              </a:rPr>
              <a:t>経済学者のフィリップス（</a:t>
            </a:r>
            <a:r>
              <a:rPr lang="en-US" altLang="ja-JP" sz="2400" dirty="0">
                <a:solidFill>
                  <a:prstClr val="black"/>
                </a:solidFill>
              </a:rPr>
              <a:t>Alban William Phillips</a:t>
            </a:r>
            <a:r>
              <a:rPr lang="ja-JP" altLang="en-US" sz="2400" dirty="0">
                <a:solidFill>
                  <a:prstClr val="black"/>
                </a:solidFill>
              </a:rPr>
              <a:t>）が、</a:t>
            </a:r>
            <a:r>
              <a:rPr lang="en-US" altLang="ja-JP" sz="2400" dirty="0">
                <a:solidFill>
                  <a:prstClr val="black"/>
                </a:solidFill>
              </a:rPr>
              <a:t>1958</a:t>
            </a:r>
            <a:r>
              <a:rPr lang="ja-JP" altLang="en-US" sz="2400" dirty="0">
                <a:solidFill>
                  <a:prstClr val="black"/>
                </a:solidFill>
              </a:rPr>
              <a:t>年に発表した論文で、当時のイギリスでは下のグラフのような関係があることを明らかにして、フィリップス曲線と呼ばれるようになり、その後、様々な議論を巻き起こすことになった。</a:t>
            </a:r>
          </a:p>
        </p:txBody>
      </p:sp>
      <p:cxnSp>
        <p:nvCxnSpPr>
          <p:cNvPr id="8" name="直線矢印コネクタ 7">
            <a:extLst>
              <a:ext uri="{FF2B5EF4-FFF2-40B4-BE49-F238E27FC236}">
                <a16:creationId xmlns:a16="http://schemas.microsoft.com/office/drawing/2014/main" id="{B474CFF3-57B1-4278-9CF8-DD0BFE94493B}"/>
              </a:ext>
            </a:extLst>
          </p:cNvPr>
          <p:cNvCxnSpPr/>
          <p:nvPr/>
        </p:nvCxnSpPr>
        <p:spPr>
          <a:xfrm flipV="1">
            <a:off x="2211186" y="3707477"/>
            <a:ext cx="0" cy="18786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3C169CC7-DB82-4191-BCFD-127E799112CC}"/>
              </a:ext>
            </a:extLst>
          </p:cNvPr>
          <p:cNvSpPr txBox="1"/>
          <p:nvPr/>
        </p:nvSpPr>
        <p:spPr>
          <a:xfrm>
            <a:off x="1363287" y="3735759"/>
            <a:ext cx="415621" cy="2308324"/>
          </a:xfrm>
          <a:prstGeom prst="rect">
            <a:avLst/>
          </a:prstGeom>
          <a:noFill/>
        </p:spPr>
        <p:txBody>
          <a:bodyPr wrap="square" rtlCol="0">
            <a:spAutoFit/>
          </a:bodyPr>
          <a:lstStyle/>
          <a:p>
            <a:r>
              <a:rPr kumimoji="1" lang="ja-JP" altLang="en-US" dirty="0">
                <a:solidFill>
                  <a:srgbClr val="FF0000"/>
                </a:solidFill>
              </a:rPr>
              <a:t>名目</a:t>
            </a:r>
            <a:r>
              <a:rPr kumimoji="1" lang="ja-JP" altLang="en-US" dirty="0"/>
              <a:t>賃金の変化率</a:t>
            </a:r>
          </a:p>
        </p:txBody>
      </p:sp>
      <p:sp>
        <p:nvSpPr>
          <p:cNvPr id="12" name="テキスト ボックス 11">
            <a:extLst>
              <a:ext uri="{FF2B5EF4-FFF2-40B4-BE49-F238E27FC236}">
                <a16:creationId xmlns:a16="http://schemas.microsoft.com/office/drawing/2014/main" id="{C1230C2A-5282-414F-93D9-E083151F1E3C}"/>
              </a:ext>
            </a:extLst>
          </p:cNvPr>
          <p:cNvSpPr txBox="1"/>
          <p:nvPr/>
        </p:nvSpPr>
        <p:spPr>
          <a:xfrm>
            <a:off x="1713091" y="4475681"/>
            <a:ext cx="473820" cy="369332"/>
          </a:xfrm>
          <a:prstGeom prst="rect">
            <a:avLst/>
          </a:prstGeom>
          <a:noFill/>
        </p:spPr>
        <p:txBody>
          <a:bodyPr wrap="square" rtlCol="0">
            <a:spAutoFit/>
          </a:bodyPr>
          <a:lstStyle/>
          <a:p>
            <a:pPr algn="r"/>
            <a:r>
              <a:rPr kumimoji="1" lang="en-US" altLang="ja-JP" dirty="0"/>
              <a:t>0</a:t>
            </a:r>
            <a:endParaRPr kumimoji="1" lang="ja-JP" altLang="en-US" dirty="0"/>
          </a:p>
        </p:txBody>
      </p:sp>
      <p:sp>
        <p:nvSpPr>
          <p:cNvPr id="14" name="円弧 13">
            <a:extLst>
              <a:ext uri="{FF2B5EF4-FFF2-40B4-BE49-F238E27FC236}">
                <a16:creationId xmlns:a16="http://schemas.microsoft.com/office/drawing/2014/main" id="{344584FB-1012-4E4F-8116-D10AF91139C6}"/>
              </a:ext>
            </a:extLst>
          </p:cNvPr>
          <p:cNvSpPr/>
          <p:nvPr/>
        </p:nvSpPr>
        <p:spPr>
          <a:xfrm rot="10800000">
            <a:off x="2486167" y="2559756"/>
            <a:ext cx="7696914" cy="2377437"/>
          </a:xfrm>
          <a:prstGeom prst="arc">
            <a:avLst>
              <a:gd name="adj1" fmla="val 16200000"/>
              <a:gd name="adj2" fmla="val 214900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矢印コネクタ 17">
            <a:extLst>
              <a:ext uri="{FF2B5EF4-FFF2-40B4-BE49-F238E27FC236}">
                <a16:creationId xmlns:a16="http://schemas.microsoft.com/office/drawing/2014/main" id="{DE91E904-9972-408E-B9AC-FE3250EA5403}"/>
              </a:ext>
            </a:extLst>
          </p:cNvPr>
          <p:cNvCxnSpPr/>
          <p:nvPr/>
        </p:nvCxnSpPr>
        <p:spPr>
          <a:xfrm>
            <a:off x="2211186" y="4675187"/>
            <a:ext cx="42062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00B13CEB-16D9-48E8-9E01-465237A3D198}"/>
              </a:ext>
            </a:extLst>
          </p:cNvPr>
          <p:cNvSpPr txBox="1"/>
          <p:nvPr/>
        </p:nvSpPr>
        <p:spPr>
          <a:xfrm>
            <a:off x="6692405" y="4490521"/>
            <a:ext cx="2103118" cy="369332"/>
          </a:xfrm>
          <a:prstGeom prst="rect">
            <a:avLst/>
          </a:prstGeom>
          <a:noFill/>
        </p:spPr>
        <p:txBody>
          <a:bodyPr wrap="square" rtlCol="0">
            <a:spAutoFit/>
          </a:bodyPr>
          <a:lstStyle/>
          <a:p>
            <a:r>
              <a:rPr lang="ja-JP" altLang="en-US" dirty="0"/>
              <a:t>失業率</a:t>
            </a:r>
            <a:endParaRPr kumimoji="1" lang="ja-JP" altLang="en-US" dirty="0"/>
          </a:p>
        </p:txBody>
      </p:sp>
    </p:spTree>
    <p:extLst>
      <p:ext uri="{BB962C8B-B14F-4D97-AF65-F5344CB8AC3E}">
        <p14:creationId xmlns:p14="http://schemas.microsoft.com/office/powerpoint/2010/main" val="114404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2314</TotalTime>
  <Words>3487</Words>
  <Application>Microsoft Office PowerPoint</Application>
  <PresentationFormat>ワイド画面</PresentationFormat>
  <Paragraphs>154</Paragraphs>
  <Slides>21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21</vt:i4>
      </vt:variant>
    </vt:vector>
  </HeadingPairs>
  <TitlesOfParts>
    <vt:vector size="28"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292</cp:revision>
  <dcterms:created xsi:type="dcterms:W3CDTF">2020-09-16T10:34:15Z</dcterms:created>
  <dcterms:modified xsi:type="dcterms:W3CDTF">2024-04-07T08:47:40Z</dcterms:modified>
</cp:coreProperties>
</file>