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4927" r:id="rId2"/>
  </p:sldMasterIdLst>
  <p:notesMasterIdLst>
    <p:notesMasterId r:id="rId24"/>
  </p:notesMasterIdLst>
  <p:handoutMasterIdLst>
    <p:handoutMasterId r:id="rId25"/>
  </p:handoutMasterIdLst>
  <p:sldIdLst>
    <p:sldId id="256" r:id="rId3"/>
    <p:sldId id="312" r:id="rId4"/>
    <p:sldId id="313" r:id="rId5"/>
    <p:sldId id="331" r:id="rId6"/>
    <p:sldId id="314" r:id="rId7"/>
    <p:sldId id="339" r:id="rId8"/>
    <p:sldId id="316" r:id="rId9"/>
    <p:sldId id="340" r:id="rId10"/>
    <p:sldId id="341" r:id="rId11"/>
    <p:sldId id="342" r:id="rId12"/>
    <p:sldId id="317" r:id="rId13"/>
    <p:sldId id="318" r:id="rId14"/>
    <p:sldId id="304" r:id="rId15"/>
    <p:sldId id="319" r:id="rId16"/>
    <p:sldId id="332" r:id="rId17"/>
    <p:sldId id="333" r:id="rId18"/>
    <p:sldId id="334" r:id="rId19"/>
    <p:sldId id="335" r:id="rId20"/>
    <p:sldId id="336" r:id="rId21"/>
    <p:sldId id="337" r:id="rId22"/>
    <p:sldId id="338" r:id="rId23"/>
  </p:sldIdLst>
  <p:sldSz cx="9144000" cy="6858000" type="screen4x3"/>
  <p:notesSz cx="6669088" cy="9926638"/>
  <p:defaultTextStyle>
    <a:defPPr>
      <a:defRPr lang="ja-JP"/>
    </a:defPPr>
    <a:lvl1pPr algn="l" rtl="0" eaLnBrk="0" fontAlgn="base" hangingPunct="0">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08E90"/>
    <a:srgbClr val="FF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autoAdjust="0"/>
    <p:restoredTop sz="94700" autoAdjust="0"/>
  </p:normalViewPr>
  <p:slideViewPr>
    <p:cSldViewPr>
      <p:cViewPr varScale="1">
        <p:scale>
          <a:sx n="104" d="100"/>
          <a:sy n="104" d="100"/>
        </p:scale>
        <p:origin x="19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C8988-6931-4578-B843-4DE4E14B7541}"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kumimoji="1" lang="ja-JP" altLang="en-US"/>
        </a:p>
      </dgm:t>
    </dgm:pt>
    <dgm:pt modelId="{C00AB9B0-22A4-40DC-8E26-5AA0AA7B8CF8}">
      <dgm:prSet/>
      <dgm:spPr>
        <a:gradFill rotWithShape="0">
          <a:gsLst>
            <a:gs pos="0">
              <a:schemeClr val="accent4">
                <a:lumMod val="20000"/>
                <a:lumOff val="80000"/>
              </a:schemeClr>
            </a:gs>
            <a:gs pos="100000">
              <a:schemeClr val="accent3">
                <a:shade val="80000"/>
                <a:hueOff val="0"/>
                <a:satOff val="0"/>
                <a:lumOff val="0"/>
                <a:alphaOff val="0"/>
                <a:tint val="84000"/>
                <a:satMod val="160000"/>
              </a:schemeClr>
            </a:gs>
          </a:gsLst>
        </a:gradFill>
      </dgm:spPr>
      <dgm:t>
        <a:bodyPr/>
        <a:lstStyle/>
        <a:p>
          <a:pPr algn="ctr" rtl="0"/>
          <a:r>
            <a:rPr kumimoji="1" lang="ja-JP" dirty="0"/>
            <a:t>経済学</a:t>
          </a:r>
          <a:r>
            <a:rPr kumimoji="1" lang="ja-JP" altLang="en-US" dirty="0"/>
            <a:t>入門</a:t>
          </a:r>
          <a:r>
            <a:rPr kumimoji="1" lang="en-US" altLang="ja-JP" dirty="0"/>
            <a:t>-14</a:t>
          </a:r>
          <a:endParaRPr lang="ja-JP" dirty="0"/>
        </a:p>
      </dgm:t>
    </dgm:pt>
    <dgm:pt modelId="{2884CC65-41C3-4845-988D-EEC264E8F752}" type="parTrans" cxnId="{382EF77B-20A7-4BFA-8DFF-CE376E593A22}">
      <dgm:prSet/>
      <dgm:spPr/>
      <dgm:t>
        <a:bodyPr/>
        <a:lstStyle/>
        <a:p>
          <a:endParaRPr kumimoji="1" lang="ja-JP" altLang="en-US"/>
        </a:p>
      </dgm:t>
    </dgm:pt>
    <dgm:pt modelId="{B7F9AC8C-2D66-40DC-B905-057BB4A26591}" type="sibTrans" cxnId="{382EF77B-20A7-4BFA-8DFF-CE376E593A22}">
      <dgm:prSet/>
      <dgm:spPr/>
      <dgm:t>
        <a:bodyPr/>
        <a:lstStyle/>
        <a:p>
          <a:endParaRPr kumimoji="1" lang="ja-JP" altLang="en-US"/>
        </a:p>
      </dgm:t>
    </dgm:pt>
    <dgm:pt modelId="{EEE36EDF-BBF5-48A9-9637-219220E25886}" type="pres">
      <dgm:prSet presAssocID="{A8FC8988-6931-4578-B843-4DE4E14B7541}" presName="linear" presStyleCnt="0">
        <dgm:presLayoutVars>
          <dgm:animLvl val="lvl"/>
          <dgm:resizeHandles val="exact"/>
        </dgm:presLayoutVars>
      </dgm:prSet>
      <dgm:spPr/>
    </dgm:pt>
    <dgm:pt modelId="{BBA35590-5E69-4FDB-8E8B-E1D2BD0A13F6}" type="pres">
      <dgm:prSet presAssocID="{C00AB9B0-22A4-40DC-8E26-5AA0AA7B8CF8}" presName="parentText" presStyleLbl="node1" presStyleIdx="0" presStyleCnt="1" custLinFactNeighborX="3303" custLinFactNeighborY="938">
        <dgm:presLayoutVars>
          <dgm:chMax val="0"/>
          <dgm:bulletEnabled val="1"/>
        </dgm:presLayoutVars>
      </dgm:prSet>
      <dgm:spPr/>
    </dgm:pt>
  </dgm:ptLst>
  <dgm:cxnLst>
    <dgm:cxn modelId="{8166A411-9BF6-452C-B88F-763BCDC35067}" type="presOf" srcId="{C00AB9B0-22A4-40DC-8E26-5AA0AA7B8CF8}" destId="{BBA35590-5E69-4FDB-8E8B-E1D2BD0A13F6}" srcOrd="0" destOrd="0" presId="urn:microsoft.com/office/officeart/2005/8/layout/vList2"/>
    <dgm:cxn modelId="{7DBF4966-361A-4211-97D6-15ACDABBE6B9}" type="presOf" srcId="{A8FC8988-6931-4578-B843-4DE4E14B7541}" destId="{EEE36EDF-BBF5-48A9-9637-219220E25886}" srcOrd="0" destOrd="0" presId="urn:microsoft.com/office/officeart/2005/8/layout/vList2"/>
    <dgm:cxn modelId="{382EF77B-20A7-4BFA-8DFF-CE376E593A22}" srcId="{A8FC8988-6931-4578-B843-4DE4E14B7541}" destId="{C00AB9B0-22A4-40DC-8E26-5AA0AA7B8CF8}" srcOrd="0" destOrd="0" parTransId="{2884CC65-41C3-4845-988D-EEC264E8F752}" sibTransId="{B7F9AC8C-2D66-40DC-B905-057BB4A26591}"/>
    <dgm:cxn modelId="{F290386D-7F51-4421-8E28-64D14E87CFD5}" type="presParOf" srcId="{EEE36EDF-BBF5-48A9-9637-219220E25886}" destId="{BBA35590-5E69-4FDB-8E8B-E1D2BD0A13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35590-5E69-4FDB-8E8B-E1D2BD0A13F6}">
      <dsp:nvSpPr>
        <dsp:cNvPr id="0" name=""/>
        <dsp:cNvSpPr/>
      </dsp:nvSpPr>
      <dsp:spPr>
        <a:xfrm>
          <a:off x="0" y="23400"/>
          <a:ext cx="6480720" cy="2205450"/>
        </a:xfrm>
        <a:prstGeom prst="roundRect">
          <a:avLst/>
        </a:prstGeom>
        <a:gradFill rotWithShape="0">
          <a:gsLst>
            <a:gs pos="0">
              <a:schemeClr val="accent4">
                <a:lumMod val="20000"/>
                <a:lumOff val="80000"/>
              </a:schemeClr>
            </a:gs>
            <a:gs pos="100000">
              <a:schemeClr val="accent3">
                <a:shade val="80000"/>
                <a:hueOff val="0"/>
                <a:satOff val="0"/>
                <a:lumOff val="0"/>
                <a:alphaOff val="0"/>
                <a:tint val="84000"/>
                <a:satMod val="16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rtl="0">
            <a:lnSpc>
              <a:spcPct val="90000"/>
            </a:lnSpc>
            <a:spcBef>
              <a:spcPct val="0"/>
            </a:spcBef>
            <a:spcAft>
              <a:spcPct val="35000"/>
            </a:spcAft>
            <a:buNone/>
          </a:pPr>
          <a:r>
            <a:rPr kumimoji="1" lang="ja-JP" sz="6500" kern="1200" dirty="0"/>
            <a:t>経済学</a:t>
          </a:r>
          <a:r>
            <a:rPr kumimoji="1" lang="ja-JP" altLang="en-US" sz="6500" kern="1200" dirty="0"/>
            <a:t>入門</a:t>
          </a:r>
          <a:r>
            <a:rPr kumimoji="1" lang="en-US" altLang="ja-JP" sz="6500" kern="1200" dirty="0"/>
            <a:t>-14</a:t>
          </a:r>
          <a:endParaRPr lang="ja-JP" sz="6500" kern="1200" dirty="0"/>
        </a:p>
      </dsp:txBody>
      <dsp:txXfrm>
        <a:off x="107661" y="131061"/>
        <a:ext cx="6265398" cy="19901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889938" cy="496332"/>
          </a:xfrm>
          <a:prstGeom prst="rect">
            <a:avLst/>
          </a:prstGeom>
        </p:spPr>
        <p:txBody>
          <a:bodyPr vert="horz" lIns="91312" tIns="45656" rIns="91312" bIns="45656" rtlCol="0"/>
          <a:lstStyle>
            <a:lvl1pPr algn="l" eaLnBrk="1" hangingPunct="1">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777607" y="0"/>
            <a:ext cx="2889938" cy="496332"/>
          </a:xfrm>
          <a:prstGeom prst="rect">
            <a:avLst/>
          </a:prstGeom>
        </p:spPr>
        <p:txBody>
          <a:bodyPr vert="horz" lIns="91312" tIns="45656" rIns="91312" bIns="45656" rtlCol="0"/>
          <a:lstStyle>
            <a:lvl1pPr algn="r" eaLnBrk="1" hangingPunct="1">
              <a:defRPr sz="1200">
                <a:ea typeface="ＭＳ Ｐゴシック" pitchFamily="50" charset="-128"/>
              </a:defRPr>
            </a:lvl1pPr>
          </a:lstStyle>
          <a:p>
            <a:pPr>
              <a:defRPr/>
            </a:pPr>
            <a:fld id="{39B79582-789A-42A6-AFFC-ED23FA4F94B2}" type="datetimeFigureOut">
              <a:rPr lang="ja-JP" altLang="en-US"/>
              <a:pPr>
                <a:defRPr/>
              </a:pPr>
              <a:t>2024/7/27</a:t>
            </a:fld>
            <a:endParaRPr lang="ja-JP" altLang="en-US" dirty="0"/>
          </a:p>
        </p:txBody>
      </p:sp>
      <p:sp>
        <p:nvSpPr>
          <p:cNvPr id="4" name="フッター プレースホルダ 3"/>
          <p:cNvSpPr>
            <a:spLocks noGrp="1"/>
          </p:cNvSpPr>
          <p:nvPr>
            <p:ph type="ftr" sz="quarter" idx="2"/>
          </p:nvPr>
        </p:nvSpPr>
        <p:spPr>
          <a:xfrm>
            <a:off x="1" y="9428584"/>
            <a:ext cx="2889938" cy="496332"/>
          </a:xfrm>
          <a:prstGeom prst="rect">
            <a:avLst/>
          </a:prstGeom>
        </p:spPr>
        <p:txBody>
          <a:bodyPr vert="horz" lIns="91312" tIns="45656" rIns="91312" bIns="45656" rtlCol="0" anchor="b"/>
          <a:lstStyle>
            <a:lvl1pPr algn="l" eaLnBrk="1" hangingPunct="1">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777607" y="9428584"/>
            <a:ext cx="2889938" cy="496332"/>
          </a:xfrm>
          <a:prstGeom prst="rect">
            <a:avLst/>
          </a:prstGeom>
        </p:spPr>
        <p:txBody>
          <a:bodyPr vert="horz" wrap="square" lIns="91312" tIns="45656" rIns="91312" bIns="45656" numCol="1" anchor="b" anchorCtr="0" compatLnSpc="1">
            <a:prstTxWarp prst="textNoShape">
              <a:avLst/>
            </a:prstTxWarp>
          </a:bodyPr>
          <a:lstStyle>
            <a:lvl1pPr algn="r" eaLnBrk="1" hangingPunct="1">
              <a:defRPr sz="1200"/>
            </a:lvl1pPr>
          </a:lstStyle>
          <a:p>
            <a:pPr>
              <a:defRPr/>
            </a:pPr>
            <a:fld id="{F8812728-2ECF-408A-AC41-2D206D00D236}" type="slidenum">
              <a:rPr lang="ja-JP" altLang="en-US"/>
              <a:pPr>
                <a:defRPr/>
              </a:pPr>
              <a:t>‹#›</a:t>
            </a:fld>
            <a:endParaRPr lang="ja-JP" altLang="en-US"/>
          </a:p>
        </p:txBody>
      </p:sp>
    </p:spTree>
    <p:extLst>
      <p:ext uri="{BB962C8B-B14F-4D97-AF65-F5344CB8AC3E}">
        <p14:creationId xmlns:p14="http://schemas.microsoft.com/office/powerpoint/2010/main" val="4086697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2889938" cy="496332"/>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eaLnBrk="0" hangingPunct="0">
              <a:defRPr sz="1200">
                <a:ea typeface="ＭＳ Ｐゴシック" charset="-128"/>
              </a:defRPr>
            </a:lvl1pPr>
          </a:lstStyle>
          <a:p>
            <a:pPr>
              <a:defRPr/>
            </a:pPr>
            <a:endParaRPr lang="en-US" altLang="ja-JP"/>
          </a:p>
        </p:txBody>
      </p:sp>
      <p:sp>
        <p:nvSpPr>
          <p:cNvPr id="35843" name="Rectangle 3"/>
          <p:cNvSpPr>
            <a:spLocks noGrp="1" noChangeArrowheads="1"/>
          </p:cNvSpPr>
          <p:nvPr>
            <p:ph type="dt" idx="1"/>
          </p:nvPr>
        </p:nvSpPr>
        <p:spPr bwMode="auto">
          <a:xfrm>
            <a:off x="3777607" y="0"/>
            <a:ext cx="2889938" cy="496332"/>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lvl1pPr algn="r" eaLnBrk="0" hangingPunct="0">
              <a:defRPr sz="1200">
                <a:ea typeface="ＭＳ Ｐゴシック" charset="-128"/>
              </a:defRPr>
            </a:lvl1pPr>
          </a:lstStyle>
          <a:p>
            <a:pPr>
              <a:defRPr/>
            </a:pPr>
            <a:fld id="{B3AF56F6-2833-467F-999C-73E6FD7A235A}" type="datetimeFigureOut">
              <a:rPr lang="ja-JP" altLang="en-US"/>
              <a:pPr>
                <a:defRPr/>
              </a:pPr>
              <a:t>2024/7/27</a:t>
            </a:fld>
            <a:endParaRPr lang="en-US" altLang="ja-JP" dirty="0"/>
          </a:p>
        </p:txBody>
      </p:sp>
      <p:sp>
        <p:nvSpPr>
          <p:cNvPr id="64516" name="Rectangle 4"/>
          <p:cNvSpPr>
            <a:spLocks noGrp="1" noRot="1" noChangeAspect="1" noChangeArrowheads="1" noTextEdit="1"/>
          </p:cNvSpPr>
          <p:nvPr>
            <p:ph type="sldImg" idx="2"/>
          </p:nvPr>
        </p:nvSpPr>
        <p:spPr bwMode="auto">
          <a:xfrm>
            <a:off x="854075" y="744538"/>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66909" y="4715154"/>
            <a:ext cx="5335270" cy="4466987"/>
          </a:xfrm>
          <a:prstGeom prst="rect">
            <a:avLst/>
          </a:prstGeom>
          <a:noFill/>
          <a:ln w="9525">
            <a:noFill/>
            <a:miter lim="800000"/>
            <a:headEnd/>
            <a:tailEnd/>
          </a:ln>
          <a:effectLst/>
        </p:spPr>
        <p:txBody>
          <a:bodyPr vert="horz" wrap="square" lIns="91312" tIns="45656" rIns="91312" bIns="4565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5846" name="Rectangle 6"/>
          <p:cNvSpPr>
            <a:spLocks noGrp="1" noChangeArrowheads="1"/>
          </p:cNvSpPr>
          <p:nvPr>
            <p:ph type="ftr" sz="quarter" idx="4"/>
          </p:nvPr>
        </p:nvSpPr>
        <p:spPr bwMode="auto">
          <a:xfrm>
            <a:off x="1" y="9428584"/>
            <a:ext cx="2889938" cy="496332"/>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eaLnBrk="0" hangingPunct="0">
              <a:defRPr sz="1200">
                <a:ea typeface="ＭＳ Ｐゴシック" charset="-128"/>
              </a:defRPr>
            </a:lvl1pPr>
          </a:lstStyle>
          <a:p>
            <a:pPr>
              <a:defRPr/>
            </a:pPr>
            <a:endParaRPr lang="en-US" altLang="ja-JP"/>
          </a:p>
        </p:txBody>
      </p:sp>
      <p:sp>
        <p:nvSpPr>
          <p:cNvPr id="35847" name="Rectangle 7"/>
          <p:cNvSpPr>
            <a:spLocks noGrp="1" noChangeArrowheads="1"/>
          </p:cNvSpPr>
          <p:nvPr>
            <p:ph type="sldNum" sz="quarter" idx="5"/>
          </p:nvPr>
        </p:nvSpPr>
        <p:spPr bwMode="auto">
          <a:xfrm>
            <a:off x="3777607" y="9428584"/>
            <a:ext cx="2889938" cy="496332"/>
          </a:xfrm>
          <a:prstGeom prst="rect">
            <a:avLst/>
          </a:prstGeom>
          <a:noFill/>
          <a:ln w="9525">
            <a:noFill/>
            <a:miter lim="800000"/>
            <a:headEnd/>
            <a:tailEnd/>
          </a:ln>
          <a:effectLst/>
        </p:spPr>
        <p:txBody>
          <a:bodyPr vert="horz" wrap="square" lIns="91312" tIns="45656" rIns="91312" bIns="45656" numCol="1" anchor="b" anchorCtr="0" compatLnSpc="1">
            <a:prstTxWarp prst="textNoShape">
              <a:avLst/>
            </a:prstTxWarp>
          </a:bodyPr>
          <a:lstStyle>
            <a:lvl1pPr algn="r">
              <a:defRPr sz="1200"/>
            </a:lvl1pPr>
          </a:lstStyle>
          <a:p>
            <a:pPr>
              <a:defRPr/>
            </a:pPr>
            <a:fld id="{0D31F8A5-D1B4-4D87-91EC-B78B8C96DC44}" type="slidenum">
              <a:rPr lang="ja-JP" altLang="en-US"/>
              <a:pPr>
                <a:defRPr/>
              </a:pPr>
              <a:t>‹#›</a:t>
            </a:fld>
            <a:endParaRPr lang="en-US" altLang="ja-JP"/>
          </a:p>
        </p:txBody>
      </p:sp>
    </p:spTree>
    <p:extLst>
      <p:ext uri="{BB962C8B-B14F-4D97-AF65-F5344CB8AC3E}">
        <p14:creationId xmlns:p14="http://schemas.microsoft.com/office/powerpoint/2010/main" val="14017510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906C8-A742-49DA-84C2-08FDA9C3145D}"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211805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1" y="235"/>
              <a:ext cx="1863" cy="3634"/>
              <a:chOff x="3003" y="769"/>
              <a:chExt cx="1863" cy="3634"/>
            </a:xfrm>
          </p:grpSpPr>
          <p:sp>
            <p:nvSpPr>
              <p:cNvPr id="39" name="Freeform 4"/>
              <p:cNvSpPr>
                <a:spLocks/>
              </p:cNvSpPr>
              <p:nvPr userDrawn="1"/>
            </p:nvSpPr>
            <p:spPr bwMode="ltGray">
              <a:xfrm rot="12185230" flipV="1">
                <a:off x="3533" y="768"/>
                <a:ext cx="1333" cy="1485"/>
              </a:xfrm>
              <a:custGeom>
                <a:avLst/>
                <a:gdLst>
                  <a:gd name="T0" fmla="*/ 2147483647 w 596"/>
                  <a:gd name="T1" fmla="*/ 2147483647 h 666"/>
                  <a:gd name="T2" fmla="*/ 2147483647 w 596"/>
                  <a:gd name="T3" fmla="*/ 2147483647 h 666"/>
                  <a:gd name="T4" fmla="*/ 0 w 596"/>
                  <a:gd name="T5" fmla="*/ 2147483647 h 666"/>
                  <a:gd name="T6" fmla="*/ 2147483647 w 596"/>
                  <a:gd name="T7" fmla="*/ 2147483647 h 666"/>
                  <a:gd name="T8" fmla="*/ 2147483647 w 596"/>
                  <a:gd name="T9" fmla="*/ 2147483647 h 666"/>
                  <a:gd name="T10" fmla="*/ 2147483647 w 596"/>
                  <a:gd name="T11" fmla="*/ 2147483647 h 666"/>
                  <a:gd name="T12" fmla="*/ 2147483647 w 596"/>
                  <a:gd name="T13" fmla="*/ 2147483647 h 666"/>
                  <a:gd name="T14" fmla="*/ 2147483647 w 596"/>
                  <a:gd name="T15" fmla="*/ 2147483647 h 666"/>
                  <a:gd name="T16" fmla="*/ 2147483647 w 596"/>
                  <a:gd name="T17" fmla="*/ 2147483647 h 666"/>
                  <a:gd name="T18" fmla="*/ 2147483647 w 596"/>
                  <a:gd name="T19" fmla="*/ 2147483647 h 666"/>
                  <a:gd name="T20" fmla="*/ 2147483647 w 596"/>
                  <a:gd name="T21" fmla="*/ 2147483647 h 666"/>
                  <a:gd name="T22" fmla="*/ 2147483647 w 596"/>
                  <a:gd name="T23" fmla="*/ 2147483647 h 666"/>
                  <a:gd name="T24" fmla="*/ 2147483647 w 596"/>
                  <a:gd name="T25" fmla="*/ 2147483647 h 666"/>
                  <a:gd name="T26" fmla="*/ 2147483647 w 596"/>
                  <a:gd name="T27" fmla="*/ 2147483647 h 666"/>
                  <a:gd name="T28" fmla="*/ 2147483647 w 596"/>
                  <a:gd name="T29" fmla="*/ 2147483647 h 666"/>
                  <a:gd name="T30" fmla="*/ 2147483647 w 596"/>
                  <a:gd name="T31" fmla="*/ 2147483647 h 666"/>
                  <a:gd name="T32" fmla="*/ 2147483647 w 596"/>
                  <a:gd name="T33" fmla="*/ 2147483647 h 666"/>
                  <a:gd name="T34" fmla="*/ 2147483647 w 596"/>
                  <a:gd name="T35" fmla="*/ 2147483647 h 666"/>
                  <a:gd name="T36" fmla="*/ 2147483647 w 596"/>
                  <a:gd name="T37" fmla="*/ 2147483647 h 666"/>
                  <a:gd name="T38" fmla="*/ 2147483647 w 596"/>
                  <a:gd name="T39" fmla="*/ 2147483647 h 666"/>
                  <a:gd name="T40" fmla="*/ 2147483647 w 596"/>
                  <a:gd name="T41" fmla="*/ 2147483647 h 666"/>
                  <a:gd name="T42" fmla="*/ 2147483647 w 596"/>
                  <a:gd name="T43" fmla="*/ 2147483647 h 666"/>
                  <a:gd name="T44" fmla="*/ 2147483647 w 596"/>
                  <a:gd name="T45" fmla="*/ 2147483647 h 666"/>
                  <a:gd name="T46" fmla="*/ 2147483647 w 596"/>
                  <a:gd name="T47" fmla="*/ 2147483647 h 666"/>
                  <a:gd name="T48" fmla="*/ 2147483647 w 596"/>
                  <a:gd name="T49" fmla="*/ 2147483647 h 666"/>
                  <a:gd name="T50" fmla="*/ 2147483647 w 596"/>
                  <a:gd name="T51" fmla="*/ 2147483647 h 666"/>
                  <a:gd name="T52" fmla="*/ 2147483647 w 596"/>
                  <a:gd name="T53" fmla="*/ 2147483647 h 666"/>
                  <a:gd name="T54" fmla="*/ 2147483647 w 596"/>
                  <a:gd name="T55" fmla="*/ 2147483647 h 666"/>
                  <a:gd name="T56" fmla="*/ 2147483647 w 596"/>
                  <a:gd name="T57" fmla="*/ 2147483647 h 666"/>
                  <a:gd name="T58" fmla="*/ 2147483647 w 596"/>
                  <a:gd name="T59" fmla="*/ 2147483647 h 666"/>
                  <a:gd name="T60" fmla="*/ 2147483647 w 596"/>
                  <a:gd name="T61" fmla="*/ 2147483647 h 666"/>
                  <a:gd name="T62" fmla="*/ 2147483647 w 596"/>
                  <a:gd name="T63" fmla="*/ 214748364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0" name="Freeform 5"/>
              <p:cNvSpPr>
                <a:spLocks/>
              </p:cNvSpPr>
              <p:nvPr userDrawn="1"/>
            </p:nvSpPr>
            <p:spPr bwMode="ltGray">
              <a:xfrm rot="12185230" flipV="1">
                <a:off x="4026" y="1798"/>
                <a:ext cx="571" cy="531"/>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 name="Freeform 6"/>
              <p:cNvSpPr>
                <a:spLocks/>
              </p:cNvSpPr>
              <p:nvPr userDrawn="1"/>
            </p:nvSpPr>
            <p:spPr bwMode="ltGray">
              <a:xfrm rot="12185230" flipV="1">
                <a:off x="3636" y="2157"/>
                <a:ext cx="277" cy="249"/>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2" name="Freeform 7"/>
              <p:cNvSpPr>
                <a:spLocks/>
              </p:cNvSpPr>
              <p:nvPr userDrawn="1"/>
            </p:nvSpPr>
            <p:spPr bwMode="ltGray">
              <a:xfrm rot="12185230" flipV="1">
                <a:off x="3977" y="967"/>
                <a:ext cx="245" cy="347"/>
              </a:xfrm>
              <a:custGeom>
                <a:avLst/>
                <a:gdLst>
                  <a:gd name="T0" fmla="*/ 0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2147483647 w 109"/>
                  <a:gd name="T17" fmla="*/ 2147483647 h 156"/>
                  <a:gd name="T18" fmla="*/ 2147483647 w 109"/>
                  <a:gd name="T19" fmla="*/ 2147483647 h 156"/>
                  <a:gd name="T20" fmla="*/ 2147483647 w 109"/>
                  <a:gd name="T21" fmla="*/ 2147483647 h 156"/>
                  <a:gd name="T22" fmla="*/ 2147483647 w 109"/>
                  <a:gd name="T23" fmla="*/ 2147483647 h 156"/>
                  <a:gd name="T24" fmla="*/ 2147483647 w 109"/>
                  <a:gd name="T25" fmla="*/ 2147483647 h 156"/>
                  <a:gd name="T26" fmla="*/ 2147483647 w 109"/>
                  <a:gd name="T27" fmla="*/ 2147483647 h 156"/>
                  <a:gd name="T28" fmla="*/ 2147483647 w 109"/>
                  <a:gd name="T29" fmla="*/ 2147483647 h 156"/>
                  <a:gd name="T30" fmla="*/ 2147483647 w 109"/>
                  <a:gd name="T31" fmla="*/ 2147483647 h 156"/>
                  <a:gd name="T32" fmla="*/ 2147483647 w 109"/>
                  <a:gd name="T33" fmla="*/ 2147483647 h 156"/>
                  <a:gd name="T34" fmla="*/ 2147483647 w 109"/>
                  <a:gd name="T35" fmla="*/ 2147483647 h 156"/>
                  <a:gd name="T36" fmla="*/ 2147483647 w 109"/>
                  <a:gd name="T37" fmla="*/ 2147483647 h 156"/>
                  <a:gd name="T38" fmla="*/ 2147483647 w 109"/>
                  <a:gd name="T39" fmla="*/ 2147483647 h 156"/>
                  <a:gd name="T40" fmla="*/ 2147483647 w 109"/>
                  <a:gd name="T41" fmla="*/ 2147483647 h 156"/>
                  <a:gd name="T42" fmla="*/ 2147483647 w 109"/>
                  <a:gd name="T43" fmla="*/ 2147483647 h 156"/>
                  <a:gd name="T44" fmla="*/ 2147483647 w 109"/>
                  <a:gd name="T45" fmla="*/ 2147483647 h 156"/>
                  <a:gd name="T46" fmla="*/ 2147483647 w 109"/>
                  <a:gd name="T47" fmla="*/ 214748364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8"/>
              <p:cNvSpPr>
                <a:spLocks/>
              </p:cNvSpPr>
              <p:nvPr userDrawn="1"/>
            </p:nvSpPr>
            <p:spPr bwMode="ltGray">
              <a:xfrm rot="12185230" flipV="1">
                <a:off x="3835" y="2205"/>
                <a:ext cx="103" cy="209"/>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4" name="Freeform 9"/>
              <p:cNvSpPr>
                <a:spLocks/>
              </p:cNvSpPr>
              <p:nvPr userDrawn="1"/>
            </p:nvSpPr>
            <p:spPr bwMode="ltGray">
              <a:xfrm rot="12185230" flipV="1">
                <a:off x="3886" y="1318"/>
                <a:ext cx="120" cy="90"/>
              </a:xfrm>
              <a:custGeom>
                <a:avLst/>
                <a:gdLst>
                  <a:gd name="T0" fmla="*/ 0 w 54"/>
                  <a:gd name="T1" fmla="*/ 0 h 40"/>
                  <a:gd name="T2" fmla="*/ 2147483647 w 54"/>
                  <a:gd name="T3" fmla="*/ 2147483647 h 40"/>
                  <a:gd name="T4" fmla="*/ 2147483647 w 54"/>
                  <a:gd name="T5" fmla="*/ 2147483647 h 40"/>
                  <a:gd name="T6" fmla="*/ 2147483647 w 54"/>
                  <a:gd name="T7" fmla="*/ 2147483647 h 40"/>
                  <a:gd name="T8" fmla="*/ 2147483647 w 54"/>
                  <a:gd name="T9" fmla="*/ 2147483647 h 40"/>
                  <a:gd name="T10" fmla="*/ 2147483647 w 54"/>
                  <a:gd name="T11" fmla="*/ 2147483647 h 40"/>
                  <a:gd name="T12" fmla="*/ 2147483647 w 54"/>
                  <a:gd name="T13" fmla="*/ 2147483647 h 40"/>
                  <a:gd name="T14" fmla="*/ 2147483647 w 54"/>
                  <a:gd name="T15" fmla="*/ 2147483647 h 40"/>
                  <a:gd name="T16" fmla="*/ 2147483647 w 54"/>
                  <a:gd name="T17" fmla="*/ 2147483647 h 40"/>
                  <a:gd name="T18" fmla="*/ 2147483647 w 54"/>
                  <a:gd name="T19" fmla="*/ 2147483647 h 40"/>
                  <a:gd name="T20" fmla="*/ 2147483647 w 54"/>
                  <a:gd name="T21" fmla="*/ 2147483647 h 40"/>
                  <a:gd name="T22" fmla="*/ 2147483647 w 54"/>
                  <a:gd name="T23" fmla="*/ 2147483647 h 40"/>
                  <a:gd name="T24" fmla="*/ 2147483647 w 54"/>
                  <a:gd name="T25" fmla="*/ 2147483647 h 40"/>
                  <a:gd name="T26" fmla="*/ 2147483647 w 54"/>
                  <a:gd name="T27" fmla="*/ 2147483647 h 40"/>
                  <a:gd name="T28" fmla="*/ 2147483647 w 54"/>
                  <a:gd name="T29" fmla="*/ 2147483647 h 40"/>
                  <a:gd name="T30" fmla="*/ 2147483647 w 54"/>
                  <a:gd name="T31" fmla="*/ 214748364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5" name="Freeform 10"/>
              <p:cNvSpPr>
                <a:spLocks/>
              </p:cNvSpPr>
              <p:nvPr userDrawn="1"/>
            </p:nvSpPr>
            <p:spPr bwMode="ltGray">
              <a:xfrm rot="12185230" flipV="1">
                <a:off x="3002" y="2344"/>
                <a:ext cx="330" cy="2059"/>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 name="Freeform 11"/>
            <p:cNvSpPr>
              <a:spLocks/>
            </p:cNvSpPr>
            <p:nvPr userDrawn="1"/>
          </p:nvSpPr>
          <p:spPr bwMode="ltGray">
            <a:xfrm rot="373331" flipH="1">
              <a:off x="22" y="1957"/>
              <a:ext cx="323" cy="649"/>
            </a:xfrm>
            <a:custGeom>
              <a:avLst/>
              <a:gdLst>
                <a:gd name="T0" fmla="*/ 2147483647 w 128"/>
                <a:gd name="T1" fmla="*/ 0 h 217"/>
                <a:gd name="T2" fmla="*/ 2147483647 w 128"/>
                <a:gd name="T3" fmla="*/ 2147483647 h 217"/>
                <a:gd name="T4" fmla="*/ 2147483647 w 128"/>
                <a:gd name="T5" fmla="*/ 2147483647 h 217"/>
                <a:gd name="T6" fmla="*/ 2147483647 w 128"/>
                <a:gd name="T7" fmla="*/ 2147483647 h 217"/>
                <a:gd name="T8" fmla="*/ 2147483647 w 128"/>
                <a:gd name="T9" fmla="*/ 2147483647 h 217"/>
                <a:gd name="T10" fmla="*/ 2147483647 w 128"/>
                <a:gd name="T11" fmla="*/ 2147483647 h 217"/>
                <a:gd name="T12" fmla="*/ 2147483647 w 128"/>
                <a:gd name="T13" fmla="*/ 2147483647 h 217"/>
                <a:gd name="T14" fmla="*/ 2147483647 w 128"/>
                <a:gd name="T15" fmla="*/ 2147483647 h 217"/>
                <a:gd name="T16" fmla="*/ 2147483647 w 128"/>
                <a:gd name="T17" fmla="*/ 2147483647 h 217"/>
                <a:gd name="T18" fmla="*/ 2147483647 w 128"/>
                <a:gd name="T19" fmla="*/ 2147483647 h 217"/>
                <a:gd name="T20" fmla="*/ 2147483647 w 128"/>
                <a:gd name="T21" fmla="*/ 2147483647 h 217"/>
                <a:gd name="T22" fmla="*/ 2147483647 w 128"/>
                <a:gd name="T23" fmla="*/ 2147483647 h 217"/>
                <a:gd name="T24" fmla="*/ 2147483647 w 128"/>
                <a:gd name="T25" fmla="*/ 2147483647 h 217"/>
                <a:gd name="T26" fmla="*/ 2147483647 w 128"/>
                <a:gd name="T27" fmla="*/ 2147483647 h 217"/>
                <a:gd name="T28" fmla="*/ 2147483647 w 128"/>
                <a:gd name="T29" fmla="*/ 2147483647 h 217"/>
                <a:gd name="T30" fmla="*/ 0 w 128"/>
                <a:gd name="T31" fmla="*/ 2147483647 h 217"/>
                <a:gd name="T32" fmla="*/ 2147483647 w 128"/>
                <a:gd name="T33" fmla="*/ 2147483647 h 217"/>
                <a:gd name="T34" fmla="*/ 2147483647 w 128"/>
                <a:gd name="T35" fmla="*/ 2147483647 h 217"/>
                <a:gd name="T36" fmla="*/ 2147483647 w 128"/>
                <a:gd name="T37" fmla="*/ 2147483647 h 217"/>
                <a:gd name="T38" fmla="*/ 2147483647 w 128"/>
                <a:gd name="T39" fmla="*/ 2147483647 h 217"/>
                <a:gd name="T40" fmla="*/ 2147483647 w 128"/>
                <a:gd name="T41" fmla="*/ 2147483647 h 217"/>
                <a:gd name="T42" fmla="*/ 2147483647 w 128"/>
                <a:gd name="T43" fmla="*/ 2147483647 h 217"/>
                <a:gd name="T44" fmla="*/ 2147483647 w 128"/>
                <a:gd name="T45" fmla="*/ 2147483647 h 217"/>
                <a:gd name="T46" fmla="*/ 2147483647 w 128"/>
                <a:gd name="T47" fmla="*/ 2147483647 h 217"/>
                <a:gd name="T48" fmla="*/ 2147483647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14"/>
            <p:cNvSpPr>
              <a:spLocks/>
            </p:cNvSpPr>
            <p:nvPr userDrawn="1"/>
          </p:nvSpPr>
          <p:spPr bwMode="ltGray">
            <a:xfrm rot="373331" flipH="1">
              <a:off x="898" y="2855"/>
              <a:ext cx="354" cy="464"/>
            </a:xfrm>
            <a:custGeom>
              <a:avLst/>
              <a:gdLst>
                <a:gd name="T0" fmla="*/ 2147483647 w 117"/>
                <a:gd name="T1" fmla="*/ 0 h 132"/>
                <a:gd name="T2" fmla="*/ 0 w 117"/>
                <a:gd name="T3" fmla="*/ 2147483647 h 132"/>
                <a:gd name="T4" fmla="*/ 2147483647 w 117"/>
                <a:gd name="T5" fmla="*/ 2147483647 h 132"/>
                <a:gd name="T6" fmla="*/ 2147483647 w 117"/>
                <a:gd name="T7" fmla="*/ 2147483647 h 132"/>
                <a:gd name="T8" fmla="*/ 2147483647 w 117"/>
                <a:gd name="T9" fmla="*/ 2147483647 h 132"/>
                <a:gd name="T10" fmla="*/ 2147483647 w 117"/>
                <a:gd name="T11" fmla="*/ 2147483647 h 132"/>
                <a:gd name="T12" fmla="*/ 2147483647 w 117"/>
                <a:gd name="T13" fmla="*/ 2147483647 h 132"/>
                <a:gd name="T14" fmla="*/ 2147483647 w 117"/>
                <a:gd name="T15" fmla="*/ 2147483647 h 132"/>
                <a:gd name="T16" fmla="*/ 2147483647 w 117"/>
                <a:gd name="T17" fmla="*/ 2147483647 h 132"/>
                <a:gd name="T18" fmla="*/ 2147483647 w 117"/>
                <a:gd name="T19" fmla="*/ 2147483647 h 132"/>
                <a:gd name="T20" fmla="*/ 2147483647 w 117"/>
                <a:gd name="T21" fmla="*/ 2147483647 h 132"/>
                <a:gd name="T22" fmla="*/ 2147483647 w 117"/>
                <a:gd name="T23" fmla="*/ 2147483647 h 132"/>
                <a:gd name="T24" fmla="*/ 2147483647 w 117"/>
                <a:gd name="T25" fmla="*/ 2147483647 h 132"/>
                <a:gd name="T26" fmla="*/ 2147483647 w 117"/>
                <a:gd name="T27" fmla="*/ 2147483647 h 132"/>
                <a:gd name="T28" fmla="*/ 2147483647 w 117"/>
                <a:gd name="T29" fmla="*/ 2147483647 h 132"/>
                <a:gd name="T30" fmla="*/ 2147483647 w 117"/>
                <a:gd name="T31" fmla="*/ 2147483647 h 132"/>
                <a:gd name="T32" fmla="*/ 2147483647 w 117"/>
                <a:gd name="T33" fmla="*/ 2147483647 h 132"/>
                <a:gd name="T34" fmla="*/ 2147483647 w 117"/>
                <a:gd name="T35" fmla="*/ 2147483647 h 132"/>
                <a:gd name="T36" fmla="*/ 2147483647 w 117"/>
                <a:gd name="T37" fmla="*/ 2147483647 h 132"/>
                <a:gd name="T38" fmla="*/ 2147483647 w 117"/>
                <a:gd name="T39" fmla="*/ 2147483647 h 132"/>
                <a:gd name="T40" fmla="*/ 2147483647 w 117"/>
                <a:gd name="T41" fmla="*/ 2147483647 h 132"/>
                <a:gd name="T42" fmla="*/ 2147483647 w 117"/>
                <a:gd name="T43" fmla="*/ 2147483647 h 132"/>
                <a:gd name="T44" fmla="*/ 2147483647 w 117"/>
                <a:gd name="T45" fmla="*/ 2147483647 h 132"/>
                <a:gd name="T46" fmla="*/ 2147483647 w 117"/>
                <a:gd name="T47" fmla="*/ 2147483647 h 132"/>
                <a:gd name="T48" fmla="*/ 2147483647 w 117"/>
                <a:gd name="T49" fmla="*/ 2147483647 h 132"/>
                <a:gd name="T50" fmla="*/ 2147483647 w 117"/>
                <a:gd name="T51" fmla="*/ 2147483647 h 132"/>
                <a:gd name="T52" fmla="*/ 214748364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15"/>
            <p:cNvSpPr>
              <a:spLocks/>
            </p:cNvSpPr>
            <p:nvPr userDrawn="1"/>
          </p:nvSpPr>
          <p:spPr bwMode="ltGray">
            <a:xfrm rot="373331" flipH="1">
              <a:off x="799" y="2979"/>
              <a:ext cx="87" cy="274"/>
            </a:xfrm>
            <a:custGeom>
              <a:avLst/>
              <a:gdLst>
                <a:gd name="T0" fmla="*/ 2147483647 w 29"/>
                <a:gd name="T1" fmla="*/ 0 h 77"/>
                <a:gd name="T2" fmla="*/ 2147483647 w 29"/>
                <a:gd name="T3" fmla="*/ 0 h 77"/>
                <a:gd name="T4" fmla="*/ 2147483647 w 29"/>
                <a:gd name="T5" fmla="*/ 2147483647 h 77"/>
                <a:gd name="T6" fmla="*/ 2147483647 w 29"/>
                <a:gd name="T7" fmla="*/ 2147483647 h 77"/>
                <a:gd name="T8" fmla="*/ 2147483647 w 29"/>
                <a:gd name="T9" fmla="*/ 2147483647 h 77"/>
                <a:gd name="T10" fmla="*/ 2147483647 w 29"/>
                <a:gd name="T11" fmla="*/ 2147483647 h 77"/>
                <a:gd name="T12" fmla="*/ 0 w 29"/>
                <a:gd name="T13" fmla="*/ 2147483647 h 77"/>
                <a:gd name="T14" fmla="*/ 2147483647 w 29"/>
                <a:gd name="T15" fmla="*/ 2147483647 h 77"/>
                <a:gd name="T16" fmla="*/ 2147483647 w 29"/>
                <a:gd name="T17" fmla="*/ 2147483647 h 77"/>
                <a:gd name="T18" fmla="*/ 2147483647 w 29"/>
                <a:gd name="T19" fmla="*/ 2147483647 h 77"/>
                <a:gd name="T20" fmla="*/ 2147483647 w 29"/>
                <a:gd name="T21" fmla="*/ 2147483647 h 77"/>
                <a:gd name="T22" fmla="*/ 2147483647 w 29"/>
                <a:gd name="T23" fmla="*/ 2147483647 h 77"/>
                <a:gd name="T24" fmla="*/ 2147483647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3" name="Group 21"/>
            <p:cNvGrpSpPr>
              <a:grpSpLocks/>
            </p:cNvGrpSpPr>
            <p:nvPr userDrawn="1"/>
          </p:nvGrpSpPr>
          <p:grpSpPr bwMode="auto">
            <a:xfrm rot="-6691250">
              <a:off x="3634" y="111"/>
              <a:ext cx="356" cy="608"/>
              <a:chOff x="1736" y="866"/>
              <a:chExt cx="129" cy="157"/>
            </a:xfrm>
          </p:grpSpPr>
          <p:sp>
            <p:nvSpPr>
              <p:cNvPr id="33" name="Freeform 22"/>
              <p:cNvSpPr>
                <a:spLocks/>
              </p:cNvSpPr>
              <p:nvPr userDrawn="1"/>
            </p:nvSpPr>
            <p:spPr bwMode="ltGray">
              <a:xfrm>
                <a:off x="173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23"/>
              <p:cNvSpPr>
                <a:spLocks/>
              </p:cNvSpPr>
              <p:nvPr userDrawn="1"/>
            </p:nvSpPr>
            <p:spPr bwMode="ltGray">
              <a:xfrm>
                <a:off x="179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24"/>
              <p:cNvSpPr>
                <a:spLocks/>
              </p:cNvSpPr>
              <p:nvPr userDrawn="1"/>
            </p:nvSpPr>
            <p:spPr bwMode="ltGray">
              <a:xfrm>
                <a:off x="1780"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4" name="Group 25"/>
            <p:cNvGrpSpPr>
              <a:grpSpLocks/>
            </p:cNvGrpSpPr>
            <p:nvPr userDrawn="1"/>
          </p:nvGrpSpPr>
          <p:grpSpPr bwMode="auto">
            <a:xfrm rot="8524840">
              <a:off x="677" y="3300"/>
              <a:ext cx="500" cy="500"/>
              <a:chOff x="1727" y="875"/>
              <a:chExt cx="129" cy="156"/>
            </a:xfrm>
          </p:grpSpPr>
          <p:sp>
            <p:nvSpPr>
              <p:cNvPr id="30" name="Freeform 26"/>
              <p:cNvSpPr>
                <a:spLocks/>
              </p:cNvSpPr>
              <p:nvPr userDrawn="1"/>
            </p:nvSpPr>
            <p:spPr bwMode="ltGray">
              <a:xfrm>
                <a:off x="1727" y="87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27"/>
              <p:cNvSpPr>
                <a:spLocks/>
              </p:cNvSpPr>
              <p:nvPr userDrawn="1"/>
            </p:nvSpPr>
            <p:spPr bwMode="ltGray">
              <a:xfrm>
                <a:off x="1786" y="90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28"/>
              <p:cNvSpPr>
                <a:spLocks/>
              </p:cNvSpPr>
              <p:nvPr userDrawn="1"/>
            </p:nvSpPr>
            <p:spPr bwMode="ltGray">
              <a:xfrm>
                <a:off x="1772" y="1007"/>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5" name="Group 29"/>
            <p:cNvGrpSpPr>
              <a:grpSpLocks/>
            </p:cNvGrpSpPr>
            <p:nvPr userDrawn="1"/>
          </p:nvGrpSpPr>
          <p:grpSpPr bwMode="auto">
            <a:xfrm rot="4106450" flipH="1">
              <a:off x="404" y="254"/>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6" name="Group 33"/>
            <p:cNvGrpSpPr>
              <a:grpSpLocks/>
            </p:cNvGrpSpPr>
            <p:nvPr userDrawn="1"/>
          </p:nvGrpSpPr>
          <p:grpSpPr bwMode="auto">
            <a:xfrm rot="10015322" flipH="1">
              <a:off x="4632"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147483647 h 237"/>
                <a:gd name="T4" fmla="*/ 2147483647 w 257"/>
                <a:gd name="T5" fmla="*/ 2147483647 h 237"/>
                <a:gd name="T6" fmla="*/ 2147483647 w 257"/>
                <a:gd name="T7" fmla="*/ 2147483647 h 237"/>
                <a:gd name="T8" fmla="*/ 2147483647 w 257"/>
                <a:gd name="T9" fmla="*/ 2147483647 h 237"/>
                <a:gd name="T10" fmla="*/ 2147483647 w 257"/>
                <a:gd name="T11" fmla="*/ 2147483647 h 237"/>
                <a:gd name="T12" fmla="*/ 2147483647 w 257"/>
                <a:gd name="T13" fmla="*/ 2147483647 h 237"/>
                <a:gd name="T14" fmla="*/ 2147483647 w 257"/>
                <a:gd name="T15" fmla="*/ 2147483647 h 237"/>
                <a:gd name="T16" fmla="*/ 2147483647 w 257"/>
                <a:gd name="T17" fmla="*/ 2147483647 h 237"/>
                <a:gd name="T18" fmla="*/ 2147483647 w 257"/>
                <a:gd name="T19" fmla="*/ 2147483647 h 237"/>
                <a:gd name="T20" fmla="*/ 2147483647 w 257"/>
                <a:gd name="T21" fmla="*/ 2147483647 h 237"/>
                <a:gd name="T22" fmla="*/ 2147483647 w 257"/>
                <a:gd name="T23" fmla="*/ 2147483647 h 237"/>
                <a:gd name="T24" fmla="*/ 2147483647 w 257"/>
                <a:gd name="T25" fmla="*/ 2147483647 h 237"/>
                <a:gd name="T26" fmla="*/ 2147483647 w 257"/>
                <a:gd name="T27" fmla="*/ 2147483647 h 237"/>
                <a:gd name="T28" fmla="*/ 2147483647 w 257"/>
                <a:gd name="T29" fmla="*/ 2147483647 h 237"/>
                <a:gd name="T30" fmla="*/ 2147483647 w 257"/>
                <a:gd name="T31" fmla="*/ 2147483647 h 237"/>
                <a:gd name="T32" fmla="*/ 2147483647 w 257"/>
                <a:gd name="T33" fmla="*/ 2147483647 h 237"/>
                <a:gd name="T34" fmla="*/ 2147483647 w 257"/>
                <a:gd name="T35" fmla="*/ 2147483647 h 237"/>
                <a:gd name="T36" fmla="*/ 2147483647 w 257"/>
                <a:gd name="T37" fmla="*/ 2147483647 h 237"/>
                <a:gd name="T38" fmla="*/ 2147483647 w 257"/>
                <a:gd name="T39" fmla="*/ 2147483647 h 237"/>
                <a:gd name="T40" fmla="*/ 2147483647 w 257"/>
                <a:gd name="T41" fmla="*/ 2147483647 h 237"/>
                <a:gd name="T42" fmla="*/ 2147483647 w 257"/>
                <a:gd name="T43" fmla="*/ 2147483647 h 237"/>
                <a:gd name="T44" fmla="*/ 2147483647 w 257"/>
                <a:gd name="T45" fmla="*/ 2147483647 h 237"/>
                <a:gd name="T46" fmla="*/ 2147483647 w 257"/>
                <a:gd name="T47" fmla="*/ 2147483647 h 237"/>
                <a:gd name="T48" fmla="*/ 2147483647 w 257"/>
                <a:gd name="T49" fmla="*/ 2147483647 h 237"/>
                <a:gd name="T50" fmla="*/ 2147483647 w 257"/>
                <a:gd name="T51" fmla="*/ 2147483647 h 237"/>
                <a:gd name="T52" fmla="*/ 2147483647 w 257"/>
                <a:gd name="T53" fmla="*/ 2147483647 h 237"/>
                <a:gd name="T54" fmla="*/ 2147483647 w 257"/>
                <a:gd name="T55" fmla="*/ 2147483647 h 237"/>
                <a:gd name="T56" fmla="*/ 2147483647 w 257"/>
                <a:gd name="T57" fmla="*/ 2147483647 h 237"/>
                <a:gd name="T58" fmla="*/ 2147483647 w 257"/>
                <a:gd name="T59" fmla="*/ 2147483647 h 237"/>
                <a:gd name="T60" fmla="*/ 2147483647 w 257"/>
                <a:gd name="T61" fmla="*/ 2147483647 h 237"/>
                <a:gd name="T62" fmla="*/ 2147483647 w 257"/>
                <a:gd name="T63" fmla="*/ 21474836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9" name="Freeform 39"/>
            <p:cNvSpPr>
              <a:spLocks/>
            </p:cNvSpPr>
            <p:nvPr userDrawn="1"/>
          </p:nvSpPr>
          <p:spPr bwMode="ltGray">
            <a:xfrm rot="9832527" flipV="1">
              <a:off x="1997" y="858"/>
              <a:ext cx="330" cy="278"/>
            </a:xfrm>
            <a:custGeom>
              <a:avLst/>
              <a:gdLst>
                <a:gd name="T0" fmla="*/ 2147483647 w 124"/>
                <a:gd name="T1" fmla="*/ 0 h 110"/>
                <a:gd name="T2" fmla="*/ 2147483647 w 124"/>
                <a:gd name="T3" fmla="*/ 2147483647 h 110"/>
                <a:gd name="T4" fmla="*/ 2147483647 w 124"/>
                <a:gd name="T5" fmla="*/ 2147483647 h 110"/>
                <a:gd name="T6" fmla="*/ 2147483647 w 124"/>
                <a:gd name="T7" fmla="*/ 2147483647 h 110"/>
                <a:gd name="T8" fmla="*/ 2147483647 w 124"/>
                <a:gd name="T9" fmla="*/ 2147483647 h 110"/>
                <a:gd name="T10" fmla="*/ 2147483647 w 124"/>
                <a:gd name="T11" fmla="*/ 2147483647 h 110"/>
                <a:gd name="T12" fmla="*/ 2147483647 w 124"/>
                <a:gd name="T13" fmla="*/ 2147483647 h 110"/>
                <a:gd name="T14" fmla="*/ 2147483647 w 124"/>
                <a:gd name="T15" fmla="*/ 2147483647 h 110"/>
                <a:gd name="T16" fmla="*/ 2147483647 w 124"/>
                <a:gd name="T17" fmla="*/ 2147483647 h 110"/>
                <a:gd name="T18" fmla="*/ 0 w 124"/>
                <a:gd name="T19" fmla="*/ 2147483647 h 110"/>
                <a:gd name="T20" fmla="*/ 2147483647 w 124"/>
                <a:gd name="T21" fmla="*/ 2147483647 h 110"/>
                <a:gd name="T22" fmla="*/ 2147483647 w 124"/>
                <a:gd name="T23" fmla="*/ 2147483647 h 110"/>
                <a:gd name="T24" fmla="*/ 2147483647 w 124"/>
                <a:gd name="T25" fmla="*/ 2147483647 h 110"/>
                <a:gd name="T26" fmla="*/ 2147483647 w 124"/>
                <a:gd name="T27" fmla="*/ 2147483647 h 110"/>
                <a:gd name="T28" fmla="*/ 2147483647 w 124"/>
                <a:gd name="T29" fmla="*/ 2147483647 h 110"/>
                <a:gd name="T30" fmla="*/ 2147483647 w 124"/>
                <a:gd name="T31" fmla="*/ 2147483647 h 110"/>
                <a:gd name="T32" fmla="*/ 2147483647 w 124"/>
                <a:gd name="T33" fmla="*/ 2147483647 h 110"/>
                <a:gd name="T34" fmla="*/ 2147483647 w 124"/>
                <a:gd name="T35" fmla="*/ 2147483647 h 110"/>
                <a:gd name="T36" fmla="*/ 2147483647 w 124"/>
                <a:gd name="T37" fmla="*/ 2147483647 h 110"/>
                <a:gd name="T38" fmla="*/ 2147483647 w 124"/>
                <a:gd name="T39" fmla="*/ 2147483647 h 110"/>
                <a:gd name="T40" fmla="*/ 2147483647 w 124"/>
                <a:gd name="T41" fmla="*/ 2147483647 h 110"/>
                <a:gd name="T42" fmla="*/ 2147483647 w 124"/>
                <a:gd name="T43" fmla="*/ 2147483647 h 110"/>
                <a:gd name="T44" fmla="*/ 2147483647 w 124"/>
                <a:gd name="T45" fmla="*/ 2147483647 h 110"/>
                <a:gd name="T46" fmla="*/ 2147483647 w 124"/>
                <a:gd name="T47" fmla="*/ 2147483647 h 110"/>
                <a:gd name="T48" fmla="*/ 2147483647 w 124"/>
                <a:gd name="T49" fmla="*/ 2147483647 h 110"/>
                <a:gd name="T50" fmla="*/ 2147483647 w 124"/>
                <a:gd name="T51" fmla="*/ 2147483647 h 110"/>
                <a:gd name="T52" fmla="*/ 2147483647 w 124"/>
                <a:gd name="T53" fmla="*/ 2147483647 h 110"/>
                <a:gd name="T54" fmla="*/ 2147483647 w 124"/>
                <a:gd name="T55" fmla="*/ 2147483647 h 110"/>
                <a:gd name="T56" fmla="*/ 2147483647 w 124"/>
                <a:gd name="T57" fmla="*/ 2147483647 h 110"/>
                <a:gd name="T58" fmla="*/ 214748364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40"/>
            <p:cNvSpPr>
              <a:spLocks/>
            </p:cNvSpPr>
            <p:nvPr userDrawn="1"/>
          </p:nvSpPr>
          <p:spPr bwMode="ltGray">
            <a:xfrm rot="9832527" flipV="1">
              <a:off x="2224" y="808"/>
              <a:ext cx="123" cy="233"/>
            </a:xfrm>
            <a:custGeom>
              <a:avLst/>
              <a:gdLst>
                <a:gd name="T0" fmla="*/ 2147483647 w 46"/>
                <a:gd name="T1" fmla="*/ 0 h 94"/>
                <a:gd name="T2" fmla="*/ 2147483647 w 46"/>
                <a:gd name="T3" fmla="*/ 2147483647 h 94"/>
                <a:gd name="T4" fmla="*/ 2147483647 w 46"/>
                <a:gd name="T5" fmla="*/ 2147483647 h 94"/>
                <a:gd name="T6" fmla="*/ 2147483647 w 46"/>
                <a:gd name="T7" fmla="*/ 2147483647 h 94"/>
                <a:gd name="T8" fmla="*/ 0 w 46"/>
                <a:gd name="T9" fmla="*/ 2147483647 h 94"/>
                <a:gd name="T10" fmla="*/ 2147483647 w 46"/>
                <a:gd name="T11" fmla="*/ 2147483647 h 94"/>
                <a:gd name="T12" fmla="*/ 2147483647 w 46"/>
                <a:gd name="T13" fmla="*/ 2147483647 h 94"/>
                <a:gd name="T14" fmla="*/ 2147483647 w 46"/>
                <a:gd name="T15" fmla="*/ 2147483647 h 94"/>
                <a:gd name="T16" fmla="*/ 2147483647 w 46"/>
                <a:gd name="T17" fmla="*/ 2147483647 h 94"/>
                <a:gd name="T18" fmla="*/ 2147483647 w 46"/>
                <a:gd name="T19" fmla="*/ 2147483647 h 94"/>
                <a:gd name="T20" fmla="*/ 2147483647 w 46"/>
                <a:gd name="T21" fmla="*/ 2147483647 h 94"/>
                <a:gd name="T22" fmla="*/ 2147483647 w 46"/>
                <a:gd name="T23" fmla="*/ 2147483647 h 94"/>
                <a:gd name="T24" fmla="*/ 214748364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147483647 w 149"/>
                <a:gd name="T3" fmla="*/ 2147483647 h 704"/>
                <a:gd name="T4" fmla="*/ 2147483647 w 149"/>
                <a:gd name="T5" fmla="*/ 2147483647 h 704"/>
                <a:gd name="T6" fmla="*/ 2147483647 w 149"/>
                <a:gd name="T7" fmla="*/ 2147483647 h 704"/>
                <a:gd name="T8" fmla="*/ 2147483647 w 149"/>
                <a:gd name="T9" fmla="*/ 2147483647 h 704"/>
                <a:gd name="T10" fmla="*/ 2147483647 w 149"/>
                <a:gd name="T11" fmla="*/ 2147483647 h 704"/>
                <a:gd name="T12" fmla="*/ 2147483647 w 149"/>
                <a:gd name="T13" fmla="*/ 2147483647 h 704"/>
                <a:gd name="T14" fmla="*/ 2147483647 w 149"/>
                <a:gd name="T15" fmla="*/ 2147483647 h 704"/>
                <a:gd name="T16" fmla="*/ 2147483647 w 149"/>
                <a:gd name="T17" fmla="*/ 2147483647 h 704"/>
                <a:gd name="T18" fmla="*/ 2147483647 w 149"/>
                <a:gd name="T19" fmla="*/ 2147483647 h 704"/>
                <a:gd name="T20" fmla="*/ 2147483647 w 149"/>
                <a:gd name="T21" fmla="*/ 2147483647 h 704"/>
                <a:gd name="T22" fmla="*/ 2147483647 w 149"/>
                <a:gd name="T23" fmla="*/ 2147483647 h 704"/>
                <a:gd name="T24" fmla="*/ 2147483647 w 149"/>
                <a:gd name="T25" fmla="*/ 2147483647 h 704"/>
                <a:gd name="T26" fmla="*/ 2147483647 w 149"/>
                <a:gd name="T27" fmla="*/ 2147483647 h 704"/>
                <a:gd name="T28" fmla="*/ 2147483647 w 149"/>
                <a:gd name="T29" fmla="*/ 2147483647 h 704"/>
                <a:gd name="T30" fmla="*/ 2147483647 w 149"/>
                <a:gd name="T31" fmla="*/ 2147483647 h 704"/>
                <a:gd name="T32" fmla="*/ 2147483647 w 149"/>
                <a:gd name="T33" fmla="*/ 2147483647 h 704"/>
                <a:gd name="T34" fmla="*/ 2147483647 w 149"/>
                <a:gd name="T35" fmla="*/ 2147483647 h 704"/>
                <a:gd name="T36" fmla="*/ 2147483647 w 149"/>
                <a:gd name="T37" fmla="*/ 2147483647 h 704"/>
                <a:gd name="T38" fmla="*/ 2147483647 w 149"/>
                <a:gd name="T39" fmla="*/ 2147483647 h 704"/>
                <a:gd name="T40" fmla="*/ 2147483647 w 149"/>
                <a:gd name="T41" fmla="*/ 2147483647 h 704"/>
                <a:gd name="T42" fmla="*/ 2147483647 w 149"/>
                <a:gd name="T43" fmla="*/ 2147483647 h 704"/>
                <a:gd name="T44" fmla="*/ 2147483647 w 149"/>
                <a:gd name="T45" fmla="*/ 2147483647 h 704"/>
                <a:gd name="T46" fmla="*/ 2147483647 w 149"/>
                <a:gd name="T47" fmla="*/ 2147483647 h 704"/>
                <a:gd name="T48" fmla="*/ 2147483647 w 149"/>
                <a:gd name="T49" fmla="*/ 2147483647 h 704"/>
                <a:gd name="T50" fmla="*/ 2147483647 w 149"/>
                <a:gd name="T51" fmla="*/ 2147483647 h 704"/>
                <a:gd name="T52" fmla="*/ 2147483647 w 149"/>
                <a:gd name="T53" fmla="*/ 2147483647 h 704"/>
                <a:gd name="T54" fmla="*/ 2147483647 w 149"/>
                <a:gd name="T55" fmla="*/ 2147483647 h 704"/>
                <a:gd name="T56" fmla="*/ 2147483647 w 149"/>
                <a:gd name="T57" fmla="*/ 2147483647 h 704"/>
                <a:gd name="T58" fmla="*/ 2147483647 w 149"/>
                <a:gd name="T59" fmla="*/ 2147483647 h 704"/>
                <a:gd name="T60" fmla="*/ 2147483647 w 149"/>
                <a:gd name="T61" fmla="*/ 2147483647 h 704"/>
                <a:gd name="T62" fmla="*/ 2147483647 w 149"/>
                <a:gd name="T63" fmla="*/ 2147483647 h 704"/>
                <a:gd name="T64" fmla="*/ 2147483647 w 149"/>
                <a:gd name="T65" fmla="*/ 2147483647 h 704"/>
                <a:gd name="T66" fmla="*/ 2147483647 w 149"/>
                <a:gd name="T67" fmla="*/ 2147483647 h 704"/>
                <a:gd name="T68" fmla="*/ 2147483647 w 149"/>
                <a:gd name="T69" fmla="*/ 2147483647 h 704"/>
                <a:gd name="T70" fmla="*/ 2147483647 w 149"/>
                <a:gd name="T71" fmla="*/ 2147483647 h 704"/>
                <a:gd name="T72" fmla="*/ 2147483647 w 149"/>
                <a:gd name="T73" fmla="*/ 2147483647 h 704"/>
                <a:gd name="T74" fmla="*/ 2147483647 w 149"/>
                <a:gd name="T75" fmla="*/ 2147483647 h 704"/>
                <a:gd name="T76" fmla="*/ 2147483647 w 149"/>
                <a:gd name="T77" fmla="*/ 2147483647 h 704"/>
                <a:gd name="T78" fmla="*/ 2147483647 w 149"/>
                <a:gd name="T79" fmla="*/ 2147483647 h 704"/>
                <a:gd name="T80" fmla="*/ 2147483647 w 149"/>
                <a:gd name="T81" fmla="*/ 214748364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aphicFrame>
        <p:nvGraphicFramePr>
          <p:cNvPr id="46" name="Object 49"/>
          <p:cNvGraphicFramePr>
            <a:graphicFrameLocks noChangeAspect="1"/>
          </p:cNvGraphicFramePr>
          <p:nvPr userDrawn="1"/>
        </p:nvGraphicFramePr>
        <p:xfrm>
          <a:off x="7451725" y="4868863"/>
          <a:ext cx="1181100" cy="1327150"/>
        </p:xfrm>
        <a:graphic>
          <a:graphicData uri="http://schemas.openxmlformats.org/presentationml/2006/ole">
            <mc:AlternateContent xmlns:mc="http://schemas.openxmlformats.org/markup-compatibility/2006">
              <mc:Choice xmlns:v="urn:schemas-microsoft-com:vml" Requires="v">
                <p:oleObj name="Photo Editor 写真" r:id="rId2" imgW="17723810" imgH="19914286" progId="">
                  <p:embed/>
                </p:oleObj>
              </mc:Choice>
              <mc:Fallback>
                <p:oleObj name="Photo Editor 写真" r:id="rId2" imgW="17723810" imgH="19914286"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868863"/>
                        <a:ext cx="1181100"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75"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737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7" name="Rectangle 44"/>
          <p:cNvSpPr>
            <a:spLocks noGrp="1" noChangeArrowheads="1"/>
          </p:cNvSpPr>
          <p:nvPr>
            <p:ph type="dt" sz="half" idx="10"/>
          </p:nvPr>
        </p:nvSpPr>
        <p:spPr>
          <a:xfrm>
            <a:off x="457200" y="6248400"/>
            <a:ext cx="2133600" cy="457200"/>
          </a:xfrm>
        </p:spPr>
        <p:txBody>
          <a:bodyPr/>
          <a:lstStyle>
            <a:lvl1pPr>
              <a:defRPr/>
            </a:lvl1pPr>
          </a:lstStyle>
          <a:p>
            <a:pPr>
              <a:defRPr/>
            </a:pPr>
            <a:fld id="{D9539ED8-3D6E-43D7-8B2A-7B3CCF75E3BD}" type="datetime1">
              <a:rPr lang="ja-JP" altLang="en-US" smtClean="0"/>
              <a:t>2024/7/27</a:t>
            </a:fld>
            <a:endParaRPr lang="en-US" altLang="ja-JP" dirty="0"/>
          </a:p>
        </p:txBody>
      </p:sp>
      <p:sp>
        <p:nvSpPr>
          <p:cNvPr id="48" name="Rectangle 45"/>
          <p:cNvSpPr>
            <a:spLocks noGrp="1" noChangeArrowheads="1"/>
          </p:cNvSpPr>
          <p:nvPr>
            <p:ph type="ftr" sz="quarter" idx="11"/>
          </p:nvPr>
        </p:nvSpPr>
        <p:spPr/>
        <p:txBody>
          <a:bodyPr/>
          <a:lstStyle>
            <a:lvl1pPr>
              <a:defRPr/>
            </a:lvl1pPr>
          </a:lstStyle>
          <a:p>
            <a:pPr>
              <a:defRPr/>
            </a:pPr>
            <a:endParaRPr lang="en-US" altLang="ja-JP"/>
          </a:p>
        </p:txBody>
      </p:sp>
      <p:sp>
        <p:nvSpPr>
          <p:cNvPr id="49" name="Rectangle 46"/>
          <p:cNvSpPr>
            <a:spLocks noGrp="1" noChangeArrowheads="1"/>
          </p:cNvSpPr>
          <p:nvPr>
            <p:ph type="sldNum" sz="quarter" idx="12"/>
          </p:nvPr>
        </p:nvSpPr>
        <p:spPr>
          <a:xfrm>
            <a:off x="6553200" y="6243638"/>
            <a:ext cx="2133600" cy="457200"/>
          </a:xfrm>
        </p:spPr>
        <p:txBody>
          <a:bodyPr/>
          <a:lstStyle>
            <a:lvl1pPr>
              <a:defRPr/>
            </a:lvl1pPr>
          </a:lstStyle>
          <a:p>
            <a:pPr>
              <a:defRPr/>
            </a:pPr>
            <a:fld id="{7690E502-2B78-4A9E-A708-78C7E79E2B8A}" type="slidenum">
              <a:rPr lang="en-US" altLang="ja-JP"/>
              <a:pPr>
                <a:defRPr/>
              </a:pPr>
              <a:t>‹#›</a:t>
            </a:fld>
            <a:endParaRPr lang="en-US" altLang="ja-JP"/>
          </a:p>
        </p:txBody>
      </p:sp>
    </p:spTree>
    <p:extLst>
      <p:ext uri="{BB962C8B-B14F-4D97-AF65-F5344CB8AC3E}">
        <p14:creationId xmlns:p14="http://schemas.microsoft.com/office/powerpoint/2010/main" val="296667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pPr>
              <a:defRPr/>
            </a:pPr>
            <a:fld id="{88032069-8CCF-4757-9F4A-63A4BC2D20D9}" type="datetime1">
              <a:rPr lang="ja-JP" altLang="en-US" smtClean="0"/>
              <a:t>2024/7/27</a:t>
            </a:fld>
            <a:endParaRPr lang="en-US" altLang="ja-JP"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C975E96C-78C8-4545-B14D-10FAE45A8BE4}" type="slidenum">
              <a:rPr lang="en-US" altLang="ja-JP"/>
              <a:pPr>
                <a:defRPr/>
              </a:pPr>
              <a:t>‹#›</a:t>
            </a:fld>
            <a:endParaRPr lang="en-US" altLang="ja-JP"/>
          </a:p>
        </p:txBody>
      </p:sp>
    </p:spTree>
    <p:extLst>
      <p:ext uri="{BB962C8B-B14F-4D97-AF65-F5344CB8AC3E}">
        <p14:creationId xmlns:p14="http://schemas.microsoft.com/office/powerpoint/2010/main" val="365904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pPr>
              <a:defRPr/>
            </a:pPr>
            <a:fld id="{4B6D7076-9EEA-4D26-8BCA-774770C5F97D}" type="datetime1">
              <a:rPr lang="ja-JP" altLang="en-US" smtClean="0"/>
              <a:t>2024/7/27</a:t>
            </a:fld>
            <a:endParaRPr lang="en-US" altLang="ja-JP"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D1ACB176-EDA7-4C57-A704-8FC0BC2C8ABF}" type="slidenum">
              <a:rPr lang="en-US" altLang="ja-JP"/>
              <a:pPr>
                <a:defRPr/>
              </a:pPr>
              <a:t>‹#›</a:t>
            </a:fld>
            <a:endParaRPr lang="en-US" altLang="ja-JP"/>
          </a:p>
        </p:txBody>
      </p:sp>
    </p:spTree>
    <p:extLst>
      <p:ext uri="{BB962C8B-B14F-4D97-AF65-F5344CB8AC3E}">
        <p14:creationId xmlns:p14="http://schemas.microsoft.com/office/powerpoint/2010/main" val="2675270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42913" y="103188"/>
            <a:ext cx="8243887" cy="59531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7"/>
          <p:cNvSpPr>
            <a:spLocks noGrp="1" noChangeArrowheads="1"/>
          </p:cNvSpPr>
          <p:nvPr>
            <p:ph type="dt" sz="half" idx="10"/>
          </p:nvPr>
        </p:nvSpPr>
        <p:spPr>
          <a:ln/>
        </p:spPr>
        <p:txBody>
          <a:bodyPr/>
          <a:lstStyle>
            <a:lvl1pPr>
              <a:defRPr/>
            </a:lvl1pPr>
          </a:lstStyle>
          <a:p>
            <a:pPr>
              <a:defRPr/>
            </a:pPr>
            <a:fld id="{03731D26-6A91-4D7E-BC1F-B4F035DB8ED9}" type="datetime1">
              <a:rPr lang="ja-JP" altLang="en-US" smtClean="0"/>
              <a:t>2024/7/27</a:t>
            </a:fld>
            <a:endParaRPr lang="en-US" altLang="ja-JP" dirty="0"/>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9"/>
          <p:cNvSpPr>
            <a:spLocks noGrp="1" noChangeArrowheads="1"/>
          </p:cNvSpPr>
          <p:nvPr>
            <p:ph type="sldNum" sz="quarter" idx="12"/>
          </p:nvPr>
        </p:nvSpPr>
        <p:spPr>
          <a:ln/>
        </p:spPr>
        <p:txBody>
          <a:bodyPr/>
          <a:lstStyle>
            <a:lvl1pPr>
              <a:defRPr/>
            </a:lvl1pPr>
          </a:lstStyle>
          <a:p>
            <a:pPr>
              <a:defRPr/>
            </a:pPr>
            <a:fld id="{F98A91D2-75AA-4710-AA05-5D92740CB278}" type="slidenum">
              <a:rPr lang="en-US" altLang="ja-JP"/>
              <a:pPr>
                <a:defRPr/>
              </a:pPr>
              <a:t>‹#›</a:t>
            </a:fld>
            <a:endParaRPr lang="en-US" altLang="ja-JP"/>
          </a:p>
        </p:txBody>
      </p:sp>
    </p:spTree>
    <p:extLst>
      <p:ext uri="{BB962C8B-B14F-4D97-AF65-F5344CB8AC3E}">
        <p14:creationId xmlns:p14="http://schemas.microsoft.com/office/powerpoint/2010/main" val="178969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36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0560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164304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27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72501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251821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426506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684002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102128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7"/>
          <p:cNvSpPr>
            <a:spLocks noGrp="1" noChangeArrowheads="1"/>
          </p:cNvSpPr>
          <p:nvPr>
            <p:ph type="dt" sz="half" idx="10"/>
          </p:nvPr>
        </p:nvSpPr>
        <p:spPr>
          <a:ln/>
        </p:spPr>
        <p:txBody>
          <a:bodyPr/>
          <a:lstStyle>
            <a:lvl1pPr>
              <a:defRPr/>
            </a:lvl1pPr>
          </a:lstStyle>
          <a:p>
            <a:pPr>
              <a:defRPr/>
            </a:pPr>
            <a:fld id="{ECFB9A6B-235C-48C3-9F39-E6F9BDE25F4D}" type="datetime1">
              <a:rPr lang="ja-JP" altLang="en-US" smtClean="0"/>
              <a:t>2024/7/27</a:t>
            </a:fld>
            <a:endParaRPr lang="en-US" altLang="ja-JP"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5B7B4E26-E354-4420-9DC6-BAE12418966F}" type="slidenum">
              <a:rPr lang="en-US" altLang="ja-JP"/>
              <a:pPr>
                <a:defRPr/>
              </a:pPr>
              <a:t>‹#›</a:t>
            </a:fld>
            <a:endParaRPr lang="en-US" altLang="ja-JP"/>
          </a:p>
        </p:txBody>
      </p:sp>
    </p:spTree>
    <p:extLst>
      <p:ext uri="{BB962C8B-B14F-4D97-AF65-F5344CB8AC3E}">
        <p14:creationId xmlns:p14="http://schemas.microsoft.com/office/powerpoint/2010/main" val="2663018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18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810212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1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17651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747122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3493025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24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
        <p:nvSpPr>
          <p:cNvPr id="14" name="TextBox 13"/>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678482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24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570044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24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
        <p:nvSpPr>
          <p:cNvPr id="11" name="TextBox 10"/>
          <p:cNvSpPr txBox="1"/>
          <p:nvPr/>
        </p:nvSpPr>
        <p:spPr>
          <a:xfrm>
            <a:off x="398859" y="812222"/>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76860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048239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485731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3054273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224830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7DC00E5A-859B-4C1F-BC43-5931F3CE5CD7}" type="datetime1">
              <a:rPr lang="ja-JP" altLang="en-US" smtClean="0"/>
              <a:t>2024/7/27</a:t>
            </a:fld>
            <a:endParaRPr lang="en-US" altLang="ja-JP"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9"/>
          <p:cNvSpPr>
            <a:spLocks noGrp="1" noChangeArrowheads="1"/>
          </p:cNvSpPr>
          <p:nvPr>
            <p:ph type="sldNum" sz="quarter" idx="12"/>
          </p:nvPr>
        </p:nvSpPr>
        <p:spPr>
          <a:ln/>
        </p:spPr>
        <p:txBody>
          <a:bodyPr/>
          <a:lstStyle>
            <a:lvl1pPr>
              <a:defRPr/>
            </a:lvl1pPr>
          </a:lstStyle>
          <a:p>
            <a:pPr>
              <a:defRPr/>
            </a:pPr>
            <a:fld id="{9BFAD2D5-1050-4364-84D4-A9E2B7D45121}" type="slidenum">
              <a:rPr lang="en-US" altLang="ja-JP"/>
              <a:pPr>
                <a:defRPr/>
              </a:pPr>
              <a:t>‹#›</a:t>
            </a:fld>
            <a:endParaRPr lang="en-US" altLang="ja-JP"/>
          </a:p>
        </p:txBody>
      </p:sp>
    </p:spTree>
    <p:extLst>
      <p:ext uri="{BB962C8B-B14F-4D97-AF65-F5344CB8AC3E}">
        <p14:creationId xmlns:p14="http://schemas.microsoft.com/office/powerpoint/2010/main" val="99931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7"/>
          <p:cNvSpPr>
            <a:spLocks noGrp="1" noChangeArrowheads="1"/>
          </p:cNvSpPr>
          <p:nvPr>
            <p:ph type="dt" sz="half" idx="10"/>
          </p:nvPr>
        </p:nvSpPr>
        <p:spPr>
          <a:ln/>
        </p:spPr>
        <p:txBody>
          <a:bodyPr/>
          <a:lstStyle>
            <a:lvl1pPr>
              <a:defRPr/>
            </a:lvl1pPr>
          </a:lstStyle>
          <a:p>
            <a:pPr>
              <a:defRPr/>
            </a:pPr>
            <a:fld id="{25B305CB-7636-45A2-A6B1-7DEC50A31142}" type="datetime1">
              <a:rPr lang="ja-JP" altLang="en-US" smtClean="0"/>
              <a:t>2024/7/27</a:t>
            </a:fld>
            <a:endParaRPr lang="en-US" altLang="ja-JP"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D4CD727E-0044-43D5-9946-E54CC849E37E}" type="slidenum">
              <a:rPr lang="en-US" altLang="ja-JP"/>
              <a:pPr>
                <a:defRPr/>
              </a:pPr>
              <a:t>‹#›</a:t>
            </a:fld>
            <a:endParaRPr lang="en-US" altLang="ja-JP"/>
          </a:p>
        </p:txBody>
      </p:sp>
    </p:spTree>
    <p:extLst>
      <p:ext uri="{BB962C8B-B14F-4D97-AF65-F5344CB8AC3E}">
        <p14:creationId xmlns:p14="http://schemas.microsoft.com/office/powerpoint/2010/main" val="216097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7"/>
          <p:cNvSpPr>
            <a:spLocks noGrp="1" noChangeArrowheads="1"/>
          </p:cNvSpPr>
          <p:nvPr>
            <p:ph type="dt" sz="half" idx="10"/>
          </p:nvPr>
        </p:nvSpPr>
        <p:spPr>
          <a:ln/>
        </p:spPr>
        <p:txBody>
          <a:bodyPr/>
          <a:lstStyle>
            <a:lvl1pPr>
              <a:defRPr/>
            </a:lvl1pPr>
          </a:lstStyle>
          <a:p>
            <a:pPr>
              <a:defRPr/>
            </a:pPr>
            <a:fld id="{CCCC9969-B6CE-4E7C-A1F0-1BB9B071892D}" type="datetime1">
              <a:rPr lang="ja-JP" altLang="en-US" smtClean="0"/>
              <a:t>2024/7/27</a:t>
            </a:fld>
            <a:endParaRPr lang="en-US" altLang="ja-JP" dirty="0"/>
          </a:p>
        </p:txBody>
      </p:sp>
      <p:sp>
        <p:nvSpPr>
          <p:cNvPr id="8"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9"/>
          <p:cNvSpPr>
            <a:spLocks noGrp="1" noChangeArrowheads="1"/>
          </p:cNvSpPr>
          <p:nvPr>
            <p:ph type="sldNum" sz="quarter" idx="12"/>
          </p:nvPr>
        </p:nvSpPr>
        <p:spPr>
          <a:ln/>
        </p:spPr>
        <p:txBody>
          <a:bodyPr/>
          <a:lstStyle>
            <a:lvl1pPr>
              <a:defRPr/>
            </a:lvl1pPr>
          </a:lstStyle>
          <a:p>
            <a:pPr>
              <a:defRPr/>
            </a:pPr>
            <a:fld id="{EE3E91F7-9EBB-489A-90E1-50135CA90F5D}" type="slidenum">
              <a:rPr lang="en-US" altLang="ja-JP"/>
              <a:pPr>
                <a:defRPr/>
              </a:pPr>
              <a:t>‹#›</a:t>
            </a:fld>
            <a:endParaRPr lang="en-US" altLang="ja-JP"/>
          </a:p>
        </p:txBody>
      </p:sp>
    </p:spTree>
    <p:extLst>
      <p:ext uri="{BB962C8B-B14F-4D97-AF65-F5344CB8AC3E}">
        <p14:creationId xmlns:p14="http://schemas.microsoft.com/office/powerpoint/2010/main" val="264314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7"/>
          <p:cNvSpPr>
            <a:spLocks noGrp="1" noChangeArrowheads="1"/>
          </p:cNvSpPr>
          <p:nvPr>
            <p:ph type="dt" sz="half" idx="10"/>
          </p:nvPr>
        </p:nvSpPr>
        <p:spPr>
          <a:ln/>
        </p:spPr>
        <p:txBody>
          <a:bodyPr/>
          <a:lstStyle>
            <a:lvl1pPr>
              <a:defRPr/>
            </a:lvl1pPr>
          </a:lstStyle>
          <a:p>
            <a:pPr>
              <a:defRPr/>
            </a:pPr>
            <a:fld id="{53133192-370D-4260-A98D-117A52A5B906}" type="datetime1">
              <a:rPr lang="ja-JP" altLang="en-US" smtClean="0"/>
              <a:t>2024/7/27</a:t>
            </a:fld>
            <a:endParaRPr lang="en-US" altLang="ja-JP" dirty="0"/>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9"/>
          <p:cNvSpPr>
            <a:spLocks noGrp="1" noChangeArrowheads="1"/>
          </p:cNvSpPr>
          <p:nvPr>
            <p:ph type="sldNum" sz="quarter" idx="12"/>
          </p:nvPr>
        </p:nvSpPr>
        <p:spPr>
          <a:ln/>
        </p:spPr>
        <p:txBody>
          <a:bodyPr/>
          <a:lstStyle>
            <a:lvl1pPr>
              <a:defRPr/>
            </a:lvl1pPr>
          </a:lstStyle>
          <a:p>
            <a:pPr>
              <a:defRPr/>
            </a:pPr>
            <a:fld id="{EC64CD74-0095-4433-87E1-142F0AFED351}" type="slidenum">
              <a:rPr lang="en-US" altLang="ja-JP"/>
              <a:pPr>
                <a:defRPr/>
              </a:pPr>
              <a:t>‹#›</a:t>
            </a:fld>
            <a:endParaRPr lang="en-US" altLang="ja-JP"/>
          </a:p>
        </p:txBody>
      </p:sp>
    </p:spTree>
    <p:extLst>
      <p:ext uri="{BB962C8B-B14F-4D97-AF65-F5344CB8AC3E}">
        <p14:creationId xmlns:p14="http://schemas.microsoft.com/office/powerpoint/2010/main" val="200330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5AF3A070-BB87-4896-8161-E7EB31011D3A}" type="datetime1">
              <a:rPr lang="ja-JP" altLang="en-US" smtClean="0"/>
              <a:t>2024/7/27</a:t>
            </a:fld>
            <a:endParaRPr lang="en-US" altLang="ja-JP" dirty="0"/>
          </a:p>
        </p:txBody>
      </p:sp>
      <p:sp>
        <p:nvSpPr>
          <p:cNvPr id="3"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9"/>
          <p:cNvSpPr>
            <a:spLocks noGrp="1" noChangeArrowheads="1"/>
          </p:cNvSpPr>
          <p:nvPr>
            <p:ph type="sldNum" sz="quarter" idx="12"/>
          </p:nvPr>
        </p:nvSpPr>
        <p:spPr>
          <a:ln/>
        </p:spPr>
        <p:txBody>
          <a:bodyPr/>
          <a:lstStyle>
            <a:lvl1pPr>
              <a:defRPr/>
            </a:lvl1pPr>
          </a:lstStyle>
          <a:p>
            <a:pPr>
              <a:defRPr/>
            </a:pPr>
            <a:fld id="{4AF67B51-5E43-40E4-838C-14C64439C119}" type="slidenum">
              <a:rPr lang="en-US" altLang="ja-JP"/>
              <a:pPr>
                <a:defRPr/>
              </a:pPr>
              <a:t>‹#›</a:t>
            </a:fld>
            <a:endParaRPr lang="en-US" altLang="ja-JP"/>
          </a:p>
        </p:txBody>
      </p:sp>
    </p:spTree>
    <p:extLst>
      <p:ext uri="{BB962C8B-B14F-4D97-AF65-F5344CB8AC3E}">
        <p14:creationId xmlns:p14="http://schemas.microsoft.com/office/powerpoint/2010/main" val="26424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7DE7A36D-FE8C-494D-8E23-07EF1E7D1768}" type="datetime1">
              <a:rPr lang="ja-JP" altLang="en-US" smtClean="0"/>
              <a:t>2024/7/27</a:t>
            </a:fld>
            <a:endParaRPr lang="en-US" altLang="ja-JP"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8D9DA8CD-294C-4D30-B1CD-CF639121E697}" type="slidenum">
              <a:rPr lang="en-US" altLang="ja-JP"/>
              <a:pPr>
                <a:defRPr/>
              </a:pPr>
              <a:t>‹#›</a:t>
            </a:fld>
            <a:endParaRPr lang="en-US" altLang="ja-JP"/>
          </a:p>
        </p:txBody>
      </p:sp>
    </p:spTree>
    <p:extLst>
      <p:ext uri="{BB962C8B-B14F-4D97-AF65-F5344CB8AC3E}">
        <p14:creationId xmlns:p14="http://schemas.microsoft.com/office/powerpoint/2010/main" val="115753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5572F8A0-CF98-4354-84DA-B3E25249971A}" type="datetime1">
              <a:rPr lang="ja-JP" altLang="en-US" smtClean="0"/>
              <a:t>2024/7/27</a:t>
            </a:fld>
            <a:endParaRPr lang="en-US" altLang="ja-JP"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9"/>
          <p:cNvSpPr>
            <a:spLocks noGrp="1" noChangeArrowheads="1"/>
          </p:cNvSpPr>
          <p:nvPr>
            <p:ph type="sldNum" sz="quarter" idx="12"/>
          </p:nvPr>
        </p:nvSpPr>
        <p:spPr>
          <a:ln/>
        </p:spPr>
        <p:txBody>
          <a:bodyPr/>
          <a:lstStyle>
            <a:lvl1pPr>
              <a:defRPr/>
            </a:lvl1pPr>
          </a:lstStyle>
          <a:p>
            <a:pPr>
              <a:defRPr/>
            </a:pPr>
            <a:fld id="{5262607A-046B-4C0C-9019-8B05DFED0C0B}" type="slidenum">
              <a:rPr lang="en-US" altLang="ja-JP"/>
              <a:pPr>
                <a:defRPr/>
              </a:pPr>
              <a:t>‹#›</a:t>
            </a:fld>
            <a:endParaRPr lang="en-US" altLang="ja-JP"/>
          </a:p>
        </p:txBody>
      </p:sp>
    </p:spTree>
    <p:extLst>
      <p:ext uri="{BB962C8B-B14F-4D97-AF65-F5344CB8AC3E}">
        <p14:creationId xmlns:p14="http://schemas.microsoft.com/office/powerpoint/2010/main" val="167276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661353763 w 217"/>
                  <a:gd name="T1" fmla="*/ 2147483647 h 210"/>
                  <a:gd name="T2" fmla="*/ 528409137 w 217"/>
                  <a:gd name="T3" fmla="*/ 2147483647 h 210"/>
                  <a:gd name="T4" fmla="*/ 379606934 w 217"/>
                  <a:gd name="T5" fmla="*/ 2147483647 h 210"/>
                  <a:gd name="T6" fmla="*/ 220383978 w 217"/>
                  <a:gd name="T7" fmla="*/ 2147483647 h 210"/>
                  <a:gd name="T8" fmla="*/ 67761771 w 217"/>
                  <a:gd name="T9" fmla="*/ 1970946294 h 210"/>
                  <a:gd name="T10" fmla="*/ 0 w 217"/>
                  <a:gd name="T11" fmla="*/ 1594877297 h 210"/>
                  <a:gd name="T12" fmla="*/ 1 w 217"/>
                  <a:gd name="T13" fmla="*/ 1193962205 h 210"/>
                  <a:gd name="T14" fmla="*/ 130311255 w 217"/>
                  <a:gd name="T15" fmla="*/ 827498558 h 210"/>
                  <a:gd name="T16" fmla="*/ 391053106 w 217"/>
                  <a:gd name="T17" fmla="*/ 519207390 h 210"/>
                  <a:gd name="T18" fmla="*/ 652134007 w 217"/>
                  <a:gd name="T19" fmla="*/ 321655192 h 210"/>
                  <a:gd name="T20" fmla="*/ 865774275 w 217"/>
                  <a:gd name="T21" fmla="*/ 175532604 h 210"/>
                  <a:gd name="T22" fmla="*/ 1038362113 w 217"/>
                  <a:gd name="T23" fmla="*/ 98896811 h 210"/>
                  <a:gd name="T24" fmla="*/ 1173517447 w 217"/>
                  <a:gd name="T25" fmla="*/ 68542344 h 210"/>
                  <a:gd name="T26" fmla="*/ 1269584409 w 217"/>
                  <a:gd name="T27" fmla="*/ 68542344 h 210"/>
                  <a:gd name="T28" fmla="*/ 1497729684 w 217"/>
                  <a:gd name="T29" fmla="*/ 0 h 210"/>
                  <a:gd name="T30" fmla="*/ 2129006932 w 217"/>
                  <a:gd name="T31" fmla="*/ 121656260 h 210"/>
                  <a:gd name="T32" fmla="*/ 2147483647 w 217"/>
                  <a:gd name="T33" fmla="*/ 175532604 h 210"/>
                  <a:gd name="T34" fmla="*/ 2147483647 w 217"/>
                  <a:gd name="T35" fmla="*/ 222929341 h 210"/>
                  <a:gd name="T36" fmla="*/ 2147483647 w 217"/>
                  <a:gd name="T37" fmla="*/ 274302102 h 210"/>
                  <a:gd name="T38" fmla="*/ 2147483647 w 217"/>
                  <a:gd name="T39" fmla="*/ 337076029 h 210"/>
                  <a:gd name="T40" fmla="*/ 2147483647 w 217"/>
                  <a:gd name="T41" fmla="*/ 395778747 h 210"/>
                  <a:gd name="T42" fmla="*/ 2147483647 w 217"/>
                  <a:gd name="T43" fmla="*/ 464102491 h 210"/>
                  <a:gd name="T44" fmla="*/ 2147483647 w 217"/>
                  <a:gd name="T45" fmla="*/ 553389935 h 210"/>
                  <a:gd name="T46" fmla="*/ 2147483647 w 217"/>
                  <a:gd name="T47" fmla="*/ 661448561 h 210"/>
                  <a:gd name="T48" fmla="*/ 2147483647 w 217"/>
                  <a:gd name="T49" fmla="*/ 591851005 h 210"/>
                  <a:gd name="T50" fmla="*/ 2147483647 w 217"/>
                  <a:gd name="T51" fmla="*/ 527263606 h 210"/>
                  <a:gd name="T52" fmla="*/ 2147483647 w 217"/>
                  <a:gd name="T53" fmla="*/ 486352556 h 210"/>
                  <a:gd name="T54" fmla="*/ 2147483647 w 217"/>
                  <a:gd name="T55" fmla="*/ 432490705 h 210"/>
                  <a:gd name="T56" fmla="*/ 2147483647 w 217"/>
                  <a:gd name="T57" fmla="*/ 395778747 h 210"/>
                  <a:gd name="T58" fmla="*/ 2147483647 w 217"/>
                  <a:gd name="T59" fmla="*/ 383537579 h 210"/>
                  <a:gd name="T60" fmla="*/ 2055421735 w 217"/>
                  <a:gd name="T61" fmla="*/ 359846706 h 210"/>
                  <a:gd name="T62" fmla="*/ 1925645548 w 217"/>
                  <a:gd name="T63" fmla="*/ 359846706 h 210"/>
                  <a:gd name="T64" fmla="*/ 1801249547 w 217"/>
                  <a:gd name="T65" fmla="*/ 359846706 h 210"/>
                  <a:gd name="T66" fmla="*/ 1671019516 w 217"/>
                  <a:gd name="T67" fmla="*/ 365430222 h 210"/>
                  <a:gd name="T68" fmla="*/ 1537534588 w 217"/>
                  <a:gd name="T69" fmla="*/ 395778747 h 210"/>
                  <a:gd name="T70" fmla="*/ 1425004845 w 217"/>
                  <a:gd name="T71" fmla="*/ 428623149 h 210"/>
                  <a:gd name="T72" fmla="*/ 1310220054 w 217"/>
                  <a:gd name="T73" fmla="*/ 486352556 h 210"/>
                  <a:gd name="T74" fmla="*/ 1175231882 w 217"/>
                  <a:gd name="T75" fmla="*/ 527263606 h 210"/>
                  <a:gd name="T76" fmla="*/ 1065958484 w 217"/>
                  <a:gd name="T77" fmla="*/ 596215078 h 210"/>
                  <a:gd name="T78" fmla="*/ 953934230 w 217"/>
                  <a:gd name="T79" fmla="*/ 669633594 h 210"/>
                  <a:gd name="T80" fmla="*/ 749872460 w 217"/>
                  <a:gd name="T81" fmla="*/ 892323417 h 210"/>
                  <a:gd name="T82" fmla="*/ 610228340 w 217"/>
                  <a:gd name="T83" fmla="*/ 1166990859 h 210"/>
                  <a:gd name="T84" fmla="*/ 528409137 w 217"/>
                  <a:gd name="T85" fmla="*/ 1508423770 h 210"/>
                  <a:gd name="T86" fmla="*/ 499090871 w 217"/>
                  <a:gd name="T87" fmla="*/ 1844223549 h 210"/>
                  <a:gd name="T88" fmla="*/ 499090871 w 217"/>
                  <a:gd name="T89" fmla="*/ 2147483647 h 210"/>
                  <a:gd name="T90" fmla="*/ 547543642 w 217"/>
                  <a:gd name="T91" fmla="*/ 2147483647 h 210"/>
                  <a:gd name="T92" fmla="*/ 589385491 w 217"/>
                  <a:gd name="T93" fmla="*/ 2147483647 h 210"/>
                  <a:gd name="T94" fmla="*/ 661353763 w 217"/>
                  <a:gd name="T95" fmla="*/ 2147483647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3" name="Freeform 11"/>
              <p:cNvSpPr>
                <a:spLocks/>
              </p:cNvSpPr>
              <p:nvPr userDrawn="1"/>
            </p:nvSpPr>
            <p:spPr bwMode="ltGray">
              <a:xfrm rot="373331" flipH="1">
                <a:off x="41" y="2843"/>
                <a:ext cx="262" cy="308"/>
              </a:xfrm>
              <a:custGeom>
                <a:avLst/>
                <a:gdLst>
                  <a:gd name="T0" fmla="*/ 1437995459 w 182"/>
                  <a:gd name="T1" fmla="*/ 0 h 213"/>
                  <a:gd name="T2" fmla="*/ 1476260847 w 182"/>
                  <a:gd name="T3" fmla="*/ 32539150 h 213"/>
                  <a:gd name="T4" fmla="*/ 1558883222 w 182"/>
                  <a:gd name="T5" fmla="*/ 132050279 h 213"/>
                  <a:gd name="T6" fmla="*/ 1676474148 w 182"/>
                  <a:gd name="T7" fmla="*/ 296707144 h 213"/>
                  <a:gd name="T8" fmla="*/ 1810953834 w 182"/>
                  <a:gd name="T9" fmla="*/ 536757156 h 213"/>
                  <a:gd name="T10" fmla="*/ 1913599947 w 182"/>
                  <a:gd name="T11" fmla="*/ 834823926 h 213"/>
                  <a:gd name="T12" fmla="*/ 1981941371 w 182"/>
                  <a:gd name="T13" fmla="*/ 1230214838 h 213"/>
                  <a:gd name="T14" fmla="*/ 1981941371 w 182"/>
                  <a:gd name="T15" fmla="*/ 1697178684 h 213"/>
                  <a:gd name="T16" fmla="*/ 1898953551 w 182"/>
                  <a:gd name="T17" fmla="*/ 2147483647 h 213"/>
                  <a:gd name="T18" fmla="*/ 1852595785 w 182"/>
                  <a:gd name="T19" fmla="*/ 2147483647 h 213"/>
                  <a:gd name="T20" fmla="*/ 1795065096 w 182"/>
                  <a:gd name="T21" fmla="*/ 2147483647 h 213"/>
                  <a:gd name="T22" fmla="*/ 1733143630 w 182"/>
                  <a:gd name="T23" fmla="*/ 2147483647 h 213"/>
                  <a:gd name="T24" fmla="*/ 1649664893 w 182"/>
                  <a:gd name="T25" fmla="*/ 2147483647 h 213"/>
                  <a:gd name="T26" fmla="*/ 1538386873 w 182"/>
                  <a:gd name="T27" fmla="*/ 2147483647 h 213"/>
                  <a:gd name="T28" fmla="*/ 1447157606 w 182"/>
                  <a:gd name="T29" fmla="*/ 2147483647 h 213"/>
                  <a:gd name="T30" fmla="*/ 1349060345 w 182"/>
                  <a:gd name="T31" fmla="*/ 2147483647 h 213"/>
                  <a:gd name="T32" fmla="*/ 1209526215 w 182"/>
                  <a:gd name="T33" fmla="*/ 2147483647 h 213"/>
                  <a:gd name="T34" fmla="*/ 1082888345 w 182"/>
                  <a:gd name="T35" fmla="*/ 2147483647 h 213"/>
                  <a:gd name="T36" fmla="*/ 956381125 w 182"/>
                  <a:gd name="T37" fmla="*/ 2147483647 h 213"/>
                  <a:gd name="T38" fmla="*/ 808978639 w 182"/>
                  <a:gd name="T39" fmla="*/ 2147483647 h 213"/>
                  <a:gd name="T40" fmla="*/ 650985882 w 182"/>
                  <a:gd name="T41" fmla="*/ 2147483647 h 213"/>
                  <a:gd name="T42" fmla="*/ 482023048 w 182"/>
                  <a:gd name="T43" fmla="*/ 2147483647 h 213"/>
                  <a:gd name="T44" fmla="*/ 330419295 w 182"/>
                  <a:gd name="T45" fmla="*/ 2147483647 h 213"/>
                  <a:gd name="T46" fmla="*/ 154696853 w 182"/>
                  <a:gd name="T47" fmla="*/ 2147483647 h 213"/>
                  <a:gd name="T48" fmla="*/ 0 w 182"/>
                  <a:gd name="T49" fmla="*/ 2147483647 h 213"/>
                  <a:gd name="T50" fmla="*/ 147708111 w 182"/>
                  <a:gd name="T51" fmla="*/ 2147483647 h 213"/>
                  <a:gd name="T52" fmla="*/ 292925960 w 182"/>
                  <a:gd name="T53" fmla="*/ 2147483647 h 213"/>
                  <a:gd name="T54" fmla="*/ 440650283 w 182"/>
                  <a:gd name="T55" fmla="*/ 2147483647 h 213"/>
                  <a:gd name="T56" fmla="*/ 564518371 w 182"/>
                  <a:gd name="T57" fmla="*/ 2147483647 h 213"/>
                  <a:gd name="T58" fmla="*/ 693901311 w 182"/>
                  <a:gd name="T59" fmla="*/ 2147483647 h 213"/>
                  <a:gd name="T60" fmla="*/ 836324363 w 182"/>
                  <a:gd name="T61" fmla="*/ 2147483647 h 213"/>
                  <a:gd name="T62" fmla="*/ 957967447 w 182"/>
                  <a:gd name="T63" fmla="*/ 2147483647 h 213"/>
                  <a:gd name="T64" fmla="*/ 1088691600 w 182"/>
                  <a:gd name="T65" fmla="*/ 2147483647 h 213"/>
                  <a:gd name="T66" fmla="*/ 1203939468 w 182"/>
                  <a:gd name="T67" fmla="*/ 2147483647 h 213"/>
                  <a:gd name="T68" fmla="*/ 1319120406 w 182"/>
                  <a:gd name="T69" fmla="*/ 2147483647 h 213"/>
                  <a:gd name="T70" fmla="*/ 1419008556 w 182"/>
                  <a:gd name="T71" fmla="*/ 2147483647 h 213"/>
                  <a:gd name="T72" fmla="*/ 1525159175 w 182"/>
                  <a:gd name="T73" fmla="*/ 2147483647 h 213"/>
                  <a:gd name="T74" fmla="*/ 1621421334 w 182"/>
                  <a:gd name="T75" fmla="*/ 2147483647 h 213"/>
                  <a:gd name="T76" fmla="*/ 1712413898 w 182"/>
                  <a:gd name="T77" fmla="*/ 2147483647 h 213"/>
                  <a:gd name="T78" fmla="*/ 1795065096 w 182"/>
                  <a:gd name="T79" fmla="*/ 2147483647 h 213"/>
                  <a:gd name="T80" fmla="*/ 1871196493 w 182"/>
                  <a:gd name="T81" fmla="*/ 2147483647 h 213"/>
                  <a:gd name="T82" fmla="*/ 2083270839 w 182"/>
                  <a:gd name="T83" fmla="*/ 2147483647 h 213"/>
                  <a:gd name="T84" fmla="*/ 2147483647 w 182"/>
                  <a:gd name="T85" fmla="*/ 2147483647 h 213"/>
                  <a:gd name="T86" fmla="*/ 2147483647 w 182"/>
                  <a:gd name="T87" fmla="*/ 2147483647 h 213"/>
                  <a:gd name="T88" fmla="*/ 2147483647 w 182"/>
                  <a:gd name="T89" fmla="*/ 2069787632 h 213"/>
                  <a:gd name="T90" fmla="*/ 2147483647 w 182"/>
                  <a:gd name="T91" fmla="*/ 1797076813 h 213"/>
                  <a:gd name="T92" fmla="*/ 2147483647 w 182"/>
                  <a:gd name="T93" fmla="*/ 1527442966 h 213"/>
                  <a:gd name="T94" fmla="*/ 2147483647 w 182"/>
                  <a:gd name="T95" fmla="*/ 1275438593 h 213"/>
                  <a:gd name="T96" fmla="*/ 2147483647 w 182"/>
                  <a:gd name="T97" fmla="*/ 744123039 h 213"/>
                  <a:gd name="T98" fmla="*/ 2061560801 w 182"/>
                  <a:gd name="T99" fmla="*/ 331220318 h 213"/>
                  <a:gd name="T100" fmla="*/ 1985228759 w 182"/>
                  <a:gd name="T101" fmla="*/ 296707144 h 213"/>
                  <a:gd name="T102" fmla="*/ 1942053903 w 182"/>
                  <a:gd name="T103" fmla="*/ 246111219 h 213"/>
                  <a:gd name="T104" fmla="*/ 1871196493 w 182"/>
                  <a:gd name="T105" fmla="*/ 205713012 h 213"/>
                  <a:gd name="T106" fmla="*/ 1822020685 w 182"/>
                  <a:gd name="T107" fmla="*/ 177527037 h 213"/>
                  <a:gd name="T108" fmla="*/ 1741186090 w 182"/>
                  <a:gd name="T109" fmla="*/ 142262570 h 213"/>
                  <a:gd name="T110" fmla="*/ 1661676109 w 182"/>
                  <a:gd name="T111" fmla="*/ 98382881 h 213"/>
                  <a:gd name="T112" fmla="*/ 1567237358 w 182"/>
                  <a:gd name="T113" fmla="*/ 47051916 h 213"/>
                  <a:gd name="T114" fmla="*/ 143799545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6" name="Freeform 14"/>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70" name="Freeform 18"/>
                <p:cNvSpPr>
                  <a:spLocks/>
                </p:cNvSpPr>
                <p:nvPr userDrawn="1"/>
              </p:nvSpPr>
              <p:spPr bwMode="ltGray">
                <a:xfrm rot="4200091">
                  <a:off x="183" y="1723"/>
                  <a:ext cx="60" cy="28"/>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0" name="Freeform 21"/>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0" name="Freeform 32"/>
            <p:cNvSpPr>
              <a:spLocks/>
            </p:cNvSpPr>
            <p:nvPr/>
          </p:nvSpPr>
          <p:spPr bwMode="ltGray">
            <a:xfrm rot="828663">
              <a:off x="242" y="3404"/>
              <a:ext cx="132" cy="167"/>
            </a:xfrm>
            <a:custGeom>
              <a:avLst/>
              <a:gdLst>
                <a:gd name="T0" fmla="*/ 0 w 109"/>
                <a:gd name="T1" fmla="*/ 0 h 156"/>
                <a:gd name="T2" fmla="*/ 26641 w 109"/>
                <a:gd name="T3" fmla="*/ 1 h 156"/>
                <a:gd name="T4" fmla="*/ 101761 w 109"/>
                <a:gd name="T5" fmla="*/ 5 h 156"/>
                <a:gd name="T6" fmla="*/ 202641 w 109"/>
                <a:gd name="T7" fmla="*/ 244 h 156"/>
                <a:gd name="T8" fmla="*/ 320973 w 109"/>
                <a:gd name="T9" fmla="*/ 517 h 156"/>
                <a:gd name="T10" fmla="*/ 428998 w 109"/>
                <a:gd name="T11" fmla="*/ 953 h 156"/>
                <a:gd name="T12" fmla="*/ 527794 w 109"/>
                <a:gd name="T13" fmla="*/ 1534 h 156"/>
                <a:gd name="T14" fmla="*/ 589115 w 109"/>
                <a:gd name="T15" fmla="*/ 2313 h 156"/>
                <a:gd name="T16" fmla="*/ 603793 w 109"/>
                <a:gd name="T17" fmla="*/ 3394 h 156"/>
                <a:gd name="T18" fmla="*/ 575078 w 109"/>
                <a:gd name="T19" fmla="*/ 3394 h 156"/>
                <a:gd name="T20" fmla="*/ 546510 w 109"/>
                <a:gd name="T21" fmla="*/ 3394 h 156"/>
                <a:gd name="T22" fmla="*/ 513453 w 109"/>
                <a:gd name="T23" fmla="*/ 3394 h 156"/>
                <a:gd name="T24" fmla="*/ 474875 w 109"/>
                <a:gd name="T25" fmla="*/ 3277 h 156"/>
                <a:gd name="T26" fmla="*/ 447142 w 109"/>
                <a:gd name="T27" fmla="*/ 3273 h 156"/>
                <a:gd name="T28" fmla="*/ 411712 w 109"/>
                <a:gd name="T29" fmla="*/ 3222 h 156"/>
                <a:gd name="T30" fmla="*/ 363056 w 109"/>
                <a:gd name="T31" fmla="*/ 3110 h 156"/>
                <a:gd name="T32" fmla="*/ 320973 w 109"/>
                <a:gd name="T33" fmla="*/ 2989 h 156"/>
                <a:gd name="T34" fmla="*/ 292523 w 109"/>
                <a:gd name="T35" fmla="*/ 2714 h 156"/>
                <a:gd name="T36" fmla="*/ 292523 w 109"/>
                <a:gd name="T37" fmla="*/ 2414 h 156"/>
                <a:gd name="T38" fmla="*/ 307720 w 109"/>
                <a:gd name="T39" fmla="*/ 2066 h 156"/>
                <a:gd name="T40" fmla="*/ 322711 w 109"/>
                <a:gd name="T41" fmla="*/ 1720 h 156"/>
                <a:gd name="T42" fmla="*/ 307720 w 109"/>
                <a:gd name="T43" fmla="*/ 1339 h 156"/>
                <a:gd name="T44" fmla="*/ 265046 w 109"/>
                <a:gd name="T45" fmla="*/ 929 h 156"/>
                <a:gd name="T46" fmla="*/ 173266 w 109"/>
                <a:gd name="T47" fmla="*/ 50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48724 w 54"/>
                <a:gd name="T5" fmla="*/ 3 h 40"/>
                <a:gd name="T6" fmla="*/ 108730 w 54"/>
                <a:gd name="T7" fmla="*/ 228 h 40"/>
                <a:gd name="T8" fmla="*/ 181526 w 54"/>
                <a:gd name="T9" fmla="*/ 304 h 40"/>
                <a:gd name="T10" fmla="*/ 242633 w 54"/>
                <a:gd name="T11" fmla="*/ 378 h 40"/>
                <a:gd name="T12" fmla="*/ 307396 w 54"/>
                <a:gd name="T13" fmla="*/ 436 h 40"/>
                <a:gd name="T14" fmla="*/ 375706 w 54"/>
                <a:gd name="T15" fmla="*/ 469 h 40"/>
                <a:gd name="T16" fmla="*/ 453442 w 54"/>
                <a:gd name="T17" fmla="*/ 406 h 40"/>
                <a:gd name="T18" fmla="*/ 442996 w 54"/>
                <a:gd name="T19" fmla="*/ 634 h 40"/>
                <a:gd name="T20" fmla="*/ 418241 w 54"/>
                <a:gd name="T21" fmla="*/ 847 h 40"/>
                <a:gd name="T22" fmla="*/ 370998 w 54"/>
                <a:gd name="T23" fmla="*/ 979 h 40"/>
                <a:gd name="T24" fmla="*/ 304111 w 54"/>
                <a:gd name="T25" fmla="*/ 1041 h 40"/>
                <a:gd name="T26" fmla="*/ 233179 w 54"/>
                <a:gd name="T27" fmla="*/ 1031 h 40"/>
                <a:gd name="T28" fmla="*/ 156095 w 54"/>
                <a:gd name="T29" fmla="*/ 837 h 40"/>
                <a:gd name="T30" fmla="*/ 81950 w 54"/>
                <a:gd name="T31" fmla="*/ 54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105 h 237"/>
                <a:gd name="T4" fmla="*/ 1358380 w 257"/>
                <a:gd name="T5" fmla="*/ 222 h 237"/>
                <a:gd name="T6" fmla="*/ 3109085 w 257"/>
                <a:gd name="T7" fmla="*/ 336 h 237"/>
                <a:gd name="T8" fmla="*/ 5570360 w 257"/>
                <a:gd name="T9" fmla="*/ 436 h 237"/>
                <a:gd name="T10" fmla="*/ 9000187 w 257"/>
                <a:gd name="T11" fmla="*/ 531 h 237"/>
                <a:gd name="T12" fmla="*/ 13358547 w 257"/>
                <a:gd name="T13" fmla="*/ 629 h 237"/>
                <a:gd name="T14" fmla="*/ 18923656 w 257"/>
                <a:gd name="T15" fmla="*/ 718 h 237"/>
                <a:gd name="T16" fmla="*/ 25329719 w 257"/>
                <a:gd name="T17" fmla="*/ 793 h 237"/>
                <a:gd name="T18" fmla="*/ 33566025 w 257"/>
                <a:gd name="T19" fmla="*/ 866 h 237"/>
                <a:gd name="T20" fmla="*/ 42880565 w 257"/>
                <a:gd name="T21" fmla="*/ 925 h 237"/>
                <a:gd name="T22" fmla="*/ 52814871 w 257"/>
                <a:gd name="T23" fmla="*/ 974 h 237"/>
                <a:gd name="T24" fmla="*/ 65105378 w 257"/>
                <a:gd name="T25" fmla="*/ 1016 h 237"/>
                <a:gd name="T26" fmla="*/ 78521380 w 257"/>
                <a:gd name="T27" fmla="*/ 1041 h 237"/>
                <a:gd name="T28" fmla="*/ 93859347 w 257"/>
                <a:gd name="T29" fmla="*/ 1055 h 237"/>
                <a:gd name="T30" fmla="*/ 109697235 w 257"/>
                <a:gd name="T31" fmla="*/ 1050 h 237"/>
                <a:gd name="T32" fmla="*/ 128240107 w 257"/>
                <a:gd name="T33" fmla="*/ 1037 h 237"/>
                <a:gd name="T34" fmla="*/ 111993490 w 257"/>
                <a:gd name="T35" fmla="*/ 1009 h 237"/>
                <a:gd name="T36" fmla="*/ 97166609 w 257"/>
                <a:gd name="T37" fmla="*/ 976 h 237"/>
                <a:gd name="T38" fmla="*/ 84855729 w 257"/>
                <a:gd name="T39" fmla="*/ 942 h 237"/>
                <a:gd name="T40" fmla="*/ 73856633 w 257"/>
                <a:gd name="T41" fmla="*/ 910 h 237"/>
                <a:gd name="T42" fmla="*/ 63828191 w 257"/>
                <a:gd name="T43" fmla="*/ 861 h 237"/>
                <a:gd name="T44" fmla="*/ 55920590 w 257"/>
                <a:gd name="T45" fmla="*/ 811 h 237"/>
                <a:gd name="T46" fmla="*/ 48624981 w 257"/>
                <a:gd name="T47" fmla="*/ 755 h 237"/>
                <a:gd name="T48" fmla="*/ 41777883 w 257"/>
                <a:gd name="T49" fmla="*/ 693 h 237"/>
                <a:gd name="T50" fmla="*/ 35625576 w 257"/>
                <a:gd name="T51" fmla="*/ 629 h 237"/>
                <a:gd name="T52" fmla="*/ 30604080 w 257"/>
                <a:gd name="T53" fmla="*/ 552 h 237"/>
                <a:gd name="T54" fmla="*/ 26298515 w 257"/>
                <a:gd name="T55" fmla="*/ 481 h 237"/>
                <a:gd name="T56" fmla="*/ 21583779 w 257"/>
                <a:gd name="T57" fmla="*/ 390 h 237"/>
                <a:gd name="T58" fmla="*/ 16453373 w 257"/>
                <a:gd name="T59" fmla="*/ 304 h 237"/>
                <a:gd name="T60" fmla="*/ 11554212 w 257"/>
                <a:gd name="T61" fmla="*/ 211 h 237"/>
                <a:gd name="T62" fmla="*/ 5836439 w 257"/>
                <a:gd name="T63" fmla="*/ 10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7" name="Freeform 39"/>
            <p:cNvSpPr>
              <a:spLocks/>
            </p:cNvSpPr>
            <p:nvPr/>
          </p:nvSpPr>
          <p:spPr bwMode="ltGray">
            <a:xfrm rot="1584153">
              <a:off x="242" y="756"/>
              <a:ext cx="167" cy="115"/>
            </a:xfrm>
            <a:custGeom>
              <a:avLst/>
              <a:gdLst>
                <a:gd name="T0" fmla="*/ 50968104 w 124"/>
                <a:gd name="T1" fmla="*/ 0 h 110"/>
                <a:gd name="T2" fmla="*/ 81481575 w 124"/>
                <a:gd name="T3" fmla="*/ 795 h 110"/>
                <a:gd name="T4" fmla="*/ 79182519 w 124"/>
                <a:gd name="T5" fmla="*/ 794 h 110"/>
                <a:gd name="T6" fmla="*/ 70341733 w 124"/>
                <a:gd name="T7" fmla="*/ 780 h 110"/>
                <a:gd name="T8" fmla="*/ 58794206 w 124"/>
                <a:gd name="T9" fmla="*/ 752 h 110"/>
                <a:gd name="T10" fmla="*/ 44923113 w 124"/>
                <a:gd name="T11" fmla="*/ 740 h 110"/>
                <a:gd name="T12" fmla="*/ 29563986 w 124"/>
                <a:gd name="T13" fmla="*/ 719 h 110"/>
                <a:gd name="T14" fmla="*/ 16782703 w 124"/>
                <a:gd name="T15" fmla="*/ 726 h 110"/>
                <a:gd name="T16" fmla="*/ 5974498 w 124"/>
                <a:gd name="T17" fmla="*/ 759 h 110"/>
                <a:gd name="T18" fmla="*/ 0 w 124"/>
                <a:gd name="T19" fmla="*/ 815 h 110"/>
                <a:gd name="T20" fmla="*/ 2445778 w 124"/>
                <a:gd name="T21" fmla="*/ 726 h 110"/>
                <a:gd name="T22" fmla="*/ 5373486 w 124"/>
                <a:gd name="T23" fmla="*/ 658 h 110"/>
                <a:gd name="T24" fmla="*/ 10836549 w 124"/>
                <a:gd name="T25" fmla="*/ 607 h 110"/>
                <a:gd name="T26" fmla="*/ 16782703 w 124"/>
                <a:gd name="T27" fmla="*/ 567 h 110"/>
                <a:gd name="T28" fmla="*/ 23808389 w 124"/>
                <a:gd name="T29" fmla="*/ 532 h 110"/>
                <a:gd name="T30" fmla="*/ 30741885 w 124"/>
                <a:gd name="T31" fmla="*/ 527 h 110"/>
                <a:gd name="T32" fmla="*/ 38549677 w 124"/>
                <a:gd name="T33" fmla="*/ 527 h 110"/>
                <a:gd name="T34" fmla="*/ 47383222 w 124"/>
                <a:gd name="T35" fmla="*/ 551 h 110"/>
                <a:gd name="T36" fmla="*/ 48013674 w 124"/>
                <a:gd name="T37" fmla="*/ 527 h 110"/>
                <a:gd name="T38" fmla="*/ 46102020 w 124"/>
                <a:gd name="T39" fmla="*/ 422 h 110"/>
                <a:gd name="T40" fmla="*/ 43980111 w 124"/>
                <a:gd name="T41" fmla="*/ 283 h 110"/>
                <a:gd name="T42" fmla="*/ 43183673 w 124"/>
                <a:gd name="T43" fmla="*/ 221 h 110"/>
                <a:gd name="T44" fmla="*/ 41402377 w 124"/>
                <a:gd name="T45" fmla="*/ 221 h 110"/>
                <a:gd name="T46" fmla="*/ 39816013 w 124"/>
                <a:gd name="T47" fmla="*/ 211 h 110"/>
                <a:gd name="T48" fmla="*/ 38549677 w 124"/>
                <a:gd name="T49" fmla="*/ 185 h 110"/>
                <a:gd name="T50" fmla="*/ 37844580 w 124"/>
                <a:gd name="T51" fmla="*/ 162 h 110"/>
                <a:gd name="T52" fmla="*/ 37844580 w 124"/>
                <a:gd name="T53" fmla="*/ 136 h 110"/>
                <a:gd name="T54" fmla="*/ 38549677 w 124"/>
                <a:gd name="T55" fmla="*/ 109 h 110"/>
                <a:gd name="T56" fmla="*/ 43655578 w 124"/>
                <a:gd name="T57" fmla="*/ 8 h 110"/>
                <a:gd name="T58" fmla="*/ 5096810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8" name="Freeform 40"/>
            <p:cNvSpPr>
              <a:spLocks/>
            </p:cNvSpPr>
            <p:nvPr/>
          </p:nvSpPr>
          <p:spPr bwMode="ltGray">
            <a:xfrm rot="1584153">
              <a:off x="574" y="286"/>
              <a:ext cx="147" cy="160"/>
            </a:xfrm>
            <a:custGeom>
              <a:avLst/>
              <a:gdLst>
                <a:gd name="T0" fmla="*/ 0 w 109"/>
                <a:gd name="T1" fmla="*/ 0 h 156"/>
                <a:gd name="T2" fmla="*/ 3440269 w 109"/>
                <a:gd name="T3" fmla="*/ 1 h 156"/>
                <a:gd name="T4" fmla="*/ 12261823 w 109"/>
                <a:gd name="T5" fmla="*/ 5 h 156"/>
                <a:gd name="T6" fmla="*/ 25670058 w 109"/>
                <a:gd name="T7" fmla="*/ 12 h 156"/>
                <a:gd name="T8" fmla="*/ 40561910 w 109"/>
                <a:gd name="T9" fmla="*/ 79 h 156"/>
                <a:gd name="T10" fmla="*/ 54702759 w 109"/>
                <a:gd name="T11" fmla="*/ 129 h 156"/>
                <a:gd name="T12" fmla="*/ 67116218 w 109"/>
                <a:gd name="T13" fmla="*/ 218 h 156"/>
                <a:gd name="T14" fmla="*/ 74685195 w 109"/>
                <a:gd name="T15" fmla="*/ 336 h 156"/>
                <a:gd name="T16" fmla="*/ 76170217 w 109"/>
                <a:gd name="T17" fmla="*/ 487 h 156"/>
                <a:gd name="T18" fmla="*/ 73773446 w 109"/>
                <a:gd name="T19" fmla="*/ 487 h 156"/>
                <a:gd name="T20" fmla="*/ 69716061 w 109"/>
                <a:gd name="T21" fmla="*/ 487 h 156"/>
                <a:gd name="T22" fmla="*/ 64992155 w 109"/>
                <a:gd name="T23" fmla="*/ 487 h 156"/>
                <a:gd name="T24" fmla="*/ 60719426 w 109"/>
                <a:gd name="T25" fmla="*/ 480 h 156"/>
                <a:gd name="T26" fmla="*/ 56479957 w 109"/>
                <a:gd name="T27" fmla="*/ 476 h 156"/>
                <a:gd name="T28" fmla="*/ 51747841 w 109"/>
                <a:gd name="T29" fmla="*/ 468 h 156"/>
                <a:gd name="T30" fmla="*/ 46080126 w 109"/>
                <a:gd name="T31" fmla="*/ 452 h 156"/>
                <a:gd name="T32" fmla="*/ 40561910 w 109"/>
                <a:gd name="T33" fmla="*/ 435 h 156"/>
                <a:gd name="T34" fmla="*/ 36901651 w 109"/>
                <a:gd name="T35" fmla="*/ 392 h 156"/>
                <a:gd name="T36" fmla="*/ 36901651 w 109"/>
                <a:gd name="T37" fmla="*/ 345 h 156"/>
                <a:gd name="T38" fmla="*/ 39437629 w 109"/>
                <a:gd name="T39" fmla="*/ 302 h 156"/>
                <a:gd name="T40" fmla="*/ 41772998 w 109"/>
                <a:gd name="T41" fmla="*/ 247 h 156"/>
                <a:gd name="T42" fmla="*/ 39437629 w 109"/>
                <a:gd name="T43" fmla="*/ 197 h 156"/>
                <a:gd name="T44" fmla="*/ 33823030 w 109"/>
                <a:gd name="T45" fmla="*/ 126 h 156"/>
                <a:gd name="T46" fmla="*/ 22009242 w 109"/>
                <a:gd name="T47" fmla="*/ 7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49" name="Freeform 41"/>
            <p:cNvSpPr>
              <a:spLocks/>
            </p:cNvSpPr>
            <p:nvPr/>
          </p:nvSpPr>
          <p:spPr bwMode="ltGray">
            <a:xfrm rot="1584153">
              <a:off x="236" y="721"/>
              <a:ext cx="62" cy="97"/>
            </a:xfrm>
            <a:custGeom>
              <a:avLst/>
              <a:gdLst>
                <a:gd name="T0" fmla="*/ 21524407 w 46"/>
                <a:gd name="T1" fmla="*/ 0 h 94"/>
                <a:gd name="T2" fmla="*/ 13646917 w 46"/>
                <a:gd name="T3" fmla="*/ 149 h 94"/>
                <a:gd name="T4" fmla="*/ 10125132 w 46"/>
                <a:gd name="T5" fmla="*/ 251 h 94"/>
                <a:gd name="T6" fmla="*/ 7512195 w 46"/>
                <a:gd name="T7" fmla="*/ 328 h 94"/>
                <a:gd name="T8" fmla="*/ 0 w 46"/>
                <a:gd name="T9" fmla="*/ 383 h 94"/>
                <a:gd name="T10" fmla="*/ 8245569 w 46"/>
                <a:gd name="T11" fmla="*/ 360 h 94"/>
                <a:gd name="T12" fmla="*/ 15969721 w 46"/>
                <a:gd name="T13" fmla="*/ 333 h 94"/>
                <a:gd name="T14" fmla="*/ 21629476 w 46"/>
                <a:gd name="T15" fmla="*/ 280 h 94"/>
                <a:gd name="T16" fmla="*/ 27211725 w 46"/>
                <a:gd name="T17" fmla="*/ 232 h 94"/>
                <a:gd name="T18" fmla="*/ 30975812 w 46"/>
                <a:gd name="T19" fmla="*/ 180 h 94"/>
                <a:gd name="T20" fmla="*/ 31355520 w 46"/>
                <a:gd name="T21" fmla="*/ 116 h 94"/>
                <a:gd name="T22" fmla="*/ 29011157 w 46"/>
                <a:gd name="T23" fmla="*/ 15 h 94"/>
                <a:gd name="T24" fmla="*/ 2152440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2666951 w 54"/>
                <a:gd name="T5" fmla="*/ 3 h 40"/>
                <a:gd name="T6" fmla="*/ 5405808 w 54"/>
                <a:gd name="T7" fmla="*/ 8 h 40"/>
                <a:gd name="T8" fmla="*/ 8690868 w 54"/>
                <a:gd name="T9" fmla="*/ 12 h 40"/>
                <a:gd name="T10" fmla="*/ 12247409 w 54"/>
                <a:gd name="T11" fmla="*/ 15 h 40"/>
                <a:gd name="T12" fmla="*/ 16074561 w 54"/>
                <a:gd name="T13" fmla="*/ 17 h 40"/>
                <a:gd name="T14" fmla="*/ 19104740 w 54"/>
                <a:gd name="T15" fmla="*/ 18 h 40"/>
                <a:gd name="T16" fmla="*/ 22663595 w 54"/>
                <a:gd name="T17" fmla="*/ 16 h 40"/>
                <a:gd name="T18" fmla="*/ 22372943 w 54"/>
                <a:gd name="T19" fmla="*/ 79 h 40"/>
                <a:gd name="T20" fmla="*/ 21117071 w 54"/>
                <a:gd name="T21" fmla="*/ 96 h 40"/>
                <a:gd name="T22" fmla="*/ 18596937 w 54"/>
                <a:gd name="T23" fmla="*/ 108 h 40"/>
                <a:gd name="T24" fmla="*/ 15450432 w 54"/>
                <a:gd name="T25" fmla="*/ 114 h 40"/>
                <a:gd name="T26" fmla="*/ 11587824 w 54"/>
                <a:gd name="T27" fmla="*/ 111 h 40"/>
                <a:gd name="T28" fmla="*/ 7845583 w 54"/>
                <a:gd name="T29" fmla="*/ 93 h 40"/>
                <a:gd name="T30" fmla="*/ 4054356 w 54"/>
                <a:gd name="T31" fmla="*/ 69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52" name="Freeform 44"/>
            <p:cNvSpPr>
              <a:spLocks/>
            </p:cNvSpPr>
            <p:nvPr/>
          </p:nvSpPr>
          <p:spPr bwMode="ltGray">
            <a:xfrm rot="1584153">
              <a:off x="56" y="84"/>
              <a:ext cx="804" cy="686"/>
            </a:xfrm>
            <a:custGeom>
              <a:avLst/>
              <a:gdLst>
                <a:gd name="T0" fmla="*/ 11515496 w 596"/>
                <a:gd name="T1" fmla="*/ 1395 h 666"/>
                <a:gd name="T2" fmla="*/ 4267484 w 596"/>
                <a:gd name="T3" fmla="*/ 1298 h 666"/>
                <a:gd name="T4" fmla="*/ 0 w 596"/>
                <a:gd name="T5" fmla="*/ 1094 h 666"/>
                <a:gd name="T6" fmla="*/ 2577708 w 596"/>
                <a:gd name="T7" fmla="*/ 842 h 666"/>
                <a:gd name="T8" fmla="*/ 17944666 w 596"/>
                <a:gd name="T9" fmla="*/ 573 h 666"/>
                <a:gd name="T10" fmla="*/ 48746361 w 596"/>
                <a:gd name="T11" fmla="*/ 321 h 666"/>
                <a:gd name="T12" fmla="*/ 100748800 w 596"/>
                <a:gd name="T13" fmla="*/ 111 h 666"/>
                <a:gd name="T14" fmla="*/ 174830443 w 596"/>
                <a:gd name="T15" fmla="*/ 2 h 666"/>
                <a:gd name="T16" fmla="*/ 269602672 w 596"/>
                <a:gd name="T17" fmla="*/ 9 h 666"/>
                <a:gd name="T18" fmla="*/ 342978112 w 596"/>
                <a:gd name="T19" fmla="*/ 253 h 666"/>
                <a:gd name="T20" fmla="*/ 392572919 w 596"/>
                <a:gd name="T21" fmla="*/ 622 h 666"/>
                <a:gd name="T22" fmla="*/ 418617235 w 596"/>
                <a:gd name="T23" fmla="*/ 1079 h 666"/>
                <a:gd name="T24" fmla="*/ 421841332 w 596"/>
                <a:gd name="T25" fmla="*/ 1554 h 666"/>
                <a:gd name="T26" fmla="*/ 401417792 w 596"/>
                <a:gd name="T27" fmla="*/ 1985 h 666"/>
                <a:gd name="T28" fmla="*/ 359192540 w 596"/>
                <a:gd name="T29" fmla="*/ 2328 h 666"/>
                <a:gd name="T30" fmla="*/ 295510328 w 596"/>
                <a:gd name="T31" fmla="*/ 2511 h 666"/>
                <a:gd name="T32" fmla="*/ 275746105 w 596"/>
                <a:gd name="T33" fmla="*/ 2501 h 666"/>
                <a:gd name="T34" fmla="*/ 312708251 w 596"/>
                <a:gd name="T35" fmla="*/ 2345 h 666"/>
                <a:gd name="T36" fmla="*/ 341453942 w 596"/>
                <a:gd name="T37" fmla="*/ 2054 h 666"/>
                <a:gd name="T38" fmla="*/ 361226422 w 596"/>
                <a:gd name="T39" fmla="*/ 1716 h 666"/>
                <a:gd name="T40" fmla="*/ 368246568 w 596"/>
                <a:gd name="T41" fmla="*/ 1346 h 666"/>
                <a:gd name="T42" fmla="*/ 363998920 w 596"/>
                <a:gd name="T43" fmla="*/ 976 h 666"/>
                <a:gd name="T44" fmla="*/ 343432628 w 596"/>
                <a:gd name="T45" fmla="*/ 659 h 666"/>
                <a:gd name="T46" fmla="*/ 306795794 w 596"/>
                <a:gd name="T47" fmla="*/ 423 h 666"/>
                <a:gd name="T48" fmla="*/ 241814782 w 596"/>
                <a:gd name="T49" fmla="*/ 280 h 666"/>
                <a:gd name="T50" fmla="*/ 174402972 w 596"/>
                <a:gd name="T51" fmla="*/ 228 h 666"/>
                <a:gd name="T52" fmla="*/ 123419625 w 596"/>
                <a:gd name="T53" fmla="*/ 264 h 666"/>
                <a:gd name="T54" fmla="*/ 85886306 w 596"/>
                <a:gd name="T55" fmla="*/ 379 h 666"/>
                <a:gd name="T56" fmla="*/ 59425731 w 596"/>
                <a:gd name="T57" fmla="*/ 565 h 666"/>
                <a:gd name="T58" fmla="*/ 40440412 w 596"/>
                <a:gd name="T59" fmla="*/ 783 h 666"/>
                <a:gd name="T60" fmla="*/ 28269103 w 596"/>
                <a:gd name="T61" fmla="*/ 1028 h 666"/>
                <a:gd name="T62" fmla="*/ 19856963 w 596"/>
                <a:gd name="T63" fmla="*/ 1277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7274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275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400">
                <a:ea typeface="ＭＳ Ｐゴシック" charset="-128"/>
              </a:defRPr>
            </a:lvl1pPr>
          </a:lstStyle>
          <a:p>
            <a:pPr>
              <a:defRPr/>
            </a:pPr>
            <a:fld id="{8D7A1D02-77C3-432F-BA44-6A06487D6D37}" type="datetime1">
              <a:rPr lang="ja-JP" altLang="en-US" smtClean="0"/>
              <a:t>2024/7/27</a:t>
            </a:fld>
            <a:endParaRPr lang="en-US" altLang="ja-JP" dirty="0"/>
          </a:p>
        </p:txBody>
      </p:sp>
      <p:sp>
        <p:nvSpPr>
          <p:cNvPr id="7275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a:ea typeface="ＭＳ Ｐゴシック" charset="-128"/>
              </a:defRPr>
            </a:lvl1pPr>
          </a:lstStyle>
          <a:p>
            <a:pPr>
              <a:defRPr/>
            </a:pPr>
            <a:endParaRPr lang="en-US" altLang="ja-JP"/>
          </a:p>
        </p:txBody>
      </p:sp>
      <p:sp>
        <p:nvSpPr>
          <p:cNvPr id="72753" name="Rectangle 49"/>
          <p:cNvSpPr>
            <a:spLocks noGrp="1" noChangeArrowheads="1"/>
          </p:cNvSpPr>
          <p:nvPr>
            <p:ph type="sldNum" sz="quarter" idx="4"/>
          </p:nvPr>
        </p:nvSpPr>
        <p:spPr bwMode="auto">
          <a:xfrm>
            <a:off x="6588125" y="623728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kumimoji="0" sz="1400"/>
            </a:lvl1pPr>
          </a:lstStyle>
          <a:p>
            <a:pPr>
              <a:defRPr/>
            </a:pPr>
            <a:fld id="{41E0BF3C-06B2-49F1-B625-8887B162B8C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926"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hf hdr="0" ftr="0" dt="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6000"/>
                <a:satMod val="120000"/>
                <a:lumMod val="90000"/>
              </a:schemeClr>
            </a:gs>
          </a:gsLst>
          <a:lin ang="60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7321AD70-9B16-4AF2-979F-45E8DA2AEA16}" type="datetimeFigureOut">
              <a:rPr kumimoji="1" lang="ja-JP" altLang="en-US" smtClean="0"/>
              <a:t>2024/7/27</a:t>
            </a:fld>
            <a:endParaRPr kumimoji="1" lang="ja-JP" altLang="en-US"/>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35C257AD-CC9A-42F8-BFF9-56A11EF5C915}" type="slidenum">
              <a:rPr kumimoji="1" lang="ja-JP" altLang="en-US" smtClean="0"/>
              <a:t>‹#›</a:t>
            </a:fld>
            <a:endParaRPr kumimoji="1" lang="ja-JP" altLang="en-US"/>
          </a:p>
        </p:txBody>
      </p:sp>
    </p:spTree>
    <p:extLst>
      <p:ext uri="{BB962C8B-B14F-4D97-AF65-F5344CB8AC3E}">
        <p14:creationId xmlns:p14="http://schemas.microsoft.com/office/powerpoint/2010/main" val="2612855160"/>
      </p:ext>
    </p:extLst>
  </p:cSld>
  <p:clrMap bg1="dk1" tx1="lt1" bg2="dk2" tx2="lt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939" r:id="rId12"/>
    <p:sldLayoutId id="2147484940" r:id="rId13"/>
    <p:sldLayoutId id="2147484941" r:id="rId14"/>
    <p:sldLayoutId id="2147484942" r:id="rId15"/>
    <p:sldLayoutId id="2147484943" r:id="rId16"/>
    <p:sldLayoutId id="2147484944" r:id="rId17"/>
  </p:sldLayoutIdLst>
  <p:txStyles>
    <p:titleStyle>
      <a:lvl1pPr algn="l" defTabSz="342900" rtl="0" eaLnBrk="1" latinLnBrk="0" hangingPunct="1">
        <a:spcBef>
          <a:spcPct val="0"/>
        </a:spcBef>
        <a:buNone/>
        <a:defRPr kumimoji="1" sz="27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kumimoji="1"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514467874"/>
              </p:ext>
            </p:extLst>
          </p:nvPr>
        </p:nvGraphicFramePr>
        <p:xfrm>
          <a:off x="1547664" y="1700808"/>
          <a:ext cx="6480720" cy="2228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サブタイトル 2"/>
          <p:cNvSpPr>
            <a:spLocks noGrp="1"/>
          </p:cNvSpPr>
          <p:nvPr>
            <p:ph type="subTitle" idx="1"/>
          </p:nvPr>
        </p:nvSpPr>
        <p:spPr>
          <a:xfrm>
            <a:off x="5509260" y="4223605"/>
            <a:ext cx="3119199" cy="1121826"/>
          </a:xfrm>
        </p:spPr>
        <p:txBody>
          <a:bodyPr>
            <a:normAutofit/>
          </a:bodyPr>
          <a:lstStyle/>
          <a:p>
            <a:r>
              <a:rPr lang="ja-JP" altLang="en-US" sz="2100"/>
              <a:t>講義</a:t>
            </a:r>
            <a:r>
              <a:rPr lang="ja-JP" altLang="en-US" sz="2100" dirty="0"/>
              <a:t>資料</a:t>
            </a:r>
          </a:p>
          <a:p>
            <a:r>
              <a:rPr lang="en-US" altLang="ja-JP" dirty="0"/>
              <a:t>by </a:t>
            </a:r>
            <a:r>
              <a:rPr kumimoji="1" lang="ja-JP" altLang="en-US" dirty="0"/>
              <a:t>前田　淳</a:t>
            </a:r>
          </a:p>
          <a:p>
            <a:r>
              <a:rPr kumimoji="1" lang="ja-JP" altLang="en-US" dirty="0"/>
              <a:t>（北九州市立大学　経済学部）</a:t>
            </a:r>
          </a:p>
        </p:txBody>
      </p:sp>
    </p:spTree>
    <p:extLst>
      <p:ext uri="{BB962C8B-B14F-4D97-AF65-F5344CB8AC3E}">
        <p14:creationId xmlns:p14="http://schemas.microsoft.com/office/powerpoint/2010/main" val="3879493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3100" dirty="0">
                    <a:solidFill>
                      <a:srgbClr val="FF0000"/>
                    </a:solidFill>
                  </a:rPr>
                  <a:t>政府債務残高が増えない</a:t>
                </a:r>
                <a:r>
                  <a:rPr lang="en-US" altLang="ja-JP" sz="3100" dirty="0">
                    <a:solidFill>
                      <a:srgbClr val="FF0000"/>
                    </a:solidFill>
                  </a:rPr>
                  <a:t>(</a:t>
                </a:r>
                <a:r>
                  <a:rPr lang="ja-JP" altLang="en-US" sz="3100" dirty="0">
                    <a:solidFill>
                      <a:srgbClr val="FF0000"/>
                    </a:solidFill>
                  </a:rPr>
                  <a:t>または減る）条件</a:t>
                </a:r>
                <a:r>
                  <a:rPr lang="ja-JP" altLang="en-US" sz="3100" dirty="0"/>
                  <a:t>は、</a:t>
                </a:r>
              </a:p>
              <a:p>
                <a:pPr marL="0" indent="0" algn="ctr">
                  <a:buNone/>
                </a:pPr>
                <a14:m>
                  <m:oMath xmlns:m="http://schemas.openxmlformats.org/officeDocument/2006/math">
                    <m:d>
                      <m:dPr>
                        <m:ctrlPr>
                          <a:rPr lang="en-US" altLang="ja-JP" sz="3100" b="0" i="1" smtClean="0">
                            <a:latin typeface="Cambria Math" panose="02040503050406030204" pitchFamily="18" charset="0"/>
                          </a:rPr>
                        </m:ctrlPr>
                      </m:dPr>
                      <m:e>
                        <m:r>
                          <a:rPr lang="en-US" altLang="ja-JP" sz="3100" b="0" i="1" smtClean="0">
                            <a:latin typeface="Cambria Math" panose="02040503050406030204" pitchFamily="18" charset="0"/>
                          </a:rPr>
                          <m:t>𝑟</m:t>
                        </m:r>
                        <m:r>
                          <a:rPr lang="en-US" altLang="ja-JP" sz="3100" b="0" i="1" smtClean="0">
                            <a:latin typeface="Cambria Math" panose="02040503050406030204" pitchFamily="18" charset="0"/>
                          </a:rPr>
                          <m:t>−</m:t>
                        </m:r>
                        <m:r>
                          <a:rPr lang="en-US" altLang="ja-JP" sz="3100" b="0" i="1" smtClean="0">
                            <a:latin typeface="Cambria Math" panose="02040503050406030204" pitchFamily="18" charset="0"/>
                          </a:rPr>
                          <m:t>𝑔</m:t>
                        </m:r>
                      </m:e>
                    </m:d>
                    <m:r>
                      <a:rPr lang="en-US" altLang="ja-JP" sz="3100" i="1">
                        <a:latin typeface="Cambria Math" panose="02040503050406030204" pitchFamily="18" charset="0"/>
                      </a:rPr>
                      <m:t>×</m:t>
                    </m:r>
                    <m:r>
                      <a:rPr lang="en-US" altLang="ja-JP" sz="3100" b="0" i="1" smtClean="0">
                        <a:latin typeface="Cambria Math" panose="02040503050406030204" pitchFamily="18" charset="0"/>
                      </a:rPr>
                      <m:t>𝐷</m:t>
                    </m:r>
                    <m:r>
                      <a:rPr lang="en-US" altLang="ja-JP" sz="3100" b="0" i="1" smtClean="0">
                        <a:latin typeface="Cambria Math" panose="02040503050406030204" pitchFamily="18" charset="0"/>
                      </a:rPr>
                      <m:t>−</m:t>
                    </m:r>
                    <m:r>
                      <a:rPr lang="en-US" altLang="ja-JP" sz="3100" b="0" i="1" smtClean="0">
                        <a:latin typeface="Cambria Math" panose="02040503050406030204" pitchFamily="18" charset="0"/>
                      </a:rPr>
                      <m:t>𝑃𝐵</m:t>
                    </m:r>
                    <m:r>
                      <a:rPr lang="en-US" altLang="ja-JP" sz="3100" b="0" i="1" smtClean="0">
                        <a:latin typeface="Cambria Math" panose="02040503050406030204" pitchFamily="18" charset="0"/>
                        <a:ea typeface="Cambria Math" panose="02040503050406030204" pitchFamily="18" charset="0"/>
                      </a:rPr>
                      <m:t>≤</m:t>
                    </m:r>
                    <m:r>
                      <a:rPr lang="en-US" altLang="ja-JP" sz="3100" b="0" i="1" smtClean="0">
                        <a:latin typeface="Cambria Math" panose="02040503050406030204" pitchFamily="18" charset="0"/>
                      </a:rPr>
                      <m:t>0</m:t>
                    </m:r>
                  </m:oMath>
                </a14:m>
                <a:r>
                  <a:rPr lang="en-US" altLang="ja-JP" sz="3100" dirty="0"/>
                  <a:t>----(3</a:t>
                </a:r>
                <a:r>
                  <a:rPr lang="ja-JP" altLang="en-US" sz="3100" dirty="0"/>
                  <a:t>式</a:t>
                </a:r>
                <a:r>
                  <a:rPr lang="en-US" altLang="ja-JP" sz="3100" dirty="0"/>
                  <a:t>)</a:t>
                </a:r>
              </a:p>
              <a:p>
                <a:pPr>
                  <a:buFont typeface="Wingdings" panose="05000000000000000000" pitchFamily="2" charset="2"/>
                  <a:buChar char="l"/>
                </a:pPr>
                <a:r>
                  <a:rPr lang="en-US" altLang="ja-JP" sz="3100" dirty="0"/>
                  <a:t>GDP</a:t>
                </a:r>
                <a:r>
                  <a:rPr lang="ja-JP" altLang="en-US" sz="3100" dirty="0"/>
                  <a:t>の規模に応じて税収や</a:t>
                </a:r>
                <a14:m>
                  <m:oMath xmlns:m="http://schemas.openxmlformats.org/officeDocument/2006/math">
                    <m:r>
                      <a:rPr lang="en-US" altLang="ja-JP" sz="3100" b="0" i="1" smtClean="0">
                        <a:latin typeface="Cambria Math" panose="02040503050406030204" pitchFamily="18" charset="0"/>
                      </a:rPr>
                      <m:t>𝑃𝐵</m:t>
                    </m:r>
                    <m:r>
                      <a:rPr lang="ja-JP" altLang="en-US" sz="3100" i="1">
                        <a:latin typeface="Cambria Math" panose="02040503050406030204" pitchFamily="18" charset="0"/>
                      </a:rPr>
                      <m:t>は</m:t>
                    </m:r>
                  </m:oMath>
                </a14:m>
                <a:r>
                  <a:rPr lang="ja-JP" altLang="en-US" sz="3100" dirty="0"/>
                  <a:t>年々変わるので、</a:t>
                </a:r>
                <a:r>
                  <a:rPr lang="en-US" altLang="ja-JP" sz="3100" dirty="0"/>
                  <a:t>GDP</a:t>
                </a:r>
                <a:r>
                  <a:rPr lang="ja-JP" altLang="en-US" sz="3100" dirty="0"/>
                  <a:t>の規模に比べたイメージで</a:t>
                </a:r>
                <a:r>
                  <a:rPr lang="en-US" altLang="ja-JP" sz="3100" dirty="0"/>
                  <a:t>(3</a:t>
                </a:r>
                <a:r>
                  <a:rPr lang="ja-JP" altLang="en-US" sz="3100" dirty="0"/>
                  <a:t>式</a:t>
                </a:r>
                <a:r>
                  <a:rPr lang="en-US" altLang="ja-JP" sz="3100" dirty="0"/>
                  <a:t>)</a:t>
                </a:r>
                <a:r>
                  <a:rPr lang="ja-JP" altLang="en-US" sz="3100" dirty="0"/>
                  <a:t>をとらえるならば、</a:t>
                </a:r>
              </a:p>
              <a:p>
                <a:pPr marL="0" indent="0" algn="ctr">
                  <a:buNone/>
                </a:pPr>
                <a14:m>
                  <m:oMath xmlns:m="http://schemas.openxmlformats.org/officeDocument/2006/math">
                    <m:d>
                      <m:dPr>
                        <m:ctrlPr>
                          <a:rPr lang="en-US" altLang="ja-JP" sz="3100" b="0" i="1" smtClean="0">
                            <a:latin typeface="Cambria Math" panose="02040503050406030204" pitchFamily="18" charset="0"/>
                          </a:rPr>
                        </m:ctrlPr>
                      </m:dPr>
                      <m:e>
                        <m:r>
                          <a:rPr lang="en-US" altLang="ja-JP" sz="3100" b="0" i="1" smtClean="0">
                            <a:latin typeface="Cambria Math" panose="02040503050406030204" pitchFamily="18" charset="0"/>
                          </a:rPr>
                          <m:t>𝑟</m:t>
                        </m:r>
                        <m:r>
                          <a:rPr lang="en-US" altLang="ja-JP" sz="3100" b="0" i="1" smtClean="0">
                            <a:latin typeface="Cambria Math" panose="02040503050406030204" pitchFamily="18" charset="0"/>
                          </a:rPr>
                          <m:t>−</m:t>
                        </m:r>
                        <m:r>
                          <a:rPr lang="en-US" altLang="ja-JP" sz="3100" b="0" i="1" smtClean="0">
                            <a:latin typeface="Cambria Math" panose="02040503050406030204" pitchFamily="18" charset="0"/>
                          </a:rPr>
                          <m:t>𝑔</m:t>
                        </m:r>
                      </m:e>
                    </m:d>
                    <m:r>
                      <a:rPr lang="en-US" altLang="ja-JP" sz="3100" b="0" i="1" smtClean="0">
                        <a:latin typeface="Cambria Math" panose="02040503050406030204" pitchFamily="18" charset="0"/>
                        <a:ea typeface="Cambria Math" panose="02040503050406030204" pitchFamily="18" charset="0"/>
                      </a:rPr>
                      <m:t>×</m:t>
                    </m:r>
                    <m:f>
                      <m:fPr>
                        <m:ctrlPr>
                          <a:rPr lang="en-US" altLang="ja-JP" sz="3100" b="0" i="1" smtClean="0">
                            <a:latin typeface="Cambria Math" panose="02040503050406030204" pitchFamily="18" charset="0"/>
                            <a:ea typeface="Cambria Math" panose="02040503050406030204" pitchFamily="18" charset="0"/>
                          </a:rPr>
                        </m:ctrlPr>
                      </m:fPr>
                      <m:num>
                        <m:r>
                          <a:rPr lang="en-US" altLang="ja-JP" sz="3100" b="0" i="1" smtClean="0">
                            <a:latin typeface="Cambria Math" panose="02040503050406030204" pitchFamily="18" charset="0"/>
                            <a:ea typeface="Cambria Math" panose="02040503050406030204" pitchFamily="18" charset="0"/>
                          </a:rPr>
                          <m:t>𝐷</m:t>
                        </m:r>
                      </m:num>
                      <m:den>
                        <m:r>
                          <a:rPr lang="en-US" altLang="ja-JP" sz="3100" b="0" i="1" smtClean="0">
                            <a:latin typeface="Cambria Math" panose="02040503050406030204" pitchFamily="18" charset="0"/>
                            <a:ea typeface="Cambria Math" panose="02040503050406030204" pitchFamily="18" charset="0"/>
                          </a:rPr>
                          <m:t>𝐺𝐷𝑃</m:t>
                        </m:r>
                      </m:den>
                    </m:f>
                    <m:r>
                      <a:rPr lang="en-US" altLang="ja-JP" sz="3100" b="0" i="1" smtClean="0">
                        <a:latin typeface="Cambria Math" panose="02040503050406030204" pitchFamily="18" charset="0"/>
                        <a:ea typeface="Cambria Math" panose="02040503050406030204" pitchFamily="18" charset="0"/>
                      </a:rPr>
                      <m:t>−</m:t>
                    </m:r>
                    <m:f>
                      <m:fPr>
                        <m:ctrlPr>
                          <a:rPr lang="en-US" altLang="ja-JP" sz="3100" i="1" smtClean="0">
                            <a:latin typeface="Cambria Math" panose="02040503050406030204" pitchFamily="18" charset="0"/>
                          </a:rPr>
                        </m:ctrlPr>
                      </m:fPr>
                      <m:num>
                        <m:r>
                          <a:rPr lang="en-US" altLang="ja-JP" sz="3100" b="0" i="1" smtClean="0">
                            <a:latin typeface="Cambria Math" panose="02040503050406030204" pitchFamily="18" charset="0"/>
                          </a:rPr>
                          <m:t>𝑃𝐵</m:t>
                        </m:r>
                      </m:num>
                      <m:den>
                        <m:r>
                          <a:rPr lang="en-US" altLang="ja-JP" sz="3100" b="0" i="1" smtClean="0">
                            <a:latin typeface="Cambria Math" panose="02040503050406030204" pitchFamily="18" charset="0"/>
                          </a:rPr>
                          <m:t>𝐺𝐷𝑃</m:t>
                        </m:r>
                      </m:den>
                    </m:f>
                    <m:r>
                      <a:rPr lang="en-US" altLang="ja-JP" sz="3100" i="1" smtClean="0">
                        <a:latin typeface="Cambria Math" panose="02040503050406030204" pitchFamily="18" charset="0"/>
                        <a:ea typeface="Cambria Math" panose="02040503050406030204" pitchFamily="18" charset="0"/>
                      </a:rPr>
                      <m:t>≤</m:t>
                    </m:r>
                    <m:r>
                      <a:rPr lang="en-US" altLang="ja-JP" sz="3100" b="0" i="1" smtClean="0">
                        <a:latin typeface="Cambria Math" panose="02040503050406030204" pitchFamily="18" charset="0"/>
                      </a:rPr>
                      <m:t>0</m:t>
                    </m:r>
                  </m:oMath>
                </a14:m>
                <a:r>
                  <a:rPr lang="en-US" altLang="ja-JP" sz="3100" dirty="0"/>
                  <a:t>----(4</a:t>
                </a:r>
                <a:r>
                  <a:rPr lang="ja-JP" altLang="en-US" sz="3100" dirty="0"/>
                  <a:t>式</a:t>
                </a:r>
                <a:r>
                  <a:rPr lang="en-US" altLang="ja-JP" sz="3100" dirty="0"/>
                  <a:t>)</a:t>
                </a:r>
                <a:endParaRPr lang="ja-JP" altLang="en-US" sz="3100" dirty="0"/>
              </a:p>
              <a:p>
                <a:pPr marL="0" indent="0">
                  <a:buNone/>
                </a:pPr>
                <a:endParaRPr lang="en-US" altLang="ja-JP" sz="3100" dirty="0"/>
              </a:p>
              <a:p>
                <a:pPr marL="0" indent="0">
                  <a:buNone/>
                </a:pPr>
                <a:endParaRPr lang="ja-JP" altLang="en-US" sz="3100" dirty="0"/>
              </a:p>
            </p:txBody>
          </p:sp>
        </mc:Choice>
        <mc:Fallback xmlns="">
          <p:sp>
            <p:nvSpPr>
              <p:cNvPr id="3" name="コンテンツ プレースホルダー 2">
                <a:extLst>
                  <a:ext uri="{FF2B5EF4-FFF2-40B4-BE49-F238E27FC236}">
                    <a16:creationId xmlns:a16="http://schemas.microsoft.com/office/drawing/2014/main" id="{8A7ED6F4-9FC5-4E01-BB70-64BCF2F65557}"/>
                  </a:ext>
                </a:extLst>
              </p:cNvPr>
              <p:cNvSpPr>
                <a:spLocks noGrp="1" noRot="1" noChangeAspect="1" noMove="1" noResize="1" noEditPoints="1" noAdjustHandles="1" noChangeArrowheads="1" noChangeShapeType="1" noTextEdit="1"/>
              </p:cNvSpPr>
              <p:nvPr>
                <p:ph idx="1"/>
              </p:nvPr>
            </p:nvSpPr>
            <p:spPr>
              <a:xfrm>
                <a:off x="251520" y="1052736"/>
                <a:ext cx="8640960" cy="5544616"/>
              </a:xfrm>
              <a:blipFill>
                <a:blip r:embed="rId2"/>
                <a:stretch>
                  <a:fillRect l="-1481" t="-165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10</a:t>
            </a:fld>
            <a:endParaRPr lang="en-US" altLang="ja-JP"/>
          </a:p>
        </p:txBody>
      </p:sp>
    </p:spTree>
    <p:extLst>
      <p:ext uri="{BB962C8B-B14F-4D97-AF65-F5344CB8AC3E}">
        <p14:creationId xmlns:p14="http://schemas.microsoft.com/office/powerpoint/2010/main" val="299646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280920" cy="5544616"/>
          </a:xfrm>
        </p:spPr>
        <p:txBody>
          <a:bodyPr/>
          <a:lstStyle/>
          <a:p>
            <a:pPr marL="0" indent="0">
              <a:buNone/>
            </a:pPr>
            <a:r>
              <a:rPr lang="ja-JP" altLang="en-US" sz="2800" dirty="0"/>
              <a:t>赤字財政の歴史的展開</a:t>
            </a:r>
            <a:endParaRPr lang="en-US" altLang="ja-JP" sz="2800" dirty="0"/>
          </a:p>
          <a:p>
            <a:pPr marL="0" indent="0">
              <a:buNone/>
            </a:pPr>
            <a:endParaRPr lang="en-US" altLang="zh-TW" sz="2800" dirty="0"/>
          </a:p>
          <a:p>
            <a:pPr>
              <a:buFont typeface="Wingdings" panose="05000000000000000000" pitchFamily="2" charset="2"/>
              <a:buChar char="l"/>
            </a:pPr>
            <a:r>
              <a:rPr lang="en-US" altLang="ja-JP" sz="2800" dirty="0"/>
              <a:t>1970</a:t>
            </a:r>
            <a:r>
              <a:rPr lang="ja-JP" altLang="en-US" sz="2800" dirty="0"/>
              <a:t>年代のインフレに対して、公共事業の抑制、金利の引上げ、融資対象の選別指導などといった総需要抑制政策が採られた。その結果、税収が落ち込み、財政赤字が深刻化していった。</a:t>
            </a:r>
          </a:p>
          <a:p>
            <a:pPr>
              <a:buFont typeface="Wingdings" panose="05000000000000000000" pitchFamily="2" charset="2"/>
              <a:buChar char="l"/>
            </a:pPr>
            <a:r>
              <a:rPr lang="ja-JP" altLang="en-US" sz="2800" dirty="0"/>
              <a:t>バブル景気（およそ、</a:t>
            </a:r>
            <a:r>
              <a:rPr lang="en-US" altLang="ja-JP" sz="2800" dirty="0"/>
              <a:t>1986</a:t>
            </a:r>
            <a:r>
              <a:rPr lang="ja-JP" altLang="en-US" sz="2800" dirty="0"/>
              <a:t>～</a:t>
            </a:r>
            <a:r>
              <a:rPr lang="en-US" altLang="ja-JP" sz="2800" dirty="0"/>
              <a:t>91</a:t>
            </a:r>
            <a:r>
              <a:rPr lang="ja-JP" altLang="en-US" sz="2800" dirty="0"/>
              <a:t>年）の時期には、税収が伸びて財政赤字が軽減されていたが、平成大不況の始まりとともに、財政赤字はさらに著しくなっていった。</a:t>
            </a:r>
            <a:endParaRPr lang="en-US" altLang="zh-TW"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11</a:t>
            </a:fld>
            <a:endParaRPr lang="en-US" altLang="ja-JP"/>
          </a:p>
        </p:txBody>
      </p:sp>
    </p:spTree>
    <p:extLst>
      <p:ext uri="{BB962C8B-B14F-4D97-AF65-F5344CB8AC3E}">
        <p14:creationId xmlns:p14="http://schemas.microsoft.com/office/powerpoint/2010/main" val="2371348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470205" cy="5544616"/>
          </a:xfrm>
        </p:spPr>
        <p:txBody>
          <a:bodyPr/>
          <a:lstStyle/>
          <a:p>
            <a:pPr>
              <a:buFont typeface="Wingdings" panose="05000000000000000000" pitchFamily="2" charset="2"/>
              <a:buChar char="l"/>
            </a:pPr>
            <a:r>
              <a:rPr lang="en-US" altLang="ja-JP" sz="2800" dirty="0"/>
              <a:t>90</a:t>
            </a:r>
            <a:r>
              <a:rPr lang="ja-JP" altLang="en-US" sz="2800" dirty="0"/>
              <a:t>年代の後半には、金融機関の相次ぐ破たんとアジア金融・通貨危機の影響によって、日本は経済危機の様相を呈していた。なんとか乗り切ろうとした政府は、財政乗数</a:t>
            </a:r>
            <a:r>
              <a:rPr lang="en-US" altLang="ja-JP" sz="2800" baseline="30000" dirty="0"/>
              <a:t>※</a:t>
            </a:r>
            <a:r>
              <a:rPr lang="ja-JP" altLang="en-US" sz="2800" dirty="0"/>
              <a:t>が低いにもかかわらず、大規模な公共事業などで景気対策を続け、その結果、財政赤字と政府債務残高はさらに巨大化していった。</a:t>
            </a:r>
          </a:p>
          <a:p>
            <a:pPr>
              <a:buFont typeface="Wingdings" panose="05000000000000000000" pitchFamily="2" charset="2"/>
              <a:buChar char="l"/>
            </a:pPr>
            <a:r>
              <a:rPr lang="ja-JP" altLang="en-US" sz="2800" dirty="0"/>
              <a:t>少子高齢化が進む日本では、社会保障費の支出も年々大きくなっており、財政を圧迫する原因となっている。</a:t>
            </a:r>
          </a:p>
          <a:p>
            <a:pPr marL="360000" indent="0">
              <a:buNone/>
            </a:pPr>
            <a:r>
              <a:rPr lang="en-US" altLang="ja-JP" sz="2800" dirty="0"/>
              <a:t>※ </a:t>
            </a:r>
            <a:r>
              <a:rPr lang="ja-JP" altLang="en-US" sz="2800" dirty="0"/>
              <a:t>財政支出の額の何倍の</a:t>
            </a:r>
            <a:r>
              <a:rPr lang="en-US" altLang="ja-JP" sz="2800" dirty="0"/>
              <a:t>GDP</a:t>
            </a:r>
            <a:r>
              <a:rPr lang="ja-JP" altLang="en-US" sz="2800" dirty="0"/>
              <a:t>押し上げ効果があるのかを示す数値。</a:t>
            </a:r>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12</a:t>
            </a:fld>
            <a:endParaRPr lang="en-US" altLang="ja-JP"/>
          </a:p>
        </p:txBody>
      </p:sp>
    </p:spTree>
    <p:extLst>
      <p:ext uri="{BB962C8B-B14F-4D97-AF65-F5344CB8AC3E}">
        <p14:creationId xmlns:p14="http://schemas.microsoft.com/office/powerpoint/2010/main" val="82689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323528" y="332656"/>
            <a:ext cx="8148638" cy="1133063"/>
          </a:xfrm>
          <a:noFill/>
        </p:spPr>
        <p:txBody>
          <a:bodyPr anchor="ctr" anchorCtr="0">
            <a:normAutofit/>
          </a:bodyPr>
          <a:lstStyle/>
          <a:p>
            <a:pPr eaLnBrk="1" fontAlgn="auto" hangingPunct="1">
              <a:spcAft>
                <a:spcPts val="0"/>
              </a:spcAft>
              <a:defRPr/>
            </a:pPr>
            <a:r>
              <a:rPr lang="ja-JP" altLang="en-US" sz="3200" b="1" dirty="0">
                <a:solidFill>
                  <a:srgbClr val="006666"/>
                </a:solidFill>
                <a:effectLst>
                  <a:outerShdw blurRad="38100" dist="38100" dir="2700000" algn="tl">
                    <a:srgbClr val="000000">
                      <a:alpha val="43137"/>
                    </a:srgbClr>
                  </a:outerShdw>
                </a:effectLst>
                <a:latin typeface="+mj-ea"/>
                <a:cs typeface="+mn-cs"/>
              </a:rPr>
              <a:t>各国の中央政府の債務残高</a:t>
            </a:r>
            <a:br>
              <a:rPr lang="ja-JP" altLang="en-US" sz="3200" b="1" dirty="0">
                <a:solidFill>
                  <a:srgbClr val="006666"/>
                </a:solidFill>
                <a:effectLst>
                  <a:outerShdw blurRad="38100" dist="38100" dir="2700000" algn="tl">
                    <a:srgbClr val="000000">
                      <a:alpha val="43137"/>
                    </a:srgbClr>
                  </a:outerShdw>
                </a:effectLst>
                <a:latin typeface="+mj-ea"/>
                <a:cs typeface="+mn-cs"/>
              </a:rPr>
            </a:br>
            <a:r>
              <a:rPr lang="ja-JP" altLang="en-US" sz="3200" b="1" dirty="0">
                <a:solidFill>
                  <a:srgbClr val="006666"/>
                </a:solidFill>
                <a:effectLst>
                  <a:outerShdw blurRad="38100" dist="38100" dir="2700000" algn="tl">
                    <a:srgbClr val="000000">
                      <a:alpha val="43137"/>
                    </a:srgbClr>
                  </a:outerShdw>
                </a:effectLst>
                <a:latin typeface="+mj-ea"/>
                <a:cs typeface="+mn-cs"/>
              </a:rPr>
              <a:t>（名目</a:t>
            </a:r>
            <a:r>
              <a:rPr lang="en-US" altLang="ja-JP" sz="3200" b="1" dirty="0">
                <a:solidFill>
                  <a:srgbClr val="006666"/>
                </a:solidFill>
                <a:effectLst>
                  <a:outerShdw blurRad="38100" dist="38100" dir="2700000" algn="tl">
                    <a:srgbClr val="000000">
                      <a:alpha val="43137"/>
                    </a:srgbClr>
                  </a:outerShdw>
                </a:effectLst>
                <a:latin typeface="+mj-ea"/>
                <a:cs typeface="+mn-cs"/>
              </a:rPr>
              <a:t>GDP</a:t>
            </a:r>
            <a:r>
              <a:rPr lang="ja-JP" altLang="en-US" sz="3200" b="1" dirty="0">
                <a:solidFill>
                  <a:srgbClr val="006666"/>
                </a:solidFill>
                <a:effectLst>
                  <a:outerShdw blurRad="38100" dist="38100" dir="2700000" algn="tl">
                    <a:srgbClr val="000000">
                      <a:alpha val="43137"/>
                    </a:srgbClr>
                  </a:outerShdw>
                </a:effectLst>
                <a:latin typeface="+mj-ea"/>
                <a:cs typeface="+mn-cs"/>
              </a:rPr>
              <a:t>比　単位：％）</a:t>
            </a:r>
            <a:endParaRPr lang="en-US" altLang="ja-JP" sz="3200" dirty="0">
              <a:solidFill>
                <a:srgbClr val="006666"/>
              </a:solidFill>
              <a:effectLst/>
              <a:latin typeface="+mj-ea"/>
              <a:cs typeface="+mn-cs"/>
            </a:endParaRPr>
          </a:p>
        </p:txBody>
      </p:sp>
      <p:sp>
        <p:nvSpPr>
          <p:cNvPr id="2" name="テキスト ボックス 1">
            <a:extLst>
              <a:ext uri="{FF2B5EF4-FFF2-40B4-BE49-F238E27FC236}">
                <a16:creationId xmlns:a16="http://schemas.microsoft.com/office/drawing/2014/main" id="{F1C2BE6F-BAF0-49B2-8ECC-ABBA4679C273}"/>
              </a:ext>
            </a:extLst>
          </p:cNvPr>
          <p:cNvSpPr txBox="1"/>
          <p:nvPr/>
        </p:nvSpPr>
        <p:spPr>
          <a:xfrm>
            <a:off x="323528" y="5480771"/>
            <a:ext cx="7776864" cy="523220"/>
          </a:xfrm>
          <a:prstGeom prst="rect">
            <a:avLst/>
          </a:prstGeom>
          <a:noFill/>
        </p:spPr>
        <p:txBody>
          <a:bodyPr wrap="square" rtlCol="0">
            <a:spAutoFit/>
          </a:bodyPr>
          <a:lstStyle/>
          <a:p>
            <a:r>
              <a:rPr kumimoji="1" lang="ja-JP" altLang="en-US" sz="1400" dirty="0"/>
              <a:t>注）中央政府には、地方政府や地方自治体は含まれない。</a:t>
            </a:r>
          </a:p>
          <a:p>
            <a:r>
              <a:rPr lang="ja-JP" altLang="en-US" sz="1400" dirty="0"/>
              <a:t>出所）</a:t>
            </a:r>
            <a:r>
              <a:rPr lang="en-US" altLang="ja-JP" sz="1400" dirty="0"/>
              <a:t>OECD</a:t>
            </a:r>
            <a:r>
              <a:rPr lang="ja-JP" altLang="en-US" sz="1400" dirty="0"/>
              <a:t>のデータより作成。</a:t>
            </a:r>
            <a:endParaRPr lang="en-US" altLang="ja-JP" sz="1400" dirty="0"/>
          </a:p>
        </p:txBody>
      </p:sp>
      <p:pic>
        <p:nvPicPr>
          <p:cNvPr id="4" name="図 3">
            <a:extLst>
              <a:ext uri="{FF2B5EF4-FFF2-40B4-BE49-F238E27FC236}">
                <a16:creationId xmlns:a16="http://schemas.microsoft.com/office/drawing/2014/main" id="{CB1CE73D-51D1-86B7-B4E1-EBA68AD02103}"/>
              </a:ext>
            </a:extLst>
          </p:cNvPr>
          <p:cNvPicPr>
            <a:picLocks noChangeAspect="1"/>
          </p:cNvPicPr>
          <p:nvPr/>
        </p:nvPicPr>
        <p:blipFill>
          <a:blip r:embed="rId2"/>
          <a:stretch>
            <a:fillRect/>
          </a:stretch>
        </p:blipFill>
        <p:spPr>
          <a:xfrm>
            <a:off x="243465" y="1465719"/>
            <a:ext cx="8657070" cy="383549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2800" dirty="0"/>
              <a:t>日本が突出して悪い状況であることは明白。</a:t>
            </a:r>
          </a:p>
          <a:p>
            <a:pPr>
              <a:buFont typeface="Wingdings" panose="05000000000000000000" pitchFamily="2" charset="2"/>
              <a:buChar char="l"/>
            </a:pPr>
            <a:r>
              <a:rPr lang="ja-JP" altLang="en-US" sz="2800" dirty="0"/>
              <a:t>しかし、他の国もリーマンショック以降の経済危機によって税収が減少、さらに、危機時には財政出動せざるを得ず、どの国も悪化傾向にあり。</a:t>
            </a:r>
          </a:p>
          <a:p>
            <a:pPr>
              <a:buFont typeface="Wingdings" panose="05000000000000000000" pitchFamily="2" charset="2"/>
              <a:buChar char="l"/>
            </a:pPr>
            <a:r>
              <a:rPr lang="ja-JP" altLang="en-US" sz="2800" dirty="0"/>
              <a:t>高齢化はどの国でも進んでいるので、日本のような財政状況になりつつあるのかも。</a:t>
            </a:r>
          </a:p>
          <a:p>
            <a:pPr>
              <a:buFont typeface="Wingdings" panose="05000000000000000000" pitchFamily="2" charset="2"/>
              <a:buChar char="l"/>
            </a:pPr>
            <a:r>
              <a:rPr lang="ja-JP" altLang="en-US" sz="2800" dirty="0"/>
              <a:t>こうした現象を</a:t>
            </a:r>
            <a:r>
              <a:rPr lang="en-US" altLang="ja-JP" sz="2800" dirty="0" err="1"/>
              <a:t>Japanization</a:t>
            </a:r>
            <a:r>
              <a:rPr lang="ja-JP" altLang="en-US" sz="2800" dirty="0"/>
              <a:t>と表現する人もいる。つまり、「日本化」。</a:t>
            </a:r>
            <a:endParaRPr lang="en-US" altLang="zh-TW"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14</a:t>
            </a:fld>
            <a:endParaRPr lang="en-US" altLang="ja-JP"/>
          </a:p>
        </p:txBody>
      </p:sp>
    </p:spTree>
    <p:extLst>
      <p:ext uri="{BB962C8B-B14F-4D97-AF65-F5344CB8AC3E}">
        <p14:creationId xmlns:p14="http://schemas.microsoft.com/office/powerpoint/2010/main" val="421072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marL="0" indent="0">
              <a:buNone/>
            </a:pPr>
            <a:r>
              <a:rPr kumimoji="1" lang="en-US" altLang="ja-JP" dirty="0"/>
              <a:t>2</a:t>
            </a:r>
            <a:r>
              <a:rPr kumimoji="1" lang="ja-JP" altLang="en-US" dirty="0"/>
              <a:t>節　日本政府は債務を返済できるのか</a:t>
            </a:r>
          </a:p>
          <a:p>
            <a:pPr marL="0" indent="0">
              <a:buNone/>
            </a:pPr>
            <a:endParaRPr lang="ja-JP" altLang="en-US" sz="2800" dirty="0"/>
          </a:p>
          <a:p>
            <a:pPr>
              <a:buFont typeface="Wingdings" panose="05000000000000000000" pitchFamily="2" charset="2"/>
              <a:buChar char="l"/>
            </a:pPr>
            <a:r>
              <a:rPr lang="ja-JP" altLang="en-US" dirty="0"/>
              <a:t>①楽観論</a:t>
            </a:r>
            <a:r>
              <a:rPr lang="en-US" altLang="ja-JP" dirty="0"/>
              <a:t>―</a:t>
            </a:r>
            <a:r>
              <a:rPr lang="ja-JP" altLang="en-US" dirty="0"/>
              <a:t>戦後、先進国で</a:t>
            </a:r>
            <a:r>
              <a:rPr lang="ja-JP" altLang="en-US" dirty="0">
                <a:solidFill>
                  <a:srgbClr val="FF0000"/>
                </a:solidFill>
              </a:rPr>
              <a:t>デフォルト</a:t>
            </a:r>
            <a:r>
              <a:rPr lang="en-US" altLang="ja-JP" baseline="30000" dirty="0"/>
              <a:t>※</a:t>
            </a:r>
            <a:r>
              <a:rPr lang="ja-JP" altLang="en-US" dirty="0"/>
              <a:t>した国はない。税制がしっかりしている先進国では、政府支出の削減努力でなんとかなるものだ。</a:t>
            </a:r>
          </a:p>
          <a:p>
            <a:pPr marL="360000" indent="0">
              <a:buNone/>
            </a:pPr>
            <a:r>
              <a:rPr lang="en-US" altLang="ja-JP" dirty="0"/>
              <a:t>※ </a:t>
            </a:r>
            <a:r>
              <a:rPr lang="ja-JP" altLang="en-US" dirty="0"/>
              <a:t>債務不履行（宣言）。全面的に債務不履行とならず、部分的な債務削減措置（ヘアーカットという）も、事実上のデフォルトと形容されることがある。</a:t>
            </a:r>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88065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422274" y="1052736"/>
            <a:ext cx="8470205" cy="5544616"/>
          </a:xfrm>
        </p:spPr>
        <p:txBody>
          <a:bodyPr/>
          <a:lstStyle/>
          <a:p>
            <a:pPr>
              <a:buFont typeface="Wingdings" panose="05000000000000000000" pitchFamily="2" charset="2"/>
              <a:buChar char="l"/>
            </a:pPr>
            <a:r>
              <a:rPr lang="ja-JP" altLang="en-US" sz="2800" dirty="0"/>
              <a:t>とくに、日本は間接税（消費税）がまだまだ低率なので、増税の余地がある。</a:t>
            </a:r>
          </a:p>
          <a:p>
            <a:pPr>
              <a:buFont typeface="Wingdings" panose="05000000000000000000" pitchFamily="2" charset="2"/>
              <a:buChar char="l"/>
            </a:pPr>
            <a:r>
              <a:rPr lang="ja-JP" altLang="en-US" sz="2800" dirty="0"/>
              <a:t>基礎的財政収支のバランスまでこぎつければ、大丈夫だろう。</a:t>
            </a:r>
          </a:p>
          <a:p>
            <a:pPr>
              <a:buFont typeface="Wingdings" panose="05000000000000000000" pitchFamily="2" charset="2"/>
              <a:buChar char="l"/>
            </a:pPr>
            <a:r>
              <a:rPr lang="ja-JP" altLang="en-US" sz="2800" dirty="0"/>
              <a:t>さらに、どうしても返済が難しくなれば、デフォルトするよりもマネタイゼーション</a:t>
            </a:r>
            <a:r>
              <a:rPr lang="en-US" altLang="ja-JP" sz="2800" baseline="30000" dirty="0"/>
              <a:t>※</a:t>
            </a:r>
            <a:r>
              <a:rPr lang="ja-JP" altLang="en-US" sz="2800" dirty="0"/>
              <a:t>で乗り切る方法もある。</a:t>
            </a:r>
          </a:p>
          <a:p>
            <a:pPr marL="360000" indent="0">
              <a:buNone/>
            </a:pPr>
            <a:r>
              <a:rPr lang="en-US" altLang="ja-JP" sz="2800" dirty="0"/>
              <a:t>※</a:t>
            </a:r>
            <a:r>
              <a:rPr lang="ja-JP" altLang="en-US" sz="2800" dirty="0"/>
              <a:t> 中央銀行による国債の直接引受けや政府紙幣の発行などの措置で通貨を乱発して、財政赤字・政府債務を乗り切ろうとする行動。財政法により、国債の直接引受けは禁止されている。悪性のインフレーションや財政規律の喪失など、様々な悪影響を日本経済に及ぼすと考えられている。</a:t>
            </a:r>
            <a:endParaRPr lang="zh-TW" altLang="en-US" sz="2800" dirty="0"/>
          </a:p>
          <a:p>
            <a:pPr>
              <a:buFont typeface="Wingdings" panose="05000000000000000000" pitchFamily="2" charset="2"/>
              <a:buChar char="l"/>
            </a:pPr>
            <a:endParaRPr lang="ja-JP" altLang="en-US"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55459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dirty="0"/>
              <a:t>日本はデフレで長年苦しんできたので、少しぐらいのマネタイゼーションでインフレになっても良いではないか。</a:t>
            </a:r>
          </a:p>
          <a:p>
            <a:pPr>
              <a:buFont typeface="Wingdings" panose="05000000000000000000" pitchFamily="2" charset="2"/>
              <a:buChar char="l"/>
            </a:pPr>
            <a:r>
              <a:rPr lang="ja-JP" altLang="en-US" dirty="0"/>
              <a:t>また、最近の非伝統的金融政策によって、中央銀行が国債を大量に買い上げている。</a:t>
            </a:r>
          </a:p>
          <a:p>
            <a:pPr>
              <a:buFont typeface="Wingdings" panose="05000000000000000000" pitchFamily="2" charset="2"/>
              <a:buChar char="l"/>
            </a:pPr>
            <a:r>
              <a:rPr lang="ja-JP" altLang="en-US" dirty="0"/>
              <a:t>マネーを創造できる中央銀行は、無限にこれを続けられるので、何も問題ない。</a:t>
            </a:r>
            <a:endParaRPr lang="zh-TW" altLang="en-US" dirty="0"/>
          </a:p>
          <a:p>
            <a:pPr>
              <a:buFont typeface="Wingdings" panose="05000000000000000000" pitchFamily="2" charset="2"/>
              <a:buChar char="l"/>
            </a:pPr>
            <a:endParaRPr lang="ja-JP" altLang="en-US"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2499934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dirty="0"/>
              <a:t>②悲観論</a:t>
            </a:r>
            <a:r>
              <a:rPr lang="en-US" altLang="ja-JP" dirty="0"/>
              <a:t>―</a:t>
            </a:r>
            <a:r>
              <a:rPr lang="ja-JP" altLang="en-US" dirty="0"/>
              <a:t>基礎的財政収支のバランスを達成するために、大幅に歳出を削減すれば、大変な不況になることは自明であり、とても実現可能とは思えない。</a:t>
            </a:r>
          </a:p>
          <a:p>
            <a:pPr>
              <a:buFont typeface="Wingdings" panose="05000000000000000000" pitchFamily="2" charset="2"/>
              <a:buChar char="l"/>
            </a:pPr>
            <a:r>
              <a:rPr lang="ja-JP" altLang="en-US" dirty="0"/>
              <a:t>ましてや、</a:t>
            </a:r>
            <a:r>
              <a:rPr lang="en-US" altLang="ja-JP" dirty="0"/>
              <a:t>1000</a:t>
            </a:r>
            <a:r>
              <a:rPr lang="ja-JP" altLang="en-US" dirty="0"/>
              <a:t>兆円を超える債務残高を返済するのは困難。</a:t>
            </a:r>
          </a:p>
          <a:p>
            <a:pPr>
              <a:buFont typeface="Wingdings" panose="05000000000000000000" pitchFamily="2" charset="2"/>
              <a:buChar char="l"/>
            </a:pPr>
            <a:r>
              <a:rPr lang="ja-JP" altLang="en-US" dirty="0"/>
              <a:t>マネタイゼーションは技術的には可能だが、大インフレーションを起こしてしまい、日本経済の崩壊につながる可能性大。</a:t>
            </a:r>
            <a:endParaRPr lang="zh-TW" altLang="en-US" dirty="0"/>
          </a:p>
          <a:p>
            <a:pPr>
              <a:buFont typeface="Wingdings" panose="05000000000000000000" pitchFamily="2" charset="2"/>
              <a:buChar char="l"/>
            </a:pPr>
            <a:endParaRPr lang="ja-JP" altLang="en-US"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86634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2800" dirty="0"/>
              <a:t>よって、現実的な道筋としては、リーマンショック後の世界金融危機でギリシャが経験したように、部分的なデフォルト（ヘアーカット）。</a:t>
            </a:r>
          </a:p>
          <a:p>
            <a:pPr>
              <a:buFont typeface="Wingdings" panose="05000000000000000000" pitchFamily="2" charset="2"/>
              <a:buChar char="l"/>
            </a:pPr>
            <a:r>
              <a:rPr lang="ja-JP" altLang="en-US" sz="2800" dirty="0"/>
              <a:t>同時に、年金・医療費給付の削減、増税、公共料金の引上げ、地方交付税交付金の削減などの厳しい対策が国際社会から要求されるだろう。</a:t>
            </a:r>
          </a:p>
          <a:p>
            <a:pPr>
              <a:buFont typeface="Wingdings" panose="05000000000000000000" pitchFamily="2" charset="2"/>
              <a:buChar char="l"/>
            </a:pPr>
            <a:r>
              <a:rPr lang="ja-JP" altLang="en-US" sz="2800" dirty="0"/>
              <a:t>場合によっては、</a:t>
            </a:r>
            <a:r>
              <a:rPr lang="en-US" altLang="ja-JP" sz="2800" dirty="0">
                <a:solidFill>
                  <a:srgbClr val="FF0000"/>
                </a:solidFill>
              </a:rPr>
              <a:t>IMF</a:t>
            </a:r>
            <a:r>
              <a:rPr lang="en-US" altLang="ja-JP" sz="2800" baseline="30000" dirty="0"/>
              <a:t>※</a:t>
            </a:r>
            <a:r>
              <a:rPr lang="ja-JP" altLang="en-US" sz="2800" dirty="0"/>
              <a:t>管理下に入ることもありえる。もしマネタイゼーションの道を採っても、国民の負担という意味では、これらと実質同じである。</a:t>
            </a:r>
            <a:endParaRPr lang="zh-TW" altLang="en-US" sz="2800" dirty="0"/>
          </a:p>
          <a:p>
            <a:pPr marL="360000" indent="0">
              <a:buNone/>
            </a:pPr>
            <a:r>
              <a:rPr lang="en-US" altLang="ja-JP" sz="2800" dirty="0"/>
              <a:t>※ IMF</a:t>
            </a:r>
            <a:r>
              <a:rPr lang="ja-JP" altLang="en-US" sz="2800" dirty="0"/>
              <a:t>＝国際通貨基金。第二次大戦後に創られた国際機関。</a:t>
            </a:r>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316251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marL="0" indent="0">
              <a:buNone/>
            </a:pPr>
            <a:r>
              <a:rPr lang="en-US" altLang="ja-JP" dirty="0"/>
              <a:t>1</a:t>
            </a:r>
            <a:r>
              <a:rPr kumimoji="1" lang="ja-JP" altLang="en-US" dirty="0"/>
              <a:t>節　日本の財政状況</a:t>
            </a:r>
          </a:p>
          <a:p>
            <a:pPr marL="0" indent="0">
              <a:buNone/>
            </a:pPr>
            <a:endParaRPr lang="ja-JP" altLang="en-US" sz="2800" dirty="0"/>
          </a:p>
          <a:p>
            <a:pPr>
              <a:buFont typeface="Wingdings" panose="05000000000000000000" pitchFamily="2" charset="2"/>
              <a:buChar char="l"/>
            </a:pPr>
            <a:r>
              <a:rPr lang="ja-JP" altLang="en-US" sz="2800" dirty="0"/>
              <a:t>日本の国家財政（</a:t>
            </a:r>
            <a:r>
              <a:rPr lang="ja-JP" altLang="en-US" sz="2800" dirty="0">
                <a:solidFill>
                  <a:srgbClr val="FF0000"/>
                </a:solidFill>
              </a:rPr>
              <a:t>一般会計</a:t>
            </a:r>
            <a:r>
              <a:rPr lang="en-US" altLang="ja-JP" sz="2800" baseline="30000" dirty="0"/>
              <a:t>※</a:t>
            </a:r>
            <a:r>
              <a:rPr lang="ja-JP" altLang="en-US" sz="2800" dirty="0"/>
              <a:t>）の大枠は次のようになっている。</a:t>
            </a:r>
          </a:p>
          <a:p>
            <a:pPr>
              <a:buFont typeface="Wingdings" panose="05000000000000000000" pitchFamily="2" charset="2"/>
              <a:buChar char="l"/>
            </a:pPr>
            <a:r>
              <a:rPr lang="en-US" altLang="ja-JP" sz="2800" dirty="0"/>
              <a:t>※ </a:t>
            </a:r>
            <a:r>
              <a:rPr lang="ja-JP" altLang="en-US" sz="2800" dirty="0"/>
              <a:t>政府の会計は、主に一般会計と</a:t>
            </a:r>
            <a:r>
              <a:rPr lang="ja-JP" altLang="en-US" sz="2800" dirty="0">
                <a:solidFill>
                  <a:srgbClr val="FF0000"/>
                </a:solidFill>
              </a:rPr>
              <a:t>特別会計</a:t>
            </a:r>
            <a:r>
              <a:rPr lang="ja-JP" altLang="en-US" sz="2800" dirty="0"/>
              <a:t>に分けられる。特別会計とは、年金特別会計、財政投融資特別会計、外国為替資金特別会計、震災復興特別会計など、一般会計とは関連しつつも異なる勘定として設置されている国の会計の総称。一般会計とのお金の出入りがある場合もあり。</a:t>
            </a:r>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2</a:t>
            </a:fld>
            <a:endParaRPr lang="en-US" altLang="ja-JP"/>
          </a:p>
        </p:txBody>
      </p:sp>
    </p:spTree>
    <p:extLst>
      <p:ext uri="{BB962C8B-B14F-4D97-AF65-F5344CB8AC3E}">
        <p14:creationId xmlns:p14="http://schemas.microsoft.com/office/powerpoint/2010/main" val="393919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2800" dirty="0"/>
              <a:t>③楽観論者からの反論</a:t>
            </a:r>
            <a:r>
              <a:rPr lang="en-US" altLang="ja-JP" sz="2800" dirty="0"/>
              <a:t>―</a:t>
            </a:r>
            <a:r>
              <a:rPr lang="ja-JP" altLang="en-US" sz="2800" dirty="0"/>
              <a:t>日本の国債は、金融機関が大量に購入してきたし、現在でもその傾向がある。日本銀行も買い上げを続けている。</a:t>
            </a:r>
          </a:p>
          <a:p>
            <a:pPr>
              <a:buFont typeface="Wingdings" panose="05000000000000000000" pitchFamily="2" charset="2"/>
              <a:buChar char="l"/>
            </a:pPr>
            <a:r>
              <a:rPr lang="ja-JP" altLang="en-US" sz="2800" dirty="0"/>
              <a:t>国債は社債よりも、やはり信用度が高いと受け止められている証拠である。</a:t>
            </a:r>
          </a:p>
          <a:p>
            <a:pPr>
              <a:buFont typeface="Wingdings" panose="05000000000000000000" pitchFamily="2" charset="2"/>
              <a:buChar char="l"/>
            </a:pPr>
            <a:r>
              <a:rPr lang="ja-JP" altLang="en-US" sz="2800" dirty="0"/>
              <a:t>また、現在、金利も低いので、国債を発行しても利子負担は財政にそれほど大きくのしかからない。</a:t>
            </a:r>
            <a:endParaRPr lang="zh-TW" altLang="en-US" sz="2800" dirty="0"/>
          </a:p>
          <a:p>
            <a:pPr>
              <a:buFont typeface="Wingdings" panose="05000000000000000000" pitchFamily="2" charset="2"/>
              <a:buChar char="l"/>
            </a:pPr>
            <a:endParaRPr lang="ja-JP" altLang="en-US"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295517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2800" dirty="0"/>
              <a:t>④悲観論者の再反論</a:t>
            </a:r>
            <a:r>
              <a:rPr lang="en-US" altLang="ja-JP" sz="2800" dirty="0"/>
              <a:t>―</a:t>
            </a:r>
            <a:r>
              <a:rPr lang="ja-JP" altLang="en-US" sz="2800" dirty="0"/>
              <a:t>金融機関が国債を購入し続けてきたのは、国債の満期までの数年から</a:t>
            </a:r>
            <a:r>
              <a:rPr lang="en-US" altLang="ja-JP" sz="2800" dirty="0"/>
              <a:t>10</a:t>
            </a:r>
            <a:r>
              <a:rPr lang="ja-JP" altLang="en-US" sz="2800" dirty="0"/>
              <a:t>年の間には、デフォルトはないだろうという</a:t>
            </a:r>
            <a:r>
              <a:rPr lang="en-US" altLang="ja-JP" sz="2800" dirty="0"/>
              <a:t>10</a:t>
            </a:r>
            <a:r>
              <a:rPr lang="ja-JP" altLang="en-US" sz="2800" dirty="0"/>
              <a:t>年単位の予測をしていただけであり、長期的に政府債務残高が維持可能かどうかは、別の問題。</a:t>
            </a:r>
          </a:p>
          <a:p>
            <a:pPr>
              <a:buFont typeface="Wingdings" panose="05000000000000000000" pitchFamily="2" charset="2"/>
              <a:buChar char="l"/>
            </a:pPr>
            <a:r>
              <a:rPr lang="ja-JP" altLang="en-US" sz="2800" dirty="0">
                <a:solidFill>
                  <a:srgbClr val="FF0000"/>
                </a:solidFill>
              </a:rPr>
              <a:t>量的・質的緩和政策</a:t>
            </a:r>
            <a:r>
              <a:rPr lang="en-US" altLang="ja-JP" sz="2800" baseline="30000" dirty="0"/>
              <a:t>※</a:t>
            </a:r>
            <a:r>
              <a:rPr lang="ja-JP" altLang="en-US" sz="2800" dirty="0"/>
              <a:t>というのは、結局、日本銀行に国債のリスクが集中しているだけだ。また、日銀が現在の量的・質的緩和政策を縮小する出口戦略に入れば、長期金利の上昇は必至。利払いのための財政負担は今後、増加するだろう。</a:t>
            </a:r>
          </a:p>
          <a:p>
            <a:pPr marL="360000" indent="0">
              <a:buNone/>
            </a:pPr>
            <a:r>
              <a:rPr lang="en-US" altLang="ja-JP" sz="2400" dirty="0"/>
              <a:t>※ </a:t>
            </a:r>
            <a:r>
              <a:rPr lang="ja-JP" altLang="en-US" sz="2400" dirty="0"/>
              <a:t>日本銀行による、質・量ともに金融を緩和してデフレと不況に対処しようとする政策。これによって、日本銀行は国債を大量に市場から買い上げたり、金利を限界まで下げたりしている。</a:t>
            </a:r>
            <a:endParaRPr lang="zh-TW" altLang="en-US" sz="2400" dirty="0"/>
          </a:p>
          <a:p>
            <a:pPr>
              <a:buFont typeface="Wingdings" panose="05000000000000000000" pitchFamily="2" charset="2"/>
              <a:buChar char="l"/>
            </a:pPr>
            <a:endParaRPr lang="ja-JP" altLang="en-US"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7B4E26-E354-4420-9DC6-BAE12418966F}" type="slidenum">
              <a:rPr kumimoji="0" lang="en-US" altLang="ja-JP" sz="1400" b="0" i="0" u="none" strike="noStrike" kern="1200" cap="none" spc="0" normalizeH="0" baseline="0" noProof="0" smtClean="0">
                <a:ln>
                  <a:noFill/>
                </a:ln>
                <a:solidFill>
                  <a:srgbClr val="006699"/>
                </a:solidFill>
                <a:effectLst/>
                <a:uLnTx/>
                <a:uFillTx/>
                <a:latin typeface="Verdana"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ja-JP" sz="1400" b="0" i="0" u="none" strike="noStrike" kern="1200" cap="none" spc="0" normalizeH="0" baseline="0" noProof="0">
              <a:ln>
                <a:noFill/>
              </a:ln>
              <a:solidFill>
                <a:srgbClr val="006699"/>
              </a:solidFill>
              <a:effectLst/>
              <a:uLnTx/>
              <a:uFillTx/>
              <a:latin typeface="Verdana" pitchFamily="34" charset="0"/>
              <a:ea typeface="ＭＳ Ｐゴシック" pitchFamily="50" charset="-128"/>
              <a:cs typeface="+mn-cs"/>
            </a:endParaRPr>
          </a:p>
        </p:txBody>
      </p:sp>
    </p:spTree>
    <p:extLst>
      <p:ext uri="{BB962C8B-B14F-4D97-AF65-F5344CB8AC3E}">
        <p14:creationId xmlns:p14="http://schemas.microsoft.com/office/powerpoint/2010/main" val="283057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en-US" altLang="zh-TW" sz="2800" dirty="0"/>
              <a:t>〔</a:t>
            </a:r>
            <a:r>
              <a:rPr lang="ja-JP" altLang="en-US" sz="2800" dirty="0"/>
              <a:t>おもな</a:t>
            </a:r>
            <a:r>
              <a:rPr lang="zh-TW" altLang="en-US" sz="2800" dirty="0"/>
              <a:t>歳入</a:t>
            </a:r>
            <a:r>
              <a:rPr lang="en-US" altLang="zh-TW" sz="2800" dirty="0"/>
              <a:t>〕</a:t>
            </a:r>
          </a:p>
          <a:p>
            <a:pPr marL="0" indent="0">
              <a:buNone/>
            </a:pPr>
            <a:r>
              <a:rPr lang="ja-JP" altLang="en-US" sz="2800" dirty="0"/>
              <a:t>　　</a:t>
            </a:r>
            <a:r>
              <a:rPr lang="zh-TW" altLang="en-US" sz="2800" dirty="0"/>
              <a:t>税収、税外収入、新規国債</a:t>
            </a:r>
          </a:p>
          <a:p>
            <a:pPr>
              <a:buFont typeface="Wingdings" panose="05000000000000000000" pitchFamily="2" charset="2"/>
              <a:buChar char="l"/>
            </a:pPr>
            <a:r>
              <a:rPr lang="en-US" altLang="zh-TW" sz="2800" dirty="0"/>
              <a:t>〔</a:t>
            </a:r>
            <a:r>
              <a:rPr lang="zh-TW" altLang="en-US" sz="2800" dirty="0"/>
              <a:t>歳出</a:t>
            </a:r>
            <a:r>
              <a:rPr lang="en-US" altLang="zh-TW" sz="2800" dirty="0"/>
              <a:t>〕</a:t>
            </a:r>
          </a:p>
          <a:p>
            <a:pPr marL="0" indent="0">
              <a:buNone/>
            </a:pPr>
            <a:r>
              <a:rPr lang="ja-JP" altLang="en-US" sz="2800" dirty="0"/>
              <a:t>　　</a:t>
            </a:r>
            <a:r>
              <a:rPr lang="zh-TW" altLang="en-US" sz="2800" dirty="0"/>
              <a:t>政策</a:t>
            </a:r>
            <a:r>
              <a:rPr lang="ja-JP" altLang="en-US" sz="2800" dirty="0"/>
              <a:t>的</a:t>
            </a:r>
            <a:r>
              <a:rPr lang="zh-TW" altLang="en-US" sz="2800" dirty="0"/>
              <a:t>経費、</a:t>
            </a:r>
            <a:r>
              <a:rPr lang="zh-TW" altLang="en-US" sz="2800" dirty="0">
                <a:solidFill>
                  <a:srgbClr val="FF0000"/>
                </a:solidFill>
              </a:rPr>
              <a:t>国債費</a:t>
            </a:r>
            <a:endParaRPr lang="ja-JP" altLang="en-US" sz="2800" dirty="0">
              <a:solidFill>
                <a:srgbClr val="FF0000"/>
              </a:solidFill>
            </a:endParaRPr>
          </a:p>
          <a:p>
            <a:pPr marL="0" indent="0">
              <a:buNone/>
            </a:pPr>
            <a:endParaRPr lang="ja-JP" altLang="en-US" sz="2800" dirty="0"/>
          </a:p>
          <a:p>
            <a:pPr>
              <a:buFont typeface="Wingdings" panose="05000000000000000000" pitchFamily="2" charset="2"/>
              <a:buChar char="p"/>
            </a:pPr>
            <a:r>
              <a:rPr lang="ja-JP" altLang="en-US" sz="1800" dirty="0"/>
              <a:t>税収：消費税、所得税、法人税（国税部分）、相続税、たばこ税、酒税、揮発油税など。</a:t>
            </a:r>
          </a:p>
          <a:p>
            <a:pPr>
              <a:buFont typeface="Wingdings" panose="05000000000000000000" pitchFamily="2" charset="2"/>
              <a:buChar char="p"/>
            </a:pPr>
            <a:r>
              <a:rPr lang="ja-JP" altLang="en-US" sz="1800" dirty="0"/>
              <a:t>政策的経費：社会保障費（国庫負担など）、公共事業、地方交付税交付金等、文教予算など。</a:t>
            </a:r>
            <a:endParaRPr lang="en-US" altLang="ja-JP" sz="1800" dirty="0"/>
          </a:p>
          <a:p>
            <a:pPr>
              <a:buFont typeface="Wingdings" panose="05000000000000000000" pitchFamily="2" charset="2"/>
              <a:buChar char="p"/>
            </a:pPr>
            <a:r>
              <a:rPr lang="ja-JP" altLang="en-US" sz="1800" dirty="0"/>
              <a:t>国債費：満期が来た国債の償還および満期前の国債への利払い</a:t>
            </a:r>
            <a:r>
              <a:rPr lang="en-US" altLang="ja-JP" sz="1800" baseline="30000" dirty="0"/>
              <a:t>※</a:t>
            </a:r>
            <a:r>
              <a:rPr lang="en-US" altLang="ja-JP" sz="1800" dirty="0"/>
              <a:t> </a:t>
            </a:r>
            <a:r>
              <a:rPr lang="ja-JP" altLang="en-US" sz="1800" dirty="0"/>
              <a:t>、国債の発行コストなど</a:t>
            </a:r>
          </a:p>
          <a:p>
            <a:pPr marL="0" indent="0">
              <a:buNone/>
            </a:pPr>
            <a:r>
              <a:rPr lang="ja-JP" altLang="en-US" sz="1800" dirty="0"/>
              <a:t>　　</a:t>
            </a:r>
            <a:r>
              <a:rPr lang="en-US" altLang="ja-JP" sz="1800" dirty="0"/>
              <a:t>※ </a:t>
            </a:r>
            <a:r>
              <a:rPr lang="ja-JP" altLang="en-US" sz="1800" dirty="0"/>
              <a:t>元本（</a:t>
            </a:r>
            <a:r>
              <a:rPr lang="en-US" altLang="ja-JP" sz="1800" dirty="0"/>
              <a:t>principal</a:t>
            </a:r>
            <a:r>
              <a:rPr lang="ja-JP" altLang="en-US" sz="1800" dirty="0"/>
              <a:t>）と利子（</a:t>
            </a:r>
            <a:r>
              <a:rPr lang="en-US" altLang="ja-JP" sz="1800" dirty="0"/>
              <a:t>interest</a:t>
            </a:r>
            <a:r>
              <a:rPr lang="ja-JP" altLang="en-US" sz="1800" dirty="0"/>
              <a:t>）を合わせて、元利（がんり）という。</a:t>
            </a:r>
          </a:p>
          <a:p>
            <a:pPr marL="0" indent="0">
              <a:buNone/>
            </a:pPr>
            <a:endParaRPr lang="zh-TW" altLang="en-US" sz="2800" dirty="0"/>
          </a:p>
          <a:p>
            <a:pPr>
              <a:buFont typeface="Wingdings" panose="05000000000000000000" pitchFamily="2" charset="2"/>
              <a:buChar char="l"/>
            </a:pPr>
            <a:endParaRPr lang="ja-JP" altLang="en-US" sz="28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3</a:t>
            </a:fld>
            <a:endParaRPr lang="en-US" altLang="ja-JP"/>
          </a:p>
        </p:txBody>
      </p:sp>
    </p:spTree>
    <p:extLst>
      <p:ext uri="{BB962C8B-B14F-4D97-AF65-F5344CB8AC3E}">
        <p14:creationId xmlns:p14="http://schemas.microsoft.com/office/powerpoint/2010/main" val="321023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marL="0" indent="0">
              <a:buNone/>
            </a:pPr>
            <a:r>
              <a:rPr lang="en-US" altLang="zh-TW" sz="2800" dirty="0"/>
              <a:t>2024</a:t>
            </a:r>
            <a:r>
              <a:rPr lang="ja-JP" altLang="en-US" sz="2800" dirty="0"/>
              <a:t>年度、政府予算案の概要は、別に示す資料のとおり。</a:t>
            </a:r>
          </a:p>
          <a:p>
            <a:pPr marL="0" indent="0">
              <a:buNone/>
            </a:pPr>
            <a:r>
              <a:rPr lang="ja-JP" altLang="en-US" sz="2000" dirty="0"/>
              <a:t>出所）日本経済新聞（</a:t>
            </a:r>
            <a:r>
              <a:rPr lang="en-US" altLang="ja-JP" sz="2000" dirty="0"/>
              <a:t>2023/12/23</a:t>
            </a:r>
            <a:r>
              <a:rPr lang="ja-JP" altLang="en-US" sz="2000" dirty="0"/>
              <a:t>）「来年度予算案１１２兆円　社保・国債費は最大の５８％　政府決定、総額は過去２番目　予備費圧縮も実質は増額」</a:t>
            </a:r>
            <a:br>
              <a:rPr lang="en-US" altLang="ja-JP" sz="2000" dirty="0"/>
            </a:br>
            <a:br>
              <a:rPr lang="en-US" altLang="ja-JP" sz="2000" dirty="0"/>
            </a:br>
            <a:r>
              <a:rPr lang="ja-JP" altLang="en-US" sz="2000" dirty="0"/>
              <a:t>これを表にまとめると（単位：兆円）、</a:t>
            </a:r>
            <a:br>
              <a:rPr lang="ja-JP" altLang="en-US" sz="2000" dirty="0"/>
            </a:br>
            <a:br>
              <a:rPr lang="ja-JP" altLang="en-US" sz="2000" dirty="0"/>
            </a:br>
            <a:endParaRPr lang="ja-JP" altLang="en-US" sz="20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4</a:t>
            </a:fld>
            <a:endParaRPr lang="en-US" altLang="ja-JP"/>
          </a:p>
        </p:txBody>
      </p:sp>
      <p:sp>
        <p:nvSpPr>
          <p:cNvPr id="13" name="テキスト ボックス 12">
            <a:extLst>
              <a:ext uri="{FF2B5EF4-FFF2-40B4-BE49-F238E27FC236}">
                <a16:creationId xmlns:a16="http://schemas.microsoft.com/office/drawing/2014/main" id="{35CBAF69-0854-4820-85E9-33477A2A2A7E}"/>
              </a:ext>
            </a:extLst>
          </p:cNvPr>
          <p:cNvSpPr txBox="1"/>
          <p:nvPr/>
        </p:nvSpPr>
        <p:spPr>
          <a:xfrm>
            <a:off x="4110134" y="2761861"/>
            <a:ext cx="914400" cy="914400"/>
          </a:xfrm>
          <a:prstGeom prst="rect">
            <a:avLst/>
          </a:prstGeom>
          <a:noFill/>
        </p:spPr>
        <p:txBody>
          <a:bodyPr wrap="square" rtlCol="0">
            <a:spAutoFit/>
          </a:bodyPr>
          <a:lstStyle/>
          <a:p>
            <a:endParaRPr kumimoji="1" lang="ja-JP" altLang="en-US" dirty="0"/>
          </a:p>
        </p:txBody>
      </p:sp>
      <p:pic>
        <p:nvPicPr>
          <p:cNvPr id="5" name="図 4">
            <a:extLst>
              <a:ext uri="{FF2B5EF4-FFF2-40B4-BE49-F238E27FC236}">
                <a16:creationId xmlns:a16="http://schemas.microsoft.com/office/drawing/2014/main" id="{52D286F6-C956-332B-F88E-76AE689405C8}"/>
              </a:ext>
            </a:extLst>
          </p:cNvPr>
          <p:cNvPicPr>
            <a:picLocks noChangeAspect="1"/>
          </p:cNvPicPr>
          <p:nvPr/>
        </p:nvPicPr>
        <p:blipFill>
          <a:blip r:embed="rId2"/>
          <a:stretch>
            <a:fillRect/>
          </a:stretch>
        </p:blipFill>
        <p:spPr>
          <a:xfrm>
            <a:off x="1165165" y="3429000"/>
            <a:ext cx="6159890" cy="2592287"/>
          </a:xfrm>
          <a:prstGeom prst="rect">
            <a:avLst/>
          </a:prstGeom>
        </p:spPr>
      </p:pic>
    </p:spTree>
    <p:extLst>
      <p:ext uri="{BB962C8B-B14F-4D97-AF65-F5344CB8AC3E}">
        <p14:creationId xmlns:p14="http://schemas.microsoft.com/office/powerpoint/2010/main" val="203164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2800" dirty="0">
                <a:solidFill>
                  <a:srgbClr val="FF0000"/>
                </a:solidFill>
              </a:rPr>
              <a:t>基礎的財政収支</a:t>
            </a:r>
            <a:r>
              <a:rPr lang="ja-JP" altLang="en-US" sz="2800" dirty="0"/>
              <a:t>（</a:t>
            </a:r>
            <a:r>
              <a:rPr lang="en-US" altLang="ja-JP" sz="2800" dirty="0">
                <a:solidFill>
                  <a:srgbClr val="FF0000"/>
                </a:solidFill>
              </a:rPr>
              <a:t>PB</a:t>
            </a:r>
            <a:r>
              <a:rPr lang="ja-JP" altLang="en-US" sz="2800" dirty="0">
                <a:solidFill>
                  <a:srgbClr val="FF0000"/>
                </a:solidFill>
              </a:rPr>
              <a:t>：プライマリーバランス</a:t>
            </a:r>
            <a:r>
              <a:rPr lang="ja-JP" altLang="en-US" sz="2800" dirty="0"/>
              <a:t>）の達成は可能か</a:t>
            </a:r>
          </a:p>
          <a:p>
            <a:pPr>
              <a:buFont typeface="Wingdings" panose="05000000000000000000" pitchFamily="2" charset="2"/>
              <a:buChar char="l"/>
            </a:pPr>
            <a:r>
              <a:rPr lang="ja-JP" altLang="en-US" sz="2800" dirty="0"/>
              <a:t>基礎的財政収支とは、</a:t>
            </a:r>
            <a:endParaRPr lang="en-US" altLang="ja-JP" sz="2800" dirty="0"/>
          </a:p>
          <a:p>
            <a:pPr marL="0" indent="0">
              <a:buNone/>
            </a:pPr>
            <a:r>
              <a:rPr lang="ja-JP" altLang="en-US" sz="2800" dirty="0"/>
              <a:t>　</a:t>
            </a:r>
            <a:r>
              <a:rPr lang="en-US" altLang="ja-JP" sz="2800" dirty="0"/>
              <a:t>(</a:t>
            </a:r>
            <a:r>
              <a:rPr lang="en-US" altLang="ja-JP" sz="2800" dirty="0" err="1"/>
              <a:t>g+h</a:t>
            </a:r>
            <a:r>
              <a:rPr lang="en-US" altLang="ja-JP" sz="2800" dirty="0"/>
              <a:t>)</a:t>
            </a:r>
            <a:r>
              <a:rPr lang="ja-JP" altLang="en-US" sz="2800" dirty="0"/>
              <a:t>マイナス</a:t>
            </a:r>
            <a:r>
              <a:rPr lang="en-US" altLang="ja-JP" sz="2800" dirty="0"/>
              <a:t>(</a:t>
            </a:r>
            <a:r>
              <a:rPr lang="en-US" altLang="ja-JP" sz="2800" dirty="0" err="1"/>
              <a:t>a+b+c+d+e</a:t>
            </a:r>
            <a:r>
              <a:rPr lang="en-US" altLang="ja-JP" sz="2800" dirty="0"/>
              <a:t>)----(1</a:t>
            </a:r>
            <a:r>
              <a:rPr lang="ja-JP" altLang="en-US" sz="2800" dirty="0"/>
              <a:t>式</a:t>
            </a:r>
            <a:r>
              <a:rPr lang="en-US" altLang="ja-JP" sz="2800" dirty="0"/>
              <a:t>)</a:t>
            </a:r>
          </a:p>
          <a:p>
            <a:pPr>
              <a:buFont typeface="Wingdings" panose="05000000000000000000" pitchFamily="2" charset="2"/>
              <a:buChar char="l"/>
            </a:pPr>
            <a:r>
              <a:rPr lang="ja-JP" altLang="en-US" sz="2800" dirty="0"/>
              <a:t>つまり、政策的経費を税収・税外収入でどれだけ賄えているのかを表す指標。</a:t>
            </a:r>
            <a:r>
              <a:rPr lang="en-US" altLang="ja-JP" sz="1800" dirty="0"/>
              <a:t>※</a:t>
            </a:r>
            <a:r>
              <a:rPr lang="ja-JP" altLang="en-US" sz="1800" dirty="0"/>
              <a:t>資料によっては、</a:t>
            </a:r>
            <a:r>
              <a:rPr lang="en-US" altLang="ja-JP" sz="1800" dirty="0"/>
              <a:t>(1</a:t>
            </a:r>
            <a:r>
              <a:rPr lang="ja-JP" altLang="en-US" sz="1800" dirty="0"/>
              <a:t>式</a:t>
            </a:r>
            <a:r>
              <a:rPr lang="en-US" altLang="ja-JP" sz="1800" dirty="0"/>
              <a:t>)</a:t>
            </a:r>
            <a:r>
              <a:rPr lang="ja-JP" altLang="en-US" sz="1800" dirty="0"/>
              <a:t>の項の並びが左右逆のものあり。</a:t>
            </a:r>
            <a:endParaRPr lang="en-US" altLang="ja-JP" sz="1800" dirty="0"/>
          </a:p>
          <a:p>
            <a:pPr>
              <a:buFont typeface="Wingdings" panose="05000000000000000000" pitchFamily="2" charset="2"/>
              <a:buChar char="l"/>
            </a:pPr>
            <a:r>
              <a:rPr lang="en-US" altLang="ja-JP" sz="2800" dirty="0"/>
              <a:t> (a</a:t>
            </a:r>
            <a:r>
              <a:rPr lang="ja-JP" altLang="en-US" sz="2800" dirty="0"/>
              <a:t>＋</a:t>
            </a:r>
            <a:r>
              <a:rPr lang="en-US" altLang="ja-JP" sz="2800" dirty="0"/>
              <a:t>b+</a:t>
            </a:r>
            <a:r>
              <a:rPr lang="ja-JP" altLang="en-US" sz="2800" dirty="0"/>
              <a:t>････・</a:t>
            </a:r>
            <a:r>
              <a:rPr lang="en-US" altLang="ja-JP" sz="2800" dirty="0"/>
              <a:t>+f)</a:t>
            </a:r>
            <a:r>
              <a:rPr lang="ja-JP" altLang="en-US" sz="2800" dirty="0"/>
              <a:t>＝</a:t>
            </a:r>
            <a:r>
              <a:rPr lang="en-US" altLang="ja-JP" sz="2800" dirty="0"/>
              <a:t>(</a:t>
            </a:r>
            <a:r>
              <a:rPr lang="en-US" altLang="ja-JP" sz="2800" dirty="0" err="1"/>
              <a:t>g+h+i</a:t>
            </a:r>
            <a:r>
              <a:rPr lang="en-US" altLang="ja-JP" sz="2800" dirty="0"/>
              <a:t>)</a:t>
            </a:r>
            <a:r>
              <a:rPr lang="ja-JP" altLang="en-US" sz="2800" dirty="0"/>
              <a:t>だから、</a:t>
            </a:r>
            <a:endParaRPr lang="en-US" altLang="ja-JP" sz="2800" dirty="0"/>
          </a:p>
          <a:p>
            <a:pPr marL="0" indent="0">
              <a:buNone/>
            </a:pPr>
            <a:r>
              <a:rPr lang="ja-JP" altLang="en-US" sz="2800" dirty="0"/>
              <a:t>　　</a:t>
            </a:r>
            <a:r>
              <a:rPr lang="en-US" altLang="ja-JP" sz="2800" dirty="0"/>
              <a:t> 1</a:t>
            </a:r>
            <a:r>
              <a:rPr lang="ja-JP" altLang="en-US" sz="2800" dirty="0"/>
              <a:t>式＝</a:t>
            </a:r>
            <a:r>
              <a:rPr lang="en-US" altLang="ja-JP" sz="2800" dirty="0"/>
              <a:t> f(</a:t>
            </a:r>
            <a:r>
              <a:rPr lang="ja-JP" altLang="en-US" sz="2800" dirty="0"/>
              <a:t>国債費） マイナス</a:t>
            </a:r>
            <a:r>
              <a:rPr lang="en-US" altLang="ja-JP" sz="2800" dirty="0" err="1"/>
              <a:t>i</a:t>
            </a:r>
            <a:r>
              <a:rPr lang="en-US" altLang="ja-JP" sz="2800" dirty="0"/>
              <a:t>(</a:t>
            </a:r>
            <a:r>
              <a:rPr lang="ja-JP" altLang="en-US" sz="2800" dirty="0"/>
              <a:t>新規国債</a:t>
            </a:r>
            <a:r>
              <a:rPr lang="en-US" altLang="ja-JP" sz="2800" dirty="0"/>
              <a:t>)----(2</a:t>
            </a:r>
            <a:r>
              <a:rPr lang="ja-JP" altLang="en-US" sz="2800" dirty="0"/>
              <a:t>式</a:t>
            </a:r>
            <a:r>
              <a:rPr lang="en-US" altLang="ja-JP" sz="2800" dirty="0"/>
              <a:t>)</a:t>
            </a:r>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5</a:t>
            </a:fld>
            <a:endParaRPr lang="en-US" altLang="ja-JP"/>
          </a:p>
        </p:txBody>
      </p:sp>
    </p:spTree>
    <p:extLst>
      <p:ext uri="{BB962C8B-B14F-4D97-AF65-F5344CB8AC3E}">
        <p14:creationId xmlns:p14="http://schemas.microsoft.com/office/powerpoint/2010/main" val="200602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en-US" altLang="ja-JP" sz="2800" dirty="0"/>
              <a:t>(1</a:t>
            </a:r>
            <a:r>
              <a:rPr lang="ja-JP" altLang="en-US" sz="2800" dirty="0"/>
              <a:t>式</a:t>
            </a:r>
            <a:r>
              <a:rPr lang="en-US" altLang="ja-JP" sz="2800" dirty="0"/>
              <a:t>)</a:t>
            </a:r>
            <a:r>
              <a:rPr lang="ja-JP" altLang="en-US" sz="2800" dirty="0"/>
              <a:t>または</a:t>
            </a:r>
            <a:r>
              <a:rPr lang="en-US" altLang="ja-JP" sz="2800" dirty="0"/>
              <a:t>(2</a:t>
            </a:r>
            <a:r>
              <a:rPr lang="ja-JP" altLang="en-US" sz="2800" dirty="0"/>
              <a:t>式</a:t>
            </a:r>
            <a:r>
              <a:rPr lang="en-US" altLang="ja-JP" sz="2800" dirty="0"/>
              <a:t>)</a:t>
            </a:r>
            <a:r>
              <a:rPr lang="ja-JP" altLang="en-US" sz="2800" dirty="0"/>
              <a:t>がプラス、つまり、基礎的財政収支がプラスということは、政府債務残高が減少しているということ。ゼロということは、政府債務残高が増えもせず減りもせず、過去の借金の返済を新規国債の発行で凌いでいる、ということ。</a:t>
            </a:r>
            <a:endParaRPr lang="en-US" altLang="ja-JP" sz="2800" dirty="0"/>
          </a:p>
          <a:p>
            <a:pPr>
              <a:buFont typeface="Wingdings" panose="05000000000000000000" pitchFamily="2" charset="2"/>
              <a:buChar char="l"/>
            </a:pPr>
            <a:r>
              <a:rPr lang="ja-JP" altLang="en-US" sz="2800" dirty="0"/>
              <a:t>マイナスということは、政府債務残高が、雪だるま式に増え続けているということ。</a:t>
            </a:r>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6</a:t>
            </a:fld>
            <a:endParaRPr lang="en-US" altLang="ja-JP"/>
          </a:p>
        </p:txBody>
      </p:sp>
    </p:spTree>
    <p:extLst>
      <p:ext uri="{BB962C8B-B14F-4D97-AF65-F5344CB8AC3E}">
        <p14:creationId xmlns:p14="http://schemas.microsoft.com/office/powerpoint/2010/main" val="3146022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dirty="0"/>
              <a:t>よって、まずは</a:t>
            </a:r>
            <a:r>
              <a:rPr lang="ja-JP" altLang="en-US" dirty="0">
                <a:solidFill>
                  <a:srgbClr val="FF0000"/>
                </a:solidFill>
              </a:rPr>
              <a:t>基礎的財政収支のマイナスをゼロにすることが、最初の目標</a:t>
            </a:r>
            <a:r>
              <a:rPr lang="ja-JP" altLang="en-US" dirty="0"/>
              <a:t>といわれている。恐ろしいのは、長期金利の上昇。新規国債の発行額が毎年</a:t>
            </a:r>
            <a:r>
              <a:rPr lang="en-US" altLang="ja-JP" dirty="0"/>
              <a:t>30</a:t>
            </a:r>
            <a:r>
              <a:rPr lang="ja-JP" altLang="en-US" dirty="0"/>
              <a:t>兆円とすると、</a:t>
            </a:r>
            <a:r>
              <a:rPr lang="en-US" altLang="ja-JP" dirty="0"/>
              <a:t>1</a:t>
            </a:r>
            <a:r>
              <a:rPr lang="ja-JP" altLang="en-US" dirty="0"/>
              <a:t>パーセントの金利上昇は、新発債だけで</a:t>
            </a:r>
            <a:r>
              <a:rPr lang="en-US" altLang="ja-JP" dirty="0"/>
              <a:t>3000</a:t>
            </a:r>
            <a:r>
              <a:rPr lang="ja-JP" altLang="en-US" dirty="0"/>
              <a:t>億円の財政負担増となる。</a:t>
            </a:r>
            <a:endParaRPr lang="en-US" altLang="zh-TW"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7</a:t>
            </a:fld>
            <a:endParaRPr lang="en-US" altLang="ja-JP"/>
          </a:p>
        </p:txBody>
      </p:sp>
    </p:spTree>
    <p:extLst>
      <p:ext uri="{BB962C8B-B14F-4D97-AF65-F5344CB8AC3E}">
        <p14:creationId xmlns:p14="http://schemas.microsoft.com/office/powerpoint/2010/main" val="147010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3100" dirty="0"/>
              <a:t>政府債務残高</a:t>
            </a:r>
            <a:r>
              <a:rPr lang="en-US" altLang="ja-JP" sz="3100" dirty="0"/>
              <a:t>(</a:t>
            </a:r>
            <a:r>
              <a:rPr lang="ja-JP" altLang="en-US" sz="3100" dirty="0"/>
              <a:t>≒国債残高）は、</a:t>
            </a:r>
            <a:r>
              <a:rPr lang="en-US" altLang="ja-JP" sz="3100" dirty="0"/>
              <a:t>PB</a:t>
            </a:r>
            <a:r>
              <a:rPr lang="ja-JP" altLang="en-US" sz="3100" dirty="0"/>
              <a:t>だけで増減するのではなく、金利と経済成長率の影響も受ける。</a:t>
            </a:r>
          </a:p>
          <a:p>
            <a:pPr>
              <a:buFont typeface="Wingdings" panose="05000000000000000000" pitchFamily="2" charset="2"/>
              <a:buChar char="l"/>
            </a:pPr>
            <a:r>
              <a:rPr lang="ja-JP" altLang="en-US" sz="3100" dirty="0"/>
              <a:t>たとえば、昨年度末に</a:t>
            </a:r>
            <a:r>
              <a:rPr lang="en-US" altLang="ja-JP" sz="3100" dirty="0"/>
              <a:t>2000</a:t>
            </a:r>
            <a:r>
              <a:rPr lang="ja-JP" altLang="en-US" sz="3100" dirty="0"/>
              <a:t>兆円の国債残高があったとして、その利子率が年に</a:t>
            </a:r>
            <a:r>
              <a:rPr lang="en-US" altLang="ja-JP" sz="3100" dirty="0"/>
              <a:t>3</a:t>
            </a:r>
            <a:r>
              <a:rPr lang="ja-JP" altLang="en-US" sz="3100" dirty="0"/>
              <a:t>％であれば、今年度末には、</a:t>
            </a:r>
            <a:r>
              <a:rPr lang="en-US" altLang="ja-JP" sz="3100" dirty="0"/>
              <a:t>2000×0.03</a:t>
            </a:r>
            <a:r>
              <a:rPr lang="ja-JP" altLang="en-US" sz="3100" dirty="0"/>
              <a:t>＝</a:t>
            </a:r>
            <a:r>
              <a:rPr lang="en-US" altLang="ja-JP" sz="3100" dirty="0"/>
              <a:t>60</a:t>
            </a:r>
            <a:r>
              <a:rPr lang="ja-JP" altLang="en-US" sz="3100" dirty="0"/>
              <a:t>兆円債務が増える。</a:t>
            </a:r>
          </a:p>
          <a:p>
            <a:pPr>
              <a:buFont typeface="Wingdings" panose="05000000000000000000" pitchFamily="2" charset="2"/>
              <a:buChar char="l"/>
            </a:pPr>
            <a:r>
              <a:rPr lang="ja-JP" altLang="en-US" sz="3100" dirty="0"/>
              <a:t>経済成長率が今年度</a:t>
            </a:r>
            <a:r>
              <a:rPr lang="en-US" altLang="ja-JP" sz="3100" dirty="0"/>
              <a:t>2</a:t>
            </a:r>
            <a:r>
              <a:rPr lang="ja-JP" altLang="en-US" sz="3100" dirty="0"/>
              <a:t>％であれば、税収もそれに比例して増えるので、国債の返済に充てれば、国債の残高は、</a:t>
            </a:r>
            <a:r>
              <a:rPr lang="en-US" altLang="ja-JP" sz="3100" dirty="0"/>
              <a:t>2000×0.02</a:t>
            </a:r>
            <a:r>
              <a:rPr lang="ja-JP" altLang="en-US" sz="3100" dirty="0"/>
              <a:t>＝</a:t>
            </a:r>
            <a:r>
              <a:rPr lang="en-US" altLang="ja-JP" sz="3100" dirty="0"/>
              <a:t>40</a:t>
            </a:r>
            <a:r>
              <a:rPr lang="ja-JP" altLang="en-US" sz="3100" dirty="0"/>
              <a:t>兆円減らせる。</a:t>
            </a:r>
            <a:endParaRPr lang="en-US" altLang="zh-TW" sz="3100" dirty="0"/>
          </a:p>
        </p:txBody>
      </p:sp>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8</a:t>
            </a:fld>
            <a:endParaRPr lang="en-US" altLang="ja-JP"/>
          </a:p>
        </p:txBody>
      </p:sp>
    </p:spTree>
    <p:extLst>
      <p:ext uri="{BB962C8B-B14F-4D97-AF65-F5344CB8AC3E}">
        <p14:creationId xmlns:p14="http://schemas.microsoft.com/office/powerpoint/2010/main" val="76866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446483-A21A-408D-82DE-8F3FA8C1E5E4}"/>
              </a:ext>
            </a:extLst>
          </p:cNvPr>
          <p:cNvSpPr>
            <a:spLocks noGrp="1"/>
          </p:cNvSpPr>
          <p:nvPr>
            <p:ph type="title"/>
          </p:nvPr>
        </p:nvSpPr>
        <p:spPr>
          <a:xfrm>
            <a:off x="442913" y="103188"/>
            <a:ext cx="8243887" cy="949548"/>
          </a:xfrm>
        </p:spPr>
        <p:txBody>
          <a:bodyPr anchor="ctr"/>
          <a:lstStyle/>
          <a:p>
            <a:r>
              <a:rPr kumimoji="1" lang="ja-JP" altLang="en-US" sz="3200" dirty="0"/>
              <a:t>第</a:t>
            </a:r>
            <a:r>
              <a:rPr kumimoji="1" lang="en-US" altLang="ja-JP" sz="3200" dirty="0"/>
              <a:t>14</a:t>
            </a:r>
            <a:r>
              <a:rPr kumimoji="1" lang="ja-JP" altLang="en-US" sz="3200" dirty="0"/>
              <a:t>回 財政赤字と政府債務残高</a:t>
            </a:r>
            <a:r>
              <a:rPr lang="ja-JP" altLang="en-US" sz="3200" dirty="0"/>
              <a:t>に</a:t>
            </a:r>
            <a:br>
              <a:rPr lang="ja-JP" altLang="en-US" sz="3200" dirty="0"/>
            </a:br>
            <a:r>
              <a:rPr kumimoji="1" lang="ja-JP" altLang="en-US" sz="3200" dirty="0"/>
              <a:t>どう対処するのか　</a:t>
            </a:r>
            <a:endParaRPr kumimoji="1" lang="ja-JP" altLang="en-US" sz="3600"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A7ED6F4-9FC5-4E01-BB70-64BCF2F65557}"/>
                  </a:ext>
                </a:extLst>
              </p:cNvPr>
              <p:cNvSpPr>
                <a:spLocks noGrp="1"/>
              </p:cNvSpPr>
              <p:nvPr>
                <p:ph idx="1"/>
              </p:nvPr>
            </p:nvSpPr>
            <p:spPr>
              <a:xfrm>
                <a:off x="251520" y="1052736"/>
                <a:ext cx="8640960" cy="5544616"/>
              </a:xfrm>
            </p:spPr>
            <p:txBody>
              <a:bodyPr/>
              <a:lstStyle/>
              <a:p>
                <a:pPr>
                  <a:buFont typeface="Wingdings" panose="05000000000000000000" pitchFamily="2" charset="2"/>
                  <a:buChar char="l"/>
                </a:pPr>
                <a:r>
                  <a:rPr lang="ja-JP" altLang="en-US" sz="3100" dirty="0"/>
                  <a:t>差引き</a:t>
                </a:r>
                <a:r>
                  <a:rPr lang="en-US" altLang="ja-JP" sz="3100" dirty="0"/>
                  <a:t>20</a:t>
                </a:r>
                <a:r>
                  <a:rPr lang="ja-JP" altLang="en-US" sz="3100" dirty="0"/>
                  <a:t>兆円の純増ということになる。</a:t>
                </a:r>
              </a:p>
              <a:p>
                <a:pPr>
                  <a:buFont typeface="Wingdings" panose="05000000000000000000" pitchFamily="2" charset="2"/>
                  <a:buChar char="l"/>
                </a:pPr>
                <a:r>
                  <a:rPr lang="ja-JP" altLang="en-US" sz="3100" dirty="0"/>
                  <a:t>これは、</a:t>
                </a:r>
                <a:r>
                  <a:rPr lang="en-US" altLang="ja-JP" sz="3100" dirty="0"/>
                  <a:t>2000</a:t>
                </a:r>
                <a:r>
                  <a:rPr lang="ja-JP" altLang="en-US" sz="3100" dirty="0"/>
                  <a:t>兆円にたいして</a:t>
                </a:r>
                <a:r>
                  <a:rPr lang="en-US" altLang="ja-JP" sz="3100" dirty="0"/>
                  <a:t>1</a:t>
                </a:r>
                <a:r>
                  <a:rPr lang="ja-JP" altLang="en-US" sz="3100" dirty="0"/>
                  <a:t>％、つまり、</a:t>
                </a:r>
                <a:r>
                  <a:rPr lang="en-US" altLang="ja-JP" sz="3100" dirty="0"/>
                  <a:t>2000</a:t>
                </a:r>
                <a:r>
                  <a:rPr lang="ja-JP" altLang="en-US" sz="3100" dirty="0"/>
                  <a:t>兆円</a:t>
                </a:r>
                <a:r>
                  <a:rPr lang="en-US" altLang="ja-JP" sz="3100" dirty="0"/>
                  <a:t>×(3</a:t>
                </a:r>
                <a:r>
                  <a:rPr lang="ja-JP" altLang="en-US" sz="3100" dirty="0"/>
                  <a:t>％－</a:t>
                </a:r>
                <a:r>
                  <a:rPr lang="en-US" altLang="ja-JP" sz="3100" dirty="0"/>
                  <a:t>2</a:t>
                </a:r>
                <a:r>
                  <a:rPr lang="ja-JP" altLang="en-US" sz="3100" dirty="0"/>
                  <a:t>％</a:t>
                </a:r>
                <a:r>
                  <a:rPr lang="en-US" altLang="ja-JP" sz="3100" dirty="0"/>
                  <a:t>)</a:t>
                </a:r>
                <a:r>
                  <a:rPr lang="ja-JP" altLang="en-US" sz="3100" dirty="0"/>
                  <a:t>＝</a:t>
                </a:r>
                <a:r>
                  <a:rPr lang="en-US" altLang="ja-JP" sz="3100" dirty="0"/>
                  <a:t>20</a:t>
                </a:r>
                <a:r>
                  <a:rPr lang="ja-JP" altLang="en-US" sz="3100" dirty="0"/>
                  <a:t>兆円の増加という計算。</a:t>
                </a:r>
              </a:p>
              <a:p>
                <a:pPr>
                  <a:buFont typeface="Wingdings" panose="05000000000000000000" pitchFamily="2" charset="2"/>
                  <a:buChar char="l"/>
                </a:pPr>
                <a:r>
                  <a:rPr lang="ja-JP" altLang="en-US" sz="3100" dirty="0"/>
                  <a:t>この一年間の</a:t>
                </a:r>
                <a:r>
                  <a:rPr lang="en-US" altLang="ja-JP" sz="3100" dirty="0"/>
                  <a:t>PB</a:t>
                </a:r>
                <a:r>
                  <a:rPr lang="ja-JP" altLang="en-US" sz="3100" dirty="0"/>
                  <a:t>が</a:t>
                </a:r>
                <a:r>
                  <a:rPr lang="en-US" altLang="ja-JP" sz="3100" dirty="0"/>
                  <a:t>30</a:t>
                </a:r>
                <a:r>
                  <a:rPr lang="ja-JP" altLang="en-US" sz="3100" dirty="0"/>
                  <a:t>兆円の黒字であれば、政府債務残高は、</a:t>
                </a:r>
                <a:r>
                  <a:rPr lang="en-US" altLang="ja-JP" sz="3100" dirty="0"/>
                  <a:t>20</a:t>
                </a:r>
                <a:r>
                  <a:rPr lang="ja-JP" altLang="en-US" sz="3100" dirty="0"/>
                  <a:t>兆円－</a:t>
                </a:r>
                <a:r>
                  <a:rPr lang="en-US" altLang="ja-JP" sz="3100" dirty="0"/>
                  <a:t>30</a:t>
                </a:r>
                <a:r>
                  <a:rPr lang="ja-JP" altLang="en-US" sz="3100" dirty="0"/>
                  <a:t>兆円、つまり、</a:t>
                </a:r>
                <a:r>
                  <a:rPr lang="en-US" altLang="ja-JP" sz="3100" dirty="0"/>
                  <a:t>10</a:t>
                </a:r>
                <a:r>
                  <a:rPr lang="ja-JP" altLang="en-US" sz="3100" dirty="0"/>
                  <a:t>兆円減らすことができということになる。</a:t>
                </a:r>
              </a:p>
              <a:p>
                <a:pPr>
                  <a:buFont typeface="Wingdings" panose="05000000000000000000" pitchFamily="2" charset="2"/>
                  <a:buChar char="l"/>
                </a:pPr>
                <a:r>
                  <a:rPr lang="ja-JP" altLang="en-US" sz="3100" dirty="0"/>
                  <a:t>これを式で表す。金利を</a:t>
                </a:r>
                <a14:m>
                  <m:oMath xmlns:m="http://schemas.openxmlformats.org/officeDocument/2006/math">
                    <m:r>
                      <a:rPr lang="en-US" altLang="ja-JP" sz="3100" b="0" i="1" smtClean="0">
                        <a:latin typeface="Cambria Math" panose="02040503050406030204" pitchFamily="18" charset="0"/>
                      </a:rPr>
                      <m:t>𝑟</m:t>
                    </m:r>
                    <m:r>
                      <a:rPr lang="en-US" altLang="ja-JP" sz="3100" i="1" smtClean="0">
                        <a:latin typeface="Cambria Math" panose="02040503050406030204" pitchFamily="18" charset="0"/>
                      </a:rPr>
                      <m:t> </m:t>
                    </m:r>
                  </m:oMath>
                </a14:m>
                <a:r>
                  <a:rPr lang="en-US" altLang="ja-JP" sz="3100" dirty="0"/>
                  <a:t>(</a:t>
                </a:r>
                <a:r>
                  <a:rPr lang="ja-JP" altLang="en-US" sz="3100" dirty="0"/>
                  <a:t>たとえば</a:t>
                </a:r>
                <a:r>
                  <a:rPr lang="en-US" altLang="ja-JP" sz="3100" dirty="0"/>
                  <a:t>3</a:t>
                </a:r>
                <a:r>
                  <a:rPr lang="ja-JP" altLang="en-US" sz="3100" dirty="0"/>
                  <a:t>％ならば、</a:t>
                </a:r>
                <a:r>
                  <a:rPr lang="en-US" altLang="ja-JP" sz="3100" dirty="0"/>
                  <a:t>0.03</a:t>
                </a:r>
                <a:r>
                  <a:rPr lang="ja-JP" altLang="en-US" sz="3100" dirty="0"/>
                  <a:t>といった意味）、成長率を</a:t>
                </a:r>
                <a14:m>
                  <m:oMath xmlns:m="http://schemas.openxmlformats.org/officeDocument/2006/math">
                    <m:r>
                      <a:rPr lang="en-US" altLang="ja-JP" sz="3100" b="0" i="1" smtClean="0">
                        <a:latin typeface="Cambria Math" panose="02040503050406030204" pitchFamily="18" charset="0"/>
                      </a:rPr>
                      <m:t>𝑔</m:t>
                    </m:r>
                  </m:oMath>
                </a14:m>
                <a:r>
                  <a:rPr lang="ja-JP" altLang="en-US" sz="3100" dirty="0"/>
                  <a:t>、政府債務残高を</a:t>
                </a:r>
                <a14:m>
                  <m:oMath xmlns:m="http://schemas.openxmlformats.org/officeDocument/2006/math">
                    <m:r>
                      <a:rPr lang="en-US" altLang="ja-JP" sz="3100" b="0" i="1" smtClean="0">
                        <a:latin typeface="Cambria Math" panose="02040503050406030204" pitchFamily="18" charset="0"/>
                      </a:rPr>
                      <m:t>𝐷</m:t>
                    </m:r>
                  </m:oMath>
                </a14:m>
                <a:r>
                  <a:rPr lang="ja-JP" altLang="en-US" sz="3100" dirty="0"/>
                  <a:t>とすると、</a:t>
                </a:r>
              </a:p>
              <a:p>
                <a:pPr marL="0" indent="0">
                  <a:buNone/>
                </a:pPr>
                <a:endParaRPr lang="ja-JP" altLang="en-US" sz="3100" dirty="0"/>
              </a:p>
            </p:txBody>
          </p:sp>
        </mc:Choice>
        <mc:Fallback xmlns="">
          <p:sp>
            <p:nvSpPr>
              <p:cNvPr id="3" name="コンテンツ プレースホルダー 2">
                <a:extLst>
                  <a:ext uri="{FF2B5EF4-FFF2-40B4-BE49-F238E27FC236}">
                    <a16:creationId xmlns:a16="http://schemas.microsoft.com/office/drawing/2014/main" id="{8A7ED6F4-9FC5-4E01-BB70-64BCF2F65557}"/>
                  </a:ext>
                </a:extLst>
              </p:cNvPr>
              <p:cNvSpPr>
                <a:spLocks noGrp="1" noRot="1" noChangeAspect="1" noMove="1" noResize="1" noEditPoints="1" noAdjustHandles="1" noChangeArrowheads="1" noChangeShapeType="1" noTextEdit="1"/>
              </p:cNvSpPr>
              <p:nvPr>
                <p:ph idx="1"/>
              </p:nvPr>
            </p:nvSpPr>
            <p:spPr>
              <a:xfrm>
                <a:off x="251520" y="1052736"/>
                <a:ext cx="8640960" cy="5544616"/>
              </a:xfrm>
              <a:blipFill>
                <a:blip r:embed="rId2"/>
                <a:stretch>
                  <a:fillRect l="-1481" t="-1650" r="-169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FFEE564-BA2A-4E9A-85B8-6D99E636D426}"/>
              </a:ext>
            </a:extLst>
          </p:cNvPr>
          <p:cNvSpPr>
            <a:spLocks noGrp="1"/>
          </p:cNvSpPr>
          <p:nvPr>
            <p:ph type="sldNum" sz="quarter" idx="12"/>
          </p:nvPr>
        </p:nvSpPr>
        <p:spPr/>
        <p:txBody>
          <a:bodyPr/>
          <a:lstStyle/>
          <a:p>
            <a:pPr>
              <a:defRPr/>
            </a:pPr>
            <a:fld id="{5B7B4E26-E354-4420-9DC6-BAE12418966F}" type="slidenum">
              <a:rPr lang="en-US" altLang="ja-JP" smtClean="0"/>
              <a:pPr>
                <a:defRPr/>
              </a:pPr>
              <a:t>9</a:t>
            </a:fld>
            <a:endParaRPr lang="en-US" altLang="ja-JP"/>
          </a:p>
        </p:txBody>
      </p:sp>
    </p:spTree>
    <p:extLst>
      <p:ext uri="{BB962C8B-B14F-4D97-AF65-F5344CB8AC3E}">
        <p14:creationId xmlns:p14="http://schemas.microsoft.com/office/powerpoint/2010/main" val="2528490462"/>
      </p:ext>
    </p:extLst>
  </p:cSld>
  <p:clrMapOvr>
    <a:masterClrMapping/>
  </p:clrMapOvr>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lnDef>
      <a:spPr>
        <a:ln>
          <a:solidFill>
            <a:schemeClr val="bg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10012</TotalTime>
  <Words>2224</Words>
  <Application>Microsoft Office PowerPoint</Application>
  <PresentationFormat>画面に合わせる (4:3)</PresentationFormat>
  <Paragraphs>116</Paragraphs>
  <Slides>21</Slides>
  <Notes>1</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1</vt:i4>
      </vt:variant>
      <vt:variant>
        <vt:lpstr>スライド タイトル</vt:lpstr>
      </vt:variant>
      <vt:variant>
        <vt:i4>21</vt:i4>
      </vt:variant>
    </vt:vector>
  </HeadingPairs>
  <TitlesOfParts>
    <vt:vector size="30" baseType="lpstr">
      <vt:lpstr>Calibri</vt:lpstr>
      <vt:lpstr>Cambria Math</vt:lpstr>
      <vt:lpstr>Century Gothic</vt:lpstr>
      <vt:lpstr>Verdana</vt:lpstr>
      <vt:lpstr>Wingdings</vt:lpstr>
      <vt:lpstr>Wingdings 3</vt:lpstr>
      <vt:lpstr>Balloons</vt:lpstr>
      <vt:lpstr>スライス</vt:lpstr>
      <vt:lpstr>Photo Editor 写真</vt:lpstr>
      <vt:lpstr>PowerPoint プレゼンテーション</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各国の中央政府の債務残高 （名目GDP比　単位：％）</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lpstr>第14回 財政赤字と政府債務残高に どう対処するのか　</vt:lpstr>
    </vt:vector>
  </TitlesOfParts>
  <Company>北九州市立大学経済学部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Ⅰ　日本経済、再生！</dc:title>
  <dc:creator>jun_maeda</dc:creator>
  <cp:lastModifiedBy>淳 前田</cp:lastModifiedBy>
  <cp:revision>578</cp:revision>
  <cp:lastPrinted>2019-07-03T09:06:02Z</cp:lastPrinted>
  <dcterms:created xsi:type="dcterms:W3CDTF">2004-11-24T12:37:39Z</dcterms:created>
  <dcterms:modified xsi:type="dcterms:W3CDTF">2024-07-27T01:07:10Z</dcterms:modified>
</cp:coreProperties>
</file>