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927" r:id="rId1"/>
  </p:sldMasterIdLst>
  <p:notesMasterIdLst>
    <p:notesMasterId r:id="rId49"/>
  </p:notesMasterIdLst>
  <p:handoutMasterIdLst>
    <p:handoutMasterId r:id="rId50"/>
  </p:handoutMasterIdLst>
  <p:sldIdLst>
    <p:sldId id="256" r:id="rId2"/>
    <p:sldId id="314" r:id="rId3"/>
    <p:sldId id="315" r:id="rId4"/>
    <p:sldId id="316" r:id="rId5"/>
    <p:sldId id="317" r:id="rId6"/>
    <p:sldId id="318" r:id="rId7"/>
    <p:sldId id="319" r:id="rId8"/>
    <p:sldId id="320" r:id="rId9"/>
    <p:sldId id="321" r:id="rId10"/>
    <p:sldId id="322" r:id="rId11"/>
    <p:sldId id="323" r:id="rId12"/>
    <p:sldId id="324" r:id="rId13"/>
    <p:sldId id="325" r:id="rId14"/>
    <p:sldId id="326" r:id="rId15"/>
    <p:sldId id="327" r:id="rId16"/>
    <p:sldId id="328" r:id="rId17"/>
    <p:sldId id="329" r:id="rId18"/>
    <p:sldId id="330" r:id="rId19"/>
    <p:sldId id="331" r:id="rId20"/>
    <p:sldId id="332" r:id="rId21"/>
    <p:sldId id="333" r:id="rId22"/>
    <p:sldId id="334" r:id="rId23"/>
    <p:sldId id="335" r:id="rId24"/>
    <p:sldId id="339" r:id="rId25"/>
    <p:sldId id="340" r:id="rId26"/>
    <p:sldId id="341" r:id="rId27"/>
    <p:sldId id="342" r:id="rId28"/>
    <p:sldId id="343" r:id="rId29"/>
    <p:sldId id="344" r:id="rId30"/>
    <p:sldId id="345" r:id="rId31"/>
    <p:sldId id="346" r:id="rId32"/>
    <p:sldId id="347" r:id="rId33"/>
    <p:sldId id="348" r:id="rId34"/>
    <p:sldId id="349" r:id="rId35"/>
    <p:sldId id="350" r:id="rId36"/>
    <p:sldId id="351" r:id="rId37"/>
    <p:sldId id="352" r:id="rId38"/>
    <p:sldId id="353" r:id="rId39"/>
    <p:sldId id="358" r:id="rId40"/>
    <p:sldId id="359" r:id="rId41"/>
    <p:sldId id="360" r:id="rId42"/>
    <p:sldId id="361" r:id="rId43"/>
    <p:sldId id="362" r:id="rId44"/>
    <p:sldId id="363" r:id="rId45"/>
    <p:sldId id="364" r:id="rId46"/>
    <p:sldId id="365" r:id="rId47"/>
    <p:sldId id="366" r:id="rId48"/>
  </p:sldIdLst>
  <p:sldSz cx="9144000" cy="6858000" type="screen4x3"/>
  <p:notesSz cx="6669088" cy="9926638"/>
  <p:defaultTextStyle>
    <a:defPPr>
      <a:defRPr lang="ja-JP"/>
    </a:defPPr>
    <a:lvl1pPr algn="l" rtl="0" eaLnBrk="0" fontAlgn="base" hangingPunct="0">
      <a:spcBef>
        <a:spcPct val="0"/>
      </a:spcBef>
      <a:spcAft>
        <a:spcPct val="0"/>
      </a:spcAft>
      <a:defRPr kumimoji="1" kern="1200">
        <a:solidFill>
          <a:schemeClr val="tx1"/>
        </a:solidFill>
        <a:latin typeface="Verdana" pitchFamily="34" charset="0"/>
        <a:ea typeface="ＭＳ Ｐゴシック" pitchFamily="50" charset="-128"/>
        <a:cs typeface="+mn-cs"/>
      </a:defRPr>
    </a:lvl1pPr>
    <a:lvl2pPr marL="457200" algn="l" rtl="0" eaLnBrk="0" fontAlgn="base" hangingPunct="0">
      <a:spcBef>
        <a:spcPct val="0"/>
      </a:spcBef>
      <a:spcAft>
        <a:spcPct val="0"/>
      </a:spcAft>
      <a:defRPr kumimoji="1" kern="1200">
        <a:solidFill>
          <a:schemeClr val="tx1"/>
        </a:solidFill>
        <a:latin typeface="Verdana" pitchFamily="34" charset="0"/>
        <a:ea typeface="ＭＳ Ｐゴシック" pitchFamily="50" charset="-128"/>
        <a:cs typeface="+mn-cs"/>
      </a:defRPr>
    </a:lvl2pPr>
    <a:lvl3pPr marL="914400" algn="l" rtl="0" eaLnBrk="0" fontAlgn="base" hangingPunct="0">
      <a:spcBef>
        <a:spcPct val="0"/>
      </a:spcBef>
      <a:spcAft>
        <a:spcPct val="0"/>
      </a:spcAft>
      <a:defRPr kumimoji="1" kern="1200">
        <a:solidFill>
          <a:schemeClr val="tx1"/>
        </a:solidFill>
        <a:latin typeface="Verdana" pitchFamily="34" charset="0"/>
        <a:ea typeface="ＭＳ Ｐゴシック" pitchFamily="50" charset="-128"/>
        <a:cs typeface="+mn-cs"/>
      </a:defRPr>
    </a:lvl3pPr>
    <a:lvl4pPr marL="1371600" algn="l" rtl="0" eaLnBrk="0" fontAlgn="base" hangingPunct="0">
      <a:spcBef>
        <a:spcPct val="0"/>
      </a:spcBef>
      <a:spcAft>
        <a:spcPct val="0"/>
      </a:spcAft>
      <a:defRPr kumimoji="1" kern="1200">
        <a:solidFill>
          <a:schemeClr val="tx1"/>
        </a:solidFill>
        <a:latin typeface="Verdana" pitchFamily="34" charset="0"/>
        <a:ea typeface="ＭＳ Ｐゴシック" pitchFamily="50" charset="-128"/>
        <a:cs typeface="+mn-cs"/>
      </a:defRPr>
    </a:lvl4pPr>
    <a:lvl5pPr marL="1828800" algn="l" rtl="0" eaLnBrk="0" fontAlgn="base" hangingPunct="0">
      <a:spcBef>
        <a:spcPct val="0"/>
      </a:spcBef>
      <a:spcAft>
        <a:spcPct val="0"/>
      </a:spcAft>
      <a:defRPr kumimoji="1" kern="1200">
        <a:solidFill>
          <a:schemeClr val="tx1"/>
        </a:solidFill>
        <a:latin typeface="Verdana"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Verdana"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Verdana"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Verdana"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Verdana"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clrMode="bw" frameSlides="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308E90"/>
    <a:srgbClr val="FF00FF"/>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094" autoAdjust="0"/>
    <p:restoredTop sz="94700" autoAdjust="0"/>
  </p:normalViewPr>
  <p:slideViewPr>
    <p:cSldViewPr>
      <p:cViewPr varScale="1">
        <p:scale>
          <a:sx n="104" d="100"/>
          <a:sy n="104" d="100"/>
        </p:scale>
        <p:origin x="195"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FC8988-6931-4578-B843-4DE4E14B7541}" type="doc">
      <dgm:prSet loTypeId="urn:microsoft.com/office/officeart/2005/8/layout/vList2" loCatId="list" qsTypeId="urn:microsoft.com/office/officeart/2005/8/quickstyle/simple3" qsCatId="simple" csTypeId="urn:microsoft.com/office/officeart/2005/8/colors/accent3_3" csCatId="accent3" phldr="1"/>
      <dgm:spPr/>
      <dgm:t>
        <a:bodyPr/>
        <a:lstStyle/>
        <a:p>
          <a:endParaRPr kumimoji="1" lang="ja-JP" altLang="en-US"/>
        </a:p>
      </dgm:t>
    </dgm:pt>
    <dgm:pt modelId="{C00AB9B0-22A4-40DC-8E26-5AA0AA7B8CF8}">
      <dgm:prSet/>
      <dgm:spPr>
        <a:gradFill rotWithShape="0">
          <a:gsLst>
            <a:gs pos="0">
              <a:schemeClr val="accent4">
                <a:lumMod val="20000"/>
                <a:lumOff val="80000"/>
              </a:schemeClr>
            </a:gs>
            <a:gs pos="100000">
              <a:schemeClr val="accent3">
                <a:shade val="80000"/>
                <a:hueOff val="0"/>
                <a:satOff val="0"/>
                <a:lumOff val="0"/>
                <a:alphaOff val="0"/>
                <a:tint val="84000"/>
                <a:satMod val="160000"/>
              </a:schemeClr>
            </a:gs>
          </a:gsLst>
        </a:gradFill>
      </dgm:spPr>
      <dgm:t>
        <a:bodyPr/>
        <a:lstStyle/>
        <a:p>
          <a:pPr algn="ctr" rtl="0"/>
          <a:r>
            <a:rPr kumimoji="1" lang="ja-JP" dirty="0"/>
            <a:t>経済学</a:t>
          </a:r>
          <a:r>
            <a:rPr kumimoji="1" lang="ja-JP" altLang="en-US" dirty="0"/>
            <a:t>入門</a:t>
          </a:r>
          <a:r>
            <a:rPr kumimoji="1" lang="en-US" altLang="ja-JP" dirty="0"/>
            <a:t>-15</a:t>
          </a:r>
          <a:endParaRPr lang="ja-JP" dirty="0"/>
        </a:p>
      </dgm:t>
    </dgm:pt>
    <dgm:pt modelId="{2884CC65-41C3-4845-988D-EEC264E8F752}" type="parTrans" cxnId="{382EF77B-20A7-4BFA-8DFF-CE376E593A22}">
      <dgm:prSet/>
      <dgm:spPr/>
      <dgm:t>
        <a:bodyPr/>
        <a:lstStyle/>
        <a:p>
          <a:endParaRPr kumimoji="1" lang="ja-JP" altLang="en-US"/>
        </a:p>
      </dgm:t>
    </dgm:pt>
    <dgm:pt modelId="{B7F9AC8C-2D66-40DC-B905-057BB4A26591}" type="sibTrans" cxnId="{382EF77B-20A7-4BFA-8DFF-CE376E593A22}">
      <dgm:prSet/>
      <dgm:spPr/>
      <dgm:t>
        <a:bodyPr/>
        <a:lstStyle/>
        <a:p>
          <a:endParaRPr kumimoji="1" lang="ja-JP" altLang="en-US"/>
        </a:p>
      </dgm:t>
    </dgm:pt>
    <dgm:pt modelId="{EEE36EDF-BBF5-48A9-9637-219220E25886}" type="pres">
      <dgm:prSet presAssocID="{A8FC8988-6931-4578-B843-4DE4E14B7541}" presName="linear" presStyleCnt="0">
        <dgm:presLayoutVars>
          <dgm:animLvl val="lvl"/>
          <dgm:resizeHandles val="exact"/>
        </dgm:presLayoutVars>
      </dgm:prSet>
      <dgm:spPr/>
    </dgm:pt>
    <dgm:pt modelId="{BBA35590-5E69-4FDB-8E8B-E1D2BD0A13F6}" type="pres">
      <dgm:prSet presAssocID="{C00AB9B0-22A4-40DC-8E26-5AA0AA7B8CF8}" presName="parentText" presStyleLbl="node1" presStyleIdx="0" presStyleCnt="1" custLinFactNeighborX="10000" custLinFactNeighborY="2735">
        <dgm:presLayoutVars>
          <dgm:chMax val="0"/>
          <dgm:bulletEnabled val="1"/>
        </dgm:presLayoutVars>
      </dgm:prSet>
      <dgm:spPr/>
    </dgm:pt>
  </dgm:ptLst>
  <dgm:cxnLst>
    <dgm:cxn modelId="{8166A411-9BF6-452C-B88F-763BCDC35067}" type="presOf" srcId="{C00AB9B0-22A4-40DC-8E26-5AA0AA7B8CF8}" destId="{BBA35590-5E69-4FDB-8E8B-E1D2BD0A13F6}" srcOrd="0" destOrd="0" presId="urn:microsoft.com/office/officeart/2005/8/layout/vList2"/>
    <dgm:cxn modelId="{7DBF4966-361A-4211-97D6-15ACDABBE6B9}" type="presOf" srcId="{A8FC8988-6931-4578-B843-4DE4E14B7541}" destId="{EEE36EDF-BBF5-48A9-9637-219220E25886}" srcOrd="0" destOrd="0" presId="urn:microsoft.com/office/officeart/2005/8/layout/vList2"/>
    <dgm:cxn modelId="{382EF77B-20A7-4BFA-8DFF-CE376E593A22}" srcId="{A8FC8988-6931-4578-B843-4DE4E14B7541}" destId="{C00AB9B0-22A4-40DC-8E26-5AA0AA7B8CF8}" srcOrd="0" destOrd="0" parTransId="{2884CC65-41C3-4845-988D-EEC264E8F752}" sibTransId="{B7F9AC8C-2D66-40DC-B905-057BB4A26591}"/>
    <dgm:cxn modelId="{F290386D-7F51-4421-8E28-64D14E87CFD5}" type="presParOf" srcId="{EEE36EDF-BBF5-48A9-9637-219220E25886}" destId="{BBA35590-5E69-4FDB-8E8B-E1D2BD0A13F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A35590-5E69-4FDB-8E8B-E1D2BD0A13F6}">
      <dsp:nvSpPr>
        <dsp:cNvPr id="0" name=""/>
        <dsp:cNvSpPr/>
      </dsp:nvSpPr>
      <dsp:spPr>
        <a:xfrm>
          <a:off x="0" y="23400"/>
          <a:ext cx="6480720" cy="2205450"/>
        </a:xfrm>
        <a:prstGeom prst="roundRect">
          <a:avLst/>
        </a:prstGeom>
        <a:gradFill rotWithShape="0">
          <a:gsLst>
            <a:gs pos="0">
              <a:schemeClr val="accent4">
                <a:lumMod val="20000"/>
                <a:lumOff val="80000"/>
              </a:schemeClr>
            </a:gs>
            <a:gs pos="100000">
              <a:schemeClr val="accent3">
                <a:shade val="80000"/>
                <a:hueOff val="0"/>
                <a:satOff val="0"/>
                <a:lumOff val="0"/>
                <a:alphaOff val="0"/>
                <a:tint val="84000"/>
                <a:satMod val="16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7650" tIns="247650" rIns="247650" bIns="247650" numCol="1" spcCol="1270" anchor="ctr" anchorCtr="0">
          <a:noAutofit/>
        </a:bodyPr>
        <a:lstStyle/>
        <a:p>
          <a:pPr marL="0" lvl="0" indent="0" algn="ctr" defTabSz="2889250" rtl="0">
            <a:lnSpc>
              <a:spcPct val="90000"/>
            </a:lnSpc>
            <a:spcBef>
              <a:spcPct val="0"/>
            </a:spcBef>
            <a:spcAft>
              <a:spcPct val="35000"/>
            </a:spcAft>
            <a:buNone/>
          </a:pPr>
          <a:r>
            <a:rPr kumimoji="1" lang="ja-JP" sz="6500" kern="1200" dirty="0"/>
            <a:t>経済学</a:t>
          </a:r>
          <a:r>
            <a:rPr kumimoji="1" lang="ja-JP" altLang="en-US" sz="6500" kern="1200" dirty="0"/>
            <a:t>入門</a:t>
          </a:r>
          <a:r>
            <a:rPr kumimoji="1" lang="en-US" altLang="ja-JP" sz="6500" kern="1200" dirty="0"/>
            <a:t>-15</a:t>
          </a:r>
          <a:endParaRPr lang="ja-JP" sz="6500" kern="1200" dirty="0"/>
        </a:p>
      </dsp:txBody>
      <dsp:txXfrm>
        <a:off x="107661" y="131061"/>
        <a:ext cx="6265398" cy="199012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889938" cy="496332"/>
          </a:xfrm>
          <a:prstGeom prst="rect">
            <a:avLst/>
          </a:prstGeom>
        </p:spPr>
        <p:txBody>
          <a:bodyPr vert="horz" lIns="91312" tIns="45656" rIns="91312" bIns="45656" rtlCol="0"/>
          <a:lstStyle>
            <a:lvl1pPr algn="l" eaLnBrk="1" hangingPunct="1">
              <a:defRPr sz="1200">
                <a:ea typeface="ＭＳ Ｐゴシック" pitchFamily="50" charset="-128"/>
              </a:defRPr>
            </a:lvl1pPr>
          </a:lstStyle>
          <a:p>
            <a:pPr>
              <a:defRPr/>
            </a:pPr>
            <a:endParaRPr lang="ja-JP" altLang="en-US"/>
          </a:p>
        </p:txBody>
      </p:sp>
      <p:sp>
        <p:nvSpPr>
          <p:cNvPr id="3" name="日付プレースホルダ 2"/>
          <p:cNvSpPr>
            <a:spLocks noGrp="1"/>
          </p:cNvSpPr>
          <p:nvPr>
            <p:ph type="dt" sz="quarter" idx="1"/>
          </p:nvPr>
        </p:nvSpPr>
        <p:spPr>
          <a:xfrm>
            <a:off x="3777607" y="0"/>
            <a:ext cx="2889938" cy="496332"/>
          </a:xfrm>
          <a:prstGeom prst="rect">
            <a:avLst/>
          </a:prstGeom>
        </p:spPr>
        <p:txBody>
          <a:bodyPr vert="horz" lIns="91312" tIns="45656" rIns="91312" bIns="45656" rtlCol="0"/>
          <a:lstStyle>
            <a:lvl1pPr algn="r" eaLnBrk="1" hangingPunct="1">
              <a:defRPr sz="1200">
                <a:ea typeface="ＭＳ Ｐゴシック" pitchFamily="50" charset="-128"/>
              </a:defRPr>
            </a:lvl1pPr>
          </a:lstStyle>
          <a:p>
            <a:pPr>
              <a:defRPr/>
            </a:pPr>
            <a:fld id="{39B79582-789A-42A6-AFFC-ED23FA4F94B2}" type="datetimeFigureOut">
              <a:rPr lang="ja-JP" altLang="en-US"/>
              <a:pPr>
                <a:defRPr/>
              </a:pPr>
              <a:t>2024/7/29</a:t>
            </a:fld>
            <a:endParaRPr lang="ja-JP" altLang="en-US" dirty="0"/>
          </a:p>
        </p:txBody>
      </p:sp>
      <p:sp>
        <p:nvSpPr>
          <p:cNvPr id="4" name="フッター プレースホルダ 3"/>
          <p:cNvSpPr>
            <a:spLocks noGrp="1"/>
          </p:cNvSpPr>
          <p:nvPr>
            <p:ph type="ftr" sz="quarter" idx="2"/>
          </p:nvPr>
        </p:nvSpPr>
        <p:spPr>
          <a:xfrm>
            <a:off x="1" y="9428584"/>
            <a:ext cx="2889938" cy="496332"/>
          </a:xfrm>
          <a:prstGeom prst="rect">
            <a:avLst/>
          </a:prstGeom>
        </p:spPr>
        <p:txBody>
          <a:bodyPr vert="horz" lIns="91312" tIns="45656" rIns="91312" bIns="45656" rtlCol="0" anchor="b"/>
          <a:lstStyle>
            <a:lvl1pPr algn="l" eaLnBrk="1" hangingPunct="1">
              <a:defRPr sz="1200">
                <a:ea typeface="ＭＳ Ｐゴシック" pitchFamily="50" charset="-128"/>
              </a:defRPr>
            </a:lvl1pPr>
          </a:lstStyle>
          <a:p>
            <a:pPr>
              <a:defRPr/>
            </a:pPr>
            <a:endParaRPr lang="ja-JP" altLang="en-US"/>
          </a:p>
        </p:txBody>
      </p:sp>
      <p:sp>
        <p:nvSpPr>
          <p:cNvPr id="5" name="スライド番号プレースホルダ 4"/>
          <p:cNvSpPr>
            <a:spLocks noGrp="1"/>
          </p:cNvSpPr>
          <p:nvPr>
            <p:ph type="sldNum" sz="quarter" idx="3"/>
          </p:nvPr>
        </p:nvSpPr>
        <p:spPr>
          <a:xfrm>
            <a:off x="3777607" y="9428584"/>
            <a:ext cx="2889938" cy="496332"/>
          </a:xfrm>
          <a:prstGeom prst="rect">
            <a:avLst/>
          </a:prstGeom>
        </p:spPr>
        <p:txBody>
          <a:bodyPr vert="horz" wrap="square" lIns="91312" tIns="45656" rIns="91312" bIns="45656" numCol="1" anchor="b" anchorCtr="0" compatLnSpc="1">
            <a:prstTxWarp prst="textNoShape">
              <a:avLst/>
            </a:prstTxWarp>
          </a:bodyPr>
          <a:lstStyle>
            <a:lvl1pPr algn="r" eaLnBrk="1" hangingPunct="1">
              <a:defRPr sz="1200"/>
            </a:lvl1pPr>
          </a:lstStyle>
          <a:p>
            <a:pPr>
              <a:defRPr/>
            </a:pPr>
            <a:fld id="{F8812728-2ECF-408A-AC41-2D206D00D236}" type="slidenum">
              <a:rPr lang="ja-JP" altLang="en-US"/>
              <a:pPr>
                <a:defRPr/>
              </a:pPr>
              <a:t>‹#›</a:t>
            </a:fld>
            <a:endParaRPr lang="ja-JP" altLang="en-US"/>
          </a:p>
        </p:txBody>
      </p:sp>
    </p:spTree>
    <p:extLst>
      <p:ext uri="{BB962C8B-B14F-4D97-AF65-F5344CB8AC3E}">
        <p14:creationId xmlns:p14="http://schemas.microsoft.com/office/powerpoint/2010/main" val="40866977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1" y="0"/>
            <a:ext cx="2889938" cy="496332"/>
          </a:xfrm>
          <a:prstGeom prst="rect">
            <a:avLst/>
          </a:prstGeom>
          <a:noFill/>
          <a:ln w="9525">
            <a:noFill/>
            <a:miter lim="800000"/>
            <a:headEnd/>
            <a:tailEnd/>
          </a:ln>
          <a:effectLst/>
        </p:spPr>
        <p:txBody>
          <a:bodyPr vert="horz" wrap="square" lIns="91312" tIns="45656" rIns="91312" bIns="45656" numCol="1" anchor="t" anchorCtr="0" compatLnSpc="1">
            <a:prstTxWarp prst="textNoShape">
              <a:avLst/>
            </a:prstTxWarp>
          </a:bodyPr>
          <a:lstStyle>
            <a:lvl1pPr eaLnBrk="0" hangingPunct="0">
              <a:defRPr sz="1200">
                <a:ea typeface="ＭＳ Ｐゴシック" charset="-128"/>
              </a:defRPr>
            </a:lvl1pPr>
          </a:lstStyle>
          <a:p>
            <a:pPr>
              <a:defRPr/>
            </a:pPr>
            <a:endParaRPr lang="en-US" altLang="ja-JP"/>
          </a:p>
        </p:txBody>
      </p:sp>
      <p:sp>
        <p:nvSpPr>
          <p:cNvPr id="35843" name="Rectangle 3"/>
          <p:cNvSpPr>
            <a:spLocks noGrp="1" noChangeArrowheads="1"/>
          </p:cNvSpPr>
          <p:nvPr>
            <p:ph type="dt" idx="1"/>
          </p:nvPr>
        </p:nvSpPr>
        <p:spPr bwMode="auto">
          <a:xfrm>
            <a:off x="3777607" y="0"/>
            <a:ext cx="2889938" cy="496332"/>
          </a:xfrm>
          <a:prstGeom prst="rect">
            <a:avLst/>
          </a:prstGeom>
          <a:noFill/>
          <a:ln w="9525">
            <a:noFill/>
            <a:miter lim="800000"/>
            <a:headEnd/>
            <a:tailEnd/>
          </a:ln>
          <a:effectLst/>
        </p:spPr>
        <p:txBody>
          <a:bodyPr vert="horz" wrap="square" lIns="91312" tIns="45656" rIns="91312" bIns="45656" numCol="1" anchor="t" anchorCtr="0" compatLnSpc="1">
            <a:prstTxWarp prst="textNoShape">
              <a:avLst/>
            </a:prstTxWarp>
          </a:bodyPr>
          <a:lstStyle>
            <a:lvl1pPr algn="r" eaLnBrk="0" hangingPunct="0">
              <a:defRPr sz="1200">
                <a:ea typeface="ＭＳ Ｐゴシック" charset="-128"/>
              </a:defRPr>
            </a:lvl1pPr>
          </a:lstStyle>
          <a:p>
            <a:pPr>
              <a:defRPr/>
            </a:pPr>
            <a:fld id="{B3AF56F6-2833-467F-999C-73E6FD7A235A}" type="datetimeFigureOut">
              <a:rPr lang="ja-JP" altLang="en-US"/>
              <a:pPr>
                <a:defRPr/>
              </a:pPr>
              <a:t>2024/7/29</a:t>
            </a:fld>
            <a:endParaRPr lang="en-US" altLang="ja-JP" dirty="0"/>
          </a:p>
        </p:txBody>
      </p:sp>
      <p:sp>
        <p:nvSpPr>
          <p:cNvPr id="64516" name="Rectangle 4"/>
          <p:cNvSpPr>
            <a:spLocks noGrp="1" noRot="1" noChangeAspect="1" noChangeArrowheads="1" noTextEdit="1"/>
          </p:cNvSpPr>
          <p:nvPr>
            <p:ph type="sldImg" idx="2"/>
          </p:nvPr>
        </p:nvSpPr>
        <p:spPr bwMode="auto">
          <a:xfrm>
            <a:off x="854075" y="744538"/>
            <a:ext cx="4960938" cy="37211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5" name="Rectangle 5"/>
          <p:cNvSpPr>
            <a:spLocks noGrp="1" noChangeArrowheads="1"/>
          </p:cNvSpPr>
          <p:nvPr>
            <p:ph type="body" sz="quarter" idx="3"/>
          </p:nvPr>
        </p:nvSpPr>
        <p:spPr bwMode="auto">
          <a:xfrm>
            <a:off x="666909" y="4715154"/>
            <a:ext cx="5335270" cy="4466987"/>
          </a:xfrm>
          <a:prstGeom prst="rect">
            <a:avLst/>
          </a:prstGeom>
          <a:noFill/>
          <a:ln w="9525">
            <a:noFill/>
            <a:miter lim="800000"/>
            <a:headEnd/>
            <a:tailEnd/>
          </a:ln>
          <a:effectLst/>
        </p:spPr>
        <p:txBody>
          <a:bodyPr vert="horz" wrap="square" lIns="91312" tIns="45656" rIns="91312" bIns="45656"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35846" name="Rectangle 6"/>
          <p:cNvSpPr>
            <a:spLocks noGrp="1" noChangeArrowheads="1"/>
          </p:cNvSpPr>
          <p:nvPr>
            <p:ph type="ftr" sz="quarter" idx="4"/>
          </p:nvPr>
        </p:nvSpPr>
        <p:spPr bwMode="auto">
          <a:xfrm>
            <a:off x="1" y="9428584"/>
            <a:ext cx="2889938" cy="496332"/>
          </a:xfrm>
          <a:prstGeom prst="rect">
            <a:avLst/>
          </a:prstGeom>
          <a:noFill/>
          <a:ln w="9525">
            <a:noFill/>
            <a:miter lim="800000"/>
            <a:headEnd/>
            <a:tailEnd/>
          </a:ln>
          <a:effectLst/>
        </p:spPr>
        <p:txBody>
          <a:bodyPr vert="horz" wrap="square" lIns="91312" tIns="45656" rIns="91312" bIns="45656" numCol="1" anchor="b" anchorCtr="0" compatLnSpc="1">
            <a:prstTxWarp prst="textNoShape">
              <a:avLst/>
            </a:prstTxWarp>
          </a:bodyPr>
          <a:lstStyle>
            <a:lvl1pPr eaLnBrk="0" hangingPunct="0">
              <a:defRPr sz="1200">
                <a:ea typeface="ＭＳ Ｐゴシック" charset="-128"/>
              </a:defRPr>
            </a:lvl1pPr>
          </a:lstStyle>
          <a:p>
            <a:pPr>
              <a:defRPr/>
            </a:pPr>
            <a:endParaRPr lang="en-US" altLang="ja-JP"/>
          </a:p>
        </p:txBody>
      </p:sp>
      <p:sp>
        <p:nvSpPr>
          <p:cNvPr id="35847" name="Rectangle 7"/>
          <p:cNvSpPr>
            <a:spLocks noGrp="1" noChangeArrowheads="1"/>
          </p:cNvSpPr>
          <p:nvPr>
            <p:ph type="sldNum" sz="quarter" idx="5"/>
          </p:nvPr>
        </p:nvSpPr>
        <p:spPr bwMode="auto">
          <a:xfrm>
            <a:off x="3777607" y="9428584"/>
            <a:ext cx="2889938" cy="496332"/>
          </a:xfrm>
          <a:prstGeom prst="rect">
            <a:avLst/>
          </a:prstGeom>
          <a:noFill/>
          <a:ln w="9525">
            <a:noFill/>
            <a:miter lim="800000"/>
            <a:headEnd/>
            <a:tailEnd/>
          </a:ln>
          <a:effectLst/>
        </p:spPr>
        <p:txBody>
          <a:bodyPr vert="horz" wrap="square" lIns="91312" tIns="45656" rIns="91312" bIns="45656" numCol="1" anchor="b" anchorCtr="0" compatLnSpc="1">
            <a:prstTxWarp prst="textNoShape">
              <a:avLst/>
            </a:prstTxWarp>
          </a:bodyPr>
          <a:lstStyle>
            <a:lvl1pPr algn="r">
              <a:defRPr sz="1200"/>
            </a:lvl1pPr>
          </a:lstStyle>
          <a:p>
            <a:pPr>
              <a:defRPr/>
            </a:pPr>
            <a:fld id="{0D31F8A5-D1B4-4D87-91EC-B78B8C96DC44}" type="slidenum">
              <a:rPr lang="ja-JP" altLang="en-US"/>
              <a:pPr>
                <a:defRPr/>
              </a:pPr>
              <a:t>‹#›</a:t>
            </a:fld>
            <a:endParaRPr lang="en-US" altLang="ja-JP"/>
          </a:p>
        </p:txBody>
      </p:sp>
    </p:spTree>
    <p:extLst>
      <p:ext uri="{BB962C8B-B14F-4D97-AF65-F5344CB8AC3E}">
        <p14:creationId xmlns:p14="http://schemas.microsoft.com/office/powerpoint/2010/main" val="140175100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Calibri" pitchFamily="34" charset="0"/>
        <a:ea typeface="ＭＳ Ｐゴシック" charset="-128"/>
        <a:cs typeface="+mn-cs"/>
      </a:defRPr>
    </a:lvl1pPr>
    <a:lvl2pPr marL="457200" algn="l" rtl="0" eaLnBrk="0" fontAlgn="base" hangingPunct="0">
      <a:spcBef>
        <a:spcPct val="30000"/>
      </a:spcBef>
      <a:spcAft>
        <a:spcPct val="0"/>
      </a:spcAft>
      <a:defRPr kumimoji="1" sz="1200" kern="1200">
        <a:solidFill>
          <a:schemeClr val="tx1"/>
        </a:solidFill>
        <a:latin typeface="Calibri" pitchFamily="34" charset="0"/>
        <a:ea typeface="ＭＳ Ｐゴシック" charset="-128"/>
        <a:cs typeface="+mn-cs"/>
      </a:defRPr>
    </a:lvl2pPr>
    <a:lvl3pPr marL="914400" algn="l" rtl="0" eaLnBrk="0" fontAlgn="base" hangingPunct="0">
      <a:spcBef>
        <a:spcPct val="30000"/>
      </a:spcBef>
      <a:spcAft>
        <a:spcPct val="0"/>
      </a:spcAft>
      <a:defRPr kumimoji="1" sz="1200" kern="1200">
        <a:solidFill>
          <a:schemeClr val="tx1"/>
        </a:solidFill>
        <a:latin typeface="Calibri" pitchFamily="34" charset="0"/>
        <a:ea typeface="ＭＳ Ｐゴシック" charset="-128"/>
        <a:cs typeface="+mn-cs"/>
      </a:defRPr>
    </a:lvl3pPr>
    <a:lvl4pPr marL="1371600" algn="l" rtl="0" eaLnBrk="0" fontAlgn="base" hangingPunct="0">
      <a:spcBef>
        <a:spcPct val="30000"/>
      </a:spcBef>
      <a:spcAft>
        <a:spcPct val="0"/>
      </a:spcAft>
      <a:defRPr kumimoji="1" sz="1200" kern="1200">
        <a:solidFill>
          <a:schemeClr val="tx1"/>
        </a:solidFill>
        <a:latin typeface="Calibri" pitchFamily="34" charset="0"/>
        <a:ea typeface="ＭＳ Ｐゴシック" charset="-128"/>
        <a:cs typeface="+mn-cs"/>
      </a:defRPr>
    </a:lvl4pPr>
    <a:lvl5pPr marL="1828800" algn="l" rtl="0" eaLnBrk="0" fontAlgn="base" hangingPunct="0">
      <a:spcBef>
        <a:spcPct val="30000"/>
      </a:spcBef>
      <a:spcAft>
        <a:spcPct val="0"/>
      </a:spcAft>
      <a:defRPr kumimoji="1" sz="1200" kern="1200">
        <a:solidFill>
          <a:schemeClr val="tx1"/>
        </a:solidFill>
        <a:latin typeface="Calibri" pitchFamily="34" charset="0"/>
        <a:ea typeface="ＭＳ Ｐゴシック"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A906C8-A742-49DA-84C2-08FDA9C3145D}"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2211805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3159" y="685800"/>
            <a:ext cx="6000750" cy="2971801"/>
          </a:xfrm>
        </p:spPr>
        <p:txBody>
          <a:bodyPr anchor="b">
            <a:normAutofit/>
          </a:bodyPr>
          <a:lstStyle>
            <a:lvl1pPr algn="l">
              <a:defRPr sz="36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513159" y="3843868"/>
            <a:ext cx="4800600" cy="1947333"/>
          </a:xfrm>
        </p:spPr>
        <p:txBody>
          <a:bodyPr anchor="t">
            <a:normAutofit/>
          </a:bodyPr>
          <a:lstStyle>
            <a:lvl1pPr marL="0" indent="0" algn="l">
              <a:buNone/>
              <a:defRPr sz="1575">
                <a:solidFill>
                  <a:schemeClr val="bg2">
                    <a:lumMod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cxnSp>
        <p:nvCxnSpPr>
          <p:cNvPr id="16" name="Straight Connector 15"/>
          <p:cNvCxnSpPr/>
          <p:nvPr/>
        </p:nvCxnSpPr>
        <p:spPr>
          <a:xfrm flipH="1">
            <a:off x="6171009" y="8467"/>
            <a:ext cx="28575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4581128" y="91546"/>
            <a:ext cx="4560491"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5426869" y="228600"/>
            <a:ext cx="371475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501878" y="32279"/>
            <a:ext cx="3639742"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884070" y="609602"/>
            <a:ext cx="325754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00560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7" name="Picture Placeholder 2"/>
          <p:cNvSpPr>
            <a:spLocks noGrp="1" noChangeAspect="1"/>
          </p:cNvSpPr>
          <p:nvPr>
            <p:ph type="pic" idx="13"/>
          </p:nvPr>
        </p:nvSpPr>
        <p:spPr>
          <a:xfrm>
            <a:off x="514350" y="533400"/>
            <a:ext cx="8114109"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ja-JP" altLang="en-US"/>
              <a:t>図を追加</a:t>
            </a:r>
            <a:endParaRPr lang="en-US" dirty="0"/>
          </a:p>
        </p:txBody>
      </p:sp>
      <p:sp>
        <p:nvSpPr>
          <p:cNvPr id="16" name="Text Placeholder 9"/>
          <p:cNvSpPr>
            <a:spLocks noGrp="1"/>
          </p:cNvSpPr>
          <p:nvPr>
            <p:ph type="body" sz="quarter" idx="14"/>
          </p:nvPr>
        </p:nvSpPr>
        <p:spPr>
          <a:xfrm>
            <a:off x="685801" y="3843867"/>
            <a:ext cx="6228158" cy="457200"/>
          </a:xfrm>
        </p:spPr>
        <p:txBody>
          <a:bodyPr anchor="t">
            <a:normAutofit/>
          </a:bodyPr>
          <a:lstStyle>
            <a:lvl1pPr marL="0" indent="0">
              <a:buFontTx/>
              <a:buNone/>
              <a:defRPr sz="1200"/>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2024/7/29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747122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513160" y="685800"/>
            <a:ext cx="7543800" cy="2743200"/>
          </a:xfrm>
        </p:spPr>
        <p:txBody>
          <a:bodyPr anchor="ctr">
            <a:normAutofit/>
          </a:bodyPr>
          <a:lstStyle>
            <a:lvl1pPr algn="l">
              <a:defRPr sz="24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3159" y="4114800"/>
            <a:ext cx="6401991" cy="1879600"/>
          </a:xfrm>
        </p:spPr>
        <p:txBody>
          <a:bodyPr anchor="ctr">
            <a:normAutofit/>
          </a:bodyPr>
          <a:lstStyle>
            <a:lvl1pPr marL="0" indent="0" algn="l">
              <a:buNone/>
              <a:defRPr sz="150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4930255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856059" y="685800"/>
            <a:ext cx="6858001" cy="2743200"/>
          </a:xfrm>
        </p:spPr>
        <p:txBody>
          <a:bodyPr anchor="ctr">
            <a:normAutofit/>
          </a:bodyPr>
          <a:lstStyle>
            <a:lvl1pPr algn="l">
              <a:defRPr sz="24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1084659" y="3429000"/>
            <a:ext cx="6400800" cy="381000"/>
          </a:xfrm>
        </p:spPr>
        <p:txBody>
          <a:bodyPr anchor="ctr"/>
          <a:lstStyle>
            <a:lvl1pPr marL="0" indent="0">
              <a:buFontTx/>
              <a:buNone/>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513160" y="4301068"/>
            <a:ext cx="6400800" cy="1684865"/>
          </a:xfrm>
        </p:spPr>
        <p:txBody>
          <a:bodyPr anchor="ctr">
            <a:normAutofit/>
          </a:bodyPr>
          <a:lstStyle>
            <a:lvl1pPr marL="0" indent="0" algn="l">
              <a:buNone/>
              <a:defRPr sz="150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4" name="TextBox 13"/>
          <p:cNvSpPr txBox="1"/>
          <p:nvPr/>
        </p:nvSpPr>
        <p:spPr>
          <a:xfrm>
            <a:off x="398859" y="812222"/>
            <a:ext cx="457200" cy="584776"/>
          </a:xfrm>
          <a:prstGeom prst="rect">
            <a:avLst/>
          </a:prstGeom>
        </p:spPr>
        <p:txBody>
          <a:bodyPr vert="horz" lIns="68580" tIns="34290" rIns="68580" bIns="34290" rtlCol="0" anchor="ctr">
            <a:noAutofit/>
          </a:bodyPr>
          <a:lstStyle/>
          <a:p>
            <a:pPr lvl="0"/>
            <a:r>
              <a:rPr lang="en-US" sz="6000" dirty="0">
                <a:solidFill>
                  <a:schemeClr val="tx1"/>
                </a:solidFill>
                <a:effectLst/>
              </a:rPr>
              <a:t>“</a:t>
            </a:r>
          </a:p>
        </p:txBody>
      </p:sp>
      <p:sp>
        <p:nvSpPr>
          <p:cNvPr id="15" name="TextBox 14"/>
          <p:cNvSpPr txBox="1"/>
          <p:nvPr/>
        </p:nvSpPr>
        <p:spPr>
          <a:xfrm>
            <a:off x="7714059" y="2768601"/>
            <a:ext cx="457200" cy="584776"/>
          </a:xfrm>
          <a:prstGeom prst="rect">
            <a:avLst/>
          </a:prstGeom>
        </p:spPr>
        <p:txBody>
          <a:bodyPr vert="horz" lIns="68580" tIns="34290" rIns="68580" bIns="34290" rtlCol="0" anchor="ctr">
            <a:noAutofit/>
          </a:bodyPr>
          <a:lstStyle/>
          <a:p>
            <a:pPr lvl="0" algn="r"/>
            <a:r>
              <a:rPr lang="en-US" sz="6000" dirty="0">
                <a:solidFill>
                  <a:schemeClr val="tx1"/>
                </a:solidFill>
                <a:effectLst/>
              </a:rPr>
              <a:t>”</a:t>
            </a:r>
          </a:p>
        </p:txBody>
      </p:sp>
    </p:spTree>
    <p:extLst>
      <p:ext uri="{BB962C8B-B14F-4D97-AF65-F5344CB8AC3E}">
        <p14:creationId xmlns:p14="http://schemas.microsoft.com/office/powerpoint/2010/main" val="6784823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513159" y="3429000"/>
            <a:ext cx="6400800" cy="1697400"/>
          </a:xfrm>
        </p:spPr>
        <p:txBody>
          <a:bodyPr anchor="b">
            <a:normAutofit/>
          </a:bodyPr>
          <a:lstStyle>
            <a:lvl1pPr algn="l">
              <a:defRPr sz="24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3158" y="5132981"/>
            <a:ext cx="6401993" cy="860400"/>
          </a:xfrm>
        </p:spPr>
        <p:txBody>
          <a:bodyPr anchor="t">
            <a:normAutofit/>
          </a:bodyPr>
          <a:lstStyle>
            <a:lvl1pPr marL="0" indent="0" algn="l">
              <a:buNone/>
              <a:defRPr sz="150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5700447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856060" y="685800"/>
            <a:ext cx="6858000" cy="2743200"/>
          </a:xfrm>
        </p:spPr>
        <p:txBody>
          <a:bodyPr anchor="ctr">
            <a:normAutofit/>
          </a:bodyPr>
          <a:lstStyle>
            <a:lvl1pPr algn="l">
              <a:defRPr sz="24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513159" y="3928534"/>
            <a:ext cx="6400801" cy="1049866"/>
          </a:xfrm>
        </p:spPr>
        <p:txBody>
          <a:bodyPr vert="horz" lIns="91440" tIns="45720" rIns="91440" bIns="45720" rtlCol="0" anchor="b">
            <a:normAutofit/>
          </a:bodyPr>
          <a:lstStyle>
            <a:lvl1pPr>
              <a:buNone/>
              <a:defRPr lang="en-US" sz="18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513159" y="4978400"/>
            <a:ext cx="6400801" cy="1016000"/>
          </a:xfrm>
        </p:spPr>
        <p:txBody>
          <a:bodyPr anchor="t">
            <a:normAutofit/>
          </a:bodyPr>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1" name="TextBox 10"/>
          <p:cNvSpPr txBox="1"/>
          <p:nvPr/>
        </p:nvSpPr>
        <p:spPr>
          <a:xfrm>
            <a:off x="398859" y="812222"/>
            <a:ext cx="457200" cy="584776"/>
          </a:xfrm>
          <a:prstGeom prst="rect">
            <a:avLst/>
          </a:prstGeom>
        </p:spPr>
        <p:txBody>
          <a:bodyPr vert="horz" lIns="68580" tIns="34290" rIns="68580" bIns="34290" rtlCol="0" anchor="ctr">
            <a:noAutofit/>
          </a:bodyPr>
          <a:lstStyle/>
          <a:p>
            <a:pPr lvl="0"/>
            <a:r>
              <a:rPr lang="en-US" sz="6000" dirty="0">
                <a:solidFill>
                  <a:schemeClr val="tx1"/>
                </a:solidFill>
                <a:effectLst/>
              </a:rPr>
              <a:t>“</a:t>
            </a:r>
          </a:p>
        </p:txBody>
      </p:sp>
      <p:sp>
        <p:nvSpPr>
          <p:cNvPr id="12" name="TextBox 11"/>
          <p:cNvSpPr txBox="1"/>
          <p:nvPr/>
        </p:nvSpPr>
        <p:spPr>
          <a:xfrm>
            <a:off x="7714059" y="2768601"/>
            <a:ext cx="457200" cy="584776"/>
          </a:xfrm>
          <a:prstGeom prst="rect">
            <a:avLst/>
          </a:prstGeom>
        </p:spPr>
        <p:txBody>
          <a:bodyPr vert="horz" lIns="68580" tIns="34290" rIns="68580" bIns="34290" rtlCol="0" anchor="ctr">
            <a:noAutofit/>
          </a:bodyPr>
          <a:lstStyle/>
          <a:p>
            <a:pPr lvl="0" algn="r"/>
            <a:r>
              <a:rPr lang="en-US" sz="6000" dirty="0">
                <a:solidFill>
                  <a:schemeClr val="tx1"/>
                </a:solidFill>
                <a:effectLst/>
              </a:rPr>
              <a:t>”</a:t>
            </a:r>
          </a:p>
        </p:txBody>
      </p:sp>
    </p:spTree>
    <p:extLst>
      <p:ext uri="{BB962C8B-B14F-4D97-AF65-F5344CB8AC3E}">
        <p14:creationId xmlns:p14="http://schemas.microsoft.com/office/powerpoint/2010/main" val="20482399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513160" y="685800"/>
            <a:ext cx="7543800" cy="2743200"/>
          </a:xfrm>
        </p:spPr>
        <p:txBody>
          <a:bodyPr vert="horz" lIns="91440" tIns="45720" rIns="91440" bIns="45720" rtlCol="0" anchor="ctr">
            <a:normAutofit/>
          </a:bodyPr>
          <a:lstStyle>
            <a:lvl1pPr>
              <a:defRPr lang="en-US" b="0" dirty="0"/>
            </a:lvl1pPr>
          </a:lstStyle>
          <a:p>
            <a:pPr marL="0" lvl="0"/>
            <a:r>
              <a:rPr lang="ja-JP" altLang="en-US"/>
              <a:t>マスター タイトルの書式設定</a:t>
            </a:r>
            <a:endParaRPr lang="en-US" dirty="0"/>
          </a:p>
        </p:txBody>
      </p:sp>
      <p:sp>
        <p:nvSpPr>
          <p:cNvPr id="10" name="Text Placeholder 9"/>
          <p:cNvSpPr>
            <a:spLocks noGrp="1"/>
          </p:cNvSpPr>
          <p:nvPr>
            <p:ph type="body" sz="quarter" idx="13"/>
          </p:nvPr>
        </p:nvSpPr>
        <p:spPr>
          <a:xfrm>
            <a:off x="513159" y="3928534"/>
            <a:ext cx="6400800" cy="838200"/>
          </a:xfrm>
        </p:spPr>
        <p:txBody>
          <a:bodyPr vert="horz" lIns="91440" tIns="45720" rIns="91440" bIns="45720" rtlCol="0" anchor="b">
            <a:normAutofit/>
          </a:bodyPr>
          <a:lstStyle>
            <a:lvl1pPr>
              <a:buNone/>
              <a:defRPr lang="en-US" sz="18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513159" y="4766733"/>
            <a:ext cx="6400801" cy="1227667"/>
          </a:xfrm>
        </p:spPr>
        <p:txBody>
          <a:bodyPr anchor="t">
            <a:normAutofit/>
          </a:bodyPr>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4857315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0542730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3909" y="685800"/>
            <a:ext cx="1543050" cy="45720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4350" y="685800"/>
            <a:ext cx="5867400" cy="53086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248307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643042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3159" y="2006600"/>
            <a:ext cx="6400801" cy="2281600"/>
          </a:xfrm>
        </p:spPr>
        <p:txBody>
          <a:bodyPr anchor="b">
            <a:normAutofit/>
          </a:bodyPr>
          <a:lstStyle>
            <a:lvl1pPr algn="l">
              <a:defRPr sz="27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3160" y="4495800"/>
            <a:ext cx="6400800" cy="1498600"/>
          </a:xfrm>
        </p:spPr>
        <p:txBody>
          <a:bodyPr anchor="t">
            <a:normAutofit/>
          </a:bodyPr>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725015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3159" y="685801"/>
            <a:ext cx="3703241" cy="361526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356100" y="685801"/>
            <a:ext cx="3700859" cy="3615266"/>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518211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061" y="685800"/>
            <a:ext cx="3487340" cy="576262"/>
          </a:xfrm>
        </p:spPr>
        <p:txBody>
          <a:bodyPr anchor="b">
            <a:noAutofit/>
          </a:bodyPr>
          <a:lstStyle>
            <a:lvl1pPr marL="0" indent="0">
              <a:buNone/>
              <a:defRPr sz="21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513159" y="1270529"/>
            <a:ext cx="3703241"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559299" y="685800"/>
            <a:ext cx="3498851" cy="576262"/>
          </a:xfrm>
        </p:spPr>
        <p:txBody>
          <a:bodyPr anchor="b">
            <a:noAutofit/>
          </a:bodyPr>
          <a:lstStyle>
            <a:lvl1pPr marL="0" indent="0">
              <a:buNone/>
              <a:defRPr sz="21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354909" y="1262062"/>
            <a:ext cx="3696891"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321AD70-9B16-4AF2-979F-45E8DA2AEA16}" type="datetimeFigureOut">
              <a:rPr kumimoji="1" lang="ja-JP" altLang="en-US" smtClean="0"/>
              <a:t>2024/7/29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4265064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2024/7/29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684002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21AD70-9B16-4AF2-979F-45E8DA2AEA16}" type="datetimeFigureOut">
              <a:rPr kumimoji="1" lang="ja-JP" altLang="en-US" smtClean="0"/>
              <a:t>2024/7/29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021282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13759" y="685800"/>
            <a:ext cx="2743200" cy="1371600"/>
          </a:xfrm>
        </p:spPr>
        <p:txBody>
          <a:bodyPr anchor="b">
            <a:normAutofit/>
          </a:bodyPr>
          <a:lstStyle>
            <a:lvl1pPr algn="l">
              <a:defRPr sz="1800" b="0"/>
            </a:lvl1pPr>
          </a:lstStyle>
          <a:p>
            <a:r>
              <a:rPr lang="ja-JP" altLang="en-US"/>
              <a:t>マスター タイトルの書式設定</a:t>
            </a:r>
            <a:endParaRPr lang="en-US" dirty="0"/>
          </a:p>
        </p:txBody>
      </p:sp>
      <p:sp>
        <p:nvSpPr>
          <p:cNvPr id="3" name="Content Placeholder 2"/>
          <p:cNvSpPr>
            <a:spLocks noGrp="1"/>
          </p:cNvSpPr>
          <p:nvPr>
            <p:ph idx="1"/>
          </p:nvPr>
        </p:nvSpPr>
        <p:spPr>
          <a:xfrm>
            <a:off x="513159" y="685800"/>
            <a:ext cx="4457701" cy="53086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13759" y="2209800"/>
            <a:ext cx="2743200" cy="2091267"/>
          </a:xfrm>
        </p:spPr>
        <p:txBody>
          <a:bodyPr anchor="t">
            <a:normAutofit/>
          </a:bodyPr>
          <a:lstStyle>
            <a:lvl1pPr marL="0" indent="0">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810212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3542109" y="1447800"/>
            <a:ext cx="4514850" cy="1143000"/>
          </a:xfrm>
        </p:spPr>
        <p:txBody>
          <a:bodyPr anchor="b">
            <a:normAutofit/>
          </a:bodyPr>
          <a:lstStyle>
            <a:lvl1pPr algn="l">
              <a:defRPr sz="2100" b="0"/>
            </a:lvl1pPr>
          </a:lstStyle>
          <a:p>
            <a:r>
              <a:rPr lang="ja-JP" altLang="en-US"/>
              <a:t>マスター タイトルの書式設定</a:t>
            </a:r>
            <a:endParaRPr lang="en-US" dirty="0"/>
          </a:p>
        </p:txBody>
      </p:sp>
      <p:sp>
        <p:nvSpPr>
          <p:cNvPr id="14" name="Picture Placeholder 2"/>
          <p:cNvSpPr>
            <a:spLocks noGrp="1" noChangeAspect="1"/>
          </p:cNvSpPr>
          <p:nvPr>
            <p:ph type="pic" idx="1"/>
          </p:nvPr>
        </p:nvSpPr>
        <p:spPr>
          <a:xfrm>
            <a:off x="741759" y="914400"/>
            <a:ext cx="2460731"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ja-JP" altLang="en-US"/>
              <a:t>図を追加</a:t>
            </a:r>
            <a:endParaRPr lang="en-US" dirty="0"/>
          </a:p>
        </p:txBody>
      </p:sp>
      <p:sp>
        <p:nvSpPr>
          <p:cNvPr id="4" name="Text Placeholder 3"/>
          <p:cNvSpPr>
            <a:spLocks noGrp="1"/>
          </p:cNvSpPr>
          <p:nvPr>
            <p:ph type="body" sz="half" idx="2"/>
          </p:nvPr>
        </p:nvSpPr>
        <p:spPr>
          <a:xfrm>
            <a:off x="3542109" y="2777067"/>
            <a:ext cx="4516041" cy="2048933"/>
          </a:xfrm>
        </p:spPr>
        <p:txBody>
          <a:bodyPr anchor="t">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6511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tx1"/>
            </a:gs>
            <a:gs pos="100000">
              <a:schemeClr val="bg2">
                <a:shade val="96000"/>
                <a:satMod val="120000"/>
                <a:lumMod val="90000"/>
              </a:schemeClr>
            </a:gs>
          </a:gsLst>
          <a:lin ang="6000000" scaled="0"/>
          <a:tileRect/>
        </a:gradFill>
        <a:effectLst/>
      </p:bgPr>
    </p:bg>
    <p:spTree>
      <p:nvGrpSpPr>
        <p:cNvPr id="1" name=""/>
        <p:cNvGrpSpPr/>
        <p:nvPr/>
      </p:nvGrpSpPr>
      <p:grpSpPr>
        <a:xfrm>
          <a:off x="0" y="0"/>
          <a:ext cx="0" cy="0"/>
          <a:chOff x="0" y="0"/>
          <a:chExt cx="0" cy="0"/>
        </a:xfrm>
      </p:grpSpPr>
      <p:grpSp>
        <p:nvGrpSpPr>
          <p:cNvPr id="7" name="Group 6"/>
          <p:cNvGrpSpPr/>
          <p:nvPr/>
        </p:nvGrpSpPr>
        <p:grpSpPr>
          <a:xfrm>
            <a:off x="6905227" y="2963334"/>
            <a:ext cx="2236394"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13159" y="4487333"/>
            <a:ext cx="6400800" cy="1507067"/>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3159" y="685801"/>
            <a:ext cx="6400800" cy="3615267"/>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428309" y="6172201"/>
            <a:ext cx="1200150" cy="365125"/>
          </a:xfrm>
          <a:prstGeom prst="rect">
            <a:avLst/>
          </a:prstGeom>
        </p:spPr>
        <p:txBody>
          <a:bodyPr vert="horz" lIns="91440" tIns="45720" rIns="91440" bIns="45720" rtlCol="0" anchor="t"/>
          <a:lstStyle>
            <a:lvl1pPr algn="r">
              <a:defRPr sz="750" b="0" i="0">
                <a:solidFill>
                  <a:schemeClr val="bg2">
                    <a:lumMod val="50000"/>
                  </a:schemeClr>
                </a:solidFill>
                <a:effectLst/>
                <a:latin typeface="+mn-lt"/>
              </a:defRPr>
            </a:lvl1pPr>
          </a:lstStyle>
          <a:p>
            <a:fld id="{7321AD70-9B16-4AF2-979F-45E8DA2AEA16}" type="datetimeFigureOut">
              <a:rPr kumimoji="1" lang="ja-JP" altLang="en-US" smtClean="0"/>
              <a:t>2024/7/29</a:t>
            </a:fld>
            <a:endParaRPr kumimoji="1" lang="ja-JP" altLang="en-US"/>
          </a:p>
        </p:txBody>
      </p:sp>
      <p:sp>
        <p:nvSpPr>
          <p:cNvPr id="5" name="Footer Placeholder 4"/>
          <p:cNvSpPr>
            <a:spLocks noGrp="1"/>
          </p:cNvSpPr>
          <p:nvPr>
            <p:ph type="ftr" sz="quarter" idx="3"/>
          </p:nvPr>
        </p:nvSpPr>
        <p:spPr>
          <a:xfrm>
            <a:off x="513159" y="6172201"/>
            <a:ext cx="5657850" cy="365125"/>
          </a:xfrm>
          <a:prstGeom prst="rect">
            <a:avLst/>
          </a:prstGeom>
        </p:spPr>
        <p:txBody>
          <a:bodyPr vert="horz" lIns="91440" tIns="45720" rIns="91440" bIns="45720" rtlCol="0" anchor="t"/>
          <a:lstStyle>
            <a:lvl1pPr algn="l">
              <a:defRPr sz="750" b="0" i="0">
                <a:solidFill>
                  <a:schemeClr val="bg2">
                    <a:lumMod val="50000"/>
                  </a:schemeClr>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7772400" y="5578476"/>
            <a:ext cx="856684" cy="669925"/>
          </a:xfrm>
          <a:prstGeom prst="rect">
            <a:avLst/>
          </a:prstGeom>
        </p:spPr>
        <p:txBody>
          <a:bodyPr vert="horz" lIns="91440" tIns="45720" rIns="91440" bIns="45720" rtlCol="0" anchor="b"/>
          <a:lstStyle>
            <a:lvl1pPr algn="r">
              <a:defRPr sz="2400" b="0" i="0">
                <a:solidFill>
                  <a:schemeClr val="bg2">
                    <a:lumMod val="50000"/>
                  </a:schemeClr>
                </a:solidFill>
                <a:effectLst/>
                <a:latin typeface="+mn-lt"/>
              </a:defRPr>
            </a:lvl1p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612855160"/>
      </p:ext>
    </p:extLst>
  </p:cSld>
  <p:clrMap bg1="dk1" tx1="lt1" bg2="dk2" tx2="lt2" accent1="accent1" accent2="accent2" accent3="accent3" accent4="accent4" accent5="accent5" accent6="accent6" hlink="hlink" folHlink="folHlink"/>
  <p:sldLayoutIdLst>
    <p:sldLayoutId id="2147484928" r:id="rId1"/>
    <p:sldLayoutId id="2147484929" r:id="rId2"/>
    <p:sldLayoutId id="2147484930" r:id="rId3"/>
    <p:sldLayoutId id="2147484931" r:id="rId4"/>
    <p:sldLayoutId id="2147484932" r:id="rId5"/>
    <p:sldLayoutId id="2147484933" r:id="rId6"/>
    <p:sldLayoutId id="2147484934" r:id="rId7"/>
    <p:sldLayoutId id="2147484935" r:id="rId8"/>
    <p:sldLayoutId id="2147484936" r:id="rId9"/>
    <p:sldLayoutId id="2147484937" r:id="rId10"/>
    <p:sldLayoutId id="2147484938" r:id="rId11"/>
    <p:sldLayoutId id="2147484939" r:id="rId12"/>
    <p:sldLayoutId id="2147484940" r:id="rId13"/>
    <p:sldLayoutId id="2147484941" r:id="rId14"/>
    <p:sldLayoutId id="2147484942" r:id="rId15"/>
    <p:sldLayoutId id="2147484943" r:id="rId16"/>
    <p:sldLayoutId id="2147484944" r:id="rId17"/>
  </p:sldLayoutIdLst>
  <p:txStyles>
    <p:titleStyle>
      <a:lvl1pPr algn="l" defTabSz="342900" rtl="0" eaLnBrk="1" latinLnBrk="0" hangingPunct="1">
        <a:spcBef>
          <a:spcPct val="0"/>
        </a:spcBef>
        <a:buNone/>
        <a:defRPr kumimoji="1" sz="27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143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500" kern="1200" cap="none">
          <a:solidFill>
            <a:schemeClr val="bg2">
              <a:lumMod val="75000"/>
            </a:schemeClr>
          </a:solidFill>
          <a:effectLst/>
          <a:latin typeface="+mn-lt"/>
          <a:ea typeface="+mn-ea"/>
          <a:cs typeface="+mn-cs"/>
        </a:defRPr>
      </a:lvl1pPr>
      <a:lvl2pPr marL="5572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350" kern="1200" cap="none">
          <a:solidFill>
            <a:schemeClr val="bg2">
              <a:lumMod val="75000"/>
            </a:schemeClr>
          </a:solidFill>
          <a:effectLst/>
          <a:latin typeface="+mn-lt"/>
          <a:ea typeface="+mn-ea"/>
          <a:cs typeface="+mn-cs"/>
        </a:defRPr>
      </a:lvl2pPr>
      <a:lvl3pPr marL="9001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200" kern="1200" cap="none">
          <a:solidFill>
            <a:schemeClr val="bg2">
              <a:lumMod val="75000"/>
            </a:schemeClr>
          </a:solidFill>
          <a:effectLst/>
          <a:latin typeface="+mn-lt"/>
          <a:ea typeface="+mn-ea"/>
          <a:cs typeface="+mn-cs"/>
        </a:defRPr>
      </a:lvl3pPr>
      <a:lvl4pPr marL="1157288" indent="-128588"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050" kern="1200" cap="none">
          <a:solidFill>
            <a:schemeClr val="bg2">
              <a:lumMod val="75000"/>
            </a:schemeClr>
          </a:solidFill>
          <a:effectLst/>
          <a:latin typeface="+mn-lt"/>
          <a:ea typeface="+mn-ea"/>
          <a:cs typeface="+mn-cs"/>
        </a:defRPr>
      </a:lvl4pPr>
      <a:lvl5pPr marL="1500188" indent="-128588"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050" kern="1200" cap="none">
          <a:solidFill>
            <a:schemeClr val="bg2">
              <a:lumMod val="75000"/>
            </a:schemeClr>
          </a:solidFill>
          <a:effectLst/>
          <a:latin typeface="+mn-lt"/>
          <a:ea typeface="+mn-ea"/>
          <a:cs typeface="+mn-cs"/>
        </a:defRPr>
      </a:lvl5pPr>
      <a:lvl6pPr marL="18859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050" kern="1200" cap="none">
          <a:solidFill>
            <a:schemeClr val="bg2">
              <a:lumMod val="75000"/>
            </a:schemeClr>
          </a:solidFill>
          <a:effectLst/>
          <a:latin typeface="+mn-lt"/>
          <a:ea typeface="+mn-ea"/>
          <a:cs typeface="+mn-cs"/>
        </a:defRPr>
      </a:lvl6pPr>
      <a:lvl7pPr marL="22288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050" kern="1200" cap="none">
          <a:solidFill>
            <a:schemeClr val="bg2">
              <a:lumMod val="75000"/>
            </a:schemeClr>
          </a:solidFill>
          <a:effectLst/>
          <a:latin typeface="+mn-lt"/>
          <a:ea typeface="+mn-ea"/>
          <a:cs typeface="+mn-cs"/>
        </a:defRPr>
      </a:lvl7pPr>
      <a:lvl8pPr marL="25717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050" kern="1200" cap="none">
          <a:solidFill>
            <a:schemeClr val="bg2">
              <a:lumMod val="75000"/>
            </a:schemeClr>
          </a:solidFill>
          <a:effectLst/>
          <a:latin typeface="+mn-lt"/>
          <a:ea typeface="+mn-ea"/>
          <a:cs typeface="+mn-cs"/>
        </a:defRPr>
      </a:lvl8pPr>
      <a:lvl9pPr marL="29146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050" kern="1200" cap="none">
          <a:solidFill>
            <a:schemeClr val="bg2">
              <a:lumMod val="75000"/>
            </a:schemeClr>
          </a:solidFill>
          <a:effectLst/>
          <a:latin typeface="+mn-lt"/>
          <a:ea typeface="+mn-ea"/>
          <a:cs typeface="+mn-cs"/>
        </a:defRPr>
      </a:lvl9pPr>
    </p:bodyStyle>
    <p:otherStyle>
      <a:defPPr>
        <a:defRPr lang="en-US"/>
      </a:defPPr>
      <a:lvl1pPr marL="0" algn="l" defTabSz="342900" rtl="0" eaLnBrk="1" latinLnBrk="0" hangingPunct="1">
        <a:defRPr kumimoji="1" sz="1350" kern="1200">
          <a:solidFill>
            <a:schemeClr val="tx1"/>
          </a:solidFill>
          <a:latin typeface="+mn-lt"/>
          <a:ea typeface="+mn-ea"/>
          <a:cs typeface="+mn-cs"/>
        </a:defRPr>
      </a:lvl1pPr>
      <a:lvl2pPr marL="342900" algn="l" defTabSz="342900" rtl="0" eaLnBrk="1" latinLnBrk="0" hangingPunct="1">
        <a:defRPr kumimoji="1" sz="1350" kern="1200">
          <a:solidFill>
            <a:schemeClr val="tx1"/>
          </a:solidFill>
          <a:latin typeface="+mn-lt"/>
          <a:ea typeface="+mn-ea"/>
          <a:cs typeface="+mn-cs"/>
        </a:defRPr>
      </a:lvl2pPr>
      <a:lvl3pPr marL="685800" algn="l" defTabSz="342900" rtl="0" eaLnBrk="1" latinLnBrk="0" hangingPunct="1">
        <a:defRPr kumimoji="1" sz="1350" kern="1200">
          <a:solidFill>
            <a:schemeClr val="tx1"/>
          </a:solidFill>
          <a:latin typeface="+mn-lt"/>
          <a:ea typeface="+mn-ea"/>
          <a:cs typeface="+mn-cs"/>
        </a:defRPr>
      </a:lvl3pPr>
      <a:lvl4pPr marL="1028700" algn="l" defTabSz="342900" rtl="0" eaLnBrk="1" latinLnBrk="0" hangingPunct="1">
        <a:defRPr kumimoji="1" sz="1350" kern="1200">
          <a:solidFill>
            <a:schemeClr val="tx1"/>
          </a:solidFill>
          <a:latin typeface="+mn-lt"/>
          <a:ea typeface="+mn-ea"/>
          <a:cs typeface="+mn-cs"/>
        </a:defRPr>
      </a:lvl4pPr>
      <a:lvl5pPr marL="1371600" algn="l" defTabSz="342900" rtl="0" eaLnBrk="1" latinLnBrk="0" hangingPunct="1">
        <a:defRPr kumimoji="1" sz="1350" kern="1200">
          <a:solidFill>
            <a:schemeClr val="tx1"/>
          </a:solidFill>
          <a:latin typeface="+mn-lt"/>
          <a:ea typeface="+mn-ea"/>
          <a:cs typeface="+mn-cs"/>
        </a:defRPr>
      </a:lvl5pPr>
      <a:lvl6pPr marL="1714500" algn="l" defTabSz="342900" rtl="0" eaLnBrk="1" latinLnBrk="0" hangingPunct="1">
        <a:defRPr kumimoji="1" sz="1350" kern="1200">
          <a:solidFill>
            <a:schemeClr val="tx1"/>
          </a:solidFill>
          <a:latin typeface="+mn-lt"/>
          <a:ea typeface="+mn-ea"/>
          <a:cs typeface="+mn-cs"/>
        </a:defRPr>
      </a:lvl6pPr>
      <a:lvl7pPr marL="2057400" algn="l" defTabSz="342900" rtl="0" eaLnBrk="1" latinLnBrk="0" hangingPunct="1">
        <a:defRPr kumimoji="1" sz="1350" kern="1200">
          <a:solidFill>
            <a:schemeClr val="tx1"/>
          </a:solidFill>
          <a:latin typeface="+mn-lt"/>
          <a:ea typeface="+mn-ea"/>
          <a:cs typeface="+mn-cs"/>
        </a:defRPr>
      </a:lvl7pPr>
      <a:lvl8pPr marL="2400300" algn="l" defTabSz="342900" rtl="0" eaLnBrk="1" latinLnBrk="0" hangingPunct="1">
        <a:defRPr kumimoji="1" sz="1350" kern="1200">
          <a:solidFill>
            <a:schemeClr val="tx1"/>
          </a:solidFill>
          <a:latin typeface="+mn-lt"/>
          <a:ea typeface="+mn-ea"/>
          <a:cs typeface="+mn-cs"/>
        </a:defRPr>
      </a:lvl8pPr>
      <a:lvl9pPr marL="2743200" algn="l" defTabSz="3429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4.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5.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7.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8.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7.xml"/><Relationship Id="rId1" Type="http://schemas.openxmlformats.org/officeDocument/2006/relationships/tags" Target="../tags/tag19.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0.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1.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7.xml"/><Relationship Id="rId1" Type="http://schemas.openxmlformats.org/officeDocument/2006/relationships/tags" Target="../tags/tag23.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4.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5.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6.xml"/></Relationships>
</file>

<file path=ppt/slides/_rels/slide28.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slideLayout" Target="../slideLayouts/slideLayout7.xml"/><Relationship Id="rId1" Type="http://schemas.openxmlformats.org/officeDocument/2006/relationships/tags" Target="../tags/tag2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8.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3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7.xml"/><Relationship Id="rId1" Type="http://schemas.openxmlformats.org/officeDocument/2006/relationships/tags" Target="../tags/tag29.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0.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1.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3.xml"/></Relationships>
</file>

<file path=ppt/slides/_rels/slide3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slideLayout" Target="../slideLayouts/slideLayout7.xml"/><Relationship Id="rId1" Type="http://schemas.openxmlformats.org/officeDocument/2006/relationships/tags" Target="../tags/tag34.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5.xml"/></Relationships>
</file>

<file path=ppt/slides/_rels/slide3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slideLayout" Target="../slideLayouts/slideLayout7.xml"/><Relationship Id="rId1" Type="http://schemas.openxmlformats.org/officeDocument/2006/relationships/tags" Target="../tags/tag36.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7.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9.xml"/></Relationships>
</file>

<file path=ppt/slides/_rels/slide41.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slideLayout" Target="../slideLayouts/slideLayout7.xml"/><Relationship Id="rId1" Type="http://schemas.openxmlformats.org/officeDocument/2006/relationships/tags" Target="../tags/tag40.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1.xml"/></Relationships>
</file>

<file path=ppt/slides/_rels/slide43.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slideLayout" Target="../slideLayouts/slideLayout7.xml"/><Relationship Id="rId1" Type="http://schemas.openxmlformats.org/officeDocument/2006/relationships/tags" Target="../tags/tag42.xml"/><Relationship Id="rId4" Type="http://schemas.openxmlformats.org/officeDocument/2006/relationships/image" Target="../media/image19.emf"/></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3.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4.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5.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100085893"/>
              </p:ext>
            </p:extLst>
          </p:nvPr>
        </p:nvGraphicFramePr>
        <p:xfrm>
          <a:off x="1619672" y="1700808"/>
          <a:ext cx="6480720" cy="22288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サブタイトル 2"/>
          <p:cNvSpPr>
            <a:spLocks noGrp="1"/>
          </p:cNvSpPr>
          <p:nvPr>
            <p:ph type="subTitle" idx="1"/>
          </p:nvPr>
        </p:nvSpPr>
        <p:spPr>
          <a:xfrm>
            <a:off x="5509260" y="4223605"/>
            <a:ext cx="3119199" cy="1121826"/>
          </a:xfrm>
        </p:spPr>
        <p:txBody>
          <a:bodyPr>
            <a:normAutofit/>
          </a:bodyPr>
          <a:lstStyle/>
          <a:p>
            <a:r>
              <a:rPr lang="ja-JP" altLang="en-US" sz="2100" dirty="0"/>
              <a:t>講義資料</a:t>
            </a:r>
          </a:p>
          <a:p>
            <a:r>
              <a:rPr lang="en-US" altLang="ja-JP" dirty="0"/>
              <a:t>by </a:t>
            </a:r>
            <a:r>
              <a:rPr kumimoji="1" lang="ja-JP" altLang="en-US" dirty="0"/>
              <a:t>前田　淳</a:t>
            </a:r>
          </a:p>
          <a:p>
            <a:r>
              <a:rPr kumimoji="1" lang="ja-JP" altLang="en-US" dirty="0"/>
              <a:t>（北九州市立大学　経済学部）</a:t>
            </a:r>
          </a:p>
        </p:txBody>
      </p:sp>
    </p:spTree>
    <p:extLst>
      <p:ext uri="{BB962C8B-B14F-4D97-AF65-F5344CB8AC3E}">
        <p14:creationId xmlns:p14="http://schemas.microsoft.com/office/powerpoint/2010/main" val="3879493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10</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305" y="1052736"/>
            <a:ext cx="8640101" cy="51845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個々の観測データと直線の間の距離が違う！　赤の線上の点の方が、それぞれの観測データにとても近い場所にある。つまり、観測データからの距離が一番近い直線となる、</a:t>
            </a:r>
            <a:r>
              <a:rPr lang="en-US" altLang="ja-JP" sz="2800" dirty="0">
                <a:solidFill>
                  <a:prstClr val="black"/>
                </a:solidFill>
                <a:latin typeface="Bookman Old Style" panose="02050604050505020204"/>
                <a:ea typeface="HG明朝E" panose="02020909000000000000" pitchFamily="17" charset="-128"/>
              </a:rPr>
              <a:t>a </a:t>
            </a:r>
            <a:r>
              <a:rPr lang="ja-JP" altLang="en-US" sz="2800" dirty="0">
                <a:solidFill>
                  <a:prstClr val="black"/>
                </a:solidFill>
                <a:latin typeface="Bookman Old Style" panose="02050604050505020204"/>
                <a:ea typeface="HG明朝E" panose="02020909000000000000" pitchFamily="17" charset="-128"/>
              </a:rPr>
              <a:t>と </a:t>
            </a:r>
            <a:r>
              <a:rPr lang="en-US" altLang="ja-JP" sz="2800" dirty="0">
                <a:solidFill>
                  <a:prstClr val="black"/>
                </a:solidFill>
                <a:latin typeface="Bookman Old Style" panose="02050604050505020204"/>
                <a:ea typeface="HG明朝E" panose="02020909000000000000" pitchFamily="17" charset="-128"/>
              </a:rPr>
              <a:t>c </a:t>
            </a:r>
            <a:r>
              <a:rPr lang="ja-JP" altLang="en-US" sz="2800" dirty="0">
                <a:solidFill>
                  <a:prstClr val="black"/>
                </a:solidFill>
                <a:latin typeface="Bookman Old Style" panose="02050604050505020204"/>
                <a:ea typeface="HG明朝E" panose="02020909000000000000" pitchFamily="17" charset="-128"/>
              </a:rPr>
              <a:t>を見つけ出せばいい。</a:t>
            </a: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では、その距離とは？　直線の上にデータがずれている場合と、下にずれている場合があるので、数値で計算するとプラスとマイナスになる。そこで、ずれの値を二乗にして合計⇒最小二乗法。</a:t>
            </a:r>
            <a:endParaRPr lang="en-US" altLang="ja-JP" sz="2800" dirty="0">
              <a:solidFill>
                <a:prstClr val="black"/>
              </a:solidFill>
              <a:latin typeface="Bookman Old Style" panose="02050604050505020204"/>
              <a:ea typeface="HG明朝E" panose="02020909000000000000" pitchFamily="17" charset="-128"/>
            </a:endParaRPr>
          </a:p>
          <a:p>
            <a:pPr marL="255600" indent="-255600" defTabSz="342900">
              <a:buFont typeface="Wingdings" panose="05000000000000000000" pitchFamily="2" charset="2"/>
              <a:buChar char="l"/>
              <a:defRPr/>
            </a:pP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3541111098"/>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11</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306" y="1052736"/>
            <a:ext cx="8137126" cy="51845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つまり、ずれを二乗した合計が、最小になるような </a:t>
            </a:r>
            <a:r>
              <a:rPr lang="en-US" altLang="ja-JP" sz="2800" dirty="0">
                <a:solidFill>
                  <a:prstClr val="black"/>
                </a:solidFill>
                <a:latin typeface="Bookman Old Style" panose="02050604050505020204"/>
                <a:ea typeface="HG明朝E" panose="02020909000000000000" pitchFamily="17" charset="-128"/>
              </a:rPr>
              <a:t>a </a:t>
            </a:r>
            <a:r>
              <a:rPr lang="ja-JP" altLang="en-US" sz="2800" dirty="0">
                <a:solidFill>
                  <a:prstClr val="black"/>
                </a:solidFill>
                <a:latin typeface="Bookman Old Style" panose="02050604050505020204"/>
                <a:ea typeface="HG明朝E" panose="02020909000000000000" pitchFamily="17" charset="-128"/>
              </a:rPr>
              <a:t>と </a:t>
            </a:r>
            <a:r>
              <a:rPr lang="en-US" altLang="ja-JP" sz="2800" dirty="0">
                <a:solidFill>
                  <a:prstClr val="black"/>
                </a:solidFill>
                <a:latin typeface="Bookman Old Style" panose="02050604050505020204"/>
                <a:ea typeface="HG明朝E" panose="02020909000000000000" pitchFamily="17" charset="-128"/>
              </a:rPr>
              <a:t>c </a:t>
            </a:r>
            <a:r>
              <a:rPr lang="ja-JP" altLang="en-US" sz="2800" dirty="0">
                <a:solidFill>
                  <a:prstClr val="black"/>
                </a:solidFill>
                <a:latin typeface="Bookman Old Style" panose="02050604050505020204"/>
                <a:ea typeface="HG明朝E" panose="02020909000000000000" pitchFamily="17" charset="-128"/>
              </a:rPr>
              <a:t>を見つけ出すということ。</a:t>
            </a: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下の図のような二つの観測データがあり、回帰分析したところ、直線の切片と傾き（ </a:t>
            </a:r>
            <a:r>
              <a:rPr lang="en-US" altLang="ja-JP" sz="2800" dirty="0">
                <a:solidFill>
                  <a:prstClr val="black"/>
                </a:solidFill>
                <a:latin typeface="Bookman Old Style" panose="02050604050505020204"/>
                <a:ea typeface="HG明朝E" panose="02020909000000000000" pitchFamily="17" charset="-128"/>
              </a:rPr>
              <a:t>a </a:t>
            </a:r>
            <a:r>
              <a:rPr lang="ja-JP" altLang="en-US" sz="2800" dirty="0">
                <a:solidFill>
                  <a:prstClr val="black"/>
                </a:solidFill>
                <a:latin typeface="Bookman Old Style" panose="02050604050505020204"/>
                <a:ea typeface="HG明朝E" panose="02020909000000000000" pitchFamily="17" charset="-128"/>
              </a:rPr>
              <a:t>と </a:t>
            </a:r>
            <a:r>
              <a:rPr lang="en-US" altLang="ja-JP" sz="2800" dirty="0">
                <a:solidFill>
                  <a:prstClr val="black"/>
                </a:solidFill>
                <a:latin typeface="Bookman Old Style" panose="02050604050505020204"/>
                <a:ea typeface="HG明朝E" panose="02020909000000000000" pitchFamily="17" charset="-128"/>
              </a:rPr>
              <a:t>c </a:t>
            </a:r>
            <a:r>
              <a:rPr lang="ja-JP" altLang="en-US" sz="2800" dirty="0">
                <a:solidFill>
                  <a:prstClr val="black"/>
                </a:solidFill>
                <a:latin typeface="Bookman Old Style" panose="02050604050505020204"/>
                <a:ea typeface="HG明朝E" panose="02020909000000000000" pitchFamily="17" charset="-128"/>
              </a:rPr>
              <a:t>）について、同じ数値になったとする。</a:t>
            </a:r>
            <a:endParaRPr lang="en-US" altLang="ja-JP" sz="2800" dirty="0">
              <a:solidFill>
                <a:prstClr val="black"/>
              </a:solidFill>
              <a:latin typeface="Bookman Old Style" panose="02050604050505020204"/>
              <a:ea typeface="HG明朝E" panose="02020909000000000000" pitchFamily="17" charset="-128"/>
            </a:endParaRP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最初のグラフをパターン</a:t>
            </a:r>
            <a:r>
              <a:rPr lang="en-US" altLang="ja-JP" sz="2800" dirty="0">
                <a:solidFill>
                  <a:prstClr val="black"/>
                </a:solidFill>
                <a:latin typeface="Bookman Old Style" panose="02050604050505020204"/>
                <a:ea typeface="HG明朝E" panose="02020909000000000000" pitchFamily="17" charset="-128"/>
              </a:rPr>
              <a:t>A</a:t>
            </a:r>
            <a:r>
              <a:rPr lang="ja-JP" altLang="en-US" sz="2800" dirty="0">
                <a:solidFill>
                  <a:prstClr val="black"/>
                </a:solidFill>
                <a:latin typeface="Bookman Old Style" panose="02050604050505020204"/>
                <a:ea typeface="HG明朝E" panose="02020909000000000000" pitchFamily="17" charset="-128"/>
              </a:rPr>
              <a:t>、次をパターン</a:t>
            </a:r>
            <a:r>
              <a:rPr lang="en-US" altLang="ja-JP" sz="2800" dirty="0">
                <a:solidFill>
                  <a:prstClr val="black"/>
                </a:solidFill>
                <a:latin typeface="Bookman Old Style" panose="02050604050505020204"/>
                <a:ea typeface="HG明朝E" panose="02020909000000000000" pitchFamily="17" charset="-128"/>
              </a:rPr>
              <a:t>B</a:t>
            </a:r>
            <a:r>
              <a:rPr lang="ja-JP" altLang="en-US" sz="2800" dirty="0">
                <a:solidFill>
                  <a:prstClr val="black"/>
                </a:solidFill>
                <a:latin typeface="Bookman Old Style" panose="02050604050505020204"/>
                <a:ea typeface="HG明朝E" panose="02020909000000000000" pitchFamily="17" charset="-128"/>
              </a:rPr>
              <a:t>と呼ぶ。</a:t>
            </a:r>
            <a:endParaRPr lang="en-US" altLang="ja-JP" sz="2800" dirty="0">
              <a:solidFill>
                <a:prstClr val="black"/>
              </a:solidFill>
              <a:latin typeface="Bookman Old Style" panose="02050604050505020204"/>
              <a:ea typeface="HG明朝E" panose="02020909000000000000" pitchFamily="17" charset="-128"/>
            </a:endParaRPr>
          </a:p>
          <a:p>
            <a:pPr marL="255600" indent="-255600" defTabSz="342900">
              <a:buFont typeface="Wingdings" panose="05000000000000000000" pitchFamily="2" charset="2"/>
              <a:buChar char="l"/>
              <a:defRPr/>
            </a:pP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736791837"/>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12</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305" y="1052736"/>
            <a:ext cx="8640101" cy="5184552"/>
          </a:xfrm>
          <a:prstGeom prst="rect">
            <a:avLst/>
          </a:prstGeom>
          <a:noFill/>
        </p:spPr>
        <p:txBody>
          <a:bodyPr wrap="square" rtlCol="0">
            <a:noAutofit/>
          </a:bodyPr>
          <a:lstStyle/>
          <a:p>
            <a:pPr defTabSz="342900">
              <a:defRPr/>
            </a:pPr>
            <a:endParaRPr lang="en-US" altLang="ja-JP" sz="2800" dirty="0">
              <a:solidFill>
                <a:prstClr val="black"/>
              </a:solidFill>
              <a:latin typeface="Bookman Old Style" panose="02050604050505020204"/>
              <a:ea typeface="HG明朝E" panose="02020909000000000000" pitchFamily="17" charset="-128"/>
            </a:endParaRPr>
          </a:p>
          <a:p>
            <a:pPr marL="255600" indent="-255600" defTabSz="342900">
              <a:buFont typeface="Wingdings" panose="05000000000000000000" pitchFamily="2" charset="2"/>
              <a:buChar char="l"/>
              <a:defRPr/>
            </a:pP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pic>
        <p:nvPicPr>
          <p:cNvPr id="2" name="図 1">
            <a:extLst>
              <a:ext uri="{FF2B5EF4-FFF2-40B4-BE49-F238E27FC236}">
                <a16:creationId xmlns:a16="http://schemas.microsoft.com/office/drawing/2014/main" id="{ED251A2F-9F39-48E3-9A54-7EB7D23B8329}"/>
              </a:ext>
            </a:extLst>
          </p:cNvPr>
          <p:cNvPicPr>
            <a:picLocks noChangeAspect="1"/>
          </p:cNvPicPr>
          <p:nvPr/>
        </p:nvPicPr>
        <p:blipFill>
          <a:blip r:embed="rId3"/>
          <a:stretch>
            <a:fillRect/>
          </a:stretch>
        </p:blipFill>
        <p:spPr>
          <a:xfrm>
            <a:off x="457200" y="908720"/>
            <a:ext cx="7643192" cy="5414743"/>
          </a:xfrm>
          <a:prstGeom prst="rect">
            <a:avLst/>
          </a:prstGeom>
        </p:spPr>
      </p:pic>
      <p:cxnSp>
        <p:nvCxnSpPr>
          <p:cNvPr id="7" name="直線コネクタ 6">
            <a:extLst>
              <a:ext uri="{FF2B5EF4-FFF2-40B4-BE49-F238E27FC236}">
                <a16:creationId xmlns:a16="http://schemas.microsoft.com/office/drawing/2014/main" id="{76A45880-2B49-47AE-BAB4-8CB5FBEE3339}"/>
              </a:ext>
            </a:extLst>
          </p:cNvPr>
          <p:cNvCxnSpPr/>
          <p:nvPr/>
        </p:nvCxnSpPr>
        <p:spPr>
          <a:xfrm flipV="1">
            <a:off x="1619672" y="1988840"/>
            <a:ext cx="4608512" cy="25922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437611740"/>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13</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305" y="1052736"/>
            <a:ext cx="8640101" cy="5184552"/>
          </a:xfrm>
          <a:prstGeom prst="rect">
            <a:avLst/>
          </a:prstGeom>
          <a:noFill/>
        </p:spPr>
        <p:txBody>
          <a:bodyPr wrap="square" rtlCol="0">
            <a:noAutofit/>
          </a:bodyPr>
          <a:lstStyle/>
          <a:p>
            <a:pPr defTabSz="342900">
              <a:defRPr/>
            </a:pPr>
            <a:endParaRPr lang="en-US" altLang="ja-JP" sz="2800" dirty="0">
              <a:solidFill>
                <a:prstClr val="black"/>
              </a:solidFill>
              <a:latin typeface="Bookman Old Style" panose="02050604050505020204"/>
              <a:ea typeface="HG明朝E" panose="02020909000000000000" pitchFamily="17" charset="-128"/>
            </a:endParaRPr>
          </a:p>
          <a:p>
            <a:pPr marL="255600" indent="-255600" defTabSz="342900">
              <a:buFont typeface="Wingdings" panose="05000000000000000000" pitchFamily="2" charset="2"/>
              <a:buChar char="l"/>
              <a:defRPr/>
            </a:pP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pic>
        <p:nvPicPr>
          <p:cNvPr id="2" name="図 1">
            <a:extLst>
              <a:ext uri="{FF2B5EF4-FFF2-40B4-BE49-F238E27FC236}">
                <a16:creationId xmlns:a16="http://schemas.microsoft.com/office/drawing/2014/main" id="{24F1ACEC-5017-49B2-BC13-F628687151DA}"/>
              </a:ext>
            </a:extLst>
          </p:cNvPr>
          <p:cNvPicPr>
            <a:picLocks noChangeAspect="1"/>
          </p:cNvPicPr>
          <p:nvPr/>
        </p:nvPicPr>
        <p:blipFill>
          <a:blip r:embed="rId3"/>
          <a:stretch>
            <a:fillRect/>
          </a:stretch>
        </p:blipFill>
        <p:spPr>
          <a:xfrm>
            <a:off x="180594" y="836711"/>
            <a:ext cx="7703774" cy="5472271"/>
          </a:xfrm>
          <a:prstGeom prst="rect">
            <a:avLst/>
          </a:prstGeom>
        </p:spPr>
      </p:pic>
      <p:cxnSp>
        <p:nvCxnSpPr>
          <p:cNvPr id="6" name="直線コネクタ 5">
            <a:extLst>
              <a:ext uri="{FF2B5EF4-FFF2-40B4-BE49-F238E27FC236}">
                <a16:creationId xmlns:a16="http://schemas.microsoft.com/office/drawing/2014/main" id="{AA9C9952-AE82-4DA3-92AD-D125D20CDF8B}"/>
              </a:ext>
            </a:extLst>
          </p:cNvPr>
          <p:cNvCxnSpPr/>
          <p:nvPr/>
        </p:nvCxnSpPr>
        <p:spPr>
          <a:xfrm flipV="1">
            <a:off x="1525375" y="1844824"/>
            <a:ext cx="4608512" cy="25922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371556726"/>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14</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305" y="1052736"/>
            <a:ext cx="8363495" cy="51845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パターン</a:t>
            </a:r>
            <a:r>
              <a:rPr lang="en-US" altLang="ja-JP" sz="2800" dirty="0">
                <a:solidFill>
                  <a:prstClr val="black"/>
                </a:solidFill>
                <a:latin typeface="Bookman Old Style" panose="02050604050505020204"/>
                <a:ea typeface="HG明朝E" panose="02020909000000000000" pitchFamily="17" charset="-128"/>
              </a:rPr>
              <a:t>A</a:t>
            </a:r>
            <a:r>
              <a:rPr lang="ja-JP" altLang="en-US" sz="2800" dirty="0">
                <a:solidFill>
                  <a:prstClr val="black"/>
                </a:solidFill>
                <a:latin typeface="Bookman Old Style" panose="02050604050505020204"/>
                <a:ea typeface="HG明朝E" panose="02020909000000000000" pitchFamily="17" charset="-128"/>
              </a:rPr>
              <a:t>のグラフは </a:t>
            </a:r>
            <a:r>
              <a:rPr lang="en-US" altLang="ja-JP" sz="2800" dirty="0">
                <a:solidFill>
                  <a:prstClr val="black"/>
                </a:solidFill>
                <a:latin typeface="Bookman Old Style" panose="02050604050505020204"/>
                <a:ea typeface="HG明朝E" panose="02020909000000000000" pitchFamily="17" charset="-128"/>
              </a:rPr>
              <a:t>B</a:t>
            </a:r>
            <a:r>
              <a:rPr lang="ja-JP" altLang="en-US" sz="2800" dirty="0">
                <a:solidFill>
                  <a:prstClr val="black"/>
                </a:solidFill>
                <a:latin typeface="Bookman Old Style" panose="02050604050505020204"/>
                <a:ea typeface="HG明朝E" panose="02020909000000000000" pitchFamily="17" charset="-128"/>
              </a:rPr>
              <a:t>に比べて、データがばらついている。同じ直線だとしても、売上げを予測する精度（言い換えると、気温と売上げの関係を説明する精度）は、上のグラフの方が低い。</a:t>
            </a: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この違いを知るためにはどうしたらいいのか？</a:t>
            </a:r>
          </a:p>
          <a:p>
            <a:pPr marL="255600" indent="-255600" defTabSz="342900">
              <a:buFont typeface="Wingdings" panose="05000000000000000000" pitchFamily="2" charset="2"/>
              <a:buChar char="l"/>
              <a:defRPr/>
            </a:pPr>
            <a:r>
              <a:rPr lang="en-US" altLang="ja-JP" sz="2800" dirty="0">
                <a:solidFill>
                  <a:prstClr val="black"/>
                </a:solidFill>
                <a:latin typeface="Bookman Old Style" panose="02050604050505020204"/>
                <a:ea typeface="HG明朝E" panose="02020909000000000000" pitchFamily="17" charset="-128"/>
              </a:rPr>
              <a:t>A</a:t>
            </a:r>
            <a:r>
              <a:rPr lang="ja-JP" altLang="en-US" sz="2800" dirty="0">
                <a:solidFill>
                  <a:prstClr val="black"/>
                </a:solidFill>
                <a:latin typeface="Bookman Old Style" panose="02050604050505020204"/>
                <a:ea typeface="HG明朝E" panose="02020909000000000000" pitchFamily="17" charset="-128"/>
              </a:rPr>
              <a:t>のグラフと</a:t>
            </a:r>
            <a:r>
              <a:rPr lang="en-US" altLang="ja-JP" sz="2800" dirty="0">
                <a:solidFill>
                  <a:prstClr val="black"/>
                </a:solidFill>
                <a:latin typeface="Bookman Old Style" panose="02050604050505020204"/>
                <a:ea typeface="HG明朝E" panose="02020909000000000000" pitchFamily="17" charset="-128"/>
              </a:rPr>
              <a:t>B</a:t>
            </a:r>
            <a:r>
              <a:rPr lang="ja-JP" altLang="en-US" sz="2800" dirty="0">
                <a:solidFill>
                  <a:prstClr val="black"/>
                </a:solidFill>
                <a:latin typeface="Bookman Old Style" panose="02050604050505020204"/>
                <a:ea typeface="HG明朝E" panose="02020909000000000000" pitchFamily="17" charset="-128"/>
              </a:rPr>
              <a:t>の違いは、やはり個々のデータと直線との距離。</a:t>
            </a: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2769839664"/>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15</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305" y="1052736"/>
            <a:ext cx="8640101" cy="51845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たとえば、直線の式が、</a:t>
            </a:r>
            <a:r>
              <a:rPr lang="en-US" altLang="ja-JP" sz="2800" dirty="0">
                <a:solidFill>
                  <a:prstClr val="black"/>
                </a:solidFill>
                <a:latin typeface="Bookman Old Style" panose="02050604050505020204"/>
                <a:ea typeface="HG明朝E" panose="02020909000000000000" pitchFamily="17" charset="-128"/>
              </a:rPr>
              <a:t>y=10x+30</a:t>
            </a:r>
            <a:r>
              <a:rPr lang="ja-JP" altLang="en-US" sz="2800" dirty="0">
                <a:solidFill>
                  <a:prstClr val="black"/>
                </a:solidFill>
                <a:latin typeface="Bookman Old Style" panose="02050604050505020204"/>
                <a:ea typeface="HG明朝E" panose="02020909000000000000" pitchFamily="17" charset="-128"/>
              </a:rPr>
              <a:t> だとする。個々のデータは、偶然の作用で、少しずつずれている。個々のデータを </a:t>
            </a:r>
            <a:r>
              <a:rPr lang="en-US" altLang="ja-JP" sz="2800" dirty="0" err="1">
                <a:solidFill>
                  <a:prstClr val="black"/>
                </a:solidFill>
                <a:latin typeface="Bookman Old Style" panose="02050604050505020204"/>
                <a:ea typeface="HG明朝E" panose="02020909000000000000" pitchFamily="17" charset="-128"/>
              </a:rPr>
              <a:t>y</a:t>
            </a:r>
            <a:r>
              <a:rPr lang="en-US" altLang="ja-JP" sz="2800" baseline="-25000" dirty="0" err="1">
                <a:solidFill>
                  <a:prstClr val="black"/>
                </a:solidFill>
                <a:latin typeface="Bookman Old Style" panose="02050604050505020204"/>
                <a:ea typeface="HG明朝E" panose="02020909000000000000" pitchFamily="17" charset="-128"/>
              </a:rPr>
              <a:t>i</a:t>
            </a:r>
            <a:r>
              <a:rPr lang="en-US" altLang="ja-JP" sz="2800" baseline="-25000" dirty="0">
                <a:solidFill>
                  <a:prstClr val="black"/>
                </a:solidFill>
                <a:latin typeface="Bookman Old Style" panose="02050604050505020204"/>
                <a:ea typeface="HG明朝E" panose="02020909000000000000" pitchFamily="17" charset="-128"/>
              </a:rPr>
              <a:t> </a:t>
            </a:r>
            <a:r>
              <a:rPr lang="ja-JP" altLang="en-US" sz="2800" dirty="0">
                <a:solidFill>
                  <a:prstClr val="black"/>
                </a:solidFill>
                <a:latin typeface="Bookman Old Style" panose="02050604050505020204"/>
                <a:ea typeface="HG明朝E" panose="02020909000000000000" pitchFamily="17" charset="-128"/>
              </a:rPr>
              <a:t>と表す（</a:t>
            </a:r>
            <a:r>
              <a:rPr lang="en-US" altLang="ja-JP" sz="2800" dirty="0" err="1">
                <a:solidFill>
                  <a:prstClr val="black"/>
                </a:solidFill>
                <a:latin typeface="Bookman Old Style" panose="02050604050505020204"/>
                <a:ea typeface="HG明朝E" panose="02020909000000000000" pitchFamily="17" charset="-128"/>
              </a:rPr>
              <a:t>i</a:t>
            </a:r>
            <a:r>
              <a:rPr lang="en-US" altLang="ja-JP" sz="2800" dirty="0">
                <a:solidFill>
                  <a:prstClr val="black"/>
                </a:solidFill>
                <a:latin typeface="Bookman Old Style" panose="02050604050505020204"/>
                <a:ea typeface="HG明朝E" panose="02020909000000000000" pitchFamily="17" charset="-128"/>
              </a:rPr>
              <a:t> </a:t>
            </a:r>
            <a:r>
              <a:rPr lang="ja-JP" altLang="en-US" sz="2800" dirty="0">
                <a:solidFill>
                  <a:prstClr val="black"/>
                </a:solidFill>
                <a:latin typeface="Bookman Old Style" panose="02050604050505020204"/>
                <a:ea typeface="HG明朝E" panose="02020909000000000000" pitchFamily="17" charset="-128"/>
              </a:rPr>
              <a:t>は個々のデータという意味で、</a:t>
            </a:r>
            <a:r>
              <a:rPr lang="en-US" altLang="ja-JP" sz="2800" dirty="0">
                <a:solidFill>
                  <a:prstClr val="black"/>
                </a:solidFill>
                <a:latin typeface="Bookman Old Style" panose="02050604050505020204"/>
                <a:ea typeface="HG明朝E" panose="02020909000000000000" pitchFamily="17" charset="-128"/>
              </a:rPr>
              <a:t>97</a:t>
            </a:r>
            <a:r>
              <a:rPr lang="ja-JP" altLang="en-US" sz="2800" dirty="0">
                <a:solidFill>
                  <a:prstClr val="black"/>
                </a:solidFill>
                <a:latin typeface="Bookman Old Style" panose="02050604050505020204"/>
                <a:ea typeface="HG明朝E" panose="02020909000000000000" pitchFamily="17" charset="-128"/>
              </a:rPr>
              <a:t>件のデータがあるので、</a:t>
            </a:r>
            <a:r>
              <a:rPr lang="en-US" altLang="ja-JP" sz="2800" dirty="0">
                <a:solidFill>
                  <a:prstClr val="black"/>
                </a:solidFill>
                <a:latin typeface="Bookman Old Style" panose="02050604050505020204"/>
                <a:ea typeface="HG明朝E" panose="02020909000000000000" pitchFamily="17" charset="-128"/>
              </a:rPr>
              <a:t>1</a:t>
            </a:r>
            <a:r>
              <a:rPr lang="ja-JP" altLang="en-US" sz="2800" dirty="0">
                <a:solidFill>
                  <a:prstClr val="black"/>
                </a:solidFill>
                <a:latin typeface="Bookman Old Style" panose="02050604050505020204"/>
                <a:ea typeface="HG明朝E" panose="02020909000000000000" pitchFamily="17" charset="-128"/>
              </a:rPr>
              <a:t>番目から</a:t>
            </a:r>
            <a:r>
              <a:rPr lang="en-US" altLang="ja-JP" sz="2800" dirty="0">
                <a:solidFill>
                  <a:prstClr val="black"/>
                </a:solidFill>
                <a:latin typeface="Bookman Old Style" panose="02050604050505020204"/>
                <a:ea typeface="HG明朝E" panose="02020909000000000000" pitchFamily="17" charset="-128"/>
              </a:rPr>
              <a:t>97</a:t>
            </a:r>
            <a:r>
              <a:rPr lang="ja-JP" altLang="en-US" sz="2800" dirty="0">
                <a:solidFill>
                  <a:prstClr val="black"/>
                </a:solidFill>
                <a:latin typeface="Bookman Old Style" panose="02050604050505020204"/>
                <a:ea typeface="HG明朝E" panose="02020909000000000000" pitchFamily="17" charset="-128"/>
              </a:rPr>
              <a:t>番目がそれぞれ </a:t>
            </a:r>
            <a:r>
              <a:rPr lang="en-US" altLang="ja-JP" sz="2800" dirty="0" err="1">
                <a:solidFill>
                  <a:prstClr val="black"/>
                </a:solidFill>
                <a:latin typeface="Bookman Old Style" panose="02050604050505020204"/>
                <a:ea typeface="HG明朝E" panose="02020909000000000000" pitchFamily="17" charset="-128"/>
              </a:rPr>
              <a:t>i</a:t>
            </a:r>
            <a:r>
              <a:rPr lang="en-US" altLang="ja-JP" sz="2800" dirty="0">
                <a:solidFill>
                  <a:prstClr val="black"/>
                </a:solidFill>
                <a:latin typeface="Bookman Old Style" panose="02050604050505020204"/>
                <a:ea typeface="HG明朝E" panose="02020909000000000000" pitchFamily="17" charset="-128"/>
              </a:rPr>
              <a:t> </a:t>
            </a:r>
            <a:r>
              <a:rPr lang="ja-JP" altLang="en-US" sz="2800" dirty="0">
                <a:solidFill>
                  <a:prstClr val="black"/>
                </a:solidFill>
                <a:latin typeface="Bookman Old Style" panose="02050604050505020204"/>
                <a:ea typeface="HG明朝E" panose="02020909000000000000" pitchFamily="17" charset="-128"/>
              </a:rPr>
              <a:t>に入ると思えばいい）。</a:t>
            </a: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個々のデータは、</a:t>
            </a:r>
            <a:r>
              <a:rPr lang="en-US" altLang="ja-JP" sz="2800" dirty="0" err="1">
                <a:solidFill>
                  <a:prstClr val="black"/>
                </a:solidFill>
                <a:latin typeface="Bookman Old Style" panose="02050604050505020204"/>
                <a:ea typeface="HG明朝E" panose="02020909000000000000" pitchFamily="17" charset="-128"/>
              </a:rPr>
              <a:t>y</a:t>
            </a:r>
            <a:r>
              <a:rPr lang="en-US" altLang="ja-JP" sz="2800" baseline="-25000" dirty="0" err="1">
                <a:solidFill>
                  <a:prstClr val="black"/>
                </a:solidFill>
                <a:latin typeface="Bookman Old Style" panose="02050604050505020204"/>
                <a:ea typeface="HG明朝E" panose="02020909000000000000" pitchFamily="17" charset="-128"/>
              </a:rPr>
              <a:t>i</a:t>
            </a:r>
            <a:r>
              <a:rPr lang="en-US" altLang="ja-JP" sz="2800" dirty="0">
                <a:solidFill>
                  <a:prstClr val="black"/>
                </a:solidFill>
                <a:latin typeface="Bookman Old Style" panose="02050604050505020204"/>
                <a:ea typeface="HG明朝E" panose="02020909000000000000" pitchFamily="17" charset="-128"/>
              </a:rPr>
              <a:t>=10x</a:t>
            </a:r>
            <a:r>
              <a:rPr lang="en-US" altLang="ja-JP" sz="2800" baseline="-25000" dirty="0">
                <a:solidFill>
                  <a:prstClr val="black"/>
                </a:solidFill>
                <a:latin typeface="Bookman Old Style" panose="02050604050505020204"/>
                <a:ea typeface="HG明朝E" panose="02020909000000000000" pitchFamily="17" charset="-128"/>
              </a:rPr>
              <a:t>i</a:t>
            </a:r>
            <a:r>
              <a:rPr lang="en-US" altLang="ja-JP" sz="2800" dirty="0">
                <a:solidFill>
                  <a:prstClr val="black"/>
                </a:solidFill>
                <a:latin typeface="Bookman Old Style" panose="02050604050505020204"/>
                <a:ea typeface="HG明朝E" panose="02020909000000000000" pitchFamily="17" charset="-128"/>
              </a:rPr>
              <a:t>+30+e</a:t>
            </a:r>
            <a:r>
              <a:rPr lang="en-US" altLang="ja-JP" sz="2800" baseline="-25000" dirty="0">
                <a:solidFill>
                  <a:prstClr val="black"/>
                </a:solidFill>
                <a:latin typeface="Bookman Old Style" panose="02050604050505020204"/>
                <a:ea typeface="HG明朝E" panose="02020909000000000000" pitchFamily="17" charset="-128"/>
              </a:rPr>
              <a:t>i </a:t>
            </a:r>
            <a:r>
              <a:rPr lang="ja-JP" altLang="en-US" sz="2800" dirty="0">
                <a:solidFill>
                  <a:prstClr val="black"/>
                </a:solidFill>
                <a:latin typeface="Bookman Old Style" panose="02050604050505020204"/>
                <a:ea typeface="HG明朝E" panose="02020909000000000000" pitchFamily="17" charset="-128"/>
              </a:rPr>
              <a:t>と表せる。</a:t>
            </a:r>
            <a:r>
              <a:rPr lang="en-US" altLang="ja-JP" sz="2800" dirty="0" err="1">
                <a:solidFill>
                  <a:prstClr val="black"/>
                </a:solidFill>
                <a:latin typeface="Bookman Old Style" panose="02050604050505020204"/>
                <a:ea typeface="HG明朝E" panose="02020909000000000000" pitchFamily="17" charset="-128"/>
              </a:rPr>
              <a:t>e</a:t>
            </a:r>
            <a:r>
              <a:rPr lang="en-US" altLang="ja-JP" sz="2800" baseline="-25000" dirty="0" err="1">
                <a:solidFill>
                  <a:prstClr val="black"/>
                </a:solidFill>
                <a:latin typeface="Bookman Old Style" panose="02050604050505020204"/>
                <a:ea typeface="HG明朝E" panose="02020909000000000000" pitchFamily="17" charset="-128"/>
              </a:rPr>
              <a:t>i</a:t>
            </a:r>
            <a:r>
              <a:rPr lang="en-US" altLang="ja-JP" sz="2800" baseline="-25000" dirty="0">
                <a:solidFill>
                  <a:prstClr val="black"/>
                </a:solidFill>
                <a:latin typeface="Bookman Old Style" panose="02050604050505020204"/>
                <a:ea typeface="HG明朝E" panose="02020909000000000000" pitchFamily="17" charset="-128"/>
              </a:rPr>
              <a:t> </a:t>
            </a:r>
            <a:r>
              <a:rPr lang="ja-JP" altLang="en-US" sz="2800" dirty="0">
                <a:solidFill>
                  <a:prstClr val="black"/>
                </a:solidFill>
                <a:latin typeface="Bookman Old Style" panose="02050604050505020204"/>
                <a:ea typeface="HG明朝E" panose="02020909000000000000" pitchFamily="17" charset="-128"/>
              </a:rPr>
              <a:t>は、データそれぞれの誤差。</a:t>
            </a:r>
            <a:endParaRPr lang="en-US" altLang="ja-JP" sz="2800" dirty="0">
              <a:solidFill>
                <a:prstClr val="black"/>
              </a:solidFill>
              <a:latin typeface="Bookman Old Style" panose="02050604050505020204"/>
              <a:ea typeface="HG明朝E" panose="02020909000000000000" pitchFamily="17" charset="-128"/>
            </a:endParaRPr>
          </a:p>
          <a:p>
            <a:pPr marL="255600" indent="-255600" defTabSz="342900">
              <a:buFont typeface="Wingdings" panose="05000000000000000000" pitchFamily="2" charset="2"/>
              <a:buChar char="l"/>
              <a:defRPr/>
            </a:pP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4235294924"/>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16</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306" y="1052736"/>
            <a:ext cx="8243887" cy="51845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たとえば、気温が</a:t>
            </a:r>
            <a:r>
              <a:rPr lang="en-US" altLang="ja-JP" sz="2800" dirty="0">
                <a:solidFill>
                  <a:prstClr val="black"/>
                </a:solidFill>
                <a:latin typeface="Bookman Old Style" panose="02050604050505020204"/>
                <a:ea typeface="HG明朝E" panose="02020909000000000000" pitchFamily="17" charset="-128"/>
              </a:rPr>
              <a:t>30</a:t>
            </a:r>
            <a:r>
              <a:rPr lang="ja-JP" altLang="en-US" sz="2800" dirty="0">
                <a:solidFill>
                  <a:prstClr val="black"/>
                </a:solidFill>
                <a:latin typeface="Bookman Old Style" panose="02050604050505020204"/>
                <a:ea typeface="HG明朝E" panose="02020909000000000000" pitchFamily="17" charset="-128"/>
              </a:rPr>
              <a:t>度のときに予測される売上げは、</a:t>
            </a:r>
            <a:r>
              <a:rPr lang="en-US" altLang="ja-JP" sz="2800" dirty="0">
                <a:solidFill>
                  <a:prstClr val="black"/>
                </a:solidFill>
                <a:latin typeface="Bookman Old Style" panose="02050604050505020204"/>
                <a:ea typeface="HG明朝E" panose="02020909000000000000" pitchFamily="17" charset="-128"/>
              </a:rPr>
              <a:t>10×30</a:t>
            </a:r>
            <a:r>
              <a:rPr lang="ja-JP" altLang="en-US" sz="2800" dirty="0">
                <a:solidFill>
                  <a:prstClr val="black"/>
                </a:solidFill>
                <a:latin typeface="Bookman Old Style" panose="02050604050505020204"/>
                <a:ea typeface="HG明朝E" panose="02020909000000000000" pitchFamily="17" charset="-128"/>
              </a:rPr>
              <a:t>＋</a:t>
            </a:r>
            <a:r>
              <a:rPr lang="en-US" altLang="ja-JP" sz="2800" dirty="0">
                <a:solidFill>
                  <a:prstClr val="black"/>
                </a:solidFill>
                <a:latin typeface="Bookman Old Style" panose="02050604050505020204"/>
                <a:ea typeface="HG明朝E" panose="02020909000000000000" pitchFamily="17" charset="-128"/>
              </a:rPr>
              <a:t>30=330</a:t>
            </a:r>
            <a:r>
              <a:rPr lang="ja-JP" altLang="en-US" sz="2800" dirty="0">
                <a:solidFill>
                  <a:prstClr val="black"/>
                </a:solidFill>
                <a:latin typeface="Bookman Old Style" panose="02050604050505020204"/>
                <a:ea typeface="HG明朝E" panose="02020909000000000000" pitchFamily="17" charset="-128"/>
              </a:rPr>
              <a:t>個だが、実際の観測データではその</a:t>
            </a:r>
            <a:r>
              <a:rPr lang="en-US" altLang="ja-JP" sz="2800" dirty="0">
                <a:solidFill>
                  <a:prstClr val="black"/>
                </a:solidFill>
                <a:latin typeface="Bookman Old Style" panose="02050604050505020204"/>
                <a:ea typeface="HG明朝E" panose="02020909000000000000" pitchFamily="17" charset="-128"/>
              </a:rPr>
              <a:t>30</a:t>
            </a:r>
            <a:r>
              <a:rPr lang="ja-JP" altLang="en-US" sz="2800" dirty="0">
                <a:solidFill>
                  <a:prstClr val="black"/>
                </a:solidFill>
                <a:latin typeface="Bookman Old Style" panose="02050604050505020204"/>
                <a:ea typeface="HG明朝E" panose="02020909000000000000" pitchFamily="17" charset="-128"/>
              </a:rPr>
              <a:t>度の日に</a:t>
            </a:r>
            <a:r>
              <a:rPr lang="en-US" altLang="ja-JP" sz="2800" dirty="0">
                <a:solidFill>
                  <a:prstClr val="black"/>
                </a:solidFill>
                <a:latin typeface="Bookman Old Style" panose="02050604050505020204"/>
                <a:ea typeface="HG明朝E" panose="02020909000000000000" pitchFamily="17" charset="-128"/>
              </a:rPr>
              <a:t>335</a:t>
            </a:r>
            <a:r>
              <a:rPr lang="ja-JP" altLang="en-US" sz="2800" dirty="0">
                <a:solidFill>
                  <a:prstClr val="black"/>
                </a:solidFill>
                <a:latin typeface="Bookman Old Style" panose="02050604050505020204"/>
                <a:ea typeface="HG明朝E" panose="02020909000000000000" pitchFamily="17" charset="-128"/>
              </a:rPr>
              <a:t>個売れていたとすると、その日のデータは、</a:t>
            </a:r>
            <a:r>
              <a:rPr lang="en-US" altLang="ja-JP" sz="2800" dirty="0">
                <a:solidFill>
                  <a:prstClr val="black"/>
                </a:solidFill>
                <a:latin typeface="Bookman Old Style" panose="02050604050505020204"/>
                <a:ea typeface="HG明朝E" panose="02020909000000000000" pitchFamily="17" charset="-128"/>
              </a:rPr>
              <a:t>335</a:t>
            </a:r>
            <a:r>
              <a:rPr lang="ja-JP" altLang="en-US" sz="2800" dirty="0">
                <a:solidFill>
                  <a:prstClr val="black"/>
                </a:solidFill>
                <a:latin typeface="Bookman Old Style" panose="02050604050505020204"/>
                <a:ea typeface="HG明朝E" panose="02020909000000000000" pitchFamily="17" charset="-128"/>
              </a:rPr>
              <a:t>個</a:t>
            </a:r>
            <a:r>
              <a:rPr lang="en-US" altLang="ja-JP" sz="2800" dirty="0">
                <a:solidFill>
                  <a:prstClr val="black"/>
                </a:solidFill>
                <a:latin typeface="Bookman Old Style" panose="02050604050505020204"/>
                <a:ea typeface="HG明朝E" panose="02020909000000000000" pitchFamily="17" charset="-128"/>
              </a:rPr>
              <a:t>=10×30</a:t>
            </a:r>
            <a:r>
              <a:rPr lang="ja-JP" altLang="en-US" sz="2800" dirty="0">
                <a:solidFill>
                  <a:prstClr val="black"/>
                </a:solidFill>
                <a:latin typeface="Bookman Old Style" panose="02050604050505020204"/>
                <a:ea typeface="HG明朝E" panose="02020909000000000000" pitchFamily="17" charset="-128"/>
              </a:rPr>
              <a:t>＋</a:t>
            </a:r>
            <a:r>
              <a:rPr lang="en-US" altLang="ja-JP" sz="2800" dirty="0">
                <a:solidFill>
                  <a:prstClr val="black"/>
                </a:solidFill>
                <a:latin typeface="Bookman Old Style" panose="02050604050505020204"/>
                <a:ea typeface="HG明朝E" panose="02020909000000000000" pitchFamily="17" charset="-128"/>
              </a:rPr>
              <a:t>30</a:t>
            </a:r>
            <a:r>
              <a:rPr lang="ja-JP" altLang="en-US" sz="2800" dirty="0">
                <a:solidFill>
                  <a:prstClr val="black"/>
                </a:solidFill>
                <a:latin typeface="Bookman Old Style" panose="02050604050505020204"/>
                <a:ea typeface="HG明朝E" panose="02020909000000000000" pitchFamily="17" charset="-128"/>
              </a:rPr>
              <a:t>＋</a:t>
            </a:r>
            <a:r>
              <a:rPr lang="en-US" altLang="ja-JP" sz="2800" dirty="0">
                <a:solidFill>
                  <a:prstClr val="black"/>
                </a:solidFill>
                <a:latin typeface="Bookman Old Style" panose="02050604050505020204"/>
                <a:ea typeface="HG明朝E" panose="02020909000000000000" pitchFamily="17" charset="-128"/>
              </a:rPr>
              <a:t>5</a:t>
            </a:r>
            <a:r>
              <a:rPr lang="ja-JP" altLang="en-US" sz="2800" dirty="0">
                <a:solidFill>
                  <a:prstClr val="black"/>
                </a:solidFill>
                <a:latin typeface="Bookman Old Style" panose="02050604050505020204"/>
                <a:ea typeface="HG明朝E" panose="02020909000000000000" pitchFamily="17" charset="-128"/>
              </a:rPr>
              <a:t>、と表現できる。</a:t>
            </a:r>
            <a:endParaRPr lang="en-US" altLang="ja-JP" sz="2800" dirty="0">
              <a:solidFill>
                <a:prstClr val="black"/>
              </a:solidFill>
              <a:latin typeface="Bookman Old Style" panose="02050604050505020204"/>
              <a:ea typeface="HG明朝E" panose="02020909000000000000" pitchFamily="17" charset="-128"/>
            </a:endParaRP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同様に、気温が</a:t>
            </a:r>
            <a:r>
              <a:rPr lang="en-US" altLang="ja-JP" sz="2800" dirty="0">
                <a:solidFill>
                  <a:prstClr val="black"/>
                </a:solidFill>
                <a:latin typeface="Bookman Old Style" panose="02050604050505020204"/>
                <a:ea typeface="HG明朝E" panose="02020909000000000000" pitchFamily="17" charset="-128"/>
              </a:rPr>
              <a:t>35</a:t>
            </a:r>
            <a:r>
              <a:rPr lang="ja-JP" altLang="en-US" sz="2800" dirty="0">
                <a:solidFill>
                  <a:prstClr val="black"/>
                </a:solidFill>
                <a:latin typeface="Bookman Old Style" panose="02050604050505020204"/>
                <a:ea typeface="HG明朝E" panose="02020909000000000000" pitchFamily="17" charset="-128"/>
              </a:rPr>
              <a:t>度のときに予測される売上げは、</a:t>
            </a:r>
            <a:r>
              <a:rPr lang="en-US" altLang="ja-JP" sz="2800" dirty="0">
                <a:solidFill>
                  <a:prstClr val="black"/>
                </a:solidFill>
                <a:latin typeface="Bookman Old Style" panose="02050604050505020204"/>
                <a:ea typeface="HG明朝E" panose="02020909000000000000" pitchFamily="17" charset="-128"/>
              </a:rPr>
              <a:t>10×35</a:t>
            </a:r>
            <a:r>
              <a:rPr lang="ja-JP" altLang="en-US" sz="2800" dirty="0">
                <a:solidFill>
                  <a:prstClr val="black"/>
                </a:solidFill>
                <a:latin typeface="Bookman Old Style" panose="02050604050505020204"/>
                <a:ea typeface="HG明朝E" panose="02020909000000000000" pitchFamily="17" charset="-128"/>
              </a:rPr>
              <a:t>＋</a:t>
            </a:r>
            <a:r>
              <a:rPr lang="en-US" altLang="ja-JP" sz="2800" dirty="0">
                <a:solidFill>
                  <a:prstClr val="black"/>
                </a:solidFill>
                <a:latin typeface="Bookman Old Style" panose="02050604050505020204"/>
                <a:ea typeface="HG明朝E" panose="02020909000000000000" pitchFamily="17" charset="-128"/>
              </a:rPr>
              <a:t>30=380</a:t>
            </a:r>
            <a:r>
              <a:rPr lang="ja-JP" altLang="en-US" sz="2800" dirty="0">
                <a:solidFill>
                  <a:prstClr val="black"/>
                </a:solidFill>
                <a:latin typeface="Bookman Old Style" panose="02050604050505020204"/>
                <a:ea typeface="HG明朝E" panose="02020909000000000000" pitchFamily="17" charset="-128"/>
              </a:rPr>
              <a:t>個だが、実際の観測データではその</a:t>
            </a:r>
            <a:r>
              <a:rPr lang="en-US" altLang="ja-JP" sz="2800" dirty="0">
                <a:solidFill>
                  <a:prstClr val="black"/>
                </a:solidFill>
                <a:latin typeface="Bookman Old Style" panose="02050604050505020204"/>
                <a:ea typeface="HG明朝E" panose="02020909000000000000" pitchFamily="17" charset="-128"/>
              </a:rPr>
              <a:t>35</a:t>
            </a:r>
            <a:r>
              <a:rPr lang="ja-JP" altLang="en-US" sz="2800" dirty="0">
                <a:solidFill>
                  <a:prstClr val="black"/>
                </a:solidFill>
                <a:latin typeface="Bookman Old Style" panose="02050604050505020204"/>
                <a:ea typeface="HG明朝E" panose="02020909000000000000" pitchFamily="17" charset="-128"/>
              </a:rPr>
              <a:t>度の日に</a:t>
            </a:r>
            <a:r>
              <a:rPr lang="en-US" altLang="ja-JP" sz="2800" dirty="0">
                <a:solidFill>
                  <a:prstClr val="black"/>
                </a:solidFill>
                <a:latin typeface="Bookman Old Style" panose="02050604050505020204"/>
                <a:ea typeface="HG明朝E" panose="02020909000000000000" pitchFamily="17" charset="-128"/>
              </a:rPr>
              <a:t>378</a:t>
            </a:r>
            <a:r>
              <a:rPr lang="ja-JP" altLang="en-US" sz="2800" dirty="0">
                <a:solidFill>
                  <a:prstClr val="black"/>
                </a:solidFill>
                <a:latin typeface="Bookman Old Style" panose="02050604050505020204"/>
                <a:ea typeface="HG明朝E" panose="02020909000000000000" pitchFamily="17" charset="-128"/>
              </a:rPr>
              <a:t>個売れていたとすると、その日のデータは、</a:t>
            </a:r>
            <a:r>
              <a:rPr lang="en-US" altLang="ja-JP" sz="2800" dirty="0">
                <a:solidFill>
                  <a:prstClr val="black"/>
                </a:solidFill>
                <a:latin typeface="Bookman Old Style" panose="02050604050505020204"/>
                <a:ea typeface="HG明朝E" panose="02020909000000000000" pitchFamily="17" charset="-128"/>
              </a:rPr>
              <a:t>378</a:t>
            </a:r>
            <a:r>
              <a:rPr lang="ja-JP" altLang="en-US" sz="2800" dirty="0">
                <a:solidFill>
                  <a:prstClr val="black"/>
                </a:solidFill>
                <a:latin typeface="Bookman Old Style" panose="02050604050505020204"/>
                <a:ea typeface="HG明朝E" panose="02020909000000000000" pitchFamily="17" charset="-128"/>
              </a:rPr>
              <a:t>個</a:t>
            </a:r>
            <a:r>
              <a:rPr lang="en-US" altLang="ja-JP" sz="2800" dirty="0">
                <a:solidFill>
                  <a:prstClr val="black"/>
                </a:solidFill>
                <a:latin typeface="Bookman Old Style" panose="02050604050505020204"/>
                <a:ea typeface="HG明朝E" panose="02020909000000000000" pitchFamily="17" charset="-128"/>
              </a:rPr>
              <a:t>=10×35</a:t>
            </a:r>
            <a:r>
              <a:rPr lang="ja-JP" altLang="en-US" sz="2800" dirty="0">
                <a:solidFill>
                  <a:prstClr val="black"/>
                </a:solidFill>
                <a:latin typeface="Bookman Old Style" panose="02050604050505020204"/>
                <a:ea typeface="HG明朝E" panose="02020909000000000000" pitchFamily="17" charset="-128"/>
              </a:rPr>
              <a:t>＋</a:t>
            </a:r>
            <a:r>
              <a:rPr lang="en-US" altLang="ja-JP" sz="2800" dirty="0">
                <a:solidFill>
                  <a:prstClr val="black"/>
                </a:solidFill>
                <a:latin typeface="Bookman Old Style" panose="02050604050505020204"/>
                <a:ea typeface="HG明朝E" panose="02020909000000000000" pitchFamily="17" charset="-128"/>
              </a:rPr>
              <a:t>30</a:t>
            </a:r>
            <a:r>
              <a:rPr lang="ja-JP" altLang="en-US" sz="2800" dirty="0">
                <a:solidFill>
                  <a:prstClr val="black"/>
                </a:solidFill>
                <a:latin typeface="Bookman Old Style" panose="02050604050505020204"/>
                <a:ea typeface="HG明朝E" panose="02020909000000000000" pitchFamily="17" charset="-128"/>
              </a:rPr>
              <a:t>－</a:t>
            </a:r>
            <a:r>
              <a:rPr lang="en-US" altLang="ja-JP" sz="2800" dirty="0">
                <a:solidFill>
                  <a:prstClr val="black"/>
                </a:solidFill>
                <a:latin typeface="Bookman Old Style" panose="02050604050505020204"/>
                <a:ea typeface="HG明朝E" panose="02020909000000000000" pitchFamily="17" charset="-128"/>
              </a:rPr>
              <a:t>2</a:t>
            </a:r>
            <a:r>
              <a:rPr lang="ja-JP" altLang="en-US" sz="2800" dirty="0">
                <a:solidFill>
                  <a:prstClr val="black"/>
                </a:solidFill>
                <a:latin typeface="Bookman Old Style" panose="02050604050505020204"/>
                <a:ea typeface="HG明朝E" panose="02020909000000000000" pitchFamily="17" charset="-128"/>
              </a:rPr>
              <a:t>と表現できる。</a:t>
            </a:r>
            <a:endParaRPr lang="en-US" altLang="ja-JP" sz="2800" dirty="0">
              <a:solidFill>
                <a:prstClr val="black"/>
              </a:solidFill>
              <a:latin typeface="Bookman Old Style" panose="02050604050505020204"/>
              <a:ea typeface="HG明朝E" panose="02020909000000000000" pitchFamily="17" charset="-128"/>
            </a:endParaRPr>
          </a:p>
          <a:p>
            <a:pPr marL="255600" indent="-255600" defTabSz="342900">
              <a:buFont typeface="Wingdings" panose="05000000000000000000" pitchFamily="2" charset="2"/>
              <a:buChar char="l"/>
              <a:defRPr/>
            </a:pP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2655463341"/>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17</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305" y="1052736"/>
            <a:ext cx="8363495" cy="51845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この最後の </a:t>
            </a:r>
            <a:r>
              <a:rPr lang="en-US" altLang="ja-JP" sz="2800" dirty="0" err="1">
                <a:solidFill>
                  <a:prstClr val="black"/>
                </a:solidFill>
                <a:latin typeface="Bookman Old Style" panose="02050604050505020204"/>
                <a:ea typeface="HG明朝E" panose="02020909000000000000" pitchFamily="17" charset="-128"/>
              </a:rPr>
              <a:t>e</a:t>
            </a:r>
            <a:r>
              <a:rPr lang="en-US" altLang="ja-JP" sz="2800" baseline="-25000" dirty="0" err="1">
                <a:solidFill>
                  <a:prstClr val="black"/>
                </a:solidFill>
                <a:latin typeface="Bookman Old Style" panose="02050604050505020204"/>
                <a:ea typeface="HG明朝E" panose="02020909000000000000" pitchFamily="17" charset="-128"/>
              </a:rPr>
              <a:t>i</a:t>
            </a:r>
            <a:r>
              <a:rPr lang="ja-JP" altLang="en-US" sz="2800" dirty="0">
                <a:solidFill>
                  <a:prstClr val="black"/>
                </a:solidFill>
                <a:latin typeface="Bookman Old Style" panose="02050604050505020204"/>
                <a:ea typeface="HG明朝E" panose="02020909000000000000" pitchFamily="17" charset="-128"/>
              </a:rPr>
              <a:t>（上の例では、</a:t>
            </a:r>
            <a:r>
              <a:rPr lang="en-US" altLang="ja-JP" sz="2800" dirty="0">
                <a:solidFill>
                  <a:prstClr val="black"/>
                </a:solidFill>
                <a:latin typeface="Bookman Old Style" panose="02050604050505020204"/>
                <a:ea typeface="HG明朝E" panose="02020909000000000000" pitchFamily="17" charset="-128"/>
              </a:rPr>
              <a:t>335-330</a:t>
            </a:r>
            <a:r>
              <a:rPr lang="ja-JP" altLang="en-US" sz="2800" dirty="0">
                <a:solidFill>
                  <a:prstClr val="black"/>
                </a:solidFill>
                <a:latin typeface="Bookman Old Style" panose="02050604050505020204"/>
                <a:ea typeface="HG明朝E" panose="02020909000000000000" pitchFamily="17" charset="-128"/>
              </a:rPr>
              <a:t>）が、データ数</a:t>
            </a:r>
            <a:r>
              <a:rPr lang="en-US" altLang="ja-JP" sz="2800" dirty="0">
                <a:solidFill>
                  <a:prstClr val="black"/>
                </a:solidFill>
                <a:latin typeface="Bookman Old Style" panose="02050604050505020204"/>
                <a:ea typeface="HG明朝E" panose="02020909000000000000" pitchFamily="17" charset="-128"/>
              </a:rPr>
              <a:t>97</a:t>
            </a:r>
            <a:r>
              <a:rPr lang="ja-JP" altLang="en-US" sz="2800" dirty="0">
                <a:solidFill>
                  <a:prstClr val="black"/>
                </a:solidFill>
                <a:latin typeface="Bookman Old Style" panose="02050604050505020204"/>
                <a:ea typeface="HG明朝E" panose="02020909000000000000" pitchFamily="17" charset="-128"/>
              </a:rPr>
              <a:t>件分ある。この </a:t>
            </a:r>
            <a:r>
              <a:rPr lang="en-US" altLang="ja-JP" sz="2800" dirty="0" err="1">
                <a:solidFill>
                  <a:prstClr val="black"/>
                </a:solidFill>
                <a:latin typeface="Bookman Old Style" panose="02050604050505020204"/>
                <a:ea typeface="HG明朝E" panose="02020909000000000000" pitchFamily="17" charset="-128"/>
              </a:rPr>
              <a:t>e</a:t>
            </a:r>
            <a:r>
              <a:rPr lang="en-US" altLang="ja-JP" sz="2800" baseline="-25000" dirty="0" err="1">
                <a:solidFill>
                  <a:prstClr val="black"/>
                </a:solidFill>
                <a:latin typeface="Bookman Old Style" panose="02050604050505020204"/>
                <a:ea typeface="HG明朝E" panose="02020909000000000000" pitchFamily="17" charset="-128"/>
              </a:rPr>
              <a:t>i</a:t>
            </a:r>
            <a:r>
              <a:rPr lang="en-US" altLang="ja-JP" sz="2800" baseline="-25000" dirty="0">
                <a:solidFill>
                  <a:prstClr val="black"/>
                </a:solidFill>
                <a:latin typeface="Bookman Old Style" panose="02050604050505020204"/>
                <a:ea typeface="HG明朝E" panose="02020909000000000000" pitchFamily="17" charset="-128"/>
              </a:rPr>
              <a:t> </a:t>
            </a:r>
            <a:r>
              <a:rPr lang="ja-JP" altLang="en-US" sz="2800" dirty="0">
                <a:solidFill>
                  <a:prstClr val="black"/>
                </a:solidFill>
                <a:latin typeface="Bookman Old Style" panose="02050604050505020204"/>
                <a:ea typeface="HG明朝E" panose="02020909000000000000" pitchFamily="17" charset="-128"/>
              </a:rPr>
              <a:t>の数値の大きさが全体として、パターン</a:t>
            </a:r>
            <a:r>
              <a:rPr lang="en-US" altLang="ja-JP" sz="2800" dirty="0">
                <a:solidFill>
                  <a:prstClr val="black"/>
                </a:solidFill>
                <a:latin typeface="Bookman Old Style" panose="02050604050505020204"/>
                <a:ea typeface="HG明朝E" panose="02020909000000000000" pitchFamily="17" charset="-128"/>
              </a:rPr>
              <a:t>A</a:t>
            </a:r>
            <a:r>
              <a:rPr lang="ja-JP" altLang="en-US" sz="2800" dirty="0">
                <a:solidFill>
                  <a:prstClr val="black"/>
                </a:solidFill>
                <a:latin typeface="Bookman Old Style" panose="02050604050505020204"/>
                <a:ea typeface="HG明朝E" panose="02020909000000000000" pitchFamily="17" charset="-128"/>
              </a:rPr>
              <a:t>と</a:t>
            </a:r>
            <a:r>
              <a:rPr lang="en-US" altLang="ja-JP" sz="2800" dirty="0">
                <a:solidFill>
                  <a:prstClr val="black"/>
                </a:solidFill>
                <a:latin typeface="Bookman Old Style" panose="02050604050505020204"/>
                <a:ea typeface="HG明朝E" panose="02020909000000000000" pitchFamily="17" charset="-128"/>
              </a:rPr>
              <a:t>B</a:t>
            </a:r>
            <a:r>
              <a:rPr lang="ja-JP" altLang="en-US" sz="2800" dirty="0">
                <a:solidFill>
                  <a:prstClr val="black"/>
                </a:solidFill>
                <a:latin typeface="Bookman Old Style" panose="02050604050505020204"/>
                <a:ea typeface="HG明朝E" panose="02020909000000000000" pitchFamily="17" charset="-128"/>
              </a:rPr>
              <a:t>で違うわけだから、これを比較したい。</a:t>
            </a: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ここでもこの数値を二乗して合計していく（データにはプラスとマイナスがあるが、数値の大きさを比較したいから、まず二乗する）。言い換えれば、観測値と予測値の差（残差）の平方和を求める。</a:t>
            </a:r>
            <a:endParaRPr lang="en-US" altLang="ja-JP" sz="2800" dirty="0">
              <a:solidFill>
                <a:prstClr val="black"/>
              </a:solidFill>
              <a:latin typeface="Bookman Old Style" panose="02050604050505020204"/>
              <a:ea typeface="HG明朝E" panose="02020909000000000000" pitchFamily="17" charset="-128"/>
            </a:endParaRPr>
          </a:p>
          <a:p>
            <a:pPr marL="255600" indent="-255600" defTabSz="342900">
              <a:buFont typeface="Wingdings" panose="05000000000000000000" pitchFamily="2" charset="2"/>
              <a:buChar char="l"/>
              <a:defRPr/>
            </a:pP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2044274499"/>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18</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305" y="1052736"/>
            <a:ext cx="8640101" cy="51845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本講義では観測データ数はパターン</a:t>
            </a:r>
            <a:r>
              <a:rPr lang="en-US" altLang="ja-JP" sz="2800" dirty="0">
                <a:solidFill>
                  <a:prstClr val="black"/>
                </a:solidFill>
                <a:latin typeface="Bookman Old Style" panose="02050604050505020204"/>
                <a:ea typeface="HG明朝E" panose="02020909000000000000" pitchFamily="17" charset="-128"/>
              </a:rPr>
              <a:t>A</a:t>
            </a:r>
            <a:r>
              <a:rPr lang="ja-JP" altLang="en-US" sz="2800" dirty="0">
                <a:solidFill>
                  <a:prstClr val="black"/>
                </a:solidFill>
                <a:latin typeface="Bookman Old Style" panose="02050604050505020204"/>
                <a:ea typeface="HG明朝E" panose="02020909000000000000" pitchFamily="17" charset="-128"/>
              </a:rPr>
              <a:t>と</a:t>
            </a:r>
            <a:r>
              <a:rPr lang="en-US" altLang="ja-JP" sz="2800" dirty="0">
                <a:solidFill>
                  <a:prstClr val="black"/>
                </a:solidFill>
                <a:latin typeface="Bookman Old Style" panose="02050604050505020204"/>
                <a:ea typeface="HG明朝E" panose="02020909000000000000" pitchFamily="17" charset="-128"/>
              </a:rPr>
              <a:t>B</a:t>
            </a:r>
            <a:r>
              <a:rPr lang="ja-JP" altLang="en-US" sz="2800" dirty="0">
                <a:solidFill>
                  <a:prstClr val="black"/>
                </a:solidFill>
                <a:latin typeface="Bookman Old Style" panose="02050604050505020204"/>
                <a:ea typeface="HG明朝E" panose="02020909000000000000" pitchFamily="17" charset="-128"/>
              </a:rPr>
              <a:t>で同じということにしているが、観測データ数が</a:t>
            </a:r>
            <a:r>
              <a:rPr lang="en-US" altLang="ja-JP" sz="2800" dirty="0">
                <a:solidFill>
                  <a:prstClr val="black"/>
                </a:solidFill>
                <a:latin typeface="Bookman Old Style" panose="02050604050505020204"/>
                <a:ea typeface="HG明朝E" panose="02020909000000000000" pitchFamily="17" charset="-128"/>
              </a:rPr>
              <a:t>50</a:t>
            </a:r>
            <a:r>
              <a:rPr lang="ja-JP" altLang="en-US" sz="2800" dirty="0">
                <a:solidFill>
                  <a:prstClr val="black"/>
                </a:solidFill>
                <a:latin typeface="Bookman Old Style" panose="02050604050505020204"/>
                <a:ea typeface="HG明朝E" panose="02020909000000000000" pitchFamily="17" charset="-128"/>
              </a:rPr>
              <a:t>件のものと、</a:t>
            </a:r>
            <a:r>
              <a:rPr lang="en-US" altLang="ja-JP" sz="2800" dirty="0">
                <a:solidFill>
                  <a:prstClr val="black"/>
                </a:solidFill>
                <a:latin typeface="Bookman Old Style" panose="02050604050505020204"/>
                <a:ea typeface="HG明朝E" panose="02020909000000000000" pitchFamily="17" charset="-128"/>
              </a:rPr>
              <a:t>5</a:t>
            </a:r>
            <a:r>
              <a:rPr lang="ja-JP" altLang="en-US" sz="2800" dirty="0">
                <a:solidFill>
                  <a:prstClr val="black"/>
                </a:solidFill>
                <a:latin typeface="Bookman Old Style" panose="02050604050505020204"/>
                <a:ea typeface="HG明朝E" panose="02020909000000000000" pitchFamily="17" charset="-128"/>
              </a:rPr>
              <a:t>万件のものでは、この二乗した合計が違ってくるので、様々な比較をするのが難しい。</a:t>
            </a: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そこで、その合計値をデータ数（</a:t>
            </a:r>
            <a:r>
              <a:rPr lang="en-US" altLang="ja-JP" sz="2800" dirty="0">
                <a:solidFill>
                  <a:prstClr val="black"/>
                </a:solidFill>
                <a:latin typeface="Bookman Old Style" panose="02050604050505020204"/>
                <a:ea typeface="HG明朝E" panose="02020909000000000000" pitchFamily="17" charset="-128"/>
              </a:rPr>
              <a:t>n</a:t>
            </a:r>
            <a:r>
              <a:rPr lang="ja-JP" altLang="en-US" sz="2800" dirty="0">
                <a:solidFill>
                  <a:prstClr val="black"/>
                </a:solidFill>
                <a:latin typeface="Bookman Old Style" panose="02050604050505020204"/>
                <a:ea typeface="HG明朝E" panose="02020909000000000000" pitchFamily="17" charset="-128"/>
              </a:rPr>
              <a:t>）</a:t>
            </a:r>
            <a:r>
              <a:rPr lang="en-US" altLang="ja-JP" sz="2800" baseline="30000" dirty="0">
                <a:solidFill>
                  <a:prstClr val="black"/>
                </a:solidFill>
                <a:latin typeface="Bookman Old Style" panose="02050604050505020204"/>
                <a:ea typeface="HG明朝E" panose="02020909000000000000" pitchFamily="17" charset="-128"/>
              </a:rPr>
              <a:t>※</a:t>
            </a:r>
            <a:r>
              <a:rPr lang="ja-JP" altLang="en-US" sz="2800" dirty="0">
                <a:solidFill>
                  <a:prstClr val="black"/>
                </a:solidFill>
                <a:latin typeface="Bookman Old Style" panose="02050604050505020204"/>
                <a:ea typeface="HG明朝E" panose="02020909000000000000" pitchFamily="17" charset="-128"/>
              </a:rPr>
              <a:t>で割ると、平均値を出しているということになる。さらに、二乗したデータのままより、正の絶対値に戻した方が見やすいので、平方根を取る。こうした値を</a:t>
            </a:r>
            <a:r>
              <a:rPr lang="ja-JP" altLang="en-US" sz="2800" dirty="0">
                <a:solidFill>
                  <a:srgbClr val="FF0000"/>
                </a:solidFill>
                <a:latin typeface="Bookman Old Style" panose="02050604050505020204"/>
                <a:ea typeface="HG明朝E" panose="02020909000000000000" pitchFamily="17" charset="-128"/>
              </a:rPr>
              <a:t>標準誤差</a:t>
            </a:r>
            <a:r>
              <a:rPr lang="ja-JP" altLang="en-US" sz="2800" dirty="0">
                <a:solidFill>
                  <a:srgbClr val="000000"/>
                </a:solidFill>
                <a:latin typeface="Bookman Old Style" panose="02050604050505020204"/>
                <a:ea typeface="HG明朝E" panose="02020909000000000000" pitchFamily="17" charset="-128"/>
              </a:rPr>
              <a:t>（</a:t>
            </a:r>
            <a:r>
              <a:rPr lang="en-US" altLang="ja-JP" sz="2800" dirty="0">
                <a:solidFill>
                  <a:prstClr val="black"/>
                </a:solidFill>
                <a:latin typeface="Bookman Old Style" panose="02050604050505020204"/>
                <a:ea typeface="HG明朝E" panose="02020909000000000000" pitchFamily="17" charset="-128"/>
              </a:rPr>
              <a:t>SE</a:t>
            </a:r>
            <a:r>
              <a:rPr lang="ja-JP" altLang="en-US" sz="2800" dirty="0">
                <a:solidFill>
                  <a:prstClr val="black"/>
                </a:solidFill>
                <a:latin typeface="Bookman Old Style" panose="02050604050505020204"/>
                <a:ea typeface="HG明朝E" panose="02020909000000000000" pitchFamily="17" charset="-128"/>
              </a:rPr>
              <a:t>：</a:t>
            </a:r>
            <a:r>
              <a:rPr lang="en-US" altLang="ja-JP" sz="2800" dirty="0">
                <a:solidFill>
                  <a:prstClr val="black"/>
                </a:solidFill>
                <a:latin typeface="Bookman Old Style" panose="02050604050505020204"/>
                <a:ea typeface="HG明朝E" panose="02020909000000000000" pitchFamily="17" charset="-128"/>
              </a:rPr>
              <a:t>standard error</a:t>
            </a:r>
            <a:r>
              <a:rPr lang="ja-JP" altLang="en-US" sz="2800" dirty="0">
                <a:solidFill>
                  <a:prstClr val="black"/>
                </a:solidFill>
                <a:latin typeface="Bookman Old Style" panose="02050604050505020204"/>
                <a:ea typeface="HG明朝E" panose="02020909000000000000" pitchFamily="17" charset="-128"/>
              </a:rPr>
              <a:t>）という。簡単にいえば、誤差の平均ということ。</a:t>
            </a:r>
            <a:endParaRPr lang="en-US" altLang="ja-JP" sz="2800" dirty="0">
              <a:solidFill>
                <a:prstClr val="black"/>
              </a:solidFill>
              <a:latin typeface="Bookman Old Style" panose="02050604050505020204"/>
              <a:ea typeface="HG明朝E" panose="02020909000000000000" pitchFamily="17" charset="-128"/>
            </a:endParaRPr>
          </a:p>
          <a:p>
            <a:pPr marL="360000" defTabSz="342900">
              <a:defRPr/>
            </a:pPr>
            <a:r>
              <a:rPr lang="en-US" altLang="ja-JP" sz="2000" dirty="0">
                <a:solidFill>
                  <a:prstClr val="black"/>
                </a:solidFill>
                <a:latin typeface="Bookman Old Style" panose="02050604050505020204"/>
                <a:ea typeface="HG明朝E" panose="02020909000000000000" pitchFamily="17" charset="-128"/>
              </a:rPr>
              <a:t>※</a:t>
            </a:r>
            <a:r>
              <a:rPr lang="ja-JP" altLang="en-US" sz="2000" dirty="0">
                <a:solidFill>
                  <a:prstClr val="black"/>
                </a:solidFill>
                <a:latin typeface="Bookman Old Style" panose="02050604050505020204"/>
                <a:ea typeface="HG明朝E" panose="02020909000000000000" pitchFamily="17" charset="-128"/>
              </a:rPr>
              <a:t>実際は、「自由度」というのを差し引いた数で割る。たとえば説明変数が</a:t>
            </a:r>
            <a:r>
              <a:rPr lang="en-US" altLang="ja-JP" sz="2000" dirty="0">
                <a:solidFill>
                  <a:prstClr val="black"/>
                </a:solidFill>
                <a:latin typeface="Bookman Old Style" panose="02050604050505020204"/>
                <a:ea typeface="HG明朝E" panose="02020909000000000000" pitchFamily="17" charset="-128"/>
              </a:rPr>
              <a:t>2</a:t>
            </a:r>
            <a:r>
              <a:rPr lang="ja-JP" altLang="en-US" sz="2000" dirty="0">
                <a:solidFill>
                  <a:prstClr val="black"/>
                </a:solidFill>
                <a:latin typeface="Bookman Old Style" panose="02050604050505020204"/>
                <a:ea typeface="HG明朝E" panose="02020909000000000000" pitchFamily="17" charset="-128"/>
              </a:rPr>
              <a:t>個あれば、データ数マイナス</a:t>
            </a:r>
            <a:r>
              <a:rPr lang="en-US" altLang="ja-JP" sz="2000" dirty="0">
                <a:solidFill>
                  <a:prstClr val="black"/>
                </a:solidFill>
                <a:latin typeface="Bookman Old Style" panose="02050604050505020204"/>
                <a:ea typeface="HG明朝E" panose="02020909000000000000" pitchFamily="17" charset="-128"/>
              </a:rPr>
              <a:t>2</a:t>
            </a:r>
            <a:r>
              <a:rPr lang="ja-JP" altLang="en-US" sz="2000" dirty="0">
                <a:solidFill>
                  <a:prstClr val="black"/>
                </a:solidFill>
                <a:latin typeface="Bookman Old Style" panose="02050604050505020204"/>
                <a:ea typeface="HG明朝E" panose="02020909000000000000" pitchFamily="17" charset="-128"/>
              </a:rPr>
              <a:t>で割る。詳細は省略。</a:t>
            </a:r>
            <a:endParaRPr lang="en-US" altLang="ja-JP" sz="20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2440251172"/>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19</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305" y="1052736"/>
            <a:ext cx="8640101" cy="51845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上のパターン</a:t>
            </a:r>
            <a:r>
              <a:rPr lang="en-US" altLang="ja-JP" sz="2800" dirty="0">
                <a:solidFill>
                  <a:prstClr val="black"/>
                </a:solidFill>
                <a:latin typeface="Bookman Old Style" panose="02050604050505020204"/>
                <a:ea typeface="HG明朝E" panose="02020909000000000000" pitchFamily="17" charset="-128"/>
              </a:rPr>
              <a:t>A</a:t>
            </a:r>
            <a:r>
              <a:rPr lang="ja-JP" altLang="en-US" sz="2800" dirty="0">
                <a:solidFill>
                  <a:prstClr val="black"/>
                </a:solidFill>
                <a:latin typeface="Bookman Old Style" panose="02050604050505020204"/>
                <a:ea typeface="HG明朝E" panose="02020909000000000000" pitchFamily="17" charset="-128"/>
              </a:rPr>
              <a:t>と</a:t>
            </a:r>
            <a:r>
              <a:rPr lang="en-US" altLang="ja-JP" sz="2800" dirty="0">
                <a:solidFill>
                  <a:prstClr val="black"/>
                </a:solidFill>
                <a:latin typeface="Bookman Old Style" panose="02050604050505020204"/>
                <a:ea typeface="HG明朝E" panose="02020909000000000000" pitchFamily="17" charset="-128"/>
              </a:rPr>
              <a:t>B</a:t>
            </a:r>
            <a:r>
              <a:rPr lang="ja-JP" altLang="en-US" sz="2800" dirty="0">
                <a:solidFill>
                  <a:prstClr val="black"/>
                </a:solidFill>
                <a:latin typeface="Bookman Old Style" panose="02050604050505020204"/>
                <a:ea typeface="HG明朝E" panose="02020909000000000000" pitchFamily="17" charset="-128"/>
              </a:rPr>
              <a:t>では、この</a:t>
            </a:r>
            <a:r>
              <a:rPr lang="en-US" altLang="ja-JP" sz="2800" dirty="0">
                <a:solidFill>
                  <a:prstClr val="black"/>
                </a:solidFill>
                <a:latin typeface="Bookman Old Style" panose="02050604050505020204"/>
                <a:ea typeface="HG明朝E" panose="02020909000000000000" pitchFamily="17" charset="-128"/>
              </a:rPr>
              <a:t>SE</a:t>
            </a:r>
            <a:r>
              <a:rPr lang="ja-JP" altLang="en-US" sz="2800" dirty="0">
                <a:solidFill>
                  <a:prstClr val="black"/>
                </a:solidFill>
                <a:latin typeface="Bookman Old Style" panose="02050604050505020204"/>
                <a:ea typeface="HG明朝E" panose="02020909000000000000" pitchFamily="17" charset="-128"/>
              </a:rPr>
              <a:t>が違うこと（パターン</a:t>
            </a:r>
            <a:r>
              <a:rPr lang="en-US" altLang="ja-JP" sz="2800" dirty="0">
                <a:solidFill>
                  <a:prstClr val="black"/>
                </a:solidFill>
                <a:latin typeface="Bookman Old Style" panose="02050604050505020204"/>
                <a:ea typeface="HG明朝E" panose="02020909000000000000" pitchFamily="17" charset="-128"/>
              </a:rPr>
              <a:t>A</a:t>
            </a:r>
            <a:r>
              <a:rPr lang="ja-JP" altLang="en-US" sz="2800" dirty="0">
                <a:solidFill>
                  <a:prstClr val="black"/>
                </a:solidFill>
                <a:latin typeface="Bookman Old Style" panose="02050604050505020204"/>
                <a:ea typeface="HG明朝E" panose="02020909000000000000" pitchFamily="17" charset="-128"/>
              </a:rPr>
              <a:t>の</a:t>
            </a:r>
            <a:r>
              <a:rPr lang="en-US" altLang="ja-JP" sz="2800" dirty="0">
                <a:solidFill>
                  <a:prstClr val="black"/>
                </a:solidFill>
                <a:latin typeface="Bookman Old Style" panose="02050604050505020204"/>
                <a:ea typeface="HG明朝E" panose="02020909000000000000" pitchFamily="17" charset="-128"/>
              </a:rPr>
              <a:t>SE</a:t>
            </a:r>
            <a:r>
              <a:rPr lang="ja-JP" altLang="en-US" sz="2800" dirty="0">
                <a:solidFill>
                  <a:prstClr val="black"/>
                </a:solidFill>
                <a:latin typeface="Bookman Old Style" panose="02050604050505020204"/>
                <a:ea typeface="HG明朝E" panose="02020909000000000000" pitchFamily="17" charset="-128"/>
              </a:rPr>
              <a:t>＞パターン</a:t>
            </a:r>
            <a:r>
              <a:rPr lang="en-US" altLang="ja-JP" sz="2800" dirty="0">
                <a:solidFill>
                  <a:prstClr val="black"/>
                </a:solidFill>
                <a:latin typeface="Bookman Old Style" panose="02050604050505020204"/>
                <a:ea typeface="HG明朝E" panose="02020909000000000000" pitchFamily="17" charset="-128"/>
              </a:rPr>
              <a:t>B</a:t>
            </a:r>
            <a:r>
              <a:rPr lang="ja-JP" altLang="en-US" sz="2800" dirty="0">
                <a:solidFill>
                  <a:prstClr val="black"/>
                </a:solidFill>
                <a:latin typeface="Bookman Old Style" panose="02050604050505020204"/>
                <a:ea typeface="HG明朝E" panose="02020909000000000000" pitchFamily="17" charset="-128"/>
              </a:rPr>
              <a:t>の</a:t>
            </a:r>
            <a:r>
              <a:rPr lang="en-US" altLang="ja-JP" sz="2800" dirty="0">
                <a:solidFill>
                  <a:prstClr val="black"/>
                </a:solidFill>
                <a:latin typeface="Bookman Old Style" panose="02050604050505020204"/>
                <a:ea typeface="HG明朝E" panose="02020909000000000000" pitchFamily="17" charset="-128"/>
              </a:rPr>
              <a:t>SE</a:t>
            </a:r>
            <a:r>
              <a:rPr lang="ja-JP" altLang="en-US" sz="2800" dirty="0">
                <a:solidFill>
                  <a:prstClr val="black"/>
                </a:solidFill>
                <a:latin typeface="Bookman Old Style" panose="02050604050505020204"/>
                <a:ea typeface="HG明朝E" panose="02020909000000000000" pitchFamily="17" charset="-128"/>
              </a:rPr>
              <a:t>）で比較できる。</a:t>
            </a:r>
            <a:endParaRPr lang="en-US" altLang="ja-JP" sz="2800" dirty="0">
              <a:solidFill>
                <a:prstClr val="black"/>
              </a:solidFill>
              <a:latin typeface="Bookman Old Style" panose="02050604050505020204"/>
              <a:ea typeface="HG明朝E" panose="02020909000000000000" pitchFamily="17" charset="-128"/>
            </a:endParaRPr>
          </a:p>
          <a:p>
            <a:pPr marL="255600" indent="-255600" defTabSz="342900">
              <a:buFont typeface="Wingdings" panose="05000000000000000000" pitchFamily="2" charset="2"/>
              <a:buChar char="l"/>
              <a:defRPr/>
            </a:pP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1812703484"/>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2</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305" y="1052736"/>
            <a:ext cx="8640101" cy="51845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世の中がますます</a:t>
            </a:r>
            <a:r>
              <a:rPr lang="en-US" altLang="ja-JP" sz="2800" dirty="0">
                <a:solidFill>
                  <a:prstClr val="black"/>
                </a:solidFill>
                <a:latin typeface="Bookman Old Style" panose="02050604050505020204"/>
                <a:ea typeface="HG明朝E" panose="02020909000000000000" pitchFamily="17" charset="-128"/>
              </a:rPr>
              <a:t>IT</a:t>
            </a:r>
            <a:r>
              <a:rPr lang="ja-JP" altLang="en-US" sz="2800" dirty="0">
                <a:solidFill>
                  <a:prstClr val="black"/>
                </a:solidFill>
                <a:latin typeface="Bookman Old Style" panose="02050604050505020204"/>
                <a:ea typeface="HG明朝E" panose="02020909000000000000" pitchFamily="17" charset="-128"/>
              </a:rPr>
              <a:t>化・デジタル化している結果、様々な経済データが蓄積されてきた。</a:t>
            </a: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それらは、ビッグデータなどと呼ばれていて、</a:t>
            </a:r>
            <a:r>
              <a:rPr lang="en-US" altLang="ja-JP" sz="2800" dirty="0">
                <a:solidFill>
                  <a:prstClr val="black"/>
                </a:solidFill>
                <a:latin typeface="Bookman Old Style" panose="02050604050505020204"/>
                <a:ea typeface="HG明朝E" panose="02020909000000000000" pitchFamily="17" charset="-128"/>
              </a:rPr>
              <a:t>IT</a:t>
            </a:r>
            <a:r>
              <a:rPr lang="ja-JP" altLang="en-US" sz="2800" dirty="0">
                <a:solidFill>
                  <a:prstClr val="black"/>
                </a:solidFill>
                <a:latin typeface="Bookman Old Style" panose="02050604050505020204"/>
                <a:ea typeface="HG明朝E" panose="02020909000000000000" pitchFamily="17" charset="-128"/>
              </a:rPr>
              <a:t>大手企業のビッグテック（</a:t>
            </a:r>
            <a:r>
              <a:rPr lang="en-US" altLang="ja-JP" sz="2800" dirty="0">
                <a:solidFill>
                  <a:prstClr val="black"/>
                </a:solidFill>
                <a:latin typeface="Bookman Old Style" panose="02050604050505020204"/>
                <a:ea typeface="HG明朝E" panose="02020909000000000000" pitchFamily="17" charset="-128"/>
              </a:rPr>
              <a:t>Google</a:t>
            </a:r>
            <a:r>
              <a:rPr lang="ja-JP" altLang="en-US" sz="2800" dirty="0">
                <a:solidFill>
                  <a:prstClr val="black"/>
                </a:solidFill>
                <a:latin typeface="Bookman Old Style" panose="02050604050505020204"/>
                <a:ea typeface="HG明朝E" panose="02020909000000000000" pitchFamily="17" charset="-128"/>
              </a:rPr>
              <a:t>、</a:t>
            </a:r>
            <a:r>
              <a:rPr lang="en-US" altLang="ja-JP" sz="2800" dirty="0">
                <a:solidFill>
                  <a:prstClr val="black"/>
                </a:solidFill>
                <a:latin typeface="Bookman Old Style" panose="02050604050505020204"/>
                <a:ea typeface="HG明朝E" panose="02020909000000000000" pitchFamily="17" charset="-128"/>
              </a:rPr>
              <a:t>Apple</a:t>
            </a:r>
            <a:r>
              <a:rPr lang="ja-JP" altLang="en-US" sz="2800" dirty="0">
                <a:solidFill>
                  <a:prstClr val="black"/>
                </a:solidFill>
                <a:latin typeface="Bookman Old Style" panose="02050604050505020204"/>
                <a:ea typeface="HG明朝E" panose="02020909000000000000" pitchFamily="17" charset="-128"/>
              </a:rPr>
              <a:t>、</a:t>
            </a:r>
            <a:r>
              <a:rPr lang="en-US" altLang="ja-JP" sz="2800" dirty="0">
                <a:solidFill>
                  <a:prstClr val="black"/>
                </a:solidFill>
                <a:latin typeface="Bookman Old Style" panose="02050604050505020204"/>
                <a:ea typeface="HG明朝E" panose="02020909000000000000" pitchFamily="17" charset="-128"/>
              </a:rPr>
              <a:t>Facebook</a:t>
            </a:r>
            <a:r>
              <a:rPr lang="ja-JP" altLang="en-US" sz="2800" dirty="0">
                <a:solidFill>
                  <a:prstClr val="black"/>
                </a:solidFill>
                <a:latin typeface="Bookman Old Style" panose="02050604050505020204"/>
                <a:ea typeface="HG明朝E" panose="02020909000000000000" pitchFamily="17" charset="-128"/>
              </a:rPr>
              <a:t>、</a:t>
            </a:r>
            <a:r>
              <a:rPr lang="en-US" altLang="ja-JP" sz="2800" dirty="0">
                <a:solidFill>
                  <a:prstClr val="black"/>
                </a:solidFill>
                <a:latin typeface="Bookman Old Style" panose="02050604050505020204"/>
                <a:ea typeface="HG明朝E" panose="02020909000000000000" pitchFamily="17" charset="-128"/>
              </a:rPr>
              <a:t>Amazon</a:t>
            </a:r>
            <a:r>
              <a:rPr lang="ja-JP" altLang="en-US" sz="2800" dirty="0">
                <a:solidFill>
                  <a:prstClr val="black"/>
                </a:solidFill>
                <a:latin typeface="Bookman Old Style" panose="02050604050505020204"/>
                <a:ea typeface="HG明朝E" panose="02020909000000000000" pitchFamily="17" charset="-128"/>
              </a:rPr>
              <a:t>、</a:t>
            </a:r>
            <a:r>
              <a:rPr lang="en-US" altLang="ja-JP" sz="2800" dirty="0">
                <a:solidFill>
                  <a:prstClr val="black"/>
                </a:solidFill>
                <a:latin typeface="Bookman Old Style" panose="02050604050505020204"/>
                <a:ea typeface="HG明朝E" panose="02020909000000000000" pitchFamily="17" charset="-128"/>
              </a:rPr>
              <a:t>Microsoft</a:t>
            </a:r>
            <a:r>
              <a:rPr lang="ja-JP" altLang="en-US" sz="2800" dirty="0">
                <a:solidFill>
                  <a:prstClr val="black"/>
                </a:solidFill>
                <a:latin typeface="Bookman Old Style" panose="02050604050505020204"/>
                <a:ea typeface="HG明朝E" panose="02020909000000000000" pitchFamily="17" charset="-128"/>
              </a:rPr>
              <a:t>、生成</a:t>
            </a:r>
            <a:r>
              <a:rPr lang="en-US" altLang="ja-JP" sz="2800" dirty="0">
                <a:solidFill>
                  <a:prstClr val="black"/>
                </a:solidFill>
                <a:latin typeface="Bookman Old Style" panose="02050604050505020204"/>
                <a:ea typeface="HG明朝E" panose="02020909000000000000" pitchFamily="17" charset="-128"/>
              </a:rPr>
              <a:t>AI</a:t>
            </a:r>
            <a:r>
              <a:rPr lang="ja-JP" altLang="en-US" sz="2800">
                <a:solidFill>
                  <a:prstClr val="black"/>
                </a:solidFill>
                <a:latin typeface="Bookman Old Style" panose="02050604050505020204"/>
                <a:ea typeface="HG明朝E" panose="02020909000000000000" pitchFamily="17" charset="-128"/>
              </a:rPr>
              <a:t>関連企業など）</a:t>
            </a:r>
            <a:r>
              <a:rPr lang="ja-JP" altLang="en-US" sz="2800" dirty="0">
                <a:solidFill>
                  <a:prstClr val="black"/>
                </a:solidFill>
                <a:latin typeface="Bookman Old Style" panose="02050604050505020204"/>
                <a:ea typeface="HG明朝E" panose="02020909000000000000" pitchFamily="17" charset="-128"/>
              </a:rPr>
              <a:t>を中心にして、それをどう活かすかが、ビジネスの世界でも政府や自治体の政策決定においても、重要になっている。</a:t>
            </a:r>
          </a:p>
          <a:p>
            <a:pPr marL="255600" indent="-255600" defTabSz="342900">
              <a:buFont typeface="Wingdings" panose="05000000000000000000" pitchFamily="2" charset="2"/>
              <a:buChar char="l"/>
              <a:defRPr/>
            </a:pP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1353338830"/>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20</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528" y="1052736"/>
            <a:ext cx="8640101" cy="51845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パターン</a:t>
            </a:r>
            <a:r>
              <a:rPr lang="en-US" altLang="ja-JP" sz="2800" dirty="0">
                <a:solidFill>
                  <a:prstClr val="black"/>
                </a:solidFill>
                <a:latin typeface="Bookman Old Style" panose="02050604050505020204"/>
                <a:ea typeface="HG明朝E" panose="02020909000000000000" pitchFamily="17" charset="-128"/>
              </a:rPr>
              <a:t>A</a:t>
            </a:r>
            <a:r>
              <a:rPr lang="ja-JP" altLang="en-US" sz="2800" dirty="0">
                <a:solidFill>
                  <a:prstClr val="black"/>
                </a:solidFill>
                <a:latin typeface="Bookman Old Style" panose="02050604050505020204"/>
                <a:ea typeface="HG明朝E" panose="02020909000000000000" pitchFamily="17" charset="-128"/>
              </a:rPr>
              <a:t>と</a:t>
            </a:r>
            <a:r>
              <a:rPr lang="en-US" altLang="ja-JP" sz="2800" dirty="0">
                <a:solidFill>
                  <a:prstClr val="black"/>
                </a:solidFill>
                <a:latin typeface="Bookman Old Style" panose="02050604050505020204"/>
                <a:ea typeface="HG明朝E" panose="02020909000000000000" pitchFamily="17" charset="-128"/>
              </a:rPr>
              <a:t>B</a:t>
            </a:r>
            <a:r>
              <a:rPr lang="ja-JP" altLang="en-US" sz="2800" dirty="0">
                <a:solidFill>
                  <a:prstClr val="black"/>
                </a:solidFill>
                <a:latin typeface="Bookman Old Style" panose="02050604050505020204"/>
                <a:ea typeface="HG明朝E" panose="02020909000000000000" pitchFamily="17" charset="-128"/>
              </a:rPr>
              <a:t>のような似たデータならいいけど、下のような二種類のデータのときは、</a:t>
            </a:r>
            <a:r>
              <a:rPr lang="en-US" altLang="ja-JP" sz="2800" dirty="0">
                <a:solidFill>
                  <a:prstClr val="black"/>
                </a:solidFill>
                <a:latin typeface="Bookman Old Style" panose="02050604050505020204"/>
                <a:ea typeface="HG明朝E" panose="02020909000000000000" pitchFamily="17" charset="-128"/>
              </a:rPr>
              <a:t>SE</a:t>
            </a:r>
            <a:r>
              <a:rPr lang="ja-JP" altLang="en-US" sz="2800" dirty="0">
                <a:solidFill>
                  <a:prstClr val="black"/>
                </a:solidFill>
                <a:latin typeface="Bookman Old Style" panose="02050604050505020204"/>
                <a:ea typeface="HG明朝E" panose="02020909000000000000" pitchFamily="17" charset="-128"/>
              </a:rPr>
              <a:t>だけでは比較しづらい。</a:t>
            </a:r>
          </a:p>
          <a:p>
            <a:pPr defTabSz="342900">
              <a:defRPr/>
            </a:pP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pic>
        <p:nvPicPr>
          <p:cNvPr id="2" name="図 1">
            <a:extLst>
              <a:ext uri="{FF2B5EF4-FFF2-40B4-BE49-F238E27FC236}">
                <a16:creationId xmlns:a16="http://schemas.microsoft.com/office/drawing/2014/main" id="{11707BE0-12F1-488F-8CE2-CCF394128C25}"/>
              </a:ext>
            </a:extLst>
          </p:cNvPr>
          <p:cNvPicPr>
            <a:picLocks noChangeAspect="1"/>
          </p:cNvPicPr>
          <p:nvPr/>
        </p:nvPicPr>
        <p:blipFill>
          <a:blip r:embed="rId3"/>
          <a:stretch>
            <a:fillRect/>
          </a:stretch>
        </p:blipFill>
        <p:spPr>
          <a:xfrm>
            <a:off x="755576" y="2564904"/>
            <a:ext cx="2359356" cy="3731075"/>
          </a:xfrm>
          <a:prstGeom prst="rect">
            <a:avLst/>
          </a:prstGeom>
        </p:spPr>
      </p:pic>
      <p:sp>
        <p:nvSpPr>
          <p:cNvPr id="6" name="テキスト ボックス 5">
            <a:extLst>
              <a:ext uri="{FF2B5EF4-FFF2-40B4-BE49-F238E27FC236}">
                <a16:creationId xmlns:a16="http://schemas.microsoft.com/office/drawing/2014/main" id="{D8777FA4-ECCA-4DE7-A5A1-DC1E786CC9FB}"/>
              </a:ext>
            </a:extLst>
          </p:cNvPr>
          <p:cNvSpPr txBox="1"/>
          <p:nvPr/>
        </p:nvSpPr>
        <p:spPr>
          <a:xfrm>
            <a:off x="3635896" y="2780928"/>
            <a:ext cx="4536504" cy="2246769"/>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2000" dirty="0">
                <a:solidFill>
                  <a:srgbClr val="000000"/>
                </a:solidFill>
              </a:rPr>
              <a:t>データの続きは省略。</a:t>
            </a:r>
          </a:p>
          <a:p>
            <a:pPr marL="285750" indent="-285750">
              <a:buFont typeface="Wingdings" panose="05000000000000000000" pitchFamily="2" charset="2"/>
              <a:buChar char="l"/>
            </a:pPr>
            <a:r>
              <a:rPr kumimoji="1" lang="ja-JP" altLang="en-US" sz="2000" dirty="0">
                <a:solidFill>
                  <a:srgbClr val="000000"/>
                </a:solidFill>
              </a:rPr>
              <a:t>乙社の売上げは、甲社の</a:t>
            </a:r>
            <a:r>
              <a:rPr kumimoji="1" lang="en-US" altLang="ja-JP" sz="2000" dirty="0">
                <a:solidFill>
                  <a:srgbClr val="000000"/>
                </a:solidFill>
              </a:rPr>
              <a:t>10</a:t>
            </a:r>
            <a:r>
              <a:rPr kumimoji="1" lang="ja-JP" altLang="en-US" sz="2000" dirty="0">
                <a:solidFill>
                  <a:srgbClr val="000000"/>
                </a:solidFill>
              </a:rPr>
              <a:t>倍。</a:t>
            </a:r>
          </a:p>
          <a:p>
            <a:pPr marL="285750" indent="-285750">
              <a:buFont typeface="Wingdings" panose="05000000000000000000" pitchFamily="2" charset="2"/>
              <a:buChar char="l"/>
            </a:pPr>
            <a:r>
              <a:rPr kumimoji="1" lang="ja-JP" altLang="en-US" sz="2000" dirty="0">
                <a:solidFill>
                  <a:srgbClr val="000000"/>
                </a:solidFill>
              </a:rPr>
              <a:t>甲社の場合の回帰分析結果は、おそらく</a:t>
            </a:r>
            <a:r>
              <a:rPr kumimoji="1" lang="en-US" altLang="ja-JP" sz="2000" dirty="0">
                <a:solidFill>
                  <a:srgbClr val="000000"/>
                </a:solidFill>
              </a:rPr>
              <a:t>y=10x+30</a:t>
            </a:r>
            <a:r>
              <a:rPr kumimoji="1" lang="ja-JP" altLang="en-US" sz="2000" dirty="0">
                <a:solidFill>
                  <a:srgbClr val="000000"/>
                </a:solidFill>
              </a:rPr>
              <a:t>に近い数値。乙社の場合は、</a:t>
            </a:r>
            <a:r>
              <a:rPr kumimoji="1" lang="en-US" altLang="ja-JP" sz="2000" dirty="0">
                <a:solidFill>
                  <a:srgbClr val="000000"/>
                </a:solidFill>
              </a:rPr>
              <a:t>y=100x+300</a:t>
            </a:r>
            <a:r>
              <a:rPr kumimoji="1" lang="ja-JP" altLang="en-US" sz="2000" dirty="0">
                <a:solidFill>
                  <a:srgbClr val="000000"/>
                </a:solidFill>
              </a:rPr>
              <a:t>に近い数値。</a:t>
            </a:r>
          </a:p>
          <a:p>
            <a:pPr marL="285750" indent="-285750">
              <a:buFont typeface="Wingdings" panose="05000000000000000000" pitchFamily="2" charset="2"/>
              <a:buChar char="l"/>
            </a:pPr>
            <a:r>
              <a:rPr kumimoji="1" lang="ja-JP" altLang="en-US" sz="2000" dirty="0">
                <a:solidFill>
                  <a:srgbClr val="000000"/>
                </a:solidFill>
              </a:rPr>
              <a:t>係数</a:t>
            </a:r>
            <a:r>
              <a:rPr kumimoji="1" lang="en-US" altLang="ja-JP" sz="2000" dirty="0">
                <a:solidFill>
                  <a:srgbClr val="000000"/>
                </a:solidFill>
              </a:rPr>
              <a:t>a</a:t>
            </a:r>
            <a:r>
              <a:rPr kumimoji="1" lang="ja-JP" altLang="en-US" sz="2000" dirty="0">
                <a:solidFill>
                  <a:srgbClr val="000000"/>
                </a:solidFill>
              </a:rPr>
              <a:t>の値が十倍の違い。乙社の規模がそもそも大きいことが原因。</a:t>
            </a:r>
          </a:p>
        </p:txBody>
      </p:sp>
    </p:spTree>
    <p:custDataLst>
      <p:tags r:id="rId1"/>
    </p:custDataLst>
    <p:extLst>
      <p:ext uri="{BB962C8B-B14F-4D97-AF65-F5344CB8AC3E}">
        <p14:creationId xmlns:p14="http://schemas.microsoft.com/office/powerpoint/2010/main" val="2909662601"/>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21</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528" y="1052736"/>
            <a:ext cx="8640101" cy="51845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この二つの会社のデータの</a:t>
            </a:r>
            <a:r>
              <a:rPr lang="en-US" altLang="ja-JP" sz="2800" dirty="0">
                <a:solidFill>
                  <a:prstClr val="black"/>
                </a:solidFill>
                <a:latin typeface="Bookman Old Style" panose="02050604050505020204"/>
                <a:ea typeface="HG明朝E" panose="02020909000000000000" pitchFamily="17" charset="-128"/>
              </a:rPr>
              <a:t>SE</a:t>
            </a:r>
            <a:r>
              <a:rPr lang="ja-JP" altLang="en-US" sz="2800" dirty="0">
                <a:solidFill>
                  <a:prstClr val="black"/>
                </a:solidFill>
                <a:latin typeface="Bookman Old Style" panose="02050604050505020204"/>
                <a:ea typeface="HG明朝E" panose="02020909000000000000" pitchFamily="17" charset="-128"/>
              </a:rPr>
              <a:t>は、乙社の方が大きいと予測される。</a:t>
            </a: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その原因は、売上げの規模の違い。</a:t>
            </a:r>
          </a:p>
          <a:p>
            <a:pPr marL="255600" indent="-255600" defTabSz="342900">
              <a:buFont typeface="Wingdings" panose="05000000000000000000" pitchFamily="2" charset="2"/>
              <a:buChar char="l"/>
              <a:defRPr/>
            </a:pPr>
            <a:r>
              <a:rPr lang="en-US" altLang="ja-JP" sz="2800" dirty="0">
                <a:solidFill>
                  <a:prstClr val="black"/>
                </a:solidFill>
                <a:latin typeface="Bookman Old Style" panose="02050604050505020204"/>
                <a:ea typeface="HG明朝E" panose="02020909000000000000" pitchFamily="17" charset="-128"/>
              </a:rPr>
              <a:t>SE</a:t>
            </a:r>
            <a:r>
              <a:rPr lang="ja-JP" altLang="en-US" sz="2800" dirty="0">
                <a:solidFill>
                  <a:prstClr val="black"/>
                </a:solidFill>
                <a:latin typeface="Bookman Old Style" panose="02050604050505020204"/>
                <a:ea typeface="HG明朝E" panose="02020909000000000000" pitchFamily="17" charset="-128"/>
              </a:rPr>
              <a:t>を比較しただけでは、回帰分析の精度が高いかどうかは、まだわからない。</a:t>
            </a: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そこで、データのもともとの規模自体が大きいゆえに</a:t>
            </a:r>
            <a:r>
              <a:rPr lang="en-US" altLang="ja-JP" sz="2800" dirty="0">
                <a:solidFill>
                  <a:prstClr val="black"/>
                </a:solidFill>
                <a:latin typeface="Bookman Old Style" panose="02050604050505020204"/>
                <a:ea typeface="HG明朝E" panose="02020909000000000000" pitchFamily="17" charset="-128"/>
              </a:rPr>
              <a:t>SE</a:t>
            </a:r>
            <a:r>
              <a:rPr lang="ja-JP" altLang="en-US" sz="2800" dirty="0">
                <a:solidFill>
                  <a:prstClr val="black"/>
                </a:solidFill>
                <a:latin typeface="Bookman Old Style" panose="02050604050505020204"/>
                <a:ea typeface="HG明朝E" panose="02020909000000000000" pitchFamily="17" charset="-128"/>
              </a:rPr>
              <a:t>も大きいならば、</a:t>
            </a:r>
            <a:r>
              <a:rPr lang="ja-JP" altLang="en-US" sz="2800" dirty="0">
                <a:solidFill>
                  <a:srgbClr val="FF0000"/>
                </a:solidFill>
                <a:latin typeface="Bookman Old Style" panose="02050604050505020204"/>
                <a:ea typeface="HG明朝E" panose="02020909000000000000" pitchFamily="17" charset="-128"/>
              </a:rPr>
              <a:t>係数</a:t>
            </a:r>
            <a:r>
              <a:rPr lang="en-US" altLang="ja-JP" sz="2800" dirty="0">
                <a:solidFill>
                  <a:srgbClr val="FF0000"/>
                </a:solidFill>
                <a:latin typeface="Bookman Old Style" panose="02050604050505020204"/>
                <a:ea typeface="HG明朝E" panose="02020909000000000000" pitchFamily="17" charset="-128"/>
              </a:rPr>
              <a:t>a</a:t>
            </a:r>
            <a:r>
              <a:rPr lang="ja-JP" altLang="en-US" sz="2800" dirty="0">
                <a:solidFill>
                  <a:srgbClr val="FF0000"/>
                </a:solidFill>
                <a:latin typeface="Bookman Old Style" panose="02050604050505020204"/>
                <a:ea typeface="HG明朝E" panose="02020909000000000000" pitchFamily="17" charset="-128"/>
              </a:rPr>
              <a:t>の値</a:t>
            </a:r>
            <a:r>
              <a:rPr lang="en-US" altLang="ja-JP" sz="2800" dirty="0">
                <a:solidFill>
                  <a:srgbClr val="FF0000"/>
                </a:solidFill>
                <a:latin typeface="Bookman Old Style" panose="02050604050505020204"/>
                <a:ea typeface="HG明朝E" panose="02020909000000000000" pitchFamily="17" charset="-128"/>
              </a:rPr>
              <a:t>÷SE</a:t>
            </a:r>
            <a:r>
              <a:rPr lang="ja-JP" altLang="en-US" sz="2800" dirty="0">
                <a:solidFill>
                  <a:prstClr val="black"/>
                </a:solidFill>
                <a:latin typeface="Bookman Old Style" panose="02050604050505020204"/>
                <a:ea typeface="HG明朝E" panose="02020909000000000000" pitchFamily="17" charset="-128"/>
              </a:rPr>
              <a:t>を比較すればいい！</a:t>
            </a: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3169734072"/>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22</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528" y="1052736"/>
            <a:ext cx="8424935" cy="5184552"/>
          </a:xfrm>
          <a:prstGeom prst="rect">
            <a:avLst/>
          </a:prstGeom>
          <a:noFill/>
        </p:spPr>
        <p:txBody>
          <a:bodyPr wrap="square" rtlCol="0">
            <a:noAutofit/>
          </a:bodyPr>
          <a:lstStyle/>
          <a:p>
            <a:pPr marL="255600" indent="-255600" defTabSz="342900">
              <a:lnSpc>
                <a:spcPts val="32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たとえて簡単にいうと、ただ体重を聞いただけでは、太っているか痩せているかは判断できず、身長との比率で考えないといけない、ということと同じ。</a:t>
            </a:r>
          </a:p>
          <a:p>
            <a:pPr marL="255600" indent="-255600" defTabSz="342900">
              <a:lnSpc>
                <a:spcPts val="32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この「係数</a:t>
            </a:r>
            <a:r>
              <a:rPr lang="en-US" altLang="ja-JP" sz="2400" dirty="0">
                <a:solidFill>
                  <a:prstClr val="black"/>
                </a:solidFill>
                <a:latin typeface="Bookman Old Style" panose="02050604050505020204"/>
                <a:ea typeface="HG明朝E" panose="02020909000000000000" pitchFamily="17" charset="-128"/>
              </a:rPr>
              <a:t>a</a:t>
            </a:r>
            <a:r>
              <a:rPr lang="ja-JP" altLang="en-US" sz="2400" dirty="0">
                <a:solidFill>
                  <a:prstClr val="black"/>
                </a:solidFill>
                <a:latin typeface="Bookman Old Style" panose="02050604050505020204"/>
                <a:ea typeface="HG明朝E" panose="02020909000000000000" pitchFamily="17" charset="-128"/>
              </a:rPr>
              <a:t>の値／</a:t>
            </a:r>
            <a:r>
              <a:rPr lang="en-US" altLang="ja-JP" sz="2400" dirty="0">
                <a:solidFill>
                  <a:prstClr val="black"/>
                </a:solidFill>
                <a:latin typeface="Bookman Old Style" panose="02050604050505020204"/>
                <a:ea typeface="HG明朝E" panose="02020909000000000000" pitchFamily="17" charset="-128"/>
              </a:rPr>
              <a:t>SE</a:t>
            </a:r>
            <a:r>
              <a:rPr lang="ja-JP" altLang="en-US" sz="2400" dirty="0">
                <a:solidFill>
                  <a:prstClr val="black"/>
                </a:solidFill>
                <a:latin typeface="Bookman Old Style" panose="02050604050505020204"/>
                <a:ea typeface="HG明朝E" panose="02020909000000000000" pitchFamily="17" charset="-128"/>
              </a:rPr>
              <a:t>」を </a:t>
            </a:r>
            <a:r>
              <a:rPr lang="en-US" altLang="ja-JP" sz="2400" dirty="0">
                <a:solidFill>
                  <a:prstClr val="black"/>
                </a:solidFill>
                <a:latin typeface="Bookman Old Style" panose="02050604050505020204"/>
                <a:ea typeface="HG明朝E" panose="02020909000000000000" pitchFamily="17" charset="-128"/>
              </a:rPr>
              <a:t>t </a:t>
            </a:r>
            <a:r>
              <a:rPr lang="ja-JP" altLang="en-US" sz="2400" dirty="0">
                <a:solidFill>
                  <a:prstClr val="black"/>
                </a:solidFill>
                <a:latin typeface="Bookman Old Style" panose="02050604050505020204"/>
                <a:ea typeface="HG明朝E" panose="02020909000000000000" pitchFamily="17" charset="-128"/>
              </a:rPr>
              <a:t>値（てぃーち）という。</a:t>
            </a:r>
            <a:r>
              <a:rPr lang="en-US" altLang="ja-JP" sz="2400" dirty="0">
                <a:solidFill>
                  <a:prstClr val="black"/>
                </a:solidFill>
                <a:latin typeface="Bookman Old Style" panose="02050604050505020204"/>
                <a:ea typeface="HG明朝E" panose="02020909000000000000" pitchFamily="17" charset="-128"/>
              </a:rPr>
              <a:t>t </a:t>
            </a:r>
            <a:r>
              <a:rPr lang="ja-JP" altLang="en-US" sz="2400" dirty="0">
                <a:solidFill>
                  <a:prstClr val="black"/>
                </a:solidFill>
                <a:latin typeface="Bookman Old Style" panose="02050604050505020204"/>
                <a:ea typeface="HG明朝E" panose="02020909000000000000" pitchFamily="17" charset="-128"/>
              </a:rPr>
              <a:t>値の絶対値が</a:t>
            </a:r>
            <a:r>
              <a:rPr lang="en-US" altLang="ja-JP" sz="2400" dirty="0">
                <a:solidFill>
                  <a:prstClr val="black"/>
                </a:solidFill>
                <a:latin typeface="Bookman Old Style" panose="02050604050505020204"/>
                <a:ea typeface="HG明朝E" panose="02020909000000000000" pitchFamily="17" charset="-128"/>
              </a:rPr>
              <a:t>2</a:t>
            </a:r>
            <a:r>
              <a:rPr lang="ja-JP" altLang="en-US" sz="2400" dirty="0">
                <a:solidFill>
                  <a:prstClr val="black"/>
                </a:solidFill>
                <a:latin typeface="Bookman Old Style" panose="02050604050505020204"/>
                <a:ea typeface="HG明朝E" panose="02020909000000000000" pitchFamily="17" charset="-128"/>
              </a:rPr>
              <a:t>以上であれば、その要因はしっかりと</a:t>
            </a:r>
            <a:r>
              <a:rPr lang="en-US" altLang="ja-JP" sz="2400" dirty="0">
                <a:solidFill>
                  <a:prstClr val="black"/>
                </a:solidFill>
                <a:latin typeface="Bookman Old Style" panose="02050604050505020204"/>
                <a:ea typeface="HG明朝E" panose="02020909000000000000" pitchFamily="17" charset="-128"/>
              </a:rPr>
              <a:t>y</a:t>
            </a:r>
            <a:r>
              <a:rPr lang="ja-JP" altLang="en-US" sz="2400" dirty="0">
                <a:solidFill>
                  <a:prstClr val="black"/>
                </a:solidFill>
                <a:latin typeface="Bookman Old Style" panose="02050604050505020204"/>
                <a:ea typeface="HG明朝E" panose="02020909000000000000" pitchFamily="17" charset="-128"/>
              </a:rPr>
              <a:t>に作用していると一般的に判断されている。</a:t>
            </a:r>
          </a:p>
          <a:p>
            <a:pPr marL="255600" indent="-255600" defTabSz="342900">
              <a:lnSpc>
                <a:spcPts val="32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回帰分析の結果の中に、</a:t>
            </a:r>
            <a:r>
              <a:rPr lang="en-US" altLang="ja-JP" sz="2400" dirty="0">
                <a:solidFill>
                  <a:prstClr val="black"/>
                </a:solidFill>
                <a:latin typeface="Bookman Old Style" panose="02050604050505020204"/>
                <a:ea typeface="HG明朝E" panose="02020909000000000000" pitchFamily="17" charset="-128"/>
              </a:rPr>
              <a:t>p </a:t>
            </a:r>
            <a:r>
              <a:rPr lang="ja-JP" altLang="en-US" sz="2400" dirty="0">
                <a:solidFill>
                  <a:prstClr val="black"/>
                </a:solidFill>
                <a:latin typeface="Bookman Old Style" panose="02050604050505020204"/>
                <a:ea typeface="HG明朝E" panose="02020909000000000000" pitchFamily="17" charset="-128"/>
              </a:rPr>
              <a:t>値（ぴーち）というのも出てくる。これは、</a:t>
            </a:r>
            <a:r>
              <a:rPr lang="en-US" altLang="ja-JP" sz="2400" dirty="0">
                <a:solidFill>
                  <a:prstClr val="black"/>
                </a:solidFill>
                <a:latin typeface="Bookman Old Style" panose="02050604050505020204"/>
                <a:ea typeface="HG明朝E" panose="02020909000000000000" pitchFamily="17" charset="-128"/>
              </a:rPr>
              <a:t>t</a:t>
            </a:r>
            <a:r>
              <a:rPr lang="ja-JP" altLang="en-US" sz="2400" dirty="0">
                <a:solidFill>
                  <a:prstClr val="black"/>
                </a:solidFill>
                <a:latin typeface="Bookman Old Style" panose="02050604050505020204"/>
                <a:ea typeface="HG明朝E" panose="02020909000000000000" pitchFamily="17" charset="-128"/>
              </a:rPr>
              <a:t>値と内容的に同じ。</a:t>
            </a:r>
            <a:r>
              <a:rPr lang="en-US" altLang="ja-JP" sz="2400" dirty="0">
                <a:solidFill>
                  <a:prstClr val="black"/>
                </a:solidFill>
                <a:latin typeface="Bookman Old Style" panose="02050604050505020204"/>
                <a:ea typeface="HG明朝E" panose="02020909000000000000" pitchFamily="17" charset="-128"/>
              </a:rPr>
              <a:t>p </a:t>
            </a:r>
            <a:r>
              <a:rPr lang="ja-JP" altLang="en-US" sz="2400" dirty="0">
                <a:solidFill>
                  <a:prstClr val="black"/>
                </a:solidFill>
                <a:latin typeface="Bookman Old Style" panose="02050604050505020204"/>
                <a:ea typeface="HG明朝E" panose="02020909000000000000" pitchFamily="17" charset="-128"/>
              </a:rPr>
              <a:t>値とは、「この</a:t>
            </a:r>
            <a:r>
              <a:rPr lang="en-US" altLang="ja-JP" sz="2400" dirty="0">
                <a:solidFill>
                  <a:prstClr val="black"/>
                </a:solidFill>
                <a:latin typeface="Bookman Old Style" panose="02050604050505020204"/>
                <a:ea typeface="HG明朝E" panose="02020909000000000000" pitchFamily="17" charset="-128"/>
              </a:rPr>
              <a:t>t</a:t>
            </a:r>
            <a:r>
              <a:rPr lang="ja-JP" altLang="en-US" sz="2400" dirty="0">
                <a:solidFill>
                  <a:prstClr val="black"/>
                </a:solidFill>
                <a:latin typeface="Bookman Old Style" panose="02050604050505020204"/>
                <a:ea typeface="HG明朝E" panose="02020909000000000000" pitchFamily="17" charset="-128"/>
              </a:rPr>
              <a:t>値から判断して、相関がないにもかかわらず、コンピュータが係数 </a:t>
            </a:r>
            <a:r>
              <a:rPr lang="en-US" altLang="ja-JP" sz="2400" dirty="0">
                <a:solidFill>
                  <a:prstClr val="black"/>
                </a:solidFill>
                <a:latin typeface="Bookman Old Style" panose="02050604050505020204"/>
                <a:ea typeface="HG明朝E" panose="02020909000000000000" pitchFamily="17" charset="-128"/>
              </a:rPr>
              <a:t>a </a:t>
            </a:r>
            <a:r>
              <a:rPr lang="ja-JP" altLang="en-US" sz="2400" dirty="0">
                <a:solidFill>
                  <a:prstClr val="black"/>
                </a:solidFill>
                <a:latin typeface="Bookman Old Style" panose="02050604050505020204"/>
                <a:ea typeface="HG明朝E" panose="02020909000000000000" pitchFamily="17" charset="-128"/>
              </a:rPr>
              <a:t>の数値を出してしまった確率（</a:t>
            </a:r>
            <a:r>
              <a:rPr lang="en-US" altLang="ja-JP" sz="2400" dirty="0">
                <a:solidFill>
                  <a:prstClr val="black"/>
                </a:solidFill>
                <a:latin typeface="Bookman Old Style" panose="02050604050505020204"/>
                <a:ea typeface="HG明朝E" panose="02020909000000000000" pitchFamily="17" charset="-128"/>
              </a:rPr>
              <a:t>probability</a:t>
            </a:r>
            <a:r>
              <a:rPr lang="ja-JP" altLang="en-US" sz="2400" dirty="0">
                <a:solidFill>
                  <a:prstClr val="black"/>
                </a:solidFill>
                <a:latin typeface="Bookman Old Style" panose="02050604050505020204"/>
                <a:ea typeface="HG明朝E" panose="02020909000000000000" pitchFamily="17" charset="-128"/>
              </a:rPr>
              <a:t>）」のこと。</a:t>
            </a:r>
            <a:endParaRPr lang="en-US" altLang="ja-JP" sz="24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1979180999"/>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23</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179513" y="1052736"/>
            <a:ext cx="8352928" cy="5184552"/>
          </a:xfrm>
          <a:prstGeom prst="rect">
            <a:avLst/>
          </a:prstGeom>
          <a:noFill/>
        </p:spPr>
        <p:txBody>
          <a:bodyPr wrap="square" rtlCol="0">
            <a:noAutofit/>
          </a:bodyPr>
          <a:lstStyle/>
          <a:p>
            <a:pPr marL="255600" indent="-255600" defTabSz="342900">
              <a:lnSpc>
                <a:spcPts val="3200"/>
              </a:lnSpc>
              <a:buFont typeface="Wingdings" panose="05000000000000000000" pitchFamily="2" charset="2"/>
              <a:buChar char="l"/>
              <a:defRPr/>
            </a:pPr>
            <a:r>
              <a:rPr lang="en-US" altLang="ja-JP" sz="2400" dirty="0">
                <a:solidFill>
                  <a:prstClr val="black"/>
                </a:solidFill>
                <a:latin typeface="Bookman Old Style" panose="02050604050505020204"/>
                <a:ea typeface="HG明朝E" panose="02020909000000000000" pitchFamily="17" charset="-128"/>
              </a:rPr>
              <a:t>1</a:t>
            </a:r>
            <a:r>
              <a:rPr lang="ja-JP" altLang="en-US" sz="2400" dirty="0">
                <a:solidFill>
                  <a:prstClr val="black"/>
                </a:solidFill>
                <a:latin typeface="Bookman Old Style" panose="02050604050505020204"/>
                <a:ea typeface="HG明朝E" panose="02020909000000000000" pitchFamily="17" charset="-128"/>
              </a:rPr>
              <a:t>次関数の </a:t>
            </a:r>
            <a:r>
              <a:rPr lang="en-US" altLang="ja-JP" sz="2400" dirty="0">
                <a:solidFill>
                  <a:prstClr val="black"/>
                </a:solidFill>
                <a:latin typeface="Bookman Old Style" panose="02050604050505020204"/>
                <a:ea typeface="HG明朝E" panose="02020909000000000000" pitchFamily="17" charset="-128"/>
              </a:rPr>
              <a:t>y=</a:t>
            </a:r>
            <a:r>
              <a:rPr lang="en-US" altLang="ja-JP" sz="2400" dirty="0" err="1">
                <a:solidFill>
                  <a:prstClr val="black"/>
                </a:solidFill>
                <a:latin typeface="Bookman Old Style" panose="02050604050505020204"/>
                <a:ea typeface="HG明朝E" panose="02020909000000000000" pitchFamily="17" charset="-128"/>
              </a:rPr>
              <a:t>ax+c</a:t>
            </a:r>
            <a:r>
              <a:rPr lang="en-US" altLang="ja-JP" sz="2400" dirty="0">
                <a:solidFill>
                  <a:prstClr val="black"/>
                </a:solidFill>
                <a:latin typeface="Bookman Old Style" panose="02050604050505020204"/>
                <a:ea typeface="HG明朝E" panose="02020909000000000000" pitchFamily="17" charset="-128"/>
              </a:rPr>
              <a:t> </a:t>
            </a:r>
            <a:r>
              <a:rPr lang="ja-JP" altLang="en-US" sz="2400" dirty="0">
                <a:solidFill>
                  <a:prstClr val="black"/>
                </a:solidFill>
                <a:latin typeface="Bookman Old Style" panose="02050604050505020204"/>
                <a:ea typeface="HG明朝E" panose="02020909000000000000" pitchFamily="17" charset="-128"/>
              </a:rPr>
              <a:t>で、もし </a:t>
            </a:r>
            <a:r>
              <a:rPr lang="en-US" altLang="ja-JP" sz="2400" dirty="0">
                <a:solidFill>
                  <a:prstClr val="black"/>
                </a:solidFill>
                <a:latin typeface="Bookman Old Style" panose="02050604050505020204"/>
                <a:ea typeface="HG明朝E" panose="02020909000000000000" pitchFamily="17" charset="-128"/>
              </a:rPr>
              <a:t>a </a:t>
            </a:r>
            <a:r>
              <a:rPr lang="ja-JP" altLang="en-US" sz="2400" dirty="0">
                <a:solidFill>
                  <a:prstClr val="black"/>
                </a:solidFill>
                <a:latin typeface="Bookman Old Style" panose="02050604050505020204"/>
                <a:ea typeface="HG明朝E" panose="02020909000000000000" pitchFamily="17" charset="-128"/>
              </a:rPr>
              <a:t>がゼロならば、</a:t>
            </a:r>
            <a:r>
              <a:rPr lang="en-US" altLang="ja-JP" sz="2400" dirty="0">
                <a:solidFill>
                  <a:prstClr val="black"/>
                </a:solidFill>
                <a:latin typeface="Bookman Old Style" panose="02050604050505020204"/>
                <a:ea typeface="HG明朝E" panose="02020909000000000000" pitchFamily="17" charset="-128"/>
              </a:rPr>
              <a:t>x </a:t>
            </a:r>
            <a:r>
              <a:rPr lang="ja-JP" altLang="en-US" sz="2400" dirty="0">
                <a:solidFill>
                  <a:prstClr val="black"/>
                </a:solidFill>
                <a:latin typeface="Bookman Old Style" panose="02050604050505020204"/>
                <a:ea typeface="HG明朝E" panose="02020909000000000000" pitchFamily="17" charset="-128"/>
              </a:rPr>
              <a:t>が増えても減っても </a:t>
            </a:r>
            <a:r>
              <a:rPr lang="en-US" altLang="ja-JP" sz="2400" dirty="0">
                <a:solidFill>
                  <a:prstClr val="black"/>
                </a:solidFill>
                <a:latin typeface="Bookman Old Style" panose="02050604050505020204"/>
                <a:ea typeface="HG明朝E" panose="02020909000000000000" pitchFamily="17" charset="-128"/>
              </a:rPr>
              <a:t>y </a:t>
            </a:r>
            <a:r>
              <a:rPr lang="ja-JP" altLang="en-US" sz="2400" dirty="0">
                <a:solidFill>
                  <a:prstClr val="black"/>
                </a:solidFill>
                <a:latin typeface="Bookman Old Style" panose="02050604050505020204"/>
                <a:ea typeface="HG明朝E" panose="02020909000000000000" pitchFamily="17" charset="-128"/>
              </a:rPr>
              <a:t>は変化しない。つまり </a:t>
            </a:r>
            <a:r>
              <a:rPr lang="en-US" altLang="ja-JP" sz="2400" dirty="0">
                <a:solidFill>
                  <a:prstClr val="black"/>
                </a:solidFill>
                <a:latin typeface="Bookman Old Style" panose="02050604050505020204"/>
                <a:ea typeface="HG明朝E" panose="02020909000000000000" pitchFamily="17" charset="-128"/>
              </a:rPr>
              <a:t>x </a:t>
            </a:r>
            <a:r>
              <a:rPr lang="ja-JP" altLang="en-US" sz="2400" dirty="0">
                <a:solidFill>
                  <a:prstClr val="black"/>
                </a:solidFill>
                <a:latin typeface="Bookman Old Style" panose="02050604050505020204"/>
                <a:ea typeface="HG明朝E" panose="02020909000000000000" pitchFamily="17" charset="-128"/>
              </a:rPr>
              <a:t>と </a:t>
            </a:r>
            <a:r>
              <a:rPr lang="en-US" altLang="ja-JP" sz="2400" dirty="0">
                <a:solidFill>
                  <a:prstClr val="black"/>
                </a:solidFill>
                <a:latin typeface="Bookman Old Style" panose="02050604050505020204"/>
                <a:ea typeface="HG明朝E" panose="02020909000000000000" pitchFamily="17" charset="-128"/>
              </a:rPr>
              <a:t>y </a:t>
            </a:r>
            <a:r>
              <a:rPr lang="ja-JP" altLang="en-US" sz="2400" dirty="0">
                <a:solidFill>
                  <a:prstClr val="black"/>
                </a:solidFill>
                <a:latin typeface="Bookman Old Style" panose="02050604050505020204"/>
                <a:ea typeface="HG明朝E" panose="02020909000000000000" pitchFamily="17" charset="-128"/>
              </a:rPr>
              <a:t>に相関がない。「</a:t>
            </a:r>
            <a:r>
              <a:rPr lang="en-US" altLang="ja-JP" sz="2400" dirty="0">
                <a:solidFill>
                  <a:prstClr val="black"/>
                </a:solidFill>
                <a:latin typeface="Bookman Old Style" panose="02050604050505020204"/>
                <a:ea typeface="HG明朝E" panose="02020909000000000000" pitchFamily="17" charset="-128"/>
              </a:rPr>
              <a:t>a </a:t>
            </a:r>
            <a:r>
              <a:rPr lang="ja-JP" altLang="en-US" sz="2400" dirty="0">
                <a:solidFill>
                  <a:prstClr val="black"/>
                </a:solidFill>
                <a:latin typeface="Bookman Old Style" panose="02050604050505020204"/>
                <a:ea typeface="HG明朝E" panose="02020909000000000000" pitchFamily="17" charset="-128"/>
              </a:rPr>
              <a:t>が本当はゼロである確率」を </a:t>
            </a:r>
            <a:r>
              <a:rPr lang="en-US" altLang="ja-JP" sz="2400" dirty="0">
                <a:solidFill>
                  <a:prstClr val="black"/>
                </a:solidFill>
                <a:latin typeface="Bookman Old Style" panose="02050604050505020204"/>
                <a:ea typeface="HG明朝E" panose="02020909000000000000" pitchFamily="17" charset="-128"/>
              </a:rPr>
              <a:t>p </a:t>
            </a:r>
            <a:r>
              <a:rPr lang="ja-JP" altLang="en-US" sz="2400" dirty="0">
                <a:solidFill>
                  <a:prstClr val="black"/>
                </a:solidFill>
                <a:latin typeface="Bookman Old Style" panose="02050604050505020204"/>
                <a:ea typeface="HG明朝E" panose="02020909000000000000" pitchFamily="17" charset="-128"/>
              </a:rPr>
              <a:t>値は示している。</a:t>
            </a:r>
          </a:p>
          <a:p>
            <a:pPr marL="255600" indent="-255600" defTabSz="342900">
              <a:lnSpc>
                <a:spcPts val="32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この </a:t>
            </a:r>
            <a:r>
              <a:rPr lang="en-US" altLang="ja-JP" sz="2400" dirty="0">
                <a:solidFill>
                  <a:prstClr val="black"/>
                </a:solidFill>
                <a:latin typeface="Bookman Old Style" panose="02050604050505020204"/>
                <a:ea typeface="HG明朝E" panose="02020909000000000000" pitchFamily="17" charset="-128"/>
              </a:rPr>
              <a:t>p </a:t>
            </a:r>
            <a:r>
              <a:rPr lang="ja-JP" altLang="en-US" sz="2400" dirty="0">
                <a:solidFill>
                  <a:prstClr val="black"/>
                </a:solidFill>
                <a:latin typeface="Bookman Old Style" panose="02050604050505020204"/>
                <a:ea typeface="HG明朝E" panose="02020909000000000000" pitchFamily="17" charset="-128"/>
              </a:rPr>
              <a:t>値が</a:t>
            </a:r>
            <a:r>
              <a:rPr lang="en-US" altLang="ja-JP" sz="2400" dirty="0">
                <a:solidFill>
                  <a:prstClr val="black"/>
                </a:solidFill>
                <a:latin typeface="Bookman Old Style" panose="02050604050505020204"/>
                <a:ea typeface="HG明朝E" panose="02020909000000000000" pitchFamily="17" charset="-128"/>
              </a:rPr>
              <a:t>5%</a:t>
            </a:r>
            <a:r>
              <a:rPr lang="ja-JP" altLang="en-US" sz="2400" dirty="0">
                <a:solidFill>
                  <a:prstClr val="black"/>
                </a:solidFill>
                <a:latin typeface="Bookman Old Style" panose="02050604050505020204"/>
                <a:ea typeface="HG明朝E" panose="02020909000000000000" pitchFamily="17" charset="-128"/>
              </a:rPr>
              <a:t>（</a:t>
            </a:r>
            <a:r>
              <a:rPr lang="en-US" altLang="ja-JP" sz="2400" dirty="0">
                <a:solidFill>
                  <a:prstClr val="black"/>
                </a:solidFill>
                <a:latin typeface="Bookman Old Style" panose="02050604050505020204"/>
                <a:ea typeface="HG明朝E" panose="02020909000000000000" pitchFamily="17" charset="-128"/>
              </a:rPr>
              <a:t>0.05</a:t>
            </a:r>
            <a:r>
              <a:rPr lang="ja-JP" altLang="en-US" sz="2400" dirty="0">
                <a:solidFill>
                  <a:prstClr val="black"/>
                </a:solidFill>
                <a:latin typeface="Bookman Old Style" panose="02050604050505020204"/>
                <a:ea typeface="HG明朝E" panose="02020909000000000000" pitchFamily="17" charset="-128"/>
              </a:rPr>
              <a:t>）より小さければ、「かき氷の売上げと気温には、本当は相関や因果関係はない」確率、つまり、「この </a:t>
            </a:r>
            <a:r>
              <a:rPr lang="en-US" altLang="ja-JP" sz="2400" dirty="0">
                <a:solidFill>
                  <a:prstClr val="black"/>
                </a:solidFill>
                <a:latin typeface="Bookman Old Style" panose="02050604050505020204"/>
                <a:ea typeface="HG明朝E" panose="02020909000000000000" pitchFamily="17" charset="-128"/>
              </a:rPr>
              <a:t>a </a:t>
            </a:r>
            <a:r>
              <a:rPr lang="ja-JP" altLang="en-US" sz="2400" dirty="0">
                <a:solidFill>
                  <a:prstClr val="black"/>
                </a:solidFill>
                <a:latin typeface="Bookman Old Style" panose="02050604050505020204"/>
                <a:ea typeface="HG明朝E" panose="02020909000000000000" pitchFamily="17" charset="-128"/>
              </a:rPr>
              <a:t>は偽物であって、本当は係数 </a:t>
            </a:r>
            <a:r>
              <a:rPr lang="en-US" altLang="ja-JP" sz="2400" dirty="0">
                <a:solidFill>
                  <a:prstClr val="black"/>
                </a:solidFill>
                <a:latin typeface="Bookman Old Style" panose="02050604050505020204"/>
                <a:ea typeface="HG明朝E" panose="02020909000000000000" pitchFamily="17" charset="-128"/>
              </a:rPr>
              <a:t>a </a:t>
            </a:r>
            <a:r>
              <a:rPr lang="ja-JP" altLang="en-US" sz="2400" dirty="0">
                <a:solidFill>
                  <a:prstClr val="black"/>
                </a:solidFill>
                <a:latin typeface="Bookman Old Style" panose="02050604050505020204"/>
                <a:ea typeface="HG明朝E" panose="02020909000000000000" pitchFamily="17" charset="-128"/>
              </a:rPr>
              <a:t>はゼロ」の確率が</a:t>
            </a:r>
            <a:r>
              <a:rPr lang="en-US" altLang="ja-JP" sz="2400" dirty="0">
                <a:solidFill>
                  <a:prstClr val="black"/>
                </a:solidFill>
                <a:latin typeface="Bookman Old Style" panose="02050604050505020204"/>
                <a:ea typeface="HG明朝E" panose="02020909000000000000" pitchFamily="17" charset="-128"/>
              </a:rPr>
              <a:t>5</a:t>
            </a:r>
            <a:r>
              <a:rPr lang="ja-JP" altLang="en-US" sz="2400" dirty="0">
                <a:solidFill>
                  <a:prstClr val="black"/>
                </a:solidFill>
                <a:latin typeface="Bookman Old Style" panose="02050604050505020204"/>
                <a:ea typeface="HG明朝E" panose="02020909000000000000" pitchFamily="17" charset="-128"/>
              </a:rPr>
              <a:t>％未満。逆にいうと、この回帰分析の結果は、信頼できますよ、ということ。</a:t>
            </a:r>
          </a:p>
          <a:p>
            <a:pPr marL="255600" indent="-255600" defTabSz="342900">
              <a:lnSpc>
                <a:spcPts val="32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上のことを「</a:t>
            </a:r>
            <a:r>
              <a:rPr lang="en-US" altLang="ja-JP" sz="2400" dirty="0">
                <a:solidFill>
                  <a:prstClr val="black"/>
                </a:solidFill>
                <a:latin typeface="Bookman Old Style" panose="02050604050505020204"/>
                <a:ea typeface="HG明朝E" panose="02020909000000000000" pitchFamily="17" charset="-128"/>
              </a:rPr>
              <a:t>5</a:t>
            </a:r>
            <a:r>
              <a:rPr lang="ja-JP" altLang="en-US" sz="2400" dirty="0">
                <a:solidFill>
                  <a:prstClr val="black"/>
                </a:solidFill>
                <a:latin typeface="Bookman Old Style" panose="02050604050505020204"/>
                <a:ea typeface="HG明朝E" panose="02020909000000000000" pitchFamily="17" charset="-128"/>
              </a:rPr>
              <a:t>％有意」（</a:t>
            </a:r>
            <a:r>
              <a:rPr lang="en-US" altLang="ja-JP" sz="2400" dirty="0">
                <a:solidFill>
                  <a:prstClr val="black"/>
                </a:solidFill>
                <a:latin typeface="Bookman Old Style" panose="02050604050505020204"/>
                <a:ea typeface="HG明朝E" panose="02020909000000000000" pitchFamily="17" charset="-128"/>
              </a:rPr>
              <a:t>at 5 percent significant</a:t>
            </a:r>
            <a:r>
              <a:rPr lang="ja-JP" altLang="en-US" sz="2400" dirty="0">
                <a:solidFill>
                  <a:prstClr val="black"/>
                </a:solidFill>
                <a:latin typeface="Bookman Old Style" panose="02050604050505020204"/>
                <a:ea typeface="HG明朝E" panose="02020909000000000000" pitchFamily="17" charset="-128"/>
              </a:rPr>
              <a:t>）という。</a:t>
            </a:r>
            <a:r>
              <a:rPr lang="en-US" altLang="ja-JP" sz="2400" dirty="0">
                <a:solidFill>
                  <a:prstClr val="black"/>
                </a:solidFill>
                <a:latin typeface="Bookman Old Style" panose="02050604050505020204"/>
                <a:ea typeface="HG明朝E" panose="02020909000000000000" pitchFamily="17" charset="-128"/>
              </a:rPr>
              <a:t>1</a:t>
            </a:r>
            <a:r>
              <a:rPr lang="ja-JP" altLang="en-US" sz="2400" dirty="0">
                <a:solidFill>
                  <a:prstClr val="black"/>
                </a:solidFill>
                <a:latin typeface="Bookman Old Style" panose="02050604050505020204"/>
                <a:ea typeface="HG明朝E" panose="02020909000000000000" pitchFamily="17" charset="-128"/>
              </a:rPr>
              <a:t>％有意という場合もある。つまり、ますます回帰分析の結果の信頼度が高い。</a:t>
            </a: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434595451"/>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24</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528" y="1052736"/>
            <a:ext cx="8640101" cy="5184552"/>
          </a:xfrm>
          <a:prstGeom prst="rect">
            <a:avLst/>
          </a:prstGeom>
          <a:noFill/>
        </p:spPr>
        <p:txBody>
          <a:bodyPr wrap="square" rtlCol="0">
            <a:noAutofit/>
          </a:bodyPr>
          <a:lstStyle/>
          <a:p>
            <a:pPr marL="342900" indent="-342900" defTabSz="342900">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エクセルで回帰分析をした結果がこれ。</a:t>
            </a:r>
            <a:r>
              <a:rPr lang="en-US" altLang="ja-JP" sz="2400" dirty="0">
                <a:solidFill>
                  <a:prstClr val="black"/>
                </a:solidFill>
                <a:latin typeface="Bookman Old Style" panose="02050604050505020204"/>
                <a:ea typeface="HG明朝E" panose="02020909000000000000" pitchFamily="17" charset="-128"/>
              </a:rPr>
              <a:t>X</a:t>
            </a:r>
            <a:r>
              <a:rPr lang="ja-JP" altLang="en-US" sz="2400" dirty="0">
                <a:solidFill>
                  <a:prstClr val="black"/>
                </a:solidFill>
                <a:latin typeface="Bookman Old Style" panose="02050604050505020204"/>
                <a:ea typeface="HG明朝E" panose="02020909000000000000" pitchFamily="17" charset="-128"/>
              </a:rPr>
              <a:t>値</a:t>
            </a:r>
            <a:r>
              <a:rPr lang="en-US" altLang="ja-JP" sz="2400" dirty="0">
                <a:solidFill>
                  <a:prstClr val="black"/>
                </a:solidFill>
                <a:latin typeface="Bookman Old Style" panose="02050604050505020204"/>
                <a:ea typeface="HG明朝E" panose="02020909000000000000" pitchFamily="17" charset="-128"/>
              </a:rPr>
              <a:t>1</a:t>
            </a:r>
            <a:r>
              <a:rPr lang="ja-JP" altLang="en-US" sz="2400" dirty="0">
                <a:solidFill>
                  <a:prstClr val="black"/>
                </a:solidFill>
                <a:latin typeface="Bookman Old Style" panose="02050604050505020204"/>
                <a:ea typeface="HG明朝E" panose="02020909000000000000" pitchFamily="17" charset="-128"/>
              </a:rPr>
              <a:t>の横の係数</a:t>
            </a:r>
            <a:r>
              <a:rPr lang="en-US" altLang="ja-JP" sz="2400" dirty="0">
                <a:solidFill>
                  <a:prstClr val="black"/>
                </a:solidFill>
                <a:latin typeface="Bookman Old Style" panose="02050604050505020204"/>
                <a:ea typeface="HG明朝E" panose="02020909000000000000" pitchFamily="17" charset="-128"/>
              </a:rPr>
              <a:t>10.12847</a:t>
            </a:r>
            <a:r>
              <a:rPr lang="ja-JP" altLang="en-US" sz="2400" dirty="0">
                <a:solidFill>
                  <a:prstClr val="black"/>
                </a:solidFill>
                <a:latin typeface="Bookman Old Style" panose="02050604050505020204"/>
                <a:ea typeface="HG明朝E" panose="02020909000000000000" pitchFamily="17" charset="-128"/>
              </a:rPr>
              <a:t>が、気温</a:t>
            </a:r>
            <a:r>
              <a:rPr lang="en-US" altLang="ja-JP" sz="2400" dirty="0">
                <a:solidFill>
                  <a:prstClr val="black"/>
                </a:solidFill>
                <a:latin typeface="Bookman Old Style" panose="02050604050505020204"/>
                <a:ea typeface="HG明朝E" panose="02020909000000000000" pitchFamily="17" charset="-128"/>
              </a:rPr>
              <a:t>1</a:t>
            </a:r>
            <a:r>
              <a:rPr lang="ja-JP" altLang="en-US" sz="2400" dirty="0">
                <a:solidFill>
                  <a:prstClr val="black"/>
                </a:solidFill>
                <a:latin typeface="Bookman Old Style" panose="02050604050505020204"/>
                <a:ea typeface="HG明朝E" panose="02020909000000000000" pitchFamily="17" charset="-128"/>
              </a:rPr>
              <a:t>度の上昇により、かき氷の売上が</a:t>
            </a:r>
            <a:r>
              <a:rPr lang="en-US" altLang="ja-JP" sz="2400" dirty="0">
                <a:solidFill>
                  <a:prstClr val="black"/>
                </a:solidFill>
                <a:latin typeface="Bookman Old Style" panose="02050604050505020204"/>
                <a:ea typeface="HG明朝E" panose="02020909000000000000" pitchFamily="17" charset="-128"/>
              </a:rPr>
              <a:t>10.12847</a:t>
            </a:r>
            <a:r>
              <a:rPr lang="ja-JP" altLang="en-US" sz="2400" dirty="0">
                <a:solidFill>
                  <a:prstClr val="black"/>
                </a:solidFill>
                <a:latin typeface="Bookman Old Style" panose="02050604050505020204"/>
                <a:ea typeface="HG明朝E" panose="02020909000000000000" pitchFamily="17" charset="-128"/>
              </a:rPr>
              <a:t>個増える、という意味。</a:t>
            </a:r>
            <a:endParaRPr lang="en-US" altLang="ja-JP" sz="24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pic>
        <p:nvPicPr>
          <p:cNvPr id="2" name="図 1">
            <a:extLst>
              <a:ext uri="{FF2B5EF4-FFF2-40B4-BE49-F238E27FC236}">
                <a16:creationId xmlns:a16="http://schemas.microsoft.com/office/drawing/2014/main" id="{3601A343-2380-4B37-8F33-C73DB6DAC884}"/>
              </a:ext>
            </a:extLst>
          </p:cNvPr>
          <p:cNvPicPr>
            <a:picLocks noChangeAspect="1"/>
          </p:cNvPicPr>
          <p:nvPr/>
        </p:nvPicPr>
        <p:blipFill>
          <a:blip r:embed="rId3"/>
          <a:stretch>
            <a:fillRect/>
          </a:stretch>
        </p:blipFill>
        <p:spPr>
          <a:xfrm>
            <a:off x="514917" y="2462554"/>
            <a:ext cx="7153428" cy="3330515"/>
          </a:xfrm>
          <a:prstGeom prst="rect">
            <a:avLst/>
          </a:prstGeom>
        </p:spPr>
      </p:pic>
    </p:spTree>
    <p:custDataLst>
      <p:tags r:id="rId1"/>
    </p:custDataLst>
    <p:extLst>
      <p:ext uri="{BB962C8B-B14F-4D97-AF65-F5344CB8AC3E}">
        <p14:creationId xmlns:p14="http://schemas.microsoft.com/office/powerpoint/2010/main" val="780466493"/>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25</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528" y="1052736"/>
            <a:ext cx="8640101" cy="5184552"/>
          </a:xfrm>
          <a:prstGeom prst="rect">
            <a:avLst/>
          </a:prstGeom>
          <a:noFill/>
        </p:spPr>
        <p:txBody>
          <a:bodyPr wrap="square" rtlCol="0">
            <a:noAutofit/>
          </a:bodyPr>
          <a:lstStyle/>
          <a:p>
            <a:pPr marL="255600" indent="-255600" defTabSz="342900">
              <a:lnSpc>
                <a:spcPts val="32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表の中に「</a:t>
            </a:r>
            <a:r>
              <a:rPr lang="en-US" altLang="ja-JP" sz="2400" dirty="0">
                <a:solidFill>
                  <a:prstClr val="black"/>
                </a:solidFill>
                <a:latin typeface="Bookman Old Style" panose="02050604050505020204"/>
                <a:ea typeface="HG明朝E" panose="02020909000000000000" pitchFamily="17" charset="-128"/>
              </a:rPr>
              <a:t>1.65E-70</a:t>
            </a:r>
            <a:r>
              <a:rPr lang="ja-JP" altLang="en-US" sz="2400" dirty="0">
                <a:solidFill>
                  <a:prstClr val="black"/>
                </a:solidFill>
                <a:latin typeface="Bookman Old Style" panose="02050604050505020204"/>
                <a:ea typeface="HG明朝E" panose="02020909000000000000" pitchFamily="17" charset="-128"/>
              </a:rPr>
              <a:t>」などとあるのは、</a:t>
            </a:r>
            <a:r>
              <a:rPr lang="en-US" altLang="ja-JP" sz="2400" dirty="0">
                <a:solidFill>
                  <a:prstClr val="black"/>
                </a:solidFill>
                <a:latin typeface="Bookman Old Style" panose="02050604050505020204"/>
                <a:ea typeface="HG明朝E" panose="02020909000000000000" pitchFamily="17" charset="-128"/>
              </a:rPr>
              <a:t>1.65×10</a:t>
            </a:r>
            <a:r>
              <a:rPr lang="en-US" altLang="ja-JP" sz="2400" baseline="30000" dirty="0">
                <a:solidFill>
                  <a:prstClr val="black"/>
                </a:solidFill>
                <a:latin typeface="Bookman Old Style" panose="02050604050505020204"/>
                <a:ea typeface="HG明朝E" panose="02020909000000000000" pitchFamily="17" charset="-128"/>
              </a:rPr>
              <a:t>-70</a:t>
            </a:r>
            <a:r>
              <a:rPr lang="ja-JP" altLang="en-US" sz="2400" dirty="0">
                <a:solidFill>
                  <a:prstClr val="black"/>
                </a:solidFill>
                <a:latin typeface="Bookman Old Style" panose="02050604050505020204"/>
                <a:ea typeface="HG明朝E" panose="02020909000000000000" pitchFamily="17" charset="-128"/>
              </a:rPr>
              <a:t>という意味（エクセルが表記を簡単化してるわけね）。</a:t>
            </a:r>
          </a:p>
          <a:p>
            <a:pPr marL="255600" indent="-255600" defTabSz="342900">
              <a:lnSpc>
                <a:spcPts val="32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一番下の段の切片（</a:t>
            </a:r>
            <a:r>
              <a:rPr lang="en-US" altLang="ja-JP" sz="2400" dirty="0">
                <a:solidFill>
                  <a:prstClr val="black"/>
                </a:solidFill>
                <a:latin typeface="Bookman Old Style" panose="02050604050505020204"/>
                <a:ea typeface="HG明朝E" panose="02020909000000000000" pitchFamily="17" charset="-128"/>
              </a:rPr>
              <a:t>C</a:t>
            </a:r>
            <a:r>
              <a:rPr lang="ja-JP" altLang="en-US" sz="2400" dirty="0">
                <a:solidFill>
                  <a:prstClr val="black"/>
                </a:solidFill>
                <a:latin typeface="Bookman Old Style" panose="02050604050505020204"/>
                <a:ea typeface="HG明朝E" panose="02020909000000000000" pitchFamily="17" charset="-128"/>
              </a:rPr>
              <a:t>）と</a:t>
            </a:r>
            <a:r>
              <a:rPr lang="en-US" altLang="ja-JP" sz="2400" dirty="0">
                <a:solidFill>
                  <a:prstClr val="black"/>
                </a:solidFill>
                <a:latin typeface="Bookman Old Style" panose="02050604050505020204"/>
                <a:ea typeface="HG明朝E" panose="02020909000000000000" pitchFamily="17" charset="-128"/>
              </a:rPr>
              <a:t>x</a:t>
            </a:r>
            <a:r>
              <a:rPr lang="ja-JP" altLang="en-US" sz="2400" dirty="0">
                <a:solidFill>
                  <a:prstClr val="black"/>
                </a:solidFill>
                <a:latin typeface="Bookman Old Style" panose="02050604050505020204"/>
                <a:ea typeface="HG明朝E" panose="02020909000000000000" pitchFamily="17" charset="-128"/>
              </a:rPr>
              <a:t>値</a:t>
            </a:r>
            <a:r>
              <a:rPr lang="en-US" altLang="ja-JP" sz="2400" dirty="0">
                <a:solidFill>
                  <a:prstClr val="black"/>
                </a:solidFill>
                <a:latin typeface="Bookman Old Style" panose="02050604050505020204"/>
                <a:ea typeface="HG明朝E" panose="02020909000000000000" pitchFamily="17" charset="-128"/>
              </a:rPr>
              <a:t>1</a:t>
            </a:r>
            <a:r>
              <a:rPr lang="ja-JP" altLang="en-US" sz="2400" dirty="0">
                <a:solidFill>
                  <a:prstClr val="black"/>
                </a:solidFill>
                <a:latin typeface="Bookman Old Style" panose="02050604050505020204"/>
                <a:ea typeface="HG明朝E" panose="02020909000000000000" pitchFamily="17" charset="-128"/>
              </a:rPr>
              <a:t>（係数）をみると、結局、</a:t>
            </a:r>
          </a:p>
          <a:p>
            <a:pPr marL="255600" indent="-255600" defTabSz="342900">
              <a:lnSpc>
                <a:spcPts val="3200"/>
              </a:lnSpc>
              <a:buFont typeface="Wingdings" panose="05000000000000000000" pitchFamily="2" charset="2"/>
              <a:buChar char="l"/>
              <a:defRPr/>
            </a:pPr>
            <a:r>
              <a:rPr lang="en-US" altLang="ja-JP" sz="2400" dirty="0">
                <a:solidFill>
                  <a:prstClr val="black"/>
                </a:solidFill>
                <a:latin typeface="Bookman Old Style" panose="02050604050505020204"/>
                <a:ea typeface="HG明朝E" panose="02020909000000000000" pitchFamily="17" charset="-128"/>
              </a:rPr>
              <a:t>y=10.12847</a:t>
            </a:r>
            <a:r>
              <a:rPr lang="ja-JP" altLang="en-US" sz="2400" dirty="0">
                <a:solidFill>
                  <a:prstClr val="black"/>
                </a:solidFill>
                <a:latin typeface="Bookman Old Style" panose="02050604050505020204"/>
                <a:ea typeface="HG明朝E" panose="02020909000000000000" pitchFamily="17" charset="-128"/>
              </a:rPr>
              <a:t>・</a:t>
            </a:r>
            <a:r>
              <a:rPr lang="en-US" altLang="ja-JP" sz="2400" dirty="0">
                <a:solidFill>
                  <a:prstClr val="black"/>
                </a:solidFill>
                <a:latin typeface="Bookman Old Style" panose="02050604050505020204"/>
                <a:ea typeface="HG明朝E" panose="02020909000000000000" pitchFamily="17" charset="-128"/>
              </a:rPr>
              <a:t>x</a:t>
            </a:r>
            <a:r>
              <a:rPr lang="ja-JP" altLang="en-US" sz="2400" dirty="0">
                <a:solidFill>
                  <a:prstClr val="black"/>
                </a:solidFill>
                <a:latin typeface="Bookman Old Style" panose="02050604050505020204"/>
                <a:ea typeface="HG明朝E" panose="02020909000000000000" pitchFamily="17" charset="-128"/>
              </a:rPr>
              <a:t>＋</a:t>
            </a:r>
            <a:r>
              <a:rPr lang="en-US" altLang="ja-JP" sz="2400" dirty="0">
                <a:solidFill>
                  <a:prstClr val="black"/>
                </a:solidFill>
                <a:latin typeface="Bookman Old Style" panose="02050604050505020204"/>
                <a:ea typeface="HG明朝E" panose="02020909000000000000" pitchFamily="17" charset="-128"/>
              </a:rPr>
              <a:t>28.76473</a:t>
            </a:r>
            <a:r>
              <a:rPr lang="ja-JP" altLang="en-US" sz="2400" dirty="0">
                <a:solidFill>
                  <a:prstClr val="black"/>
                </a:solidFill>
                <a:latin typeface="Bookman Old Style" panose="02050604050505020204"/>
                <a:ea typeface="HG明朝E" panose="02020909000000000000" pitchFamily="17" charset="-128"/>
              </a:rPr>
              <a:t>という結果が出た。</a:t>
            </a:r>
          </a:p>
          <a:p>
            <a:pPr marL="255600" indent="-255600" defTabSz="342900">
              <a:lnSpc>
                <a:spcPts val="32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そして、係数</a:t>
            </a:r>
            <a:r>
              <a:rPr lang="en-US" altLang="ja-JP" sz="2400" dirty="0">
                <a:solidFill>
                  <a:prstClr val="black"/>
                </a:solidFill>
                <a:latin typeface="Bookman Old Style" panose="02050604050505020204"/>
                <a:ea typeface="HG明朝E" panose="02020909000000000000" pitchFamily="17" charset="-128"/>
              </a:rPr>
              <a:t>a</a:t>
            </a:r>
            <a:r>
              <a:rPr lang="ja-JP" altLang="en-US" sz="2400" dirty="0">
                <a:solidFill>
                  <a:prstClr val="black"/>
                </a:solidFill>
                <a:latin typeface="Bookman Old Style" panose="02050604050505020204"/>
                <a:ea typeface="HG明朝E" panose="02020909000000000000" pitchFamily="17" charset="-128"/>
              </a:rPr>
              <a:t>の</a:t>
            </a:r>
            <a:r>
              <a:rPr lang="en-US" altLang="ja-JP" sz="2400" dirty="0">
                <a:solidFill>
                  <a:prstClr val="black"/>
                </a:solidFill>
                <a:latin typeface="Bookman Old Style" panose="02050604050505020204"/>
                <a:ea typeface="HG明朝E" panose="02020909000000000000" pitchFamily="17" charset="-128"/>
              </a:rPr>
              <a:t>t</a:t>
            </a:r>
            <a:r>
              <a:rPr lang="ja-JP" altLang="en-US" sz="2400" dirty="0">
                <a:solidFill>
                  <a:prstClr val="black"/>
                </a:solidFill>
                <a:latin typeface="Bookman Old Style" panose="02050604050505020204"/>
                <a:ea typeface="HG明朝E" panose="02020909000000000000" pitchFamily="17" charset="-128"/>
              </a:rPr>
              <a:t>値がなんと</a:t>
            </a:r>
            <a:r>
              <a:rPr lang="en-US" altLang="ja-JP" sz="2400" dirty="0">
                <a:solidFill>
                  <a:prstClr val="black"/>
                </a:solidFill>
                <a:latin typeface="Bookman Old Style" panose="02050604050505020204"/>
                <a:ea typeface="HG明朝E" panose="02020909000000000000" pitchFamily="17" charset="-128"/>
              </a:rPr>
              <a:t>50.59</a:t>
            </a:r>
            <a:r>
              <a:rPr lang="ja-JP" altLang="en-US" sz="2400" dirty="0">
                <a:solidFill>
                  <a:prstClr val="black"/>
                </a:solidFill>
                <a:latin typeface="Bookman Old Style" panose="02050604050505020204"/>
                <a:ea typeface="HG明朝E" panose="02020909000000000000" pitchFamily="17" charset="-128"/>
              </a:rPr>
              <a:t>。</a:t>
            </a:r>
            <a:r>
              <a:rPr lang="en-US" altLang="ja-JP" sz="2400" dirty="0">
                <a:solidFill>
                  <a:prstClr val="black"/>
                </a:solidFill>
                <a:latin typeface="Bookman Old Style" panose="02050604050505020204"/>
                <a:ea typeface="HG明朝E" panose="02020909000000000000" pitchFamily="17" charset="-128"/>
              </a:rPr>
              <a:t>p</a:t>
            </a:r>
            <a:r>
              <a:rPr lang="ja-JP" altLang="en-US" sz="2400" dirty="0">
                <a:solidFill>
                  <a:prstClr val="black"/>
                </a:solidFill>
                <a:latin typeface="Bookman Old Style" panose="02050604050505020204"/>
                <a:ea typeface="HG明朝E" panose="02020909000000000000" pitchFamily="17" charset="-128"/>
              </a:rPr>
              <a:t>値（係数 </a:t>
            </a:r>
            <a:r>
              <a:rPr lang="en-US" altLang="ja-JP" sz="2400" dirty="0">
                <a:solidFill>
                  <a:prstClr val="black"/>
                </a:solidFill>
                <a:latin typeface="Bookman Old Style" panose="02050604050505020204"/>
                <a:ea typeface="HG明朝E" panose="02020909000000000000" pitchFamily="17" charset="-128"/>
              </a:rPr>
              <a:t>a </a:t>
            </a:r>
            <a:r>
              <a:rPr lang="ja-JP" altLang="en-US" sz="2400" dirty="0">
                <a:solidFill>
                  <a:prstClr val="black"/>
                </a:solidFill>
                <a:latin typeface="Bookman Old Style" panose="02050604050505020204"/>
                <a:ea typeface="HG明朝E" panose="02020909000000000000" pitchFamily="17" charset="-128"/>
              </a:rPr>
              <a:t>が本当はゼロである確率）が、</a:t>
            </a:r>
            <a:r>
              <a:rPr lang="en-US" altLang="ja-JP" sz="2400" dirty="0">
                <a:solidFill>
                  <a:prstClr val="black"/>
                </a:solidFill>
                <a:latin typeface="Bookman Old Style" panose="02050604050505020204"/>
                <a:ea typeface="HG明朝E" panose="02020909000000000000" pitchFamily="17" charset="-128"/>
              </a:rPr>
              <a:t>1.65×10</a:t>
            </a:r>
            <a:r>
              <a:rPr lang="en-US" altLang="ja-JP" sz="2400" baseline="30000" dirty="0">
                <a:solidFill>
                  <a:prstClr val="black"/>
                </a:solidFill>
                <a:latin typeface="Bookman Old Style" panose="02050604050505020204"/>
                <a:ea typeface="HG明朝E" panose="02020909000000000000" pitchFamily="17" charset="-128"/>
              </a:rPr>
              <a:t>-70</a:t>
            </a:r>
            <a:r>
              <a:rPr lang="ja-JP" altLang="en-US" sz="2400" dirty="0">
                <a:solidFill>
                  <a:prstClr val="black"/>
                </a:solidFill>
                <a:latin typeface="Bookman Old Style" panose="02050604050505020204"/>
                <a:ea typeface="HG明朝E" panose="02020909000000000000" pitchFamily="17" charset="-128"/>
              </a:rPr>
              <a:t>という具体に、極めて低い。つまり、この回帰分析は真実をとらえているらしく、気温が</a:t>
            </a:r>
            <a:r>
              <a:rPr lang="en-US" altLang="ja-JP" sz="2400" dirty="0">
                <a:solidFill>
                  <a:prstClr val="black"/>
                </a:solidFill>
                <a:latin typeface="Bookman Old Style" panose="02050604050505020204"/>
                <a:ea typeface="HG明朝E" panose="02020909000000000000" pitchFamily="17" charset="-128"/>
              </a:rPr>
              <a:t>1</a:t>
            </a:r>
            <a:r>
              <a:rPr lang="ja-JP" altLang="en-US" sz="2400" dirty="0">
                <a:solidFill>
                  <a:prstClr val="black"/>
                </a:solidFill>
                <a:latin typeface="Bookman Old Style" panose="02050604050505020204"/>
                <a:ea typeface="HG明朝E" panose="02020909000000000000" pitchFamily="17" charset="-128"/>
              </a:rPr>
              <a:t>度上がると、かき氷の売上げが</a:t>
            </a:r>
            <a:r>
              <a:rPr lang="en-US" altLang="ja-JP" sz="2400" dirty="0">
                <a:solidFill>
                  <a:prstClr val="black"/>
                </a:solidFill>
                <a:latin typeface="Bookman Old Style" panose="02050604050505020204"/>
                <a:ea typeface="HG明朝E" panose="02020909000000000000" pitchFamily="17" charset="-128"/>
              </a:rPr>
              <a:t>10.12847</a:t>
            </a:r>
            <a:r>
              <a:rPr lang="ja-JP" altLang="en-US" sz="2400" dirty="0">
                <a:solidFill>
                  <a:prstClr val="black"/>
                </a:solidFill>
                <a:latin typeface="Bookman Old Style" panose="02050604050505020204"/>
                <a:ea typeface="HG明朝E" panose="02020909000000000000" pitchFamily="17" charset="-128"/>
              </a:rPr>
              <a:t>個増えると予測できる。</a:t>
            </a: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3386890797"/>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26</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528" y="1052736"/>
            <a:ext cx="8640101" cy="5184552"/>
          </a:xfrm>
          <a:prstGeom prst="rect">
            <a:avLst/>
          </a:prstGeom>
          <a:noFill/>
        </p:spPr>
        <p:txBody>
          <a:bodyPr wrap="square" rtlCol="0">
            <a:noAutofit/>
          </a:bodyPr>
          <a:lstStyle/>
          <a:p>
            <a:pPr marL="255600" indent="-255600" defTabSz="342900">
              <a:lnSpc>
                <a:spcPts val="32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一つ補足すると、</a:t>
            </a:r>
            <a:r>
              <a:rPr lang="en-US" altLang="ja-JP" sz="2400" dirty="0">
                <a:solidFill>
                  <a:prstClr val="black"/>
                </a:solidFill>
                <a:latin typeface="Bookman Old Style" panose="02050604050505020204"/>
                <a:ea typeface="HG明朝E" panose="02020909000000000000" pitchFamily="17" charset="-128"/>
              </a:rPr>
              <a:t>R2</a:t>
            </a:r>
            <a:r>
              <a:rPr lang="ja-JP" altLang="en-US" sz="2400" dirty="0">
                <a:solidFill>
                  <a:prstClr val="black"/>
                </a:solidFill>
                <a:latin typeface="Bookman Old Style" panose="02050604050505020204"/>
                <a:ea typeface="HG明朝E" panose="02020909000000000000" pitchFamily="17" charset="-128"/>
              </a:rPr>
              <a:t>（本当は</a:t>
            </a:r>
            <a:r>
              <a:rPr lang="en-US" altLang="ja-JP" sz="2400" dirty="0">
                <a:solidFill>
                  <a:prstClr val="black"/>
                </a:solidFill>
                <a:latin typeface="Bookman Old Style" panose="02050604050505020204"/>
                <a:ea typeface="HG明朝E" panose="02020909000000000000" pitchFamily="17" charset="-128"/>
              </a:rPr>
              <a:t>R</a:t>
            </a:r>
            <a:r>
              <a:rPr lang="en-US" altLang="ja-JP" sz="2400" baseline="30000" dirty="0">
                <a:solidFill>
                  <a:prstClr val="black"/>
                </a:solidFill>
                <a:latin typeface="Bookman Old Style" panose="02050604050505020204"/>
                <a:ea typeface="HG明朝E" panose="02020909000000000000" pitchFamily="17" charset="-128"/>
              </a:rPr>
              <a:t>2</a:t>
            </a:r>
            <a:r>
              <a:rPr lang="ja-JP" altLang="en-US" sz="2400" dirty="0">
                <a:solidFill>
                  <a:prstClr val="black"/>
                </a:solidFill>
                <a:latin typeface="Bookman Old Style" panose="02050604050505020204"/>
                <a:ea typeface="HG明朝E" panose="02020909000000000000" pitchFamily="17" charset="-128"/>
              </a:rPr>
              <a:t>つまり</a:t>
            </a:r>
            <a:r>
              <a:rPr lang="en-US" altLang="ja-JP" sz="2400" dirty="0">
                <a:solidFill>
                  <a:prstClr val="black"/>
                </a:solidFill>
                <a:latin typeface="Bookman Old Style" panose="02050604050505020204"/>
                <a:ea typeface="HG明朝E" panose="02020909000000000000" pitchFamily="17" charset="-128"/>
              </a:rPr>
              <a:t>R</a:t>
            </a:r>
            <a:r>
              <a:rPr lang="ja-JP" altLang="en-US" sz="2400" dirty="0">
                <a:solidFill>
                  <a:prstClr val="black"/>
                </a:solidFill>
                <a:latin typeface="Bookman Old Style" panose="02050604050505020204"/>
                <a:ea typeface="HG明朝E" panose="02020909000000000000" pitchFamily="17" charset="-128"/>
              </a:rPr>
              <a:t>の</a:t>
            </a:r>
            <a:r>
              <a:rPr lang="en-US" altLang="ja-JP" sz="2400" dirty="0">
                <a:solidFill>
                  <a:prstClr val="black"/>
                </a:solidFill>
                <a:latin typeface="Bookman Old Style" panose="02050604050505020204"/>
                <a:ea typeface="HG明朝E" panose="02020909000000000000" pitchFamily="17" charset="-128"/>
              </a:rPr>
              <a:t>2</a:t>
            </a:r>
            <a:r>
              <a:rPr lang="ja-JP" altLang="en-US" sz="2400" dirty="0">
                <a:solidFill>
                  <a:prstClr val="black"/>
                </a:solidFill>
                <a:latin typeface="Bookman Old Style" panose="02050604050505020204"/>
                <a:ea typeface="HG明朝E" panose="02020909000000000000" pitchFamily="17" charset="-128"/>
              </a:rPr>
              <a:t>乗の意味）が</a:t>
            </a:r>
            <a:r>
              <a:rPr lang="en-US" altLang="ja-JP" sz="2400" dirty="0">
                <a:solidFill>
                  <a:prstClr val="black"/>
                </a:solidFill>
                <a:latin typeface="Bookman Old Style" panose="02050604050505020204"/>
                <a:ea typeface="HG明朝E" panose="02020909000000000000" pitchFamily="17" charset="-128"/>
              </a:rPr>
              <a:t>0.964</a:t>
            </a:r>
            <a:r>
              <a:rPr lang="ja-JP" altLang="en-US" sz="2400" dirty="0">
                <a:solidFill>
                  <a:prstClr val="black"/>
                </a:solidFill>
                <a:latin typeface="Bookman Old Style" panose="02050604050505020204"/>
                <a:ea typeface="HG明朝E" panose="02020909000000000000" pitchFamily="17" charset="-128"/>
              </a:rPr>
              <a:t>などと最上段で言っているは、この回帰分析の全体としての当てはまりの良さ（決定係数、または、自由度修正済み決定係数などという。大きい方が良い。最大値は</a:t>
            </a:r>
            <a:r>
              <a:rPr lang="en-US" altLang="ja-JP" sz="2400" dirty="0">
                <a:solidFill>
                  <a:prstClr val="black"/>
                </a:solidFill>
                <a:latin typeface="Bookman Old Style" panose="02050604050505020204"/>
                <a:ea typeface="HG明朝E" panose="02020909000000000000" pitchFamily="17" charset="-128"/>
              </a:rPr>
              <a:t>1</a:t>
            </a:r>
            <a:r>
              <a:rPr lang="ja-JP" altLang="en-US" sz="2400" dirty="0">
                <a:solidFill>
                  <a:prstClr val="black"/>
                </a:solidFill>
                <a:latin typeface="Bookman Old Style" panose="02050604050505020204"/>
                <a:ea typeface="HG明朝E" panose="02020909000000000000" pitchFamily="17" charset="-128"/>
              </a:rPr>
              <a:t>）。</a:t>
            </a:r>
          </a:p>
          <a:p>
            <a:pPr marL="255600" indent="-255600" defTabSz="342900">
              <a:lnSpc>
                <a:spcPts val="3200"/>
              </a:lnSpc>
              <a:buFont typeface="Wingdings" panose="05000000000000000000" pitchFamily="2" charset="2"/>
              <a:buChar char="l"/>
              <a:defRPr/>
            </a:pPr>
            <a:r>
              <a:rPr lang="en-US" altLang="ja-JP" sz="2400" dirty="0">
                <a:solidFill>
                  <a:prstClr val="black"/>
                </a:solidFill>
                <a:latin typeface="Bookman Old Style" panose="02050604050505020204"/>
                <a:ea typeface="HG明朝E" panose="02020909000000000000" pitchFamily="17" charset="-128"/>
              </a:rPr>
              <a:t>y=10.12847</a:t>
            </a:r>
            <a:r>
              <a:rPr lang="ja-JP" altLang="en-US" sz="2400" dirty="0">
                <a:solidFill>
                  <a:prstClr val="black"/>
                </a:solidFill>
                <a:latin typeface="Bookman Old Style" panose="02050604050505020204"/>
                <a:ea typeface="HG明朝E" panose="02020909000000000000" pitchFamily="17" charset="-128"/>
              </a:rPr>
              <a:t>・</a:t>
            </a:r>
            <a:r>
              <a:rPr lang="en-US" altLang="ja-JP" sz="2400" dirty="0">
                <a:solidFill>
                  <a:prstClr val="black"/>
                </a:solidFill>
                <a:latin typeface="Bookman Old Style" panose="02050604050505020204"/>
                <a:ea typeface="HG明朝E" panose="02020909000000000000" pitchFamily="17" charset="-128"/>
              </a:rPr>
              <a:t>x</a:t>
            </a:r>
            <a:r>
              <a:rPr lang="ja-JP" altLang="en-US" sz="2400" dirty="0">
                <a:solidFill>
                  <a:prstClr val="black"/>
                </a:solidFill>
                <a:latin typeface="Bookman Old Style" panose="02050604050505020204"/>
                <a:ea typeface="HG明朝E" panose="02020909000000000000" pitchFamily="17" charset="-128"/>
              </a:rPr>
              <a:t>＋</a:t>
            </a:r>
            <a:r>
              <a:rPr lang="en-US" altLang="ja-JP" sz="2400" dirty="0">
                <a:solidFill>
                  <a:prstClr val="black"/>
                </a:solidFill>
                <a:latin typeface="Bookman Old Style" panose="02050604050505020204"/>
                <a:ea typeface="HG明朝E" panose="02020909000000000000" pitchFamily="17" charset="-128"/>
              </a:rPr>
              <a:t>28.76473</a:t>
            </a:r>
            <a:r>
              <a:rPr lang="ja-JP" altLang="en-US" sz="2400" dirty="0">
                <a:solidFill>
                  <a:prstClr val="black"/>
                </a:solidFill>
                <a:latin typeface="Bookman Old Style" panose="02050604050505020204"/>
                <a:ea typeface="HG明朝E" panose="02020909000000000000" pitchFamily="17" charset="-128"/>
              </a:rPr>
              <a:t> という結果は、観測データの</a:t>
            </a:r>
            <a:r>
              <a:rPr lang="en-US" altLang="ja-JP" sz="2400" dirty="0">
                <a:solidFill>
                  <a:prstClr val="black"/>
                </a:solidFill>
                <a:latin typeface="Bookman Old Style" panose="02050604050505020204"/>
                <a:ea typeface="HG明朝E" panose="02020909000000000000" pitchFamily="17" charset="-128"/>
              </a:rPr>
              <a:t>96.4</a:t>
            </a:r>
            <a:r>
              <a:rPr lang="ja-JP" altLang="en-US" sz="2400" dirty="0">
                <a:solidFill>
                  <a:prstClr val="black"/>
                </a:solidFill>
                <a:latin typeface="Bookman Old Style" panose="02050604050505020204"/>
                <a:ea typeface="HG明朝E" panose="02020909000000000000" pitchFamily="17" charset="-128"/>
              </a:rPr>
              <a:t>％を説明できている、という意味。</a:t>
            </a:r>
          </a:p>
          <a:p>
            <a:pPr marL="255600" indent="-255600" defTabSz="342900">
              <a:lnSpc>
                <a:spcPts val="32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以上、売上げ </a:t>
            </a:r>
            <a:r>
              <a:rPr lang="en-US" altLang="ja-JP" sz="2400" dirty="0">
                <a:solidFill>
                  <a:prstClr val="black"/>
                </a:solidFill>
                <a:latin typeface="Bookman Old Style" panose="02050604050505020204"/>
                <a:ea typeface="HG明朝E" panose="02020909000000000000" pitchFamily="17" charset="-128"/>
              </a:rPr>
              <a:t>y </a:t>
            </a:r>
            <a:r>
              <a:rPr lang="ja-JP" altLang="en-US" sz="2400" dirty="0">
                <a:solidFill>
                  <a:prstClr val="black"/>
                </a:solidFill>
                <a:latin typeface="Bookman Old Style" panose="02050604050505020204"/>
                <a:ea typeface="HG明朝E" panose="02020909000000000000" pitchFamily="17" charset="-128"/>
              </a:rPr>
              <a:t>を説明しようとしている変数 </a:t>
            </a:r>
            <a:r>
              <a:rPr lang="en-US" altLang="ja-JP" sz="2400" dirty="0">
                <a:solidFill>
                  <a:prstClr val="black"/>
                </a:solidFill>
                <a:latin typeface="Bookman Old Style" panose="02050604050505020204"/>
                <a:ea typeface="HG明朝E" panose="02020909000000000000" pitchFamily="17" charset="-128"/>
              </a:rPr>
              <a:t>x </a:t>
            </a:r>
            <a:r>
              <a:rPr lang="ja-JP" altLang="en-US" sz="2400" dirty="0">
                <a:solidFill>
                  <a:prstClr val="black"/>
                </a:solidFill>
                <a:latin typeface="Bookman Old Style" panose="02050604050505020204"/>
                <a:ea typeface="HG明朝E" panose="02020909000000000000" pitchFamily="17" charset="-128"/>
              </a:rPr>
              <a:t>が気温のデータひとつだけなので、単回帰分析と呼べる。ちなみに「</a:t>
            </a:r>
            <a:r>
              <a:rPr lang="en-US" altLang="ja-JP" sz="2400" dirty="0">
                <a:solidFill>
                  <a:prstClr val="black"/>
                </a:solidFill>
                <a:latin typeface="Bookman Old Style" panose="02050604050505020204"/>
                <a:ea typeface="HG明朝E" panose="02020909000000000000" pitchFamily="17" charset="-128"/>
              </a:rPr>
              <a:t>y</a:t>
            </a:r>
            <a:r>
              <a:rPr lang="ja-JP" altLang="en-US" sz="2400" dirty="0">
                <a:solidFill>
                  <a:prstClr val="black"/>
                </a:solidFill>
                <a:latin typeface="Bookman Old Style" panose="02050604050505020204"/>
                <a:ea typeface="HG明朝E" panose="02020909000000000000" pitchFamily="17" charset="-128"/>
              </a:rPr>
              <a:t>が被説明変数、</a:t>
            </a:r>
            <a:r>
              <a:rPr lang="en-US" altLang="ja-JP" sz="2400" dirty="0">
                <a:solidFill>
                  <a:prstClr val="black"/>
                </a:solidFill>
                <a:latin typeface="Bookman Old Style" panose="02050604050505020204"/>
                <a:ea typeface="HG明朝E" panose="02020909000000000000" pitchFamily="17" charset="-128"/>
              </a:rPr>
              <a:t>x </a:t>
            </a:r>
            <a:r>
              <a:rPr lang="ja-JP" altLang="en-US" sz="2400" dirty="0">
                <a:solidFill>
                  <a:prstClr val="black"/>
                </a:solidFill>
                <a:latin typeface="Bookman Old Style" panose="02050604050505020204"/>
                <a:ea typeface="HG明朝E" panose="02020909000000000000" pitchFamily="17" charset="-128"/>
              </a:rPr>
              <a:t>が説明変数」、または、「</a:t>
            </a:r>
            <a:r>
              <a:rPr lang="en-US" altLang="ja-JP" sz="2400" dirty="0">
                <a:solidFill>
                  <a:prstClr val="black"/>
                </a:solidFill>
                <a:latin typeface="Bookman Old Style" panose="02050604050505020204"/>
                <a:ea typeface="HG明朝E" panose="02020909000000000000" pitchFamily="17" charset="-128"/>
              </a:rPr>
              <a:t>y </a:t>
            </a:r>
            <a:r>
              <a:rPr lang="ja-JP" altLang="en-US" sz="2400" dirty="0">
                <a:solidFill>
                  <a:prstClr val="black"/>
                </a:solidFill>
                <a:latin typeface="Bookman Old Style" panose="02050604050505020204"/>
                <a:ea typeface="HG明朝E" panose="02020909000000000000" pitchFamily="17" charset="-128"/>
              </a:rPr>
              <a:t>が従属変数、</a:t>
            </a:r>
            <a:r>
              <a:rPr lang="en-US" altLang="ja-JP" sz="2400" dirty="0">
                <a:solidFill>
                  <a:prstClr val="black"/>
                </a:solidFill>
                <a:latin typeface="Bookman Old Style" panose="02050604050505020204"/>
                <a:ea typeface="HG明朝E" panose="02020909000000000000" pitchFamily="17" charset="-128"/>
              </a:rPr>
              <a:t>x </a:t>
            </a:r>
            <a:r>
              <a:rPr lang="ja-JP" altLang="en-US" sz="2400" dirty="0">
                <a:solidFill>
                  <a:prstClr val="black"/>
                </a:solidFill>
                <a:latin typeface="Bookman Old Style" panose="02050604050505020204"/>
                <a:ea typeface="HG明朝E" panose="02020909000000000000" pitchFamily="17" charset="-128"/>
              </a:rPr>
              <a:t>が独立変数」、という言い方をする。</a:t>
            </a:r>
            <a:endParaRPr lang="en-US" altLang="ja-JP" sz="24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287857414"/>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27</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528" y="1052736"/>
            <a:ext cx="8640101" cy="5184552"/>
          </a:xfrm>
          <a:prstGeom prst="rect">
            <a:avLst/>
          </a:prstGeom>
          <a:noFill/>
        </p:spPr>
        <p:txBody>
          <a:bodyPr wrap="square" rtlCol="0">
            <a:noAutofit/>
          </a:bodyPr>
          <a:lstStyle/>
          <a:p>
            <a:pPr marL="255600" indent="-255600" defTabSz="342900">
              <a:lnSpc>
                <a:spcPts val="32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次は、</a:t>
            </a:r>
            <a:r>
              <a:rPr lang="ja-JP" altLang="en-US" sz="2400" dirty="0">
                <a:solidFill>
                  <a:srgbClr val="FF0000"/>
                </a:solidFill>
                <a:latin typeface="Bookman Old Style" panose="02050604050505020204"/>
                <a:ea typeface="HG明朝E" panose="02020909000000000000" pitchFamily="17" charset="-128"/>
              </a:rPr>
              <a:t>ダミー変数</a:t>
            </a:r>
            <a:r>
              <a:rPr lang="ja-JP" altLang="en-US" sz="2400" dirty="0">
                <a:solidFill>
                  <a:prstClr val="black"/>
                </a:solidFill>
                <a:latin typeface="Bookman Old Style" panose="02050604050505020204"/>
                <a:ea typeface="HG明朝E" panose="02020909000000000000" pitchFamily="17" charset="-128"/>
              </a:rPr>
              <a:t>について。説明変数が増えるので、以下は単回帰分析ではなく、</a:t>
            </a:r>
            <a:r>
              <a:rPr lang="ja-JP" altLang="en-US" sz="2400" dirty="0">
                <a:solidFill>
                  <a:srgbClr val="FF0000"/>
                </a:solidFill>
                <a:latin typeface="Bookman Old Style" panose="02050604050505020204"/>
                <a:ea typeface="HG明朝E" panose="02020909000000000000" pitchFamily="17" charset="-128"/>
              </a:rPr>
              <a:t>重</a:t>
            </a:r>
            <a:r>
              <a:rPr lang="ja-JP" altLang="en-US" sz="2400" dirty="0">
                <a:solidFill>
                  <a:prstClr val="black"/>
                </a:solidFill>
                <a:latin typeface="Bookman Old Style" panose="02050604050505020204"/>
                <a:ea typeface="HG明朝E" panose="02020909000000000000" pitchFamily="17" charset="-128"/>
              </a:rPr>
              <a:t>回帰分析になる。</a:t>
            </a:r>
          </a:p>
          <a:p>
            <a:pPr marL="255600" indent="-255600" defTabSz="342900">
              <a:lnSpc>
                <a:spcPts val="32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雨天の日は、外出する人も減るし、雨の中でかき氷食べるのもわびしいから、かき氷の売上げは減るだろう。</a:t>
            </a:r>
          </a:p>
          <a:p>
            <a:pPr marL="255600" indent="-255600" defTabSz="342900">
              <a:lnSpc>
                <a:spcPts val="32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雨天の日をデータとして含む、気温と売上げの散布図の一例を示すと以下のとおり。</a:t>
            </a:r>
            <a:endParaRPr lang="en-US" altLang="ja-JP" sz="24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1941155483"/>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28</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528" y="1052736"/>
            <a:ext cx="8640101" cy="5184552"/>
          </a:xfrm>
          <a:prstGeom prst="rect">
            <a:avLst/>
          </a:prstGeom>
          <a:noFill/>
        </p:spPr>
        <p:txBody>
          <a:bodyPr wrap="square" rtlCol="0">
            <a:noAutofit/>
          </a:bodyPr>
          <a:lstStyle/>
          <a:p>
            <a:pPr defTabSz="342900">
              <a:defRPr/>
            </a:pP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pic>
        <p:nvPicPr>
          <p:cNvPr id="2" name="図 1">
            <a:extLst>
              <a:ext uri="{FF2B5EF4-FFF2-40B4-BE49-F238E27FC236}">
                <a16:creationId xmlns:a16="http://schemas.microsoft.com/office/drawing/2014/main" id="{AD7F51D5-A7DE-47CC-89C7-275ACB238F0E}"/>
              </a:ext>
            </a:extLst>
          </p:cNvPr>
          <p:cNvPicPr>
            <a:picLocks noChangeAspect="1"/>
          </p:cNvPicPr>
          <p:nvPr/>
        </p:nvPicPr>
        <p:blipFill>
          <a:blip r:embed="rId3"/>
          <a:stretch>
            <a:fillRect/>
          </a:stretch>
        </p:blipFill>
        <p:spPr>
          <a:xfrm>
            <a:off x="442913" y="980728"/>
            <a:ext cx="7189262" cy="4896544"/>
          </a:xfrm>
          <a:prstGeom prst="rect">
            <a:avLst/>
          </a:prstGeom>
        </p:spPr>
      </p:pic>
      <p:pic>
        <p:nvPicPr>
          <p:cNvPr id="6" name="図 5">
            <a:extLst>
              <a:ext uri="{FF2B5EF4-FFF2-40B4-BE49-F238E27FC236}">
                <a16:creationId xmlns:a16="http://schemas.microsoft.com/office/drawing/2014/main" id="{5D957D7F-ACA0-47EC-92E6-12D5476AB1B1}"/>
              </a:ext>
            </a:extLst>
          </p:cNvPr>
          <p:cNvPicPr>
            <a:picLocks noChangeAspect="1"/>
          </p:cNvPicPr>
          <p:nvPr/>
        </p:nvPicPr>
        <p:blipFill>
          <a:blip r:embed="rId4"/>
          <a:stretch>
            <a:fillRect/>
          </a:stretch>
        </p:blipFill>
        <p:spPr>
          <a:xfrm>
            <a:off x="3923927" y="4303226"/>
            <a:ext cx="2610076" cy="743014"/>
          </a:xfrm>
          <a:prstGeom prst="rect">
            <a:avLst/>
          </a:prstGeom>
        </p:spPr>
      </p:pic>
      <p:pic>
        <p:nvPicPr>
          <p:cNvPr id="11" name="図 10">
            <a:extLst>
              <a:ext uri="{FF2B5EF4-FFF2-40B4-BE49-F238E27FC236}">
                <a16:creationId xmlns:a16="http://schemas.microsoft.com/office/drawing/2014/main" id="{3ECEAD33-39F5-4183-9538-1D941CC29571}"/>
              </a:ext>
            </a:extLst>
          </p:cNvPr>
          <p:cNvPicPr>
            <a:picLocks noChangeAspect="1"/>
          </p:cNvPicPr>
          <p:nvPr/>
        </p:nvPicPr>
        <p:blipFill>
          <a:blip r:embed="rId5"/>
          <a:stretch>
            <a:fillRect/>
          </a:stretch>
        </p:blipFill>
        <p:spPr>
          <a:xfrm rot="188753">
            <a:off x="5407541" y="2676453"/>
            <a:ext cx="142953" cy="1512000"/>
          </a:xfrm>
          <a:prstGeom prst="rect">
            <a:avLst/>
          </a:prstGeom>
        </p:spPr>
      </p:pic>
      <p:pic>
        <p:nvPicPr>
          <p:cNvPr id="12" name="図 11">
            <a:extLst>
              <a:ext uri="{FF2B5EF4-FFF2-40B4-BE49-F238E27FC236}">
                <a16:creationId xmlns:a16="http://schemas.microsoft.com/office/drawing/2014/main" id="{5155EEB2-F708-4F8B-B8B7-458CDA7E0614}"/>
              </a:ext>
            </a:extLst>
          </p:cNvPr>
          <p:cNvPicPr>
            <a:picLocks noChangeAspect="1"/>
          </p:cNvPicPr>
          <p:nvPr/>
        </p:nvPicPr>
        <p:blipFill>
          <a:blip r:embed="rId6"/>
          <a:stretch>
            <a:fillRect/>
          </a:stretch>
        </p:blipFill>
        <p:spPr>
          <a:xfrm rot="19215995">
            <a:off x="4166425" y="3519217"/>
            <a:ext cx="121724" cy="802717"/>
          </a:xfrm>
          <a:prstGeom prst="rect">
            <a:avLst/>
          </a:prstGeom>
        </p:spPr>
      </p:pic>
      <p:pic>
        <p:nvPicPr>
          <p:cNvPr id="13" name="図 12">
            <a:extLst>
              <a:ext uri="{FF2B5EF4-FFF2-40B4-BE49-F238E27FC236}">
                <a16:creationId xmlns:a16="http://schemas.microsoft.com/office/drawing/2014/main" id="{AB647788-5783-4D73-82B9-A96A2992A6FB}"/>
              </a:ext>
            </a:extLst>
          </p:cNvPr>
          <p:cNvPicPr>
            <a:picLocks noChangeAspect="1"/>
          </p:cNvPicPr>
          <p:nvPr/>
        </p:nvPicPr>
        <p:blipFill>
          <a:blip r:embed="rId7"/>
          <a:stretch>
            <a:fillRect/>
          </a:stretch>
        </p:blipFill>
        <p:spPr>
          <a:xfrm rot="18327722">
            <a:off x="2494373" y="4232661"/>
            <a:ext cx="996471" cy="1134596"/>
          </a:xfrm>
          <a:prstGeom prst="rect">
            <a:avLst/>
          </a:prstGeom>
        </p:spPr>
      </p:pic>
      <p:pic>
        <p:nvPicPr>
          <p:cNvPr id="14" name="図 13">
            <a:extLst>
              <a:ext uri="{FF2B5EF4-FFF2-40B4-BE49-F238E27FC236}">
                <a16:creationId xmlns:a16="http://schemas.microsoft.com/office/drawing/2014/main" id="{E1EBC12D-A17A-43D6-8CFE-8A1A8277C7C0}"/>
              </a:ext>
            </a:extLst>
          </p:cNvPr>
          <p:cNvPicPr>
            <a:picLocks noChangeAspect="1"/>
          </p:cNvPicPr>
          <p:nvPr/>
        </p:nvPicPr>
        <p:blipFill>
          <a:blip r:embed="rId8"/>
          <a:stretch>
            <a:fillRect/>
          </a:stretch>
        </p:blipFill>
        <p:spPr>
          <a:xfrm>
            <a:off x="1561327" y="1957326"/>
            <a:ext cx="4499433" cy="2695809"/>
          </a:xfrm>
          <a:prstGeom prst="rect">
            <a:avLst/>
          </a:prstGeom>
        </p:spPr>
      </p:pic>
    </p:spTree>
    <p:custDataLst>
      <p:tags r:id="rId1"/>
    </p:custDataLst>
    <p:extLst>
      <p:ext uri="{BB962C8B-B14F-4D97-AF65-F5344CB8AC3E}">
        <p14:creationId xmlns:p14="http://schemas.microsoft.com/office/powerpoint/2010/main" val="2918218457"/>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29</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528" y="1052736"/>
            <a:ext cx="8640101" cy="5184552"/>
          </a:xfrm>
          <a:prstGeom prst="rect">
            <a:avLst/>
          </a:prstGeom>
          <a:noFill/>
        </p:spPr>
        <p:txBody>
          <a:bodyPr wrap="square" rtlCol="0">
            <a:noAutofit/>
          </a:bodyPr>
          <a:lstStyle/>
          <a:p>
            <a:pPr marL="255600" indent="-255600" defTabSz="342900">
              <a:lnSpc>
                <a:spcPts val="32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このデータをこれまでの単回帰式 </a:t>
            </a:r>
            <a:r>
              <a:rPr lang="en-US" altLang="ja-JP" sz="2400" dirty="0">
                <a:solidFill>
                  <a:prstClr val="black"/>
                </a:solidFill>
                <a:latin typeface="Bookman Old Style" panose="02050604050505020204"/>
                <a:ea typeface="HG明朝E" panose="02020909000000000000" pitchFamily="17" charset="-128"/>
              </a:rPr>
              <a:t>y=</a:t>
            </a:r>
            <a:r>
              <a:rPr lang="en-US" altLang="ja-JP" sz="2400" dirty="0" err="1">
                <a:solidFill>
                  <a:prstClr val="black"/>
                </a:solidFill>
                <a:latin typeface="Bookman Old Style" panose="02050604050505020204"/>
                <a:ea typeface="HG明朝E" panose="02020909000000000000" pitchFamily="17" charset="-128"/>
              </a:rPr>
              <a:t>ax+c</a:t>
            </a:r>
            <a:r>
              <a:rPr lang="en-US" altLang="ja-JP" sz="2400" dirty="0">
                <a:solidFill>
                  <a:prstClr val="black"/>
                </a:solidFill>
                <a:latin typeface="Bookman Old Style" panose="02050604050505020204"/>
                <a:ea typeface="HG明朝E" panose="02020909000000000000" pitchFamily="17" charset="-128"/>
              </a:rPr>
              <a:t> </a:t>
            </a:r>
            <a:r>
              <a:rPr lang="ja-JP" altLang="en-US" sz="2400" dirty="0">
                <a:solidFill>
                  <a:prstClr val="black"/>
                </a:solidFill>
                <a:latin typeface="Bookman Old Style" panose="02050604050505020204"/>
                <a:ea typeface="HG明朝E" panose="02020909000000000000" pitchFamily="17" charset="-128"/>
              </a:rPr>
              <a:t>で分析すると、赤の直線のような推計結果がでるだろう。雨天の日に極端に売上が低下することに引っ張られて、線が下に下がってしまっている。</a:t>
            </a:r>
          </a:p>
          <a:p>
            <a:pPr marL="255600" indent="-255600" defTabSz="342900">
              <a:lnSpc>
                <a:spcPts val="32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気温と売上げの関係のグラフなのに、雨天という他の要因によって歪みが生じているのだ。</a:t>
            </a:r>
          </a:p>
          <a:p>
            <a:pPr marL="255600" indent="-255600" defTabSz="342900">
              <a:lnSpc>
                <a:spcPts val="32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そこで、変数 </a:t>
            </a:r>
            <a:r>
              <a:rPr lang="en-US" altLang="ja-JP" sz="2400" dirty="0">
                <a:solidFill>
                  <a:prstClr val="black"/>
                </a:solidFill>
                <a:latin typeface="Bookman Old Style" panose="02050604050505020204"/>
                <a:ea typeface="HG明朝E" panose="02020909000000000000" pitchFamily="17" charset="-128"/>
              </a:rPr>
              <a:t>z </a:t>
            </a:r>
            <a:r>
              <a:rPr lang="ja-JP" altLang="en-US" sz="2400" dirty="0">
                <a:solidFill>
                  <a:prstClr val="black"/>
                </a:solidFill>
                <a:latin typeface="Bookman Old Style" panose="02050604050505020204"/>
                <a:ea typeface="HG明朝E" panose="02020909000000000000" pitchFamily="17" charset="-128"/>
              </a:rPr>
              <a:t>を加えて回帰式を </a:t>
            </a:r>
            <a:r>
              <a:rPr lang="en-US" altLang="ja-JP" sz="2400" dirty="0">
                <a:solidFill>
                  <a:prstClr val="black"/>
                </a:solidFill>
                <a:latin typeface="Bookman Old Style" panose="02050604050505020204"/>
                <a:ea typeface="HG明朝E" panose="02020909000000000000" pitchFamily="17" charset="-128"/>
              </a:rPr>
              <a:t>y=</a:t>
            </a:r>
            <a:r>
              <a:rPr lang="en-US" altLang="ja-JP" sz="2400" dirty="0" err="1">
                <a:solidFill>
                  <a:prstClr val="black"/>
                </a:solidFill>
                <a:latin typeface="Bookman Old Style" panose="02050604050505020204"/>
                <a:ea typeface="HG明朝E" panose="02020909000000000000" pitchFamily="17" charset="-128"/>
              </a:rPr>
              <a:t>ax+bz+c</a:t>
            </a:r>
            <a:r>
              <a:rPr lang="en-US" altLang="ja-JP" sz="2400" dirty="0">
                <a:solidFill>
                  <a:prstClr val="black"/>
                </a:solidFill>
                <a:latin typeface="Bookman Old Style" panose="02050604050505020204"/>
                <a:ea typeface="HG明朝E" panose="02020909000000000000" pitchFamily="17" charset="-128"/>
              </a:rPr>
              <a:t> </a:t>
            </a:r>
            <a:r>
              <a:rPr lang="ja-JP" altLang="en-US" sz="2400" dirty="0">
                <a:solidFill>
                  <a:prstClr val="black"/>
                </a:solidFill>
                <a:latin typeface="Bookman Old Style" panose="02050604050505020204"/>
                <a:ea typeface="HG明朝E" panose="02020909000000000000" pitchFamily="17" charset="-128"/>
              </a:rPr>
              <a:t>にする。説明変数が一つではないので、重回帰分析と呼ばれる。</a:t>
            </a:r>
          </a:p>
          <a:p>
            <a:pPr marL="255600" indent="-255600" defTabSz="342900">
              <a:lnSpc>
                <a:spcPts val="3200"/>
              </a:lnSpc>
              <a:buFont typeface="Wingdings" panose="05000000000000000000" pitchFamily="2" charset="2"/>
              <a:buChar char="l"/>
              <a:defRPr/>
            </a:pPr>
            <a:r>
              <a:rPr lang="en-US" altLang="ja-JP" sz="2400" dirty="0">
                <a:solidFill>
                  <a:prstClr val="black"/>
                </a:solidFill>
                <a:latin typeface="Bookman Old Style" panose="02050604050505020204"/>
                <a:ea typeface="HG明朝E" panose="02020909000000000000" pitchFamily="17" charset="-128"/>
              </a:rPr>
              <a:t>z </a:t>
            </a:r>
            <a:r>
              <a:rPr lang="ja-JP" altLang="en-US" sz="2400" dirty="0">
                <a:solidFill>
                  <a:prstClr val="black"/>
                </a:solidFill>
                <a:latin typeface="Bookman Old Style" panose="02050604050505020204"/>
                <a:ea typeface="HG明朝E" panose="02020909000000000000" pitchFamily="17" charset="-128"/>
              </a:rPr>
              <a:t>は雨天ならば</a:t>
            </a:r>
            <a:r>
              <a:rPr lang="en-US" altLang="ja-JP" sz="2400" dirty="0">
                <a:solidFill>
                  <a:prstClr val="black"/>
                </a:solidFill>
                <a:latin typeface="Bookman Old Style" panose="02050604050505020204"/>
                <a:ea typeface="HG明朝E" panose="02020909000000000000" pitchFamily="17" charset="-128"/>
              </a:rPr>
              <a:t>1</a:t>
            </a:r>
            <a:r>
              <a:rPr lang="ja-JP" altLang="en-US" sz="2400" dirty="0">
                <a:solidFill>
                  <a:prstClr val="black"/>
                </a:solidFill>
                <a:latin typeface="Bookman Old Style" panose="02050604050505020204"/>
                <a:ea typeface="HG明朝E" panose="02020909000000000000" pitchFamily="17" charset="-128"/>
              </a:rPr>
              <a:t>、そうでなければ</a:t>
            </a:r>
            <a:r>
              <a:rPr lang="en-US" altLang="ja-JP" sz="2400" dirty="0">
                <a:solidFill>
                  <a:prstClr val="black"/>
                </a:solidFill>
                <a:latin typeface="Bookman Old Style" panose="02050604050505020204"/>
                <a:ea typeface="HG明朝E" panose="02020909000000000000" pitchFamily="17" charset="-128"/>
              </a:rPr>
              <a:t>0</a:t>
            </a:r>
            <a:r>
              <a:rPr lang="ja-JP" altLang="en-US" sz="2400" dirty="0">
                <a:solidFill>
                  <a:prstClr val="black"/>
                </a:solidFill>
                <a:latin typeface="Bookman Old Style" panose="02050604050505020204"/>
                <a:ea typeface="HG明朝E" panose="02020909000000000000" pitchFamily="17" charset="-128"/>
              </a:rPr>
              <a:t>というデータにして取り扱う。このような、</a:t>
            </a:r>
            <a:r>
              <a:rPr lang="en-US" altLang="ja-JP" sz="2400" dirty="0">
                <a:solidFill>
                  <a:prstClr val="black"/>
                </a:solidFill>
                <a:latin typeface="Bookman Old Style" panose="02050604050505020204"/>
                <a:ea typeface="HG明朝E" panose="02020909000000000000" pitchFamily="17" charset="-128"/>
              </a:rPr>
              <a:t>0</a:t>
            </a:r>
            <a:r>
              <a:rPr lang="ja-JP" altLang="en-US" sz="2400" dirty="0">
                <a:solidFill>
                  <a:prstClr val="black"/>
                </a:solidFill>
                <a:latin typeface="Bookman Old Style" panose="02050604050505020204"/>
                <a:ea typeface="HG明朝E" panose="02020909000000000000" pitchFamily="17" charset="-128"/>
              </a:rPr>
              <a:t>か</a:t>
            </a:r>
            <a:r>
              <a:rPr lang="en-US" altLang="ja-JP" sz="2400" dirty="0">
                <a:solidFill>
                  <a:prstClr val="black"/>
                </a:solidFill>
                <a:latin typeface="Bookman Old Style" panose="02050604050505020204"/>
                <a:ea typeface="HG明朝E" panose="02020909000000000000" pitchFamily="17" charset="-128"/>
              </a:rPr>
              <a:t>1</a:t>
            </a:r>
            <a:r>
              <a:rPr lang="ja-JP" altLang="en-US" sz="2400" dirty="0">
                <a:solidFill>
                  <a:prstClr val="black"/>
                </a:solidFill>
                <a:latin typeface="Bookman Old Style" panose="02050604050505020204"/>
                <a:ea typeface="HG明朝E" panose="02020909000000000000" pitchFamily="17" charset="-128"/>
              </a:rPr>
              <a:t>かといったデータをダミー変数という。</a:t>
            </a:r>
          </a:p>
          <a:p>
            <a:pPr marL="255600" indent="-255600" defTabSz="342900">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2791253076"/>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3</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305" y="1052736"/>
            <a:ext cx="8640101" cy="51845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そこで、ここからは、経済学でデータを取り扱う際の基本の一つである、回帰分析を説明する。</a:t>
            </a: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以下は、その中でも一番シンプルな、線形の単回帰分析。つまり、</a:t>
            </a:r>
            <a:r>
              <a:rPr lang="en-US" altLang="ja-JP" sz="2800" dirty="0">
                <a:solidFill>
                  <a:prstClr val="black"/>
                </a:solidFill>
                <a:latin typeface="Bookman Old Style" panose="02050604050505020204"/>
                <a:ea typeface="HG明朝E" panose="02020909000000000000" pitchFamily="17" charset="-128"/>
              </a:rPr>
              <a:t>y=</a:t>
            </a:r>
            <a:r>
              <a:rPr lang="en-US" altLang="ja-JP" sz="2800" dirty="0" err="1">
                <a:solidFill>
                  <a:prstClr val="black"/>
                </a:solidFill>
                <a:latin typeface="Bookman Old Style" panose="02050604050505020204"/>
                <a:ea typeface="HG明朝E" panose="02020909000000000000" pitchFamily="17" charset="-128"/>
              </a:rPr>
              <a:t>ax+c</a:t>
            </a:r>
            <a:r>
              <a:rPr lang="en-US" altLang="ja-JP" sz="2800" dirty="0">
                <a:solidFill>
                  <a:prstClr val="black"/>
                </a:solidFill>
                <a:latin typeface="Bookman Old Style" panose="02050604050505020204"/>
                <a:ea typeface="HG明朝E" panose="02020909000000000000" pitchFamily="17" charset="-128"/>
              </a:rPr>
              <a:t> </a:t>
            </a:r>
            <a:r>
              <a:rPr lang="ja-JP" altLang="en-US" sz="2800" dirty="0">
                <a:solidFill>
                  <a:prstClr val="black"/>
                </a:solidFill>
                <a:latin typeface="Bookman Old Style" panose="02050604050505020204"/>
                <a:ea typeface="HG明朝E" panose="02020909000000000000" pitchFamily="17" charset="-128"/>
              </a:rPr>
              <a:t>などと中学・高校で学んだ直線（線形）の関係として、単に一つの要因（この式では </a:t>
            </a:r>
            <a:r>
              <a:rPr lang="en-US" altLang="ja-JP" sz="2800" dirty="0">
                <a:solidFill>
                  <a:prstClr val="black"/>
                </a:solidFill>
                <a:latin typeface="Bookman Old Style" panose="02050604050505020204"/>
                <a:ea typeface="HG明朝E" panose="02020909000000000000" pitchFamily="17" charset="-128"/>
              </a:rPr>
              <a:t>x </a:t>
            </a:r>
            <a:r>
              <a:rPr lang="ja-JP" altLang="en-US" sz="2800" dirty="0">
                <a:solidFill>
                  <a:prstClr val="black"/>
                </a:solidFill>
                <a:latin typeface="Bookman Old Style" panose="02050604050505020204"/>
                <a:ea typeface="HG明朝E" panose="02020909000000000000" pitchFamily="17" charset="-128"/>
              </a:rPr>
              <a:t>）で </a:t>
            </a:r>
            <a:r>
              <a:rPr lang="en-US" altLang="ja-JP" sz="2800" dirty="0">
                <a:solidFill>
                  <a:prstClr val="black"/>
                </a:solidFill>
                <a:latin typeface="Bookman Old Style" panose="02050604050505020204"/>
                <a:ea typeface="HG明朝E" panose="02020909000000000000" pitchFamily="17" charset="-128"/>
              </a:rPr>
              <a:t>y </a:t>
            </a:r>
            <a:r>
              <a:rPr lang="ja-JP" altLang="en-US" sz="2800" dirty="0">
                <a:solidFill>
                  <a:prstClr val="black"/>
                </a:solidFill>
                <a:latin typeface="Bookman Old Style" panose="02050604050505020204"/>
                <a:ea typeface="HG明朝E" panose="02020909000000000000" pitchFamily="17" charset="-128"/>
              </a:rPr>
              <a:t>を説明しよう、ということ。</a:t>
            </a:r>
            <a:endParaRPr lang="en-US" altLang="ja-JP" sz="2800" dirty="0">
              <a:solidFill>
                <a:prstClr val="black"/>
              </a:solidFill>
              <a:latin typeface="Bookman Old Style" panose="02050604050505020204"/>
              <a:ea typeface="HG明朝E" panose="02020909000000000000" pitchFamily="17" charset="-128"/>
            </a:endParaRPr>
          </a:p>
          <a:p>
            <a:pPr marL="255600" indent="-255600" defTabSz="342900">
              <a:buFont typeface="Wingdings" panose="05000000000000000000" pitchFamily="2" charset="2"/>
              <a:buChar char="l"/>
              <a:defRPr/>
            </a:pP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3812953483"/>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30</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528" y="1052736"/>
            <a:ext cx="8640101" cy="51845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つまり、個々のデータは下のようになる（ここから、かき氷の売上げ数を一番左の列に置いているので注意）。</a:t>
            </a:r>
          </a:p>
          <a:p>
            <a:pPr marL="255600" indent="-255600" defTabSz="342900">
              <a:buFont typeface="Wingdings" panose="05000000000000000000" pitchFamily="2" charset="2"/>
              <a:buChar char="l"/>
              <a:defRPr/>
            </a:pPr>
            <a:endParaRPr lang="en-US" altLang="ja-JP" sz="24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pic>
        <p:nvPicPr>
          <p:cNvPr id="2" name="図 1">
            <a:extLst>
              <a:ext uri="{FF2B5EF4-FFF2-40B4-BE49-F238E27FC236}">
                <a16:creationId xmlns:a16="http://schemas.microsoft.com/office/drawing/2014/main" id="{6F573CA5-6DFB-4204-8654-7A7C3CBE8DF1}"/>
              </a:ext>
            </a:extLst>
          </p:cNvPr>
          <p:cNvPicPr>
            <a:picLocks noChangeAspect="1"/>
          </p:cNvPicPr>
          <p:nvPr/>
        </p:nvPicPr>
        <p:blipFill>
          <a:blip r:embed="rId3"/>
          <a:stretch>
            <a:fillRect/>
          </a:stretch>
        </p:blipFill>
        <p:spPr>
          <a:xfrm>
            <a:off x="442913" y="2132855"/>
            <a:ext cx="3048967" cy="4058281"/>
          </a:xfrm>
          <a:prstGeom prst="rect">
            <a:avLst/>
          </a:prstGeom>
        </p:spPr>
      </p:pic>
      <p:sp>
        <p:nvSpPr>
          <p:cNvPr id="6" name="テキスト ボックス 5">
            <a:extLst>
              <a:ext uri="{FF2B5EF4-FFF2-40B4-BE49-F238E27FC236}">
                <a16:creationId xmlns:a16="http://schemas.microsoft.com/office/drawing/2014/main" id="{E75783FA-0D64-4C51-A5CE-238540D544E3}"/>
              </a:ext>
            </a:extLst>
          </p:cNvPr>
          <p:cNvSpPr txBox="1"/>
          <p:nvPr/>
        </p:nvSpPr>
        <p:spPr>
          <a:xfrm>
            <a:off x="4067944" y="2564904"/>
            <a:ext cx="3600400" cy="369332"/>
          </a:xfrm>
          <a:prstGeom prst="rect">
            <a:avLst/>
          </a:prstGeom>
          <a:noFill/>
        </p:spPr>
        <p:txBody>
          <a:bodyPr wrap="square" rtlCol="0">
            <a:spAutoFit/>
          </a:bodyPr>
          <a:lstStyle/>
          <a:p>
            <a:r>
              <a:rPr kumimoji="1" lang="en-US" altLang="ja-JP" dirty="0">
                <a:solidFill>
                  <a:srgbClr val="000000"/>
                </a:solidFill>
              </a:rPr>
              <a:t>※</a:t>
            </a:r>
            <a:r>
              <a:rPr kumimoji="1" lang="ja-JP" altLang="en-US" dirty="0">
                <a:solidFill>
                  <a:srgbClr val="000000"/>
                </a:solidFill>
              </a:rPr>
              <a:t>データの続きは省略。</a:t>
            </a:r>
          </a:p>
        </p:txBody>
      </p:sp>
    </p:spTree>
    <p:custDataLst>
      <p:tags r:id="rId1"/>
    </p:custDataLst>
    <p:extLst>
      <p:ext uri="{BB962C8B-B14F-4D97-AF65-F5344CB8AC3E}">
        <p14:creationId xmlns:p14="http://schemas.microsoft.com/office/powerpoint/2010/main" val="2919643038"/>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31</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528" y="1052736"/>
            <a:ext cx="8640101" cy="5184552"/>
          </a:xfrm>
          <a:prstGeom prst="rect">
            <a:avLst/>
          </a:prstGeom>
          <a:noFill/>
        </p:spPr>
        <p:txBody>
          <a:bodyPr wrap="square" rtlCol="0">
            <a:noAutofit/>
          </a:bodyPr>
          <a:lstStyle/>
          <a:p>
            <a:pPr marL="255600" indent="-255600" defTabSz="342900">
              <a:lnSpc>
                <a:spcPts val="3400"/>
              </a:lnSpc>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つまり、個々のデータは、</a:t>
            </a:r>
            <a:r>
              <a:rPr lang="en-US" altLang="ja-JP" sz="2800" dirty="0" err="1">
                <a:solidFill>
                  <a:prstClr val="black"/>
                </a:solidFill>
                <a:latin typeface="Bookman Old Style" panose="02050604050505020204"/>
                <a:ea typeface="HG明朝E" panose="02020909000000000000" pitchFamily="17" charset="-128"/>
              </a:rPr>
              <a:t>y</a:t>
            </a:r>
            <a:r>
              <a:rPr lang="en-US" altLang="ja-JP" sz="2800" baseline="-25000" dirty="0" err="1">
                <a:solidFill>
                  <a:prstClr val="black"/>
                </a:solidFill>
                <a:latin typeface="Bookman Old Style" panose="02050604050505020204"/>
                <a:ea typeface="HG明朝E" panose="02020909000000000000" pitchFamily="17" charset="-128"/>
              </a:rPr>
              <a:t>i</a:t>
            </a:r>
            <a:r>
              <a:rPr lang="en-US" altLang="ja-JP" sz="2800" dirty="0">
                <a:solidFill>
                  <a:prstClr val="black"/>
                </a:solidFill>
                <a:latin typeface="Bookman Old Style" panose="02050604050505020204"/>
                <a:ea typeface="HG明朝E" panose="02020909000000000000" pitchFamily="17" charset="-128"/>
              </a:rPr>
              <a:t>=</a:t>
            </a:r>
            <a:r>
              <a:rPr lang="en-US" altLang="ja-JP" sz="2800" dirty="0" err="1">
                <a:solidFill>
                  <a:prstClr val="black"/>
                </a:solidFill>
                <a:latin typeface="Bookman Old Style" panose="02050604050505020204"/>
                <a:ea typeface="HG明朝E" panose="02020909000000000000" pitchFamily="17" charset="-128"/>
              </a:rPr>
              <a:t>ax</a:t>
            </a:r>
            <a:r>
              <a:rPr lang="en-US" altLang="ja-JP" sz="2800" baseline="-25000" dirty="0" err="1">
                <a:solidFill>
                  <a:prstClr val="black"/>
                </a:solidFill>
                <a:latin typeface="Bookman Old Style" panose="02050604050505020204"/>
                <a:ea typeface="HG明朝E" panose="02020909000000000000" pitchFamily="17" charset="-128"/>
              </a:rPr>
              <a:t>i</a:t>
            </a:r>
            <a:r>
              <a:rPr lang="en-US" altLang="ja-JP" sz="2800" dirty="0" err="1">
                <a:solidFill>
                  <a:prstClr val="black"/>
                </a:solidFill>
                <a:latin typeface="Bookman Old Style" panose="02050604050505020204"/>
                <a:ea typeface="HG明朝E" panose="02020909000000000000" pitchFamily="17" charset="-128"/>
              </a:rPr>
              <a:t>+bz</a:t>
            </a:r>
            <a:r>
              <a:rPr lang="en-US" altLang="ja-JP" sz="2800" baseline="-25000" dirty="0" err="1">
                <a:solidFill>
                  <a:prstClr val="black"/>
                </a:solidFill>
                <a:latin typeface="Bookman Old Style" panose="02050604050505020204"/>
                <a:ea typeface="HG明朝E" panose="02020909000000000000" pitchFamily="17" charset="-128"/>
              </a:rPr>
              <a:t>i</a:t>
            </a:r>
            <a:r>
              <a:rPr lang="en-US" altLang="ja-JP" sz="2800" dirty="0" err="1">
                <a:solidFill>
                  <a:prstClr val="black"/>
                </a:solidFill>
                <a:latin typeface="Bookman Old Style" panose="02050604050505020204"/>
                <a:ea typeface="HG明朝E" panose="02020909000000000000" pitchFamily="17" charset="-128"/>
              </a:rPr>
              <a:t>+c+e</a:t>
            </a:r>
            <a:r>
              <a:rPr lang="en-US" altLang="ja-JP" sz="2800" baseline="-25000" dirty="0" err="1">
                <a:solidFill>
                  <a:prstClr val="black"/>
                </a:solidFill>
                <a:latin typeface="Bookman Old Style" panose="02050604050505020204"/>
                <a:ea typeface="HG明朝E" panose="02020909000000000000" pitchFamily="17" charset="-128"/>
              </a:rPr>
              <a:t>i</a:t>
            </a:r>
            <a:r>
              <a:rPr lang="ja-JP" altLang="en-US" sz="2800" dirty="0">
                <a:solidFill>
                  <a:prstClr val="black"/>
                </a:solidFill>
                <a:latin typeface="Bookman Old Style" panose="02050604050505020204"/>
                <a:ea typeface="HG明朝E" panose="02020909000000000000" pitchFamily="17" charset="-128"/>
              </a:rPr>
              <a:t>ということになり、雨天の日だけ </a:t>
            </a:r>
            <a:r>
              <a:rPr lang="en-US" altLang="ja-JP" sz="2800" dirty="0">
                <a:solidFill>
                  <a:prstClr val="black"/>
                </a:solidFill>
                <a:latin typeface="Bookman Old Style" panose="02050604050505020204"/>
                <a:ea typeface="HG明朝E" panose="02020909000000000000" pitchFamily="17" charset="-128"/>
              </a:rPr>
              <a:t>z </a:t>
            </a:r>
            <a:r>
              <a:rPr lang="ja-JP" altLang="en-US" sz="2800" dirty="0">
                <a:solidFill>
                  <a:prstClr val="black"/>
                </a:solidFill>
                <a:latin typeface="Bookman Old Style" panose="02050604050505020204"/>
                <a:ea typeface="HG明朝E" panose="02020909000000000000" pitchFamily="17" charset="-128"/>
              </a:rPr>
              <a:t>に</a:t>
            </a:r>
            <a:r>
              <a:rPr lang="en-US" altLang="ja-JP" sz="2800" dirty="0">
                <a:solidFill>
                  <a:prstClr val="black"/>
                </a:solidFill>
                <a:latin typeface="Bookman Old Style" panose="02050604050505020204"/>
                <a:ea typeface="HG明朝E" panose="02020909000000000000" pitchFamily="17" charset="-128"/>
              </a:rPr>
              <a:t>1</a:t>
            </a:r>
            <a:r>
              <a:rPr lang="ja-JP" altLang="en-US" sz="2800" dirty="0">
                <a:solidFill>
                  <a:prstClr val="black"/>
                </a:solidFill>
                <a:latin typeface="Bookman Old Style" panose="02050604050505020204"/>
                <a:ea typeface="HG明朝E" panose="02020909000000000000" pitchFamily="17" charset="-128"/>
              </a:rPr>
              <a:t>が入るので、売上げの減少が </a:t>
            </a:r>
            <a:r>
              <a:rPr lang="en-US" altLang="ja-JP" sz="2800" dirty="0">
                <a:solidFill>
                  <a:prstClr val="black"/>
                </a:solidFill>
                <a:latin typeface="Bookman Old Style" panose="02050604050505020204"/>
                <a:ea typeface="HG明朝E" panose="02020909000000000000" pitchFamily="17" charset="-128"/>
              </a:rPr>
              <a:t>z </a:t>
            </a:r>
            <a:r>
              <a:rPr lang="ja-JP" altLang="en-US" sz="2800" dirty="0">
                <a:solidFill>
                  <a:prstClr val="black"/>
                </a:solidFill>
                <a:latin typeface="Bookman Old Style" panose="02050604050505020204"/>
                <a:ea typeface="HG明朝E" panose="02020909000000000000" pitchFamily="17" charset="-128"/>
              </a:rPr>
              <a:t>の係数 </a:t>
            </a:r>
            <a:r>
              <a:rPr lang="en-US" altLang="ja-JP" sz="2800" dirty="0">
                <a:solidFill>
                  <a:prstClr val="black"/>
                </a:solidFill>
                <a:latin typeface="Bookman Old Style" panose="02050604050505020204"/>
                <a:ea typeface="HG明朝E" panose="02020909000000000000" pitchFamily="17" charset="-128"/>
              </a:rPr>
              <a:t>b </a:t>
            </a:r>
            <a:r>
              <a:rPr lang="ja-JP" altLang="en-US" sz="2800" dirty="0">
                <a:solidFill>
                  <a:prstClr val="black"/>
                </a:solidFill>
                <a:latin typeface="Bookman Old Style" panose="02050604050505020204"/>
                <a:ea typeface="HG明朝E" panose="02020909000000000000" pitchFamily="17" charset="-128"/>
              </a:rPr>
              <a:t>に吸収されて、雨天ではない日は</a:t>
            </a:r>
            <a:r>
              <a:rPr lang="en-US" altLang="ja-JP" sz="2800" dirty="0">
                <a:solidFill>
                  <a:prstClr val="black"/>
                </a:solidFill>
                <a:latin typeface="Bookman Old Style" panose="02050604050505020204"/>
                <a:ea typeface="HG明朝E" panose="02020909000000000000" pitchFamily="17" charset="-128"/>
              </a:rPr>
              <a:t>z</a:t>
            </a:r>
            <a:r>
              <a:rPr lang="ja-JP" altLang="en-US" sz="2800" dirty="0">
                <a:solidFill>
                  <a:prstClr val="black"/>
                </a:solidFill>
                <a:latin typeface="Bookman Old Style" panose="02050604050505020204"/>
                <a:ea typeface="HG明朝E" panose="02020909000000000000" pitchFamily="17" charset="-128"/>
              </a:rPr>
              <a:t>がゼロなので、もとの </a:t>
            </a:r>
            <a:r>
              <a:rPr lang="en-US" altLang="ja-JP" sz="2800" dirty="0" err="1">
                <a:solidFill>
                  <a:prstClr val="black"/>
                </a:solidFill>
                <a:latin typeface="Bookman Old Style" panose="02050604050505020204"/>
                <a:ea typeface="HG明朝E" panose="02020909000000000000" pitchFamily="17" charset="-128"/>
              </a:rPr>
              <a:t>y</a:t>
            </a:r>
            <a:r>
              <a:rPr lang="en-US" altLang="ja-JP" sz="2800" baseline="-25000" dirty="0" err="1">
                <a:solidFill>
                  <a:prstClr val="black"/>
                </a:solidFill>
                <a:latin typeface="Bookman Old Style" panose="02050604050505020204"/>
                <a:ea typeface="HG明朝E" panose="02020909000000000000" pitchFamily="17" charset="-128"/>
              </a:rPr>
              <a:t>i</a:t>
            </a:r>
            <a:r>
              <a:rPr lang="en-US" altLang="ja-JP" sz="2800" dirty="0">
                <a:solidFill>
                  <a:prstClr val="black"/>
                </a:solidFill>
                <a:latin typeface="Bookman Old Style" panose="02050604050505020204"/>
                <a:ea typeface="HG明朝E" panose="02020909000000000000" pitchFamily="17" charset="-128"/>
              </a:rPr>
              <a:t>=</a:t>
            </a:r>
            <a:r>
              <a:rPr lang="en-US" altLang="ja-JP" sz="2800" dirty="0" err="1">
                <a:solidFill>
                  <a:prstClr val="black"/>
                </a:solidFill>
                <a:latin typeface="Bookman Old Style" panose="02050604050505020204"/>
                <a:ea typeface="HG明朝E" panose="02020909000000000000" pitchFamily="17" charset="-128"/>
              </a:rPr>
              <a:t>ax</a:t>
            </a:r>
            <a:r>
              <a:rPr lang="en-US" altLang="ja-JP" sz="2800" baseline="-25000" dirty="0" err="1">
                <a:solidFill>
                  <a:prstClr val="black"/>
                </a:solidFill>
                <a:latin typeface="Bookman Old Style" panose="02050604050505020204"/>
                <a:ea typeface="HG明朝E" panose="02020909000000000000" pitchFamily="17" charset="-128"/>
              </a:rPr>
              <a:t>i</a:t>
            </a:r>
            <a:r>
              <a:rPr lang="en-US" altLang="ja-JP" sz="2800" dirty="0" err="1">
                <a:solidFill>
                  <a:prstClr val="black"/>
                </a:solidFill>
                <a:latin typeface="Bookman Old Style" panose="02050604050505020204"/>
                <a:ea typeface="HG明朝E" panose="02020909000000000000" pitchFamily="17" charset="-128"/>
              </a:rPr>
              <a:t>+c+e</a:t>
            </a:r>
            <a:r>
              <a:rPr lang="en-US" altLang="ja-JP" sz="2800" baseline="-25000" dirty="0" err="1">
                <a:solidFill>
                  <a:prstClr val="black"/>
                </a:solidFill>
                <a:latin typeface="Bookman Old Style" panose="02050604050505020204"/>
                <a:ea typeface="HG明朝E" panose="02020909000000000000" pitchFamily="17" charset="-128"/>
              </a:rPr>
              <a:t>i</a:t>
            </a:r>
            <a:r>
              <a:rPr lang="ja-JP" altLang="en-US" sz="2800" dirty="0">
                <a:solidFill>
                  <a:prstClr val="black"/>
                </a:solidFill>
                <a:latin typeface="Bookman Old Style" panose="02050604050505020204"/>
                <a:ea typeface="HG明朝E" panose="02020909000000000000" pitchFamily="17" charset="-128"/>
              </a:rPr>
              <a:t>という式のままで推計していることと同じになる。</a:t>
            </a:r>
          </a:p>
          <a:p>
            <a:pPr marL="255600" indent="-255600" defTabSz="342900">
              <a:lnSpc>
                <a:spcPts val="3400"/>
              </a:lnSpc>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このように、変数</a:t>
            </a:r>
            <a:r>
              <a:rPr lang="en-US" altLang="ja-JP" sz="2800" dirty="0">
                <a:solidFill>
                  <a:prstClr val="black"/>
                </a:solidFill>
                <a:latin typeface="Bookman Old Style" panose="02050604050505020204"/>
                <a:ea typeface="HG明朝E" panose="02020909000000000000" pitchFamily="17" charset="-128"/>
              </a:rPr>
              <a:t>z</a:t>
            </a:r>
            <a:r>
              <a:rPr lang="ja-JP" altLang="en-US" sz="2800" dirty="0">
                <a:solidFill>
                  <a:prstClr val="black"/>
                </a:solidFill>
                <a:latin typeface="Bookman Old Style" panose="02050604050505020204"/>
                <a:ea typeface="HG明朝E" panose="02020909000000000000" pitchFamily="17" charset="-128"/>
              </a:rPr>
              <a:t>は雨天の日の影響を</a:t>
            </a:r>
            <a:r>
              <a:rPr lang="ja-JP" altLang="en-US" sz="2800" dirty="0">
                <a:solidFill>
                  <a:srgbClr val="FF0000"/>
                </a:solidFill>
                <a:latin typeface="Bookman Old Style" panose="02050604050505020204"/>
                <a:ea typeface="HG明朝E" panose="02020909000000000000" pitchFamily="17" charset="-128"/>
              </a:rPr>
              <a:t>コントロール</a:t>
            </a:r>
            <a:r>
              <a:rPr lang="ja-JP" altLang="en-US" sz="2800" dirty="0">
                <a:solidFill>
                  <a:prstClr val="black"/>
                </a:solidFill>
                <a:latin typeface="Bookman Old Style" panose="02050604050505020204"/>
                <a:ea typeface="HG明朝E" panose="02020909000000000000" pitchFamily="17" charset="-128"/>
              </a:rPr>
              <a:t>（制御）していることになる。</a:t>
            </a:r>
          </a:p>
          <a:p>
            <a:pPr marL="255600" indent="-255600" defTabSz="342900">
              <a:lnSpc>
                <a:spcPts val="3400"/>
              </a:lnSpc>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上のダミー変数 </a:t>
            </a:r>
            <a:r>
              <a:rPr lang="en-US" altLang="ja-JP" sz="2800" dirty="0">
                <a:solidFill>
                  <a:prstClr val="black"/>
                </a:solidFill>
                <a:latin typeface="Bookman Old Style" panose="02050604050505020204"/>
                <a:ea typeface="HG明朝E" panose="02020909000000000000" pitchFamily="17" charset="-128"/>
              </a:rPr>
              <a:t>z </a:t>
            </a:r>
            <a:r>
              <a:rPr lang="ja-JP" altLang="en-US" sz="2800" dirty="0">
                <a:solidFill>
                  <a:prstClr val="black"/>
                </a:solidFill>
                <a:latin typeface="Bookman Old Style" panose="02050604050505020204"/>
                <a:ea typeface="HG明朝E" panose="02020909000000000000" pitchFamily="17" charset="-128"/>
              </a:rPr>
              <a:t>は、「雨の日には売上が一定の</a:t>
            </a:r>
            <a:r>
              <a:rPr lang="ja-JP" altLang="en-US" sz="2800" dirty="0">
                <a:solidFill>
                  <a:srgbClr val="FF0000"/>
                </a:solidFill>
                <a:latin typeface="Bookman Old Style" panose="02050604050505020204"/>
                <a:ea typeface="HG明朝E" panose="02020909000000000000" pitchFamily="17" charset="-128"/>
              </a:rPr>
              <a:t>幅</a:t>
            </a:r>
            <a:r>
              <a:rPr lang="ja-JP" altLang="en-US" sz="2800" dirty="0">
                <a:solidFill>
                  <a:prstClr val="black"/>
                </a:solidFill>
                <a:latin typeface="Bookman Old Style" panose="02050604050505020204"/>
                <a:ea typeface="HG明朝E" panose="02020909000000000000" pitchFamily="17" charset="-128"/>
              </a:rPr>
              <a:t>で減るものだ」という予測でやっているので、特別な定数のような役割を果たしている。</a:t>
            </a: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742155109"/>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32</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244805" y="1018051"/>
            <a:ext cx="8640101" cy="5184552"/>
          </a:xfrm>
          <a:prstGeom prst="rect">
            <a:avLst/>
          </a:prstGeom>
          <a:noFill/>
        </p:spPr>
        <p:txBody>
          <a:bodyPr wrap="square" rtlCol="0">
            <a:noAutofit/>
          </a:bodyPr>
          <a:lstStyle/>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しかし、雨の日には売上げが一定の</a:t>
            </a:r>
            <a:r>
              <a:rPr lang="ja-JP" altLang="en-US" sz="2400" dirty="0">
                <a:solidFill>
                  <a:srgbClr val="FF0000"/>
                </a:solidFill>
                <a:latin typeface="Bookman Old Style" panose="02050604050505020204"/>
                <a:ea typeface="HG明朝E" panose="02020909000000000000" pitchFamily="17" charset="-128"/>
              </a:rPr>
              <a:t>割合</a:t>
            </a:r>
            <a:r>
              <a:rPr lang="ja-JP" altLang="en-US" sz="2400" dirty="0">
                <a:solidFill>
                  <a:prstClr val="black"/>
                </a:solidFill>
                <a:latin typeface="Bookman Old Style" panose="02050604050505020204"/>
                <a:ea typeface="HG明朝E" panose="02020909000000000000" pitchFamily="17" charset="-128"/>
              </a:rPr>
              <a:t>で減るものだ、という場合には、式が違ってくる。</a:t>
            </a: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最初の単回帰分析では、「気温が</a:t>
            </a:r>
            <a:r>
              <a:rPr lang="en-US" altLang="ja-JP" sz="2400" dirty="0">
                <a:solidFill>
                  <a:prstClr val="black"/>
                </a:solidFill>
                <a:latin typeface="Bookman Old Style" panose="02050604050505020204"/>
                <a:ea typeface="HG明朝E" panose="02020909000000000000" pitchFamily="17" charset="-128"/>
              </a:rPr>
              <a:t>1</a:t>
            </a:r>
            <a:r>
              <a:rPr lang="ja-JP" altLang="en-US" sz="2400" dirty="0">
                <a:solidFill>
                  <a:prstClr val="black"/>
                </a:solidFill>
                <a:latin typeface="Bookman Old Style" panose="02050604050505020204"/>
                <a:ea typeface="HG明朝E" panose="02020909000000000000" pitchFamily="17" charset="-128"/>
              </a:rPr>
              <a:t>度上がれば、売上げは</a:t>
            </a:r>
            <a:r>
              <a:rPr lang="en-US" altLang="ja-JP" sz="2400" dirty="0">
                <a:solidFill>
                  <a:prstClr val="black"/>
                </a:solidFill>
                <a:latin typeface="Bookman Old Style" panose="02050604050505020204"/>
                <a:ea typeface="HG明朝E" panose="02020909000000000000" pitchFamily="17" charset="-128"/>
              </a:rPr>
              <a:t>10.1</a:t>
            </a:r>
            <a:r>
              <a:rPr lang="ja-JP" altLang="en-US" sz="2400" dirty="0">
                <a:solidFill>
                  <a:prstClr val="black"/>
                </a:solidFill>
                <a:latin typeface="Bookman Old Style" panose="02050604050505020204"/>
                <a:ea typeface="HG明朝E" panose="02020909000000000000" pitchFamily="17" charset="-128"/>
              </a:rPr>
              <a:t>個増える」だった。これが、「気温が</a:t>
            </a:r>
            <a:r>
              <a:rPr lang="en-US" altLang="ja-JP" sz="2400" dirty="0">
                <a:solidFill>
                  <a:prstClr val="black"/>
                </a:solidFill>
                <a:latin typeface="Bookman Old Style" panose="02050604050505020204"/>
                <a:ea typeface="HG明朝E" panose="02020909000000000000" pitchFamily="17" charset="-128"/>
              </a:rPr>
              <a:t>1</a:t>
            </a:r>
            <a:r>
              <a:rPr lang="ja-JP" altLang="en-US" sz="2400" dirty="0">
                <a:solidFill>
                  <a:prstClr val="black"/>
                </a:solidFill>
                <a:latin typeface="Bookman Old Style" panose="02050604050505020204"/>
                <a:ea typeface="HG明朝E" panose="02020909000000000000" pitchFamily="17" charset="-128"/>
              </a:rPr>
              <a:t>度上がれば、売上げは</a:t>
            </a:r>
            <a:r>
              <a:rPr lang="en-US" altLang="ja-JP" sz="2400" dirty="0">
                <a:solidFill>
                  <a:prstClr val="black"/>
                </a:solidFill>
                <a:latin typeface="Bookman Old Style" panose="02050604050505020204"/>
                <a:ea typeface="HG明朝E" panose="02020909000000000000" pitchFamily="17" charset="-128"/>
              </a:rPr>
              <a:t>10.1</a:t>
            </a:r>
            <a:r>
              <a:rPr lang="ja-JP" altLang="en-US" sz="2400" dirty="0">
                <a:solidFill>
                  <a:prstClr val="black"/>
                </a:solidFill>
                <a:latin typeface="Bookman Old Style" panose="02050604050505020204"/>
                <a:ea typeface="HG明朝E" panose="02020909000000000000" pitchFamily="17" charset="-128"/>
              </a:rPr>
              <a:t>個増えるものの、そうした売上げの増加は、雨天の日には</a:t>
            </a:r>
            <a:r>
              <a:rPr lang="en-US" altLang="ja-JP" sz="2400" dirty="0">
                <a:solidFill>
                  <a:prstClr val="black"/>
                </a:solidFill>
                <a:latin typeface="Bookman Old Style" panose="02050604050505020204"/>
                <a:ea typeface="HG明朝E" panose="02020909000000000000" pitchFamily="17" charset="-128"/>
              </a:rPr>
              <a:t>2</a:t>
            </a:r>
            <a:r>
              <a:rPr lang="ja-JP" altLang="en-US" sz="2400" dirty="0">
                <a:solidFill>
                  <a:prstClr val="black"/>
                </a:solidFill>
                <a:latin typeface="Bookman Old Style" panose="02050604050505020204"/>
                <a:ea typeface="HG明朝E" panose="02020909000000000000" pitchFamily="17" charset="-128"/>
              </a:rPr>
              <a:t>割ほど減るようだ」という場合には、</a:t>
            </a:r>
            <a:r>
              <a:rPr lang="en-US" altLang="ja-JP" sz="2400" dirty="0" err="1">
                <a:solidFill>
                  <a:prstClr val="black"/>
                </a:solidFill>
                <a:latin typeface="Bookman Old Style" panose="02050604050505020204"/>
                <a:ea typeface="HG明朝E" panose="02020909000000000000" pitchFamily="17" charset="-128"/>
              </a:rPr>
              <a:t>y</a:t>
            </a:r>
            <a:r>
              <a:rPr lang="en-US" altLang="ja-JP" sz="2400" baseline="-25000" dirty="0" err="1">
                <a:solidFill>
                  <a:prstClr val="black"/>
                </a:solidFill>
                <a:latin typeface="Bookman Old Style" panose="02050604050505020204"/>
                <a:ea typeface="HG明朝E" panose="02020909000000000000" pitchFamily="17" charset="-128"/>
              </a:rPr>
              <a:t>i</a:t>
            </a:r>
            <a:r>
              <a:rPr lang="en-US" altLang="ja-JP" sz="2400" dirty="0">
                <a:solidFill>
                  <a:prstClr val="black"/>
                </a:solidFill>
                <a:latin typeface="Bookman Old Style" panose="02050604050505020204"/>
                <a:ea typeface="HG明朝E" panose="02020909000000000000" pitchFamily="17" charset="-128"/>
              </a:rPr>
              <a:t>=</a:t>
            </a:r>
            <a:r>
              <a:rPr lang="en-US" altLang="ja-JP" sz="2400" dirty="0" err="1">
                <a:solidFill>
                  <a:prstClr val="black"/>
                </a:solidFill>
                <a:latin typeface="Bookman Old Style" panose="02050604050505020204"/>
                <a:ea typeface="HG明朝E" panose="02020909000000000000" pitchFamily="17" charset="-128"/>
              </a:rPr>
              <a:t>ax</a:t>
            </a:r>
            <a:r>
              <a:rPr lang="en-US" altLang="ja-JP" sz="2400" baseline="-25000" dirty="0" err="1">
                <a:solidFill>
                  <a:prstClr val="black"/>
                </a:solidFill>
                <a:latin typeface="Bookman Old Style" panose="02050604050505020204"/>
                <a:ea typeface="HG明朝E" panose="02020909000000000000" pitchFamily="17" charset="-128"/>
              </a:rPr>
              <a:t>i</a:t>
            </a:r>
            <a:r>
              <a:rPr lang="en-US" altLang="ja-JP" sz="2400" dirty="0" err="1">
                <a:solidFill>
                  <a:prstClr val="black"/>
                </a:solidFill>
                <a:latin typeface="Bookman Old Style" panose="02050604050505020204"/>
                <a:ea typeface="HG明朝E" panose="02020909000000000000" pitchFamily="17" charset="-128"/>
              </a:rPr>
              <a:t>+bz</a:t>
            </a:r>
            <a:r>
              <a:rPr lang="en-US" altLang="ja-JP" sz="2400" baseline="-25000" dirty="0" err="1">
                <a:solidFill>
                  <a:prstClr val="black"/>
                </a:solidFill>
                <a:latin typeface="Bookman Old Style" panose="02050604050505020204"/>
                <a:ea typeface="HG明朝E" panose="02020909000000000000" pitchFamily="17" charset="-128"/>
              </a:rPr>
              <a:t>i</a:t>
            </a:r>
            <a:r>
              <a:rPr lang="en-US" altLang="ja-JP" sz="2400" dirty="0" err="1">
                <a:solidFill>
                  <a:prstClr val="black"/>
                </a:solidFill>
                <a:latin typeface="Bookman Old Style" panose="02050604050505020204"/>
                <a:ea typeface="HG明朝E" panose="02020909000000000000" pitchFamily="17" charset="-128"/>
              </a:rPr>
              <a:t>+c+e</a:t>
            </a:r>
            <a:r>
              <a:rPr lang="en-US" altLang="ja-JP" sz="2400" baseline="-25000" dirty="0" err="1">
                <a:solidFill>
                  <a:prstClr val="black"/>
                </a:solidFill>
                <a:latin typeface="Bookman Old Style" panose="02050604050505020204"/>
                <a:ea typeface="HG明朝E" panose="02020909000000000000" pitchFamily="17" charset="-128"/>
              </a:rPr>
              <a:t>i</a:t>
            </a:r>
            <a:r>
              <a:rPr lang="en-US" altLang="ja-JP" sz="2400" baseline="-25000" dirty="0">
                <a:solidFill>
                  <a:prstClr val="black"/>
                </a:solidFill>
                <a:latin typeface="Bookman Old Style" panose="02050604050505020204"/>
                <a:ea typeface="HG明朝E" panose="02020909000000000000" pitchFamily="17" charset="-128"/>
              </a:rPr>
              <a:t> </a:t>
            </a:r>
            <a:r>
              <a:rPr lang="ja-JP" altLang="en-US" sz="2400" dirty="0">
                <a:solidFill>
                  <a:prstClr val="black"/>
                </a:solidFill>
                <a:latin typeface="Bookman Old Style" panose="02050604050505020204"/>
                <a:ea typeface="HG明朝E" panose="02020909000000000000" pitchFamily="17" charset="-128"/>
              </a:rPr>
              <a:t>ではなく </a:t>
            </a:r>
            <a:r>
              <a:rPr lang="en-US" altLang="ja-JP" sz="2400" dirty="0" err="1">
                <a:solidFill>
                  <a:prstClr val="black"/>
                </a:solidFill>
                <a:latin typeface="Bookman Old Style" panose="02050604050505020204"/>
                <a:ea typeface="HG明朝E" panose="02020909000000000000" pitchFamily="17" charset="-128"/>
              </a:rPr>
              <a:t>y</a:t>
            </a:r>
            <a:r>
              <a:rPr lang="en-US" altLang="ja-JP" sz="2400" baseline="-25000" dirty="0" err="1">
                <a:solidFill>
                  <a:prstClr val="black"/>
                </a:solidFill>
                <a:latin typeface="Bookman Old Style" panose="02050604050505020204"/>
                <a:ea typeface="HG明朝E" panose="02020909000000000000" pitchFamily="17" charset="-128"/>
              </a:rPr>
              <a:t>i</a:t>
            </a:r>
            <a:r>
              <a:rPr lang="en-US" altLang="ja-JP" sz="2400" dirty="0">
                <a:solidFill>
                  <a:prstClr val="black"/>
                </a:solidFill>
                <a:latin typeface="Bookman Old Style" panose="02050604050505020204"/>
                <a:ea typeface="HG明朝E" panose="02020909000000000000" pitchFamily="17" charset="-128"/>
              </a:rPr>
              <a:t>=a(</a:t>
            </a:r>
            <a:r>
              <a:rPr lang="en-US" altLang="ja-JP" sz="2400" dirty="0">
                <a:solidFill>
                  <a:srgbClr val="FF0000"/>
                </a:solidFill>
                <a:latin typeface="Bookman Old Style" panose="02050604050505020204"/>
                <a:ea typeface="HG明朝E" panose="02020909000000000000" pitchFamily="17" charset="-128"/>
              </a:rPr>
              <a:t>1-bz</a:t>
            </a:r>
            <a:r>
              <a:rPr lang="en-US" altLang="ja-JP" sz="2400" dirty="0">
                <a:solidFill>
                  <a:prstClr val="black"/>
                </a:solidFill>
                <a:latin typeface="Bookman Old Style" panose="02050604050505020204"/>
                <a:ea typeface="HG明朝E" panose="02020909000000000000" pitchFamily="17" charset="-128"/>
              </a:rPr>
              <a:t>)</a:t>
            </a:r>
            <a:r>
              <a:rPr lang="en-US" altLang="ja-JP" sz="2400" dirty="0" err="1">
                <a:solidFill>
                  <a:prstClr val="black"/>
                </a:solidFill>
                <a:latin typeface="Bookman Old Style" panose="02050604050505020204"/>
                <a:ea typeface="HG明朝E" panose="02020909000000000000" pitchFamily="17" charset="-128"/>
              </a:rPr>
              <a:t>x</a:t>
            </a:r>
            <a:r>
              <a:rPr lang="en-US" altLang="ja-JP" sz="2400" baseline="-25000" dirty="0" err="1">
                <a:solidFill>
                  <a:prstClr val="black"/>
                </a:solidFill>
                <a:latin typeface="Bookman Old Style" panose="02050604050505020204"/>
                <a:ea typeface="HG明朝E" panose="02020909000000000000" pitchFamily="17" charset="-128"/>
              </a:rPr>
              <a:t>i</a:t>
            </a:r>
            <a:r>
              <a:rPr lang="en-US" altLang="ja-JP" sz="2400" dirty="0" err="1">
                <a:solidFill>
                  <a:prstClr val="black"/>
                </a:solidFill>
                <a:latin typeface="Bookman Old Style" panose="02050604050505020204"/>
                <a:ea typeface="HG明朝E" panose="02020909000000000000" pitchFamily="17" charset="-128"/>
              </a:rPr>
              <a:t>+c+e</a:t>
            </a:r>
            <a:r>
              <a:rPr lang="en-US" altLang="ja-JP" sz="2400" baseline="-25000" dirty="0" err="1">
                <a:solidFill>
                  <a:prstClr val="black"/>
                </a:solidFill>
                <a:latin typeface="Bookman Old Style" panose="02050604050505020204"/>
                <a:ea typeface="HG明朝E" panose="02020909000000000000" pitchFamily="17" charset="-128"/>
              </a:rPr>
              <a:t>i</a:t>
            </a:r>
            <a:r>
              <a:rPr lang="en-US" altLang="ja-JP" sz="2400" baseline="-25000" dirty="0">
                <a:solidFill>
                  <a:prstClr val="black"/>
                </a:solidFill>
                <a:latin typeface="Bookman Old Style" panose="02050604050505020204"/>
                <a:ea typeface="HG明朝E" panose="02020909000000000000" pitchFamily="17" charset="-128"/>
              </a:rPr>
              <a:t> </a:t>
            </a:r>
            <a:r>
              <a:rPr lang="ja-JP" altLang="en-US" sz="2400" dirty="0">
                <a:solidFill>
                  <a:prstClr val="black"/>
                </a:solidFill>
                <a:latin typeface="Bookman Old Style" panose="02050604050505020204"/>
                <a:ea typeface="HG明朝E" panose="02020909000000000000" pitchFamily="17" charset="-128"/>
              </a:rPr>
              <a:t>となる。</a:t>
            </a:r>
            <a:endParaRPr lang="en-US" altLang="ja-JP"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雨天ではない日には</a:t>
            </a:r>
            <a:r>
              <a:rPr lang="en-US" altLang="ja-JP" sz="2400" dirty="0">
                <a:solidFill>
                  <a:prstClr val="black"/>
                </a:solidFill>
                <a:latin typeface="Bookman Old Style" panose="02050604050505020204"/>
                <a:ea typeface="HG明朝E" panose="02020909000000000000" pitchFamily="17" charset="-128"/>
              </a:rPr>
              <a:t>z</a:t>
            </a:r>
            <a:r>
              <a:rPr lang="ja-JP" altLang="en-US" sz="2400" dirty="0">
                <a:solidFill>
                  <a:prstClr val="black"/>
                </a:solidFill>
                <a:latin typeface="Bookman Old Style" panose="02050604050505020204"/>
                <a:ea typeface="HG明朝E" panose="02020909000000000000" pitchFamily="17" charset="-128"/>
              </a:rPr>
              <a:t>がゼロなので、右の式は、</a:t>
            </a:r>
            <a:r>
              <a:rPr lang="en-US" altLang="ja-JP" sz="2400" dirty="0" err="1">
                <a:solidFill>
                  <a:prstClr val="black"/>
                </a:solidFill>
                <a:latin typeface="Bookman Old Style" panose="02050604050505020204"/>
                <a:ea typeface="HG明朝E" panose="02020909000000000000" pitchFamily="17" charset="-128"/>
              </a:rPr>
              <a:t>y</a:t>
            </a:r>
            <a:r>
              <a:rPr lang="en-US" altLang="ja-JP" sz="2400" baseline="-25000" dirty="0" err="1">
                <a:solidFill>
                  <a:prstClr val="black"/>
                </a:solidFill>
                <a:latin typeface="Bookman Old Style" panose="02050604050505020204"/>
                <a:ea typeface="HG明朝E" panose="02020909000000000000" pitchFamily="17" charset="-128"/>
              </a:rPr>
              <a:t>i</a:t>
            </a:r>
            <a:r>
              <a:rPr lang="en-US" altLang="ja-JP" sz="2400" dirty="0">
                <a:solidFill>
                  <a:prstClr val="black"/>
                </a:solidFill>
                <a:latin typeface="Bookman Old Style" panose="02050604050505020204"/>
                <a:ea typeface="HG明朝E" panose="02020909000000000000" pitchFamily="17" charset="-128"/>
              </a:rPr>
              <a:t>=</a:t>
            </a:r>
            <a:r>
              <a:rPr lang="en-US" altLang="ja-JP" sz="2400" dirty="0" err="1">
                <a:solidFill>
                  <a:prstClr val="black"/>
                </a:solidFill>
                <a:latin typeface="Bookman Old Style" panose="02050604050505020204"/>
                <a:ea typeface="HG明朝E" panose="02020909000000000000" pitchFamily="17" charset="-128"/>
              </a:rPr>
              <a:t>ax</a:t>
            </a:r>
            <a:r>
              <a:rPr lang="en-US" altLang="ja-JP" sz="2400" baseline="-25000" dirty="0" err="1">
                <a:solidFill>
                  <a:prstClr val="black"/>
                </a:solidFill>
                <a:latin typeface="Bookman Old Style" panose="02050604050505020204"/>
                <a:ea typeface="HG明朝E" panose="02020909000000000000" pitchFamily="17" charset="-128"/>
              </a:rPr>
              <a:t>i</a:t>
            </a:r>
            <a:r>
              <a:rPr lang="en-US" altLang="ja-JP" sz="2400" dirty="0" err="1">
                <a:solidFill>
                  <a:prstClr val="black"/>
                </a:solidFill>
                <a:latin typeface="Bookman Old Style" panose="02050604050505020204"/>
                <a:ea typeface="HG明朝E" panose="02020909000000000000" pitchFamily="17" charset="-128"/>
              </a:rPr>
              <a:t>+c+e</a:t>
            </a:r>
            <a:r>
              <a:rPr lang="en-US" altLang="ja-JP" sz="2400" baseline="-25000" dirty="0" err="1">
                <a:solidFill>
                  <a:prstClr val="black"/>
                </a:solidFill>
                <a:latin typeface="Bookman Old Style" panose="02050604050505020204"/>
                <a:ea typeface="HG明朝E" panose="02020909000000000000" pitchFamily="17" charset="-128"/>
              </a:rPr>
              <a:t>i</a:t>
            </a:r>
            <a:r>
              <a:rPr lang="ja-JP" altLang="en-US" sz="2400" dirty="0">
                <a:solidFill>
                  <a:prstClr val="black"/>
                </a:solidFill>
                <a:latin typeface="Bookman Old Style" panose="02050604050505020204"/>
                <a:ea typeface="HG明朝E" panose="02020909000000000000" pitchFamily="17" charset="-128"/>
              </a:rPr>
              <a:t>となる。そして、雨天の日には </a:t>
            </a:r>
            <a:r>
              <a:rPr lang="en-US" altLang="ja-JP" sz="2400" dirty="0">
                <a:solidFill>
                  <a:prstClr val="black"/>
                </a:solidFill>
                <a:latin typeface="Bookman Old Style" panose="02050604050505020204"/>
                <a:ea typeface="HG明朝E" panose="02020909000000000000" pitchFamily="17" charset="-128"/>
              </a:rPr>
              <a:t>z </a:t>
            </a:r>
            <a:r>
              <a:rPr lang="ja-JP" altLang="en-US" sz="2400" dirty="0">
                <a:solidFill>
                  <a:prstClr val="black"/>
                </a:solidFill>
                <a:latin typeface="Bookman Old Style" panose="02050604050505020204"/>
                <a:ea typeface="HG明朝E" panose="02020909000000000000" pitchFamily="17" charset="-128"/>
              </a:rPr>
              <a:t>が</a:t>
            </a:r>
            <a:r>
              <a:rPr lang="en-US" altLang="ja-JP" sz="2400" dirty="0">
                <a:solidFill>
                  <a:prstClr val="black"/>
                </a:solidFill>
                <a:latin typeface="Bookman Old Style" panose="02050604050505020204"/>
                <a:ea typeface="HG明朝E" panose="02020909000000000000" pitchFamily="17" charset="-128"/>
              </a:rPr>
              <a:t>1</a:t>
            </a:r>
            <a:r>
              <a:rPr lang="ja-JP" altLang="en-US" sz="2400" dirty="0">
                <a:solidFill>
                  <a:prstClr val="black"/>
                </a:solidFill>
                <a:latin typeface="Bookman Old Style" panose="02050604050505020204"/>
                <a:ea typeface="HG明朝E" panose="02020909000000000000" pitchFamily="17" charset="-128"/>
              </a:rPr>
              <a:t>、</a:t>
            </a:r>
            <a:r>
              <a:rPr lang="en-US" altLang="ja-JP" sz="2400" dirty="0">
                <a:solidFill>
                  <a:prstClr val="black"/>
                </a:solidFill>
                <a:latin typeface="Bookman Old Style" panose="02050604050505020204"/>
                <a:ea typeface="HG明朝E" panose="02020909000000000000" pitchFamily="17" charset="-128"/>
              </a:rPr>
              <a:t>b </a:t>
            </a:r>
            <a:r>
              <a:rPr lang="ja-JP" altLang="en-US" sz="2400" dirty="0">
                <a:solidFill>
                  <a:prstClr val="black"/>
                </a:solidFill>
                <a:latin typeface="Bookman Old Style" panose="02050604050505020204"/>
                <a:ea typeface="HG明朝E" panose="02020909000000000000" pitchFamily="17" charset="-128"/>
              </a:rPr>
              <a:t>が</a:t>
            </a:r>
            <a:r>
              <a:rPr lang="en-US" altLang="ja-JP" sz="2400" dirty="0">
                <a:solidFill>
                  <a:prstClr val="black"/>
                </a:solidFill>
                <a:latin typeface="Bookman Old Style" panose="02050604050505020204"/>
                <a:ea typeface="HG明朝E" panose="02020909000000000000" pitchFamily="17" charset="-128"/>
              </a:rPr>
              <a:t>2</a:t>
            </a:r>
            <a:r>
              <a:rPr lang="ja-JP" altLang="en-US" sz="2400" dirty="0">
                <a:solidFill>
                  <a:prstClr val="black"/>
                </a:solidFill>
                <a:latin typeface="Bookman Old Style" panose="02050604050505020204"/>
                <a:ea typeface="HG明朝E" panose="02020909000000000000" pitchFamily="17" charset="-128"/>
              </a:rPr>
              <a:t>割減を反映して</a:t>
            </a:r>
            <a:r>
              <a:rPr lang="en-US" altLang="ja-JP" sz="2400" dirty="0">
                <a:solidFill>
                  <a:prstClr val="black"/>
                </a:solidFill>
                <a:latin typeface="Bookman Old Style" panose="02050604050505020204"/>
                <a:ea typeface="HG明朝E" panose="02020909000000000000" pitchFamily="17" charset="-128"/>
              </a:rPr>
              <a:t>0.2</a:t>
            </a:r>
            <a:r>
              <a:rPr lang="ja-JP" altLang="en-US" sz="2400" dirty="0">
                <a:solidFill>
                  <a:prstClr val="black"/>
                </a:solidFill>
                <a:latin typeface="Bookman Old Style" panose="02050604050505020204"/>
                <a:ea typeface="HG明朝E" panose="02020909000000000000" pitchFamily="17" charset="-128"/>
              </a:rPr>
              <a:t>となり、</a:t>
            </a:r>
            <a:r>
              <a:rPr lang="en-US" altLang="ja-JP" sz="2400" dirty="0" err="1">
                <a:solidFill>
                  <a:prstClr val="black"/>
                </a:solidFill>
                <a:latin typeface="Bookman Old Style" panose="02050604050505020204"/>
                <a:ea typeface="HG明朝E" panose="02020909000000000000" pitchFamily="17" charset="-128"/>
              </a:rPr>
              <a:t>y</a:t>
            </a:r>
            <a:r>
              <a:rPr lang="en-US" altLang="ja-JP" sz="2400" baseline="-25000" dirty="0" err="1">
                <a:solidFill>
                  <a:prstClr val="black"/>
                </a:solidFill>
                <a:latin typeface="Bookman Old Style" panose="02050604050505020204"/>
                <a:ea typeface="HG明朝E" panose="02020909000000000000" pitchFamily="17" charset="-128"/>
              </a:rPr>
              <a:t>i</a:t>
            </a:r>
            <a:r>
              <a:rPr lang="en-US" altLang="ja-JP" sz="2400" dirty="0">
                <a:solidFill>
                  <a:prstClr val="black"/>
                </a:solidFill>
                <a:latin typeface="Bookman Old Style" panose="02050604050505020204"/>
                <a:ea typeface="HG明朝E" panose="02020909000000000000" pitchFamily="17" charset="-128"/>
              </a:rPr>
              <a:t>=0.8ax</a:t>
            </a:r>
            <a:r>
              <a:rPr lang="en-US" altLang="ja-JP" sz="2400" baseline="-25000" dirty="0">
                <a:solidFill>
                  <a:prstClr val="black"/>
                </a:solidFill>
                <a:latin typeface="Bookman Old Style" panose="02050604050505020204"/>
                <a:ea typeface="HG明朝E" panose="02020909000000000000" pitchFamily="17" charset="-128"/>
              </a:rPr>
              <a:t>i</a:t>
            </a:r>
            <a:r>
              <a:rPr lang="en-US" altLang="ja-JP" sz="2400" dirty="0">
                <a:solidFill>
                  <a:prstClr val="black"/>
                </a:solidFill>
                <a:latin typeface="Bookman Old Style" panose="02050604050505020204"/>
                <a:ea typeface="HG明朝E" panose="02020909000000000000" pitchFamily="17" charset="-128"/>
              </a:rPr>
              <a:t>+c+e</a:t>
            </a:r>
            <a:r>
              <a:rPr lang="en-US" altLang="ja-JP" sz="2400" baseline="-25000" dirty="0">
                <a:solidFill>
                  <a:prstClr val="black"/>
                </a:solidFill>
                <a:latin typeface="Bookman Old Style" panose="02050604050505020204"/>
                <a:ea typeface="HG明朝E" panose="02020909000000000000" pitchFamily="17" charset="-128"/>
              </a:rPr>
              <a:t>i </a:t>
            </a:r>
            <a:r>
              <a:rPr lang="ja-JP" altLang="en-US" sz="2400" dirty="0">
                <a:solidFill>
                  <a:prstClr val="black"/>
                </a:solidFill>
                <a:latin typeface="Bookman Old Style" panose="02050604050505020204"/>
                <a:ea typeface="HG明朝E" panose="02020909000000000000" pitchFamily="17" charset="-128"/>
              </a:rPr>
              <a:t>という結果になる。こうしたダミー変数は、係数ダミーという。</a:t>
            </a: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1089157699"/>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33</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244805" y="1018051"/>
            <a:ext cx="8640101" cy="5184552"/>
          </a:xfrm>
          <a:prstGeom prst="rect">
            <a:avLst/>
          </a:prstGeom>
          <a:noFill/>
        </p:spPr>
        <p:txBody>
          <a:bodyPr wrap="square" rtlCol="0">
            <a:noAutofit/>
          </a:bodyPr>
          <a:lstStyle/>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定数ダミーと係数ダミー、どちらが良いかは事前にわからない。両方やってみるとよい。定数ダミーを使う方が、圧倒的に多いようだ。</a:t>
            </a:r>
            <a:endParaRPr lang="en-US" altLang="ja-JP"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次は、データの</a:t>
            </a:r>
            <a:r>
              <a:rPr lang="ja-JP" altLang="en-US" sz="2400" dirty="0">
                <a:solidFill>
                  <a:srgbClr val="FF0000"/>
                </a:solidFill>
                <a:latin typeface="Bookman Old Style" panose="02050604050505020204"/>
                <a:ea typeface="HG明朝E" panose="02020909000000000000" pitchFamily="17" charset="-128"/>
              </a:rPr>
              <a:t>対数変換</a:t>
            </a:r>
            <a:r>
              <a:rPr lang="ja-JP" altLang="en-US" sz="2400" dirty="0">
                <a:solidFill>
                  <a:prstClr val="black"/>
                </a:solidFill>
                <a:latin typeface="Bookman Old Style" panose="02050604050505020204"/>
                <a:ea typeface="HG明朝E" panose="02020909000000000000" pitchFamily="17" charset="-128"/>
              </a:rPr>
              <a:t>について。</a:t>
            </a: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経済学のデータには、成長率や変化率といった小さな数値もあれば、株価指数</a:t>
            </a:r>
            <a:r>
              <a:rPr lang="en-US" altLang="ja-JP" sz="2400" dirty="0">
                <a:solidFill>
                  <a:prstClr val="black"/>
                </a:solidFill>
                <a:latin typeface="Bookman Old Style" panose="02050604050505020204"/>
                <a:ea typeface="HG明朝E" panose="02020909000000000000" pitchFamily="17" charset="-128"/>
              </a:rPr>
              <a:t>1</a:t>
            </a:r>
            <a:r>
              <a:rPr lang="ja-JP" altLang="en-US" sz="2400" dirty="0">
                <a:solidFill>
                  <a:prstClr val="black"/>
                </a:solidFill>
                <a:latin typeface="Bookman Old Style" panose="02050604050505020204"/>
                <a:ea typeface="HG明朝E" panose="02020909000000000000" pitchFamily="17" charset="-128"/>
              </a:rPr>
              <a:t>万</a:t>
            </a:r>
            <a:r>
              <a:rPr lang="en-US" altLang="ja-JP" sz="2400" dirty="0">
                <a:solidFill>
                  <a:prstClr val="black"/>
                </a:solidFill>
                <a:latin typeface="Bookman Old Style" panose="02050604050505020204"/>
                <a:ea typeface="HG明朝E" panose="02020909000000000000" pitchFamily="17" charset="-128"/>
              </a:rPr>
              <a:t>8000</a:t>
            </a:r>
            <a:r>
              <a:rPr lang="ja-JP" altLang="en-US" sz="2400" dirty="0">
                <a:solidFill>
                  <a:prstClr val="black"/>
                </a:solidFill>
                <a:latin typeface="Bookman Old Style" panose="02050604050505020204"/>
                <a:ea typeface="HG明朝E" panose="02020909000000000000" pitchFamily="17" charset="-128"/>
              </a:rPr>
              <a:t>（円。ポイント）とか、為替レート</a:t>
            </a:r>
            <a:r>
              <a:rPr lang="en-US" altLang="ja-JP" sz="2400" dirty="0">
                <a:solidFill>
                  <a:prstClr val="black"/>
                </a:solidFill>
                <a:latin typeface="Bookman Old Style" panose="02050604050505020204"/>
                <a:ea typeface="HG明朝E" panose="02020909000000000000" pitchFamily="17" charset="-128"/>
              </a:rPr>
              <a:t>115</a:t>
            </a:r>
            <a:r>
              <a:rPr lang="ja-JP" altLang="en-US" sz="2400" dirty="0">
                <a:solidFill>
                  <a:prstClr val="black"/>
                </a:solidFill>
                <a:latin typeface="Bookman Old Style" panose="02050604050505020204"/>
                <a:ea typeface="HG明朝E" panose="02020909000000000000" pitchFamily="17" charset="-128"/>
              </a:rPr>
              <a:t>円／ドルなどといった数値もある。年齢であれば</a:t>
            </a:r>
            <a:r>
              <a:rPr lang="en-US" altLang="ja-JP" sz="2400" dirty="0">
                <a:solidFill>
                  <a:prstClr val="black"/>
                </a:solidFill>
                <a:latin typeface="Bookman Old Style" panose="02050604050505020204"/>
                <a:ea typeface="HG明朝E" panose="02020909000000000000" pitchFamily="17" charset="-128"/>
              </a:rPr>
              <a:t>0</a:t>
            </a:r>
            <a:r>
              <a:rPr lang="ja-JP" altLang="en-US" sz="2400" dirty="0">
                <a:solidFill>
                  <a:prstClr val="black"/>
                </a:solidFill>
                <a:latin typeface="Bookman Old Style" panose="02050604050505020204"/>
                <a:ea typeface="HG明朝E" panose="02020909000000000000" pitchFamily="17" charset="-128"/>
              </a:rPr>
              <a:t>から</a:t>
            </a:r>
            <a:r>
              <a:rPr lang="en-US" altLang="ja-JP" sz="2400" dirty="0">
                <a:solidFill>
                  <a:prstClr val="black"/>
                </a:solidFill>
                <a:latin typeface="Bookman Old Style" panose="02050604050505020204"/>
                <a:ea typeface="HG明朝E" panose="02020909000000000000" pitchFamily="17" charset="-128"/>
              </a:rPr>
              <a:t>100</a:t>
            </a:r>
            <a:r>
              <a:rPr lang="ja-JP" altLang="en-US" sz="2400" dirty="0">
                <a:solidFill>
                  <a:prstClr val="black"/>
                </a:solidFill>
                <a:latin typeface="Bookman Old Style" panose="02050604050505020204"/>
                <a:ea typeface="HG明朝E" panose="02020909000000000000" pitchFamily="17" charset="-128"/>
              </a:rPr>
              <a:t>前後までの数値だし、収入なら数万円から数億円までの数値。</a:t>
            </a: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4105946618"/>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34</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244805" y="1018051"/>
            <a:ext cx="8359643" cy="5184552"/>
          </a:xfrm>
          <a:prstGeom prst="rect">
            <a:avLst/>
          </a:prstGeom>
          <a:noFill/>
        </p:spPr>
        <p:txBody>
          <a:bodyPr wrap="square" rtlCol="0">
            <a:noAutofit/>
          </a:bodyPr>
          <a:lstStyle/>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これらをそのままの数値で重回帰分析すると、係数の大きさが桁違いに不揃いとなり、とてもやりにくくなる（小数点の有効桁数によっては、分析そのものが不可能になる）。</a:t>
            </a: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そこで、回帰分析では、変数の大きさの不揃いをならすために、比率、パーセント、変化率以外の実数値は、対数に変換することが普通。</a:t>
            </a: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対数変換の理由は、実は他にもあるが省略。各データを対数変換した場合としない場合で、決定係数</a:t>
            </a:r>
            <a:r>
              <a:rPr lang="en-US" altLang="ja-JP" sz="2400" dirty="0">
                <a:solidFill>
                  <a:prstClr val="black"/>
                </a:solidFill>
                <a:latin typeface="Bookman Old Style" panose="02050604050505020204"/>
                <a:ea typeface="HG明朝E" panose="02020909000000000000" pitchFamily="17" charset="-128"/>
              </a:rPr>
              <a:t>R2</a:t>
            </a:r>
            <a:r>
              <a:rPr lang="ja-JP" altLang="en-US" sz="2400" dirty="0">
                <a:solidFill>
                  <a:prstClr val="black"/>
                </a:solidFill>
                <a:latin typeface="Bookman Old Style" panose="02050604050505020204"/>
                <a:ea typeface="HG明朝E" panose="02020909000000000000" pitchFamily="17" charset="-128"/>
              </a:rPr>
              <a:t>を較べてみて、</a:t>
            </a:r>
            <a:r>
              <a:rPr lang="en-US" altLang="ja-JP" sz="2400" dirty="0">
                <a:solidFill>
                  <a:prstClr val="black"/>
                </a:solidFill>
                <a:latin typeface="Bookman Old Style" panose="02050604050505020204"/>
                <a:ea typeface="HG明朝E" panose="02020909000000000000" pitchFamily="17" charset="-128"/>
              </a:rPr>
              <a:t>R2</a:t>
            </a:r>
            <a:r>
              <a:rPr lang="ja-JP" altLang="en-US" sz="2400" dirty="0">
                <a:solidFill>
                  <a:prstClr val="black"/>
                </a:solidFill>
                <a:latin typeface="Bookman Old Style" panose="02050604050505020204"/>
                <a:ea typeface="HG明朝E" panose="02020909000000000000" pitchFamily="17" charset="-128"/>
              </a:rPr>
              <a:t>が大きくなる方を選ぶというやり方も、簡便。</a:t>
            </a: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1043123037"/>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35</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244805" y="1018051"/>
            <a:ext cx="8640101" cy="5184552"/>
          </a:xfrm>
          <a:prstGeom prst="rect">
            <a:avLst/>
          </a:prstGeom>
          <a:noFill/>
        </p:spPr>
        <p:txBody>
          <a:bodyPr wrap="square" rtlCol="0">
            <a:noAutofit/>
          </a:bodyPr>
          <a:lstStyle/>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対数の復習をしてみる。下は、</a:t>
            </a:r>
            <a:r>
              <a:rPr lang="ja-JP" altLang="en-US" sz="2400" dirty="0">
                <a:solidFill>
                  <a:srgbClr val="FF0000"/>
                </a:solidFill>
                <a:latin typeface="Bookman Old Style" panose="02050604050505020204"/>
                <a:ea typeface="HG明朝E" panose="02020909000000000000" pitchFamily="17" charset="-128"/>
              </a:rPr>
              <a:t>自然</a:t>
            </a:r>
            <a:r>
              <a:rPr lang="ja-JP" altLang="en-US" sz="2400" dirty="0">
                <a:solidFill>
                  <a:prstClr val="black"/>
                </a:solidFill>
                <a:latin typeface="Bookman Old Style" panose="02050604050505020204"/>
                <a:ea typeface="HG明朝E" panose="02020909000000000000" pitchFamily="17" charset="-128"/>
              </a:rPr>
              <a:t>対数のグラフ。</a:t>
            </a:r>
          </a:p>
          <a:p>
            <a:pPr defTabSz="342900">
              <a:lnSpc>
                <a:spcPts val="3400"/>
              </a:lnSpc>
              <a:defRPr/>
            </a:pPr>
            <a:endParaRPr lang="ja-JP" altLang="en-US" sz="24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pic>
        <p:nvPicPr>
          <p:cNvPr id="2" name="図 1">
            <a:extLst>
              <a:ext uri="{FF2B5EF4-FFF2-40B4-BE49-F238E27FC236}">
                <a16:creationId xmlns:a16="http://schemas.microsoft.com/office/drawing/2014/main" id="{DA2FD55E-0293-4322-A195-FA9342C298E9}"/>
              </a:ext>
            </a:extLst>
          </p:cNvPr>
          <p:cNvPicPr>
            <a:picLocks noChangeAspect="1"/>
          </p:cNvPicPr>
          <p:nvPr/>
        </p:nvPicPr>
        <p:blipFill>
          <a:blip r:embed="rId3"/>
          <a:stretch>
            <a:fillRect/>
          </a:stretch>
        </p:blipFill>
        <p:spPr>
          <a:xfrm>
            <a:off x="442913" y="1700808"/>
            <a:ext cx="6849623" cy="4392488"/>
          </a:xfrm>
          <a:prstGeom prst="rect">
            <a:avLst/>
          </a:prstGeom>
        </p:spPr>
      </p:pic>
    </p:spTree>
    <p:custDataLst>
      <p:tags r:id="rId1"/>
    </p:custDataLst>
    <p:extLst>
      <p:ext uri="{BB962C8B-B14F-4D97-AF65-F5344CB8AC3E}">
        <p14:creationId xmlns:p14="http://schemas.microsoft.com/office/powerpoint/2010/main" val="3109260914"/>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36</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244805" y="1018051"/>
            <a:ext cx="8640101" cy="5184552"/>
          </a:xfrm>
          <a:prstGeom prst="rect">
            <a:avLst/>
          </a:prstGeom>
          <a:noFill/>
        </p:spPr>
        <p:txBody>
          <a:bodyPr wrap="square" rtlCol="0">
            <a:noAutofit/>
          </a:bodyPr>
          <a:lstStyle/>
          <a:p>
            <a:pPr marL="255600" indent="-255600" defTabSz="342900">
              <a:lnSpc>
                <a:spcPts val="3400"/>
              </a:lnSpc>
              <a:buFont typeface="Wingdings" panose="05000000000000000000" pitchFamily="2" charset="2"/>
              <a:buChar char="l"/>
              <a:defRPr/>
            </a:pPr>
            <a:r>
              <a:rPr lang="en-US" altLang="ja-JP" sz="2400" dirty="0">
                <a:solidFill>
                  <a:prstClr val="black"/>
                </a:solidFill>
                <a:latin typeface="Bookman Old Style" panose="02050604050505020204"/>
                <a:ea typeface="HG明朝E" panose="02020909000000000000" pitchFamily="17" charset="-128"/>
              </a:rPr>
              <a:t>X</a:t>
            </a:r>
            <a:r>
              <a:rPr lang="ja-JP" altLang="en-US" sz="2400" dirty="0">
                <a:solidFill>
                  <a:prstClr val="black"/>
                </a:solidFill>
                <a:latin typeface="Bookman Old Style" panose="02050604050505020204"/>
                <a:ea typeface="HG明朝E" panose="02020909000000000000" pitchFamily="17" charset="-128"/>
              </a:rPr>
              <a:t>軸は</a:t>
            </a:r>
            <a:r>
              <a:rPr lang="en-US" altLang="ja-JP" sz="2400" dirty="0">
                <a:solidFill>
                  <a:prstClr val="black"/>
                </a:solidFill>
                <a:latin typeface="Bookman Old Style" panose="02050604050505020204"/>
                <a:ea typeface="HG明朝E" panose="02020909000000000000" pitchFamily="17" charset="-128"/>
              </a:rPr>
              <a:t>0</a:t>
            </a:r>
            <a:r>
              <a:rPr lang="ja-JP" altLang="en-US" sz="2400" dirty="0">
                <a:solidFill>
                  <a:prstClr val="black"/>
                </a:solidFill>
                <a:latin typeface="Bookman Old Style" panose="02050604050505020204"/>
                <a:ea typeface="HG明朝E" panose="02020909000000000000" pitchFamily="17" charset="-128"/>
              </a:rPr>
              <a:t>から</a:t>
            </a:r>
            <a:r>
              <a:rPr lang="en-US" altLang="ja-JP" sz="2400" dirty="0">
                <a:solidFill>
                  <a:prstClr val="black"/>
                </a:solidFill>
                <a:latin typeface="Bookman Old Style" panose="02050604050505020204"/>
                <a:ea typeface="HG明朝E" panose="02020909000000000000" pitchFamily="17" charset="-128"/>
              </a:rPr>
              <a:t>50,000</a:t>
            </a:r>
            <a:r>
              <a:rPr lang="ja-JP" altLang="en-US" sz="2400" dirty="0">
                <a:solidFill>
                  <a:prstClr val="black"/>
                </a:solidFill>
                <a:latin typeface="Bookman Old Style" panose="02050604050505020204"/>
                <a:ea typeface="HG明朝E" panose="02020909000000000000" pitchFamily="17" charset="-128"/>
              </a:rPr>
              <a:t>までの数値（</a:t>
            </a:r>
            <a:r>
              <a:rPr lang="en-US" altLang="ja-JP" sz="2400" dirty="0">
                <a:solidFill>
                  <a:prstClr val="black"/>
                </a:solidFill>
                <a:latin typeface="Bookman Old Style" panose="02050604050505020204"/>
                <a:ea typeface="HG明朝E" panose="02020909000000000000" pitchFamily="17" charset="-128"/>
              </a:rPr>
              <a:t>500</a:t>
            </a:r>
            <a:r>
              <a:rPr lang="ja-JP" altLang="en-US" sz="2400" dirty="0">
                <a:solidFill>
                  <a:prstClr val="black"/>
                </a:solidFill>
                <a:latin typeface="Bookman Old Style" panose="02050604050505020204"/>
                <a:ea typeface="HG明朝E" panose="02020909000000000000" pitchFamily="17" charset="-128"/>
              </a:rPr>
              <a:t>ずつ増加）。</a:t>
            </a:r>
          </a:p>
          <a:p>
            <a:pPr marL="255600" indent="-255600" defTabSz="342900">
              <a:lnSpc>
                <a:spcPts val="3400"/>
              </a:lnSpc>
              <a:buFont typeface="Wingdings" panose="05000000000000000000" pitchFamily="2" charset="2"/>
              <a:buChar char="l"/>
              <a:defRPr/>
            </a:pPr>
            <a:r>
              <a:rPr lang="en-US" altLang="ja-JP" sz="2400" dirty="0">
                <a:solidFill>
                  <a:prstClr val="black"/>
                </a:solidFill>
                <a:latin typeface="Bookman Old Style" panose="02050604050505020204"/>
                <a:ea typeface="HG明朝E" panose="02020909000000000000" pitchFamily="17" charset="-128"/>
              </a:rPr>
              <a:t>Y</a:t>
            </a:r>
            <a:r>
              <a:rPr lang="ja-JP" altLang="en-US" sz="2400" dirty="0">
                <a:solidFill>
                  <a:prstClr val="black"/>
                </a:solidFill>
                <a:latin typeface="Bookman Old Style" panose="02050604050505020204"/>
                <a:ea typeface="HG明朝E" panose="02020909000000000000" pitchFamily="17" charset="-128"/>
              </a:rPr>
              <a:t>軸は、</a:t>
            </a:r>
            <a:r>
              <a:rPr lang="en-US" altLang="ja-JP" sz="2400" dirty="0">
                <a:solidFill>
                  <a:prstClr val="black"/>
                </a:solidFill>
                <a:latin typeface="Bookman Old Style" panose="02050604050505020204"/>
                <a:ea typeface="HG明朝E" panose="02020909000000000000" pitchFamily="17" charset="-128"/>
              </a:rPr>
              <a:t>X</a:t>
            </a:r>
            <a:r>
              <a:rPr lang="ja-JP" altLang="en-US" sz="2400" dirty="0">
                <a:solidFill>
                  <a:prstClr val="black"/>
                </a:solidFill>
                <a:latin typeface="Bookman Old Style" panose="02050604050505020204"/>
                <a:ea typeface="HG明朝E" panose="02020909000000000000" pitchFamily="17" charset="-128"/>
              </a:rPr>
              <a:t>の値をエクセルで、</a:t>
            </a:r>
            <a:r>
              <a:rPr lang="en-US" altLang="ja-JP" sz="2400" dirty="0">
                <a:solidFill>
                  <a:prstClr val="black"/>
                </a:solidFill>
                <a:latin typeface="Bookman Old Style" panose="02050604050505020204"/>
                <a:ea typeface="HG明朝E" panose="02020909000000000000" pitchFamily="17" charset="-128"/>
              </a:rPr>
              <a:t>=ln(</a:t>
            </a:r>
            <a:r>
              <a:rPr lang="ja-JP" altLang="en-US" sz="2400" dirty="0">
                <a:solidFill>
                  <a:prstClr val="black"/>
                </a:solidFill>
                <a:latin typeface="Bookman Old Style" panose="02050604050505020204"/>
                <a:ea typeface="HG明朝E" panose="02020909000000000000" pitchFamily="17" charset="-128"/>
              </a:rPr>
              <a:t>セル参照</a:t>
            </a:r>
            <a:r>
              <a:rPr lang="en-US" altLang="ja-JP" sz="2400" dirty="0">
                <a:solidFill>
                  <a:prstClr val="black"/>
                </a:solidFill>
                <a:latin typeface="Bookman Old Style" panose="02050604050505020204"/>
                <a:ea typeface="HG明朝E" panose="02020909000000000000" pitchFamily="17" charset="-128"/>
              </a:rPr>
              <a:t>) </a:t>
            </a:r>
            <a:r>
              <a:rPr lang="ja-JP" altLang="en-US" sz="2400" dirty="0">
                <a:solidFill>
                  <a:prstClr val="black"/>
                </a:solidFill>
                <a:latin typeface="Bookman Old Style" panose="02050604050505020204"/>
                <a:ea typeface="HG明朝E" panose="02020909000000000000" pitchFamily="17" charset="-128"/>
              </a:rPr>
              <a:t>とした自然対数値。</a:t>
            </a: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 </a:t>
            </a:r>
            <a:r>
              <a:rPr lang="en-US" altLang="ja-JP" sz="2400" dirty="0">
                <a:solidFill>
                  <a:prstClr val="black"/>
                </a:solidFill>
                <a:latin typeface="Bookman Old Style" panose="02050604050505020204"/>
                <a:ea typeface="HG明朝E" panose="02020909000000000000" pitchFamily="17" charset="-128"/>
              </a:rPr>
              <a:t>ln 50,000</a:t>
            </a:r>
            <a:r>
              <a:rPr lang="ja-JP" altLang="en-US" sz="2400" dirty="0">
                <a:solidFill>
                  <a:prstClr val="black"/>
                </a:solidFill>
                <a:latin typeface="Bookman Old Style" panose="02050604050505020204"/>
                <a:ea typeface="HG明朝E" panose="02020909000000000000" pitchFamily="17" charset="-128"/>
              </a:rPr>
              <a:t>でも</a:t>
            </a:r>
            <a:r>
              <a:rPr lang="en-US" altLang="ja-JP" sz="2400" dirty="0">
                <a:solidFill>
                  <a:prstClr val="black"/>
                </a:solidFill>
                <a:latin typeface="Bookman Old Style" panose="02050604050505020204"/>
                <a:ea typeface="HG明朝E" panose="02020909000000000000" pitchFamily="17" charset="-128"/>
              </a:rPr>
              <a:t>y</a:t>
            </a:r>
            <a:r>
              <a:rPr lang="ja-JP" altLang="en-US" sz="2400" dirty="0">
                <a:solidFill>
                  <a:prstClr val="black"/>
                </a:solidFill>
                <a:latin typeface="Bookman Old Style" panose="02050604050505020204"/>
                <a:ea typeface="HG明朝E" panose="02020909000000000000" pitchFamily="17" charset="-128"/>
              </a:rPr>
              <a:t>軸は</a:t>
            </a:r>
            <a:r>
              <a:rPr lang="en-US" altLang="ja-JP" sz="2400" dirty="0">
                <a:solidFill>
                  <a:prstClr val="black"/>
                </a:solidFill>
                <a:latin typeface="Bookman Old Style" panose="02050604050505020204"/>
                <a:ea typeface="HG明朝E" panose="02020909000000000000" pitchFamily="17" charset="-128"/>
              </a:rPr>
              <a:t>11</a:t>
            </a:r>
            <a:r>
              <a:rPr lang="ja-JP" altLang="en-US" sz="2400" dirty="0">
                <a:solidFill>
                  <a:prstClr val="black"/>
                </a:solidFill>
                <a:latin typeface="Bookman Old Style" panose="02050604050505020204"/>
                <a:ea typeface="HG明朝E" panose="02020909000000000000" pitchFamily="17" charset="-128"/>
              </a:rPr>
              <a:t>に達しない。</a:t>
            </a: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このように、データの中で実際の値がある場合には、その各数値を</a:t>
            </a:r>
            <a:r>
              <a:rPr lang="en-US" altLang="ja-JP" sz="2400" dirty="0">
                <a:solidFill>
                  <a:prstClr val="black"/>
                </a:solidFill>
                <a:latin typeface="Bookman Old Style" panose="02050604050505020204"/>
                <a:ea typeface="HG明朝E" panose="02020909000000000000" pitchFamily="17" charset="-128"/>
              </a:rPr>
              <a:t>=ln(</a:t>
            </a:r>
            <a:r>
              <a:rPr lang="ja-JP" altLang="en-US" sz="2400" dirty="0">
                <a:solidFill>
                  <a:prstClr val="black"/>
                </a:solidFill>
                <a:latin typeface="Bookman Old Style" panose="02050604050505020204"/>
                <a:ea typeface="HG明朝E" panose="02020909000000000000" pitchFamily="17" charset="-128"/>
              </a:rPr>
              <a:t>セル参照</a:t>
            </a:r>
            <a:r>
              <a:rPr lang="en-US" altLang="ja-JP" sz="2400" dirty="0">
                <a:solidFill>
                  <a:prstClr val="black"/>
                </a:solidFill>
                <a:latin typeface="Bookman Old Style" panose="02050604050505020204"/>
                <a:ea typeface="HG明朝E" panose="02020909000000000000" pitchFamily="17" charset="-128"/>
              </a:rPr>
              <a:t>) </a:t>
            </a:r>
            <a:r>
              <a:rPr lang="ja-JP" altLang="en-US" sz="2400" dirty="0">
                <a:solidFill>
                  <a:prstClr val="black"/>
                </a:solidFill>
                <a:latin typeface="Bookman Old Style" panose="02050604050505020204"/>
                <a:ea typeface="HG明朝E" panose="02020909000000000000" pitchFamily="17" charset="-128"/>
              </a:rPr>
              <a:t>で </a:t>
            </a:r>
            <a:r>
              <a:rPr lang="en-US" altLang="ja-JP" sz="2400" dirty="0">
                <a:solidFill>
                  <a:prstClr val="black"/>
                </a:solidFill>
                <a:latin typeface="Bookman Old Style" panose="02050604050505020204"/>
                <a:ea typeface="HG明朝E" panose="02020909000000000000" pitchFamily="17" charset="-128"/>
              </a:rPr>
              <a:t>e </a:t>
            </a:r>
            <a:r>
              <a:rPr lang="ja-JP" altLang="en-US" sz="2400" dirty="0">
                <a:solidFill>
                  <a:prstClr val="black"/>
                </a:solidFill>
                <a:latin typeface="Bookman Old Style" panose="02050604050505020204"/>
                <a:ea typeface="HG明朝E" panose="02020909000000000000" pitchFamily="17" charset="-128"/>
              </a:rPr>
              <a:t>を底とする対数値に変換して回帰分析を行うことが普通。</a:t>
            </a:r>
            <a:endParaRPr lang="en-US" altLang="ja-JP"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自然対数の底 </a:t>
            </a:r>
            <a:r>
              <a:rPr lang="en-US" altLang="ja-JP" sz="2400" dirty="0">
                <a:solidFill>
                  <a:prstClr val="black"/>
                </a:solidFill>
                <a:latin typeface="Bookman Old Style" panose="02050604050505020204"/>
                <a:ea typeface="HG明朝E" panose="02020909000000000000" pitchFamily="17" charset="-128"/>
              </a:rPr>
              <a:t>e</a:t>
            </a:r>
            <a:r>
              <a:rPr lang="ja-JP" altLang="en-US" sz="2400" dirty="0">
                <a:solidFill>
                  <a:prstClr val="black"/>
                </a:solidFill>
                <a:latin typeface="Bookman Old Style" panose="02050604050505020204"/>
                <a:ea typeface="HG明朝E" panose="02020909000000000000" pitchFamily="17" charset="-128"/>
              </a:rPr>
              <a:t>と は、これまでの回帰式の誤差のことでは</a:t>
            </a:r>
            <a:r>
              <a:rPr lang="ja-JP" altLang="en-US" sz="2400" dirty="0">
                <a:solidFill>
                  <a:srgbClr val="FF0000"/>
                </a:solidFill>
                <a:latin typeface="Bookman Old Style" panose="02050604050505020204"/>
                <a:ea typeface="HG明朝E" panose="02020909000000000000" pitchFamily="17" charset="-128"/>
              </a:rPr>
              <a:t>ない</a:t>
            </a:r>
            <a:r>
              <a:rPr lang="ja-JP" altLang="en-US" sz="2400" dirty="0">
                <a:solidFill>
                  <a:prstClr val="black"/>
                </a:solidFill>
                <a:latin typeface="Bookman Old Style" panose="02050604050505020204"/>
                <a:ea typeface="HG明朝E" panose="02020909000000000000" pitchFamily="17" charset="-128"/>
              </a:rPr>
              <a:t>。</a:t>
            </a:r>
          </a:p>
          <a:p>
            <a:pPr marL="255600" indent="-255600" defTabSz="342900">
              <a:lnSpc>
                <a:spcPts val="3400"/>
              </a:lnSpc>
              <a:buFont typeface="Wingdings" panose="05000000000000000000" pitchFamily="2" charset="2"/>
              <a:buChar char="l"/>
              <a:defRPr/>
            </a:pPr>
            <a:r>
              <a:rPr lang="en-US" altLang="ja-JP" sz="2400" dirty="0">
                <a:solidFill>
                  <a:prstClr val="black"/>
                </a:solidFill>
                <a:latin typeface="Bookman Old Style" panose="02050604050505020204"/>
                <a:ea typeface="HG明朝E" panose="02020909000000000000" pitchFamily="17" charset="-128"/>
              </a:rPr>
              <a:t> e </a:t>
            </a:r>
            <a:r>
              <a:rPr lang="ja-JP" altLang="en-US" sz="2400" dirty="0">
                <a:solidFill>
                  <a:prstClr val="black"/>
                </a:solidFill>
                <a:latin typeface="Bookman Old Style" panose="02050604050505020204"/>
                <a:ea typeface="HG明朝E" panose="02020909000000000000" pitchFamily="17" charset="-128"/>
              </a:rPr>
              <a:t>は円周率 </a:t>
            </a:r>
            <a:r>
              <a:rPr lang="en-US" altLang="ja-JP" sz="2400" dirty="0">
                <a:solidFill>
                  <a:prstClr val="black"/>
                </a:solidFill>
                <a:latin typeface="Bookman Old Style" panose="02050604050505020204"/>
                <a:ea typeface="HG明朝E" panose="02020909000000000000" pitchFamily="17" charset="-128"/>
              </a:rPr>
              <a:t>π </a:t>
            </a:r>
            <a:r>
              <a:rPr lang="ja-JP" altLang="en-US" sz="2400" dirty="0">
                <a:solidFill>
                  <a:prstClr val="black"/>
                </a:solidFill>
                <a:latin typeface="Bookman Old Style" panose="02050604050505020204"/>
                <a:ea typeface="HG明朝E" panose="02020909000000000000" pitchFamily="17" charset="-128"/>
              </a:rPr>
              <a:t>や虚数 </a:t>
            </a:r>
            <a:r>
              <a:rPr lang="en-US" altLang="ja-JP" sz="2400" dirty="0">
                <a:solidFill>
                  <a:prstClr val="black"/>
                </a:solidFill>
                <a:latin typeface="Bookman Old Style" panose="02050604050505020204"/>
                <a:ea typeface="HG明朝E" panose="02020909000000000000" pitchFamily="17" charset="-128"/>
              </a:rPr>
              <a:t>i </a:t>
            </a:r>
            <a:r>
              <a:rPr lang="ja-JP" altLang="en-US" sz="2400" dirty="0">
                <a:solidFill>
                  <a:prstClr val="black"/>
                </a:solidFill>
                <a:latin typeface="Bookman Old Style" panose="02050604050505020204"/>
                <a:ea typeface="HG明朝E" panose="02020909000000000000" pitchFamily="17" charset="-128"/>
              </a:rPr>
              <a:t>と並んで、数学でよく使われるネイピア数というもの。</a:t>
            </a:r>
            <a:r>
              <a:rPr lang="en-US" altLang="ja-JP" sz="2400" dirty="0">
                <a:solidFill>
                  <a:prstClr val="black"/>
                </a:solidFill>
                <a:latin typeface="Bookman Old Style" panose="02050604050505020204"/>
                <a:ea typeface="HG明朝E" panose="02020909000000000000" pitchFamily="17" charset="-128"/>
              </a:rPr>
              <a:t>2.71828</a:t>
            </a:r>
            <a:r>
              <a:rPr lang="ja-JP" altLang="en-US" sz="2400" dirty="0">
                <a:solidFill>
                  <a:prstClr val="black"/>
                </a:solidFill>
                <a:latin typeface="Bookman Old Style" panose="02050604050505020204"/>
                <a:ea typeface="HG明朝E" panose="02020909000000000000" pitchFamily="17" charset="-128"/>
              </a:rPr>
              <a:t>･･････といった数値。</a:t>
            </a: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2342251865"/>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37</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251949" y="1052736"/>
            <a:ext cx="8640101" cy="5184552"/>
          </a:xfrm>
          <a:prstGeom prst="rect">
            <a:avLst/>
          </a:prstGeom>
          <a:noFill/>
        </p:spPr>
        <p:txBody>
          <a:bodyPr wrap="square" rtlCol="0">
            <a:noAutofit/>
          </a:bodyPr>
          <a:lstStyle/>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定義は、</a:t>
            </a: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底を</a:t>
            </a:r>
            <a:r>
              <a:rPr lang="en-US" altLang="ja-JP" sz="2400" dirty="0">
                <a:solidFill>
                  <a:prstClr val="black"/>
                </a:solidFill>
                <a:latin typeface="Bookman Old Style" panose="02050604050505020204"/>
                <a:ea typeface="HG明朝E" panose="02020909000000000000" pitchFamily="17" charset="-128"/>
              </a:rPr>
              <a:t>10</a:t>
            </a:r>
            <a:r>
              <a:rPr lang="ja-JP" altLang="en-US" sz="2400" dirty="0">
                <a:solidFill>
                  <a:prstClr val="black"/>
                </a:solidFill>
                <a:latin typeface="Bookman Old Style" panose="02050604050505020204"/>
                <a:ea typeface="HG明朝E" panose="02020909000000000000" pitchFamily="17" charset="-128"/>
              </a:rPr>
              <a:t>とする</a:t>
            </a:r>
            <a:r>
              <a:rPr lang="ja-JP" altLang="en-US" sz="2400" dirty="0">
                <a:solidFill>
                  <a:srgbClr val="FF0000"/>
                </a:solidFill>
                <a:latin typeface="Bookman Old Style" panose="02050604050505020204"/>
                <a:ea typeface="HG明朝E" panose="02020909000000000000" pitchFamily="17" charset="-128"/>
              </a:rPr>
              <a:t>常用</a:t>
            </a:r>
            <a:r>
              <a:rPr lang="ja-JP" altLang="en-US" sz="2400" dirty="0">
                <a:solidFill>
                  <a:prstClr val="black"/>
                </a:solidFill>
                <a:latin typeface="Bookman Old Style" panose="02050604050505020204"/>
                <a:ea typeface="HG明朝E" panose="02020909000000000000" pitchFamily="17" charset="-128"/>
              </a:rPr>
              <a:t>対数で分析しても回帰分析そのものには大差がない。ちなみに、通常の対数の表記では、</a:t>
            </a:r>
            <a:r>
              <a:rPr lang="en-US" altLang="ja-JP" sz="2400" dirty="0">
                <a:solidFill>
                  <a:prstClr val="black"/>
                </a:solidFill>
                <a:latin typeface="Bookman Old Style" panose="02050604050505020204"/>
                <a:ea typeface="HG明朝E" panose="02020909000000000000" pitchFamily="17" charset="-128"/>
              </a:rPr>
              <a:t>X=</a:t>
            </a:r>
            <a:r>
              <a:rPr lang="en-US" altLang="ja-JP" sz="2400" dirty="0">
                <a:solidFill>
                  <a:srgbClr val="FF0000"/>
                </a:solidFill>
                <a:latin typeface="Bookman Old Style" panose="02050604050505020204"/>
                <a:ea typeface="HG明朝E" panose="02020909000000000000" pitchFamily="17" charset="-128"/>
              </a:rPr>
              <a:t>log</a:t>
            </a:r>
            <a:r>
              <a:rPr lang="en-US" altLang="ja-JP" sz="2400" baseline="-25000" dirty="0">
                <a:solidFill>
                  <a:prstClr val="black"/>
                </a:solidFill>
                <a:latin typeface="Bookman Old Style" panose="02050604050505020204"/>
                <a:ea typeface="HG明朝E" panose="02020909000000000000" pitchFamily="17" charset="-128"/>
              </a:rPr>
              <a:t>10</a:t>
            </a:r>
            <a:r>
              <a:rPr lang="en-US" altLang="ja-JP" sz="2400" dirty="0">
                <a:solidFill>
                  <a:prstClr val="black"/>
                </a:solidFill>
                <a:latin typeface="Bookman Old Style" panose="02050604050505020204"/>
                <a:ea typeface="HG明朝E" panose="02020909000000000000" pitchFamily="17" charset="-128"/>
              </a:rPr>
              <a:t>Y </a:t>
            </a:r>
            <a:r>
              <a:rPr lang="ja-JP" altLang="en-US" sz="2400" dirty="0">
                <a:solidFill>
                  <a:prstClr val="black"/>
                </a:solidFill>
                <a:latin typeface="Bookman Old Style" panose="02050604050505020204"/>
                <a:ea typeface="HG明朝E" panose="02020909000000000000" pitchFamily="17" charset="-128"/>
              </a:rPr>
              <a:t>と表記されている。これは、底を</a:t>
            </a:r>
            <a:r>
              <a:rPr lang="en-US" altLang="ja-JP" sz="2400" dirty="0">
                <a:solidFill>
                  <a:prstClr val="black"/>
                </a:solidFill>
                <a:latin typeface="Bookman Old Style" panose="02050604050505020204"/>
                <a:ea typeface="HG明朝E" panose="02020909000000000000" pitchFamily="17" charset="-128"/>
              </a:rPr>
              <a:t>10</a:t>
            </a:r>
            <a:r>
              <a:rPr lang="ja-JP" altLang="en-US" sz="2400" dirty="0">
                <a:solidFill>
                  <a:prstClr val="black"/>
                </a:solidFill>
                <a:latin typeface="Bookman Old Style" panose="02050604050505020204"/>
                <a:ea typeface="HG明朝E" panose="02020909000000000000" pitchFamily="17" charset="-128"/>
              </a:rPr>
              <a:t>とする対数、つまり、</a:t>
            </a:r>
            <a:r>
              <a:rPr lang="en-US" altLang="ja-JP" sz="2400" dirty="0">
                <a:solidFill>
                  <a:prstClr val="black"/>
                </a:solidFill>
                <a:latin typeface="Bookman Old Style" panose="02050604050505020204"/>
                <a:ea typeface="HG明朝E" panose="02020909000000000000" pitchFamily="17" charset="-128"/>
              </a:rPr>
              <a:t>10</a:t>
            </a:r>
            <a:r>
              <a:rPr lang="ja-JP" altLang="en-US" sz="2400" dirty="0">
                <a:solidFill>
                  <a:prstClr val="black"/>
                </a:solidFill>
                <a:latin typeface="Bookman Old Style" panose="02050604050505020204"/>
                <a:ea typeface="HG明朝E" panose="02020909000000000000" pitchFamily="17" charset="-128"/>
              </a:rPr>
              <a:t>を</a:t>
            </a:r>
            <a:r>
              <a:rPr lang="en-US" altLang="ja-JP" sz="2400" dirty="0">
                <a:solidFill>
                  <a:prstClr val="black"/>
                </a:solidFill>
                <a:latin typeface="Bookman Old Style" panose="02050604050505020204"/>
                <a:ea typeface="HG明朝E" panose="02020909000000000000" pitchFamily="17" charset="-128"/>
              </a:rPr>
              <a:t>X</a:t>
            </a:r>
            <a:r>
              <a:rPr lang="ja-JP" altLang="en-US" sz="2400" dirty="0">
                <a:solidFill>
                  <a:prstClr val="black"/>
                </a:solidFill>
                <a:latin typeface="Bookman Old Style" panose="02050604050505020204"/>
                <a:ea typeface="HG明朝E" panose="02020909000000000000" pitchFamily="17" charset="-128"/>
              </a:rPr>
              <a:t>乗すると </a:t>
            </a:r>
            <a:r>
              <a:rPr lang="en-US" altLang="ja-JP" sz="2400" dirty="0">
                <a:solidFill>
                  <a:prstClr val="black"/>
                </a:solidFill>
                <a:latin typeface="Bookman Old Style" panose="02050604050505020204"/>
                <a:ea typeface="HG明朝E" panose="02020909000000000000" pitchFamily="17" charset="-128"/>
              </a:rPr>
              <a:t>Y </a:t>
            </a:r>
            <a:r>
              <a:rPr lang="ja-JP" altLang="en-US" sz="2400" dirty="0">
                <a:solidFill>
                  <a:prstClr val="black"/>
                </a:solidFill>
                <a:latin typeface="Bookman Old Style" panose="02050604050505020204"/>
                <a:ea typeface="HG明朝E" panose="02020909000000000000" pitchFamily="17" charset="-128"/>
              </a:rPr>
              <a:t>になるということ。底を </a:t>
            </a:r>
            <a:r>
              <a:rPr lang="en-US" altLang="ja-JP" sz="2400" dirty="0">
                <a:solidFill>
                  <a:prstClr val="black"/>
                </a:solidFill>
                <a:latin typeface="Bookman Old Style" panose="02050604050505020204"/>
                <a:ea typeface="HG明朝E" panose="02020909000000000000" pitchFamily="17" charset="-128"/>
              </a:rPr>
              <a:t>e </a:t>
            </a:r>
            <a:r>
              <a:rPr lang="ja-JP" altLang="en-US" sz="2400" dirty="0">
                <a:solidFill>
                  <a:prstClr val="black"/>
                </a:solidFill>
                <a:latin typeface="Bookman Old Style" panose="02050604050505020204"/>
                <a:ea typeface="HG明朝E" panose="02020909000000000000" pitchFamily="17" charset="-128"/>
              </a:rPr>
              <a:t>とする自然対数の場合には、</a:t>
            </a:r>
            <a:r>
              <a:rPr lang="en-US" altLang="ja-JP" sz="2400" dirty="0">
                <a:solidFill>
                  <a:prstClr val="black"/>
                </a:solidFill>
                <a:latin typeface="Bookman Old Style" panose="02050604050505020204"/>
                <a:ea typeface="HG明朝E" panose="02020909000000000000" pitchFamily="17" charset="-128"/>
              </a:rPr>
              <a:t>X=</a:t>
            </a:r>
            <a:r>
              <a:rPr lang="en-US" altLang="ja-JP" sz="2400" dirty="0" err="1">
                <a:solidFill>
                  <a:srgbClr val="FF0000"/>
                </a:solidFill>
                <a:latin typeface="Bookman Old Style" panose="02050604050505020204"/>
                <a:ea typeface="HG明朝E" panose="02020909000000000000" pitchFamily="17" charset="-128"/>
              </a:rPr>
              <a:t>ln</a:t>
            </a:r>
            <a:r>
              <a:rPr lang="en-US" altLang="ja-JP" sz="2400" dirty="0" err="1">
                <a:solidFill>
                  <a:prstClr val="black"/>
                </a:solidFill>
                <a:latin typeface="Bookman Old Style" panose="02050604050505020204"/>
                <a:ea typeface="HG明朝E" panose="02020909000000000000" pitchFamily="17" charset="-128"/>
              </a:rPr>
              <a:t>Y</a:t>
            </a:r>
            <a:r>
              <a:rPr lang="en-US" altLang="ja-JP" sz="2400" dirty="0">
                <a:solidFill>
                  <a:prstClr val="black"/>
                </a:solidFill>
                <a:latin typeface="Bookman Old Style" panose="02050604050505020204"/>
                <a:ea typeface="HG明朝E" panose="02020909000000000000" pitchFamily="17" charset="-128"/>
              </a:rPr>
              <a:t> </a:t>
            </a:r>
            <a:r>
              <a:rPr lang="ja-JP" altLang="en-US" sz="2400" dirty="0">
                <a:solidFill>
                  <a:prstClr val="black"/>
                </a:solidFill>
                <a:latin typeface="Bookman Old Style" panose="02050604050505020204"/>
                <a:ea typeface="HG明朝E" panose="02020909000000000000" pitchFamily="17" charset="-128"/>
              </a:rPr>
              <a:t>などと表記することが多い。つまり、</a:t>
            </a:r>
            <a:r>
              <a:rPr lang="en-US" altLang="ja-JP" sz="2400" dirty="0">
                <a:solidFill>
                  <a:prstClr val="black"/>
                </a:solidFill>
                <a:latin typeface="Bookman Old Style" panose="02050604050505020204"/>
                <a:ea typeface="HG明朝E" panose="02020909000000000000" pitchFamily="17" charset="-128"/>
              </a:rPr>
              <a:t>e</a:t>
            </a:r>
            <a:r>
              <a:rPr lang="ja-JP" altLang="en-US" sz="2400" dirty="0">
                <a:solidFill>
                  <a:prstClr val="black"/>
                </a:solidFill>
                <a:latin typeface="Bookman Old Style" panose="02050604050505020204"/>
                <a:ea typeface="HG明朝E" panose="02020909000000000000" pitchFamily="17" charset="-128"/>
              </a:rPr>
              <a:t>を</a:t>
            </a:r>
            <a:r>
              <a:rPr lang="en-US" altLang="ja-JP" sz="2400" dirty="0">
                <a:solidFill>
                  <a:prstClr val="black"/>
                </a:solidFill>
                <a:latin typeface="Bookman Old Style" panose="02050604050505020204"/>
                <a:ea typeface="HG明朝E" panose="02020909000000000000" pitchFamily="17" charset="-128"/>
              </a:rPr>
              <a:t>X</a:t>
            </a:r>
            <a:r>
              <a:rPr lang="ja-JP" altLang="en-US" sz="2400" dirty="0">
                <a:solidFill>
                  <a:prstClr val="black"/>
                </a:solidFill>
                <a:latin typeface="Bookman Old Style" panose="02050604050505020204"/>
                <a:ea typeface="HG明朝E" panose="02020909000000000000" pitchFamily="17" charset="-128"/>
              </a:rPr>
              <a:t>乗すると</a:t>
            </a:r>
            <a:r>
              <a:rPr lang="en-US" altLang="ja-JP" sz="2400" dirty="0">
                <a:solidFill>
                  <a:prstClr val="black"/>
                </a:solidFill>
                <a:latin typeface="Bookman Old Style" panose="02050604050505020204"/>
                <a:ea typeface="HG明朝E" panose="02020909000000000000" pitchFamily="17" charset="-128"/>
              </a:rPr>
              <a:t>Y</a:t>
            </a:r>
            <a:r>
              <a:rPr lang="ja-JP" altLang="en-US" sz="2400" dirty="0">
                <a:solidFill>
                  <a:prstClr val="black"/>
                </a:solidFill>
                <a:latin typeface="Bookman Old Style" panose="02050604050505020204"/>
                <a:ea typeface="HG明朝E" panose="02020909000000000000" pitchFamily="17" charset="-128"/>
              </a:rPr>
              <a:t>になるということ。</a:t>
            </a: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pic>
        <p:nvPicPr>
          <p:cNvPr id="2" name="図 1">
            <a:extLst>
              <a:ext uri="{FF2B5EF4-FFF2-40B4-BE49-F238E27FC236}">
                <a16:creationId xmlns:a16="http://schemas.microsoft.com/office/drawing/2014/main" id="{F3DA1A7F-4AD0-4307-BA59-9EDE5C594021}"/>
              </a:ext>
            </a:extLst>
          </p:cNvPr>
          <p:cNvPicPr>
            <a:picLocks noChangeAspect="1"/>
          </p:cNvPicPr>
          <p:nvPr/>
        </p:nvPicPr>
        <p:blipFill>
          <a:blip r:embed="rId3"/>
          <a:stretch>
            <a:fillRect/>
          </a:stretch>
        </p:blipFill>
        <p:spPr>
          <a:xfrm>
            <a:off x="476584" y="1772816"/>
            <a:ext cx="3677173" cy="1080120"/>
          </a:xfrm>
          <a:prstGeom prst="rect">
            <a:avLst/>
          </a:prstGeom>
        </p:spPr>
      </p:pic>
    </p:spTree>
    <p:custDataLst>
      <p:tags r:id="rId1"/>
    </p:custDataLst>
    <p:extLst>
      <p:ext uri="{BB962C8B-B14F-4D97-AF65-F5344CB8AC3E}">
        <p14:creationId xmlns:p14="http://schemas.microsoft.com/office/powerpoint/2010/main" val="3246509749"/>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38</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244805" y="1018051"/>
            <a:ext cx="8640101" cy="5184552"/>
          </a:xfrm>
          <a:prstGeom prst="rect">
            <a:avLst/>
          </a:prstGeom>
          <a:noFill/>
        </p:spPr>
        <p:txBody>
          <a:bodyPr wrap="square" rtlCol="0">
            <a:noAutofit/>
          </a:bodyPr>
          <a:lstStyle/>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つまり、対数変換とは、データ</a:t>
            </a:r>
            <a:r>
              <a:rPr lang="en-US" altLang="ja-JP" sz="2400" dirty="0">
                <a:solidFill>
                  <a:prstClr val="black"/>
                </a:solidFill>
                <a:latin typeface="Bookman Old Style" panose="02050604050505020204"/>
                <a:ea typeface="HG明朝E" panose="02020909000000000000" pitchFamily="17" charset="-128"/>
              </a:rPr>
              <a:t>N</a:t>
            </a:r>
            <a:r>
              <a:rPr lang="ja-JP" altLang="en-US" sz="2400" dirty="0">
                <a:solidFill>
                  <a:prstClr val="black"/>
                </a:solidFill>
                <a:latin typeface="Bookman Old Style" panose="02050604050505020204"/>
                <a:ea typeface="HG明朝E" panose="02020909000000000000" pitchFamily="17" charset="-128"/>
              </a:rPr>
              <a:t>を </a:t>
            </a:r>
            <a:r>
              <a:rPr lang="en-US" altLang="ja-JP" sz="2400" dirty="0" err="1">
                <a:solidFill>
                  <a:prstClr val="black"/>
                </a:solidFill>
                <a:latin typeface="Bookman Old Style" panose="02050604050505020204"/>
                <a:ea typeface="HG明朝E" panose="02020909000000000000" pitchFamily="17" charset="-128"/>
              </a:rPr>
              <a:t>lnN</a:t>
            </a:r>
            <a:r>
              <a:rPr lang="en-US" altLang="ja-JP" sz="2400" dirty="0">
                <a:solidFill>
                  <a:prstClr val="black"/>
                </a:solidFill>
                <a:latin typeface="Bookman Old Style" panose="02050604050505020204"/>
                <a:ea typeface="HG明朝E" panose="02020909000000000000" pitchFamily="17" charset="-128"/>
              </a:rPr>
              <a:t> </a:t>
            </a:r>
            <a:r>
              <a:rPr lang="ja-JP" altLang="en-US" sz="2400" dirty="0">
                <a:solidFill>
                  <a:prstClr val="black"/>
                </a:solidFill>
                <a:latin typeface="Bookman Old Style" panose="02050604050505020204"/>
                <a:ea typeface="HG明朝E" panose="02020909000000000000" pitchFamily="17" charset="-128"/>
              </a:rPr>
              <a:t>や </a:t>
            </a:r>
            <a:r>
              <a:rPr lang="en-US" altLang="ja-JP" sz="2400" dirty="0" err="1">
                <a:solidFill>
                  <a:prstClr val="black"/>
                </a:solidFill>
                <a:latin typeface="Bookman Old Style" panose="02050604050505020204"/>
                <a:ea typeface="HG明朝E" panose="02020909000000000000" pitchFamily="17" charset="-128"/>
              </a:rPr>
              <a:t>logN</a:t>
            </a:r>
            <a:r>
              <a:rPr lang="en-US" altLang="ja-JP" sz="2400" dirty="0">
                <a:solidFill>
                  <a:prstClr val="black"/>
                </a:solidFill>
                <a:latin typeface="Bookman Old Style" panose="02050604050505020204"/>
                <a:ea typeface="HG明朝E" panose="02020909000000000000" pitchFamily="17" charset="-128"/>
              </a:rPr>
              <a:t> </a:t>
            </a:r>
            <a:r>
              <a:rPr lang="ja-JP" altLang="en-US" sz="2400" dirty="0">
                <a:solidFill>
                  <a:prstClr val="black"/>
                </a:solidFill>
                <a:latin typeface="Bookman Old Style" panose="02050604050505020204"/>
                <a:ea typeface="HG明朝E" panose="02020909000000000000" pitchFamily="17" charset="-128"/>
              </a:rPr>
              <a:t>のデータにして使うということ。</a:t>
            </a: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結局、かき氷の売上げと気温の回帰分析は、</a:t>
            </a:r>
          </a:p>
          <a:p>
            <a:pPr marL="255600" indent="-255600" defTabSz="342900">
              <a:lnSpc>
                <a:spcPts val="3400"/>
              </a:lnSpc>
              <a:buFont typeface="Wingdings" panose="05000000000000000000" pitchFamily="2" charset="2"/>
              <a:buChar char="l"/>
              <a:defRPr/>
            </a:pPr>
            <a:r>
              <a:rPr lang="en-US" altLang="ja-JP" sz="2400" dirty="0">
                <a:solidFill>
                  <a:prstClr val="black"/>
                </a:solidFill>
                <a:latin typeface="Bookman Old Style" panose="02050604050505020204"/>
                <a:ea typeface="HG明朝E" panose="02020909000000000000" pitchFamily="17" charset="-128"/>
              </a:rPr>
              <a:t>ln y=</a:t>
            </a:r>
            <a:r>
              <a:rPr lang="en-US" altLang="ja-JP" sz="2400" dirty="0" err="1">
                <a:solidFill>
                  <a:prstClr val="black"/>
                </a:solidFill>
                <a:latin typeface="Bookman Old Style" panose="02050604050505020204"/>
                <a:ea typeface="HG明朝E" panose="02020909000000000000" pitchFamily="17" charset="-128"/>
              </a:rPr>
              <a:t>a×ln</a:t>
            </a:r>
            <a:r>
              <a:rPr lang="en-US" altLang="ja-JP" sz="2400" dirty="0">
                <a:solidFill>
                  <a:prstClr val="black"/>
                </a:solidFill>
                <a:latin typeface="Bookman Old Style" panose="02050604050505020204"/>
                <a:ea typeface="HG明朝E" panose="02020909000000000000" pitchFamily="17" charset="-128"/>
              </a:rPr>
              <a:t> </a:t>
            </a:r>
            <a:r>
              <a:rPr lang="en-US" altLang="ja-JP" sz="2400" dirty="0" err="1">
                <a:solidFill>
                  <a:prstClr val="black"/>
                </a:solidFill>
                <a:latin typeface="Bookman Old Style" panose="02050604050505020204"/>
                <a:ea typeface="HG明朝E" panose="02020909000000000000" pitchFamily="17" charset="-128"/>
              </a:rPr>
              <a:t>x+b×z+c</a:t>
            </a:r>
            <a:r>
              <a:rPr lang="ja-JP" altLang="en-US" sz="2400" dirty="0">
                <a:solidFill>
                  <a:prstClr val="black"/>
                </a:solidFill>
                <a:latin typeface="Bookman Old Style" panose="02050604050505020204"/>
                <a:ea typeface="HG明朝E" panose="02020909000000000000" pitchFamily="17" charset="-128"/>
              </a:rPr>
              <a:t>で やるのがよい（今回の説明変数の中には、比率などのデータがないので、冒頭のままの</a:t>
            </a:r>
            <a:r>
              <a:rPr lang="en-US" altLang="ja-JP" sz="2400" dirty="0">
                <a:solidFill>
                  <a:prstClr val="black"/>
                </a:solidFill>
                <a:latin typeface="Bookman Old Style" panose="02050604050505020204"/>
                <a:ea typeface="HG明朝E" panose="02020909000000000000" pitchFamily="17" charset="-128"/>
              </a:rPr>
              <a:t>y=</a:t>
            </a:r>
            <a:r>
              <a:rPr lang="en-US" altLang="ja-JP" sz="2400" dirty="0" err="1">
                <a:solidFill>
                  <a:prstClr val="black"/>
                </a:solidFill>
                <a:latin typeface="Bookman Old Style" panose="02050604050505020204"/>
                <a:ea typeface="HG明朝E" panose="02020909000000000000" pitchFamily="17" charset="-128"/>
              </a:rPr>
              <a:t>ax+bz+c</a:t>
            </a:r>
            <a:r>
              <a:rPr lang="en-US" altLang="ja-JP" sz="2400" dirty="0">
                <a:solidFill>
                  <a:prstClr val="black"/>
                </a:solidFill>
                <a:latin typeface="Bookman Old Style" panose="02050604050505020204"/>
                <a:ea typeface="HG明朝E" panose="02020909000000000000" pitchFamily="17" charset="-128"/>
              </a:rPr>
              <a:t> </a:t>
            </a:r>
            <a:r>
              <a:rPr lang="ja-JP" altLang="en-US" sz="2400" dirty="0">
                <a:solidFill>
                  <a:prstClr val="black"/>
                </a:solidFill>
                <a:latin typeface="Bookman Old Style" panose="02050604050505020204"/>
                <a:ea typeface="HG明朝E" panose="02020909000000000000" pitchFamily="17" charset="-128"/>
              </a:rPr>
              <a:t>でも可能）。</a:t>
            </a: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対数変換するもう一つの理由は、たとえばデータが、</a:t>
            </a:r>
            <a:r>
              <a:rPr lang="en-US" altLang="ja-JP" sz="2400" dirty="0">
                <a:solidFill>
                  <a:prstClr val="black"/>
                </a:solidFill>
                <a:latin typeface="Bookman Old Style" panose="02050604050505020204"/>
                <a:ea typeface="HG明朝E" panose="02020909000000000000" pitchFamily="17" charset="-128"/>
              </a:rPr>
              <a:t>y=x</a:t>
            </a:r>
            <a:r>
              <a:rPr lang="en-US" altLang="ja-JP" sz="2400" baseline="30000" dirty="0">
                <a:solidFill>
                  <a:prstClr val="black"/>
                </a:solidFill>
                <a:latin typeface="Bookman Old Style" panose="02050604050505020204"/>
                <a:ea typeface="HG明朝E" panose="02020909000000000000" pitchFamily="17" charset="-128"/>
              </a:rPr>
              <a:t>3</a:t>
            </a:r>
            <a:r>
              <a:rPr lang="ja-JP" altLang="en-US" sz="2400" dirty="0">
                <a:solidFill>
                  <a:prstClr val="black"/>
                </a:solidFill>
                <a:latin typeface="Bookman Old Style" panose="02050604050505020204"/>
                <a:ea typeface="HG明朝E" panose="02020909000000000000" pitchFamily="17" charset="-128"/>
              </a:rPr>
              <a:t>のようなカーブするデータを対数にすると、</a:t>
            </a:r>
            <a:r>
              <a:rPr lang="en-US" altLang="ja-JP" sz="2400" dirty="0">
                <a:solidFill>
                  <a:prstClr val="black"/>
                </a:solidFill>
                <a:latin typeface="Bookman Old Style" panose="02050604050505020204"/>
                <a:ea typeface="HG明朝E" panose="02020909000000000000" pitchFamily="17" charset="-128"/>
              </a:rPr>
              <a:t>y=logx</a:t>
            </a:r>
            <a:r>
              <a:rPr lang="en-US" altLang="ja-JP" sz="2400" baseline="30000" dirty="0">
                <a:solidFill>
                  <a:prstClr val="black"/>
                </a:solidFill>
                <a:latin typeface="Bookman Old Style" panose="02050604050505020204"/>
                <a:ea typeface="HG明朝E" panose="02020909000000000000" pitchFamily="17" charset="-128"/>
              </a:rPr>
              <a:t>3</a:t>
            </a:r>
            <a:r>
              <a:rPr lang="ja-JP" altLang="en-US" sz="2400" dirty="0">
                <a:solidFill>
                  <a:prstClr val="black"/>
                </a:solidFill>
                <a:latin typeface="Bookman Old Style" panose="02050604050505020204"/>
                <a:ea typeface="HG明朝E" panose="02020909000000000000" pitchFamily="17" charset="-128"/>
              </a:rPr>
              <a:t>、つまり、</a:t>
            </a:r>
            <a:r>
              <a:rPr lang="en-US" altLang="ja-JP" sz="2400" dirty="0">
                <a:solidFill>
                  <a:prstClr val="black"/>
                </a:solidFill>
                <a:latin typeface="Bookman Old Style" panose="02050604050505020204"/>
                <a:ea typeface="HG明朝E" panose="02020909000000000000" pitchFamily="17" charset="-128"/>
              </a:rPr>
              <a:t>y=3×logx </a:t>
            </a:r>
            <a:r>
              <a:rPr lang="ja-JP" altLang="en-US" sz="2400" dirty="0">
                <a:solidFill>
                  <a:prstClr val="black"/>
                </a:solidFill>
                <a:latin typeface="Bookman Old Style" panose="02050604050505020204"/>
                <a:ea typeface="HG明朝E" panose="02020909000000000000" pitchFamily="17" charset="-128"/>
              </a:rPr>
              <a:t>となり、横軸を </a:t>
            </a:r>
            <a:r>
              <a:rPr lang="en-US" altLang="ja-JP" sz="2400" dirty="0" err="1">
                <a:solidFill>
                  <a:prstClr val="black"/>
                </a:solidFill>
                <a:latin typeface="Bookman Old Style" panose="02050604050505020204"/>
                <a:ea typeface="HG明朝E" panose="02020909000000000000" pitchFamily="17" charset="-128"/>
              </a:rPr>
              <a:t>logx</a:t>
            </a:r>
            <a:r>
              <a:rPr lang="en-US" altLang="ja-JP" sz="2400" dirty="0">
                <a:solidFill>
                  <a:prstClr val="black"/>
                </a:solidFill>
                <a:latin typeface="Bookman Old Style" panose="02050604050505020204"/>
                <a:ea typeface="HG明朝E" panose="02020909000000000000" pitchFamily="17" charset="-128"/>
              </a:rPr>
              <a:t> </a:t>
            </a:r>
            <a:r>
              <a:rPr lang="ja-JP" altLang="en-US" sz="2400" dirty="0">
                <a:solidFill>
                  <a:prstClr val="black"/>
                </a:solidFill>
                <a:latin typeface="Bookman Old Style" panose="02050604050505020204"/>
                <a:ea typeface="HG明朝E" panose="02020909000000000000" pitchFamily="17" charset="-128"/>
              </a:rPr>
              <a:t>とすると</a:t>
            </a:r>
            <a:r>
              <a:rPr lang="ja-JP" altLang="en-US" sz="2400" dirty="0">
                <a:solidFill>
                  <a:srgbClr val="FF0000"/>
                </a:solidFill>
                <a:latin typeface="Bookman Old Style" panose="02050604050505020204"/>
                <a:ea typeface="HG明朝E" panose="02020909000000000000" pitchFamily="17" charset="-128"/>
              </a:rPr>
              <a:t>線形</a:t>
            </a:r>
            <a:r>
              <a:rPr lang="ja-JP" altLang="en-US" sz="2400" dirty="0">
                <a:solidFill>
                  <a:prstClr val="black"/>
                </a:solidFill>
                <a:latin typeface="Bookman Old Style" panose="02050604050505020204"/>
                <a:ea typeface="HG明朝E" panose="02020909000000000000" pitchFamily="17" charset="-128"/>
              </a:rPr>
              <a:t>になる。つまり、線形を前提とした回帰分析では、精度が高まる。</a:t>
            </a:r>
            <a:endParaRPr lang="en-US" altLang="ja-JP"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r>
              <a:rPr lang="ja-JP" altLang="en-US" sz="2400">
                <a:solidFill>
                  <a:prstClr val="black"/>
                </a:solidFill>
                <a:latin typeface="Bookman Old Style" panose="02050604050505020204"/>
                <a:ea typeface="HG明朝E" panose="02020909000000000000" pitchFamily="17" charset="-128"/>
              </a:rPr>
              <a:t>対数にする理由は他にもあるが、省略。</a:t>
            </a:r>
            <a:endParaRPr lang="ja-JP" altLang="en-US" sz="24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1524076945"/>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39</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244805" y="1018051"/>
            <a:ext cx="8359643" cy="5184552"/>
          </a:xfrm>
          <a:prstGeom prst="rect">
            <a:avLst/>
          </a:prstGeom>
          <a:noFill/>
        </p:spPr>
        <p:txBody>
          <a:bodyPr wrap="square" rtlCol="0">
            <a:noAutofit/>
          </a:bodyPr>
          <a:lstStyle/>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では、最後に、実際のデータで行った線形の重回帰分析の一例を示す。</a:t>
            </a: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データの被説明変数は、口腔洗浄液の「リステリン」を紹介したウィキペディアの閲覧回数の日次（</a:t>
            </a:r>
            <a:r>
              <a:rPr lang="en-US" altLang="ja-JP" sz="2400" dirty="0">
                <a:solidFill>
                  <a:prstClr val="black"/>
                </a:solidFill>
                <a:latin typeface="Bookman Old Style" panose="02050604050505020204"/>
                <a:ea typeface="HG明朝E" panose="02020909000000000000" pitchFamily="17" charset="-128"/>
              </a:rPr>
              <a:t>daily</a:t>
            </a:r>
            <a:r>
              <a:rPr lang="ja-JP" altLang="en-US" sz="2400" dirty="0">
                <a:solidFill>
                  <a:prstClr val="black"/>
                </a:solidFill>
                <a:latin typeface="Bookman Old Style" panose="02050604050505020204"/>
                <a:ea typeface="HG明朝E" panose="02020909000000000000" pitchFamily="17" charset="-128"/>
              </a:rPr>
              <a:t>）のデータ。</a:t>
            </a:r>
            <a:r>
              <a:rPr lang="en-US" altLang="ja-JP" sz="2400" dirty="0">
                <a:solidFill>
                  <a:prstClr val="black"/>
                </a:solidFill>
                <a:latin typeface="Bookman Old Style" panose="02050604050505020204"/>
                <a:ea typeface="HG明朝E" panose="02020909000000000000" pitchFamily="17" charset="-128"/>
              </a:rPr>
              <a:t>※</a:t>
            </a:r>
            <a:r>
              <a:rPr lang="ja-JP" altLang="en-US" sz="2400" dirty="0">
                <a:solidFill>
                  <a:prstClr val="black"/>
                </a:solidFill>
                <a:latin typeface="Bookman Old Style" panose="02050604050505020204"/>
                <a:ea typeface="HG明朝E" panose="02020909000000000000" pitchFamily="17" charset="-128"/>
              </a:rPr>
              <a:t>ウィキペディア「リステリン」のページの左下の「ページ情報」をクリックして、過去の</a:t>
            </a:r>
            <a:r>
              <a:rPr lang="ja-JP" altLang="en-US" sz="2400" dirty="0">
                <a:solidFill>
                  <a:srgbClr val="FF0000"/>
                </a:solidFill>
                <a:latin typeface="Bookman Old Style" panose="02050604050505020204"/>
                <a:ea typeface="HG明朝E" panose="02020909000000000000" pitchFamily="17" charset="-128"/>
              </a:rPr>
              <a:t>ページビュー数</a:t>
            </a:r>
            <a:r>
              <a:rPr lang="ja-JP" altLang="en-US" sz="2400" dirty="0">
                <a:solidFill>
                  <a:prstClr val="black"/>
                </a:solidFill>
                <a:latin typeface="Bookman Old Style" panose="02050604050505020204"/>
                <a:ea typeface="HG明朝E" panose="02020909000000000000" pitchFamily="17" charset="-128"/>
              </a:rPr>
              <a:t>をダウンロードしたもの。つまり、「リステリン」が世間でどれだけ関心を持たれているのか、その推移を追ったデータ。</a:t>
            </a: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2359836825"/>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4</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305" y="1052736"/>
            <a:ext cx="8640101" cy="51845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夏の間にかき氷を売っていた業者が、日中の最高気温と売上げの記録を取っていたと仮定する。そのデータは、以下のとおり。</a:t>
            </a:r>
          </a:p>
          <a:p>
            <a:pPr marL="255600" indent="-255600" defTabSz="342900">
              <a:buFont typeface="Wingdings" panose="05000000000000000000" pitchFamily="2" charset="2"/>
              <a:buChar char="l"/>
              <a:defRPr/>
            </a:pPr>
            <a:endParaRPr lang="en-US" altLang="ja-JP" sz="2800" dirty="0">
              <a:solidFill>
                <a:prstClr val="black"/>
              </a:solidFill>
              <a:latin typeface="Bookman Old Style" panose="02050604050505020204"/>
              <a:ea typeface="HG明朝E" panose="02020909000000000000" pitchFamily="17" charset="-128"/>
            </a:endParaRPr>
          </a:p>
          <a:p>
            <a:pPr marL="255600" indent="-255600" defTabSz="342900">
              <a:buFont typeface="Wingdings" panose="05000000000000000000" pitchFamily="2" charset="2"/>
              <a:buChar char="l"/>
              <a:defRPr/>
            </a:pP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pic>
        <p:nvPicPr>
          <p:cNvPr id="2" name="図 1">
            <a:extLst>
              <a:ext uri="{FF2B5EF4-FFF2-40B4-BE49-F238E27FC236}">
                <a16:creationId xmlns:a16="http://schemas.microsoft.com/office/drawing/2014/main" id="{797C39CF-D217-4CAE-967B-4D42EF5CC7B5}"/>
              </a:ext>
            </a:extLst>
          </p:cNvPr>
          <p:cNvPicPr>
            <a:picLocks noChangeAspect="1"/>
          </p:cNvPicPr>
          <p:nvPr/>
        </p:nvPicPr>
        <p:blipFill>
          <a:blip r:embed="rId3"/>
          <a:stretch>
            <a:fillRect/>
          </a:stretch>
        </p:blipFill>
        <p:spPr>
          <a:xfrm>
            <a:off x="827584" y="2564904"/>
            <a:ext cx="1440160" cy="3450635"/>
          </a:xfrm>
          <a:prstGeom prst="rect">
            <a:avLst/>
          </a:prstGeom>
        </p:spPr>
      </p:pic>
      <p:sp>
        <p:nvSpPr>
          <p:cNvPr id="6" name="テキスト ボックス 5">
            <a:extLst>
              <a:ext uri="{FF2B5EF4-FFF2-40B4-BE49-F238E27FC236}">
                <a16:creationId xmlns:a16="http://schemas.microsoft.com/office/drawing/2014/main" id="{52378127-DAD9-4C13-BCBA-B7031FA08057}"/>
              </a:ext>
            </a:extLst>
          </p:cNvPr>
          <p:cNvSpPr txBox="1"/>
          <p:nvPr/>
        </p:nvSpPr>
        <p:spPr>
          <a:xfrm>
            <a:off x="2483768" y="2564904"/>
            <a:ext cx="6048672" cy="2308324"/>
          </a:xfrm>
          <a:prstGeom prst="rect">
            <a:avLst/>
          </a:prstGeom>
          <a:noFill/>
        </p:spPr>
        <p:txBody>
          <a:bodyPr wrap="square" rtlCol="0">
            <a:spAutoFit/>
          </a:bodyPr>
          <a:lstStyle/>
          <a:p>
            <a:pPr marL="342900" indent="-342900">
              <a:buFont typeface="Wingdings" panose="05000000000000000000" pitchFamily="2" charset="2"/>
              <a:buChar char="l"/>
            </a:pPr>
            <a:r>
              <a:rPr kumimoji="1" lang="ja-JP" altLang="en-US" sz="2400" dirty="0">
                <a:solidFill>
                  <a:srgbClr val="000000"/>
                </a:solidFill>
              </a:rPr>
              <a:t>データの続きは省略。</a:t>
            </a:r>
          </a:p>
          <a:p>
            <a:pPr marL="342900" indent="-342900">
              <a:buFont typeface="Wingdings" panose="05000000000000000000" pitchFamily="2" charset="2"/>
              <a:buChar char="l"/>
            </a:pPr>
            <a:r>
              <a:rPr kumimoji="1" lang="ja-JP" altLang="en-US" sz="2400" dirty="0">
                <a:solidFill>
                  <a:srgbClr val="000000"/>
                </a:solidFill>
              </a:rPr>
              <a:t>日付は省略して、気温が低い順から記載。</a:t>
            </a:r>
          </a:p>
          <a:p>
            <a:pPr marL="342900" indent="-342900">
              <a:buFont typeface="Wingdings" panose="05000000000000000000" pitchFamily="2" charset="2"/>
              <a:buChar char="l"/>
            </a:pPr>
            <a:r>
              <a:rPr kumimoji="1" lang="ja-JP" altLang="en-US" sz="2400" dirty="0">
                <a:solidFill>
                  <a:srgbClr val="000000"/>
                </a:solidFill>
              </a:rPr>
              <a:t>簡単化のために同じ気温の日はなかったと想定。</a:t>
            </a:r>
          </a:p>
          <a:p>
            <a:pPr marL="342900" indent="-342900">
              <a:buFont typeface="Wingdings" panose="05000000000000000000" pitchFamily="2" charset="2"/>
              <a:buChar char="l"/>
            </a:pPr>
            <a:r>
              <a:rPr kumimoji="1" lang="ja-JP" altLang="en-US" sz="2400" dirty="0">
                <a:solidFill>
                  <a:srgbClr val="000000"/>
                </a:solidFill>
              </a:rPr>
              <a:t>雨天や土日・祝日を除くデータ。</a:t>
            </a:r>
          </a:p>
          <a:p>
            <a:pPr marL="342900" indent="-342900">
              <a:buFont typeface="Wingdings" panose="05000000000000000000" pitchFamily="2" charset="2"/>
              <a:buChar char="l"/>
            </a:pPr>
            <a:r>
              <a:rPr kumimoji="1" lang="ja-JP" altLang="en-US" sz="2400" dirty="0">
                <a:solidFill>
                  <a:srgbClr val="000000"/>
                </a:solidFill>
              </a:rPr>
              <a:t>データ数は</a:t>
            </a:r>
            <a:r>
              <a:rPr kumimoji="1" lang="en-US" altLang="ja-JP" sz="2400" dirty="0">
                <a:solidFill>
                  <a:srgbClr val="000000"/>
                </a:solidFill>
              </a:rPr>
              <a:t>97</a:t>
            </a:r>
            <a:r>
              <a:rPr kumimoji="1" lang="ja-JP" altLang="en-US" sz="2400" dirty="0">
                <a:solidFill>
                  <a:srgbClr val="000000"/>
                </a:solidFill>
              </a:rPr>
              <a:t>件</a:t>
            </a:r>
          </a:p>
        </p:txBody>
      </p:sp>
    </p:spTree>
    <p:custDataLst>
      <p:tags r:id="rId1"/>
    </p:custDataLst>
    <p:extLst>
      <p:ext uri="{BB962C8B-B14F-4D97-AF65-F5344CB8AC3E}">
        <p14:creationId xmlns:p14="http://schemas.microsoft.com/office/powerpoint/2010/main" val="2370088941"/>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40</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244805" y="1018051"/>
            <a:ext cx="8640101" cy="5184552"/>
          </a:xfrm>
          <a:prstGeom prst="rect">
            <a:avLst/>
          </a:prstGeom>
          <a:noFill/>
        </p:spPr>
        <p:txBody>
          <a:bodyPr wrap="square" rtlCol="0">
            <a:noAutofit/>
          </a:bodyPr>
          <a:lstStyle/>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説明変数は、ツイッター、インスタグラム上で、「リステリン」ないし「リステリン ホワイトニング」が書き込まれた件数、そして、それら各書込み（をした人）に対するフォロワー数、「いいね」「他いいね」数、さらに、ユーチューブに「リステリン」がアップロードされている回数、そしてそれぞれの動画の視聴回数。</a:t>
            </a:r>
            <a:r>
              <a:rPr lang="en-US" altLang="ja-JP" sz="2400" dirty="0">
                <a:solidFill>
                  <a:prstClr val="black"/>
                </a:solidFill>
                <a:latin typeface="Bookman Old Style" panose="02050604050505020204"/>
                <a:ea typeface="HG明朝E" panose="02020909000000000000" pitchFamily="17" charset="-128"/>
              </a:rPr>
              <a:t>※</a:t>
            </a:r>
            <a:r>
              <a:rPr lang="ja-JP" altLang="en-US" sz="2400" dirty="0">
                <a:solidFill>
                  <a:prstClr val="black"/>
                </a:solidFill>
                <a:latin typeface="Bookman Old Style" panose="02050604050505020204"/>
                <a:ea typeface="HG明朝E" panose="02020909000000000000" pitchFamily="17" charset="-128"/>
              </a:rPr>
              <a:t>手作業で一件一件、メモして作りました。</a:t>
            </a: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データの収拾期間は、</a:t>
            </a:r>
            <a:r>
              <a:rPr lang="en-US" altLang="ja-JP" sz="2400" dirty="0">
                <a:solidFill>
                  <a:prstClr val="black"/>
                </a:solidFill>
                <a:latin typeface="Bookman Old Style" panose="02050604050505020204"/>
                <a:ea typeface="HG明朝E" panose="02020909000000000000" pitchFamily="17" charset="-128"/>
              </a:rPr>
              <a:t>2020</a:t>
            </a:r>
            <a:r>
              <a:rPr lang="ja-JP" altLang="en-US" sz="2400" dirty="0">
                <a:solidFill>
                  <a:prstClr val="black"/>
                </a:solidFill>
                <a:latin typeface="Bookman Old Style" panose="02050604050505020204"/>
                <a:ea typeface="HG明朝E" panose="02020909000000000000" pitchFamily="17" charset="-128"/>
              </a:rPr>
              <a:t>年の</a:t>
            </a:r>
            <a:r>
              <a:rPr lang="en-US" altLang="ja-JP" sz="2400" dirty="0">
                <a:solidFill>
                  <a:prstClr val="black"/>
                </a:solidFill>
                <a:latin typeface="Bookman Old Style" panose="02050604050505020204"/>
                <a:ea typeface="HG明朝E" panose="02020909000000000000" pitchFamily="17" charset="-128"/>
              </a:rPr>
              <a:t>8</a:t>
            </a:r>
            <a:r>
              <a:rPr lang="ja-JP" altLang="en-US" sz="2400" dirty="0">
                <a:solidFill>
                  <a:prstClr val="black"/>
                </a:solidFill>
                <a:latin typeface="Bookman Old Style" panose="02050604050505020204"/>
                <a:ea typeface="HG明朝E" panose="02020909000000000000" pitchFamily="17" charset="-128"/>
              </a:rPr>
              <a:t>月</a:t>
            </a:r>
            <a:r>
              <a:rPr lang="en-US" altLang="ja-JP" sz="2400" dirty="0">
                <a:solidFill>
                  <a:prstClr val="black"/>
                </a:solidFill>
                <a:latin typeface="Bookman Old Style" panose="02050604050505020204"/>
                <a:ea typeface="HG明朝E" panose="02020909000000000000" pitchFamily="17" charset="-128"/>
              </a:rPr>
              <a:t>27</a:t>
            </a:r>
            <a:r>
              <a:rPr lang="ja-JP" altLang="en-US" sz="2400" dirty="0">
                <a:solidFill>
                  <a:prstClr val="black"/>
                </a:solidFill>
                <a:latin typeface="Bookman Old Style" panose="02050604050505020204"/>
                <a:ea typeface="HG明朝E" panose="02020909000000000000" pitchFamily="17" charset="-128"/>
              </a:rPr>
              <a:t>日～</a:t>
            </a:r>
            <a:r>
              <a:rPr lang="en-US" altLang="ja-JP" sz="2400" dirty="0">
                <a:solidFill>
                  <a:prstClr val="black"/>
                </a:solidFill>
                <a:latin typeface="Bookman Old Style" panose="02050604050505020204"/>
                <a:ea typeface="HG明朝E" panose="02020909000000000000" pitchFamily="17" charset="-128"/>
              </a:rPr>
              <a:t>11</a:t>
            </a:r>
            <a:r>
              <a:rPr lang="ja-JP" altLang="en-US" sz="2400" dirty="0">
                <a:solidFill>
                  <a:prstClr val="black"/>
                </a:solidFill>
                <a:latin typeface="Bookman Old Style" panose="02050604050505020204"/>
                <a:ea typeface="HG明朝E" panose="02020909000000000000" pitchFamily="17" charset="-128"/>
              </a:rPr>
              <a:t>月</a:t>
            </a:r>
            <a:r>
              <a:rPr lang="en-US" altLang="ja-JP" sz="2400" dirty="0">
                <a:solidFill>
                  <a:prstClr val="black"/>
                </a:solidFill>
                <a:latin typeface="Bookman Old Style" panose="02050604050505020204"/>
                <a:ea typeface="HG明朝E" panose="02020909000000000000" pitchFamily="17" charset="-128"/>
              </a:rPr>
              <a:t>25</a:t>
            </a:r>
            <a:r>
              <a:rPr lang="ja-JP" altLang="en-US" sz="2400" dirty="0">
                <a:solidFill>
                  <a:prstClr val="black"/>
                </a:solidFill>
                <a:latin typeface="Bookman Old Style" panose="02050604050505020204"/>
                <a:ea typeface="HG明朝E" panose="02020909000000000000" pitchFamily="17" charset="-128"/>
              </a:rPr>
              <a:t>日、データ数は</a:t>
            </a:r>
            <a:r>
              <a:rPr lang="en-US" altLang="ja-JP" sz="2400" dirty="0">
                <a:solidFill>
                  <a:prstClr val="black"/>
                </a:solidFill>
                <a:latin typeface="Bookman Old Style" panose="02050604050505020204"/>
                <a:ea typeface="HG明朝E" panose="02020909000000000000" pitchFamily="17" charset="-128"/>
              </a:rPr>
              <a:t>91</a:t>
            </a:r>
            <a:r>
              <a:rPr lang="ja-JP" altLang="en-US" sz="2400" dirty="0">
                <a:solidFill>
                  <a:prstClr val="black"/>
                </a:solidFill>
                <a:latin typeface="Bookman Old Style" panose="02050604050505020204"/>
                <a:ea typeface="HG明朝E" panose="02020909000000000000" pitchFamily="17" charset="-128"/>
              </a:rPr>
              <a:t>件。</a:t>
            </a: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1756963349"/>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41</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244805" y="1018051"/>
            <a:ext cx="8640101" cy="5184552"/>
          </a:xfrm>
          <a:prstGeom prst="rect">
            <a:avLst/>
          </a:prstGeom>
          <a:noFill/>
        </p:spPr>
        <p:txBody>
          <a:bodyPr wrap="square" rtlCol="0">
            <a:noAutofit/>
          </a:bodyPr>
          <a:lstStyle/>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データのイメージはこんな感じ。長いので下は省略。</a:t>
            </a: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これで回帰分析をした結果が、以下。</a:t>
            </a: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pic>
        <p:nvPicPr>
          <p:cNvPr id="2" name="図 1">
            <a:extLst>
              <a:ext uri="{FF2B5EF4-FFF2-40B4-BE49-F238E27FC236}">
                <a16:creationId xmlns:a16="http://schemas.microsoft.com/office/drawing/2014/main" id="{BF01F375-9205-4727-B65D-8A300129EF73}"/>
              </a:ext>
            </a:extLst>
          </p:cNvPr>
          <p:cNvPicPr>
            <a:picLocks noChangeAspect="1"/>
          </p:cNvPicPr>
          <p:nvPr/>
        </p:nvPicPr>
        <p:blipFill>
          <a:blip r:embed="rId3"/>
          <a:stretch>
            <a:fillRect/>
          </a:stretch>
        </p:blipFill>
        <p:spPr>
          <a:xfrm>
            <a:off x="391495" y="1628800"/>
            <a:ext cx="8273601" cy="2897065"/>
          </a:xfrm>
          <a:prstGeom prst="rect">
            <a:avLst/>
          </a:prstGeom>
        </p:spPr>
      </p:pic>
    </p:spTree>
    <p:custDataLst>
      <p:tags r:id="rId1"/>
    </p:custDataLst>
    <p:extLst>
      <p:ext uri="{BB962C8B-B14F-4D97-AF65-F5344CB8AC3E}">
        <p14:creationId xmlns:p14="http://schemas.microsoft.com/office/powerpoint/2010/main" val="3202704728"/>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42</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244805" y="1018051"/>
            <a:ext cx="8640101" cy="5184552"/>
          </a:xfrm>
          <a:prstGeom prst="rect">
            <a:avLst/>
          </a:prstGeom>
          <a:noFill/>
        </p:spPr>
        <p:txBody>
          <a:bodyPr wrap="square" rtlCol="0">
            <a:noAutofit/>
          </a:bodyPr>
          <a:lstStyle/>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結論からいうと、ウィキペディア「リステリン」のページビュー数の自然対数を </a:t>
            </a:r>
            <a:r>
              <a:rPr lang="en-US" altLang="ja-JP" sz="2400" dirty="0">
                <a:solidFill>
                  <a:prstClr val="black"/>
                </a:solidFill>
                <a:latin typeface="Bookman Old Style" panose="02050604050505020204"/>
                <a:ea typeface="HG明朝E" panose="02020909000000000000" pitchFamily="17" charset="-128"/>
              </a:rPr>
              <a:t>Y </a:t>
            </a:r>
            <a:r>
              <a:rPr lang="ja-JP" altLang="en-US" sz="2400" dirty="0">
                <a:solidFill>
                  <a:prstClr val="black"/>
                </a:solidFill>
                <a:latin typeface="Bookman Old Style" panose="02050604050505020204"/>
                <a:ea typeface="HG明朝E" panose="02020909000000000000" pitchFamily="17" charset="-128"/>
              </a:rPr>
              <a:t>として、ツイッター上での「リステリン ホワイトニング」に関する書込み件数、および、ユーチューブに「リステリン」関連の動画がアップされている件数（一度アップされたらそのままデータとしては </a:t>
            </a:r>
            <a:r>
              <a:rPr lang="en-US" altLang="ja-JP" sz="2400" dirty="0">
                <a:solidFill>
                  <a:prstClr val="black"/>
                </a:solidFill>
                <a:latin typeface="Bookman Old Style" panose="02050604050505020204"/>
                <a:ea typeface="HG明朝E" panose="02020909000000000000" pitchFamily="17" charset="-128"/>
              </a:rPr>
              <a:t>1 </a:t>
            </a:r>
            <a:r>
              <a:rPr lang="ja-JP" altLang="en-US" sz="2400" dirty="0">
                <a:solidFill>
                  <a:prstClr val="black"/>
                </a:solidFill>
                <a:latin typeface="Bookman Old Style" panose="02050604050505020204"/>
                <a:ea typeface="HG明朝E" panose="02020909000000000000" pitchFamily="17" charset="-128"/>
              </a:rPr>
              <a:t>を入力し続けた累計値）を </a:t>
            </a:r>
            <a:r>
              <a:rPr lang="en-US" altLang="ja-JP" sz="2400" dirty="0">
                <a:solidFill>
                  <a:prstClr val="black"/>
                </a:solidFill>
                <a:latin typeface="Bookman Old Style" panose="02050604050505020204"/>
                <a:ea typeface="HG明朝E" panose="02020909000000000000" pitchFamily="17" charset="-128"/>
              </a:rPr>
              <a:t>X </a:t>
            </a:r>
            <a:r>
              <a:rPr lang="ja-JP" altLang="en-US" sz="2400" dirty="0">
                <a:solidFill>
                  <a:prstClr val="black"/>
                </a:solidFill>
                <a:latin typeface="Bookman Old Style" panose="02050604050505020204"/>
                <a:ea typeface="HG明朝E" panose="02020909000000000000" pitchFamily="17" charset="-128"/>
              </a:rPr>
              <a:t>とした回帰式にしっかりとした相関あり。</a:t>
            </a:r>
            <a:r>
              <a:rPr lang="en-US" altLang="ja-JP" sz="2400" dirty="0">
                <a:solidFill>
                  <a:prstClr val="black"/>
                </a:solidFill>
                <a:latin typeface="Bookman Old Style" panose="02050604050505020204"/>
                <a:ea typeface="HG明朝E" panose="02020909000000000000" pitchFamily="17" charset="-128"/>
              </a:rPr>
              <a:t>※</a:t>
            </a:r>
            <a:r>
              <a:rPr lang="ja-JP" altLang="en-US" sz="2400" dirty="0">
                <a:solidFill>
                  <a:prstClr val="black"/>
                </a:solidFill>
                <a:latin typeface="Bookman Old Style" panose="02050604050505020204"/>
                <a:ea typeface="HG明朝E" panose="02020909000000000000" pitchFamily="17" charset="-128"/>
              </a:rPr>
              <a:t>ただし、ユーチューブについては、ユーチューブ側の日付を</a:t>
            </a:r>
            <a:r>
              <a:rPr lang="en-US" altLang="ja-JP" sz="2400" dirty="0">
                <a:solidFill>
                  <a:prstClr val="black"/>
                </a:solidFill>
                <a:latin typeface="Bookman Old Style" panose="02050604050505020204"/>
                <a:ea typeface="HG明朝E" panose="02020909000000000000" pitchFamily="17" charset="-128"/>
              </a:rPr>
              <a:t>2</a:t>
            </a:r>
            <a:r>
              <a:rPr lang="ja-JP" altLang="en-US" sz="2400" dirty="0">
                <a:solidFill>
                  <a:prstClr val="black"/>
                </a:solidFill>
                <a:latin typeface="Bookman Old Style" panose="02050604050505020204"/>
                <a:ea typeface="HG明朝E" panose="02020909000000000000" pitchFamily="17" charset="-128"/>
              </a:rPr>
              <a:t>日早めたデータで相関あり。つまり、ユーチューバーが、動画作成のために何度もウィキペディア「リステリン」を閲覧している可能性あり。</a:t>
            </a: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1163039612"/>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43</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244805" y="1018051"/>
            <a:ext cx="8640101" cy="5184552"/>
          </a:xfrm>
          <a:prstGeom prst="rect">
            <a:avLst/>
          </a:prstGeom>
          <a:noFill/>
        </p:spPr>
        <p:txBody>
          <a:bodyPr wrap="square" rtlCol="0">
            <a:noAutofit/>
          </a:bodyPr>
          <a:lstStyle/>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エクセルでの回帰分析の結果表の一部は以下。</a:t>
            </a: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a:t>
            </a:r>
            <a:r>
              <a:rPr lang="en-US" altLang="ja-JP" sz="2400" dirty="0">
                <a:solidFill>
                  <a:prstClr val="black"/>
                </a:solidFill>
                <a:latin typeface="Bookman Old Style" panose="02050604050505020204"/>
                <a:ea typeface="HG明朝E" panose="02020909000000000000" pitchFamily="17" charset="-128"/>
              </a:rPr>
              <a:t>P-</a:t>
            </a:r>
            <a:r>
              <a:rPr lang="ja-JP" altLang="en-US" sz="2400" dirty="0">
                <a:solidFill>
                  <a:prstClr val="black"/>
                </a:solidFill>
                <a:latin typeface="Bookman Old Style" panose="02050604050505020204"/>
                <a:ea typeface="HG明朝E" panose="02020909000000000000" pitchFamily="17" charset="-128"/>
              </a:rPr>
              <a:t>値」の「</a:t>
            </a:r>
            <a:r>
              <a:rPr lang="en-US" altLang="ja-JP" sz="2400" dirty="0">
                <a:solidFill>
                  <a:prstClr val="black"/>
                </a:solidFill>
                <a:latin typeface="Bookman Old Style" panose="02050604050505020204"/>
                <a:ea typeface="HG明朝E" panose="02020909000000000000" pitchFamily="17" charset="-128"/>
              </a:rPr>
              <a:t>4.41E-70</a:t>
            </a:r>
            <a:r>
              <a:rPr lang="ja-JP" altLang="en-US" sz="2400" dirty="0">
                <a:solidFill>
                  <a:prstClr val="black"/>
                </a:solidFill>
                <a:latin typeface="Bookman Old Style" panose="02050604050505020204"/>
                <a:ea typeface="HG明朝E" panose="02020909000000000000" pitchFamily="17" charset="-128"/>
              </a:rPr>
              <a:t>」は、「</a:t>
            </a:r>
            <a:r>
              <a:rPr lang="en-US" altLang="ja-JP" sz="2400" dirty="0">
                <a:solidFill>
                  <a:prstClr val="black"/>
                </a:solidFill>
                <a:latin typeface="Bookman Old Style" panose="02050604050505020204"/>
                <a:ea typeface="HG明朝E" panose="02020909000000000000" pitchFamily="17" charset="-128"/>
              </a:rPr>
              <a:t>4.41×10</a:t>
            </a:r>
            <a:r>
              <a:rPr lang="ja-JP" altLang="en-US" sz="2400" dirty="0">
                <a:solidFill>
                  <a:prstClr val="black"/>
                </a:solidFill>
                <a:latin typeface="Bookman Old Style" panose="02050604050505020204"/>
                <a:ea typeface="HG明朝E" panose="02020909000000000000" pitchFamily="17" charset="-128"/>
              </a:rPr>
              <a:t>のマイナス</a:t>
            </a:r>
            <a:r>
              <a:rPr lang="en-US" altLang="ja-JP" sz="2400" dirty="0">
                <a:solidFill>
                  <a:prstClr val="black"/>
                </a:solidFill>
                <a:latin typeface="Bookman Old Style" panose="02050604050505020204"/>
                <a:ea typeface="HG明朝E" panose="02020909000000000000" pitchFamily="17" charset="-128"/>
              </a:rPr>
              <a:t>70</a:t>
            </a:r>
            <a:r>
              <a:rPr lang="ja-JP" altLang="en-US" sz="2400" dirty="0">
                <a:solidFill>
                  <a:prstClr val="black"/>
                </a:solidFill>
                <a:latin typeface="Bookman Old Style" panose="02050604050505020204"/>
                <a:ea typeface="HG明朝E" panose="02020909000000000000" pitchFamily="17" charset="-128"/>
              </a:rPr>
              <a:t>乗」という意味。つまり、この切片が実は偽物の結果である確率が非常に低い、信頼できる結果ですよということ。</a:t>
            </a:r>
          </a:p>
          <a:p>
            <a:pPr defTabSz="342900">
              <a:lnSpc>
                <a:spcPts val="3400"/>
              </a:lnSpc>
              <a:defRPr/>
            </a:pPr>
            <a:endParaRPr lang="ja-JP" altLang="en-US" sz="24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pic>
        <p:nvPicPr>
          <p:cNvPr id="2" name="図 1">
            <a:extLst>
              <a:ext uri="{FF2B5EF4-FFF2-40B4-BE49-F238E27FC236}">
                <a16:creationId xmlns:a16="http://schemas.microsoft.com/office/drawing/2014/main" id="{7906F286-BD73-49FE-AED0-12AC86C07146}"/>
              </a:ext>
            </a:extLst>
          </p:cNvPr>
          <p:cNvPicPr>
            <a:picLocks noChangeAspect="1"/>
          </p:cNvPicPr>
          <p:nvPr/>
        </p:nvPicPr>
        <p:blipFill>
          <a:blip r:embed="rId3"/>
          <a:stretch>
            <a:fillRect/>
          </a:stretch>
        </p:blipFill>
        <p:spPr>
          <a:xfrm>
            <a:off x="431350" y="1700807"/>
            <a:ext cx="2124425" cy="2049783"/>
          </a:xfrm>
          <a:prstGeom prst="rect">
            <a:avLst/>
          </a:prstGeom>
        </p:spPr>
      </p:pic>
      <p:pic>
        <p:nvPicPr>
          <p:cNvPr id="6" name="図 5">
            <a:extLst>
              <a:ext uri="{FF2B5EF4-FFF2-40B4-BE49-F238E27FC236}">
                <a16:creationId xmlns:a16="http://schemas.microsoft.com/office/drawing/2014/main" id="{B61B01A6-8586-4A5D-888A-D026B1B9482F}"/>
              </a:ext>
            </a:extLst>
          </p:cNvPr>
          <p:cNvPicPr>
            <a:picLocks noChangeAspect="1"/>
          </p:cNvPicPr>
          <p:nvPr/>
        </p:nvPicPr>
        <p:blipFill>
          <a:blip r:embed="rId4"/>
          <a:stretch>
            <a:fillRect/>
          </a:stretch>
        </p:blipFill>
        <p:spPr>
          <a:xfrm>
            <a:off x="2915816" y="1700806"/>
            <a:ext cx="5555768" cy="1440161"/>
          </a:xfrm>
          <a:prstGeom prst="rect">
            <a:avLst/>
          </a:prstGeom>
        </p:spPr>
      </p:pic>
    </p:spTree>
    <p:custDataLst>
      <p:tags r:id="rId1"/>
    </p:custDataLst>
    <p:extLst>
      <p:ext uri="{BB962C8B-B14F-4D97-AF65-F5344CB8AC3E}">
        <p14:creationId xmlns:p14="http://schemas.microsoft.com/office/powerpoint/2010/main" val="3791936107"/>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44</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244805" y="1018051"/>
            <a:ext cx="8287635" cy="5184552"/>
          </a:xfrm>
          <a:prstGeom prst="rect">
            <a:avLst/>
          </a:prstGeom>
          <a:noFill/>
        </p:spPr>
        <p:txBody>
          <a:bodyPr wrap="square" rtlCol="0">
            <a:noAutofit/>
          </a:bodyPr>
          <a:lstStyle/>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重相関</a:t>
            </a:r>
            <a:r>
              <a:rPr lang="en-US" altLang="ja-JP" sz="2400" dirty="0">
                <a:solidFill>
                  <a:prstClr val="black"/>
                </a:solidFill>
                <a:latin typeface="Bookman Old Style" panose="02050604050505020204"/>
                <a:ea typeface="HG明朝E" panose="02020909000000000000" pitchFamily="17" charset="-128"/>
              </a:rPr>
              <a:t>R2</a:t>
            </a:r>
            <a:r>
              <a:rPr lang="ja-JP" altLang="en-US" sz="2400" dirty="0">
                <a:solidFill>
                  <a:prstClr val="black"/>
                </a:solidFill>
                <a:latin typeface="Bookman Old Style" panose="02050604050505020204"/>
                <a:ea typeface="HG明朝E" panose="02020909000000000000" pitchFamily="17" charset="-128"/>
              </a:rPr>
              <a:t>が</a:t>
            </a:r>
            <a:r>
              <a:rPr lang="en-US" altLang="ja-JP" sz="2400" dirty="0">
                <a:solidFill>
                  <a:prstClr val="black"/>
                </a:solidFill>
                <a:latin typeface="Bookman Old Style" panose="02050604050505020204"/>
                <a:ea typeface="HG明朝E" panose="02020909000000000000" pitchFamily="17" charset="-128"/>
              </a:rPr>
              <a:t>0.122</a:t>
            </a:r>
            <a:r>
              <a:rPr lang="ja-JP" altLang="en-US" sz="2400" dirty="0">
                <a:solidFill>
                  <a:prstClr val="black"/>
                </a:solidFill>
                <a:latin typeface="Bookman Old Style" panose="02050604050505020204"/>
                <a:ea typeface="HG明朝E" panose="02020909000000000000" pitchFamily="17" charset="-128"/>
              </a:rPr>
              <a:t>、つまり、</a:t>
            </a:r>
            <a:r>
              <a:rPr lang="en-US" altLang="ja-JP" sz="2400" dirty="0">
                <a:solidFill>
                  <a:prstClr val="black"/>
                </a:solidFill>
                <a:latin typeface="Bookman Old Style" panose="02050604050505020204"/>
                <a:ea typeface="HG明朝E" panose="02020909000000000000" pitchFamily="17" charset="-128"/>
              </a:rPr>
              <a:t>12</a:t>
            </a:r>
            <a:r>
              <a:rPr lang="ja-JP" altLang="en-US" sz="2400" dirty="0">
                <a:solidFill>
                  <a:prstClr val="black"/>
                </a:solidFill>
                <a:latin typeface="Bookman Old Style" panose="02050604050505020204"/>
                <a:ea typeface="HG明朝E" panose="02020909000000000000" pitchFamily="17" charset="-128"/>
              </a:rPr>
              <a:t>％。ウィキペディア「リステリン」のデータの</a:t>
            </a:r>
            <a:r>
              <a:rPr lang="en-US" altLang="ja-JP" sz="2400" dirty="0">
                <a:solidFill>
                  <a:prstClr val="black"/>
                </a:solidFill>
                <a:latin typeface="Bookman Old Style" panose="02050604050505020204"/>
                <a:ea typeface="HG明朝E" panose="02020909000000000000" pitchFamily="17" charset="-128"/>
              </a:rPr>
              <a:t>12</a:t>
            </a:r>
            <a:r>
              <a:rPr lang="ja-JP" altLang="en-US" sz="2400" dirty="0">
                <a:solidFill>
                  <a:prstClr val="black"/>
                </a:solidFill>
                <a:latin typeface="Bookman Old Style" panose="02050604050505020204"/>
                <a:ea typeface="HG明朝E" panose="02020909000000000000" pitchFamily="17" charset="-128"/>
              </a:rPr>
              <a:t>％しか、この回帰式は説明できていない。言い換えると、他の重要な要因が見つかっていない可能性がある。</a:t>
            </a:r>
          </a:p>
          <a:p>
            <a:pPr marL="255600" indent="-255600" defTabSz="342900">
              <a:lnSpc>
                <a:spcPts val="3400"/>
              </a:lnSpc>
              <a:buFont typeface="Wingdings" panose="05000000000000000000" pitchFamily="2" charset="2"/>
              <a:buChar char="l"/>
              <a:defRPr/>
            </a:pPr>
            <a:r>
              <a:rPr lang="en-US" altLang="ja-JP" sz="2400" dirty="0">
                <a:solidFill>
                  <a:prstClr val="black"/>
                </a:solidFill>
                <a:latin typeface="Bookman Old Style" panose="02050604050505020204"/>
                <a:ea typeface="HG明朝E" panose="02020909000000000000" pitchFamily="17" charset="-128"/>
              </a:rPr>
              <a:t>X</a:t>
            </a:r>
            <a:r>
              <a:rPr lang="ja-JP" altLang="en-US" sz="2400" dirty="0">
                <a:solidFill>
                  <a:prstClr val="black"/>
                </a:solidFill>
                <a:latin typeface="Bookman Old Style" panose="02050604050505020204"/>
                <a:ea typeface="HG明朝E" panose="02020909000000000000" pitchFamily="17" charset="-128"/>
              </a:rPr>
              <a:t>値</a:t>
            </a:r>
            <a:r>
              <a:rPr lang="en-US" altLang="ja-JP" sz="2400" dirty="0">
                <a:solidFill>
                  <a:prstClr val="black"/>
                </a:solidFill>
                <a:latin typeface="Bookman Old Style" panose="02050604050505020204"/>
                <a:ea typeface="HG明朝E" panose="02020909000000000000" pitchFamily="17" charset="-128"/>
              </a:rPr>
              <a:t>1</a:t>
            </a:r>
            <a:r>
              <a:rPr lang="ja-JP" altLang="en-US" sz="2400" dirty="0">
                <a:solidFill>
                  <a:prstClr val="black"/>
                </a:solidFill>
                <a:latin typeface="Bookman Old Style" panose="02050604050505020204"/>
                <a:ea typeface="HG明朝E" panose="02020909000000000000" pitchFamily="17" charset="-128"/>
              </a:rPr>
              <a:t>がツイッターの書込み件数、</a:t>
            </a:r>
            <a:r>
              <a:rPr lang="en-US" altLang="ja-JP" sz="2400" dirty="0">
                <a:solidFill>
                  <a:prstClr val="black"/>
                </a:solidFill>
                <a:latin typeface="Bookman Old Style" panose="02050604050505020204"/>
                <a:ea typeface="HG明朝E" panose="02020909000000000000" pitchFamily="17" charset="-128"/>
              </a:rPr>
              <a:t>X</a:t>
            </a:r>
            <a:r>
              <a:rPr lang="ja-JP" altLang="en-US" sz="2400" dirty="0">
                <a:solidFill>
                  <a:prstClr val="black"/>
                </a:solidFill>
                <a:latin typeface="Bookman Old Style" panose="02050604050505020204"/>
                <a:ea typeface="HG明朝E" panose="02020909000000000000" pitchFamily="17" charset="-128"/>
              </a:rPr>
              <a:t>値</a:t>
            </a:r>
            <a:r>
              <a:rPr lang="en-US" altLang="ja-JP" sz="2400" dirty="0">
                <a:solidFill>
                  <a:prstClr val="black"/>
                </a:solidFill>
                <a:latin typeface="Bookman Old Style" panose="02050604050505020204"/>
                <a:ea typeface="HG明朝E" panose="02020909000000000000" pitchFamily="17" charset="-128"/>
              </a:rPr>
              <a:t>2</a:t>
            </a:r>
            <a:r>
              <a:rPr lang="ja-JP" altLang="en-US" sz="2400" dirty="0">
                <a:solidFill>
                  <a:prstClr val="black"/>
                </a:solidFill>
                <a:latin typeface="Bookman Old Style" panose="02050604050505020204"/>
                <a:ea typeface="HG明朝E" panose="02020909000000000000" pitchFamily="17" charset="-128"/>
              </a:rPr>
              <a:t>がユーチューブの動画数。</a:t>
            </a: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どちらも、</a:t>
            </a:r>
            <a:r>
              <a:rPr lang="en-US" altLang="ja-JP" sz="2400" dirty="0">
                <a:solidFill>
                  <a:prstClr val="black"/>
                </a:solidFill>
                <a:latin typeface="Bookman Old Style" panose="02050604050505020204"/>
                <a:ea typeface="HG明朝E" panose="02020909000000000000" pitchFamily="17" charset="-128"/>
              </a:rPr>
              <a:t>t </a:t>
            </a:r>
            <a:r>
              <a:rPr lang="ja-JP" altLang="en-US" sz="2400" dirty="0">
                <a:solidFill>
                  <a:prstClr val="black"/>
                </a:solidFill>
                <a:latin typeface="Bookman Old Style" panose="02050604050505020204"/>
                <a:ea typeface="HG明朝E" panose="02020909000000000000" pitchFamily="17" charset="-128"/>
              </a:rPr>
              <a:t>値の絶対値が</a:t>
            </a:r>
            <a:r>
              <a:rPr lang="en-US" altLang="ja-JP" sz="2400" dirty="0">
                <a:solidFill>
                  <a:prstClr val="black"/>
                </a:solidFill>
                <a:latin typeface="Bookman Old Style" panose="02050604050505020204"/>
                <a:ea typeface="HG明朝E" panose="02020909000000000000" pitchFamily="17" charset="-128"/>
              </a:rPr>
              <a:t>2</a:t>
            </a:r>
            <a:r>
              <a:rPr lang="ja-JP" altLang="en-US" sz="2400" dirty="0">
                <a:solidFill>
                  <a:prstClr val="black"/>
                </a:solidFill>
                <a:latin typeface="Bookman Old Style" panose="02050604050505020204"/>
                <a:ea typeface="HG明朝E" panose="02020909000000000000" pitchFamily="17" charset="-128"/>
              </a:rPr>
              <a:t>を超えているので</a:t>
            </a:r>
            <a:r>
              <a:rPr lang="ja-JP" altLang="en-US" sz="2400">
                <a:solidFill>
                  <a:prstClr val="black"/>
                </a:solidFill>
                <a:latin typeface="Bookman Old Style" panose="02050604050505020204"/>
                <a:ea typeface="HG明朝E" panose="02020909000000000000" pitchFamily="17" charset="-128"/>
              </a:rPr>
              <a:t>、相関と</a:t>
            </a:r>
            <a:r>
              <a:rPr lang="ja-JP" altLang="en-US" sz="2400" dirty="0">
                <a:solidFill>
                  <a:prstClr val="black"/>
                </a:solidFill>
                <a:latin typeface="Bookman Old Style" panose="02050604050505020204"/>
                <a:ea typeface="HG明朝E" panose="02020909000000000000" pitchFamily="17" charset="-128"/>
              </a:rPr>
              <a:t>しては許容範囲（これは暗記しよう。</a:t>
            </a:r>
            <a:r>
              <a:rPr lang="en-US" altLang="ja-JP" sz="2400" dirty="0">
                <a:solidFill>
                  <a:prstClr val="black"/>
                </a:solidFill>
                <a:latin typeface="Bookman Old Style" panose="02050604050505020204"/>
                <a:ea typeface="HG明朝E" panose="02020909000000000000" pitchFamily="17" charset="-128"/>
              </a:rPr>
              <a:t>t </a:t>
            </a:r>
            <a:r>
              <a:rPr lang="ja-JP" altLang="en-US" sz="2400" dirty="0">
                <a:solidFill>
                  <a:prstClr val="black"/>
                </a:solidFill>
                <a:latin typeface="Bookman Old Style" panose="02050604050505020204"/>
                <a:ea typeface="HG明朝E" panose="02020909000000000000" pitchFamily="17" charset="-128"/>
              </a:rPr>
              <a:t>値は係数／標準誤差なので、絶対値が大きいほど </a:t>
            </a:r>
            <a:r>
              <a:rPr lang="en-US" altLang="ja-JP" sz="2400" dirty="0">
                <a:solidFill>
                  <a:prstClr val="black"/>
                </a:solidFill>
                <a:latin typeface="Bookman Old Style" panose="02050604050505020204"/>
                <a:ea typeface="HG明朝E" panose="02020909000000000000" pitchFamily="17" charset="-128"/>
              </a:rPr>
              <a:t>X </a:t>
            </a:r>
            <a:r>
              <a:rPr lang="ja-JP" altLang="en-US" sz="2400" dirty="0">
                <a:solidFill>
                  <a:prstClr val="black"/>
                </a:solidFill>
                <a:latin typeface="Bookman Old Style" panose="02050604050505020204"/>
                <a:ea typeface="HG明朝E" panose="02020909000000000000" pitchFamily="17" charset="-128"/>
              </a:rPr>
              <a:t>と </a:t>
            </a:r>
            <a:r>
              <a:rPr lang="en-US" altLang="ja-JP" sz="2400" dirty="0">
                <a:solidFill>
                  <a:prstClr val="black"/>
                </a:solidFill>
                <a:latin typeface="Bookman Old Style" panose="02050604050505020204"/>
                <a:ea typeface="HG明朝E" panose="02020909000000000000" pitchFamily="17" charset="-128"/>
              </a:rPr>
              <a:t>Y </a:t>
            </a:r>
            <a:r>
              <a:rPr lang="ja-JP" altLang="en-US" sz="2400" dirty="0">
                <a:solidFill>
                  <a:prstClr val="black"/>
                </a:solidFill>
                <a:latin typeface="Bookman Old Style" panose="02050604050505020204"/>
                <a:ea typeface="HG明朝E" panose="02020909000000000000" pitchFamily="17" charset="-128"/>
              </a:rPr>
              <a:t>の関係がはっきりしているということ。通常、</a:t>
            </a:r>
            <a:r>
              <a:rPr lang="en-US" altLang="ja-JP" sz="2400" dirty="0">
                <a:solidFill>
                  <a:prstClr val="black"/>
                </a:solidFill>
                <a:latin typeface="Bookman Old Style" panose="02050604050505020204"/>
                <a:ea typeface="HG明朝E" panose="02020909000000000000" pitchFamily="17" charset="-128"/>
              </a:rPr>
              <a:t>2</a:t>
            </a:r>
            <a:r>
              <a:rPr lang="ja-JP" altLang="en-US" sz="2400" dirty="0">
                <a:solidFill>
                  <a:prstClr val="black"/>
                </a:solidFill>
                <a:latin typeface="Bookman Old Style" panose="02050604050505020204"/>
                <a:ea typeface="HG明朝E" panose="02020909000000000000" pitchFamily="17" charset="-128"/>
              </a:rPr>
              <a:t>よりおおきければ（または</a:t>
            </a:r>
            <a:r>
              <a:rPr lang="en-US" altLang="ja-JP" sz="2400" dirty="0">
                <a:solidFill>
                  <a:prstClr val="black"/>
                </a:solidFill>
                <a:latin typeface="Bookman Old Style" panose="02050604050505020204"/>
                <a:ea typeface="HG明朝E" panose="02020909000000000000" pitchFamily="17" charset="-128"/>
              </a:rPr>
              <a:t>2</a:t>
            </a:r>
            <a:r>
              <a:rPr lang="ja-JP" altLang="en-US" sz="2400" dirty="0">
                <a:solidFill>
                  <a:prstClr val="black"/>
                </a:solidFill>
                <a:latin typeface="Bookman Old Style" panose="02050604050505020204"/>
                <a:ea typeface="HG明朝E" panose="02020909000000000000" pitchFamily="17" charset="-128"/>
              </a:rPr>
              <a:t>以上なら）、</a:t>
            </a:r>
            <a:r>
              <a:rPr lang="en-US" altLang="ja-JP" sz="2400" dirty="0">
                <a:solidFill>
                  <a:prstClr val="black"/>
                </a:solidFill>
                <a:latin typeface="Bookman Old Style" panose="02050604050505020204"/>
                <a:ea typeface="HG明朝E" panose="02020909000000000000" pitchFamily="17" charset="-128"/>
              </a:rPr>
              <a:t>OK</a:t>
            </a:r>
            <a:r>
              <a:rPr lang="ja-JP" altLang="en-US" sz="2400" dirty="0">
                <a:solidFill>
                  <a:prstClr val="black"/>
                </a:solidFill>
                <a:latin typeface="Bookman Old Style" panose="02050604050505020204"/>
                <a:ea typeface="HG明朝E" panose="02020909000000000000" pitchFamily="17" charset="-128"/>
              </a:rPr>
              <a:t>という取扱いが多い。</a:t>
            </a: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3480261970"/>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45</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244805" y="1018051"/>
            <a:ext cx="8359643" cy="5184552"/>
          </a:xfrm>
          <a:prstGeom prst="rect">
            <a:avLst/>
          </a:prstGeom>
          <a:noFill/>
        </p:spPr>
        <p:txBody>
          <a:bodyPr wrap="square" rtlCol="0">
            <a:noAutofit/>
          </a:bodyPr>
          <a:lstStyle/>
          <a:p>
            <a:pPr marL="255600" indent="-255600" defTabSz="342900">
              <a:lnSpc>
                <a:spcPts val="3400"/>
              </a:lnSpc>
              <a:buFont typeface="Wingdings" panose="05000000000000000000" pitchFamily="2" charset="2"/>
              <a:buChar char="l"/>
              <a:defRPr/>
            </a:pPr>
            <a:r>
              <a:rPr lang="en-US" altLang="ja-JP" sz="2400" dirty="0">
                <a:solidFill>
                  <a:prstClr val="black"/>
                </a:solidFill>
                <a:latin typeface="Bookman Old Style" panose="02050604050505020204"/>
                <a:ea typeface="HG明朝E" panose="02020909000000000000" pitchFamily="17" charset="-128"/>
              </a:rPr>
              <a:t>P</a:t>
            </a:r>
            <a:r>
              <a:rPr lang="ja-JP" altLang="en-US" sz="2400" dirty="0">
                <a:solidFill>
                  <a:prstClr val="black"/>
                </a:solidFill>
                <a:latin typeface="Bookman Old Style" panose="02050604050505020204"/>
                <a:ea typeface="HG明朝E" panose="02020909000000000000" pitchFamily="17" charset="-128"/>
              </a:rPr>
              <a:t>値は、これら説明変数 </a:t>
            </a:r>
            <a:r>
              <a:rPr lang="en-US" altLang="ja-JP" sz="2400" dirty="0">
                <a:solidFill>
                  <a:prstClr val="black"/>
                </a:solidFill>
                <a:latin typeface="Bookman Old Style" panose="02050604050505020204"/>
                <a:ea typeface="HG明朝E" panose="02020909000000000000" pitchFamily="17" charset="-128"/>
              </a:rPr>
              <a:t>X</a:t>
            </a:r>
            <a:r>
              <a:rPr lang="ja-JP" altLang="en-US" sz="2400" dirty="0">
                <a:solidFill>
                  <a:prstClr val="black"/>
                </a:solidFill>
                <a:latin typeface="Bookman Old Style" panose="02050604050505020204"/>
                <a:ea typeface="HG明朝E" panose="02020909000000000000" pitchFamily="17" charset="-128"/>
              </a:rPr>
              <a:t>値</a:t>
            </a:r>
            <a:r>
              <a:rPr lang="en-US" altLang="ja-JP" sz="2400" dirty="0">
                <a:solidFill>
                  <a:prstClr val="black"/>
                </a:solidFill>
                <a:latin typeface="Bookman Old Style" panose="02050604050505020204"/>
                <a:ea typeface="HG明朝E" panose="02020909000000000000" pitchFamily="17" charset="-128"/>
              </a:rPr>
              <a:t>1 </a:t>
            </a:r>
            <a:r>
              <a:rPr lang="ja-JP" altLang="en-US" sz="2400" dirty="0">
                <a:solidFill>
                  <a:prstClr val="black"/>
                </a:solidFill>
                <a:latin typeface="Bookman Old Style" panose="02050604050505020204"/>
                <a:ea typeface="HG明朝E" panose="02020909000000000000" pitchFamily="17" charset="-128"/>
              </a:rPr>
              <a:t>と </a:t>
            </a:r>
            <a:r>
              <a:rPr lang="en-US" altLang="ja-JP" sz="2400" dirty="0">
                <a:solidFill>
                  <a:prstClr val="black"/>
                </a:solidFill>
                <a:latin typeface="Bookman Old Style" panose="02050604050505020204"/>
                <a:ea typeface="HG明朝E" panose="02020909000000000000" pitchFamily="17" charset="-128"/>
              </a:rPr>
              <a:t>X</a:t>
            </a:r>
            <a:r>
              <a:rPr lang="ja-JP" altLang="en-US" sz="2400" dirty="0">
                <a:solidFill>
                  <a:prstClr val="black"/>
                </a:solidFill>
                <a:latin typeface="Bookman Old Style" panose="02050604050505020204"/>
                <a:ea typeface="HG明朝E" panose="02020909000000000000" pitchFamily="17" charset="-128"/>
              </a:rPr>
              <a:t>値</a:t>
            </a:r>
            <a:r>
              <a:rPr lang="en-US" altLang="ja-JP" sz="2400" dirty="0">
                <a:solidFill>
                  <a:prstClr val="black"/>
                </a:solidFill>
                <a:latin typeface="Bookman Old Style" panose="02050604050505020204"/>
                <a:ea typeface="HG明朝E" panose="02020909000000000000" pitchFamily="17" charset="-128"/>
              </a:rPr>
              <a:t>2 </a:t>
            </a:r>
            <a:r>
              <a:rPr lang="ja-JP" altLang="en-US" sz="2400" dirty="0">
                <a:solidFill>
                  <a:prstClr val="black"/>
                </a:solidFill>
                <a:latin typeface="Bookman Old Style" panose="02050604050505020204"/>
                <a:ea typeface="HG明朝E" panose="02020909000000000000" pitchFamily="17" charset="-128"/>
              </a:rPr>
              <a:t>が、実は </a:t>
            </a:r>
            <a:r>
              <a:rPr lang="en-US" altLang="ja-JP" sz="2400" dirty="0">
                <a:solidFill>
                  <a:prstClr val="black"/>
                </a:solidFill>
                <a:latin typeface="Bookman Old Style" panose="02050604050505020204"/>
                <a:ea typeface="HG明朝E" panose="02020909000000000000" pitchFamily="17" charset="-128"/>
              </a:rPr>
              <a:t>Y </a:t>
            </a:r>
            <a:r>
              <a:rPr lang="ja-JP" altLang="en-US" sz="2400" dirty="0">
                <a:solidFill>
                  <a:prstClr val="black"/>
                </a:solidFill>
                <a:latin typeface="Bookman Old Style" panose="02050604050505020204"/>
                <a:ea typeface="HG明朝E" panose="02020909000000000000" pitchFamily="17" charset="-128"/>
              </a:rPr>
              <a:t>と相関・因果関係を持って</a:t>
            </a:r>
            <a:r>
              <a:rPr lang="ja-JP" altLang="en-US" sz="2400" dirty="0">
                <a:solidFill>
                  <a:srgbClr val="FF0000"/>
                </a:solidFill>
                <a:latin typeface="Bookman Old Style" panose="02050604050505020204"/>
                <a:ea typeface="HG明朝E" panose="02020909000000000000" pitchFamily="17" charset="-128"/>
              </a:rPr>
              <a:t>いない</a:t>
            </a:r>
            <a:r>
              <a:rPr lang="ja-JP" altLang="en-US" sz="2400" dirty="0">
                <a:solidFill>
                  <a:prstClr val="black"/>
                </a:solidFill>
                <a:latin typeface="Bookman Old Style" panose="02050604050505020204"/>
                <a:ea typeface="HG明朝E" panose="02020909000000000000" pitchFamily="17" charset="-128"/>
              </a:rPr>
              <a:t>確率。</a:t>
            </a: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どちらも、</a:t>
            </a:r>
            <a:r>
              <a:rPr lang="en-US" altLang="ja-JP" sz="2400" dirty="0">
                <a:solidFill>
                  <a:prstClr val="black"/>
                </a:solidFill>
                <a:latin typeface="Bookman Old Style" panose="02050604050505020204"/>
                <a:ea typeface="HG明朝E" panose="02020909000000000000" pitchFamily="17" charset="-128"/>
              </a:rPr>
              <a:t>0.014</a:t>
            </a:r>
            <a:r>
              <a:rPr lang="ja-JP" altLang="en-US" sz="2400" dirty="0">
                <a:solidFill>
                  <a:prstClr val="black"/>
                </a:solidFill>
                <a:latin typeface="Bookman Old Style" panose="02050604050505020204"/>
                <a:ea typeface="HG明朝E" panose="02020909000000000000" pitchFamily="17" charset="-128"/>
              </a:rPr>
              <a:t>前後。つまり、	</a:t>
            </a:r>
            <a:r>
              <a:rPr lang="en-US" altLang="ja-JP" sz="2400" dirty="0">
                <a:solidFill>
                  <a:prstClr val="black"/>
                </a:solidFill>
                <a:latin typeface="Bookman Old Style" panose="02050604050505020204"/>
                <a:ea typeface="HG明朝E" panose="02020909000000000000" pitchFamily="17" charset="-128"/>
              </a:rPr>
              <a:t>1.4</a:t>
            </a:r>
            <a:r>
              <a:rPr lang="ja-JP" altLang="en-US" sz="2400" dirty="0">
                <a:solidFill>
                  <a:prstClr val="black"/>
                </a:solidFill>
                <a:latin typeface="Bookman Old Style" panose="02050604050505020204"/>
                <a:ea typeface="HG明朝E" panose="02020909000000000000" pitchFamily="17" charset="-128"/>
              </a:rPr>
              <a:t>％程度の確率。</a:t>
            </a: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つまり、両変数は</a:t>
            </a:r>
            <a:r>
              <a:rPr lang="en-US" altLang="ja-JP" sz="2400" dirty="0">
                <a:solidFill>
                  <a:prstClr val="black"/>
                </a:solidFill>
                <a:latin typeface="Bookman Old Style" panose="02050604050505020204"/>
                <a:ea typeface="HG明朝E" panose="02020909000000000000" pitchFamily="17" charset="-128"/>
              </a:rPr>
              <a:t>5</a:t>
            </a:r>
            <a:r>
              <a:rPr lang="ja-JP" altLang="en-US" sz="2400" dirty="0">
                <a:solidFill>
                  <a:prstClr val="black"/>
                </a:solidFill>
                <a:latin typeface="Bookman Old Style" panose="02050604050505020204"/>
                <a:ea typeface="HG明朝E" panose="02020909000000000000" pitchFamily="17" charset="-128"/>
              </a:rPr>
              <a:t>％有意で、</a:t>
            </a:r>
            <a:r>
              <a:rPr lang="en-US" altLang="ja-JP" sz="2400" dirty="0">
                <a:solidFill>
                  <a:prstClr val="black"/>
                </a:solidFill>
                <a:latin typeface="Bookman Old Style" panose="02050604050505020204"/>
                <a:ea typeface="HG明朝E" panose="02020909000000000000" pitchFamily="17" charset="-128"/>
              </a:rPr>
              <a:t>Y </a:t>
            </a:r>
            <a:r>
              <a:rPr lang="ja-JP" altLang="en-US" sz="2400" dirty="0">
                <a:solidFill>
                  <a:prstClr val="black"/>
                </a:solidFill>
                <a:latin typeface="Bookman Old Style" panose="02050604050505020204"/>
                <a:ea typeface="HG明朝E" panose="02020909000000000000" pitchFamily="17" charset="-128"/>
              </a:rPr>
              <a:t>と相関がある。</a:t>
            </a: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a:t>
            </a:r>
            <a:r>
              <a:rPr lang="en-US" altLang="ja-JP" sz="2400" dirty="0">
                <a:solidFill>
                  <a:prstClr val="black"/>
                </a:solidFill>
                <a:latin typeface="Bookman Old Style" panose="02050604050505020204"/>
                <a:ea typeface="HG明朝E" panose="02020909000000000000" pitchFamily="17" charset="-128"/>
              </a:rPr>
              <a:t>5</a:t>
            </a:r>
            <a:r>
              <a:rPr lang="ja-JP" altLang="en-US" sz="2400" dirty="0">
                <a:solidFill>
                  <a:prstClr val="black"/>
                </a:solidFill>
                <a:latin typeface="Bookman Old Style" panose="02050604050505020204"/>
                <a:ea typeface="HG明朝E" panose="02020909000000000000" pitchFamily="17" charset="-128"/>
              </a:rPr>
              <a:t>％有意」とは、「これら説明変数 </a:t>
            </a:r>
            <a:r>
              <a:rPr lang="en-US" altLang="ja-JP" sz="2400" dirty="0">
                <a:solidFill>
                  <a:prstClr val="black"/>
                </a:solidFill>
                <a:latin typeface="Bookman Old Style" panose="02050604050505020204"/>
                <a:ea typeface="HG明朝E" panose="02020909000000000000" pitchFamily="17" charset="-128"/>
              </a:rPr>
              <a:t>X</a:t>
            </a:r>
            <a:r>
              <a:rPr lang="ja-JP" altLang="en-US" sz="2400" dirty="0">
                <a:solidFill>
                  <a:prstClr val="black"/>
                </a:solidFill>
                <a:latin typeface="Bookman Old Style" panose="02050604050505020204"/>
                <a:ea typeface="HG明朝E" panose="02020909000000000000" pitchFamily="17" charset="-128"/>
              </a:rPr>
              <a:t>値</a:t>
            </a:r>
            <a:r>
              <a:rPr lang="en-US" altLang="ja-JP" sz="2400" dirty="0">
                <a:solidFill>
                  <a:prstClr val="black"/>
                </a:solidFill>
                <a:latin typeface="Bookman Old Style" panose="02050604050505020204"/>
                <a:ea typeface="HG明朝E" panose="02020909000000000000" pitchFamily="17" charset="-128"/>
              </a:rPr>
              <a:t>1 </a:t>
            </a:r>
            <a:r>
              <a:rPr lang="ja-JP" altLang="en-US" sz="2400" dirty="0">
                <a:solidFill>
                  <a:prstClr val="black"/>
                </a:solidFill>
                <a:latin typeface="Bookman Old Style" panose="02050604050505020204"/>
                <a:ea typeface="HG明朝E" panose="02020909000000000000" pitchFamily="17" charset="-128"/>
              </a:rPr>
              <a:t>と </a:t>
            </a:r>
            <a:r>
              <a:rPr lang="en-US" altLang="ja-JP" sz="2400" dirty="0">
                <a:solidFill>
                  <a:prstClr val="black"/>
                </a:solidFill>
                <a:latin typeface="Bookman Old Style" panose="02050604050505020204"/>
                <a:ea typeface="HG明朝E" panose="02020909000000000000" pitchFamily="17" charset="-128"/>
              </a:rPr>
              <a:t>X</a:t>
            </a:r>
            <a:r>
              <a:rPr lang="ja-JP" altLang="en-US" sz="2400" dirty="0">
                <a:solidFill>
                  <a:prstClr val="black"/>
                </a:solidFill>
                <a:latin typeface="Bookman Old Style" panose="02050604050505020204"/>
                <a:ea typeface="HG明朝E" panose="02020909000000000000" pitchFamily="17" charset="-128"/>
              </a:rPr>
              <a:t>値</a:t>
            </a:r>
            <a:r>
              <a:rPr lang="en-US" altLang="ja-JP" sz="2400" dirty="0">
                <a:solidFill>
                  <a:prstClr val="black"/>
                </a:solidFill>
                <a:latin typeface="Bookman Old Style" panose="02050604050505020204"/>
                <a:ea typeface="HG明朝E" panose="02020909000000000000" pitchFamily="17" charset="-128"/>
              </a:rPr>
              <a:t>2 </a:t>
            </a:r>
            <a:r>
              <a:rPr lang="ja-JP" altLang="en-US" sz="2400" dirty="0">
                <a:solidFill>
                  <a:prstClr val="black"/>
                </a:solidFill>
                <a:latin typeface="Bookman Old Style" panose="02050604050505020204"/>
                <a:ea typeface="HG明朝E" panose="02020909000000000000" pitchFamily="17" charset="-128"/>
              </a:rPr>
              <a:t>が、実は </a:t>
            </a:r>
            <a:r>
              <a:rPr lang="en-US" altLang="ja-JP" sz="2400" dirty="0">
                <a:solidFill>
                  <a:prstClr val="black"/>
                </a:solidFill>
                <a:latin typeface="Bookman Old Style" panose="02050604050505020204"/>
                <a:ea typeface="HG明朝E" panose="02020909000000000000" pitchFamily="17" charset="-128"/>
              </a:rPr>
              <a:t>Y </a:t>
            </a:r>
            <a:r>
              <a:rPr lang="ja-JP" altLang="en-US" sz="2400" dirty="0">
                <a:solidFill>
                  <a:prstClr val="black"/>
                </a:solidFill>
                <a:latin typeface="Bookman Old Style" panose="02050604050505020204"/>
                <a:ea typeface="HG明朝E" panose="02020909000000000000" pitchFamily="17" charset="-128"/>
              </a:rPr>
              <a:t>と相関・因果関係を持って</a:t>
            </a:r>
            <a:r>
              <a:rPr lang="ja-JP" altLang="en-US" sz="2400" dirty="0">
                <a:solidFill>
                  <a:srgbClr val="FF0000"/>
                </a:solidFill>
                <a:latin typeface="Bookman Old Style" panose="02050604050505020204"/>
                <a:ea typeface="HG明朝E" panose="02020909000000000000" pitchFamily="17" charset="-128"/>
              </a:rPr>
              <a:t>いない</a:t>
            </a:r>
            <a:r>
              <a:rPr lang="ja-JP" altLang="en-US" sz="2400" dirty="0">
                <a:solidFill>
                  <a:prstClr val="black"/>
                </a:solidFill>
                <a:latin typeface="Bookman Old Style" panose="02050604050505020204"/>
                <a:ea typeface="HG明朝E" panose="02020909000000000000" pitchFamily="17" charset="-128"/>
              </a:rPr>
              <a:t>確率」が</a:t>
            </a:r>
            <a:r>
              <a:rPr lang="en-US" altLang="ja-JP" sz="2400" dirty="0">
                <a:solidFill>
                  <a:prstClr val="black"/>
                </a:solidFill>
                <a:latin typeface="Bookman Old Style" panose="02050604050505020204"/>
                <a:ea typeface="HG明朝E" panose="02020909000000000000" pitchFamily="17" charset="-128"/>
              </a:rPr>
              <a:t>5</a:t>
            </a:r>
            <a:r>
              <a:rPr lang="ja-JP" altLang="en-US" sz="2400" dirty="0">
                <a:solidFill>
                  <a:prstClr val="black"/>
                </a:solidFill>
                <a:latin typeface="Bookman Old Style" panose="02050604050505020204"/>
                <a:ea typeface="HG明朝E" panose="02020909000000000000" pitchFamily="17" charset="-128"/>
              </a:rPr>
              <a:t>％よりも低い、という意味。つまり、</a:t>
            </a:r>
            <a:r>
              <a:rPr lang="en-US" altLang="ja-JP" sz="2400" dirty="0">
                <a:solidFill>
                  <a:prstClr val="black"/>
                </a:solidFill>
                <a:latin typeface="Bookman Old Style" panose="02050604050505020204"/>
                <a:ea typeface="HG明朝E" panose="02020909000000000000" pitchFamily="17" charset="-128"/>
              </a:rPr>
              <a:t>95</a:t>
            </a:r>
            <a:r>
              <a:rPr lang="ja-JP" altLang="en-US" sz="2400" dirty="0">
                <a:solidFill>
                  <a:prstClr val="black"/>
                </a:solidFill>
                <a:latin typeface="Bookman Old Style" panose="02050604050505020204"/>
                <a:ea typeface="HG明朝E" panose="02020909000000000000" pitchFamily="17" charset="-128"/>
              </a:rPr>
              <a:t>％以上の確率で、</a:t>
            </a:r>
            <a:r>
              <a:rPr lang="en-US" altLang="ja-JP" sz="2400" dirty="0">
                <a:solidFill>
                  <a:prstClr val="black"/>
                </a:solidFill>
                <a:latin typeface="Bookman Old Style" panose="02050604050505020204"/>
                <a:ea typeface="HG明朝E" panose="02020909000000000000" pitchFamily="17" charset="-128"/>
              </a:rPr>
              <a:t>X</a:t>
            </a:r>
            <a:r>
              <a:rPr lang="ja-JP" altLang="en-US" sz="2400" dirty="0">
                <a:solidFill>
                  <a:prstClr val="black"/>
                </a:solidFill>
                <a:latin typeface="Bookman Old Style" panose="02050604050505020204"/>
                <a:ea typeface="HG明朝E" panose="02020909000000000000" pitchFamily="17" charset="-128"/>
              </a:rPr>
              <a:t>値</a:t>
            </a:r>
            <a:r>
              <a:rPr lang="en-US" altLang="ja-JP" sz="2400" dirty="0">
                <a:solidFill>
                  <a:prstClr val="black"/>
                </a:solidFill>
                <a:latin typeface="Bookman Old Style" panose="02050604050505020204"/>
                <a:ea typeface="HG明朝E" panose="02020909000000000000" pitchFamily="17" charset="-128"/>
              </a:rPr>
              <a:t>1 </a:t>
            </a:r>
            <a:r>
              <a:rPr lang="ja-JP" altLang="en-US" sz="2400" dirty="0">
                <a:solidFill>
                  <a:prstClr val="black"/>
                </a:solidFill>
                <a:latin typeface="Bookman Old Style" panose="02050604050505020204"/>
                <a:ea typeface="HG明朝E" panose="02020909000000000000" pitchFamily="17" charset="-128"/>
              </a:rPr>
              <a:t>と</a:t>
            </a:r>
            <a:r>
              <a:rPr lang="en-US" altLang="ja-JP" sz="2400" dirty="0">
                <a:solidFill>
                  <a:prstClr val="black"/>
                </a:solidFill>
                <a:latin typeface="Bookman Old Style" panose="02050604050505020204"/>
                <a:ea typeface="HG明朝E" panose="02020909000000000000" pitchFamily="17" charset="-128"/>
              </a:rPr>
              <a:t>X</a:t>
            </a:r>
            <a:r>
              <a:rPr lang="ja-JP" altLang="en-US" sz="2400" dirty="0">
                <a:solidFill>
                  <a:prstClr val="black"/>
                </a:solidFill>
                <a:latin typeface="Bookman Old Style" panose="02050604050505020204"/>
                <a:ea typeface="HG明朝E" panose="02020909000000000000" pitchFamily="17" charset="-128"/>
              </a:rPr>
              <a:t>値</a:t>
            </a:r>
            <a:r>
              <a:rPr lang="en-US" altLang="ja-JP" sz="2400" dirty="0">
                <a:solidFill>
                  <a:prstClr val="black"/>
                </a:solidFill>
                <a:latin typeface="Bookman Old Style" panose="02050604050505020204"/>
                <a:ea typeface="HG明朝E" panose="02020909000000000000" pitchFamily="17" charset="-128"/>
              </a:rPr>
              <a:t>2 </a:t>
            </a:r>
            <a:r>
              <a:rPr lang="ja-JP" altLang="en-US" sz="2400" dirty="0">
                <a:solidFill>
                  <a:prstClr val="black"/>
                </a:solidFill>
                <a:latin typeface="Bookman Old Style" panose="02050604050505020204"/>
                <a:ea typeface="HG明朝E" panose="02020909000000000000" pitchFamily="17" charset="-128"/>
              </a:rPr>
              <a:t>は </a:t>
            </a:r>
            <a:r>
              <a:rPr lang="en-US" altLang="ja-JP" sz="2400" dirty="0">
                <a:solidFill>
                  <a:prstClr val="black"/>
                </a:solidFill>
                <a:latin typeface="Bookman Old Style" panose="02050604050505020204"/>
                <a:ea typeface="HG明朝E" panose="02020909000000000000" pitchFamily="17" charset="-128"/>
              </a:rPr>
              <a:t>Y </a:t>
            </a:r>
            <a:r>
              <a:rPr lang="ja-JP" altLang="en-US" sz="2400" dirty="0">
                <a:solidFill>
                  <a:prstClr val="black"/>
                </a:solidFill>
                <a:latin typeface="Bookman Old Style" panose="02050604050505020204"/>
                <a:ea typeface="HG明朝E" panose="02020909000000000000" pitchFamily="17" charset="-128"/>
              </a:rPr>
              <a:t>と相関している。</a:t>
            </a: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3160167478"/>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46</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244805" y="1018051"/>
            <a:ext cx="8640101" cy="5184552"/>
          </a:xfrm>
          <a:prstGeom prst="rect">
            <a:avLst/>
          </a:prstGeom>
          <a:noFill/>
        </p:spPr>
        <p:txBody>
          <a:bodyPr wrap="square" rtlCol="0">
            <a:noAutofit/>
          </a:bodyPr>
          <a:lstStyle/>
          <a:p>
            <a:pPr defTabSz="342900">
              <a:lnSpc>
                <a:spcPts val="3400"/>
              </a:lnSpc>
              <a:defRPr/>
            </a:pPr>
            <a:r>
              <a:rPr lang="en-US" altLang="ja-JP" sz="2400" dirty="0">
                <a:solidFill>
                  <a:prstClr val="black"/>
                </a:solidFill>
                <a:latin typeface="Bookman Old Style" panose="02050604050505020204"/>
                <a:ea typeface="HG明朝E" panose="02020909000000000000" pitchFamily="17" charset="-128"/>
              </a:rPr>
              <a:t>〔</a:t>
            </a:r>
            <a:r>
              <a:rPr lang="ja-JP" altLang="en-US" sz="2400" dirty="0">
                <a:solidFill>
                  <a:prstClr val="black"/>
                </a:solidFill>
                <a:latin typeface="Bookman Old Style" panose="02050604050505020204"/>
                <a:ea typeface="HG明朝E" panose="02020909000000000000" pitchFamily="17" charset="-128"/>
              </a:rPr>
              <a:t>まとめ</a:t>
            </a:r>
            <a:r>
              <a:rPr lang="en-US" altLang="ja-JP" sz="2400" dirty="0">
                <a:solidFill>
                  <a:prstClr val="black"/>
                </a:solidFill>
                <a:latin typeface="Bookman Old Style" panose="02050604050505020204"/>
                <a:ea typeface="HG明朝E" panose="02020909000000000000" pitchFamily="17" charset="-128"/>
              </a:rPr>
              <a:t>〕</a:t>
            </a: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最近は、</a:t>
            </a:r>
            <a:r>
              <a:rPr lang="en-US" altLang="ja-JP" sz="2400" dirty="0">
                <a:solidFill>
                  <a:prstClr val="black"/>
                </a:solidFill>
                <a:latin typeface="Bookman Old Style" panose="02050604050505020204"/>
                <a:ea typeface="HG明朝E" panose="02020909000000000000" pitchFamily="17" charset="-128"/>
              </a:rPr>
              <a:t>SNS</a:t>
            </a:r>
            <a:r>
              <a:rPr lang="ja-JP" altLang="en-US" sz="2400" dirty="0">
                <a:solidFill>
                  <a:prstClr val="black"/>
                </a:solidFill>
                <a:latin typeface="Bookman Old Style" panose="02050604050505020204"/>
                <a:ea typeface="HG明朝E" panose="02020909000000000000" pitchFamily="17" charset="-128"/>
              </a:rPr>
              <a:t>やユーチューブなどのネット情報が、人々の消費行動に非常に大きな影響力を持っていると言われているが、今回の回帰分析でもそれが明らか。</a:t>
            </a: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今回の結果には出なかったが、有名人・芸能人たちは、</a:t>
            </a:r>
            <a:r>
              <a:rPr lang="en-US" altLang="ja-JP" sz="2400" dirty="0">
                <a:solidFill>
                  <a:prstClr val="black"/>
                </a:solidFill>
                <a:latin typeface="Bookman Old Style" panose="02050604050505020204"/>
                <a:ea typeface="HG明朝E" panose="02020909000000000000" pitchFamily="17" charset="-128"/>
              </a:rPr>
              <a:t>SNS</a:t>
            </a:r>
            <a:r>
              <a:rPr lang="ja-JP" altLang="en-US" sz="2400" dirty="0">
                <a:solidFill>
                  <a:prstClr val="black"/>
                </a:solidFill>
                <a:latin typeface="Bookman Old Style" panose="02050604050505020204"/>
                <a:ea typeface="HG明朝E" panose="02020909000000000000" pitchFamily="17" charset="-128"/>
              </a:rPr>
              <a:t>のフォロワーが多い。商品によっては、</a:t>
            </a:r>
            <a:r>
              <a:rPr lang="en-US" altLang="ja-JP" sz="2400" dirty="0">
                <a:solidFill>
                  <a:prstClr val="black"/>
                </a:solidFill>
                <a:latin typeface="Bookman Old Style" panose="02050604050505020204"/>
                <a:ea typeface="HG明朝E" panose="02020909000000000000" pitchFamily="17" charset="-128"/>
              </a:rPr>
              <a:t>SNS</a:t>
            </a:r>
            <a:r>
              <a:rPr lang="ja-JP" altLang="en-US" sz="2400" dirty="0">
                <a:solidFill>
                  <a:prstClr val="black"/>
                </a:solidFill>
                <a:latin typeface="Bookman Old Style" panose="02050604050505020204"/>
                <a:ea typeface="HG明朝E" panose="02020909000000000000" pitchFamily="17" charset="-128"/>
              </a:rPr>
              <a:t>のフォロワー数が、説明変数として有意になっている場合もあるだろう。</a:t>
            </a: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242083763"/>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47</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244805" y="1018051"/>
            <a:ext cx="8791691" cy="5184552"/>
          </a:xfrm>
          <a:prstGeom prst="rect">
            <a:avLst/>
          </a:prstGeom>
          <a:noFill/>
        </p:spPr>
        <p:txBody>
          <a:bodyPr wrap="square" rtlCol="0">
            <a:noAutofit/>
          </a:bodyPr>
          <a:lstStyle/>
          <a:p>
            <a:pPr defTabSz="342900">
              <a:lnSpc>
                <a:spcPts val="3400"/>
              </a:lnSpc>
              <a:defRPr/>
            </a:pPr>
            <a:r>
              <a:rPr lang="en-US" altLang="ja-JP" sz="2400" dirty="0">
                <a:solidFill>
                  <a:prstClr val="black"/>
                </a:solidFill>
                <a:latin typeface="Bookman Old Style" panose="02050604050505020204"/>
                <a:ea typeface="HG明朝E" panose="02020909000000000000" pitchFamily="17" charset="-128"/>
              </a:rPr>
              <a:t>〔</a:t>
            </a:r>
            <a:r>
              <a:rPr lang="ja-JP" altLang="en-US" sz="2400" dirty="0">
                <a:solidFill>
                  <a:prstClr val="black"/>
                </a:solidFill>
                <a:latin typeface="Bookman Old Style" panose="02050604050505020204"/>
                <a:ea typeface="HG明朝E" panose="02020909000000000000" pitchFamily="17" charset="-128"/>
              </a:rPr>
              <a:t>補足</a:t>
            </a:r>
            <a:r>
              <a:rPr lang="en-US" altLang="ja-JP" sz="2400" dirty="0">
                <a:solidFill>
                  <a:prstClr val="black"/>
                </a:solidFill>
                <a:latin typeface="Bookman Old Style" panose="02050604050505020204"/>
                <a:ea typeface="HG明朝E" panose="02020909000000000000" pitchFamily="17" charset="-128"/>
              </a:rPr>
              <a:t>〕</a:t>
            </a:r>
            <a:endParaRPr lang="ja-JP" altLang="en-US" sz="2400" dirty="0">
              <a:solidFill>
                <a:prstClr val="black"/>
              </a:solidFill>
              <a:latin typeface="Bookman Old Style" panose="02050604050505020204"/>
              <a:ea typeface="HG明朝E" panose="02020909000000000000" pitchFamily="17" charset="-128"/>
            </a:endParaRPr>
          </a:p>
          <a:p>
            <a:pPr marL="342900" indent="-3429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この回帰分析の結果は、小数点以下</a:t>
            </a:r>
            <a:r>
              <a:rPr lang="en-US" altLang="ja-JP" sz="2400" dirty="0">
                <a:solidFill>
                  <a:prstClr val="black"/>
                </a:solidFill>
                <a:latin typeface="Bookman Old Style" panose="02050604050505020204"/>
                <a:ea typeface="HG明朝E" panose="02020909000000000000" pitchFamily="17" charset="-128"/>
              </a:rPr>
              <a:t>3</a:t>
            </a:r>
            <a:r>
              <a:rPr lang="ja-JP" altLang="en-US" sz="2400" dirty="0">
                <a:solidFill>
                  <a:prstClr val="black"/>
                </a:solidFill>
                <a:latin typeface="Bookman Old Style" panose="02050604050505020204"/>
                <a:ea typeface="HG明朝E" panose="02020909000000000000" pitchFamily="17" charset="-128"/>
              </a:rPr>
              <a:t>位を四捨五入すると、以下。</a:t>
            </a:r>
          </a:p>
          <a:p>
            <a:pPr marL="720000" defTabSz="342900">
              <a:lnSpc>
                <a:spcPts val="3400"/>
              </a:lnSpc>
              <a:defRPr/>
            </a:pPr>
            <a:r>
              <a:rPr lang="ja-JP" altLang="en-US" sz="2000" dirty="0">
                <a:solidFill>
                  <a:prstClr val="black"/>
                </a:solidFill>
                <a:latin typeface="Bookman Old Style" panose="02050604050505020204"/>
                <a:ea typeface="HG明朝E" panose="02020909000000000000" pitchFamily="17" charset="-128"/>
              </a:rPr>
              <a:t>ウィキペディア「リステリン」のページビュー数の</a:t>
            </a:r>
            <a:r>
              <a:rPr lang="ja-JP" altLang="en-US" sz="2000" dirty="0">
                <a:solidFill>
                  <a:srgbClr val="FF0000"/>
                </a:solidFill>
                <a:latin typeface="Bookman Old Style" panose="02050604050505020204"/>
                <a:ea typeface="HG明朝E" panose="02020909000000000000" pitchFamily="17" charset="-128"/>
              </a:rPr>
              <a:t>自然対数</a:t>
            </a:r>
            <a:r>
              <a:rPr lang="ja-JP" altLang="en-US" sz="2000" dirty="0">
                <a:solidFill>
                  <a:prstClr val="black"/>
                </a:solidFill>
                <a:latin typeface="Bookman Old Style" panose="02050604050505020204"/>
                <a:ea typeface="HG明朝E" panose="02020909000000000000" pitchFamily="17" charset="-128"/>
              </a:rPr>
              <a:t>＝</a:t>
            </a:r>
            <a:r>
              <a:rPr lang="en-US" altLang="ja-JP" sz="2000" dirty="0">
                <a:solidFill>
                  <a:prstClr val="black"/>
                </a:solidFill>
                <a:latin typeface="Bookman Old Style" panose="02050604050505020204"/>
                <a:ea typeface="HG明朝E" panose="02020909000000000000" pitchFamily="17" charset="-128"/>
              </a:rPr>
              <a:t>0.039×</a:t>
            </a:r>
            <a:r>
              <a:rPr lang="ja-JP" altLang="en-US" sz="2000" dirty="0">
                <a:solidFill>
                  <a:prstClr val="black"/>
                </a:solidFill>
                <a:latin typeface="Bookman Old Style" panose="02050604050505020204"/>
                <a:ea typeface="HG明朝E" panose="02020909000000000000" pitchFamily="17" charset="-128"/>
              </a:rPr>
              <a:t>ツイッターの書込み件数＋</a:t>
            </a:r>
            <a:r>
              <a:rPr lang="en-US" altLang="ja-JP" sz="2000" dirty="0">
                <a:solidFill>
                  <a:prstClr val="black"/>
                </a:solidFill>
                <a:latin typeface="Bookman Old Style" panose="02050604050505020204"/>
                <a:ea typeface="HG明朝E" panose="02020909000000000000" pitchFamily="17" charset="-128"/>
              </a:rPr>
              <a:t>0.088×</a:t>
            </a:r>
            <a:r>
              <a:rPr lang="ja-JP" altLang="en-US" sz="2000" dirty="0">
                <a:solidFill>
                  <a:prstClr val="black"/>
                </a:solidFill>
                <a:latin typeface="Bookman Old Style" panose="02050604050505020204"/>
                <a:ea typeface="HG明朝E" panose="02020909000000000000" pitchFamily="17" charset="-128"/>
              </a:rPr>
              <a:t>ユーチューブの動画累計数（の</a:t>
            </a:r>
            <a:r>
              <a:rPr lang="en-US" altLang="ja-JP" sz="2000" dirty="0">
                <a:solidFill>
                  <a:prstClr val="black"/>
                </a:solidFill>
                <a:latin typeface="Bookman Old Style" panose="02050604050505020204"/>
                <a:ea typeface="HG明朝E" panose="02020909000000000000" pitchFamily="17" charset="-128"/>
              </a:rPr>
              <a:t>2</a:t>
            </a:r>
            <a:r>
              <a:rPr lang="ja-JP" altLang="en-US" sz="2000" dirty="0">
                <a:solidFill>
                  <a:prstClr val="black"/>
                </a:solidFill>
                <a:latin typeface="Bookman Old Style" panose="02050604050505020204"/>
                <a:ea typeface="HG明朝E" panose="02020909000000000000" pitchFamily="17" charset="-128"/>
              </a:rPr>
              <a:t>日先行値）＋</a:t>
            </a:r>
            <a:r>
              <a:rPr lang="en-US" altLang="ja-JP" sz="2000" dirty="0">
                <a:solidFill>
                  <a:prstClr val="black"/>
                </a:solidFill>
                <a:latin typeface="Bookman Old Style" panose="02050604050505020204"/>
                <a:ea typeface="HG明朝E" panose="02020909000000000000" pitchFamily="17" charset="-128"/>
              </a:rPr>
              <a:t>4.29</a:t>
            </a:r>
            <a:endParaRPr lang="ja-JP" altLang="en-US" sz="2400" dirty="0">
              <a:solidFill>
                <a:prstClr val="black"/>
              </a:solidFill>
              <a:latin typeface="Bookman Old Style" panose="02050604050505020204"/>
              <a:ea typeface="HG明朝E" panose="02020909000000000000" pitchFamily="17" charset="-128"/>
            </a:endParaRPr>
          </a:p>
          <a:p>
            <a:pPr marL="342900" indent="-3429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対数があるので、生の数値の解釈とは少し異なる。つまり、</a:t>
            </a:r>
          </a:p>
          <a:p>
            <a:pPr marL="342900" indent="-3429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「ツイッターの書込み件数が</a:t>
            </a:r>
            <a:r>
              <a:rPr lang="en-US" altLang="ja-JP" sz="2400" dirty="0">
                <a:solidFill>
                  <a:prstClr val="black"/>
                </a:solidFill>
                <a:latin typeface="Bookman Old Style" panose="02050604050505020204"/>
                <a:ea typeface="HG明朝E" panose="02020909000000000000" pitchFamily="17" charset="-128"/>
              </a:rPr>
              <a:t>1</a:t>
            </a:r>
            <a:r>
              <a:rPr lang="ja-JP" altLang="en-US" sz="2400" dirty="0">
                <a:solidFill>
                  <a:prstClr val="black"/>
                </a:solidFill>
                <a:latin typeface="Bookman Old Style" panose="02050604050505020204"/>
                <a:ea typeface="HG明朝E" panose="02020909000000000000" pitchFamily="17" charset="-128"/>
              </a:rPr>
              <a:t>増えると、ページビュー数の</a:t>
            </a:r>
            <a:r>
              <a:rPr lang="ja-JP" altLang="en-US" sz="2400" dirty="0">
                <a:solidFill>
                  <a:srgbClr val="FF0000"/>
                </a:solidFill>
                <a:latin typeface="Bookman Old Style" panose="02050604050505020204"/>
                <a:ea typeface="HG明朝E" panose="02020909000000000000" pitchFamily="17" charset="-128"/>
              </a:rPr>
              <a:t>自然対数</a:t>
            </a:r>
            <a:r>
              <a:rPr lang="ja-JP" altLang="en-US" sz="2400" dirty="0">
                <a:solidFill>
                  <a:prstClr val="black"/>
                </a:solidFill>
                <a:latin typeface="Bookman Old Style" panose="02050604050505020204"/>
                <a:ea typeface="HG明朝E" panose="02020909000000000000" pitchFamily="17" charset="-128"/>
              </a:rPr>
              <a:t>が</a:t>
            </a:r>
            <a:r>
              <a:rPr lang="en-US" altLang="ja-JP" sz="2400" dirty="0">
                <a:solidFill>
                  <a:prstClr val="black"/>
                </a:solidFill>
                <a:latin typeface="Bookman Old Style" panose="02050604050505020204"/>
                <a:ea typeface="HG明朝E" panose="02020909000000000000" pitchFamily="17" charset="-128"/>
              </a:rPr>
              <a:t>0.039</a:t>
            </a:r>
            <a:r>
              <a:rPr lang="ja-JP" altLang="en-US" sz="2400" dirty="0">
                <a:solidFill>
                  <a:prstClr val="black"/>
                </a:solidFill>
                <a:latin typeface="Bookman Old Style" panose="02050604050505020204"/>
                <a:ea typeface="HG明朝E" panose="02020909000000000000" pitchFamily="17" charset="-128"/>
              </a:rPr>
              <a:t>増える、つまり、ページビュー数が</a:t>
            </a:r>
            <a:r>
              <a:rPr lang="en-US" altLang="ja-JP" sz="2400" dirty="0">
                <a:solidFill>
                  <a:prstClr val="black"/>
                </a:solidFill>
                <a:latin typeface="Bookman Old Style" panose="02050604050505020204"/>
                <a:ea typeface="HG明朝E" panose="02020909000000000000" pitchFamily="17" charset="-128"/>
              </a:rPr>
              <a:t>3.9</a:t>
            </a:r>
            <a:r>
              <a:rPr lang="ja-JP" altLang="en-US" sz="2400" dirty="0">
                <a:solidFill>
                  <a:srgbClr val="FF0000"/>
                </a:solidFill>
                <a:latin typeface="Bookman Old Style" panose="02050604050505020204"/>
                <a:ea typeface="HG明朝E" panose="02020909000000000000" pitchFamily="17" charset="-128"/>
              </a:rPr>
              <a:t>％</a:t>
            </a:r>
            <a:r>
              <a:rPr lang="ja-JP" altLang="en-US" sz="2400" dirty="0">
                <a:solidFill>
                  <a:prstClr val="black"/>
                </a:solidFill>
                <a:latin typeface="Bookman Old Style" panose="02050604050505020204"/>
                <a:ea typeface="HG明朝E" panose="02020909000000000000" pitchFamily="17" charset="-128"/>
              </a:rPr>
              <a:t>増える」と解釈できる。詳細は数学的になるので省略。</a:t>
            </a: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3745565634"/>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5</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305" y="1052736"/>
            <a:ext cx="8640101" cy="51845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この観測データをグラフにすると、以下のとおり。</a:t>
            </a:r>
            <a:endParaRPr lang="en-US" altLang="ja-JP" sz="2800" dirty="0">
              <a:solidFill>
                <a:prstClr val="black"/>
              </a:solidFill>
              <a:latin typeface="Bookman Old Style" panose="02050604050505020204"/>
              <a:ea typeface="HG明朝E" panose="02020909000000000000" pitchFamily="17" charset="-128"/>
            </a:endParaRPr>
          </a:p>
          <a:p>
            <a:pPr marL="255600" indent="-255600" defTabSz="342900">
              <a:buFont typeface="Wingdings" panose="05000000000000000000" pitchFamily="2" charset="2"/>
              <a:buChar char="l"/>
              <a:defRPr/>
            </a:pP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pic>
        <p:nvPicPr>
          <p:cNvPr id="2" name="図 1">
            <a:extLst>
              <a:ext uri="{FF2B5EF4-FFF2-40B4-BE49-F238E27FC236}">
                <a16:creationId xmlns:a16="http://schemas.microsoft.com/office/drawing/2014/main" id="{9C6A5CD5-EB13-48F9-BB8F-661CFA9ACC0B}"/>
              </a:ext>
            </a:extLst>
          </p:cNvPr>
          <p:cNvPicPr>
            <a:picLocks noChangeAspect="1"/>
          </p:cNvPicPr>
          <p:nvPr/>
        </p:nvPicPr>
        <p:blipFill>
          <a:blip r:embed="rId3"/>
          <a:stretch>
            <a:fillRect/>
          </a:stretch>
        </p:blipFill>
        <p:spPr>
          <a:xfrm>
            <a:off x="442913" y="1628799"/>
            <a:ext cx="6937399" cy="4928589"/>
          </a:xfrm>
          <a:prstGeom prst="rect">
            <a:avLst/>
          </a:prstGeom>
        </p:spPr>
      </p:pic>
    </p:spTree>
    <p:custDataLst>
      <p:tags r:id="rId1"/>
    </p:custDataLst>
    <p:extLst>
      <p:ext uri="{BB962C8B-B14F-4D97-AF65-F5344CB8AC3E}">
        <p14:creationId xmlns:p14="http://schemas.microsoft.com/office/powerpoint/2010/main" val="164619823"/>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6</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305" y="1052736"/>
            <a:ext cx="8640101" cy="51845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気温が高いほど、かき氷はたくさん売れる。当たり前。つまり、気温と売上げには相関がある。</a:t>
            </a: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相関とは、</a:t>
            </a:r>
            <a:r>
              <a:rPr lang="en-US" altLang="ja-JP" sz="2800" dirty="0">
                <a:solidFill>
                  <a:prstClr val="black"/>
                </a:solidFill>
                <a:latin typeface="Bookman Old Style" panose="02050604050505020204"/>
                <a:ea typeface="HG明朝E" panose="02020909000000000000" pitchFamily="17" charset="-128"/>
              </a:rPr>
              <a:t>A</a:t>
            </a:r>
            <a:r>
              <a:rPr lang="ja-JP" altLang="en-US" sz="2800" dirty="0">
                <a:solidFill>
                  <a:prstClr val="black"/>
                </a:solidFill>
                <a:latin typeface="Bookman Old Style" panose="02050604050505020204"/>
                <a:ea typeface="HG明朝E" panose="02020909000000000000" pitchFamily="17" charset="-128"/>
              </a:rPr>
              <a:t>が増えると</a:t>
            </a:r>
            <a:r>
              <a:rPr lang="en-US" altLang="ja-JP" sz="2800" dirty="0">
                <a:solidFill>
                  <a:prstClr val="black"/>
                </a:solidFill>
                <a:latin typeface="Bookman Old Style" panose="02050604050505020204"/>
                <a:ea typeface="HG明朝E" panose="02020909000000000000" pitchFamily="17" charset="-128"/>
              </a:rPr>
              <a:t>B</a:t>
            </a:r>
            <a:r>
              <a:rPr lang="ja-JP" altLang="en-US" sz="2800" dirty="0">
                <a:solidFill>
                  <a:prstClr val="black"/>
                </a:solidFill>
                <a:latin typeface="Bookman Old Style" panose="02050604050505020204"/>
                <a:ea typeface="HG明朝E" panose="02020909000000000000" pitchFamily="17" charset="-128"/>
              </a:rPr>
              <a:t>も増えるといった正の相関、または、</a:t>
            </a:r>
            <a:r>
              <a:rPr lang="en-US" altLang="ja-JP" sz="2800" dirty="0">
                <a:solidFill>
                  <a:prstClr val="black"/>
                </a:solidFill>
                <a:latin typeface="Bookman Old Style" panose="02050604050505020204"/>
                <a:ea typeface="HG明朝E" panose="02020909000000000000" pitchFamily="17" charset="-128"/>
              </a:rPr>
              <a:t>A</a:t>
            </a:r>
            <a:r>
              <a:rPr lang="ja-JP" altLang="en-US" sz="2800" dirty="0">
                <a:solidFill>
                  <a:prstClr val="black"/>
                </a:solidFill>
                <a:latin typeface="Bookman Old Style" panose="02050604050505020204"/>
                <a:ea typeface="HG明朝E" panose="02020909000000000000" pitchFamily="17" charset="-128"/>
              </a:rPr>
              <a:t>が増えると</a:t>
            </a:r>
            <a:r>
              <a:rPr lang="en-US" altLang="ja-JP" sz="2800" dirty="0">
                <a:solidFill>
                  <a:prstClr val="black"/>
                </a:solidFill>
                <a:latin typeface="Bookman Old Style" panose="02050604050505020204"/>
                <a:ea typeface="HG明朝E" panose="02020909000000000000" pitchFamily="17" charset="-128"/>
              </a:rPr>
              <a:t>B</a:t>
            </a:r>
            <a:r>
              <a:rPr lang="ja-JP" altLang="en-US" sz="2800" dirty="0">
                <a:solidFill>
                  <a:prstClr val="black"/>
                </a:solidFill>
                <a:latin typeface="Bookman Old Style" panose="02050604050505020204"/>
                <a:ea typeface="HG明朝E" panose="02020909000000000000" pitchFamily="17" charset="-128"/>
              </a:rPr>
              <a:t>が減るといった負の相関。つまり、何らかの関係があるということ。ただし、因果関係があるかは、不明。</a:t>
            </a: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しかし、かき氷の売上げが多いことが原因で気温が高くなるはずはないから、因果関係は、気温⇒売上げに間違いない。</a:t>
            </a: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3843773272"/>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7</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251949" y="1052736"/>
            <a:ext cx="8640101" cy="5472608"/>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では、この観測データから推測される、気温と売上げの関係は？　おそらく、下の赤い直線のような真理（法則）が作用しているのでは。</a:t>
            </a:r>
            <a:endParaRPr lang="en-US" altLang="ja-JP" sz="2800" dirty="0">
              <a:solidFill>
                <a:prstClr val="black"/>
              </a:solidFill>
              <a:latin typeface="Bookman Old Style" panose="02050604050505020204"/>
              <a:ea typeface="HG明朝E" panose="02020909000000000000" pitchFamily="17" charset="-128"/>
            </a:endParaRPr>
          </a:p>
          <a:p>
            <a:pPr marL="255600" indent="-255600" defTabSz="342900">
              <a:buFont typeface="Wingdings" panose="05000000000000000000" pitchFamily="2" charset="2"/>
              <a:buChar char="l"/>
              <a:defRPr/>
            </a:pP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pic>
        <p:nvPicPr>
          <p:cNvPr id="2" name="図 1">
            <a:extLst>
              <a:ext uri="{FF2B5EF4-FFF2-40B4-BE49-F238E27FC236}">
                <a16:creationId xmlns:a16="http://schemas.microsoft.com/office/drawing/2014/main" id="{30C0A55A-810F-4AEC-A7DD-C5484CE361BD}"/>
              </a:ext>
            </a:extLst>
          </p:cNvPr>
          <p:cNvPicPr>
            <a:picLocks noChangeAspect="1"/>
          </p:cNvPicPr>
          <p:nvPr/>
        </p:nvPicPr>
        <p:blipFill>
          <a:blip r:embed="rId3"/>
          <a:stretch>
            <a:fillRect/>
          </a:stretch>
        </p:blipFill>
        <p:spPr>
          <a:xfrm>
            <a:off x="611560" y="2492896"/>
            <a:ext cx="5734884" cy="4070110"/>
          </a:xfrm>
          <a:prstGeom prst="rect">
            <a:avLst/>
          </a:prstGeom>
        </p:spPr>
      </p:pic>
      <p:cxnSp>
        <p:nvCxnSpPr>
          <p:cNvPr id="9" name="直線コネクタ 8">
            <a:extLst>
              <a:ext uri="{FF2B5EF4-FFF2-40B4-BE49-F238E27FC236}">
                <a16:creationId xmlns:a16="http://schemas.microsoft.com/office/drawing/2014/main" id="{EBCDA8A0-DD5A-4380-A947-747E9AF3D487}"/>
              </a:ext>
            </a:extLst>
          </p:cNvPr>
          <p:cNvCxnSpPr>
            <a:cxnSpLocks/>
          </p:cNvCxnSpPr>
          <p:nvPr/>
        </p:nvCxnSpPr>
        <p:spPr>
          <a:xfrm flipV="1">
            <a:off x="1331640" y="3212976"/>
            <a:ext cx="3744416" cy="2088232"/>
          </a:xfrm>
          <a:prstGeom prst="line">
            <a:avLst/>
          </a:prstGeom>
          <a:ln w="25400">
            <a:solidFill>
              <a:srgbClr val="FF0000"/>
            </a:solidFill>
          </a:ln>
        </p:spPr>
        <p:style>
          <a:lnRef idx="1">
            <a:schemeClr val="dk1"/>
          </a:lnRef>
          <a:fillRef idx="0">
            <a:schemeClr val="dk1"/>
          </a:fillRef>
          <a:effectRef idx="0">
            <a:schemeClr val="dk1"/>
          </a:effectRef>
          <a:fontRef idx="minor">
            <a:schemeClr val="tx1"/>
          </a:fontRef>
        </p:style>
      </p:cxnSp>
    </p:spTree>
    <p:custDataLst>
      <p:tags r:id="rId1"/>
    </p:custDataLst>
    <p:extLst>
      <p:ext uri="{BB962C8B-B14F-4D97-AF65-F5344CB8AC3E}">
        <p14:creationId xmlns:p14="http://schemas.microsoft.com/office/powerpoint/2010/main" val="3092175546"/>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8</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305" y="1052736"/>
            <a:ext cx="8640101" cy="51845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直線（線形）で表せそうだ。直線だから、</a:t>
            </a:r>
            <a:r>
              <a:rPr lang="en-US" altLang="ja-JP" sz="2800" dirty="0">
                <a:solidFill>
                  <a:prstClr val="black"/>
                </a:solidFill>
                <a:latin typeface="Bookman Old Style" panose="02050604050505020204"/>
                <a:ea typeface="HG明朝E" panose="02020909000000000000" pitchFamily="17" charset="-128"/>
              </a:rPr>
              <a:t>y=ax</a:t>
            </a:r>
            <a:r>
              <a:rPr lang="ja-JP" altLang="en-US" sz="2800" dirty="0">
                <a:solidFill>
                  <a:prstClr val="black"/>
                </a:solidFill>
                <a:latin typeface="Bookman Old Style" panose="02050604050505020204"/>
                <a:ea typeface="HG明朝E" panose="02020909000000000000" pitchFamily="17" charset="-128"/>
              </a:rPr>
              <a:t>＋</a:t>
            </a:r>
            <a:r>
              <a:rPr lang="en-US" altLang="ja-JP" sz="2800" dirty="0">
                <a:solidFill>
                  <a:prstClr val="black"/>
                </a:solidFill>
                <a:latin typeface="Bookman Old Style" panose="02050604050505020204"/>
                <a:ea typeface="HG明朝E" panose="02020909000000000000" pitchFamily="17" charset="-128"/>
              </a:rPr>
              <a:t>c</a:t>
            </a:r>
            <a:r>
              <a:rPr lang="ja-JP" altLang="en-US" sz="2800" dirty="0">
                <a:solidFill>
                  <a:prstClr val="black"/>
                </a:solidFill>
                <a:latin typeface="Bookman Old Style" panose="02050604050505020204"/>
                <a:ea typeface="HG明朝E" panose="02020909000000000000" pitchFamily="17" charset="-128"/>
              </a:rPr>
              <a:t>で表現できるのでは？</a:t>
            </a: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実際のデータは直線上の点からそれぞれ少し離れているが、これは偶然が作用した誤差だろう。</a:t>
            </a: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ならば、</a:t>
            </a:r>
            <a:r>
              <a:rPr lang="en-US" altLang="ja-JP" sz="2800" dirty="0">
                <a:solidFill>
                  <a:prstClr val="black"/>
                </a:solidFill>
                <a:latin typeface="Bookman Old Style" panose="02050604050505020204"/>
                <a:ea typeface="HG明朝E" panose="02020909000000000000" pitchFamily="17" charset="-128"/>
              </a:rPr>
              <a:t>a </a:t>
            </a:r>
            <a:r>
              <a:rPr lang="ja-JP" altLang="en-US" sz="2800" dirty="0">
                <a:solidFill>
                  <a:prstClr val="black"/>
                </a:solidFill>
                <a:latin typeface="Bookman Old Style" panose="02050604050505020204"/>
                <a:ea typeface="HG明朝E" panose="02020909000000000000" pitchFamily="17" charset="-128"/>
              </a:rPr>
              <a:t>と </a:t>
            </a:r>
            <a:r>
              <a:rPr lang="en-US" altLang="ja-JP" sz="2800" dirty="0">
                <a:solidFill>
                  <a:prstClr val="black"/>
                </a:solidFill>
                <a:latin typeface="Bookman Old Style" panose="02050604050505020204"/>
                <a:ea typeface="HG明朝E" panose="02020909000000000000" pitchFamily="17" charset="-128"/>
              </a:rPr>
              <a:t>c </a:t>
            </a:r>
            <a:r>
              <a:rPr lang="ja-JP" altLang="en-US" sz="2800" dirty="0">
                <a:solidFill>
                  <a:prstClr val="black"/>
                </a:solidFill>
                <a:latin typeface="Bookman Old Style" panose="02050604050505020204"/>
                <a:ea typeface="HG明朝E" panose="02020909000000000000" pitchFamily="17" charset="-128"/>
              </a:rPr>
              <a:t>を知りたい！⇒観測データから、この </a:t>
            </a:r>
            <a:r>
              <a:rPr lang="en-US" altLang="ja-JP" sz="2800" dirty="0">
                <a:solidFill>
                  <a:prstClr val="black"/>
                </a:solidFill>
                <a:latin typeface="Bookman Old Style" panose="02050604050505020204"/>
                <a:ea typeface="HG明朝E" panose="02020909000000000000" pitchFamily="17" charset="-128"/>
              </a:rPr>
              <a:t>a </a:t>
            </a:r>
            <a:r>
              <a:rPr lang="ja-JP" altLang="en-US" sz="2800" dirty="0">
                <a:solidFill>
                  <a:prstClr val="black"/>
                </a:solidFill>
                <a:latin typeface="Bookman Old Style" panose="02050604050505020204"/>
                <a:ea typeface="HG明朝E" panose="02020909000000000000" pitchFamily="17" charset="-128"/>
              </a:rPr>
              <a:t>と </a:t>
            </a:r>
            <a:r>
              <a:rPr lang="en-US" altLang="ja-JP" sz="2800" dirty="0">
                <a:solidFill>
                  <a:prstClr val="black"/>
                </a:solidFill>
                <a:latin typeface="Bookman Old Style" panose="02050604050505020204"/>
                <a:ea typeface="HG明朝E" panose="02020909000000000000" pitchFamily="17" charset="-128"/>
              </a:rPr>
              <a:t>c </a:t>
            </a:r>
            <a:r>
              <a:rPr lang="ja-JP" altLang="en-US" sz="2800" dirty="0">
                <a:solidFill>
                  <a:prstClr val="black"/>
                </a:solidFill>
                <a:latin typeface="Bookman Old Style" panose="02050604050505020204"/>
                <a:ea typeface="HG明朝E" panose="02020909000000000000" pitchFamily="17" charset="-128"/>
              </a:rPr>
              <a:t>を推測するのが、回帰分析。</a:t>
            </a: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つまり、個々のデータは、</a:t>
            </a:r>
            <a:r>
              <a:rPr lang="en-US" altLang="ja-JP" sz="2800" dirty="0" err="1">
                <a:solidFill>
                  <a:prstClr val="black"/>
                </a:solidFill>
                <a:latin typeface="Bookman Old Style" panose="02050604050505020204"/>
                <a:ea typeface="HG明朝E" panose="02020909000000000000" pitchFamily="17" charset="-128"/>
              </a:rPr>
              <a:t>y</a:t>
            </a:r>
            <a:r>
              <a:rPr lang="en-US" altLang="ja-JP" sz="2800" baseline="-25000" dirty="0" err="1">
                <a:solidFill>
                  <a:prstClr val="black"/>
                </a:solidFill>
                <a:latin typeface="Bookman Old Style" panose="02050604050505020204"/>
                <a:ea typeface="HG明朝E" panose="02020909000000000000" pitchFamily="17" charset="-128"/>
              </a:rPr>
              <a:t>i</a:t>
            </a:r>
            <a:r>
              <a:rPr lang="en-US" altLang="ja-JP" sz="2800" dirty="0">
                <a:solidFill>
                  <a:prstClr val="black"/>
                </a:solidFill>
                <a:latin typeface="Bookman Old Style" panose="02050604050505020204"/>
                <a:ea typeface="HG明朝E" panose="02020909000000000000" pitchFamily="17" charset="-128"/>
              </a:rPr>
              <a:t>=</a:t>
            </a:r>
            <a:r>
              <a:rPr lang="en-US" altLang="ja-JP" sz="2800" dirty="0" err="1">
                <a:solidFill>
                  <a:prstClr val="black"/>
                </a:solidFill>
                <a:latin typeface="Bookman Old Style" panose="02050604050505020204"/>
                <a:ea typeface="HG明朝E" panose="02020909000000000000" pitchFamily="17" charset="-128"/>
              </a:rPr>
              <a:t>ax</a:t>
            </a:r>
            <a:r>
              <a:rPr lang="en-US" altLang="ja-JP" sz="2800" baseline="-25000" dirty="0" err="1">
                <a:solidFill>
                  <a:prstClr val="black"/>
                </a:solidFill>
                <a:latin typeface="Bookman Old Style" panose="02050604050505020204"/>
                <a:ea typeface="HG明朝E" panose="02020909000000000000" pitchFamily="17" charset="-128"/>
              </a:rPr>
              <a:t>i</a:t>
            </a:r>
            <a:r>
              <a:rPr lang="ja-JP" altLang="en-US" sz="2800" dirty="0">
                <a:solidFill>
                  <a:prstClr val="black"/>
                </a:solidFill>
                <a:latin typeface="Bookman Old Style" panose="02050604050505020204"/>
                <a:ea typeface="HG明朝E" panose="02020909000000000000" pitchFamily="17" charset="-128"/>
              </a:rPr>
              <a:t>＋</a:t>
            </a:r>
            <a:r>
              <a:rPr lang="en-US" altLang="ja-JP" sz="2800" dirty="0">
                <a:solidFill>
                  <a:prstClr val="black"/>
                </a:solidFill>
                <a:latin typeface="Bookman Old Style" panose="02050604050505020204"/>
                <a:ea typeface="HG明朝E" panose="02020909000000000000" pitchFamily="17" charset="-128"/>
              </a:rPr>
              <a:t>c</a:t>
            </a:r>
            <a:r>
              <a:rPr lang="ja-JP" altLang="en-US" sz="2800" dirty="0">
                <a:solidFill>
                  <a:prstClr val="black"/>
                </a:solidFill>
                <a:latin typeface="Bookman Old Style" panose="02050604050505020204"/>
                <a:ea typeface="HG明朝E" panose="02020909000000000000" pitchFamily="17" charset="-128"/>
              </a:rPr>
              <a:t>＋</a:t>
            </a:r>
            <a:r>
              <a:rPr lang="en-US" altLang="ja-JP" sz="2800" dirty="0" err="1">
                <a:solidFill>
                  <a:prstClr val="black"/>
                </a:solidFill>
                <a:latin typeface="Bookman Old Style" panose="02050604050505020204"/>
                <a:ea typeface="HG明朝E" panose="02020909000000000000" pitchFamily="17" charset="-128"/>
              </a:rPr>
              <a:t>e</a:t>
            </a:r>
            <a:r>
              <a:rPr lang="en-US" altLang="ja-JP" sz="2800" baseline="-25000" dirty="0" err="1">
                <a:solidFill>
                  <a:prstClr val="black"/>
                </a:solidFill>
                <a:latin typeface="Bookman Old Style" panose="02050604050505020204"/>
                <a:ea typeface="HG明朝E" panose="02020909000000000000" pitchFamily="17" charset="-128"/>
              </a:rPr>
              <a:t>i</a:t>
            </a:r>
            <a:r>
              <a:rPr lang="en-US" altLang="ja-JP" sz="2800" baseline="-25000" dirty="0">
                <a:solidFill>
                  <a:prstClr val="black"/>
                </a:solidFill>
                <a:latin typeface="Bookman Old Style" panose="02050604050505020204"/>
                <a:ea typeface="HG明朝E" panose="02020909000000000000" pitchFamily="17" charset="-128"/>
              </a:rPr>
              <a:t> </a:t>
            </a:r>
            <a:r>
              <a:rPr lang="en-US" altLang="ja-JP" sz="2800" dirty="0">
                <a:solidFill>
                  <a:prstClr val="black"/>
                </a:solidFill>
                <a:latin typeface="Bookman Old Style" panose="02050604050505020204"/>
                <a:ea typeface="HG明朝E" panose="02020909000000000000" pitchFamily="17" charset="-128"/>
              </a:rPr>
              <a:t>※ e</a:t>
            </a:r>
            <a:r>
              <a:rPr lang="ja-JP" altLang="en-US" sz="2800" dirty="0">
                <a:solidFill>
                  <a:prstClr val="black"/>
                </a:solidFill>
                <a:latin typeface="Bookman Old Style" panose="02050604050505020204"/>
                <a:ea typeface="HG明朝E" panose="02020909000000000000" pitchFamily="17" charset="-128"/>
              </a:rPr>
              <a:t>は誤差項、</a:t>
            </a:r>
            <a:r>
              <a:rPr lang="en-US" altLang="ja-JP" sz="2800" dirty="0" err="1">
                <a:solidFill>
                  <a:prstClr val="black"/>
                </a:solidFill>
                <a:latin typeface="Bookman Old Style" panose="02050604050505020204"/>
                <a:ea typeface="HG明朝E" panose="02020909000000000000" pitchFamily="17" charset="-128"/>
              </a:rPr>
              <a:t>i</a:t>
            </a:r>
            <a:r>
              <a:rPr lang="en-US" altLang="ja-JP" sz="2800" dirty="0">
                <a:solidFill>
                  <a:prstClr val="black"/>
                </a:solidFill>
                <a:latin typeface="Bookman Old Style" panose="02050604050505020204"/>
                <a:ea typeface="HG明朝E" panose="02020909000000000000" pitchFamily="17" charset="-128"/>
              </a:rPr>
              <a:t> </a:t>
            </a:r>
            <a:r>
              <a:rPr lang="ja-JP" altLang="en-US" sz="2800" dirty="0">
                <a:solidFill>
                  <a:prstClr val="black"/>
                </a:solidFill>
                <a:latin typeface="Bookman Old Style" panose="02050604050505020204"/>
                <a:ea typeface="HG明朝E" panose="02020909000000000000" pitchFamily="17" charset="-128"/>
              </a:rPr>
              <a:t>はそれぞれのデータという意味。</a:t>
            </a: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コンピュータが計算してくれるので、複雑な計算はやらなくてよい。</a:t>
            </a: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ただし、いくつかの理屈を知っておく必要がある。</a:t>
            </a: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702375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9</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305" y="1052736"/>
            <a:ext cx="8640101" cy="56417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下の図では、いくつの直線を追加してみた。直感的に、黒や青よりも最初の赤の直線が当てはまりがよさそう。その違いは何？</a:t>
            </a:r>
            <a:endParaRPr lang="en-US" altLang="ja-JP" sz="2800" dirty="0">
              <a:solidFill>
                <a:prstClr val="black"/>
              </a:solidFill>
              <a:latin typeface="Bookman Old Style" panose="02050604050505020204"/>
              <a:ea typeface="HG明朝E" panose="02020909000000000000" pitchFamily="17" charset="-128"/>
            </a:endParaRPr>
          </a:p>
          <a:p>
            <a:pPr marL="255600" indent="-255600" defTabSz="342900">
              <a:buFont typeface="Wingdings" panose="05000000000000000000" pitchFamily="2" charset="2"/>
              <a:buChar char="l"/>
              <a:defRPr/>
            </a:pPr>
            <a:endParaRPr lang="en-US" altLang="ja-JP" sz="2800" dirty="0">
              <a:solidFill>
                <a:prstClr val="black"/>
              </a:solidFill>
              <a:latin typeface="Bookman Old Style" panose="02050604050505020204"/>
              <a:ea typeface="HG明朝E" panose="02020909000000000000" pitchFamily="17" charset="-128"/>
            </a:endParaRPr>
          </a:p>
          <a:p>
            <a:pPr marL="255600" indent="-255600" defTabSz="342900">
              <a:buFont typeface="Wingdings" panose="05000000000000000000" pitchFamily="2" charset="2"/>
              <a:buChar char="l"/>
              <a:defRPr/>
            </a:pP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pic>
        <p:nvPicPr>
          <p:cNvPr id="2" name="図 1">
            <a:extLst>
              <a:ext uri="{FF2B5EF4-FFF2-40B4-BE49-F238E27FC236}">
                <a16:creationId xmlns:a16="http://schemas.microsoft.com/office/drawing/2014/main" id="{2DDAD441-FFD0-4672-ADDC-0429FFDE6311}"/>
              </a:ext>
            </a:extLst>
          </p:cNvPr>
          <p:cNvPicPr>
            <a:picLocks noChangeAspect="1"/>
          </p:cNvPicPr>
          <p:nvPr/>
        </p:nvPicPr>
        <p:blipFill>
          <a:blip r:embed="rId3"/>
          <a:stretch>
            <a:fillRect/>
          </a:stretch>
        </p:blipFill>
        <p:spPr>
          <a:xfrm>
            <a:off x="611560" y="2420888"/>
            <a:ext cx="5901439" cy="4188315"/>
          </a:xfrm>
          <a:prstGeom prst="rect">
            <a:avLst/>
          </a:prstGeom>
        </p:spPr>
      </p:pic>
      <p:cxnSp>
        <p:nvCxnSpPr>
          <p:cNvPr id="7" name="直線コネクタ 6">
            <a:extLst>
              <a:ext uri="{FF2B5EF4-FFF2-40B4-BE49-F238E27FC236}">
                <a16:creationId xmlns:a16="http://schemas.microsoft.com/office/drawing/2014/main" id="{2E5D2B8B-1E61-4DB3-868C-7AAD31D1BF13}"/>
              </a:ext>
            </a:extLst>
          </p:cNvPr>
          <p:cNvCxnSpPr>
            <a:cxnSpLocks/>
          </p:cNvCxnSpPr>
          <p:nvPr/>
        </p:nvCxnSpPr>
        <p:spPr>
          <a:xfrm flipV="1">
            <a:off x="1403648" y="3140968"/>
            <a:ext cx="3816424" cy="216024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D8D973A9-BC8F-47B1-A61F-7B1106D16791}"/>
              </a:ext>
            </a:extLst>
          </p:cNvPr>
          <p:cNvCxnSpPr/>
          <p:nvPr/>
        </p:nvCxnSpPr>
        <p:spPr>
          <a:xfrm flipV="1">
            <a:off x="1403648" y="3861048"/>
            <a:ext cx="4104456" cy="1008112"/>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C7AE1210-9F55-4C70-BA2A-B27B0AAE6AFE}"/>
              </a:ext>
            </a:extLst>
          </p:cNvPr>
          <p:cNvCxnSpPr/>
          <p:nvPr/>
        </p:nvCxnSpPr>
        <p:spPr>
          <a:xfrm flipV="1">
            <a:off x="1690071" y="3380842"/>
            <a:ext cx="3744416" cy="216024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714224288"/>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0.8|5.5|61.6|47.6|19.6"/>
</p:tagLst>
</file>

<file path=ppt/tags/tag10.xml><?xml version="1.0" encoding="utf-8"?>
<p:tagLst xmlns:a="http://schemas.openxmlformats.org/drawingml/2006/main" xmlns:r="http://schemas.openxmlformats.org/officeDocument/2006/relationships" xmlns:p="http://schemas.openxmlformats.org/presentationml/2006/main">
  <p:tag name="TIMING" val="|0.8|5.5|61.6|47.6|19.6"/>
</p:tagLst>
</file>

<file path=ppt/tags/tag11.xml><?xml version="1.0" encoding="utf-8"?>
<p:tagLst xmlns:a="http://schemas.openxmlformats.org/drawingml/2006/main" xmlns:r="http://schemas.openxmlformats.org/officeDocument/2006/relationships" xmlns:p="http://schemas.openxmlformats.org/presentationml/2006/main">
  <p:tag name="TIMING" val="|0.8|5.5|61.6|47.6|19.6"/>
</p:tagLst>
</file>

<file path=ppt/tags/tag12.xml><?xml version="1.0" encoding="utf-8"?>
<p:tagLst xmlns:a="http://schemas.openxmlformats.org/drawingml/2006/main" xmlns:r="http://schemas.openxmlformats.org/officeDocument/2006/relationships" xmlns:p="http://schemas.openxmlformats.org/presentationml/2006/main">
  <p:tag name="TIMING" val="|0.8|5.5|61.6|47.6|19.6"/>
</p:tagLst>
</file>

<file path=ppt/tags/tag13.xml><?xml version="1.0" encoding="utf-8"?>
<p:tagLst xmlns:a="http://schemas.openxmlformats.org/drawingml/2006/main" xmlns:r="http://schemas.openxmlformats.org/officeDocument/2006/relationships" xmlns:p="http://schemas.openxmlformats.org/presentationml/2006/main">
  <p:tag name="TIMING" val="|0.8|5.5|61.6|47.6|19.6"/>
</p:tagLst>
</file>

<file path=ppt/tags/tag14.xml><?xml version="1.0" encoding="utf-8"?>
<p:tagLst xmlns:a="http://schemas.openxmlformats.org/drawingml/2006/main" xmlns:r="http://schemas.openxmlformats.org/officeDocument/2006/relationships" xmlns:p="http://schemas.openxmlformats.org/presentationml/2006/main">
  <p:tag name="TIMING" val="|0.8|5.5|61.6|47.6|19.6"/>
</p:tagLst>
</file>

<file path=ppt/tags/tag15.xml><?xml version="1.0" encoding="utf-8"?>
<p:tagLst xmlns:a="http://schemas.openxmlformats.org/drawingml/2006/main" xmlns:r="http://schemas.openxmlformats.org/officeDocument/2006/relationships" xmlns:p="http://schemas.openxmlformats.org/presentationml/2006/main">
  <p:tag name="TIMING" val="|0.8|5.5|61.6|47.6|19.6"/>
</p:tagLst>
</file>

<file path=ppt/tags/tag16.xml><?xml version="1.0" encoding="utf-8"?>
<p:tagLst xmlns:a="http://schemas.openxmlformats.org/drawingml/2006/main" xmlns:r="http://schemas.openxmlformats.org/officeDocument/2006/relationships" xmlns:p="http://schemas.openxmlformats.org/presentationml/2006/main">
  <p:tag name="TIMING" val="|0.8|5.5|61.6|47.6|19.6"/>
</p:tagLst>
</file>

<file path=ppt/tags/tag17.xml><?xml version="1.0" encoding="utf-8"?>
<p:tagLst xmlns:a="http://schemas.openxmlformats.org/drawingml/2006/main" xmlns:r="http://schemas.openxmlformats.org/officeDocument/2006/relationships" xmlns:p="http://schemas.openxmlformats.org/presentationml/2006/main">
  <p:tag name="TIMING" val="|0.8|5.5|61.6|47.6|19.6"/>
</p:tagLst>
</file>

<file path=ppt/tags/tag18.xml><?xml version="1.0" encoding="utf-8"?>
<p:tagLst xmlns:a="http://schemas.openxmlformats.org/drawingml/2006/main" xmlns:r="http://schemas.openxmlformats.org/officeDocument/2006/relationships" xmlns:p="http://schemas.openxmlformats.org/presentationml/2006/main">
  <p:tag name="TIMING" val="|0.8|5.5|61.6|47.6|19.6"/>
</p:tagLst>
</file>

<file path=ppt/tags/tag19.xml><?xml version="1.0" encoding="utf-8"?>
<p:tagLst xmlns:a="http://schemas.openxmlformats.org/drawingml/2006/main" xmlns:r="http://schemas.openxmlformats.org/officeDocument/2006/relationships" xmlns:p="http://schemas.openxmlformats.org/presentationml/2006/main">
  <p:tag name="TIMING" val="|0.8|5.5|61.6|47.6|19.6"/>
</p:tagLst>
</file>

<file path=ppt/tags/tag2.xml><?xml version="1.0" encoding="utf-8"?>
<p:tagLst xmlns:a="http://schemas.openxmlformats.org/drawingml/2006/main" xmlns:r="http://schemas.openxmlformats.org/officeDocument/2006/relationships" xmlns:p="http://schemas.openxmlformats.org/presentationml/2006/main">
  <p:tag name="TIMING" val="|0.8|5.5|61.6|47.6|19.6"/>
</p:tagLst>
</file>

<file path=ppt/tags/tag20.xml><?xml version="1.0" encoding="utf-8"?>
<p:tagLst xmlns:a="http://schemas.openxmlformats.org/drawingml/2006/main" xmlns:r="http://schemas.openxmlformats.org/officeDocument/2006/relationships" xmlns:p="http://schemas.openxmlformats.org/presentationml/2006/main">
  <p:tag name="TIMING" val="|0.8|5.5|61.6|47.6|19.6"/>
</p:tagLst>
</file>

<file path=ppt/tags/tag21.xml><?xml version="1.0" encoding="utf-8"?>
<p:tagLst xmlns:a="http://schemas.openxmlformats.org/drawingml/2006/main" xmlns:r="http://schemas.openxmlformats.org/officeDocument/2006/relationships" xmlns:p="http://schemas.openxmlformats.org/presentationml/2006/main">
  <p:tag name="TIMING" val="|0.8|5.5|61.6|47.6|19.6"/>
</p:tagLst>
</file>

<file path=ppt/tags/tag22.xml><?xml version="1.0" encoding="utf-8"?>
<p:tagLst xmlns:a="http://schemas.openxmlformats.org/drawingml/2006/main" xmlns:r="http://schemas.openxmlformats.org/officeDocument/2006/relationships" xmlns:p="http://schemas.openxmlformats.org/presentationml/2006/main">
  <p:tag name="TIMING" val="|0.8|5.5|61.6|47.6|19.6"/>
</p:tagLst>
</file>

<file path=ppt/tags/tag23.xml><?xml version="1.0" encoding="utf-8"?>
<p:tagLst xmlns:a="http://schemas.openxmlformats.org/drawingml/2006/main" xmlns:r="http://schemas.openxmlformats.org/officeDocument/2006/relationships" xmlns:p="http://schemas.openxmlformats.org/presentationml/2006/main">
  <p:tag name="TIMING" val="|0.8|5.5|61.6|47.6|19.6"/>
</p:tagLst>
</file>

<file path=ppt/tags/tag24.xml><?xml version="1.0" encoding="utf-8"?>
<p:tagLst xmlns:a="http://schemas.openxmlformats.org/drawingml/2006/main" xmlns:r="http://schemas.openxmlformats.org/officeDocument/2006/relationships" xmlns:p="http://schemas.openxmlformats.org/presentationml/2006/main">
  <p:tag name="TIMING" val="|0.8|5.5|61.6|47.6|19.6"/>
</p:tagLst>
</file>

<file path=ppt/tags/tag25.xml><?xml version="1.0" encoding="utf-8"?>
<p:tagLst xmlns:a="http://schemas.openxmlformats.org/drawingml/2006/main" xmlns:r="http://schemas.openxmlformats.org/officeDocument/2006/relationships" xmlns:p="http://schemas.openxmlformats.org/presentationml/2006/main">
  <p:tag name="TIMING" val="|0.8|5.5|61.6|47.6|19.6"/>
</p:tagLst>
</file>

<file path=ppt/tags/tag26.xml><?xml version="1.0" encoding="utf-8"?>
<p:tagLst xmlns:a="http://schemas.openxmlformats.org/drawingml/2006/main" xmlns:r="http://schemas.openxmlformats.org/officeDocument/2006/relationships" xmlns:p="http://schemas.openxmlformats.org/presentationml/2006/main">
  <p:tag name="TIMING" val="|0.8|5.5|61.6|47.6|19.6"/>
</p:tagLst>
</file>

<file path=ppt/tags/tag27.xml><?xml version="1.0" encoding="utf-8"?>
<p:tagLst xmlns:a="http://schemas.openxmlformats.org/drawingml/2006/main" xmlns:r="http://schemas.openxmlformats.org/officeDocument/2006/relationships" xmlns:p="http://schemas.openxmlformats.org/presentationml/2006/main">
  <p:tag name="TIMING" val="|0.8|5.5|61.6|47.6|19.6"/>
</p:tagLst>
</file>

<file path=ppt/tags/tag28.xml><?xml version="1.0" encoding="utf-8"?>
<p:tagLst xmlns:a="http://schemas.openxmlformats.org/drawingml/2006/main" xmlns:r="http://schemas.openxmlformats.org/officeDocument/2006/relationships" xmlns:p="http://schemas.openxmlformats.org/presentationml/2006/main">
  <p:tag name="TIMING" val="|0.8|5.5|61.6|47.6|19.6"/>
</p:tagLst>
</file>

<file path=ppt/tags/tag29.xml><?xml version="1.0" encoding="utf-8"?>
<p:tagLst xmlns:a="http://schemas.openxmlformats.org/drawingml/2006/main" xmlns:r="http://schemas.openxmlformats.org/officeDocument/2006/relationships" xmlns:p="http://schemas.openxmlformats.org/presentationml/2006/main">
  <p:tag name="TIMING" val="|0.8|5.5|61.6|47.6|19.6"/>
</p:tagLst>
</file>

<file path=ppt/tags/tag3.xml><?xml version="1.0" encoding="utf-8"?>
<p:tagLst xmlns:a="http://schemas.openxmlformats.org/drawingml/2006/main" xmlns:r="http://schemas.openxmlformats.org/officeDocument/2006/relationships" xmlns:p="http://schemas.openxmlformats.org/presentationml/2006/main">
  <p:tag name="TIMING" val="|0.8|5.5|61.6|47.6|19.6"/>
</p:tagLst>
</file>

<file path=ppt/tags/tag30.xml><?xml version="1.0" encoding="utf-8"?>
<p:tagLst xmlns:a="http://schemas.openxmlformats.org/drawingml/2006/main" xmlns:r="http://schemas.openxmlformats.org/officeDocument/2006/relationships" xmlns:p="http://schemas.openxmlformats.org/presentationml/2006/main">
  <p:tag name="TIMING" val="|0.8|5.5|61.6|47.6|19.6"/>
</p:tagLst>
</file>

<file path=ppt/tags/tag31.xml><?xml version="1.0" encoding="utf-8"?>
<p:tagLst xmlns:a="http://schemas.openxmlformats.org/drawingml/2006/main" xmlns:r="http://schemas.openxmlformats.org/officeDocument/2006/relationships" xmlns:p="http://schemas.openxmlformats.org/presentationml/2006/main">
  <p:tag name="TIMING" val="|0.8|5.5|61.6|47.6|19.6"/>
</p:tagLst>
</file>

<file path=ppt/tags/tag32.xml><?xml version="1.0" encoding="utf-8"?>
<p:tagLst xmlns:a="http://schemas.openxmlformats.org/drawingml/2006/main" xmlns:r="http://schemas.openxmlformats.org/officeDocument/2006/relationships" xmlns:p="http://schemas.openxmlformats.org/presentationml/2006/main">
  <p:tag name="TIMING" val="|0.8|5.5|61.6|47.6|19.6"/>
</p:tagLst>
</file>

<file path=ppt/tags/tag33.xml><?xml version="1.0" encoding="utf-8"?>
<p:tagLst xmlns:a="http://schemas.openxmlformats.org/drawingml/2006/main" xmlns:r="http://schemas.openxmlformats.org/officeDocument/2006/relationships" xmlns:p="http://schemas.openxmlformats.org/presentationml/2006/main">
  <p:tag name="TIMING" val="|0.8|5.5|61.6|47.6|19.6"/>
</p:tagLst>
</file>

<file path=ppt/tags/tag34.xml><?xml version="1.0" encoding="utf-8"?>
<p:tagLst xmlns:a="http://schemas.openxmlformats.org/drawingml/2006/main" xmlns:r="http://schemas.openxmlformats.org/officeDocument/2006/relationships" xmlns:p="http://schemas.openxmlformats.org/presentationml/2006/main">
  <p:tag name="TIMING" val="|0.8|5.5|61.6|47.6|19.6"/>
</p:tagLst>
</file>

<file path=ppt/tags/tag35.xml><?xml version="1.0" encoding="utf-8"?>
<p:tagLst xmlns:a="http://schemas.openxmlformats.org/drawingml/2006/main" xmlns:r="http://schemas.openxmlformats.org/officeDocument/2006/relationships" xmlns:p="http://schemas.openxmlformats.org/presentationml/2006/main">
  <p:tag name="TIMING" val="|0.8|5.5|61.6|47.6|19.6"/>
</p:tagLst>
</file>

<file path=ppt/tags/tag36.xml><?xml version="1.0" encoding="utf-8"?>
<p:tagLst xmlns:a="http://schemas.openxmlformats.org/drawingml/2006/main" xmlns:r="http://schemas.openxmlformats.org/officeDocument/2006/relationships" xmlns:p="http://schemas.openxmlformats.org/presentationml/2006/main">
  <p:tag name="TIMING" val="|0.8|5.5|61.6|47.6|19.6"/>
</p:tagLst>
</file>

<file path=ppt/tags/tag37.xml><?xml version="1.0" encoding="utf-8"?>
<p:tagLst xmlns:a="http://schemas.openxmlformats.org/drawingml/2006/main" xmlns:r="http://schemas.openxmlformats.org/officeDocument/2006/relationships" xmlns:p="http://schemas.openxmlformats.org/presentationml/2006/main">
  <p:tag name="TIMING" val="|0.8|5.5|61.6|47.6|19.6"/>
</p:tagLst>
</file>

<file path=ppt/tags/tag38.xml><?xml version="1.0" encoding="utf-8"?>
<p:tagLst xmlns:a="http://schemas.openxmlformats.org/drawingml/2006/main" xmlns:r="http://schemas.openxmlformats.org/officeDocument/2006/relationships" xmlns:p="http://schemas.openxmlformats.org/presentationml/2006/main">
  <p:tag name="TIMING" val="|0.8|5.5|61.6|47.6|19.6"/>
</p:tagLst>
</file>

<file path=ppt/tags/tag39.xml><?xml version="1.0" encoding="utf-8"?>
<p:tagLst xmlns:a="http://schemas.openxmlformats.org/drawingml/2006/main" xmlns:r="http://schemas.openxmlformats.org/officeDocument/2006/relationships" xmlns:p="http://schemas.openxmlformats.org/presentationml/2006/main">
  <p:tag name="TIMING" val="|0.8|5.5|61.6|47.6|19.6"/>
</p:tagLst>
</file>

<file path=ppt/tags/tag4.xml><?xml version="1.0" encoding="utf-8"?>
<p:tagLst xmlns:a="http://schemas.openxmlformats.org/drawingml/2006/main" xmlns:r="http://schemas.openxmlformats.org/officeDocument/2006/relationships" xmlns:p="http://schemas.openxmlformats.org/presentationml/2006/main">
  <p:tag name="TIMING" val="|0.8|5.5|61.6|47.6|19.6"/>
</p:tagLst>
</file>

<file path=ppt/tags/tag40.xml><?xml version="1.0" encoding="utf-8"?>
<p:tagLst xmlns:a="http://schemas.openxmlformats.org/drawingml/2006/main" xmlns:r="http://schemas.openxmlformats.org/officeDocument/2006/relationships" xmlns:p="http://schemas.openxmlformats.org/presentationml/2006/main">
  <p:tag name="TIMING" val="|0.8|5.5|61.6|47.6|19.6"/>
</p:tagLst>
</file>

<file path=ppt/tags/tag41.xml><?xml version="1.0" encoding="utf-8"?>
<p:tagLst xmlns:a="http://schemas.openxmlformats.org/drawingml/2006/main" xmlns:r="http://schemas.openxmlformats.org/officeDocument/2006/relationships" xmlns:p="http://schemas.openxmlformats.org/presentationml/2006/main">
  <p:tag name="TIMING" val="|0.8|5.5|61.6|47.6|19.6"/>
</p:tagLst>
</file>

<file path=ppt/tags/tag42.xml><?xml version="1.0" encoding="utf-8"?>
<p:tagLst xmlns:a="http://schemas.openxmlformats.org/drawingml/2006/main" xmlns:r="http://schemas.openxmlformats.org/officeDocument/2006/relationships" xmlns:p="http://schemas.openxmlformats.org/presentationml/2006/main">
  <p:tag name="TIMING" val="|0.8|5.5|61.6|47.6|19.6"/>
</p:tagLst>
</file>

<file path=ppt/tags/tag43.xml><?xml version="1.0" encoding="utf-8"?>
<p:tagLst xmlns:a="http://schemas.openxmlformats.org/drawingml/2006/main" xmlns:r="http://schemas.openxmlformats.org/officeDocument/2006/relationships" xmlns:p="http://schemas.openxmlformats.org/presentationml/2006/main">
  <p:tag name="TIMING" val="|0.8|5.5|61.6|47.6|19.6"/>
</p:tagLst>
</file>

<file path=ppt/tags/tag44.xml><?xml version="1.0" encoding="utf-8"?>
<p:tagLst xmlns:a="http://schemas.openxmlformats.org/drawingml/2006/main" xmlns:r="http://schemas.openxmlformats.org/officeDocument/2006/relationships" xmlns:p="http://schemas.openxmlformats.org/presentationml/2006/main">
  <p:tag name="TIMING" val="|0.8|5.5|61.6|47.6|19.6"/>
</p:tagLst>
</file>

<file path=ppt/tags/tag45.xml><?xml version="1.0" encoding="utf-8"?>
<p:tagLst xmlns:a="http://schemas.openxmlformats.org/drawingml/2006/main" xmlns:r="http://schemas.openxmlformats.org/officeDocument/2006/relationships" xmlns:p="http://schemas.openxmlformats.org/presentationml/2006/main">
  <p:tag name="TIMING" val="|0.8|5.5|61.6|47.6|19.6"/>
</p:tagLst>
</file>

<file path=ppt/tags/tag46.xml><?xml version="1.0" encoding="utf-8"?>
<p:tagLst xmlns:a="http://schemas.openxmlformats.org/drawingml/2006/main" xmlns:r="http://schemas.openxmlformats.org/officeDocument/2006/relationships" xmlns:p="http://schemas.openxmlformats.org/presentationml/2006/main">
  <p:tag name="TIMING" val="|0.8|5.5|61.6|47.6|19.6"/>
</p:tagLst>
</file>

<file path=ppt/tags/tag5.xml><?xml version="1.0" encoding="utf-8"?>
<p:tagLst xmlns:a="http://schemas.openxmlformats.org/drawingml/2006/main" xmlns:r="http://schemas.openxmlformats.org/officeDocument/2006/relationships" xmlns:p="http://schemas.openxmlformats.org/presentationml/2006/main">
  <p:tag name="TIMING" val="|0.8|5.5|61.6|47.6|19.6"/>
</p:tagLst>
</file>

<file path=ppt/tags/tag6.xml><?xml version="1.0" encoding="utf-8"?>
<p:tagLst xmlns:a="http://schemas.openxmlformats.org/drawingml/2006/main" xmlns:r="http://schemas.openxmlformats.org/officeDocument/2006/relationships" xmlns:p="http://schemas.openxmlformats.org/presentationml/2006/main">
  <p:tag name="TIMING" val="|0.8|5.5|61.6|47.6|19.6"/>
</p:tagLst>
</file>

<file path=ppt/tags/tag7.xml><?xml version="1.0" encoding="utf-8"?>
<p:tagLst xmlns:a="http://schemas.openxmlformats.org/drawingml/2006/main" xmlns:r="http://schemas.openxmlformats.org/officeDocument/2006/relationships" xmlns:p="http://schemas.openxmlformats.org/presentationml/2006/main">
  <p:tag name="TIMING" val="|0.8|5.5|61.6|47.6|19.6"/>
</p:tagLst>
</file>

<file path=ppt/tags/tag8.xml><?xml version="1.0" encoding="utf-8"?>
<p:tagLst xmlns:a="http://schemas.openxmlformats.org/drawingml/2006/main" xmlns:r="http://schemas.openxmlformats.org/officeDocument/2006/relationships" xmlns:p="http://schemas.openxmlformats.org/presentationml/2006/main">
  <p:tag name="TIMING" val="|0.8|5.5|61.6|47.6|19.6"/>
</p:tagLst>
</file>

<file path=ppt/tags/tag9.xml><?xml version="1.0" encoding="utf-8"?>
<p:tagLst xmlns:a="http://schemas.openxmlformats.org/drawingml/2006/main" xmlns:r="http://schemas.openxmlformats.org/officeDocument/2006/relationships" xmlns:p="http://schemas.openxmlformats.org/presentationml/2006/main">
  <p:tag name="TIMING" val="|0.8|5.5|61.6|47.6|19.6"/>
</p:tagLst>
</file>

<file path=ppt/theme/theme1.xml><?xml version="1.0" encoding="utf-8"?>
<a:theme xmlns:a="http://schemas.openxmlformats.org/drawingml/2006/main" name="スライス">
  <a:themeElements>
    <a:clrScheme name="スライ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スライ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スライ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lnDef>
      <a:spPr>
        <a:ln>
          <a:solidFill>
            <a:schemeClr val="bg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9858</TotalTime>
  <Words>4597</Words>
  <Application>Microsoft Office PowerPoint</Application>
  <PresentationFormat>画面に合わせる (4:3)</PresentationFormat>
  <Paragraphs>237</Paragraphs>
  <Slides>47</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47</vt:i4>
      </vt:variant>
    </vt:vector>
  </HeadingPairs>
  <TitlesOfParts>
    <vt:vector size="54" baseType="lpstr">
      <vt:lpstr>Bookman Old Style</vt:lpstr>
      <vt:lpstr>Calibri</vt:lpstr>
      <vt:lpstr>Century Gothic</vt:lpstr>
      <vt:lpstr>Verdana</vt:lpstr>
      <vt:lpstr>Wingdings</vt:lpstr>
      <vt:lpstr>Wingdings 3</vt:lpstr>
      <vt:lpstr>スライス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北九州市立大学経済学部</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Ⅰ　日本経済、再生！</dc:title>
  <dc:creator>jun_maeda</dc:creator>
  <cp:lastModifiedBy>淳 前田</cp:lastModifiedBy>
  <cp:revision>585</cp:revision>
  <cp:lastPrinted>2019-07-03T09:06:02Z</cp:lastPrinted>
  <dcterms:created xsi:type="dcterms:W3CDTF">2004-11-24T12:37:39Z</dcterms:created>
  <dcterms:modified xsi:type="dcterms:W3CDTF">2024-07-29T01:06:54Z</dcterms:modified>
</cp:coreProperties>
</file>