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7" r:id="rId2"/>
    <p:sldMasterId id="2147483701" r:id="rId3"/>
    <p:sldMasterId id="2147483674" r:id="rId4"/>
    <p:sldMasterId id="2147483660" r:id="rId5"/>
  </p:sldMasterIdLst>
  <p:notesMasterIdLst>
    <p:notesMasterId r:id="rId32"/>
  </p:notesMasterIdLst>
  <p:handoutMasterIdLst>
    <p:handoutMasterId r:id="rId33"/>
  </p:handoutMasterIdLst>
  <p:sldIdLst>
    <p:sldId id="271" r:id="rId6"/>
    <p:sldId id="265" r:id="rId7"/>
    <p:sldId id="272" r:id="rId8"/>
    <p:sldId id="259" r:id="rId9"/>
    <p:sldId id="260" r:id="rId10"/>
    <p:sldId id="273" r:id="rId11"/>
    <p:sldId id="278" r:id="rId12"/>
    <p:sldId id="277" r:id="rId13"/>
    <p:sldId id="275" r:id="rId14"/>
    <p:sldId id="276"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4" r:id="rId28"/>
    <p:sldId id="291" r:id="rId29"/>
    <p:sldId id="292" r:id="rId30"/>
    <p:sldId id="293" r:id="rId3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5250" autoAdjust="0"/>
  </p:normalViewPr>
  <p:slideViewPr>
    <p:cSldViewPr snapToGrid="0">
      <p:cViewPr varScale="1">
        <p:scale>
          <a:sx n="119" d="100"/>
          <a:sy n="119" d="100"/>
        </p:scale>
        <p:origin x="96" y="216"/>
      </p:cViewPr>
      <p:guideLst/>
    </p:cSldViewPr>
  </p:slideViewPr>
  <p:notesTextViewPr>
    <p:cViewPr>
      <p:scale>
        <a:sx n="1" d="1"/>
        <a:sy n="1" d="1"/>
      </p:scale>
      <p:origin x="0" y="0"/>
    </p:cViewPr>
  </p:notesTextViewPr>
  <p:notesViewPr>
    <p:cSldViewPr snapToGrid="0">
      <p:cViewPr varScale="1">
        <p:scale>
          <a:sx n="57" d="100"/>
          <a:sy n="57" d="100"/>
        </p:scale>
        <p:origin x="2568"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E2486A-C254-4978-9D99-C2A82B36D619}" type="datetimeFigureOut">
              <a:rPr kumimoji="1" lang="ja-JP" altLang="en-US" smtClean="0"/>
              <a:t>2024/9/12</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6" name="スライド番号プレースホルダー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BD3735-E4A6-45FA-A94F-B476DEBAE3BB}" type="slidenum">
              <a:rPr kumimoji="1" lang="ja-JP" altLang="en-US" smtClean="0"/>
              <a:t>‹#›</a:t>
            </a:fld>
            <a:endParaRPr kumimoji="1" lang="ja-JP" altLang="en-US"/>
          </a:p>
        </p:txBody>
      </p:sp>
    </p:spTree>
    <p:extLst>
      <p:ext uri="{BB962C8B-B14F-4D97-AF65-F5344CB8AC3E}">
        <p14:creationId xmlns:p14="http://schemas.microsoft.com/office/powerpoint/2010/main" val="4076158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DA1EF-D9CD-4AFD-BE82-CFE483286A68}" type="datetimeFigureOut">
              <a:rPr kumimoji="1" lang="ja-JP" altLang="en-US" smtClean="0"/>
              <a:t>2024/9/12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11501-1C33-46B9-9140-509589D034E0}" type="slidenum">
              <a:rPr kumimoji="1" lang="ja-JP" altLang="en-US" smtClean="0"/>
              <a:t>‹#›</a:t>
            </a:fld>
            <a:endParaRPr kumimoji="1" lang="ja-JP" altLang="en-US"/>
          </a:p>
        </p:txBody>
      </p:sp>
    </p:spTree>
    <p:extLst>
      <p:ext uri="{BB962C8B-B14F-4D97-AF65-F5344CB8AC3E}">
        <p14:creationId xmlns:p14="http://schemas.microsoft.com/office/powerpoint/2010/main" val="1551144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a:t>
            </a:fld>
            <a:endParaRPr kumimoji="1" lang="ja-JP" altLang="en-US"/>
          </a:p>
        </p:txBody>
      </p:sp>
    </p:spTree>
    <p:extLst>
      <p:ext uri="{BB962C8B-B14F-4D97-AF65-F5344CB8AC3E}">
        <p14:creationId xmlns:p14="http://schemas.microsoft.com/office/powerpoint/2010/main" val="360650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10</a:t>
            </a:fld>
            <a:endParaRPr kumimoji="1" lang="ja-JP" altLang="en-US"/>
          </a:p>
        </p:txBody>
      </p:sp>
    </p:spTree>
    <p:extLst>
      <p:ext uri="{BB962C8B-B14F-4D97-AF65-F5344CB8AC3E}">
        <p14:creationId xmlns:p14="http://schemas.microsoft.com/office/powerpoint/2010/main" val="1367370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11</a:t>
            </a:fld>
            <a:endParaRPr kumimoji="1" lang="ja-JP" altLang="en-US"/>
          </a:p>
        </p:txBody>
      </p:sp>
    </p:spTree>
    <p:extLst>
      <p:ext uri="{BB962C8B-B14F-4D97-AF65-F5344CB8AC3E}">
        <p14:creationId xmlns:p14="http://schemas.microsoft.com/office/powerpoint/2010/main" val="3733012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12</a:t>
            </a:fld>
            <a:endParaRPr kumimoji="1" lang="ja-JP" altLang="en-US"/>
          </a:p>
        </p:txBody>
      </p:sp>
    </p:spTree>
    <p:extLst>
      <p:ext uri="{BB962C8B-B14F-4D97-AF65-F5344CB8AC3E}">
        <p14:creationId xmlns:p14="http://schemas.microsoft.com/office/powerpoint/2010/main" val="1654587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13</a:t>
            </a:fld>
            <a:endParaRPr kumimoji="1" lang="ja-JP" altLang="en-US"/>
          </a:p>
        </p:txBody>
      </p:sp>
    </p:spTree>
    <p:extLst>
      <p:ext uri="{BB962C8B-B14F-4D97-AF65-F5344CB8AC3E}">
        <p14:creationId xmlns:p14="http://schemas.microsoft.com/office/powerpoint/2010/main" val="3305008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14</a:t>
            </a:fld>
            <a:endParaRPr kumimoji="1" lang="ja-JP" altLang="en-US"/>
          </a:p>
        </p:txBody>
      </p:sp>
    </p:spTree>
    <p:extLst>
      <p:ext uri="{BB962C8B-B14F-4D97-AF65-F5344CB8AC3E}">
        <p14:creationId xmlns:p14="http://schemas.microsoft.com/office/powerpoint/2010/main" val="2779318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15</a:t>
            </a:fld>
            <a:endParaRPr kumimoji="1" lang="ja-JP" altLang="en-US"/>
          </a:p>
        </p:txBody>
      </p:sp>
    </p:spTree>
    <p:extLst>
      <p:ext uri="{BB962C8B-B14F-4D97-AF65-F5344CB8AC3E}">
        <p14:creationId xmlns:p14="http://schemas.microsoft.com/office/powerpoint/2010/main" val="1367370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16</a:t>
            </a:fld>
            <a:endParaRPr kumimoji="1" lang="ja-JP" altLang="en-US"/>
          </a:p>
        </p:txBody>
      </p:sp>
    </p:spTree>
    <p:extLst>
      <p:ext uri="{BB962C8B-B14F-4D97-AF65-F5344CB8AC3E}">
        <p14:creationId xmlns:p14="http://schemas.microsoft.com/office/powerpoint/2010/main" val="2430487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18</a:t>
            </a:fld>
            <a:endParaRPr kumimoji="1" lang="ja-JP" altLang="en-US"/>
          </a:p>
        </p:txBody>
      </p:sp>
    </p:spTree>
    <p:extLst>
      <p:ext uri="{BB962C8B-B14F-4D97-AF65-F5344CB8AC3E}">
        <p14:creationId xmlns:p14="http://schemas.microsoft.com/office/powerpoint/2010/main" val="28334857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19</a:t>
            </a:fld>
            <a:endParaRPr kumimoji="1" lang="ja-JP" altLang="en-US"/>
          </a:p>
        </p:txBody>
      </p:sp>
    </p:spTree>
    <p:extLst>
      <p:ext uri="{BB962C8B-B14F-4D97-AF65-F5344CB8AC3E}">
        <p14:creationId xmlns:p14="http://schemas.microsoft.com/office/powerpoint/2010/main" val="4122198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20</a:t>
            </a:fld>
            <a:endParaRPr kumimoji="1" lang="ja-JP" altLang="en-US"/>
          </a:p>
        </p:txBody>
      </p:sp>
    </p:spTree>
    <p:extLst>
      <p:ext uri="{BB962C8B-B14F-4D97-AF65-F5344CB8AC3E}">
        <p14:creationId xmlns:p14="http://schemas.microsoft.com/office/powerpoint/2010/main" val="548111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a:t>
            </a:fld>
            <a:endParaRPr kumimoji="1" lang="ja-JP" altLang="en-US"/>
          </a:p>
        </p:txBody>
      </p:sp>
    </p:spTree>
    <p:extLst>
      <p:ext uri="{BB962C8B-B14F-4D97-AF65-F5344CB8AC3E}">
        <p14:creationId xmlns:p14="http://schemas.microsoft.com/office/powerpoint/2010/main" val="4239828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21</a:t>
            </a:fld>
            <a:endParaRPr kumimoji="1" lang="ja-JP" altLang="en-US"/>
          </a:p>
        </p:txBody>
      </p:sp>
    </p:spTree>
    <p:extLst>
      <p:ext uri="{BB962C8B-B14F-4D97-AF65-F5344CB8AC3E}">
        <p14:creationId xmlns:p14="http://schemas.microsoft.com/office/powerpoint/2010/main" val="2038342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22</a:t>
            </a:fld>
            <a:endParaRPr kumimoji="1" lang="ja-JP" altLang="en-US"/>
          </a:p>
        </p:txBody>
      </p:sp>
    </p:spTree>
    <p:extLst>
      <p:ext uri="{BB962C8B-B14F-4D97-AF65-F5344CB8AC3E}">
        <p14:creationId xmlns:p14="http://schemas.microsoft.com/office/powerpoint/2010/main" val="2888402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23</a:t>
            </a:fld>
            <a:endParaRPr kumimoji="1" lang="ja-JP" altLang="en-US"/>
          </a:p>
        </p:txBody>
      </p:sp>
    </p:spTree>
    <p:extLst>
      <p:ext uri="{BB962C8B-B14F-4D97-AF65-F5344CB8AC3E}">
        <p14:creationId xmlns:p14="http://schemas.microsoft.com/office/powerpoint/2010/main" val="251299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24</a:t>
            </a:fld>
            <a:endParaRPr kumimoji="1" lang="ja-JP" altLang="en-US"/>
          </a:p>
        </p:txBody>
      </p:sp>
    </p:spTree>
    <p:extLst>
      <p:ext uri="{BB962C8B-B14F-4D97-AF65-F5344CB8AC3E}">
        <p14:creationId xmlns:p14="http://schemas.microsoft.com/office/powerpoint/2010/main" val="24304870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25</a:t>
            </a:fld>
            <a:endParaRPr kumimoji="1" lang="ja-JP" altLang="en-US"/>
          </a:p>
        </p:txBody>
      </p:sp>
    </p:spTree>
    <p:extLst>
      <p:ext uri="{BB962C8B-B14F-4D97-AF65-F5344CB8AC3E}">
        <p14:creationId xmlns:p14="http://schemas.microsoft.com/office/powerpoint/2010/main" val="22689493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26</a:t>
            </a:fld>
            <a:endParaRPr kumimoji="1" lang="ja-JP" altLang="en-US"/>
          </a:p>
        </p:txBody>
      </p:sp>
    </p:spTree>
    <p:extLst>
      <p:ext uri="{BB962C8B-B14F-4D97-AF65-F5344CB8AC3E}">
        <p14:creationId xmlns:p14="http://schemas.microsoft.com/office/powerpoint/2010/main" val="2299196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3</a:t>
            </a:fld>
            <a:endParaRPr kumimoji="1" lang="ja-JP" altLang="en-US"/>
          </a:p>
        </p:txBody>
      </p:sp>
    </p:spTree>
    <p:extLst>
      <p:ext uri="{BB962C8B-B14F-4D97-AF65-F5344CB8AC3E}">
        <p14:creationId xmlns:p14="http://schemas.microsoft.com/office/powerpoint/2010/main" val="3873555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4</a:t>
            </a:fld>
            <a:endParaRPr kumimoji="1" lang="ja-JP" altLang="en-US"/>
          </a:p>
        </p:txBody>
      </p:sp>
    </p:spTree>
    <p:extLst>
      <p:ext uri="{BB962C8B-B14F-4D97-AF65-F5344CB8AC3E}">
        <p14:creationId xmlns:p14="http://schemas.microsoft.com/office/powerpoint/2010/main" val="1559779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5</a:t>
            </a:fld>
            <a:endParaRPr kumimoji="1" lang="ja-JP" altLang="en-US"/>
          </a:p>
        </p:txBody>
      </p:sp>
    </p:spTree>
    <p:extLst>
      <p:ext uri="{BB962C8B-B14F-4D97-AF65-F5344CB8AC3E}">
        <p14:creationId xmlns:p14="http://schemas.microsoft.com/office/powerpoint/2010/main" val="5295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6</a:t>
            </a:fld>
            <a:endParaRPr kumimoji="1" lang="ja-JP" altLang="en-US"/>
          </a:p>
        </p:txBody>
      </p:sp>
    </p:spTree>
    <p:extLst>
      <p:ext uri="{BB962C8B-B14F-4D97-AF65-F5344CB8AC3E}">
        <p14:creationId xmlns:p14="http://schemas.microsoft.com/office/powerpoint/2010/main" val="1872444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7</a:t>
            </a:fld>
            <a:endParaRPr kumimoji="1" lang="ja-JP" altLang="en-US"/>
          </a:p>
        </p:txBody>
      </p:sp>
    </p:spTree>
    <p:extLst>
      <p:ext uri="{BB962C8B-B14F-4D97-AF65-F5344CB8AC3E}">
        <p14:creationId xmlns:p14="http://schemas.microsoft.com/office/powerpoint/2010/main" val="3148033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8</a:t>
            </a:fld>
            <a:endParaRPr kumimoji="1" lang="ja-JP" altLang="en-US"/>
          </a:p>
        </p:txBody>
      </p:sp>
    </p:spTree>
    <p:extLst>
      <p:ext uri="{BB962C8B-B14F-4D97-AF65-F5344CB8AC3E}">
        <p14:creationId xmlns:p14="http://schemas.microsoft.com/office/powerpoint/2010/main" val="3578390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511501-1C33-46B9-9140-509589D034E0}" type="slidenum">
              <a:rPr kumimoji="1" lang="ja-JP" altLang="en-US" smtClean="0"/>
              <a:t>9</a:t>
            </a:fld>
            <a:endParaRPr kumimoji="1" lang="ja-JP" altLang="en-US"/>
          </a:p>
        </p:txBody>
      </p:sp>
    </p:spTree>
    <p:extLst>
      <p:ext uri="{BB962C8B-B14F-4D97-AF65-F5344CB8AC3E}">
        <p14:creationId xmlns:p14="http://schemas.microsoft.com/office/powerpoint/2010/main" val="277931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p:cNvSpPr>
            <a:spLocks noGrp="1"/>
          </p:cNvSpPr>
          <p:nvPr>
            <p:ph type="dt" sz="half" idx="10"/>
          </p:nvPr>
        </p:nvSpPr>
        <p:spPr/>
        <p:txBody>
          <a:bodyPr/>
          <a:lstStyle/>
          <a:p>
            <a:fld id="{026DFA7C-4F8D-470B-A1AB-BB25CCB9B707}" type="datetime1">
              <a:rPr kumimoji="1" lang="ja-JP" altLang="en-US" smtClean="0"/>
              <a:t>2024/9/12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885631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DB483-FDB8-4B66-AEC4-03EA20D8596C}"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24570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856A08-FFB8-4A07-A9CF-34267C9F5426}"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5418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E70892-132D-43F8-8C1F-1B33E49CB960}"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4321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E88683B-0EC3-4D7C-95CE-F2516E1DCCB7}"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369888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ABC973-0F92-49D7-9AFA-F399CE8179CC}"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80415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CFD85D-9A4D-49FC-A843-BAD8B568CCB4}"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089185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578E3AA-5B17-443D-AAE7-7D5067A13386}" type="datetime1">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2363809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9EF4A47-9F84-4C87-9279-516403C9F658}"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8891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4EE0422-883A-4692-9B69-827F877A5CC4}" type="datetime1">
              <a:rPr kumimoji="1" lang="ja-JP" altLang="en-US" smtClean="0"/>
              <a:t>2024/9/12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557576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C74DC46-3661-4FC3-B415-8798A737DE2B}" type="datetime1">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555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E47E0F9-5EFA-4562-AD16-74DEBC8541C0}" type="datetime1">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2267521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BB8E8E-4247-4462-B452-B357BFF98658}" type="datetime1">
              <a:rPr kumimoji="1" lang="ja-JP" altLang="en-US" smtClean="0"/>
              <a:t>2024/9/12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777385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A0129-6E8F-4396-AE89-2FC70F3C1DC8}"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3335780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77DE3D1-10D5-4118-9127-B3F958F786F1}"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4460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D022036-A8CF-4CFC-A48E-833467CC6E61}"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781032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C24A9C-2BE1-422B-AA65-B1612591ECAA}"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1218092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4DA547-90AD-4701-A6C8-27336E17D868}" type="datetime1">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42728504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9C06F6-7FE9-4BFF-8123-54DD9037E158}"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4170572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35C47C-225E-498F-A52E-42621E856228}"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70928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1B405-C23F-4D44-B2FD-0954B5C9C0B3}"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43179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576AC81-6A20-4A7C-85E2-F992258A33AF}"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36753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D92F5-8EB7-4169-B968-D1B1CDA71AE2}"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359087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CC5903-6349-4BE5-B997-C55E198A5BEA}" type="datetime1">
              <a:rPr kumimoji="1" lang="ja-JP" altLang="en-US" smtClean="0"/>
              <a:t>2024/9/12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274401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09FE12-BEEF-4596-B5D9-FB28F79B2023}" type="datetime1">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336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E82434-2B09-4BE6-A552-9397770DF854}" type="datetime1">
              <a:rPr kumimoji="1" lang="ja-JP" altLang="en-US" smtClean="0"/>
              <a:t>2024/9/12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95231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CD6915-2D2D-49D1-9095-F1174EFF0DA8}"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7779393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D0C3808-A616-46CC-BE1B-D90740542550}"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132064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61C886-FF3C-4C8E-A64D-AB2A872EF092}"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3223720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BB2C1E-F597-4826-8F56-2F99464A1080}"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26763184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ECB4FBC-1472-423D-AA4B-A3A4345D6D34}"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6838297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3D44A02-7F50-4935-95B6-C042D06F21A6}"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2759003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CDE8C6-78C4-4896-A40C-0064E8D1D024}"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82119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2CB2C4D-DE41-4C8C-83C7-B35C92E75773}"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4021632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60FB27A-2842-45D1-8395-EC8343117B99}"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356745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2F4FE83-262F-4D5D-BB2E-E46B2A42AA27}" type="datetime1">
              <a:rPr kumimoji="1" lang="ja-JP" altLang="en-US" smtClean="0"/>
              <a:t>2024/9/12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122481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ECD97-E321-482C-925E-456FFBA9EBEA}" type="datetime1">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156554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3937A3-D8F9-475B-A631-25DC052CED47}" type="datetime1">
              <a:rPr kumimoji="1" lang="ja-JP" altLang="en-US" smtClean="0"/>
              <a:t>2024/9/12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925489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EDF4228-2AB5-410C-8C7E-25E6DBE413D9}"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42376175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FAC1ED1-575A-41DD-A045-0005DFBFA15C}"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519385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E528B5-4AEB-4C3A-A8ED-78EE976BA7E6}"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338574208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A823E39-B061-4431-89E9-EC731F3C6A92}"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F27B11-74A9-4FF3-B93D-8CD4ADE42620}" type="slidenum">
              <a:rPr kumimoji="1" lang="ja-JP" altLang="en-US" smtClean="0"/>
              <a:t>‹#›</a:t>
            </a:fld>
            <a:endParaRPr kumimoji="1" lang="ja-JP" altLang="en-US"/>
          </a:p>
        </p:txBody>
      </p:sp>
    </p:spTree>
    <p:extLst>
      <p:ext uri="{BB962C8B-B14F-4D97-AF65-F5344CB8AC3E}">
        <p14:creationId xmlns:p14="http://schemas.microsoft.com/office/powerpoint/2010/main" val="15294231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1AA8E2-2AD9-41D3-9BD5-9EBAF2F0723F}" type="datetime1">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8014561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4D7B09-473A-4596-97C4-E1608D3F27A9}"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31717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349EF72-CB3E-4F82-8200-FD09214F1B55}"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8687347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396F500-5FC5-4F81-B32D-CD134C83131B}"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51860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72BA70-7430-4EFA-BAA4-2C1805AB4A60}"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5712266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53A4457-A826-43BF-8B5F-7F82D85903DE}"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4886268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4A196AA-3B1A-4A99-8CE8-AEEAB4756832}" type="datetime1">
              <a:rPr kumimoji="1" lang="ja-JP" altLang="en-US" smtClean="0"/>
              <a:t>2024/9/12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6102443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D1CA45-A8EE-4FDD-87DF-BE4C2180BFC9}" type="datetime1">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33529872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589596-4396-475B-BAFF-670B4E4C65DB}" type="datetime1">
              <a:rPr kumimoji="1" lang="ja-JP" altLang="en-US" smtClean="0"/>
              <a:t>2024/9/12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5780005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5F58CCF-47EF-47E9-A682-D65C43EB1E07}"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7689018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FD21C0E-0B2B-4E75-953D-7B3BC2F5EECF}"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0997511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E96559-135C-4DAA-991F-30834100C1C7}"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267500330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8CBB9FD-27DC-4039-A47A-950D3DD1BF4F}" type="datetime1">
              <a:rPr kumimoji="1" lang="ja-JP" altLang="en-US" smtClean="0"/>
              <a:t>2024/9/12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66577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ACE4D92-1CD5-43F0-A239-8AEBB906CDCD}" type="datetime1">
              <a:rPr kumimoji="1" lang="ja-JP" altLang="en-US" smtClean="0"/>
              <a:t>2024/9/12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34949414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6" name="日付プレースホルダー 5"/>
          <p:cNvSpPr>
            <a:spLocks noGrp="1"/>
          </p:cNvSpPr>
          <p:nvPr>
            <p:ph type="dt" sz="half" idx="10"/>
          </p:nvPr>
        </p:nvSpPr>
        <p:spPr/>
        <p:txBody>
          <a:bodyPr/>
          <a:lstStyle/>
          <a:p>
            <a:fld id="{D1D66405-1911-4D2F-B4DC-6507D3374896}" type="datetime1">
              <a:rPr kumimoji="1" lang="ja-JP" altLang="en-US" smtClean="0"/>
              <a:t>2024/9/12</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103229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25CA54-9F9F-4500-8D26-2A67EFF44DB3}" type="datetime1">
              <a:rPr kumimoji="1" lang="ja-JP" altLang="en-US" smtClean="0"/>
              <a:t>2024/9/12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156568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8FECBC-4F40-47FE-B137-626A979DF050}" type="datetime1">
              <a:rPr kumimoji="1" lang="ja-JP" altLang="en-US" smtClean="0"/>
              <a:t>2024/9/12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8183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20F0C-03F2-460B-B1B7-AFE40419A343}" type="datetime1">
              <a:rPr kumimoji="1" lang="ja-JP" altLang="en-US" smtClean="0"/>
              <a:t>2024/9/12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7902E-D286-4B94-BC56-2A8558325CB4}" type="slidenum">
              <a:rPr kumimoji="1" lang="ja-JP" altLang="en-US" smtClean="0"/>
              <a:t>‹#›</a:t>
            </a:fld>
            <a:endParaRPr kumimoji="1" lang="ja-JP" altLang="en-US"/>
          </a:p>
        </p:txBody>
      </p:sp>
    </p:spTree>
    <p:extLst>
      <p:ext uri="{BB962C8B-B14F-4D97-AF65-F5344CB8AC3E}">
        <p14:creationId xmlns:p14="http://schemas.microsoft.com/office/powerpoint/2010/main" val="22458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4020A8-F826-42B6-9291-1C176EC26609}" type="datetime1">
              <a:rPr kumimoji="1" lang="ja-JP" altLang="en-US" smtClean="0"/>
              <a:t>2024/9/12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7902E-D286-4B94-BC56-2A8558325CB4}" type="slidenum">
              <a:rPr kumimoji="1" lang="ja-JP" altLang="en-US" smtClean="0"/>
              <a:t>‹#›</a:t>
            </a:fld>
            <a:endParaRPr kumimoji="1" lang="ja-JP" altLang="en-US" dirty="0"/>
          </a:p>
        </p:txBody>
      </p:sp>
    </p:spTree>
    <p:extLst>
      <p:ext uri="{BB962C8B-B14F-4D97-AF65-F5344CB8AC3E}">
        <p14:creationId xmlns:p14="http://schemas.microsoft.com/office/powerpoint/2010/main" val="84881434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01D1F-6287-485A-9C07-5A7874ADA035}" type="datetime1">
              <a:rPr kumimoji="1" lang="ja-JP" altLang="en-US" smtClean="0"/>
              <a:t>2024/9/12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2B5E4-9F34-449E-B1FA-0AD9E774C27B}" type="slidenum">
              <a:rPr kumimoji="1" lang="ja-JP" altLang="en-US" smtClean="0"/>
              <a:t>‹#›</a:t>
            </a:fld>
            <a:endParaRPr kumimoji="1" lang="ja-JP" altLang="en-US"/>
          </a:p>
        </p:txBody>
      </p:sp>
    </p:spTree>
    <p:extLst>
      <p:ext uri="{BB962C8B-B14F-4D97-AF65-F5344CB8AC3E}">
        <p14:creationId xmlns:p14="http://schemas.microsoft.com/office/powerpoint/2010/main" val="9731234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6FEF6-2AA0-4B47-A5AD-DB366C5D2F3D}" type="datetime1">
              <a:rPr kumimoji="1" lang="ja-JP" altLang="en-US" smtClean="0"/>
              <a:t>2024/9/12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50909-6F9B-4806-9E01-39F20CAEB65E}" type="slidenum">
              <a:rPr kumimoji="1" lang="ja-JP" altLang="en-US" smtClean="0"/>
              <a:t>‹#›</a:t>
            </a:fld>
            <a:endParaRPr kumimoji="1" lang="ja-JP" altLang="en-US"/>
          </a:p>
        </p:txBody>
      </p:sp>
    </p:spTree>
    <p:extLst>
      <p:ext uri="{BB962C8B-B14F-4D97-AF65-F5344CB8AC3E}">
        <p14:creationId xmlns:p14="http://schemas.microsoft.com/office/powerpoint/2010/main" val="16813437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837DE-37FA-4BD4-B84A-64F643335B71}" type="datetime1">
              <a:rPr kumimoji="1" lang="ja-JP" altLang="en-US" smtClean="0"/>
              <a:t>2024/9/12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27B11-74A9-4FF3-B93D-8CD4ADE42620}" type="slidenum">
              <a:rPr kumimoji="1" lang="ja-JP" altLang="en-US" smtClean="0"/>
              <a:t>‹#›</a:t>
            </a:fld>
            <a:endParaRPr kumimoji="1" lang="ja-JP" altLang="en-US" dirty="0"/>
          </a:p>
        </p:txBody>
      </p:sp>
    </p:spTree>
    <p:extLst>
      <p:ext uri="{BB962C8B-B14F-4D97-AF65-F5344CB8AC3E}">
        <p14:creationId xmlns:p14="http://schemas.microsoft.com/office/powerpoint/2010/main" val="31078979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FC3DE-FD4A-40AB-A647-84687ACC2543}" type="datetime1">
              <a:rPr kumimoji="1" lang="ja-JP" altLang="en-US" smtClean="0"/>
              <a:t>2024/9/12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D2C1-7675-46BC-9870-BEA07FB2FA3E}" type="slidenum">
              <a:rPr kumimoji="1" lang="ja-JP" altLang="en-US" smtClean="0"/>
              <a:t>‹#›</a:t>
            </a:fld>
            <a:endParaRPr kumimoji="1" lang="ja-JP" altLang="en-US"/>
          </a:p>
        </p:txBody>
      </p:sp>
    </p:spTree>
    <p:extLst>
      <p:ext uri="{BB962C8B-B14F-4D97-AF65-F5344CB8AC3E}">
        <p14:creationId xmlns:p14="http://schemas.microsoft.com/office/powerpoint/2010/main" val="42298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23.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58757" y="1741251"/>
            <a:ext cx="10719881" cy="4231532"/>
          </a:xfrm>
        </p:spPr>
        <p:txBody>
          <a:bodyPr/>
          <a:lstStyle/>
          <a:p>
            <a:endParaRPr kumimoji="1" lang="ja-JP" altLang="en-US" dirty="0"/>
          </a:p>
          <a:p>
            <a:endParaRPr lang="ja-JP" altLang="en-US" dirty="0"/>
          </a:p>
          <a:p>
            <a:r>
              <a:rPr kumimoji="1" lang="ja-JP" altLang="en-US" sz="6600" dirty="0"/>
              <a:t>国際金融論（外国為替論）</a:t>
            </a:r>
          </a:p>
          <a:p>
            <a:endParaRPr lang="ja-JP" altLang="en-US" dirty="0"/>
          </a:p>
          <a:p>
            <a:r>
              <a:rPr lang="ja-JP" altLang="en-US" dirty="0"/>
              <a:t>北九州市立大学　前田　淳（まえだ　じゅん）</a:t>
            </a:r>
          </a:p>
          <a:p>
            <a:endParaRPr kumimoji="1" lang="ja-JP" altLang="en-US" dirty="0"/>
          </a:p>
        </p:txBody>
      </p:sp>
    </p:spTree>
    <p:extLst>
      <p:ext uri="{BB962C8B-B14F-4D97-AF65-F5344CB8AC3E}">
        <p14:creationId xmlns:p14="http://schemas.microsoft.com/office/powerpoint/2010/main" val="1804287925"/>
      </p:ext>
    </p:extLst>
  </p:cSld>
  <p:clrMapOvr>
    <a:masterClrMapping/>
  </p:clrMapOvr>
  <mc:AlternateContent xmlns:mc="http://schemas.openxmlformats.org/markup-compatibility/2006" xmlns:p14="http://schemas.microsoft.com/office/powerpoint/2010/main">
    <mc:Choice Requires="p14">
      <p:transition spd="slow" p14:dur="2000" advTm="8586"/>
    </mc:Choice>
    <mc:Fallback xmlns="">
      <p:transition spd="slow" advTm="858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062460"/>
          </a:xfrm>
        </p:spPr>
        <p:txBody>
          <a:bodyPr>
            <a:normAutofit/>
          </a:bodyPr>
          <a:lstStyle/>
          <a:p>
            <a:pPr marL="342900" indent="-342900" algn="l">
              <a:buFont typeface="Wingdings" panose="05000000000000000000" pitchFamily="2" charset="2"/>
              <a:buChar char="l"/>
            </a:pPr>
            <a:r>
              <a:rPr lang="ja-JP" altLang="en-US" dirty="0"/>
              <a:t>逆</a:t>
            </a:r>
            <a:r>
              <a:rPr kumimoji="1" lang="ja-JP" altLang="en-US" dirty="0"/>
              <a:t>為替の図</a:t>
            </a:r>
            <a:r>
              <a:rPr lang="ja-JP" altLang="en-US" dirty="0"/>
              <a:t>（もっともシンプルな方法。図の中の番号は省略。）</a:t>
            </a:r>
            <a:endParaRPr kumimoji="1" lang="ja-JP" altLang="en-US" dirty="0"/>
          </a:p>
          <a:p>
            <a:pPr marL="342900" indent="-342900" algn="l">
              <a:buFont typeface="Wingdings" panose="05000000000000000000" pitchFamily="2" charset="2"/>
              <a:buChar char="l"/>
            </a:pPr>
            <a:r>
              <a:rPr lang="ja-JP" altLang="en-US" dirty="0"/>
              <a:t>（日本）　　　　　　　　　 （アメリカ）</a:t>
            </a:r>
            <a:endParaRPr lang="ja-JP" altLang="en-US" sz="2000" dirty="0"/>
          </a:p>
          <a:p>
            <a:pPr algn="l"/>
            <a:r>
              <a:rPr lang="ja-JP" altLang="en-US" dirty="0"/>
              <a:t>　　</a:t>
            </a:r>
            <a:r>
              <a:rPr kumimoji="1" lang="ja-JP" altLang="en-US" dirty="0"/>
              <a:t>銀行</a:t>
            </a:r>
            <a:r>
              <a:rPr lang="en-US" altLang="ja-JP" dirty="0"/>
              <a:t>A</a:t>
            </a:r>
            <a:r>
              <a:rPr lang="ja-JP" altLang="en-US" dirty="0"/>
              <a:t>　　　　　　　　　　銀行</a:t>
            </a:r>
            <a:r>
              <a:rPr lang="en-US" altLang="ja-JP" dirty="0"/>
              <a:t>B</a:t>
            </a:r>
          </a:p>
          <a:p>
            <a:pPr algn="l"/>
            <a:r>
              <a:rPr kumimoji="1" lang="ja-JP" altLang="en-US" dirty="0"/>
              <a:t>　　　　　　　　　　　　　　　　　</a:t>
            </a:r>
            <a:endParaRPr kumimoji="1" lang="en-US" altLang="ja-JP" sz="2000" dirty="0"/>
          </a:p>
          <a:p>
            <a:pPr algn="l"/>
            <a:r>
              <a:rPr lang="ja-JP" altLang="en-US" dirty="0"/>
              <a:t> 　</a:t>
            </a:r>
            <a:endParaRPr lang="en-US" altLang="ja-JP" sz="2000" dirty="0"/>
          </a:p>
          <a:p>
            <a:pPr algn="l"/>
            <a:r>
              <a:rPr kumimoji="1" lang="en-US" altLang="ja-JP" dirty="0"/>
              <a:t>     </a:t>
            </a:r>
            <a:endParaRPr kumimoji="1" lang="ja-JP" altLang="en-US" sz="2000" dirty="0"/>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endParaRPr lang="ja-JP" altLang="en-US" sz="2000" dirty="0"/>
          </a:p>
          <a:p>
            <a:pPr algn="l"/>
            <a:endParaRPr lang="ja-JP" altLang="en-US" dirty="0"/>
          </a:p>
          <a:p>
            <a:pPr algn="l"/>
            <a:endParaRPr lang="en-US" altLang="ja-JP" dirty="0"/>
          </a:p>
          <a:p>
            <a:pPr algn="l"/>
            <a:r>
              <a:rPr lang="en-US" altLang="ja-JP" dirty="0"/>
              <a:t>※</a:t>
            </a:r>
            <a:r>
              <a:rPr lang="ja-JP" altLang="en-US" dirty="0"/>
              <a:t>このように、③（手形の方向）と⑥（支払いの方向）が逆なので、逆為替という。</a:t>
            </a:r>
            <a:endParaRPr kumimoji="1"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
        <p:nvSpPr>
          <p:cNvPr id="6" name="テキスト ボックス 5"/>
          <p:cNvSpPr txBox="1"/>
          <p:nvPr/>
        </p:nvSpPr>
        <p:spPr>
          <a:xfrm>
            <a:off x="5510886" y="1896568"/>
            <a:ext cx="5792654" cy="3816429"/>
          </a:xfrm>
          <a:prstGeom prst="rect">
            <a:avLst/>
          </a:prstGeom>
          <a:noFill/>
        </p:spPr>
        <p:txBody>
          <a:bodyPr wrap="square" rtlCol="0">
            <a:spAutoFit/>
          </a:bodyPr>
          <a:lstStyle/>
          <a:p>
            <a:pPr marL="342900" indent="-342900">
              <a:buFont typeface="+mj-ea"/>
              <a:buAutoNum type="circleNumDbPlain"/>
            </a:pPr>
            <a:r>
              <a:rPr lang="en-US" altLang="ja-JP" sz="2200" dirty="0"/>
              <a:t>X</a:t>
            </a:r>
            <a:r>
              <a:rPr lang="ja-JP" altLang="en-US" sz="2200" dirty="0"/>
              <a:t>は</a:t>
            </a:r>
            <a:r>
              <a:rPr lang="en-US" altLang="ja-JP" sz="2200" dirty="0"/>
              <a:t>Y</a:t>
            </a:r>
            <a:r>
              <a:rPr lang="ja-JP" altLang="en-US" sz="2200" dirty="0"/>
              <a:t>に財を輸出。</a:t>
            </a:r>
          </a:p>
          <a:p>
            <a:pPr marL="342900" indent="-342900">
              <a:buFont typeface="+mj-ea"/>
              <a:buAutoNum type="circleNumDbPlain"/>
            </a:pPr>
            <a:r>
              <a:rPr lang="en-US" altLang="ja-JP" sz="2200" dirty="0"/>
              <a:t>X</a:t>
            </a:r>
            <a:r>
              <a:rPr lang="ja-JP" altLang="en-US" sz="2200" dirty="0"/>
              <a:t>は</a:t>
            </a:r>
            <a:r>
              <a:rPr lang="en-US" altLang="ja-JP" sz="2200" dirty="0"/>
              <a:t>A</a:t>
            </a:r>
            <a:r>
              <a:rPr lang="ja-JP" altLang="en-US" sz="2200" dirty="0"/>
              <a:t>に為替手形を渡す。</a:t>
            </a:r>
          </a:p>
          <a:p>
            <a:pPr marL="342900" indent="-342900">
              <a:buFont typeface="+mj-ea"/>
              <a:buAutoNum type="circleNumDbPlain"/>
            </a:pPr>
            <a:r>
              <a:rPr lang="en-US" altLang="ja-JP" sz="2200" dirty="0"/>
              <a:t>A</a:t>
            </a:r>
            <a:r>
              <a:rPr lang="ja-JP" altLang="en-US" sz="2200" dirty="0"/>
              <a:t>は為替手形を</a:t>
            </a:r>
            <a:r>
              <a:rPr lang="en-US" altLang="ja-JP" sz="2200" dirty="0"/>
              <a:t>B</a:t>
            </a:r>
            <a:r>
              <a:rPr lang="ja-JP" altLang="en-US" sz="2200" dirty="0"/>
              <a:t>に送る。</a:t>
            </a:r>
          </a:p>
          <a:p>
            <a:pPr marL="342900" indent="-342900">
              <a:buFont typeface="+mj-ea"/>
              <a:buAutoNum type="circleNumDbPlain"/>
            </a:pPr>
            <a:r>
              <a:rPr lang="en-US" altLang="ja-JP" sz="2200" dirty="0"/>
              <a:t>B</a:t>
            </a:r>
            <a:r>
              <a:rPr lang="ja-JP" altLang="en-US" sz="2200" dirty="0"/>
              <a:t>は為替手形を</a:t>
            </a:r>
            <a:r>
              <a:rPr lang="en-US" altLang="ja-JP" sz="2200" dirty="0"/>
              <a:t>Y</a:t>
            </a:r>
            <a:r>
              <a:rPr lang="ja-JP" altLang="en-US" sz="2200" dirty="0"/>
              <a:t>に呈示する。</a:t>
            </a:r>
          </a:p>
          <a:p>
            <a:pPr marL="342900" indent="-342900">
              <a:buFont typeface="+mj-ea"/>
              <a:buAutoNum type="circleNumDbPlain"/>
            </a:pPr>
            <a:r>
              <a:rPr lang="en-US" altLang="ja-JP" sz="2200" dirty="0"/>
              <a:t>Y</a:t>
            </a:r>
            <a:r>
              <a:rPr lang="ja-JP" altLang="en-US" sz="2200" dirty="0"/>
              <a:t>は</a:t>
            </a:r>
            <a:r>
              <a:rPr lang="en-US" altLang="ja-JP" sz="2200" dirty="0"/>
              <a:t>B</a:t>
            </a:r>
            <a:r>
              <a:rPr lang="ja-JP" altLang="en-US" sz="2200" dirty="0"/>
              <a:t>に額面の代金を支払う（</a:t>
            </a:r>
            <a:r>
              <a:rPr lang="en-US" altLang="ja-JP" sz="2200" dirty="0"/>
              <a:t>Y</a:t>
            </a:r>
            <a:r>
              <a:rPr lang="ja-JP" altLang="en-US" sz="2200" dirty="0"/>
              <a:t>が</a:t>
            </a:r>
            <a:r>
              <a:rPr lang="en-US" altLang="ja-JP" sz="2200" dirty="0"/>
              <a:t>B</a:t>
            </a:r>
            <a:r>
              <a:rPr lang="ja-JP" altLang="en-US" sz="2200" dirty="0"/>
              <a:t>に置いている口座の引落し）。</a:t>
            </a:r>
          </a:p>
          <a:p>
            <a:pPr marL="342900" indent="-342900">
              <a:buFont typeface="+mj-ea"/>
              <a:buAutoNum type="circleNumDbPlain"/>
            </a:pPr>
            <a:r>
              <a:rPr lang="en-US" altLang="ja-JP" sz="2200" dirty="0"/>
              <a:t>B</a:t>
            </a:r>
            <a:r>
              <a:rPr lang="ja-JP" altLang="en-US" sz="2200" dirty="0"/>
              <a:t>は</a:t>
            </a:r>
            <a:r>
              <a:rPr lang="en-US" altLang="ja-JP" sz="2200" dirty="0"/>
              <a:t>A</a:t>
            </a:r>
            <a:r>
              <a:rPr lang="ja-JP" altLang="en-US" sz="2200" dirty="0"/>
              <a:t>に支払う（</a:t>
            </a:r>
            <a:r>
              <a:rPr lang="en-US" altLang="ja-JP" sz="2200" dirty="0"/>
              <a:t>A</a:t>
            </a:r>
            <a:r>
              <a:rPr lang="ja-JP" altLang="en-US" sz="2200" dirty="0"/>
              <a:t>が</a:t>
            </a:r>
            <a:r>
              <a:rPr lang="en-US" altLang="ja-JP" sz="2200" dirty="0"/>
              <a:t>B</a:t>
            </a:r>
            <a:r>
              <a:rPr lang="ja-JP" altLang="en-US" sz="2200" dirty="0"/>
              <a:t>に置いているドル建ての口座への振込み）。</a:t>
            </a:r>
          </a:p>
          <a:p>
            <a:pPr marL="342900" indent="-342900">
              <a:buFont typeface="+mj-ea"/>
              <a:buAutoNum type="circleNumDbPlain"/>
            </a:pPr>
            <a:r>
              <a:rPr lang="en-US" altLang="ja-JP" sz="2200" dirty="0"/>
              <a:t>A</a:t>
            </a:r>
            <a:r>
              <a:rPr lang="ja-JP" altLang="en-US" sz="2200" dirty="0"/>
              <a:t>は</a:t>
            </a:r>
            <a:r>
              <a:rPr lang="en-US" altLang="ja-JP" sz="2200" dirty="0"/>
              <a:t>X</a:t>
            </a:r>
            <a:r>
              <a:rPr lang="ja-JP" altLang="en-US" sz="2200" dirty="0"/>
              <a:t>に支払う（ここは日本国内なので、為替手形のドル建ての額面を円に換算した金額を</a:t>
            </a:r>
            <a:r>
              <a:rPr lang="en-US" altLang="ja-JP" sz="2200" dirty="0"/>
              <a:t>X</a:t>
            </a:r>
            <a:r>
              <a:rPr lang="ja-JP" altLang="en-US" sz="2200" dirty="0"/>
              <a:t>の口座に振り込む）。</a:t>
            </a:r>
            <a:endParaRPr kumimoji="1" lang="ja-JP" altLang="en-US" sz="2200" dirty="0"/>
          </a:p>
        </p:txBody>
      </p:sp>
      <p:cxnSp>
        <p:nvCxnSpPr>
          <p:cNvPr id="8" name="直線矢印コネクタ 7"/>
          <p:cNvCxnSpPr/>
          <p:nvPr/>
        </p:nvCxnSpPr>
        <p:spPr>
          <a:xfrm flipH="1" flipV="1">
            <a:off x="174125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32689"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107776" y="4090006"/>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400069" y="2562441"/>
            <a:ext cx="3600" cy="12369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99922" y="2560981"/>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107776" y="2431681"/>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107776" y="2185480"/>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19908961"/>
      </p:ext>
    </p:extLst>
  </p:cSld>
  <p:clrMapOvr>
    <a:masterClrMapping/>
  </p:clrMapOvr>
  <mc:AlternateContent xmlns:mc="http://schemas.openxmlformats.org/markup-compatibility/2006" xmlns:p14="http://schemas.microsoft.com/office/powerpoint/2010/main">
    <mc:Choice Requires="p14">
      <p:transition spd="slow" p14:dur="2000" advTm="162337"/>
    </mc:Choice>
    <mc:Fallback xmlns="">
      <p:transition spd="slow" advTm="16233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ppt_x"/>
                                          </p:val>
                                        </p:tav>
                                        <p:tav tm="100000">
                                          <p:val>
                                            <p:strVal val="#ppt_x"/>
                                          </p:val>
                                        </p:tav>
                                      </p:tavLst>
                                    </p:anim>
                                    <p:anim calcmode="lin" valueType="num">
                                      <p:cBhvr additive="base">
                                        <p:cTn id="6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 calcmode="lin" valueType="num">
                                      <p:cBhvr additive="base">
                                        <p:cTn id="6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anim calcmode="lin" valueType="num">
                                      <p:cBhvr additive="base">
                                        <p:cTn id="7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additive="base">
                                        <p:cTn id="85" dur="500" fill="hold"/>
                                        <p:tgtEl>
                                          <p:spTgt spid="14"/>
                                        </p:tgtEl>
                                        <p:attrNameLst>
                                          <p:attrName>ppt_x</p:attrName>
                                        </p:attrNameLst>
                                      </p:cBhvr>
                                      <p:tavLst>
                                        <p:tav tm="0">
                                          <p:val>
                                            <p:strVal val="#ppt_x"/>
                                          </p:val>
                                        </p:tav>
                                        <p:tav tm="100000">
                                          <p:val>
                                            <p:strVal val="#ppt_x"/>
                                          </p:val>
                                        </p:tav>
                                      </p:tavLst>
                                    </p:anim>
                                    <p:anim calcmode="lin" valueType="num">
                                      <p:cBhvr additive="base">
                                        <p:cTn id="8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6">
                                            <p:txEl>
                                              <p:pRg st="5" end="5"/>
                                            </p:txEl>
                                          </p:spTgt>
                                        </p:tgtEl>
                                        <p:attrNameLst>
                                          <p:attrName>style.visibility</p:attrName>
                                        </p:attrNameLst>
                                      </p:cBhvr>
                                      <p:to>
                                        <p:strVal val="visible"/>
                                      </p:to>
                                    </p:set>
                                    <p:anim calcmode="lin" valueType="num">
                                      <p:cBhvr additive="base">
                                        <p:cTn id="9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6">
                                            <p:txEl>
                                              <p:pRg st="6" end="6"/>
                                            </p:txEl>
                                          </p:spTgt>
                                        </p:tgtEl>
                                        <p:attrNameLst>
                                          <p:attrName>style.visibility</p:attrName>
                                        </p:attrNameLst>
                                      </p:cBhvr>
                                      <p:to>
                                        <p:strVal val="visible"/>
                                      </p:to>
                                    </p:set>
                                    <p:anim calcmode="lin" valueType="num">
                                      <p:cBhvr additive="base">
                                        <p:cTn id="10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10"/>
                                        </p:tgtEl>
                                        <p:attrNameLst>
                                          <p:attrName>style.visibility</p:attrName>
                                        </p:attrNameLst>
                                      </p:cBhvr>
                                      <p:to>
                                        <p:strVal val="visible"/>
                                      </p:to>
                                    </p:set>
                                    <p:anim calcmode="lin" valueType="num">
                                      <p:cBhvr additive="base">
                                        <p:cTn id="109" dur="500" fill="hold"/>
                                        <p:tgtEl>
                                          <p:spTgt spid="10"/>
                                        </p:tgtEl>
                                        <p:attrNameLst>
                                          <p:attrName>ppt_x</p:attrName>
                                        </p:attrNameLst>
                                      </p:cBhvr>
                                      <p:tavLst>
                                        <p:tav tm="0">
                                          <p:val>
                                            <p:strVal val="#ppt_x"/>
                                          </p:val>
                                        </p:tav>
                                        <p:tav tm="100000">
                                          <p:val>
                                            <p:strVal val="#ppt_x"/>
                                          </p:val>
                                        </p:tav>
                                      </p:tavLst>
                                    </p:anim>
                                    <p:anim calcmode="lin" valueType="num">
                                      <p:cBhvr additive="base">
                                        <p:cTn id="11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
                                            <p:txEl>
                                              <p:pRg st="10" end="10"/>
                                            </p:txEl>
                                          </p:spTgt>
                                        </p:tgtEl>
                                        <p:attrNameLst>
                                          <p:attrName>style.visibility</p:attrName>
                                        </p:attrNameLst>
                                      </p:cBhvr>
                                      <p:to>
                                        <p:strVal val="visible"/>
                                      </p:to>
                                    </p:set>
                                    <p:anim calcmode="lin" valueType="num">
                                      <p:cBhvr additive="base">
                                        <p:cTn id="11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062460"/>
          </a:xfrm>
        </p:spPr>
        <p:txBody>
          <a:bodyPr>
            <a:normAutofit/>
          </a:bodyPr>
          <a:lstStyle/>
          <a:p>
            <a:pPr marL="342900" indent="-342900" algn="l">
              <a:buFont typeface="Wingdings" panose="05000000000000000000" pitchFamily="2" charset="2"/>
              <a:buChar char="l"/>
            </a:pPr>
            <a:r>
              <a:rPr lang="ja-JP" altLang="en-US" dirty="0"/>
              <a:t>逆</a:t>
            </a:r>
            <a:r>
              <a:rPr kumimoji="1" lang="ja-JP" altLang="en-US" dirty="0"/>
              <a:t>為替の決済（ドル建ての場合）</a:t>
            </a:r>
          </a:p>
          <a:p>
            <a:pPr algn="l"/>
            <a:r>
              <a:rPr lang="ja-JP" altLang="en-US" dirty="0"/>
              <a:t>　　</a:t>
            </a:r>
            <a:endParaRPr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
        <p:nvSpPr>
          <p:cNvPr id="6" name="テキスト ボックス 5"/>
          <p:cNvSpPr txBox="1"/>
          <p:nvPr/>
        </p:nvSpPr>
        <p:spPr>
          <a:xfrm>
            <a:off x="826635" y="1658154"/>
            <a:ext cx="10340718" cy="3785652"/>
          </a:xfrm>
          <a:prstGeom prst="rect">
            <a:avLst/>
          </a:prstGeom>
          <a:noFill/>
        </p:spPr>
        <p:txBody>
          <a:bodyPr wrap="square" rtlCol="0">
            <a:spAutoFit/>
          </a:bodyPr>
          <a:lstStyle/>
          <a:p>
            <a:r>
              <a:rPr lang="ja-JP" altLang="en-US" sz="2400" dirty="0"/>
              <a:t>　</a:t>
            </a:r>
            <a:r>
              <a:rPr lang="en-US" altLang="ja-JP" sz="2400" dirty="0"/>
              <a:t>A</a:t>
            </a:r>
            <a:r>
              <a:rPr lang="ja-JP" altLang="en-US" sz="2400" dirty="0"/>
              <a:t>と</a:t>
            </a:r>
            <a:r>
              <a:rPr lang="en-US" altLang="ja-JP" sz="2400" dirty="0"/>
              <a:t>B</a:t>
            </a:r>
            <a:r>
              <a:rPr lang="ja-JP" altLang="en-US" sz="2400" dirty="0"/>
              <a:t>の間のコルレス預金の関係を下に描く。もともと、</a:t>
            </a:r>
            <a:r>
              <a:rPr lang="en-US" altLang="ja-JP" sz="2400" dirty="0"/>
              <a:t>A</a:t>
            </a:r>
            <a:r>
              <a:rPr lang="ja-JP" altLang="en-US" sz="2400" dirty="0"/>
              <a:t>は</a:t>
            </a:r>
            <a:r>
              <a:rPr lang="en-US" altLang="ja-JP" sz="2400" dirty="0"/>
              <a:t>B</a:t>
            </a:r>
            <a:r>
              <a:rPr lang="ja-JP" altLang="en-US" sz="2400" dirty="0"/>
              <a:t>に</a:t>
            </a:r>
            <a:r>
              <a:rPr lang="en-US" altLang="ja-JP" sz="2400" dirty="0"/>
              <a:t>5000</a:t>
            </a:r>
            <a:r>
              <a:rPr lang="ja-JP" altLang="en-US" sz="2400" dirty="0"/>
              <a:t>ドルの預金を持っていて、この支払の金額が</a:t>
            </a:r>
            <a:r>
              <a:rPr lang="en-US" altLang="ja-JP" sz="2400" dirty="0"/>
              <a:t>1000</a:t>
            </a:r>
            <a:r>
              <a:rPr lang="ja-JP" altLang="en-US" sz="2400" dirty="0"/>
              <a:t>ドルと仮定する。</a:t>
            </a:r>
            <a:r>
              <a:rPr lang="en-US" altLang="ja-JP" sz="2400" dirty="0"/>
              <a:t>B</a:t>
            </a:r>
            <a:r>
              <a:rPr lang="ja-JP" altLang="en-US" sz="2400" dirty="0"/>
              <a:t>が</a:t>
            </a:r>
            <a:r>
              <a:rPr lang="en-US" altLang="ja-JP" sz="2400" dirty="0"/>
              <a:t>A</a:t>
            </a:r>
            <a:r>
              <a:rPr lang="ja-JP" altLang="en-US" sz="2400" dirty="0"/>
              <a:t>に支払うのだから、</a:t>
            </a:r>
          </a:p>
          <a:p>
            <a:r>
              <a:rPr lang="ja-JP" altLang="en-US" sz="2400" dirty="0"/>
              <a:t>      　　 　</a:t>
            </a:r>
            <a:r>
              <a:rPr lang="en-US" altLang="ja-JP" sz="2400" dirty="0"/>
              <a:t>A                            </a:t>
            </a:r>
            <a:r>
              <a:rPr lang="ja-JP" altLang="en-US" sz="2400" dirty="0"/>
              <a:t>　</a:t>
            </a:r>
            <a:r>
              <a:rPr lang="en-US" altLang="ja-JP" sz="2400" dirty="0"/>
              <a:t>B</a:t>
            </a:r>
            <a:endParaRPr lang="ja-JP" altLang="en-US" sz="2400" dirty="0"/>
          </a:p>
          <a:p>
            <a:r>
              <a:rPr lang="en-US" altLang="ja-JP" sz="2400" dirty="0"/>
              <a:t>  B</a:t>
            </a:r>
            <a:r>
              <a:rPr lang="ja-JP" altLang="en-US" sz="2400" dirty="0"/>
              <a:t>：</a:t>
            </a:r>
            <a:r>
              <a:rPr lang="en-US" altLang="ja-JP" sz="2400" dirty="0"/>
              <a:t>5000                  </a:t>
            </a:r>
            <a:r>
              <a:rPr lang="ja-JP" altLang="en-US" sz="2400" dirty="0"/>
              <a:t> </a:t>
            </a:r>
            <a:r>
              <a:rPr lang="en-US" altLang="ja-JP" sz="2400" dirty="0"/>
              <a:t>                 A</a:t>
            </a:r>
            <a:r>
              <a:rPr lang="ja-JP" altLang="en-US" sz="2400" dirty="0"/>
              <a:t>：</a:t>
            </a:r>
            <a:r>
              <a:rPr lang="en-US" altLang="ja-JP" sz="2400" dirty="0"/>
              <a:t>5000</a:t>
            </a:r>
          </a:p>
          <a:p>
            <a:endParaRPr lang="ja-JP" altLang="en-US" sz="2400" dirty="0"/>
          </a:p>
          <a:p>
            <a:r>
              <a:rPr lang="en-US" altLang="ja-JP" sz="2400" dirty="0"/>
              <a:t>                                 </a:t>
            </a:r>
            <a:endParaRPr lang="ja-JP" altLang="en-US" sz="2400" dirty="0"/>
          </a:p>
          <a:p>
            <a:r>
              <a:rPr lang="en-US" altLang="ja-JP" sz="2400" dirty="0"/>
              <a:t>                              </a:t>
            </a:r>
            <a:endParaRPr lang="ja-JP" altLang="en-US" sz="2400" dirty="0"/>
          </a:p>
          <a:p>
            <a:r>
              <a:rPr lang="ja-JP" altLang="en-US" sz="2400" dirty="0"/>
              <a:t>　             </a:t>
            </a:r>
            <a:r>
              <a:rPr lang="en-US" altLang="ja-JP" sz="2400" dirty="0"/>
              <a:t>A                           </a:t>
            </a:r>
            <a:r>
              <a:rPr lang="ja-JP" altLang="en-US" sz="2400" dirty="0"/>
              <a:t>　</a:t>
            </a:r>
            <a:r>
              <a:rPr lang="en-US" altLang="ja-JP" sz="2400" dirty="0"/>
              <a:t> B</a:t>
            </a:r>
            <a:endParaRPr lang="ja-JP" altLang="en-US" sz="2400" dirty="0"/>
          </a:p>
          <a:p>
            <a:r>
              <a:rPr lang="en-US" altLang="ja-JP" sz="2400" dirty="0"/>
              <a:t>  B</a:t>
            </a:r>
            <a:r>
              <a:rPr lang="ja-JP" altLang="en-US" sz="2400" dirty="0"/>
              <a:t>：</a:t>
            </a:r>
            <a:r>
              <a:rPr lang="en-US" altLang="ja-JP" sz="2400" dirty="0">
                <a:solidFill>
                  <a:srgbClr val="FF0000"/>
                </a:solidFill>
              </a:rPr>
              <a:t>6000</a:t>
            </a:r>
            <a:r>
              <a:rPr lang="en-US" altLang="ja-JP" sz="2400" dirty="0"/>
              <a:t>                                    A</a:t>
            </a:r>
            <a:r>
              <a:rPr lang="ja-JP" altLang="en-US" sz="2400" dirty="0"/>
              <a:t>：</a:t>
            </a:r>
            <a:r>
              <a:rPr lang="en-US" altLang="ja-JP" sz="2400" dirty="0">
                <a:solidFill>
                  <a:srgbClr val="FF0000"/>
                </a:solidFill>
              </a:rPr>
              <a:t>6000</a:t>
            </a:r>
          </a:p>
          <a:p>
            <a:endParaRPr lang="ja-JP" altLang="en-US" sz="2400" dirty="0"/>
          </a:p>
        </p:txBody>
      </p:sp>
      <p:grpSp>
        <p:nvGrpSpPr>
          <p:cNvPr id="12" name="グループ化 11"/>
          <p:cNvGrpSpPr/>
          <p:nvPr/>
        </p:nvGrpSpPr>
        <p:grpSpPr>
          <a:xfrm>
            <a:off x="826635" y="2800371"/>
            <a:ext cx="1948682" cy="582367"/>
            <a:chOff x="5459116" y="3763701"/>
            <a:chExt cx="1948682" cy="582367"/>
          </a:xfrm>
        </p:grpSpPr>
        <p:cxnSp>
          <p:nvCxnSpPr>
            <p:cNvPr id="5" name="直線コネクタ 4"/>
            <p:cNvCxnSpPr/>
            <p:nvPr/>
          </p:nvCxnSpPr>
          <p:spPr>
            <a:xfrm>
              <a:off x="5459116" y="3763701"/>
              <a:ext cx="19486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748041" y="3763701"/>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20"/>
          <p:cNvGrpSpPr/>
          <p:nvPr/>
        </p:nvGrpSpPr>
        <p:grpSpPr>
          <a:xfrm>
            <a:off x="3780127" y="2794817"/>
            <a:ext cx="1593368" cy="587921"/>
            <a:chOff x="8582707" y="3628604"/>
            <a:chExt cx="1593368" cy="587921"/>
          </a:xfrm>
        </p:grpSpPr>
        <p:cxnSp>
          <p:nvCxnSpPr>
            <p:cNvPr id="16" name="直線コネクタ 15"/>
            <p:cNvCxnSpPr/>
            <p:nvPr/>
          </p:nvCxnSpPr>
          <p:spPr>
            <a:xfrm flipV="1">
              <a:off x="8582707" y="3628604"/>
              <a:ext cx="1593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9169080" y="3634158"/>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下矢印 18"/>
          <p:cNvSpPr/>
          <p:nvPr/>
        </p:nvSpPr>
        <p:spPr>
          <a:xfrm>
            <a:off x="2837629" y="3653729"/>
            <a:ext cx="420457" cy="54401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792082" y="4661496"/>
            <a:ext cx="1948682" cy="553373"/>
            <a:chOff x="5459116" y="3763701"/>
            <a:chExt cx="1948682" cy="553373"/>
          </a:xfrm>
        </p:grpSpPr>
        <p:cxnSp>
          <p:nvCxnSpPr>
            <p:cNvPr id="24" name="直線コネクタ 23"/>
            <p:cNvCxnSpPr/>
            <p:nvPr/>
          </p:nvCxnSpPr>
          <p:spPr>
            <a:xfrm>
              <a:off x="5459116" y="3763701"/>
              <a:ext cx="19486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748041" y="3763701"/>
              <a:ext cx="0" cy="553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3780127" y="4661496"/>
            <a:ext cx="1593368" cy="587921"/>
            <a:chOff x="8582707" y="3628604"/>
            <a:chExt cx="1593368" cy="587921"/>
          </a:xfrm>
        </p:grpSpPr>
        <p:cxnSp>
          <p:nvCxnSpPr>
            <p:cNvPr id="27" name="直線コネクタ 26"/>
            <p:cNvCxnSpPr/>
            <p:nvPr/>
          </p:nvCxnSpPr>
          <p:spPr>
            <a:xfrm flipV="1">
              <a:off x="8582707" y="3628604"/>
              <a:ext cx="1593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9169080" y="3634158"/>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テキスト ボックス 3"/>
          <p:cNvSpPr txBox="1"/>
          <p:nvPr/>
        </p:nvSpPr>
        <p:spPr>
          <a:xfrm>
            <a:off x="5992237" y="3091555"/>
            <a:ext cx="4912469" cy="2862322"/>
          </a:xfrm>
          <a:prstGeom prst="rect">
            <a:avLst/>
          </a:prstGeom>
          <a:noFill/>
        </p:spPr>
        <p:txBody>
          <a:bodyPr wrap="square" rtlCol="0">
            <a:spAutoFit/>
          </a:bodyPr>
          <a:lstStyle/>
          <a:p>
            <a:r>
              <a:rPr kumimoji="1" lang="ja-JP" altLang="en-US" sz="2000" dirty="0"/>
              <a:t>　</a:t>
            </a:r>
            <a:r>
              <a:rPr kumimoji="1" lang="ja-JP" altLang="en-US" sz="2400" dirty="0"/>
              <a:t>日本（アメリカ）の国際収支統計にどう反映されるかというと、</a:t>
            </a:r>
          </a:p>
          <a:p>
            <a:pPr marL="285750" indent="-285750">
              <a:buFont typeface="Wingdings" panose="05000000000000000000" pitchFamily="2" charset="2"/>
              <a:buChar char="l"/>
            </a:pPr>
            <a:r>
              <a:rPr lang="ja-JP" altLang="en-US" sz="2400" dirty="0"/>
              <a:t>まず</a:t>
            </a:r>
            <a:r>
              <a:rPr lang="en-US" altLang="ja-JP" sz="2400" dirty="0"/>
              <a:t>X</a:t>
            </a:r>
            <a:r>
              <a:rPr lang="ja-JP" altLang="en-US" sz="2400" dirty="0"/>
              <a:t>から</a:t>
            </a:r>
            <a:r>
              <a:rPr lang="en-US" altLang="ja-JP" sz="2400" dirty="0"/>
              <a:t>Y</a:t>
            </a:r>
            <a:r>
              <a:rPr lang="ja-JP" altLang="en-US" sz="2400" dirty="0"/>
              <a:t>への輸出は貿易収支の貸方、</a:t>
            </a:r>
          </a:p>
          <a:p>
            <a:pPr marL="285750" indent="-285750">
              <a:buFont typeface="Wingdings" panose="05000000000000000000" pitchFamily="2" charset="2"/>
              <a:buChar char="l"/>
            </a:pPr>
            <a:r>
              <a:rPr lang="ja-JP" altLang="en-US" sz="2400" dirty="0"/>
              <a:t>対外資産（負債）の増加は金融収支の借方となる。</a:t>
            </a:r>
          </a:p>
          <a:p>
            <a:endParaRPr kumimoji="1" lang="ja-JP" altLang="en-US" dirty="0"/>
          </a:p>
          <a:p>
            <a:endParaRPr kumimoji="1" lang="ja-JP" altLang="en-US" dirty="0"/>
          </a:p>
        </p:txBody>
      </p:sp>
    </p:spTree>
    <p:custDataLst>
      <p:tags r:id="rId1"/>
    </p:custDataLst>
    <p:extLst>
      <p:ext uri="{BB962C8B-B14F-4D97-AF65-F5344CB8AC3E}">
        <p14:creationId xmlns:p14="http://schemas.microsoft.com/office/powerpoint/2010/main" val="2583595781"/>
      </p:ext>
    </p:extLst>
  </p:cSld>
  <p:clrMapOvr>
    <a:masterClrMapping/>
  </p:clrMapOvr>
  <mc:AlternateContent xmlns:mc="http://schemas.openxmlformats.org/markup-compatibility/2006" xmlns:p14="http://schemas.microsoft.com/office/powerpoint/2010/main">
    <mc:Choice Requires="p14">
      <p:transition spd="slow" p14:dur="2000" advTm="130390"/>
    </mc:Choice>
    <mc:Fallback xmlns="">
      <p:transition spd="slow" advTm="1303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additive="base">
                                        <p:cTn id="3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 calcmode="lin" valueType="num">
                                      <p:cBhvr additive="base">
                                        <p:cTn id="4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500" fill="hold"/>
                                        <p:tgtEl>
                                          <p:spTgt spid="23"/>
                                        </p:tgtEl>
                                        <p:attrNameLst>
                                          <p:attrName>ppt_x</p:attrName>
                                        </p:attrNameLst>
                                      </p:cBhvr>
                                      <p:tavLst>
                                        <p:tav tm="0">
                                          <p:val>
                                            <p:strVal val="#ppt_x"/>
                                          </p:val>
                                        </p:tav>
                                        <p:tav tm="100000">
                                          <p:val>
                                            <p:strVal val="#ppt_x"/>
                                          </p:val>
                                        </p:tav>
                                      </p:tavLst>
                                    </p:anim>
                                    <p:anim calcmode="lin" valueType="num">
                                      <p:cBhvr additive="base">
                                        <p:cTn id="54" dur="500" fill="hold"/>
                                        <p:tgtEl>
                                          <p:spTgt spid="23"/>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 calcmode="lin" valueType="num">
                                      <p:cBhvr additive="base">
                                        <p:cTn id="6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
                                            <p:txEl>
                                              <p:pRg st="0" end="0"/>
                                            </p:txEl>
                                          </p:spTgt>
                                        </p:tgtEl>
                                        <p:attrNameLst>
                                          <p:attrName>style.visibility</p:attrName>
                                        </p:attrNameLst>
                                      </p:cBhvr>
                                      <p:to>
                                        <p:strVal val="visible"/>
                                      </p:to>
                                    </p:set>
                                    <p:anim calcmode="lin" valueType="num">
                                      <p:cBhvr additive="base">
                                        <p:cTn id="6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4">
                                            <p:txEl>
                                              <p:pRg st="1" end="1"/>
                                            </p:txEl>
                                          </p:spTgt>
                                        </p:tgtEl>
                                        <p:attrNameLst>
                                          <p:attrName>style.visibility</p:attrName>
                                        </p:attrNameLst>
                                      </p:cBhvr>
                                      <p:to>
                                        <p:strVal val="visible"/>
                                      </p:to>
                                    </p:set>
                                    <p:anim calcmode="lin" valueType="num">
                                      <p:cBhvr additive="base">
                                        <p:cTn id="7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4">
                                            <p:txEl>
                                              <p:pRg st="2" end="2"/>
                                            </p:txEl>
                                          </p:spTgt>
                                        </p:tgtEl>
                                        <p:attrNameLst>
                                          <p:attrName>style.visibility</p:attrName>
                                        </p:attrNameLst>
                                      </p:cBhvr>
                                      <p:to>
                                        <p:strVal val="visible"/>
                                      </p:to>
                                    </p:set>
                                    <p:anim calcmode="lin" valueType="num">
                                      <p:cBhvr additive="base">
                                        <p:cTn id="8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4549111"/>
          </a:xfrm>
        </p:spPr>
        <p:txBody>
          <a:bodyPr>
            <a:normAutofit/>
          </a:bodyPr>
          <a:lstStyle/>
          <a:p>
            <a:pPr marL="342900" indent="-342900" algn="l">
              <a:buFont typeface="Wingdings" panose="05000000000000000000" pitchFamily="2" charset="2"/>
              <a:buChar char="l"/>
            </a:pPr>
            <a:r>
              <a:rPr lang="ja-JP" altLang="en-US" dirty="0"/>
              <a:t>逆</a:t>
            </a:r>
            <a:r>
              <a:rPr kumimoji="1" lang="ja-JP" altLang="en-US" dirty="0"/>
              <a:t>為替の決済（</a:t>
            </a:r>
            <a:r>
              <a:rPr lang="ja-JP" altLang="en-US" dirty="0">
                <a:solidFill>
                  <a:srgbClr val="FF0000"/>
                </a:solidFill>
              </a:rPr>
              <a:t>円</a:t>
            </a:r>
            <a:r>
              <a:rPr kumimoji="1" lang="ja-JP" altLang="en-US" dirty="0">
                <a:solidFill>
                  <a:srgbClr val="FF0000"/>
                </a:solidFill>
              </a:rPr>
              <a:t>建て</a:t>
            </a:r>
            <a:r>
              <a:rPr kumimoji="1" lang="ja-JP" altLang="en-US" dirty="0"/>
              <a:t>の場合）</a:t>
            </a:r>
          </a:p>
          <a:p>
            <a:pPr algn="l"/>
            <a:r>
              <a:rPr lang="ja-JP" altLang="en-US" dirty="0"/>
              <a:t>　　</a:t>
            </a:r>
            <a:endParaRPr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
        <p:nvSpPr>
          <p:cNvPr id="6" name="テキスト ボックス 5"/>
          <p:cNvSpPr txBox="1"/>
          <p:nvPr/>
        </p:nvSpPr>
        <p:spPr>
          <a:xfrm>
            <a:off x="826635" y="1658154"/>
            <a:ext cx="9737603" cy="4154984"/>
          </a:xfrm>
          <a:prstGeom prst="rect">
            <a:avLst/>
          </a:prstGeom>
          <a:noFill/>
        </p:spPr>
        <p:txBody>
          <a:bodyPr wrap="square" rtlCol="0">
            <a:spAutoFit/>
          </a:bodyPr>
          <a:lstStyle/>
          <a:p>
            <a:r>
              <a:rPr lang="ja-JP" altLang="en-US" sz="2400" dirty="0"/>
              <a:t>　</a:t>
            </a:r>
            <a:r>
              <a:rPr lang="en-US" altLang="ja-JP" sz="2400" dirty="0"/>
              <a:t>A</a:t>
            </a:r>
            <a:r>
              <a:rPr lang="ja-JP" altLang="en-US" sz="2400" dirty="0"/>
              <a:t>と</a:t>
            </a:r>
            <a:r>
              <a:rPr lang="en-US" altLang="ja-JP" sz="2400" dirty="0"/>
              <a:t>B</a:t>
            </a:r>
            <a:r>
              <a:rPr lang="ja-JP" altLang="en-US" sz="2400" dirty="0"/>
              <a:t>の間のコルレス預金の関係を下に描く。もともと、</a:t>
            </a:r>
            <a:r>
              <a:rPr lang="en-US" altLang="ja-JP" sz="2400" dirty="0"/>
              <a:t>B</a:t>
            </a:r>
            <a:r>
              <a:rPr lang="ja-JP" altLang="en-US" sz="2400" dirty="0"/>
              <a:t>は</a:t>
            </a:r>
            <a:r>
              <a:rPr lang="en-US" altLang="ja-JP" sz="2400" dirty="0"/>
              <a:t>A</a:t>
            </a:r>
            <a:r>
              <a:rPr lang="ja-JP" altLang="en-US" sz="2400" dirty="0"/>
              <a:t>に</a:t>
            </a:r>
            <a:r>
              <a:rPr lang="en-US" altLang="ja-JP" sz="2400" dirty="0"/>
              <a:t>800</a:t>
            </a:r>
            <a:r>
              <a:rPr lang="ja-JP" altLang="en-US" sz="2400" dirty="0"/>
              <a:t>万円の預金を持っていて、この支払の金額が</a:t>
            </a:r>
            <a:r>
              <a:rPr lang="en-US" altLang="ja-JP" sz="2400" dirty="0"/>
              <a:t>200</a:t>
            </a:r>
            <a:r>
              <a:rPr lang="ja-JP" altLang="en-US" sz="2400" dirty="0"/>
              <a:t>万円と仮定する。</a:t>
            </a:r>
            <a:r>
              <a:rPr lang="en-US" altLang="ja-JP" sz="2400" dirty="0"/>
              <a:t>B</a:t>
            </a:r>
            <a:r>
              <a:rPr lang="ja-JP" altLang="en-US" sz="2400" dirty="0"/>
              <a:t>が</a:t>
            </a:r>
            <a:r>
              <a:rPr lang="en-US" altLang="ja-JP" sz="2400" dirty="0"/>
              <a:t>A</a:t>
            </a:r>
            <a:r>
              <a:rPr lang="ja-JP" altLang="en-US" sz="2400" dirty="0"/>
              <a:t>に支払うのだから（単位：万円）、</a:t>
            </a:r>
          </a:p>
          <a:p>
            <a:r>
              <a:rPr lang="ja-JP" altLang="en-US" sz="2400" dirty="0"/>
              <a:t>      </a:t>
            </a:r>
            <a:r>
              <a:rPr lang="en-US" altLang="ja-JP" sz="2400" dirty="0"/>
              <a:t>A                                           </a:t>
            </a:r>
            <a:r>
              <a:rPr lang="ja-JP" altLang="en-US" sz="2400" dirty="0"/>
              <a:t>　</a:t>
            </a:r>
            <a:r>
              <a:rPr lang="en-US" altLang="ja-JP" sz="2400" dirty="0"/>
              <a:t>B</a:t>
            </a:r>
            <a:endParaRPr lang="ja-JP" altLang="en-US" sz="2400" dirty="0"/>
          </a:p>
          <a:p>
            <a:r>
              <a:rPr lang="en-US" altLang="ja-JP" sz="2400" dirty="0"/>
              <a:t>   </a:t>
            </a:r>
            <a:r>
              <a:rPr lang="ja-JP" altLang="en-US" sz="2400" dirty="0"/>
              <a:t>　　</a:t>
            </a:r>
            <a:r>
              <a:rPr lang="en-US" altLang="ja-JP" sz="2400" dirty="0"/>
              <a:t>B</a:t>
            </a:r>
            <a:r>
              <a:rPr lang="ja-JP" altLang="en-US" sz="2400" dirty="0"/>
              <a:t>：</a:t>
            </a:r>
            <a:r>
              <a:rPr lang="en-US" altLang="ja-JP" sz="2400" dirty="0"/>
              <a:t>800                       A</a:t>
            </a:r>
            <a:r>
              <a:rPr lang="ja-JP" altLang="en-US" sz="2400" dirty="0"/>
              <a:t>：</a:t>
            </a:r>
            <a:r>
              <a:rPr lang="en-US" altLang="ja-JP" sz="2400" dirty="0"/>
              <a:t>800</a:t>
            </a:r>
          </a:p>
          <a:p>
            <a:endParaRPr lang="ja-JP" altLang="en-US" sz="2400" dirty="0"/>
          </a:p>
          <a:p>
            <a:r>
              <a:rPr lang="en-US" altLang="ja-JP" sz="2400" dirty="0"/>
              <a:t>                                 </a:t>
            </a:r>
            <a:endParaRPr lang="ja-JP" altLang="en-US" sz="2400" dirty="0"/>
          </a:p>
          <a:p>
            <a:r>
              <a:rPr lang="en-US" altLang="ja-JP" sz="2400" dirty="0"/>
              <a:t>                              </a:t>
            </a:r>
            <a:endParaRPr lang="ja-JP" altLang="en-US" sz="2400" dirty="0"/>
          </a:p>
          <a:p>
            <a:r>
              <a:rPr lang="ja-JP" altLang="en-US" sz="2400" dirty="0"/>
              <a:t>　   </a:t>
            </a:r>
            <a:r>
              <a:rPr lang="en-US" altLang="ja-JP" sz="2400" dirty="0"/>
              <a:t>A                                          </a:t>
            </a:r>
            <a:r>
              <a:rPr lang="ja-JP" altLang="en-US" sz="2400" dirty="0"/>
              <a:t>　</a:t>
            </a:r>
            <a:r>
              <a:rPr lang="en-US" altLang="ja-JP" sz="2400" dirty="0"/>
              <a:t> B</a:t>
            </a:r>
            <a:endParaRPr lang="ja-JP" altLang="en-US" sz="2400" dirty="0"/>
          </a:p>
          <a:p>
            <a:r>
              <a:rPr lang="en-US" altLang="ja-JP" sz="2400" dirty="0"/>
              <a:t>         B</a:t>
            </a:r>
            <a:r>
              <a:rPr lang="ja-JP" altLang="en-US" sz="2400" dirty="0"/>
              <a:t>：</a:t>
            </a:r>
            <a:r>
              <a:rPr lang="en-US" altLang="ja-JP" sz="2400" dirty="0">
                <a:solidFill>
                  <a:srgbClr val="FF0000"/>
                </a:solidFill>
              </a:rPr>
              <a:t>600</a:t>
            </a:r>
            <a:r>
              <a:rPr lang="en-US" altLang="ja-JP" sz="2400" dirty="0"/>
              <a:t>                       A</a:t>
            </a:r>
            <a:r>
              <a:rPr lang="ja-JP" altLang="en-US" sz="2400" dirty="0"/>
              <a:t>：</a:t>
            </a:r>
            <a:r>
              <a:rPr lang="en-US" altLang="ja-JP" sz="2400" dirty="0">
                <a:solidFill>
                  <a:srgbClr val="FF0000"/>
                </a:solidFill>
              </a:rPr>
              <a:t>600</a:t>
            </a:r>
          </a:p>
          <a:p>
            <a:endParaRPr lang="ja-JP" altLang="en-US" sz="2400" dirty="0"/>
          </a:p>
        </p:txBody>
      </p:sp>
      <p:grpSp>
        <p:nvGrpSpPr>
          <p:cNvPr id="12" name="グループ化 11"/>
          <p:cNvGrpSpPr/>
          <p:nvPr/>
        </p:nvGrpSpPr>
        <p:grpSpPr>
          <a:xfrm>
            <a:off x="826635" y="3153279"/>
            <a:ext cx="1948682" cy="582367"/>
            <a:chOff x="5459116" y="3763701"/>
            <a:chExt cx="1948682" cy="582367"/>
          </a:xfrm>
        </p:grpSpPr>
        <p:cxnSp>
          <p:nvCxnSpPr>
            <p:cNvPr id="5" name="直線コネクタ 4"/>
            <p:cNvCxnSpPr/>
            <p:nvPr/>
          </p:nvCxnSpPr>
          <p:spPr>
            <a:xfrm>
              <a:off x="5459116" y="3763701"/>
              <a:ext cx="19486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037922" y="3763701"/>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20"/>
          <p:cNvGrpSpPr/>
          <p:nvPr/>
        </p:nvGrpSpPr>
        <p:grpSpPr>
          <a:xfrm>
            <a:off x="3780127" y="3164150"/>
            <a:ext cx="1593368" cy="582367"/>
            <a:chOff x="8582707" y="3628604"/>
            <a:chExt cx="1593368" cy="582367"/>
          </a:xfrm>
        </p:grpSpPr>
        <p:cxnSp>
          <p:nvCxnSpPr>
            <p:cNvPr id="16" name="直線コネクタ 15"/>
            <p:cNvCxnSpPr/>
            <p:nvPr/>
          </p:nvCxnSpPr>
          <p:spPr>
            <a:xfrm flipV="1">
              <a:off x="8582707" y="3628604"/>
              <a:ext cx="1593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9548459" y="3628604"/>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下矢印 18"/>
          <p:cNvSpPr/>
          <p:nvPr/>
        </p:nvSpPr>
        <p:spPr>
          <a:xfrm>
            <a:off x="2984390" y="3891448"/>
            <a:ext cx="420457" cy="54401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826635" y="4983079"/>
            <a:ext cx="1948682" cy="553373"/>
            <a:chOff x="5459116" y="3763701"/>
            <a:chExt cx="1948682" cy="553373"/>
          </a:xfrm>
        </p:grpSpPr>
        <p:cxnSp>
          <p:nvCxnSpPr>
            <p:cNvPr id="24" name="直線コネクタ 23"/>
            <p:cNvCxnSpPr/>
            <p:nvPr/>
          </p:nvCxnSpPr>
          <p:spPr>
            <a:xfrm>
              <a:off x="5459116" y="3763701"/>
              <a:ext cx="19486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023125" y="3763701"/>
              <a:ext cx="0" cy="553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3780127" y="4965804"/>
            <a:ext cx="1593368" cy="599642"/>
            <a:chOff x="8582707" y="3628604"/>
            <a:chExt cx="1593368" cy="599642"/>
          </a:xfrm>
        </p:grpSpPr>
        <p:cxnSp>
          <p:nvCxnSpPr>
            <p:cNvPr id="27" name="直線コネクタ 26"/>
            <p:cNvCxnSpPr/>
            <p:nvPr/>
          </p:nvCxnSpPr>
          <p:spPr>
            <a:xfrm flipV="1">
              <a:off x="8582707" y="3628604"/>
              <a:ext cx="1593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9556968" y="3645879"/>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テキスト ボックス 3"/>
          <p:cNvSpPr txBox="1"/>
          <p:nvPr/>
        </p:nvSpPr>
        <p:spPr>
          <a:xfrm>
            <a:off x="5695435" y="3164150"/>
            <a:ext cx="5364913" cy="2308324"/>
          </a:xfrm>
          <a:prstGeom prst="rect">
            <a:avLst/>
          </a:prstGeom>
          <a:noFill/>
        </p:spPr>
        <p:txBody>
          <a:bodyPr wrap="square" rtlCol="0">
            <a:spAutoFit/>
          </a:bodyPr>
          <a:lstStyle/>
          <a:p>
            <a:r>
              <a:rPr lang="ja-JP" altLang="en-US" sz="2400" dirty="0"/>
              <a:t>　日本（アメリカ）の国際収支統計にどう反映されるかというと、</a:t>
            </a:r>
          </a:p>
          <a:p>
            <a:pPr marL="285750" indent="-285750">
              <a:buFont typeface="Wingdings" panose="05000000000000000000" pitchFamily="2" charset="2"/>
              <a:buChar char="l"/>
            </a:pPr>
            <a:r>
              <a:rPr kumimoji="1" lang="ja-JP" altLang="en-US" sz="2400" dirty="0"/>
              <a:t>まず</a:t>
            </a:r>
            <a:r>
              <a:rPr kumimoji="1" lang="en-US" altLang="ja-JP" sz="2400" dirty="0"/>
              <a:t>X</a:t>
            </a:r>
            <a:r>
              <a:rPr kumimoji="1" lang="ja-JP" altLang="en-US" sz="2400" dirty="0"/>
              <a:t>から</a:t>
            </a:r>
            <a:r>
              <a:rPr kumimoji="1" lang="en-US" altLang="ja-JP" sz="2400" dirty="0"/>
              <a:t>Y</a:t>
            </a:r>
            <a:r>
              <a:rPr kumimoji="1" lang="ja-JP" altLang="en-US" sz="2400" dirty="0"/>
              <a:t>への輸出は貿易収支の貸方、</a:t>
            </a:r>
          </a:p>
          <a:p>
            <a:pPr marL="285750" indent="-285750">
              <a:buFont typeface="Wingdings" panose="05000000000000000000" pitchFamily="2" charset="2"/>
              <a:buChar char="l"/>
            </a:pPr>
            <a:r>
              <a:rPr lang="ja-JP" altLang="en-US" sz="2400" dirty="0"/>
              <a:t>対外負債（資産）の減少は金融収支の借方となる。</a:t>
            </a:r>
            <a:endParaRPr kumimoji="1" lang="ja-JP" altLang="en-US" sz="2400" dirty="0"/>
          </a:p>
        </p:txBody>
      </p:sp>
    </p:spTree>
    <p:custDataLst>
      <p:tags r:id="rId1"/>
    </p:custDataLst>
    <p:extLst>
      <p:ext uri="{BB962C8B-B14F-4D97-AF65-F5344CB8AC3E}">
        <p14:creationId xmlns:p14="http://schemas.microsoft.com/office/powerpoint/2010/main" val="2039349192"/>
      </p:ext>
    </p:extLst>
  </p:cSld>
  <p:clrMapOvr>
    <a:masterClrMapping/>
  </p:clrMapOvr>
  <mc:AlternateContent xmlns:mc="http://schemas.openxmlformats.org/markup-compatibility/2006" xmlns:p14="http://schemas.microsoft.com/office/powerpoint/2010/main">
    <mc:Choice Requires="p14">
      <p:transition spd="slow" p14:dur="2000" advTm="135568"/>
    </mc:Choice>
    <mc:Fallback xmlns="">
      <p:transition spd="slow" advTm="1355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additive="base">
                                        <p:cTn id="3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 calcmode="lin" valueType="num">
                                      <p:cBhvr additive="base">
                                        <p:cTn id="4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500" fill="hold"/>
                                        <p:tgtEl>
                                          <p:spTgt spid="23"/>
                                        </p:tgtEl>
                                        <p:attrNameLst>
                                          <p:attrName>ppt_x</p:attrName>
                                        </p:attrNameLst>
                                      </p:cBhvr>
                                      <p:tavLst>
                                        <p:tav tm="0">
                                          <p:val>
                                            <p:strVal val="#ppt_x"/>
                                          </p:val>
                                        </p:tav>
                                        <p:tav tm="100000">
                                          <p:val>
                                            <p:strVal val="#ppt_x"/>
                                          </p:val>
                                        </p:tav>
                                      </p:tavLst>
                                    </p:anim>
                                    <p:anim calcmode="lin" valueType="num">
                                      <p:cBhvr additive="base">
                                        <p:cTn id="54" dur="500" fill="hold"/>
                                        <p:tgtEl>
                                          <p:spTgt spid="23"/>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 calcmode="lin" valueType="num">
                                      <p:cBhvr additive="base">
                                        <p:cTn id="6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
                                            <p:txEl>
                                              <p:pRg st="0" end="0"/>
                                            </p:txEl>
                                          </p:spTgt>
                                        </p:tgtEl>
                                        <p:attrNameLst>
                                          <p:attrName>style.visibility</p:attrName>
                                        </p:attrNameLst>
                                      </p:cBhvr>
                                      <p:to>
                                        <p:strVal val="visible"/>
                                      </p:to>
                                    </p:set>
                                    <p:anim calcmode="lin" valueType="num">
                                      <p:cBhvr additive="base">
                                        <p:cTn id="6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4">
                                            <p:txEl>
                                              <p:pRg st="1" end="1"/>
                                            </p:txEl>
                                          </p:spTgt>
                                        </p:tgtEl>
                                        <p:attrNameLst>
                                          <p:attrName>style.visibility</p:attrName>
                                        </p:attrNameLst>
                                      </p:cBhvr>
                                      <p:to>
                                        <p:strVal val="visible"/>
                                      </p:to>
                                    </p:set>
                                    <p:anim calcmode="lin" valueType="num">
                                      <p:cBhvr additive="base">
                                        <p:cTn id="7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4">
                                            <p:txEl>
                                              <p:pRg st="2" end="2"/>
                                            </p:txEl>
                                          </p:spTgt>
                                        </p:tgtEl>
                                        <p:attrNameLst>
                                          <p:attrName>style.visibility</p:attrName>
                                        </p:attrNameLst>
                                      </p:cBhvr>
                                      <p:to>
                                        <p:strVal val="visible"/>
                                      </p:to>
                                    </p:set>
                                    <p:anim calcmode="lin" valueType="num">
                                      <p:cBhvr additive="base">
                                        <p:cTn id="8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062460"/>
          </a:xfrm>
        </p:spPr>
        <p:txBody>
          <a:bodyPr>
            <a:normAutofit/>
          </a:bodyPr>
          <a:lstStyle/>
          <a:p>
            <a:pPr marL="342900" indent="-342900" algn="l">
              <a:buFont typeface="Wingdings" panose="05000000000000000000" pitchFamily="2" charset="2"/>
              <a:buChar char="l"/>
            </a:pPr>
            <a:r>
              <a:rPr kumimoji="1" lang="ja-JP" altLang="en-US" dirty="0"/>
              <a:t>参考までに、為替というより国際決済の話になるが、日本人がアメリカに旅行して、クレジットカードで買物したとする。その決済がどうなるか図示する。</a:t>
            </a:r>
            <a:r>
              <a:rPr lang="ja-JP" altLang="en-US" dirty="0"/>
              <a:t>日米に所在する</a:t>
            </a:r>
            <a:r>
              <a:rPr kumimoji="1" lang="ja-JP" altLang="en-US" dirty="0"/>
              <a:t>カード会社は、同一企業の親会社・子会社と仮定する。</a:t>
            </a:r>
          </a:p>
          <a:p>
            <a:pPr algn="l"/>
            <a:r>
              <a:rPr lang="ja-JP" altLang="en-US" dirty="0"/>
              <a:t>　　（日本）　　　　</a:t>
            </a:r>
            <a:r>
              <a:rPr lang="ja-JP" altLang="en-US" sz="2000" dirty="0"/>
              <a:t>　</a:t>
            </a:r>
            <a:r>
              <a:rPr lang="ja-JP" altLang="en-US" dirty="0"/>
              <a:t>　　　（アメリカ）</a:t>
            </a:r>
          </a:p>
          <a:p>
            <a:pPr algn="l"/>
            <a:r>
              <a:rPr kumimoji="1" lang="ja-JP" altLang="en-US" dirty="0"/>
              <a:t>　　銀行</a:t>
            </a:r>
            <a:r>
              <a:rPr lang="en-US" altLang="ja-JP" dirty="0"/>
              <a:t>A</a:t>
            </a:r>
            <a:r>
              <a:rPr lang="ja-JP" altLang="en-US" dirty="0"/>
              <a:t>　　　　　　　　　　銀行</a:t>
            </a:r>
            <a:r>
              <a:rPr lang="en-US" altLang="ja-JP" dirty="0"/>
              <a:t>B</a:t>
            </a:r>
          </a:p>
          <a:p>
            <a:pPr algn="l"/>
            <a:endParaRPr kumimoji="1" lang="ja-JP" altLang="en-US" dirty="0"/>
          </a:p>
          <a:p>
            <a:pPr algn="l"/>
            <a:r>
              <a:rPr lang="ja-JP" altLang="en-US" dirty="0"/>
              <a:t>　　　　　　　カード会社</a:t>
            </a:r>
            <a:r>
              <a:rPr lang="en-US" altLang="ja-JP" dirty="0"/>
              <a:t>E</a:t>
            </a:r>
            <a:r>
              <a:rPr kumimoji="1" lang="ja-JP" altLang="en-US" dirty="0"/>
              <a:t>　　　　　　　　　　　　　　</a:t>
            </a:r>
            <a:r>
              <a:rPr lang="ja-JP" altLang="en-US" dirty="0"/>
              <a:t>　　　　　　　　　　　　　　　　　</a:t>
            </a:r>
            <a:endParaRPr lang="en-US" altLang="ja-JP" sz="2000" dirty="0"/>
          </a:p>
          <a:p>
            <a:pPr algn="l"/>
            <a:r>
              <a:rPr kumimoji="1" lang="en-US" altLang="ja-JP" dirty="0"/>
              <a:t>     </a:t>
            </a:r>
            <a:r>
              <a:rPr kumimoji="1" lang="ja-JP" altLang="en-US" dirty="0"/>
              <a:t>　　　　　　　　　　　　　　　　　　　企業</a:t>
            </a:r>
            <a:r>
              <a:rPr lang="en-US" altLang="ja-JP" dirty="0"/>
              <a:t>D</a:t>
            </a:r>
            <a:endParaRPr kumimoji="1" lang="ja-JP" altLang="en-US" sz="2000" dirty="0"/>
          </a:p>
          <a:p>
            <a:pPr algn="l"/>
            <a:r>
              <a:rPr lang="ja-JP" altLang="en-US" dirty="0"/>
              <a:t>　　旅行者</a:t>
            </a:r>
            <a:r>
              <a:rPr lang="en-US" altLang="ja-JP" dirty="0"/>
              <a:t>C</a:t>
            </a:r>
            <a:r>
              <a:rPr kumimoji="1" lang="ja-JP" altLang="en-US" dirty="0"/>
              <a:t>　　                </a:t>
            </a:r>
            <a:r>
              <a:rPr lang="ja-JP" altLang="en-US" dirty="0"/>
              <a:t>旅行者</a:t>
            </a:r>
            <a:r>
              <a:rPr lang="en-US" altLang="ja-JP" dirty="0"/>
              <a:t>C</a:t>
            </a:r>
            <a:r>
              <a:rPr lang="ja-JP" altLang="en-US" dirty="0"/>
              <a:t>　</a:t>
            </a:r>
            <a:r>
              <a:rPr kumimoji="1" lang="ja-JP" altLang="en-US" dirty="0"/>
              <a:t>　　　　　　　　　　　</a:t>
            </a:r>
          </a:p>
          <a:p>
            <a:pPr algn="l"/>
            <a:r>
              <a:rPr kumimoji="1" lang="ja-JP" altLang="en-US" dirty="0"/>
              <a:t>　　　　　　　　　　</a:t>
            </a:r>
            <a:endParaRPr kumimoji="1" lang="ja-JP" altLang="en-US" sz="2000" dirty="0"/>
          </a:p>
          <a:p>
            <a:pPr algn="l"/>
            <a:endParaRPr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cxnSp>
        <p:nvCxnSpPr>
          <p:cNvPr id="13" name="直線矢印コネクタ 12"/>
          <p:cNvCxnSpPr/>
          <p:nvPr/>
        </p:nvCxnSpPr>
        <p:spPr>
          <a:xfrm>
            <a:off x="2140084" y="5186824"/>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1" name="グループ化 40"/>
          <p:cNvGrpSpPr/>
          <p:nvPr/>
        </p:nvGrpSpPr>
        <p:grpSpPr>
          <a:xfrm>
            <a:off x="4040125" y="4914663"/>
            <a:ext cx="437745" cy="680936"/>
            <a:chOff x="5603132" y="3287949"/>
            <a:chExt cx="437745" cy="680936"/>
          </a:xfrm>
        </p:grpSpPr>
        <p:grpSp>
          <p:nvGrpSpPr>
            <p:cNvPr id="40" name="グループ化 39"/>
            <p:cNvGrpSpPr/>
            <p:nvPr/>
          </p:nvGrpSpPr>
          <p:grpSpPr>
            <a:xfrm>
              <a:off x="5603132" y="3287949"/>
              <a:ext cx="437745" cy="680936"/>
              <a:chOff x="5603132" y="3287949"/>
              <a:chExt cx="437745" cy="680936"/>
            </a:xfrm>
          </p:grpSpPr>
          <p:grpSp>
            <p:nvGrpSpPr>
              <p:cNvPr id="38" name="グループ化 37"/>
              <p:cNvGrpSpPr/>
              <p:nvPr/>
            </p:nvGrpSpPr>
            <p:grpSpPr>
              <a:xfrm>
                <a:off x="5680953" y="3287949"/>
                <a:ext cx="233464" cy="504122"/>
                <a:chOff x="5680953" y="3287949"/>
                <a:chExt cx="233464" cy="504122"/>
              </a:xfrm>
            </p:grpSpPr>
            <p:sp>
              <p:nvSpPr>
                <p:cNvPr id="4" name="円/楕円 3"/>
                <p:cNvSpPr/>
                <p:nvPr/>
              </p:nvSpPr>
              <p:spPr>
                <a:xfrm>
                  <a:off x="5680953" y="3287949"/>
                  <a:ext cx="233464" cy="2140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a:stCxn id="4" idx="4"/>
                </p:cNvCxnSpPr>
                <p:nvPr/>
              </p:nvCxnSpPr>
              <p:spPr>
                <a:xfrm>
                  <a:off x="5797685" y="3501957"/>
                  <a:ext cx="0" cy="2901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p:nvPr/>
            </p:nvCxnSpPr>
            <p:spPr>
              <a:xfrm>
                <a:off x="5807413" y="3792071"/>
                <a:ext cx="233464" cy="176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5603132" y="3792071"/>
                <a:ext cx="194553" cy="176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9" name="グループ化 38"/>
            <p:cNvGrpSpPr/>
            <p:nvPr/>
          </p:nvGrpSpPr>
          <p:grpSpPr>
            <a:xfrm>
              <a:off x="5603132" y="3501957"/>
              <a:ext cx="437745" cy="169998"/>
              <a:chOff x="5603132" y="3501957"/>
              <a:chExt cx="437745" cy="169998"/>
            </a:xfrm>
          </p:grpSpPr>
          <p:cxnSp>
            <p:nvCxnSpPr>
              <p:cNvPr id="35" name="直線コネクタ 34"/>
              <p:cNvCxnSpPr>
                <a:stCxn id="4" idx="4"/>
              </p:cNvCxnSpPr>
              <p:nvPr/>
            </p:nvCxnSpPr>
            <p:spPr>
              <a:xfrm>
                <a:off x="5797685" y="3501957"/>
                <a:ext cx="243192" cy="1699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4" idx="4"/>
              </p:cNvCxnSpPr>
              <p:nvPr/>
            </p:nvCxnSpPr>
            <p:spPr>
              <a:xfrm flipH="1">
                <a:off x="5603132" y="3501957"/>
                <a:ext cx="194553" cy="1699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2" name="グループ化 41"/>
          <p:cNvGrpSpPr/>
          <p:nvPr/>
        </p:nvGrpSpPr>
        <p:grpSpPr>
          <a:xfrm>
            <a:off x="1371600" y="4914663"/>
            <a:ext cx="437745" cy="680936"/>
            <a:chOff x="5603132" y="3287949"/>
            <a:chExt cx="437745" cy="680936"/>
          </a:xfrm>
        </p:grpSpPr>
        <p:grpSp>
          <p:nvGrpSpPr>
            <p:cNvPr id="43" name="グループ化 42"/>
            <p:cNvGrpSpPr/>
            <p:nvPr/>
          </p:nvGrpSpPr>
          <p:grpSpPr>
            <a:xfrm>
              <a:off x="5603132" y="3287949"/>
              <a:ext cx="437745" cy="680936"/>
              <a:chOff x="5603132" y="3287949"/>
              <a:chExt cx="437745" cy="680936"/>
            </a:xfrm>
          </p:grpSpPr>
          <p:grpSp>
            <p:nvGrpSpPr>
              <p:cNvPr id="47" name="グループ化 46"/>
              <p:cNvGrpSpPr/>
              <p:nvPr/>
            </p:nvGrpSpPr>
            <p:grpSpPr>
              <a:xfrm>
                <a:off x="5680953" y="3287949"/>
                <a:ext cx="233464" cy="504122"/>
                <a:chOff x="5680953" y="3287949"/>
                <a:chExt cx="233464" cy="504122"/>
              </a:xfrm>
            </p:grpSpPr>
            <p:sp>
              <p:nvSpPr>
                <p:cNvPr id="50" name="円/楕円 49"/>
                <p:cNvSpPr/>
                <p:nvPr/>
              </p:nvSpPr>
              <p:spPr>
                <a:xfrm>
                  <a:off x="5680953" y="3287949"/>
                  <a:ext cx="233464" cy="2140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p:cNvCxnSpPr>
                  <a:stCxn id="50" idx="4"/>
                </p:cNvCxnSpPr>
                <p:nvPr/>
              </p:nvCxnSpPr>
              <p:spPr>
                <a:xfrm>
                  <a:off x="5797685" y="3501957"/>
                  <a:ext cx="0" cy="2901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8" name="直線コネクタ 47"/>
              <p:cNvCxnSpPr/>
              <p:nvPr/>
            </p:nvCxnSpPr>
            <p:spPr>
              <a:xfrm>
                <a:off x="5807413" y="3792071"/>
                <a:ext cx="233464" cy="176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H="1">
                <a:off x="5603132" y="3792071"/>
                <a:ext cx="194553" cy="1768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 name="グループ化 43"/>
            <p:cNvGrpSpPr/>
            <p:nvPr/>
          </p:nvGrpSpPr>
          <p:grpSpPr>
            <a:xfrm>
              <a:off x="5603132" y="3501957"/>
              <a:ext cx="437745" cy="169998"/>
              <a:chOff x="5603132" y="3501957"/>
              <a:chExt cx="437745" cy="169998"/>
            </a:xfrm>
          </p:grpSpPr>
          <p:cxnSp>
            <p:nvCxnSpPr>
              <p:cNvPr id="45" name="直線コネクタ 44"/>
              <p:cNvCxnSpPr>
                <a:stCxn id="50" idx="4"/>
              </p:cNvCxnSpPr>
              <p:nvPr/>
            </p:nvCxnSpPr>
            <p:spPr>
              <a:xfrm>
                <a:off x="5797685" y="3501957"/>
                <a:ext cx="243192" cy="1699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50" idx="4"/>
              </p:cNvCxnSpPr>
              <p:nvPr/>
            </p:nvCxnSpPr>
            <p:spPr>
              <a:xfrm flipH="1">
                <a:off x="5603132" y="3501957"/>
                <a:ext cx="194553" cy="1699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3" name="直線矢印コネクタ 52"/>
          <p:cNvCxnSpPr/>
          <p:nvPr/>
        </p:nvCxnSpPr>
        <p:spPr>
          <a:xfrm flipH="1">
            <a:off x="4572000" y="4503906"/>
            <a:ext cx="593387" cy="6247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4679004" y="4552545"/>
            <a:ext cx="690664" cy="7461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6062864" y="2616741"/>
            <a:ext cx="5347681" cy="3816429"/>
          </a:xfrm>
          <a:prstGeom prst="rect">
            <a:avLst/>
          </a:prstGeom>
          <a:noFill/>
        </p:spPr>
        <p:txBody>
          <a:bodyPr wrap="square" rtlCol="0">
            <a:spAutoFit/>
          </a:bodyPr>
          <a:lstStyle/>
          <a:p>
            <a:pPr marL="457200" indent="-457200">
              <a:buFont typeface="+mj-ea"/>
              <a:buAutoNum type="circleNumDbPlain"/>
            </a:pPr>
            <a:r>
              <a:rPr lang="ja-JP" altLang="en-US" sz="2200" dirty="0"/>
              <a:t>旅行者</a:t>
            </a:r>
            <a:r>
              <a:rPr lang="en-US" altLang="ja-JP" sz="2200" dirty="0"/>
              <a:t>C</a:t>
            </a:r>
            <a:r>
              <a:rPr lang="ja-JP" altLang="en-US" sz="2200" dirty="0"/>
              <a:t>は、アメリカに旅行に出かける。</a:t>
            </a:r>
          </a:p>
          <a:p>
            <a:pPr marL="457200" indent="-457200">
              <a:buFont typeface="+mj-ea"/>
              <a:buAutoNum type="circleNumDbPlain"/>
            </a:pPr>
            <a:r>
              <a:rPr kumimoji="1" lang="ja-JP" altLang="en-US" sz="2200" dirty="0"/>
              <a:t>アメリカで企業</a:t>
            </a:r>
            <a:r>
              <a:rPr kumimoji="1" lang="en-US" altLang="ja-JP" sz="2200" dirty="0"/>
              <a:t>D</a:t>
            </a:r>
            <a:r>
              <a:rPr kumimoji="1" lang="ja-JP" altLang="en-US" sz="2200" dirty="0"/>
              <a:t>から買物して、カードを提示する。</a:t>
            </a:r>
          </a:p>
          <a:p>
            <a:pPr marL="457200" indent="-457200">
              <a:buFont typeface="+mj-ea"/>
              <a:buAutoNum type="circleNumDbPlain"/>
            </a:pPr>
            <a:r>
              <a:rPr lang="en-US" altLang="ja-JP" sz="2200" dirty="0"/>
              <a:t>D</a:t>
            </a:r>
            <a:r>
              <a:rPr lang="ja-JP" altLang="en-US" sz="2200" dirty="0"/>
              <a:t>はカード会社</a:t>
            </a:r>
            <a:r>
              <a:rPr lang="en-US" altLang="ja-JP" sz="2200" dirty="0"/>
              <a:t>E</a:t>
            </a:r>
            <a:r>
              <a:rPr lang="ja-JP" altLang="en-US" sz="2200" dirty="0"/>
              <a:t>から支払いを受ける。</a:t>
            </a:r>
          </a:p>
          <a:p>
            <a:pPr marL="457200" indent="-457200">
              <a:buFont typeface="+mj-ea"/>
              <a:buAutoNum type="circleNumDbPlain"/>
            </a:pPr>
            <a:r>
              <a:rPr kumimoji="1" lang="en-US" altLang="ja-JP" sz="2200" dirty="0"/>
              <a:t>E</a:t>
            </a:r>
            <a:r>
              <a:rPr kumimoji="1" lang="ja-JP" altLang="en-US" sz="2200" dirty="0"/>
              <a:t>は銀行</a:t>
            </a:r>
            <a:r>
              <a:rPr kumimoji="1" lang="en-US" altLang="ja-JP" sz="2200" dirty="0"/>
              <a:t>B</a:t>
            </a:r>
            <a:r>
              <a:rPr kumimoji="1" lang="ja-JP" altLang="en-US" sz="2200" dirty="0"/>
              <a:t>から支払いを受ける。</a:t>
            </a:r>
          </a:p>
          <a:p>
            <a:pPr marL="457200" indent="-457200">
              <a:buFont typeface="+mj-ea"/>
              <a:buAutoNum type="circleNumDbPlain"/>
            </a:pPr>
            <a:r>
              <a:rPr kumimoji="1" lang="ja-JP" altLang="en-US" sz="2200" dirty="0"/>
              <a:t>銀行</a:t>
            </a:r>
            <a:r>
              <a:rPr kumimoji="1" lang="en-US" altLang="ja-JP" sz="2200" dirty="0"/>
              <a:t>A</a:t>
            </a:r>
            <a:r>
              <a:rPr kumimoji="1" lang="ja-JP" altLang="en-US" sz="2200" dirty="0"/>
              <a:t>は</a:t>
            </a:r>
            <a:r>
              <a:rPr lang="ja-JP" altLang="en-US" sz="2200" dirty="0"/>
              <a:t>銀行</a:t>
            </a:r>
            <a:r>
              <a:rPr lang="en-US" altLang="ja-JP" sz="2200" dirty="0"/>
              <a:t>B</a:t>
            </a:r>
            <a:r>
              <a:rPr lang="ja-JP" altLang="en-US" sz="2200" dirty="0"/>
              <a:t>にドルを支払う。</a:t>
            </a:r>
          </a:p>
          <a:p>
            <a:pPr marL="457200" indent="-457200">
              <a:buFont typeface="+mj-ea"/>
              <a:buAutoNum type="circleNumDbPlain"/>
            </a:pPr>
            <a:r>
              <a:rPr kumimoji="1" lang="en-US" altLang="ja-JP" sz="2200" dirty="0"/>
              <a:t>A</a:t>
            </a:r>
            <a:r>
              <a:rPr kumimoji="1" lang="ja-JP" altLang="en-US" sz="2200" dirty="0"/>
              <a:t>は</a:t>
            </a:r>
            <a:r>
              <a:rPr kumimoji="1" lang="en-US" altLang="ja-JP" sz="2200" dirty="0"/>
              <a:t>C</a:t>
            </a:r>
            <a:r>
              <a:rPr kumimoji="1" lang="ja-JP" altLang="en-US" sz="2200" dirty="0"/>
              <a:t>の口座から、代金を円に換算した額を引き落とす。</a:t>
            </a:r>
          </a:p>
          <a:p>
            <a:r>
              <a:rPr lang="en-US" altLang="ja-JP" sz="2200" dirty="0"/>
              <a:t>※</a:t>
            </a:r>
            <a:r>
              <a:rPr lang="ja-JP" altLang="en-US" sz="2200" dirty="0"/>
              <a:t>取引の順序は、各種ありうる。</a:t>
            </a:r>
          </a:p>
          <a:p>
            <a:r>
              <a:rPr kumimoji="1" lang="en-US" altLang="ja-JP" sz="2200" dirty="0"/>
              <a:t>※</a:t>
            </a:r>
            <a:r>
              <a:rPr kumimoji="1" lang="ja-JP" altLang="en-US" sz="2200" dirty="0"/>
              <a:t>アメリカ</a:t>
            </a:r>
            <a:r>
              <a:rPr lang="ja-JP" altLang="en-US" sz="2200" dirty="0"/>
              <a:t>での買物なので、</a:t>
            </a:r>
            <a:r>
              <a:rPr lang="en-US" altLang="ja-JP" sz="2200" dirty="0"/>
              <a:t>AB</a:t>
            </a:r>
            <a:r>
              <a:rPr lang="ja-JP" altLang="en-US" sz="2200" dirty="0"/>
              <a:t>間の決済はドル建て。</a:t>
            </a:r>
            <a:endParaRPr kumimoji="1" lang="ja-JP" altLang="en-US" sz="2200" dirty="0"/>
          </a:p>
        </p:txBody>
      </p:sp>
      <p:cxnSp>
        <p:nvCxnSpPr>
          <p:cNvPr id="58" name="直線矢印コネクタ 57"/>
          <p:cNvCxnSpPr/>
          <p:nvPr/>
        </p:nvCxnSpPr>
        <p:spPr>
          <a:xfrm>
            <a:off x="3832084" y="3842426"/>
            <a:ext cx="973380" cy="3015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H="1">
            <a:off x="3453319" y="3161489"/>
            <a:ext cx="378765" cy="4182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2140084" y="2886921"/>
            <a:ext cx="14202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flipV="1">
            <a:off x="1566153" y="3161489"/>
            <a:ext cx="0" cy="11965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11489174"/>
      </p:ext>
    </p:extLst>
  </p:cSld>
  <p:clrMapOvr>
    <a:masterClrMapping/>
  </p:clrMapOvr>
  <mc:AlternateContent xmlns:mc="http://schemas.openxmlformats.org/markup-compatibility/2006" xmlns:p14="http://schemas.microsoft.com/office/powerpoint/2010/main">
    <mc:Choice Requires="p14">
      <p:transition spd="slow" p14:dur="2000" advTm="144453"/>
    </mc:Choice>
    <mc:Fallback xmlns="">
      <p:transition spd="slow" advTm="1444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additive="base">
                                        <p:cTn id="31" dur="500" fill="hold"/>
                                        <p:tgtEl>
                                          <p:spTgt spid="42"/>
                                        </p:tgtEl>
                                        <p:attrNameLst>
                                          <p:attrName>ppt_x</p:attrName>
                                        </p:attrNameLst>
                                      </p:cBhvr>
                                      <p:tavLst>
                                        <p:tav tm="0">
                                          <p:val>
                                            <p:strVal val="#ppt_x"/>
                                          </p:val>
                                        </p:tav>
                                        <p:tav tm="100000">
                                          <p:val>
                                            <p:strVal val="#ppt_x"/>
                                          </p:val>
                                        </p:tav>
                                      </p:tavLst>
                                    </p:anim>
                                    <p:anim calcmode="lin" valueType="num">
                                      <p:cBhvr additive="base">
                                        <p:cTn id="32" dur="500" fill="hold"/>
                                        <p:tgtEl>
                                          <p:spTgt spid="4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additive="base">
                                        <p:cTn id="35" dur="500" fill="hold"/>
                                        <p:tgtEl>
                                          <p:spTgt spid="41"/>
                                        </p:tgtEl>
                                        <p:attrNameLst>
                                          <p:attrName>ppt_x</p:attrName>
                                        </p:attrNameLst>
                                      </p:cBhvr>
                                      <p:tavLst>
                                        <p:tav tm="0">
                                          <p:val>
                                            <p:strVal val="#ppt_x"/>
                                          </p:val>
                                        </p:tav>
                                        <p:tav tm="100000">
                                          <p:val>
                                            <p:strVal val="#ppt_x"/>
                                          </p:val>
                                        </p:tav>
                                      </p:tavLst>
                                    </p:anim>
                                    <p:anim calcmode="lin" valueType="num">
                                      <p:cBhvr additive="base">
                                        <p:cTn id="3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6">
                                            <p:txEl>
                                              <p:pRg st="0" end="0"/>
                                            </p:txEl>
                                          </p:spTgt>
                                        </p:tgtEl>
                                        <p:attrNameLst>
                                          <p:attrName>style.visibility</p:attrName>
                                        </p:attrNameLst>
                                      </p:cBhvr>
                                      <p:to>
                                        <p:strVal val="visible"/>
                                      </p:to>
                                    </p:set>
                                    <p:anim calcmode="lin" valueType="num">
                                      <p:cBhvr additive="base">
                                        <p:cTn id="47"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6">
                                            <p:txEl>
                                              <p:pRg st="1" end="1"/>
                                            </p:txEl>
                                          </p:spTgt>
                                        </p:tgtEl>
                                        <p:attrNameLst>
                                          <p:attrName>style.visibility</p:attrName>
                                        </p:attrNameLst>
                                      </p:cBhvr>
                                      <p:to>
                                        <p:strVal val="visible"/>
                                      </p:to>
                                    </p:set>
                                    <p:anim calcmode="lin" valueType="num">
                                      <p:cBhvr additive="base">
                                        <p:cTn id="53" dur="500" fill="hold"/>
                                        <p:tgtEl>
                                          <p:spTgt spid="56">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additive="base">
                                        <p:cTn id="5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53"/>
                                        </p:tgtEl>
                                        <p:attrNameLst>
                                          <p:attrName>style.visibility</p:attrName>
                                        </p:attrNameLst>
                                      </p:cBhvr>
                                      <p:to>
                                        <p:strVal val="visible"/>
                                      </p:to>
                                    </p:set>
                                    <p:anim calcmode="lin" valueType="num">
                                      <p:cBhvr additive="base">
                                        <p:cTn id="65" dur="500" fill="hold"/>
                                        <p:tgtEl>
                                          <p:spTgt spid="53"/>
                                        </p:tgtEl>
                                        <p:attrNameLst>
                                          <p:attrName>ppt_x</p:attrName>
                                        </p:attrNameLst>
                                      </p:cBhvr>
                                      <p:tavLst>
                                        <p:tav tm="0">
                                          <p:val>
                                            <p:strVal val="#ppt_x"/>
                                          </p:val>
                                        </p:tav>
                                        <p:tav tm="100000">
                                          <p:val>
                                            <p:strVal val="#ppt_x"/>
                                          </p:val>
                                        </p:tav>
                                      </p:tavLst>
                                    </p:anim>
                                    <p:anim calcmode="lin" valueType="num">
                                      <p:cBhvr additive="base">
                                        <p:cTn id="6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additive="base">
                                        <p:cTn id="71" dur="500" fill="hold"/>
                                        <p:tgtEl>
                                          <p:spTgt spid="55"/>
                                        </p:tgtEl>
                                        <p:attrNameLst>
                                          <p:attrName>ppt_x</p:attrName>
                                        </p:attrNameLst>
                                      </p:cBhvr>
                                      <p:tavLst>
                                        <p:tav tm="0">
                                          <p:val>
                                            <p:strVal val="#ppt_x"/>
                                          </p:val>
                                        </p:tav>
                                        <p:tav tm="100000">
                                          <p:val>
                                            <p:strVal val="#ppt_x"/>
                                          </p:val>
                                        </p:tav>
                                      </p:tavLst>
                                    </p:anim>
                                    <p:anim calcmode="lin" valueType="num">
                                      <p:cBhvr additive="base">
                                        <p:cTn id="72"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
                                            <p:txEl>
                                              <p:pRg st="4" end="4"/>
                                            </p:txEl>
                                          </p:spTgt>
                                        </p:tgtEl>
                                        <p:attrNameLst>
                                          <p:attrName>style.visibility</p:attrName>
                                        </p:attrNameLst>
                                      </p:cBhvr>
                                      <p:to>
                                        <p:strVal val="visible"/>
                                      </p:to>
                                    </p:set>
                                    <p:anim calcmode="lin" valueType="num">
                                      <p:cBhvr additive="base">
                                        <p:cTn id="7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56">
                                            <p:txEl>
                                              <p:pRg st="2" end="2"/>
                                            </p:txEl>
                                          </p:spTgt>
                                        </p:tgtEl>
                                        <p:attrNameLst>
                                          <p:attrName>style.visibility</p:attrName>
                                        </p:attrNameLst>
                                      </p:cBhvr>
                                      <p:to>
                                        <p:strVal val="visible"/>
                                      </p:to>
                                    </p:set>
                                    <p:anim calcmode="lin" valueType="num">
                                      <p:cBhvr additive="base">
                                        <p:cTn id="83" dur="500" fill="hold"/>
                                        <p:tgtEl>
                                          <p:spTgt spid="56">
                                            <p:txEl>
                                              <p:pRg st="2" end="2"/>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additive="base">
                                        <p:cTn id="89" dur="500" fill="hold"/>
                                        <p:tgtEl>
                                          <p:spTgt spid="58"/>
                                        </p:tgtEl>
                                        <p:attrNameLst>
                                          <p:attrName>ppt_x</p:attrName>
                                        </p:attrNameLst>
                                      </p:cBhvr>
                                      <p:tavLst>
                                        <p:tav tm="0">
                                          <p:val>
                                            <p:strVal val="#ppt_x"/>
                                          </p:val>
                                        </p:tav>
                                        <p:tav tm="100000">
                                          <p:val>
                                            <p:strVal val="#ppt_x"/>
                                          </p:val>
                                        </p:tav>
                                      </p:tavLst>
                                    </p:anim>
                                    <p:anim calcmode="lin" valueType="num">
                                      <p:cBhvr additive="base">
                                        <p:cTn id="90"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56">
                                            <p:txEl>
                                              <p:pRg st="3" end="3"/>
                                            </p:txEl>
                                          </p:spTgt>
                                        </p:tgtEl>
                                        <p:attrNameLst>
                                          <p:attrName>style.visibility</p:attrName>
                                        </p:attrNameLst>
                                      </p:cBhvr>
                                      <p:to>
                                        <p:strVal val="visible"/>
                                      </p:to>
                                    </p:set>
                                    <p:anim calcmode="lin" valueType="num">
                                      <p:cBhvr additive="base">
                                        <p:cTn id="95" dur="500" fill="hold"/>
                                        <p:tgtEl>
                                          <p:spTgt spid="56">
                                            <p:txEl>
                                              <p:pRg st="3" end="3"/>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5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60"/>
                                        </p:tgtEl>
                                        <p:attrNameLst>
                                          <p:attrName>style.visibility</p:attrName>
                                        </p:attrNameLst>
                                      </p:cBhvr>
                                      <p:to>
                                        <p:strVal val="visible"/>
                                      </p:to>
                                    </p:set>
                                    <p:anim calcmode="lin" valueType="num">
                                      <p:cBhvr additive="base">
                                        <p:cTn id="101" dur="500" fill="hold"/>
                                        <p:tgtEl>
                                          <p:spTgt spid="60"/>
                                        </p:tgtEl>
                                        <p:attrNameLst>
                                          <p:attrName>ppt_x</p:attrName>
                                        </p:attrNameLst>
                                      </p:cBhvr>
                                      <p:tavLst>
                                        <p:tav tm="0">
                                          <p:val>
                                            <p:strVal val="#ppt_x"/>
                                          </p:val>
                                        </p:tav>
                                        <p:tav tm="100000">
                                          <p:val>
                                            <p:strVal val="#ppt_x"/>
                                          </p:val>
                                        </p:tav>
                                      </p:tavLst>
                                    </p:anim>
                                    <p:anim calcmode="lin" valueType="num">
                                      <p:cBhvr additive="base">
                                        <p:cTn id="102"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56">
                                            <p:txEl>
                                              <p:pRg st="4" end="4"/>
                                            </p:txEl>
                                          </p:spTgt>
                                        </p:tgtEl>
                                        <p:attrNameLst>
                                          <p:attrName>style.visibility</p:attrName>
                                        </p:attrNameLst>
                                      </p:cBhvr>
                                      <p:to>
                                        <p:strVal val="visible"/>
                                      </p:to>
                                    </p:set>
                                    <p:anim calcmode="lin" valueType="num">
                                      <p:cBhvr additive="base">
                                        <p:cTn id="107" dur="500" fill="hold"/>
                                        <p:tgtEl>
                                          <p:spTgt spid="56">
                                            <p:txEl>
                                              <p:pRg st="4" end="4"/>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5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62"/>
                                        </p:tgtEl>
                                        <p:attrNameLst>
                                          <p:attrName>style.visibility</p:attrName>
                                        </p:attrNameLst>
                                      </p:cBhvr>
                                      <p:to>
                                        <p:strVal val="visible"/>
                                      </p:to>
                                    </p:set>
                                    <p:anim calcmode="lin" valueType="num">
                                      <p:cBhvr additive="base">
                                        <p:cTn id="113" dur="500" fill="hold"/>
                                        <p:tgtEl>
                                          <p:spTgt spid="62"/>
                                        </p:tgtEl>
                                        <p:attrNameLst>
                                          <p:attrName>ppt_x</p:attrName>
                                        </p:attrNameLst>
                                      </p:cBhvr>
                                      <p:tavLst>
                                        <p:tav tm="0">
                                          <p:val>
                                            <p:strVal val="#ppt_x"/>
                                          </p:val>
                                        </p:tav>
                                        <p:tav tm="100000">
                                          <p:val>
                                            <p:strVal val="#ppt_x"/>
                                          </p:val>
                                        </p:tav>
                                      </p:tavLst>
                                    </p:anim>
                                    <p:anim calcmode="lin" valueType="num">
                                      <p:cBhvr additive="base">
                                        <p:cTn id="114"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nodeType="clickEffect">
                                  <p:stCondLst>
                                    <p:cond delay="0"/>
                                  </p:stCondLst>
                                  <p:childTnLst>
                                    <p:set>
                                      <p:cBhvr>
                                        <p:cTn id="118" dur="1" fill="hold">
                                          <p:stCondLst>
                                            <p:cond delay="0"/>
                                          </p:stCondLst>
                                        </p:cTn>
                                        <p:tgtEl>
                                          <p:spTgt spid="56">
                                            <p:txEl>
                                              <p:pRg st="5" end="5"/>
                                            </p:txEl>
                                          </p:spTgt>
                                        </p:tgtEl>
                                        <p:attrNameLst>
                                          <p:attrName>style.visibility</p:attrName>
                                        </p:attrNameLst>
                                      </p:cBhvr>
                                      <p:to>
                                        <p:strVal val="visible"/>
                                      </p:to>
                                    </p:set>
                                    <p:anim calcmode="lin" valueType="num">
                                      <p:cBhvr additive="base">
                                        <p:cTn id="119" dur="500" fill="hold"/>
                                        <p:tgtEl>
                                          <p:spTgt spid="56">
                                            <p:txEl>
                                              <p:pRg st="5" end="5"/>
                                            </p:txEl>
                                          </p:spTgt>
                                        </p:tgtEl>
                                        <p:attrNameLst>
                                          <p:attrName>ppt_x</p:attrName>
                                        </p:attrNameLst>
                                      </p:cBhvr>
                                      <p:tavLst>
                                        <p:tav tm="0">
                                          <p:val>
                                            <p:strVal val="#ppt_x"/>
                                          </p:val>
                                        </p:tav>
                                        <p:tav tm="100000">
                                          <p:val>
                                            <p:strVal val="#ppt_x"/>
                                          </p:val>
                                        </p:tav>
                                      </p:tavLst>
                                    </p:anim>
                                    <p:anim calcmode="lin" valueType="num">
                                      <p:cBhvr additive="base">
                                        <p:cTn id="120" dur="500" fill="hold"/>
                                        <p:tgtEl>
                                          <p:spTgt spid="5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nodeType="clickEffect">
                                  <p:stCondLst>
                                    <p:cond delay="0"/>
                                  </p:stCondLst>
                                  <p:childTnLst>
                                    <p:set>
                                      <p:cBhvr>
                                        <p:cTn id="124" dur="1" fill="hold">
                                          <p:stCondLst>
                                            <p:cond delay="0"/>
                                          </p:stCondLst>
                                        </p:cTn>
                                        <p:tgtEl>
                                          <p:spTgt spid="64"/>
                                        </p:tgtEl>
                                        <p:attrNameLst>
                                          <p:attrName>style.visibility</p:attrName>
                                        </p:attrNameLst>
                                      </p:cBhvr>
                                      <p:to>
                                        <p:strVal val="visible"/>
                                      </p:to>
                                    </p:set>
                                    <p:anim calcmode="lin" valueType="num">
                                      <p:cBhvr additive="base">
                                        <p:cTn id="125" dur="500" fill="hold"/>
                                        <p:tgtEl>
                                          <p:spTgt spid="64"/>
                                        </p:tgtEl>
                                        <p:attrNameLst>
                                          <p:attrName>ppt_x</p:attrName>
                                        </p:attrNameLst>
                                      </p:cBhvr>
                                      <p:tavLst>
                                        <p:tav tm="0">
                                          <p:val>
                                            <p:strVal val="#ppt_x"/>
                                          </p:val>
                                        </p:tav>
                                        <p:tav tm="100000">
                                          <p:val>
                                            <p:strVal val="#ppt_x"/>
                                          </p:val>
                                        </p:tav>
                                      </p:tavLst>
                                    </p:anim>
                                    <p:anim calcmode="lin" valueType="num">
                                      <p:cBhvr additive="base">
                                        <p:cTn id="126" dur="500" fill="hold"/>
                                        <p:tgtEl>
                                          <p:spTgt spid="64"/>
                                        </p:tgtEl>
                                        <p:attrNameLst>
                                          <p:attrName>ppt_y</p:attrName>
                                        </p:attrNameLst>
                                      </p:cBhvr>
                                      <p:tavLst>
                                        <p:tav tm="0">
                                          <p:val>
                                            <p:strVal val="1+#ppt_h/2"/>
                                          </p:val>
                                        </p:tav>
                                        <p:tav tm="100000">
                                          <p:val>
                                            <p:strVal val="#ppt_y"/>
                                          </p:val>
                                        </p:tav>
                                      </p:tavLst>
                                    </p:anim>
                                  </p:childTnLst>
                                </p:cTn>
                              </p:par>
                              <p:par>
                                <p:cTn id="127" presetID="2" presetClass="entr" presetSubtype="4" fill="hold" nodeType="withEffect">
                                  <p:stCondLst>
                                    <p:cond delay="0"/>
                                  </p:stCondLst>
                                  <p:childTnLst>
                                    <p:set>
                                      <p:cBhvr>
                                        <p:cTn id="128" dur="1" fill="hold">
                                          <p:stCondLst>
                                            <p:cond delay="0"/>
                                          </p:stCondLst>
                                        </p:cTn>
                                        <p:tgtEl>
                                          <p:spTgt spid="56">
                                            <p:txEl>
                                              <p:pRg st="6" end="6"/>
                                            </p:txEl>
                                          </p:spTgt>
                                        </p:tgtEl>
                                        <p:attrNameLst>
                                          <p:attrName>style.visibility</p:attrName>
                                        </p:attrNameLst>
                                      </p:cBhvr>
                                      <p:to>
                                        <p:strVal val="visible"/>
                                      </p:to>
                                    </p:set>
                                    <p:anim calcmode="lin" valueType="num">
                                      <p:cBhvr additive="base">
                                        <p:cTn id="129" dur="500" fill="hold"/>
                                        <p:tgtEl>
                                          <p:spTgt spid="56">
                                            <p:txEl>
                                              <p:pRg st="6" end="6"/>
                                            </p:txEl>
                                          </p:spTgt>
                                        </p:tgtEl>
                                        <p:attrNameLst>
                                          <p:attrName>ppt_x</p:attrName>
                                        </p:attrNameLst>
                                      </p:cBhvr>
                                      <p:tavLst>
                                        <p:tav tm="0">
                                          <p:val>
                                            <p:strVal val="#ppt_x"/>
                                          </p:val>
                                        </p:tav>
                                        <p:tav tm="100000">
                                          <p:val>
                                            <p:strVal val="#ppt_x"/>
                                          </p:val>
                                        </p:tav>
                                      </p:tavLst>
                                    </p:anim>
                                    <p:anim calcmode="lin" valueType="num">
                                      <p:cBhvr additive="base">
                                        <p:cTn id="130" dur="500" fill="hold"/>
                                        <p:tgtEl>
                                          <p:spTgt spid="5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nodeType="clickEffect">
                                  <p:stCondLst>
                                    <p:cond delay="0"/>
                                  </p:stCondLst>
                                  <p:childTnLst>
                                    <p:set>
                                      <p:cBhvr>
                                        <p:cTn id="134" dur="1" fill="hold">
                                          <p:stCondLst>
                                            <p:cond delay="0"/>
                                          </p:stCondLst>
                                        </p:cTn>
                                        <p:tgtEl>
                                          <p:spTgt spid="56">
                                            <p:txEl>
                                              <p:pRg st="7" end="7"/>
                                            </p:txEl>
                                          </p:spTgt>
                                        </p:tgtEl>
                                        <p:attrNameLst>
                                          <p:attrName>style.visibility</p:attrName>
                                        </p:attrNameLst>
                                      </p:cBhvr>
                                      <p:to>
                                        <p:strVal val="visible"/>
                                      </p:to>
                                    </p:set>
                                    <p:anim calcmode="lin" valueType="num">
                                      <p:cBhvr additive="base">
                                        <p:cTn id="135" dur="500" fill="hold"/>
                                        <p:tgtEl>
                                          <p:spTgt spid="56">
                                            <p:txEl>
                                              <p:pRg st="7" end="7"/>
                                            </p:txEl>
                                          </p:spTgt>
                                        </p:tgtEl>
                                        <p:attrNameLst>
                                          <p:attrName>ppt_x</p:attrName>
                                        </p:attrNameLst>
                                      </p:cBhvr>
                                      <p:tavLst>
                                        <p:tav tm="0">
                                          <p:val>
                                            <p:strVal val="#ppt_x"/>
                                          </p:val>
                                        </p:tav>
                                        <p:tav tm="100000">
                                          <p:val>
                                            <p:strVal val="#ppt_x"/>
                                          </p:val>
                                        </p:tav>
                                      </p:tavLst>
                                    </p:anim>
                                    <p:anim calcmode="lin" valueType="num">
                                      <p:cBhvr additive="base">
                                        <p:cTn id="136" dur="500" fill="hold"/>
                                        <p:tgtEl>
                                          <p:spTgt spid="5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ja-JP" altLang="en-US" sz="3200" dirty="0"/>
              <a:t>話戻って、貿易決済の主流である逆為替は、実はもっと複雑。</a:t>
            </a:r>
          </a:p>
          <a:p>
            <a:pPr marL="342900" indent="-342900" algn="l">
              <a:buFont typeface="Wingdings" panose="05000000000000000000" pitchFamily="2" charset="2"/>
              <a:buChar char="l"/>
            </a:pPr>
            <a:r>
              <a:rPr lang="ja-JP" altLang="en-US" sz="3200" dirty="0"/>
              <a:t>今まで説明したやり方だけでは、大きな問題が残っている。</a:t>
            </a:r>
          </a:p>
          <a:p>
            <a:pPr marL="342900" indent="-342900" algn="l">
              <a:buFont typeface="Wingdings" panose="05000000000000000000" pitchFamily="2" charset="2"/>
              <a:buChar char="l"/>
            </a:pPr>
            <a:r>
              <a:rPr lang="en-US" altLang="ja-JP" sz="3200" dirty="0"/>
              <a:t>X</a:t>
            </a:r>
            <a:r>
              <a:rPr lang="ja-JP" altLang="en-US" sz="3200" dirty="0" err="1"/>
              <a:t>は輸</a:t>
            </a:r>
            <a:r>
              <a:rPr lang="ja-JP" altLang="en-US" sz="3200" dirty="0"/>
              <a:t>出した代金を回収するのが、大変遅くなる。海上輸送による貿易の場合には、</a:t>
            </a:r>
            <a:r>
              <a:rPr lang="en-US" altLang="ja-JP" sz="3200" dirty="0"/>
              <a:t>Y</a:t>
            </a:r>
            <a:r>
              <a:rPr lang="ja-JP" altLang="en-US" sz="3200" dirty="0"/>
              <a:t>に貨物が到着するまで数ヵ月かかる場合もある。それから支払いが始まるようでは、</a:t>
            </a:r>
            <a:r>
              <a:rPr lang="en-US" altLang="ja-JP" sz="3200" dirty="0"/>
              <a:t>X</a:t>
            </a:r>
            <a:r>
              <a:rPr lang="ja-JP" altLang="en-US" sz="3200" dirty="0"/>
              <a:t>のキャッシュフローと資本の回転にもダメージあり。つまり、</a:t>
            </a:r>
          </a:p>
          <a:p>
            <a:pPr marL="342900" indent="-342900" algn="l">
              <a:buFont typeface="Wingdings" panose="05000000000000000000" pitchFamily="2" charset="2"/>
              <a:buChar char="l"/>
            </a:pPr>
            <a:r>
              <a:rPr lang="ja-JP" altLang="en-US" sz="3200" dirty="0"/>
              <a:t>期間あたりの利潤率が低くなる。もう一度、図をみると、</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3992054226"/>
      </p:ext>
    </p:extLst>
  </p:cSld>
  <p:clrMapOvr>
    <a:masterClrMapping/>
  </p:clrMapOvr>
  <mc:AlternateContent xmlns:mc="http://schemas.openxmlformats.org/markup-compatibility/2006" xmlns:p14="http://schemas.microsoft.com/office/powerpoint/2010/main">
    <mc:Choice Requires="p14">
      <p:transition spd="slow" p14:dur="2000" advTm="61299"/>
    </mc:Choice>
    <mc:Fallback xmlns="">
      <p:transition spd="slow" advTm="612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4879851"/>
          </a:xfrm>
        </p:spPr>
        <p:txBody>
          <a:bodyPr>
            <a:normAutofit lnSpcReduction="10000"/>
          </a:bodyPr>
          <a:lstStyle/>
          <a:p>
            <a:pPr marL="342900" indent="-342900" algn="l">
              <a:buFont typeface="Wingdings" panose="05000000000000000000" pitchFamily="2" charset="2"/>
              <a:buChar char="l"/>
            </a:pPr>
            <a:r>
              <a:rPr lang="ja-JP" altLang="en-US" dirty="0"/>
              <a:t>逆</a:t>
            </a:r>
            <a:r>
              <a:rPr kumimoji="1" lang="ja-JP" altLang="en-US" dirty="0"/>
              <a:t>為替の図</a:t>
            </a:r>
            <a:r>
              <a:rPr lang="ja-JP" altLang="en-US" dirty="0"/>
              <a:t>（もっともシンプルな方法。図の中の番号は省略。）</a:t>
            </a:r>
            <a:endParaRPr kumimoji="1" lang="ja-JP" altLang="en-US" dirty="0"/>
          </a:p>
          <a:p>
            <a:pPr marL="342900" indent="-342900" algn="l">
              <a:buFont typeface="Wingdings" panose="05000000000000000000" pitchFamily="2" charset="2"/>
              <a:buChar char="l"/>
            </a:pPr>
            <a:r>
              <a:rPr lang="ja-JP" altLang="en-US" dirty="0"/>
              <a:t>（日本）　　　　　　　　　 （アメリカ）</a:t>
            </a:r>
            <a:endParaRPr kumimoji="1" lang="ja-JP" altLang="en-US" dirty="0"/>
          </a:p>
          <a:p>
            <a:pPr algn="l"/>
            <a:r>
              <a:rPr lang="ja-JP" altLang="en-US" dirty="0"/>
              <a:t>　　　　　　　　　　</a:t>
            </a:r>
            <a:endParaRPr lang="ja-JP" altLang="en-US" sz="2000" dirty="0"/>
          </a:p>
          <a:p>
            <a:pPr algn="l"/>
            <a:r>
              <a:rPr lang="ja-JP" altLang="en-US" dirty="0"/>
              <a:t>　　</a:t>
            </a:r>
            <a:r>
              <a:rPr kumimoji="1" lang="ja-JP" altLang="en-US" dirty="0"/>
              <a:t>銀行</a:t>
            </a:r>
            <a:r>
              <a:rPr lang="en-US" altLang="ja-JP" dirty="0"/>
              <a:t>A</a:t>
            </a:r>
            <a:r>
              <a:rPr lang="ja-JP" altLang="en-US" dirty="0"/>
              <a:t>　　　　　　　　　　銀行</a:t>
            </a:r>
            <a:r>
              <a:rPr lang="en-US" altLang="ja-JP" dirty="0"/>
              <a:t>B</a:t>
            </a:r>
          </a:p>
          <a:p>
            <a:pPr algn="l"/>
            <a:r>
              <a:rPr kumimoji="1" lang="ja-JP" altLang="en-US" dirty="0"/>
              <a:t>　　　　　　　　　　　　　　　　　</a:t>
            </a:r>
            <a:endParaRPr kumimoji="1" lang="en-US" altLang="ja-JP" sz="2000" dirty="0"/>
          </a:p>
          <a:p>
            <a:pPr algn="l"/>
            <a:r>
              <a:rPr lang="ja-JP" altLang="en-US" dirty="0"/>
              <a:t> 　</a:t>
            </a:r>
            <a:endParaRPr lang="en-US" altLang="ja-JP" sz="2000" dirty="0"/>
          </a:p>
          <a:p>
            <a:pPr algn="l"/>
            <a:r>
              <a:rPr kumimoji="1" lang="en-US" altLang="ja-JP" dirty="0"/>
              <a:t>     </a:t>
            </a:r>
            <a:endParaRPr kumimoji="1" lang="ja-JP" altLang="en-US" sz="2000" dirty="0"/>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endParaRPr lang="ja-JP" altLang="en-US" sz="2000" dirty="0"/>
          </a:p>
          <a:p>
            <a:pPr algn="l"/>
            <a:endParaRPr lang="ja-JP" altLang="en-US" dirty="0"/>
          </a:p>
          <a:p>
            <a:pPr algn="l"/>
            <a:r>
              <a:rPr lang="en-US" altLang="ja-JP" dirty="0"/>
              <a:t>※</a:t>
            </a:r>
            <a:r>
              <a:rPr lang="ja-JP" altLang="en-US" dirty="0"/>
              <a:t>このように、</a:t>
            </a:r>
            <a:r>
              <a:rPr lang="en-US" altLang="ja-JP" dirty="0"/>
              <a:t>X</a:t>
            </a:r>
            <a:r>
              <a:rPr lang="ja-JP" altLang="en-US" dirty="0"/>
              <a:t>が代金を受け取る順番が最後。だからといって、</a:t>
            </a:r>
            <a:r>
              <a:rPr lang="en-US" altLang="ja-JP" dirty="0"/>
              <a:t>Y</a:t>
            </a:r>
            <a:r>
              <a:rPr lang="ja-JP" altLang="en-US" dirty="0"/>
              <a:t>は貨物が到着して確認できるまでは、支払いたくない。⇒次の回で、その解決策を説明。</a:t>
            </a:r>
            <a:endParaRPr kumimoji="1"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
        <p:nvSpPr>
          <p:cNvPr id="6" name="テキスト ボックス 5"/>
          <p:cNvSpPr txBox="1"/>
          <p:nvPr/>
        </p:nvSpPr>
        <p:spPr>
          <a:xfrm>
            <a:off x="5531206" y="1490168"/>
            <a:ext cx="5184843" cy="3816429"/>
          </a:xfrm>
          <a:prstGeom prst="rect">
            <a:avLst/>
          </a:prstGeom>
          <a:noFill/>
        </p:spPr>
        <p:txBody>
          <a:bodyPr wrap="square" rtlCol="0">
            <a:spAutoFit/>
          </a:bodyPr>
          <a:lstStyle/>
          <a:p>
            <a:pPr marL="342900" indent="-342900">
              <a:buFont typeface="+mj-ea"/>
              <a:buAutoNum type="circleNumDbPlain"/>
            </a:pPr>
            <a:r>
              <a:rPr lang="en-US" altLang="ja-JP" sz="2200" dirty="0"/>
              <a:t>X</a:t>
            </a:r>
            <a:r>
              <a:rPr lang="ja-JP" altLang="en-US" sz="2200" dirty="0"/>
              <a:t>は</a:t>
            </a:r>
            <a:r>
              <a:rPr lang="en-US" altLang="ja-JP" sz="2200" dirty="0"/>
              <a:t>Y</a:t>
            </a:r>
            <a:r>
              <a:rPr lang="ja-JP" altLang="en-US" sz="2200" dirty="0"/>
              <a:t>に財を輸出。</a:t>
            </a:r>
          </a:p>
          <a:p>
            <a:pPr marL="342900" indent="-342900">
              <a:buFont typeface="+mj-ea"/>
              <a:buAutoNum type="circleNumDbPlain"/>
            </a:pPr>
            <a:r>
              <a:rPr lang="en-US" altLang="ja-JP" sz="2200" dirty="0"/>
              <a:t>X</a:t>
            </a:r>
            <a:r>
              <a:rPr lang="ja-JP" altLang="en-US" sz="2200" dirty="0"/>
              <a:t>は</a:t>
            </a:r>
            <a:r>
              <a:rPr lang="en-US" altLang="ja-JP" sz="2200" dirty="0"/>
              <a:t>A</a:t>
            </a:r>
            <a:r>
              <a:rPr lang="ja-JP" altLang="en-US" sz="2200" dirty="0"/>
              <a:t>に為替手形を渡す。</a:t>
            </a:r>
          </a:p>
          <a:p>
            <a:pPr marL="342900" indent="-342900">
              <a:buFont typeface="+mj-ea"/>
              <a:buAutoNum type="circleNumDbPlain"/>
            </a:pPr>
            <a:r>
              <a:rPr lang="en-US" altLang="ja-JP" sz="2200" dirty="0"/>
              <a:t>A</a:t>
            </a:r>
            <a:r>
              <a:rPr lang="ja-JP" altLang="en-US" sz="2200" dirty="0"/>
              <a:t>は為替手形を</a:t>
            </a:r>
            <a:r>
              <a:rPr lang="en-US" altLang="ja-JP" sz="2200" dirty="0"/>
              <a:t>B</a:t>
            </a:r>
            <a:r>
              <a:rPr lang="ja-JP" altLang="en-US" sz="2200" dirty="0"/>
              <a:t>に送る。</a:t>
            </a:r>
          </a:p>
          <a:p>
            <a:pPr marL="342900" indent="-342900">
              <a:buFont typeface="+mj-ea"/>
              <a:buAutoNum type="circleNumDbPlain"/>
            </a:pPr>
            <a:r>
              <a:rPr lang="en-US" altLang="ja-JP" sz="2200" dirty="0"/>
              <a:t>B</a:t>
            </a:r>
            <a:r>
              <a:rPr lang="ja-JP" altLang="en-US" sz="2200" dirty="0"/>
              <a:t>は為替手形を</a:t>
            </a:r>
            <a:r>
              <a:rPr lang="en-US" altLang="ja-JP" sz="2200" dirty="0"/>
              <a:t>Y</a:t>
            </a:r>
            <a:r>
              <a:rPr lang="ja-JP" altLang="en-US" sz="2200" dirty="0"/>
              <a:t>に呈示する。</a:t>
            </a:r>
          </a:p>
          <a:p>
            <a:pPr marL="342900" indent="-342900">
              <a:buFont typeface="+mj-ea"/>
              <a:buAutoNum type="circleNumDbPlain"/>
            </a:pPr>
            <a:r>
              <a:rPr lang="en-US" altLang="ja-JP" sz="2200" dirty="0"/>
              <a:t>Y</a:t>
            </a:r>
            <a:r>
              <a:rPr lang="ja-JP" altLang="en-US" sz="2200" dirty="0"/>
              <a:t>は</a:t>
            </a:r>
            <a:r>
              <a:rPr lang="en-US" altLang="ja-JP" sz="2200" dirty="0"/>
              <a:t>B</a:t>
            </a:r>
            <a:r>
              <a:rPr lang="ja-JP" altLang="en-US" sz="2200" dirty="0"/>
              <a:t>に額面の代金を支払う（</a:t>
            </a:r>
            <a:r>
              <a:rPr lang="en-US" altLang="ja-JP" sz="2200" dirty="0"/>
              <a:t>Y</a:t>
            </a:r>
            <a:r>
              <a:rPr lang="ja-JP" altLang="en-US" sz="2200" dirty="0"/>
              <a:t>が</a:t>
            </a:r>
            <a:r>
              <a:rPr lang="en-US" altLang="ja-JP" sz="2200" dirty="0"/>
              <a:t>B</a:t>
            </a:r>
            <a:r>
              <a:rPr lang="ja-JP" altLang="en-US" sz="2200" dirty="0"/>
              <a:t>に置いている口座の引落し）。</a:t>
            </a:r>
          </a:p>
          <a:p>
            <a:pPr marL="342900" indent="-342900">
              <a:buFont typeface="+mj-ea"/>
              <a:buAutoNum type="circleNumDbPlain"/>
            </a:pPr>
            <a:r>
              <a:rPr lang="en-US" altLang="ja-JP" sz="2200" dirty="0"/>
              <a:t>B</a:t>
            </a:r>
            <a:r>
              <a:rPr lang="ja-JP" altLang="en-US" sz="2200" dirty="0"/>
              <a:t>は</a:t>
            </a:r>
            <a:r>
              <a:rPr lang="en-US" altLang="ja-JP" sz="2200" dirty="0"/>
              <a:t>A</a:t>
            </a:r>
            <a:r>
              <a:rPr lang="ja-JP" altLang="en-US" sz="2200" dirty="0"/>
              <a:t>に支払う（</a:t>
            </a:r>
            <a:r>
              <a:rPr lang="en-US" altLang="ja-JP" sz="2200" dirty="0"/>
              <a:t>A</a:t>
            </a:r>
            <a:r>
              <a:rPr lang="ja-JP" altLang="en-US" sz="2200" dirty="0"/>
              <a:t>が</a:t>
            </a:r>
            <a:r>
              <a:rPr lang="en-US" altLang="ja-JP" sz="2200" dirty="0"/>
              <a:t>B</a:t>
            </a:r>
            <a:r>
              <a:rPr lang="ja-JP" altLang="en-US" sz="2200" dirty="0"/>
              <a:t>に置いているドル建ての口座への振込み）。</a:t>
            </a:r>
          </a:p>
          <a:p>
            <a:pPr marL="342900" indent="-342900">
              <a:buFont typeface="+mj-ea"/>
              <a:buAutoNum type="circleNumDbPlain"/>
            </a:pPr>
            <a:r>
              <a:rPr lang="en-US" altLang="ja-JP" sz="2200" dirty="0"/>
              <a:t>A</a:t>
            </a:r>
            <a:r>
              <a:rPr lang="ja-JP" altLang="en-US" sz="2200" dirty="0"/>
              <a:t>は</a:t>
            </a:r>
            <a:r>
              <a:rPr lang="en-US" altLang="ja-JP" sz="2200" dirty="0"/>
              <a:t>X</a:t>
            </a:r>
            <a:r>
              <a:rPr lang="ja-JP" altLang="en-US" sz="2200" dirty="0"/>
              <a:t>に支払う（ここは日本国内なので、為替手形のドル建ての額面を円に換算した金額を</a:t>
            </a:r>
            <a:r>
              <a:rPr lang="en-US" altLang="ja-JP" sz="2200" dirty="0"/>
              <a:t>X</a:t>
            </a:r>
            <a:r>
              <a:rPr lang="ja-JP" altLang="en-US" sz="2200" dirty="0"/>
              <a:t>の口座に振り込む）。</a:t>
            </a:r>
            <a:endParaRPr kumimoji="1" lang="ja-JP" altLang="en-US" sz="2200" dirty="0"/>
          </a:p>
        </p:txBody>
      </p:sp>
      <p:cxnSp>
        <p:nvCxnSpPr>
          <p:cNvPr id="8" name="直線矢印コネクタ 7"/>
          <p:cNvCxnSpPr/>
          <p:nvPr/>
        </p:nvCxnSpPr>
        <p:spPr>
          <a:xfrm flipH="1" flipV="1">
            <a:off x="1695885" y="28098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29418" y="28098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107776" y="4297903"/>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526009" y="2809800"/>
            <a:ext cx="3600" cy="12369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112750" y="280834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107776" y="2772149"/>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107776" y="2555131"/>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76212177"/>
      </p:ext>
    </p:extLst>
  </p:cSld>
  <p:clrMapOvr>
    <a:masterClrMapping/>
  </p:clrMapOvr>
  <mc:AlternateContent xmlns:mc="http://schemas.openxmlformats.org/markup-compatibility/2006" xmlns:p14="http://schemas.microsoft.com/office/powerpoint/2010/main">
    <mc:Choice Requires="p14">
      <p:transition spd="slow" p14:dur="2000" advTm="103119"/>
    </mc:Choice>
    <mc:Fallback xmlns="">
      <p:transition spd="slow" advTm="1031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ppt_x"/>
                                          </p:val>
                                        </p:tav>
                                        <p:tav tm="100000">
                                          <p:val>
                                            <p:strVal val="#ppt_x"/>
                                          </p:val>
                                        </p:tav>
                                      </p:tavLst>
                                    </p:anim>
                                    <p:anim calcmode="lin" valueType="num">
                                      <p:cBhvr additive="base">
                                        <p:cTn id="6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 calcmode="lin" valueType="num">
                                      <p:cBhvr additive="base">
                                        <p:cTn id="6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anim calcmode="lin" valueType="num">
                                      <p:cBhvr additive="base">
                                        <p:cTn id="7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additive="base">
                                        <p:cTn id="85" dur="500" fill="hold"/>
                                        <p:tgtEl>
                                          <p:spTgt spid="14"/>
                                        </p:tgtEl>
                                        <p:attrNameLst>
                                          <p:attrName>ppt_x</p:attrName>
                                        </p:attrNameLst>
                                      </p:cBhvr>
                                      <p:tavLst>
                                        <p:tav tm="0">
                                          <p:val>
                                            <p:strVal val="#ppt_x"/>
                                          </p:val>
                                        </p:tav>
                                        <p:tav tm="100000">
                                          <p:val>
                                            <p:strVal val="#ppt_x"/>
                                          </p:val>
                                        </p:tav>
                                      </p:tavLst>
                                    </p:anim>
                                    <p:anim calcmode="lin" valueType="num">
                                      <p:cBhvr additive="base">
                                        <p:cTn id="8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6">
                                            <p:txEl>
                                              <p:pRg st="5" end="5"/>
                                            </p:txEl>
                                          </p:spTgt>
                                        </p:tgtEl>
                                        <p:attrNameLst>
                                          <p:attrName>style.visibility</p:attrName>
                                        </p:attrNameLst>
                                      </p:cBhvr>
                                      <p:to>
                                        <p:strVal val="visible"/>
                                      </p:to>
                                    </p:set>
                                    <p:anim calcmode="lin" valueType="num">
                                      <p:cBhvr additive="base">
                                        <p:cTn id="9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2"/>
                                        </p:tgtEl>
                                        <p:attrNameLst>
                                          <p:attrName>style.visibility</p:attrName>
                                        </p:attrNameLst>
                                      </p:cBhvr>
                                      <p:to>
                                        <p:strVal val="visible"/>
                                      </p:to>
                                    </p:set>
                                    <p:anim calcmode="lin" valueType="num">
                                      <p:cBhvr additive="base">
                                        <p:cTn id="97" dur="500" fill="hold"/>
                                        <p:tgtEl>
                                          <p:spTgt spid="22"/>
                                        </p:tgtEl>
                                        <p:attrNameLst>
                                          <p:attrName>ppt_x</p:attrName>
                                        </p:attrNameLst>
                                      </p:cBhvr>
                                      <p:tavLst>
                                        <p:tav tm="0">
                                          <p:val>
                                            <p:strVal val="#ppt_x"/>
                                          </p:val>
                                        </p:tav>
                                        <p:tav tm="100000">
                                          <p:val>
                                            <p:strVal val="#ppt_x"/>
                                          </p:val>
                                        </p:tav>
                                      </p:tavLst>
                                    </p:anim>
                                    <p:anim calcmode="lin" valueType="num">
                                      <p:cBhvr additive="base">
                                        <p:cTn id="9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6">
                                            <p:txEl>
                                              <p:pRg st="6" end="6"/>
                                            </p:txEl>
                                          </p:spTgt>
                                        </p:tgtEl>
                                        <p:attrNameLst>
                                          <p:attrName>style.visibility</p:attrName>
                                        </p:attrNameLst>
                                      </p:cBhvr>
                                      <p:to>
                                        <p:strVal val="visible"/>
                                      </p:to>
                                    </p:set>
                                    <p:anim calcmode="lin" valueType="num">
                                      <p:cBhvr additive="base">
                                        <p:cTn id="10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10"/>
                                        </p:tgtEl>
                                        <p:attrNameLst>
                                          <p:attrName>style.visibility</p:attrName>
                                        </p:attrNameLst>
                                      </p:cBhvr>
                                      <p:to>
                                        <p:strVal val="visible"/>
                                      </p:to>
                                    </p:set>
                                    <p:anim calcmode="lin" valueType="num">
                                      <p:cBhvr additive="base">
                                        <p:cTn id="109" dur="500" fill="hold"/>
                                        <p:tgtEl>
                                          <p:spTgt spid="10"/>
                                        </p:tgtEl>
                                        <p:attrNameLst>
                                          <p:attrName>ppt_x</p:attrName>
                                        </p:attrNameLst>
                                      </p:cBhvr>
                                      <p:tavLst>
                                        <p:tav tm="0">
                                          <p:val>
                                            <p:strVal val="#ppt_x"/>
                                          </p:val>
                                        </p:tav>
                                        <p:tav tm="100000">
                                          <p:val>
                                            <p:strVal val="#ppt_x"/>
                                          </p:val>
                                        </p:tav>
                                      </p:tavLst>
                                    </p:anim>
                                    <p:anim calcmode="lin" valueType="num">
                                      <p:cBhvr additive="base">
                                        <p:cTn id="11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
                                            <p:txEl>
                                              <p:pRg st="10" end="10"/>
                                            </p:txEl>
                                          </p:spTgt>
                                        </p:tgtEl>
                                        <p:attrNameLst>
                                          <p:attrName>style.visibility</p:attrName>
                                        </p:attrNameLst>
                                      </p:cBhvr>
                                      <p:to>
                                        <p:strVal val="visible"/>
                                      </p:to>
                                    </p:set>
                                    <p:anim calcmode="lin" valueType="num">
                                      <p:cBhvr additive="base">
                                        <p:cTn id="11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328828"/>
          </a:xfrm>
        </p:spPr>
        <p:txBody>
          <a:bodyPr>
            <a:normAutofit/>
          </a:bodyPr>
          <a:lstStyle/>
          <a:p>
            <a:pPr marL="342900" indent="-342900" algn="l">
              <a:buFont typeface="Wingdings" panose="05000000000000000000" pitchFamily="2" charset="2"/>
              <a:buChar char="l"/>
            </a:pPr>
            <a:r>
              <a:rPr lang="ja-JP" altLang="en-US" sz="2000" dirty="0">
                <a:latin typeface="+mn-ea"/>
              </a:rPr>
              <a:t>（補足）日本と中国の企業間の貿易で、代金の決済がドル建てだと、口座のやりとりや国際収支統計はどうなるだろう。こうした事例は、実際によくある。中国企業</a:t>
            </a:r>
            <a:r>
              <a:rPr lang="en-US" altLang="ja-JP" sz="2000" dirty="0">
                <a:latin typeface="+mn-ea"/>
              </a:rPr>
              <a:t>X</a:t>
            </a:r>
            <a:r>
              <a:rPr lang="ja-JP" altLang="en-US" sz="2000" dirty="0">
                <a:latin typeface="+mn-ea"/>
              </a:rPr>
              <a:t>が日本の企業</a:t>
            </a:r>
            <a:r>
              <a:rPr lang="en-US" altLang="ja-JP" sz="2000" dirty="0">
                <a:latin typeface="+mn-ea"/>
              </a:rPr>
              <a:t>Y</a:t>
            </a:r>
            <a:r>
              <a:rPr lang="ja-JP" altLang="en-US" sz="2000" dirty="0" err="1">
                <a:latin typeface="+mn-ea"/>
              </a:rPr>
              <a:t>に輸</a:t>
            </a:r>
            <a:r>
              <a:rPr lang="ja-JP" altLang="en-US" sz="2000" dirty="0">
                <a:latin typeface="+mn-ea"/>
              </a:rPr>
              <a:t>出したと仮定する。</a:t>
            </a:r>
          </a:p>
          <a:p>
            <a:pPr marL="342900" indent="-342900" algn="l">
              <a:buFont typeface="Wingdings" panose="05000000000000000000" pitchFamily="2" charset="2"/>
              <a:buChar char="l"/>
            </a:pPr>
            <a:r>
              <a:rPr lang="ja-JP" altLang="en-US" sz="2000" dirty="0">
                <a:latin typeface="+mn-ea"/>
              </a:rPr>
              <a:t>まず、決済についてのスタートとして、ドル決済。ドルはアメリカの通貨だから、</a:t>
            </a:r>
            <a:r>
              <a:rPr lang="en-US" altLang="ja-JP" sz="2000" dirty="0">
                <a:latin typeface="+mn-ea"/>
              </a:rPr>
              <a:t>A</a:t>
            </a:r>
            <a:r>
              <a:rPr lang="ja-JP" altLang="en-US" sz="2000" dirty="0">
                <a:latin typeface="+mn-ea"/>
              </a:rPr>
              <a:t>と</a:t>
            </a:r>
            <a:r>
              <a:rPr lang="en-US" altLang="ja-JP" sz="2000" dirty="0">
                <a:latin typeface="+mn-ea"/>
              </a:rPr>
              <a:t>B</a:t>
            </a:r>
            <a:r>
              <a:rPr lang="ja-JP" altLang="en-US" sz="2000" dirty="0">
                <a:latin typeface="+mn-ea"/>
              </a:rPr>
              <a:t>がアメリカの銀行</a:t>
            </a:r>
            <a:r>
              <a:rPr lang="en-US" altLang="ja-JP" sz="2000" dirty="0">
                <a:latin typeface="+mn-ea"/>
              </a:rPr>
              <a:t>C</a:t>
            </a:r>
            <a:r>
              <a:rPr lang="ja-JP" altLang="en-US" sz="2000" dirty="0">
                <a:latin typeface="+mn-ea"/>
              </a:rPr>
              <a:t>に持っているドル建ての預金を使うことになる（</a:t>
            </a:r>
            <a:r>
              <a:rPr lang="en-US" altLang="ja-JP" sz="2000" dirty="0">
                <a:latin typeface="+mn-ea"/>
              </a:rPr>
              <a:t>A</a:t>
            </a:r>
            <a:r>
              <a:rPr lang="ja-JP" altLang="en-US" sz="2000" dirty="0">
                <a:latin typeface="+mn-ea"/>
              </a:rPr>
              <a:t>も</a:t>
            </a:r>
            <a:r>
              <a:rPr lang="en-US" altLang="ja-JP" sz="2000" dirty="0">
                <a:latin typeface="+mn-ea"/>
              </a:rPr>
              <a:t>B</a:t>
            </a:r>
            <a:r>
              <a:rPr lang="ja-JP" altLang="en-US" sz="2000" dirty="0">
                <a:latin typeface="+mn-ea"/>
              </a:rPr>
              <a:t>も、同じ銀行</a:t>
            </a:r>
            <a:r>
              <a:rPr lang="en-US" altLang="ja-JP" sz="2000" dirty="0">
                <a:latin typeface="+mn-ea"/>
              </a:rPr>
              <a:t>C</a:t>
            </a:r>
            <a:r>
              <a:rPr lang="ja-JP" altLang="en-US" sz="2000" dirty="0">
                <a:latin typeface="+mn-ea"/>
              </a:rPr>
              <a:t>に口座を持つと仮定）。</a:t>
            </a:r>
          </a:p>
          <a:p>
            <a:pPr algn="l"/>
            <a:r>
              <a:rPr lang="ja-JP" altLang="en-US" sz="2000" dirty="0">
                <a:latin typeface="+mn-ea"/>
              </a:rPr>
              <a:t>　　　　　　　（アメリカ）銀行</a:t>
            </a:r>
            <a:r>
              <a:rPr lang="en-US" altLang="ja-JP" sz="2000" dirty="0">
                <a:latin typeface="+mn-ea"/>
              </a:rPr>
              <a:t>C</a:t>
            </a:r>
            <a:endParaRPr lang="ja-JP" altLang="en-US" sz="2000" dirty="0">
              <a:latin typeface="+mn-ea"/>
            </a:endParaRPr>
          </a:p>
          <a:p>
            <a:pPr algn="l"/>
            <a:r>
              <a:rPr lang="ja-JP" altLang="en-US" dirty="0"/>
              <a:t>　（</a:t>
            </a:r>
            <a:r>
              <a:rPr lang="ja-JP" altLang="en-US" sz="2000" dirty="0"/>
              <a:t>中国）　　　　　　　　　 （日本）</a:t>
            </a:r>
            <a:endParaRPr kumimoji="1" lang="ja-JP" altLang="en-US" sz="2000" dirty="0"/>
          </a:p>
          <a:p>
            <a:pPr algn="l"/>
            <a:r>
              <a:rPr lang="ja-JP" altLang="en-US" sz="2000" dirty="0"/>
              <a:t>　　</a:t>
            </a:r>
            <a:r>
              <a:rPr kumimoji="1" lang="ja-JP" altLang="en-US" sz="2000" dirty="0"/>
              <a:t>銀行</a:t>
            </a:r>
            <a:r>
              <a:rPr lang="en-US" altLang="ja-JP" sz="2000" dirty="0"/>
              <a:t>A</a:t>
            </a:r>
            <a:r>
              <a:rPr lang="ja-JP" altLang="en-US" sz="2000" dirty="0"/>
              <a:t>　　　　　　　　　　銀行</a:t>
            </a:r>
            <a:r>
              <a:rPr lang="en-US" altLang="ja-JP" sz="2000" dirty="0"/>
              <a:t>B</a:t>
            </a:r>
          </a:p>
          <a:p>
            <a:pPr algn="l"/>
            <a:r>
              <a:rPr kumimoji="1" lang="ja-JP" altLang="en-US" sz="2000" dirty="0"/>
              <a:t>　　　　　　　　　　　　　　　　　</a:t>
            </a:r>
            <a:endParaRPr kumimoji="1" lang="en-US" altLang="ja-JP" sz="2000" dirty="0"/>
          </a:p>
          <a:p>
            <a:pPr algn="l"/>
            <a:r>
              <a:rPr lang="ja-JP" altLang="en-US" sz="2000" dirty="0"/>
              <a:t> 　</a:t>
            </a:r>
            <a:endParaRPr lang="en-US" altLang="ja-JP" sz="2000" dirty="0"/>
          </a:p>
          <a:p>
            <a:pPr algn="l"/>
            <a:r>
              <a:rPr kumimoji="1" lang="en-US" altLang="ja-JP" sz="2000" dirty="0"/>
              <a:t>     </a:t>
            </a:r>
            <a:endParaRPr kumimoji="1" lang="ja-JP" altLang="en-US" sz="2000" dirty="0"/>
          </a:p>
          <a:p>
            <a:pPr algn="l"/>
            <a:r>
              <a:rPr lang="ja-JP" altLang="en-US" sz="2000" dirty="0"/>
              <a:t>　　</a:t>
            </a:r>
            <a:r>
              <a:rPr kumimoji="1" lang="ja-JP" altLang="en-US" sz="2000" dirty="0"/>
              <a:t>企業</a:t>
            </a:r>
            <a:r>
              <a:rPr kumimoji="1" lang="en-US" altLang="ja-JP" sz="2000" dirty="0"/>
              <a:t>X</a:t>
            </a:r>
            <a:r>
              <a:rPr kumimoji="1" lang="ja-JP" altLang="en-US" sz="2000" dirty="0"/>
              <a:t>　　　　　　　　　　企業</a:t>
            </a:r>
            <a:r>
              <a:rPr kumimoji="1" lang="en-US" altLang="ja-JP" sz="2000" dirty="0"/>
              <a:t>Y</a:t>
            </a:r>
            <a:endParaRPr kumimoji="1"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cxnSp>
        <p:nvCxnSpPr>
          <p:cNvPr id="8" name="直線矢印コネクタ 7"/>
          <p:cNvCxnSpPr/>
          <p:nvPr/>
        </p:nvCxnSpPr>
        <p:spPr>
          <a:xfrm flipV="1">
            <a:off x="1561005" y="4148485"/>
            <a:ext cx="0" cy="936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248003" y="4140834"/>
            <a:ext cx="0" cy="936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1889569" y="5435473"/>
            <a:ext cx="1288800" cy="29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1891191" y="3886773"/>
            <a:ext cx="128717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747896" y="4140834"/>
            <a:ext cx="0" cy="936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3504153" y="4140834"/>
            <a:ext cx="0" cy="936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4811671" y="3054078"/>
            <a:ext cx="6638642" cy="3416320"/>
          </a:xfrm>
          <a:prstGeom prst="rect">
            <a:avLst/>
          </a:prstGeom>
          <a:noFill/>
        </p:spPr>
        <p:txBody>
          <a:bodyPr wrap="square" rtlCol="0">
            <a:spAutoFit/>
          </a:bodyPr>
          <a:lstStyle/>
          <a:p>
            <a:pPr marL="457200" indent="-457200">
              <a:buFont typeface="+mj-ea"/>
              <a:buAutoNum type="circleNumDbPlain"/>
            </a:pPr>
            <a:r>
              <a:rPr lang="ja-JP" altLang="en-US" sz="2400" dirty="0"/>
              <a:t>日中間のやりとりはこれまでと同じ。</a:t>
            </a:r>
            <a:r>
              <a:rPr lang="en-US" altLang="ja-JP" sz="2400" dirty="0"/>
              <a:t>X</a:t>
            </a:r>
            <a:r>
              <a:rPr lang="ja-JP" altLang="en-US" sz="2400" dirty="0"/>
              <a:t>が</a:t>
            </a:r>
            <a:r>
              <a:rPr lang="en-US" altLang="ja-JP" sz="2400" dirty="0"/>
              <a:t>Y</a:t>
            </a:r>
            <a:r>
              <a:rPr lang="ja-JP" altLang="en-US" sz="2400" dirty="0"/>
              <a:t>に貨物を輸出。</a:t>
            </a:r>
          </a:p>
          <a:p>
            <a:pPr marL="457200" indent="-457200">
              <a:buFont typeface="+mj-ea"/>
              <a:buAutoNum type="circleNumDbPlain"/>
            </a:pPr>
            <a:r>
              <a:rPr kumimoji="1" lang="en-US" altLang="ja-JP" sz="2400" dirty="0"/>
              <a:t>X</a:t>
            </a:r>
            <a:r>
              <a:rPr kumimoji="1" lang="ja-JP" altLang="en-US" sz="2400" dirty="0"/>
              <a:t>は為替手形を</a:t>
            </a:r>
            <a:r>
              <a:rPr kumimoji="1" lang="en-US" altLang="ja-JP" sz="2400" dirty="0"/>
              <a:t>A</a:t>
            </a:r>
            <a:r>
              <a:rPr kumimoji="1" lang="ja-JP" altLang="en-US" sz="2400" dirty="0"/>
              <a:t>に持ち込む。</a:t>
            </a:r>
          </a:p>
          <a:p>
            <a:pPr marL="457200" indent="-457200">
              <a:buFont typeface="+mj-ea"/>
              <a:buAutoNum type="circleNumDbPlain"/>
            </a:pPr>
            <a:r>
              <a:rPr lang="en-US" altLang="ja-JP" sz="2400" dirty="0"/>
              <a:t>A</a:t>
            </a:r>
            <a:r>
              <a:rPr lang="ja-JP" altLang="en-US" sz="2400" dirty="0"/>
              <a:t>はこの手形を</a:t>
            </a:r>
            <a:r>
              <a:rPr lang="en-US" altLang="ja-JP" sz="2400" dirty="0"/>
              <a:t>B</a:t>
            </a:r>
            <a:r>
              <a:rPr lang="ja-JP" altLang="en-US" sz="2400" dirty="0"/>
              <a:t>に送る。</a:t>
            </a:r>
          </a:p>
          <a:p>
            <a:pPr marL="457200" indent="-457200">
              <a:buFont typeface="+mj-ea"/>
              <a:buAutoNum type="circleNumDbPlain"/>
            </a:pPr>
            <a:r>
              <a:rPr lang="en-US" altLang="ja-JP" sz="2400" dirty="0"/>
              <a:t>B</a:t>
            </a:r>
            <a:r>
              <a:rPr lang="ja-JP" altLang="en-US" sz="2400" dirty="0"/>
              <a:t>は手形を</a:t>
            </a:r>
            <a:r>
              <a:rPr lang="en-US" altLang="ja-JP" sz="2400" dirty="0"/>
              <a:t>Y</a:t>
            </a:r>
            <a:r>
              <a:rPr lang="ja-JP" altLang="en-US" sz="2400" dirty="0"/>
              <a:t>に呈示する。</a:t>
            </a:r>
          </a:p>
          <a:p>
            <a:pPr marL="457200" indent="-457200">
              <a:buFont typeface="+mj-ea"/>
              <a:buAutoNum type="circleNumDbPlain"/>
            </a:pPr>
            <a:r>
              <a:rPr kumimoji="1" lang="en-US" altLang="ja-JP" sz="2400" dirty="0"/>
              <a:t>Y</a:t>
            </a:r>
            <a:r>
              <a:rPr kumimoji="1" lang="ja-JP" altLang="en-US" sz="2400" dirty="0"/>
              <a:t>は手形代金相当の円を</a:t>
            </a:r>
            <a:r>
              <a:rPr lang="en-US" altLang="ja-JP" sz="2400" dirty="0"/>
              <a:t>B</a:t>
            </a:r>
            <a:r>
              <a:rPr kumimoji="1" lang="ja-JP" altLang="en-US" sz="2400" dirty="0"/>
              <a:t>に支払う。</a:t>
            </a:r>
          </a:p>
          <a:p>
            <a:pPr marL="457200" indent="-457200">
              <a:buFont typeface="+mj-ea"/>
              <a:buAutoNum type="circleNumDbPlain"/>
            </a:pPr>
            <a:r>
              <a:rPr lang="en-US" altLang="ja-JP" sz="2400" dirty="0"/>
              <a:t>B</a:t>
            </a:r>
            <a:r>
              <a:rPr lang="ja-JP" altLang="en-US" sz="2400" dirty="0"/>
              <a:t>は、アメリカ銀行</a:t>
            </a:r>
            <a:r>
              <a:rPr lang="en-US" altLang="ja-JP" sz="2400" dirty="0"/>
              <a:t>C</a:t>
            </a:r>
            <a:r>
              <a:rPr lang="ja-JP" altLang="en-US" sz="2400" dirty="0"/>
              <a:t>の口座を使って、</a:t>
            </a:r>
            <a:r>
              <a:rPr lang="en-US" altLang="ja-JP" sz="2400" dirty="0"/>
              <a:t>A</a:t>
            </a:r>
            <a:r>
              <a:rPr lang="ja-JP" altLang="en-US" sz="2400" dirty="0"/>
              <a:t>にドルを支払う。</a:t>
            </a:r>
            <a:endParaRPr lang="en-US" altLang="ja-JP" sz="2400" dirty="0"/>
          </a:p>
          <a:p>
            <a:pPr marL="457200" indent="-457200">
              <a:buFont typeface="+mj-ea"/>
              <a:buAutoNum type="circleNumDbPlain"/>
            </a:pPr>
            <a:r>
              <a:rPr lang="en-US" altLang="ja-JP" sz="2400" dirty="0"/>
              <a:t>A</a:t>
            </a:r>
            <a:r>
              <a:rPr lang="ja-JP" altLang="en-US" sz="2400" dirty="0"/>
              <a:t>は</a:t>
            </a:r>
            <a:r>
              <a:rPr lang="en-US" altLang="ja-JP" sz="2400" dirty="0"/>
              <a:t>X</a:t>
            </a:r>
            <a:r>
              <a:rPr lang="ja-JP" altLang="en-US" sz="2400" dirty="0"/>
              <a:t>に手形代金相当の元を支払う。</a:t>
            </a:r>
            <a:endParaRPr kumimoji="1" lang="ja-JP" altLang="en-US" sz="2400" dirty="0"/>
          </a:p>
        </p:txBody>
      </p:sp>
      <p:cxnSp>
        <p:nvCxnSpPr>
          <p:cNvPr id="23" name="直線矢印コネクタ 22"/>
          <p:cNvCxnSpPr/>
          <p:nvPr/>
        </p:nvCxnSpPr>
        <p:spPr>
          <a:xfrm flipH="1" flipV="1">
            <a:off x="3083668" y="3148382"/>
            <a:ext cx="233464" cy="4508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a:off x="1764976" y="3171217"/>
            <a:ext cx="1026863" cy="5708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63019746"/>
      </p:ext>
    </p:extLst>
  </p:cSld>
  <p:clrMapOvr>
    <a:masterClrMapping/>
  </p:clrMapOvr>
  <mc:AlternateContent xmlns:mc="http://schemas.openxmlformats.org/markup-compatibility/2006" xmlns:p14="http://schemas.microsoft.com/office/powerpoint/2010/main">
    <mc:Choice Requires="p14">
      <p:transition spd="slow" p14:dur="2000" advTm="212680"/>
    </mc:Choice>
    <mc:Fallback xmlns="">
      <p:transition spd="slow" advTm="2126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9">
                                            <p:txEl>
                                              <p:pRg st="0" end="0"/>
                                            </p:txEl>
                                          </p:spTgt>
                                        </p:tgtEl>
                                        <p:attrNameLst>
                                          <p:attrName>style.visibility</p:attrName>
                                        </p:attrNameLst>
                                      </p:cBhvr>
                                      <p:to>
                                        <p:strVal val="visible"/>
                                      </p:to>
                                    </p:set>
                                    <p:anim calcmode="lin" valueType="num">
                                      <p:cBhvr additive="base">
                                        <p:cTn id="49"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9">
                                            <p:txEl>
                                              <p:pRg st="1" end="1"/>
                                            </p:txEl>
                                          </p:spTgt>
                                        </p:tgtEl>
                                        <p:attrNameLst>
                                          <p:attrName>style.visibility</p:attrName>
                                        </p:attrNameLst>
                                      </p:cBhvr>
                                      <p:to>
                                        <p:strVal val="visible"/>
                                      </p:to>
                                    </p:set>
                                    <p:anim calcmode="lin" valueType="num">
                                      <p:cBhvr additive="base">
                                        <p:cTn id="55"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9">
                                            <p:txEl>
                                              <p:pRg st="2" end="2"/>
                                            </p:txEl>
                                          </p:spTgt>
                                        </p:tgtEl>
                                        <p:attrNameLst>
                                          <p:attrName>style.visibility</p:attrName>
                                        </p:attrNameLst>
                                      </p:cBhvr>
                                      <p:to>
                                        <p:strVal val="visible"/>
                                      </p:to>
                                    </p:set>
                                    <p:anim calcmode="lin" valueType="num">
                                      <p:cBhvr additive="base">
                                        <p:cTn id="67"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additive="base">
                                        <p:cTn id="73" dur="500" fill="hold"/>
                                        <p:tgtEl>
                                          <p:spTgt spid="20"/>
                                        </p:tgtEl>
                                        <p:attrNameLst>
                                          <p:attrName>ppt_x</p:attrName>
                                        </p:attrNameLst>
                                      </p:cBhvr>
                                      <p:tavLst>
                                        <p:tav tm="0">
                                          <p:val>
                                            <p:strVal val="#ppt_x"/>
                                          </p:val>
                                        </p:tav>
                                        <p:tav tm="100000">
                                          <p:val>
                                            <p:strVal val="#ppt_x"/>
                                          </p:val>
                                        </p:tav>
                                      </p:tavLst>
                                    </p:anim>
                                    <p:anim calcmode="lin" valueType="num">
                                      <p:cBhvr additive="base">
                                        <p:cTn id="7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9">
                                            <p:txEl>
                                              <p:pRg st="3" end="3"/>
                                            </p:txEl>
                                          </p:spTgt>
                                        </p:tgtEl>
                                        <p:attrNameLst>
                                          <p:attrName>style.visibility</p:attrName>
                                        </p:attrNameLst>
                                      </p:cBhvr>
                                      <p:to>
                                        <p:strVal val="visible"/>
                                      </p:to>
                                    </p:set>
                                    <p:anim calcmode="lin" valueType="num">
                                      <p:cBhvr additive="base">
                                        <p:cTn id="79" dur="500" fill="hold"/>
                                        <p:tgtEl>
                                          <p:spTgt spid="19">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19">
                                            <p:txEl>
                                              <p:pRg st="4" end="4"/>
                                            </p:txEl>
                                          </p:spTgt>
                                        </p:tgtEl>
                                        <p:attrNameLst>
                                          <p:attrName>style.visibility</p:attrName>
                                        </p:attrNameLst>
                                      </p:cBhvr>
                                      <p:to>
                                        <p:strVal val="visible"/>
                                      </p:to>
                                    </p:set>
                                    <p:anim calcmode="lin" valueType="num">
                                      <p:cBhvr additive="base">
                                        <p:cTn id="91"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additive="base">
                                        <p:cTn id="97" dur="500" fill="hold"/>
                                        <p:tgtEl>
                                          <p:spTgt spid="18"/>
                                        </p:tgtEl>
                                        <p:attrNameLst>
                                          <p:attrName>ppt_x</p:attrName>
                                        </p:attrNameLst>
                                      </p:cBhvr>
                                      <p:tavLst>
                                        <p:tav tm="0">
                                          <p:val>
                                            <p:strVal val="#ppt_x"/>
                                          </p:val>
                                        </p:tav>
                                        <p:tav tm="100000">
                                          <p:val>
                                            <p:strVal val="#ppt_x"/>
                                          </p:val>
                                        </p:tav>
                                      </p:tavLst>
                                    </p:anim>
                                    <p:anim calcmode="lin" valueType="num">
                                      <p:cBhvr additive="base">
                                        <p:cTn id="9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19">
                                            <p:txEl>
                                              <p:pRg st="5" end="5"/>
                                            </p:txEl>
                                          </p:spTgt>
                                        </p:tgtEl>
                                        <p:attrNameLst>
                                          <p:attrName>style.visibility</p:attrName>
                                        </p:attrNameLst>
                                      </p:cBhvr>
                                      <p:to>
                                        <p:strVal val="visible"/>
                                      </p:to>
                                    </p:set>
                                    <p:anim calcmode="lin" valueType="num">
                                      <p:cBhvr additive="base">
                                        <p:cTn id="103" dur="500" fill="hold"/>
                                        <p:tgtEl>
                                          <p:spTgt spid="19">
                                            <p:txEl>
                                              <p:pRg st="5" end="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additive="base">
                                        <p:cTn id="109" dur="500" fill="hold"/>
                                        <p:tgtEl>
                                          <p:spTgt spid="23"/>
                                        </p:tgtEl>
                                        <p:attrNameLst>
                                          <p:attrName>ppt_x</p:attrName>
                                        </p:attrNameLst>
                                      </p:cBhvr>
                                      <p:tavLst>
                                        <p:tav tm="0">
                                          <p:val>
                                            <p:strVal val="#ppt_x"/>
                                          </p:val>
                                        </p:tav>
                                        <p:tav tm="100000">
                                          <p:val>
                                            <p:strVal val="#ppt_x"/>
                                          </p:val>
                                        </p:tav>
                                      </p:tavLst>
                                    </p:anim>
                                    <p:anim calcmode="lin" valueType="num">
                                      <p:cBhvr additive="base">
                                        <p:cTn id="11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additive="base">
                                        <p:cTn id="115" dur="500" fill="hold"/>
                                        <p:tgtEl>
                                          <p:spTgt spid="25"/>
                                        </p:tgtEl>
                                        <p:attrNameLst>
                                          <p:attrName>ppt_x</p:attrName>
                                        </p:attrNameLst>
                                      </p:cBhvr>
                                      <p:tavLst>
                                        <p:tav tm="0">
                                          <p:val>
                                            <p:strVal val="#ppt_x"/>
                                          </p:val>
                                        </p:tav>
                                        <p:tav tm="100000">
                                          <p:val>
                                            <p:strVal val="#ppt_x"/>
                                          </p:val>
                                        </p:tav>
                                      </p:tavLst>
                                    </p:anim>
                                    <p:anim calcmode="lin" valueType="num">
                                      <p:cBhvr additive="base">
                                        <p:cTn id="11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19">
                                            <p:txEl>
                                              <p:pRg st="6" end="6"/>
                                            </p:txEl>
                                          </p:spTgt>
                                        </p:tgtEl>
                                        <p:attrNameLst>
                                          <p:attrName>style.visibility</p:attrName>
                                        </p:attrNameLst>
                                      </p:cBhvr>
                                      <p:to>
                                        <p:strVal val="visible"/>
                                      </p:to>
                                    </p:set>
                                    <p:anim calcmode="lin" valueType="num">
                                      <p:cBhvr additive="base">
                                        <p:cTn id="121" dur="500" fill="hold"/>
                                        <p:tgtEl>
                                          <p:spTgt spid="19">
                                            <p:txEl>
                                              <p:pRg st="6" end="6"/>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10"/>
                                        </p:tgtEl>
                                        <p:attrNameLst>
                                          <p:attrName>style.visibility</p:attrName>
                                        </p:attrNameLst>
                                      </p:cBhvr>
                                      <p:to>
                                        <p:strVal val="visible"/>
                                      </p:to>
                                    </p:set>
                                    <p:anim calcmode="lin" valueType="num">
                                      <p:cBhvr additive="base">
                                        <p:cTn id="127" dur="500" fill="hold"/>
                                        <p:tgtEl>
                                          <p:spTgt spid="10"/>
                                        </p:tgtEl>
                                        <p:attrNameLst>
                                          <p:attrName>ppt_x</p:attrName>
                                        </p:attrNameLst>
                                      </p:cBhvr>
                                      <p:tavLst>
                                        <p:tav tm="0">
                                          <p:val>
                                            <p:strVal val="#ppt_x"/>
                                          </p:val>
                                        </p:tav>
                                        <p:tav tm="100000">
                                          <p:val>
                                            <p:strVal val="#ppt_x"/>
                                          </p:val>
                                        </p:tav>
                                      </p:tavLst>
                                    </p:anim>
                                    <p:anim calcmode="lin" valueType="num">
                                      <p:cBhvr additive="base">
                                        <p:cTn id="1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7744" y="355398"/>
            <a:ext cx="11099259" cy="704918"/>
          </a:xfrm>
        </p:spPr>
        <p:txBody>
          <a:bodyPr/>
          <a:lstStyle/>
          <a:p>
            <a:r>
              <a:rPr lang="ja-JP" altLang="en-US" dirty="0"/>
              <a:t>第</a:t>
            </a:r>
            <a:r>
              <a:rPr lang="en-US" altLang="ja-JP" dirty="0"/>
              <a:t>3</a:t>
            </a:r>
            <a:r>
              <a:rPr lang="ja-JP" altLang="en-US" dirty="0"/>
              <a:t>章</a:t>
            </a:r>
            <a:r>
              <a:rPr lang="en-US" altLang="ja-JP" dirty="0"/>
              <a:t>1</a:t>
            </a:r>
            <a:r>
              <a:rPr lang="ja-JP" altLang="en-US" dirty="0"/>
              <a:t>節</a:t>
            </a:r>
            <a:endParaRPr kumimoji="1" lang="ja-JP" altLang="en-US" dirty="0"/>
          </a:p>
        </p:txBody>
      </p:sp>
      <p:sp>
        <p:nvSpPr>
          <p:cNvPr id="5" name="テキスト ボックス 4"/>
          <p:cNvSpPr txBox="1"/>
          <p:nvPr/>
        </p:nvSpPr>
        <p:spPr>
          <a:xfrm>
            <a:off x="252919" y="1060316"/>
            <a:ext cx="11585643" cy="4524315"/>
          </a:xfrm>
          <a:prstGeom prst="rect">
            <a:avLst/>
          </a:prstGeom>
          <a:noFill/>
        </p:spPr>
        <p:txBody>
          <a:bodyPr wrap="square" rtlCol="0">
            <a:spAutoFit/>
          </a:bodyPr>
          <a:lstStyle/>
          <a:p>
            <a:pPr marL="285750" indent="-285750">
              <a:buFont typeface="Wingdings" panose="05000000000000000000" pitchFamily="2" charset="2"/>
              <a:buChar char="l"/>
            </a:pPr>
            <a:r>
              <a:rPr lang="ja-JP" altLang="en-US" dirty="0"/>
              <a:t>銀行間の決済のところだけを図にして説明する。</a:t>
            </a:r>
          </a:p>
          <a:p>
            <a:pPr marL="285750" indent="-285750">
              <a:buFont typeface="Wingdings" panose="05000000000000000000" pitchFamily="2" charset="2"/>
              <a:buChar char="l"/>
            </a:pPr>
            <a:r>
              <a:rPr lang="en-US" altLang="ja-JP" dirty="0"/>
              <a:t>A</a:t>
            </a:r>
            <a:r>
              <a:rPr lang="ja-JP" altLang="en-US" dirty="0"/>
              <a:t>と</a:t>
            </a:r>
            <a:r>
              <a:rPr lang="en-US" altLang="ja-JP" dirty="0"/>
              <a:t>B</a:t>
            </a:r>
            <a:r>
              <a:rPr lang="ja-JP" altLang="en-US" dirty="0"/>
              <a:t>は、アメリカの銀行</a:t>
            </a:r>
            <a:r>
              <a:rPr lang="en-US" altLang="ja-JP" dirty="0"/>
              <a:t>C</a:t>
            </a:r>
            <a:r>
              <a:rPr lang="ja-JP" altLang="en-US" dirty="0"/>
              <a:t>に預金をそれぞれ</a:t>
            </a:r>
            <a:r>
              <a:rPr lang="en-US" altLang="ja-JP" dirty="0"/>
              <a:t>8000</a:t>
            </a:r>
            <a:r>
              <a:rPr lang="ja-JP" altLang="en-US" dirty="0"/>
              <a:t>ドルと</a:t>
            </a:r>
            <a:r>
              <a:rPr lang="en-US" altLang="ja-JP" dirty="0"/>
              <a:t>7000</a:t>
            </a:r>
            <a:r>
              <a:rPr lang="ja-JP" altLang="en-US" dirty="0"/>
              <a:t>ドル持っていたと仮定。下の図の左のようになる。</a:t>
            </a:r>
          </a:p>
          <a:p>
            <a:pPr marL="285750" indent="-285750">
              <a:buFont typeface="Wingdings" panose="05000000000000000000" pitchFamily="2" charset="2"/>
              <a:buChar char="l"/>
            </a:pPr>
            <a:r>
              <a:rPr lang="ja-JP" altLang="en-US" dirty="0"/>
              <a:t>そして、貿易の代金が、</a:t>
            </a:r>
            <a:r>
              <a:rPr lang="en-US" altLang="ja-JP" dirty="0"/>
              <a:t>3000</a:t>
            </a:r>
            <a:r>
              <a:rPr lang="ja-JP" altLang="en-US" dirty="0"/>
              <a:t>ドルだとする。</a:t>
            </a:r>
          </a:p>
          <a:p>
            <a:pPr marL="285750" indent="-285750">
              <a:buFont typeface="Wingdings" panose="05000000000000000000" pitchFamily="2" charset="2"/>
              <a:buChar char="l"/>
            </a:pPr>
            <a:r>
              <a:rPr lang="ja-JP" altLang="en-US" dirty="0"/>
              <a:t>代金決済後は、右の図のようになる。</a:t>
            </a:r>
          </a:p>
          <a:p>
            <a:endParaRPr kumimoji="1" lang="en-US" altLang="ja-JP" dirty="0"/>
          </a:p>
          <a:p>
            <a:r>
              <a:rPr lang="ja-JP" altLang="en-US" dirty="0"/>
              <a:t>　　　　　 　（アメリカ）</a:t>
            </a:r>
            <a:endParaRPr kumimoji="1" lang="ja-JP" altLang="en-US" dirty="0"/>
          </a:p>
          <a:p>
            <a:r>
              <a:rPr lang="ja-JP" altLang="en-US" dirty="0"/>
              <a:t>　　　　　　　　銀行</a:t>
            </a:r>
            <a:r>
              <a:rPr lang="en-US" altLang="ja-JP" dirty="0"/>
              <a:t>C</a:t>
            </a:r>
            <a:endParaRPr lang="ja-JP" altLang="en-US" dirty="0"/>
          </a:p>
          <a:p>
            <a:endParaRPr lang="ja-JP" altLang="en-US" dirty="0"/>
          </a:p>
          <a:p>
            <a:r>
              <a:rPr lang="ja-JP" altLang="en-US" dirty="0"/>
              <a:t>　　　　　　　　　　</a:t>
            </a:r>
            <a:r>
              <a:rPr lang="en-US" altLang="ja-JP" dirty="0"/>
              <a:t>A</a:t>
            </a:r>
            <a:r>
              <a:rPr lang="ja-JP" altLang="en-US" dirty="0"/>
              <a:t>：</a:t>
            </a:r>
            <a:r>
              <a:rPr lang="en-US" altLang="ja-JP" dirty="0"/>
              <a:t>8000</a:t>
            </a:r>
          </a:p>
          <a:p>
            <a:r>
              <a:rPr lang="en-US" altLang="ja-JP" dirty="0"/>
              <a:t>                             B</a:t>
            </a:r>
            <a:r>
              <a:rPr lang="ja-JP" altLang="en-US" dirty="0"/>
              <a:t>：</a:t>
            </a:r>
            <a:r>
              <a:rPr lang="en-US" altLang="ja-JP" dirty="0"/>
              <a:t>7000</a:t>
            </a:r>
            <a:endParaRPr lang="ja-JP" altLang="en-US" dirty="0"/>
          </a:p>
          <a:p>
            <a:endParaRPr lang="ja-JP" altLang="en-US" dirty="0"/>
          </a:p>
          <a:p>
            <a:r>
              <a:rPr lang="ja-JP" altLang="en-US" dirty="0"/>
              <a:t>　　（中国）　　　　　　　　　　　（日本）</a:t>
            </a:r>
          </a:p>
          <a:p>
            <a:r>
              <a:rPr lang="ja-JP" altLang="en-US" dirty="0"/>
              <a:t>　　銀行</a:t>
            </a:r>
            <a:r>
              <a:rPr lang="en-US" altLang="ja-JP" dirty="0"/>
              <a:t>A</a:t>
            </a:r>
            <a:r>
              <a:rPr lang="ja-JP" altLang="en-US" dirty="0"/>
              <a:t>　　　　　　　　　　　　銀行</a:t>
            </a:r>
            <a:r>
              <a:rPr lang="en-US" altLang="ja-JP" dirty="0"/>
              <a:t>B</a:t>
            </a:r>
            <a:endParaRPr kumimoji="1" lang="ja-JP" altLang="en-US" dirty="0"/>
          </a:p>
          <a:p>
            <a:endParaRPr lang="ja-JP" altLang="en-US" dirty="0"/>
          </a:p>
          <a:p>
            <a:r>
              <a:rPr kumimoji="1" lang="en-US" altLang="ja-JP" dirty="0"/>
              <a:t>    C</a:t>
            </a:r>
            <a:r>
              <a:rPr kumimoji="1" lang="ja-JP" altLang="en-US" dirty="0"/>
              <a:t>：</a:t>
            </a:r>
            <a:r>
              <a:rPr kumimoji="1" lang="en-US" altLang="ja-JP" dirty="0"/>
              <a:t>8000                             C</a:t>
            </a:r>
            <a:r>
              <a:rPr kumimoji="1" lang="ja-JP" altLang="en-US" dirty="0"/>
              <a:t>：</a:t>
            </a:r>
            <a:r>
              <a:rPr kumimoji="1" lang="en-US" altLang="ja-JP" dirty="0"/>
              <a:t>7000</a:t>
            </a:r>
            <a:endParaRPr kumimoji="1" lang="ja-JP" altLang="en-US" dirty="0"/>
          </a:p>
          <a:p>
            <a:r>
              <a:rPr kumimoji="1" lang="ja-JP" altLang="en-US" dirty="0"/>
              <a:t>　</a:t>
            </a:r>
          </a:p>
        </p:txBody>
      </p:sp>
      <p:grpSp>
        <p:nvGrpSpPr>
          <p:cNvPr id="22" name="グループ化 21"/>
          <p:cNvGrpSpPr/>
          <p:nvPr/>
        </p:nvGrpSpPr>
        <p:grpSpPr>
          <a:xfrm>
            <a:off x="1225685" y="3122579"/>
            <a:ext cx="1611644" cy="729575"/>
            <a:chOff x="1225685" y="3122579"/>
            <a:chExt cx="1611644" cy="729575"/>
          </a:xfrm>
        </p:grpSpPr>
        <p:cxnSp>
          <p:nvCxnSpPr>
            <p:cNvPr id="7" name="直線コネクタ 6"/>
            <p:cNvCxnSpPr/>
            <p:nvPr/>
          </p:nvCxnSpPr>
          <p:spPr>
            <a:xfrm flipV="1">
              <a:off x="1225685" y="3122579"/>
              <a:ext cx="16116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760707" y="3122579"/>
              <a:ext cx="0" cy="72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 name="グループ化 16"/>
          <p:cNvGrpSpPr/>
          <p:nvPr/>
        </p:nvGrpSpPr>
        <p:grpSpPr>
          <a:xfrm>
            <a:off x="470933" y="4764148"/>
            <a:ext cx="1592762" cy="616276"/>
            <a:chOff x="437744" y="4885171"/>
            <a:chExt cx="1592762" cy="616276"/>
          </a:xfrm>
        </p:grpSpPr>
        <p:cxnSp>
          <p:nvCxnSpPr>
            <p:cNvPr id="11" name="直線コネクタ 10"/>
            <p:cNvCxnSpPr/>
            <p:nvPr/>
          </p:nvCxnSpPr>
          <p:spPr>
            <a:xfrm flipV="1">
              <a:off x="437744" y="4885171"/>
              <a:ext cx="1592762" cy="13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398494" y="4885171"/>
              <a:ext cx="0" cy="616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 name="グループ化 17"/>
          <p:cNvGrpSpPr/>
          <p:nvPr/>
        </p:nvGrpSpPr>
        <p:grpSpPr>
          <a:xfrm>
            <a:off x="2610448" y="4779902"/>
            <a:ext cx="1592762" cy="616276"/>
            <a:chOff x="437744" y="4885171"/>
            <a:chExt cx="1592762" cy="616276"/>
          </a:xfrm>
        </p:grpSpPr>
        <p:cxnSp>
          <p:nvCxnSpPr>
            <p:cNvPr id="19" name="直線コネクタ 18"/>
            <p:cNvCxnSpPr/>
            <p:nvPr/>
          </p:nvCxnSpPr>
          <p:spPr>
            <a:xfrm flipV="1">
              <a:off x="437744" y="4885171"/>
              <a:ext cx="1592762" cy="13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398494" y="4885171"/>
              <a:ext cx="0" cy="616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テキスト ボックス 20"/>
          <p:cNvSpPr txBox="1"/>
          <p:nvPr/>
        </p:nvSpPr>
        <p:spPr>
          <a:xfrm>
            <a:off x="5163960" y="2445310"/>
            <a:ext cx="5516440" cy="3139321"/>
          </a:xfrm>
          <a:prstGeom prst="rect">
            <a:avLst/>
          </a:prstGeom>
          <a:noFill/>
        </p:spPr>
        <p:txBody>
          <a:bodyPr wrap="square" rtlCol="0">
            <a:spAutoFit/>
          </a:bodyPr>
          <a:lstStyle/>
          <a:p>
            <a:r>
              <a:rPr lang="ja-JP" altLang="en-US" dirty="0"/>
              <a:t>                    （アメリカ）</a:t>
            </a:r>
          </a:p>
          <a:p>
            <a:r>
              <a:rPr lang="ja-JP" altLang="en-US" dirty="0"/>
              <a:t>　　　　　　　　銀行</a:t>
            </a:r>
            <a:r>
              <a:rPr lang="en-US" altLang="ja-JP" dirty="0"/>
              <a:t>C</a:t>
            </a:r>
            <a:endParaRPr lang="ja-JP" altLang="en-US" dirty="0"/>
          </a:p>
          <a:p>
            <a:endParaRPr lang="ja-JP" altLang="en-US" dirty="0"/>
          </a:p>
          <a:p>
            <a:r>
              <a:rPr lang="ja-JP" altLang="en-US" dirty="0"/>
              <a:t>　　　　　　　　　</a:t>
            </a:r>
            <a:r>
              <a:rPr lang="en-US" altLang="ja-JP" dirty="0"/>
              <a:t>A</a:t>
            </a:r>
            <a:r>
              <a:rPr lang="ja-JP" altLang="en-US" dirty="0"/>
              <a:t>：</a:t>
            </a:r>
            <a:r>
              <a:rPr lang="en-US" altLang="ja-JP" dirty="0">
                <a:solidFill>
                  <a:srgbClr val="FF0000"/>
                </a:solidFill>
              </a:rPr>
              <a:t>11000</a:t>
            </a:r>
          </a:p>
          <a:p>
            <a:r>
              <a:rPr lang="en-US" altLang="ja-JP" dirty="0"/>
              <a:t>                          B</a:t>
            </a:r>
            <a:r>
              <a:rPr lang="ja-JP" altLang="en-US" dirty="0"/>
              <a:t>：  </a:t>
            </a:r>
            <a:r>
              <a:rPr lang="en-US" altLang="ja-JP" dirty="0">
                <a:solidFill>
                  <a:srgbClr val="FF0000"/>
                </a:solidFill>
              </a:rPr>
              <a:t>4000</a:t>
            </a:r>
            <a:endParaRPr lang="ja-JP" altLang="en-US" dirty="0">
              <a:solidFill>
                <a:srgbClr val="FF0000"/>
              </a:solidFill>
            </a:endParaRPr>
          </a:p>
          <a:p>
            <a:endParaRPr lang="ja-JP" altLang="en-US" dirty="0"/>
          </a:p>
          <a:p>
            <a:r>
              <a:rPr lang="ja-JP" altLang="en-US" dirty="0"/>
              <a:t>　　（中国）　　　　　　　　　　　（日本）</a:t>
            </a:r>
          </a:p>
          <a:p>
            <a:r>
              <a:rPr lang="ja-JP" altLang="en-US" dirty="0"/>
              <a:t>　　銀行</a:t>
            </a:r>
            <a:r>
              <a:rPr lang="en-US" altLang="ja-JP" dirty="0"/>
              <a:t>A</a:t>
            </a:r>
            <a:r>
              <a:rPr lang="ja-JP" altLang="en-US" dirty="0"/>
              <a:t>　　　　　　　　　　　　銀行</a:t>
            </a:r>
            <a:r>
              <a:rPr lang="en-US" altLang="ja-JP" dirty="0"/>
              <a:t>B</a:t>
            </a:r>
            <a:endParaRPr lang="ja-JP" altLang="en-US" dirty="0"/>
          </a:p>
          <a:p>
            <a:endParaRPr lang="ja-JP" altLang="en-US" dirty="0"/>
          </a:p>
          <a:p>
            <a:r>
              <a:rPr lang="en-US" altLang="ja-JP" dirty="0"/>
              <a:t>  </a:t>
            </a:r>
            <a:r>
              <a:rPr lang="en-US" altLang="ja-JP" dirty="0">
                <a:solidFill>
                  <a:srgbClr val="FF0000"/>
                </a:solidFill>
              </a:rPr>
              <a:t>C</a:t>
            </a:r>
            <a:r>
              <a:rPr lang="ja-JP" altLang="en-US" dirty="0">
                <a:solidFill>
                  <a:srgbClr val="FF0000"/>
                </a:solidFill>
              </a:rPr>
              <a:t>：</a:t>
            </a:r>
            <a:r>
              <a:rPr lang="en-US" altLang="ja-JP" dirty="0">
                <a:solidFill>
                  <a:srgbClr val="FF0000"/>
                </a:solidFill>
              </a:rPr>
              <a:t>11000</a:t>
            </a:r>
            <a:r>
              <a:rPr lang="en-US" altLang="ja-JP" dirty="0"/>
              <a:t>                            </a:t>
            </a:r>
            <a:r>
              <a:rPr lang="en-US" altLang="ja-JP" dirty="0">
                <a:solidFill>
                  <a:srgbClr val="FF0000"/>
                </a:solidFill>
              </a:rPr>
              <a:t>C</a:t>
            </a:r>
            <a:r>
              <a:rPr lang="ja-JP" altLang="en-US" dirty="0">
                <a:solidFill>
                  <a:srgbClr val="FF0000"/>
                </a:solidFill>
              </a:rPr>
              <a:t>：</a:t>
            </a:r>
            <a:r>
              <a:rPr lang="en-US" altLang="ja-JP" dirty="0">
                <a:solidFill>
                  <a:srgbClr val="FF0000"/>
                </a:solidFill>
              </a:rPr>
              <a:t>4000</a:t>
            </a:r>
            <a:endParaRPr lang="ja-JP" altLang="en-US" dirty="0">
              <a:solidFill>
                <a:srgbClr val="FF0000"/>
              </a:solidFill>
            </a:endParaRPr>
          </a:p>
          <a:p>
            <a:r>
              <a:rPr lang="ja-JP" altLang="en-US" dirty="0"/>
              <a:t>　</a:t>
            </a:r>
          </a:p>
        </p:txBody>
      </p:sp>
      <p:grpSp>
        <p:nvGrpSpPr>
          <p:cNvPr id="23" name="グループ化 22"/>
          <p:cNvGrpSpPr/>
          <p:nvPr/>
        </p:nvGrpSpPr>
        <p:grpSpPr>
          <a:xfrm>
            <a:off x="5937594" y="3122579"/>
            <a:ext cx="1611644" cy="729575"/>
            <a:chOff x="1225685" y="3122579"/>
            <a:chExt cx="1611644" cy="729575"/>
          </a:xfrm>
        </p:grpSpPr>
        <p:cxnSp>
          <p:nvCxnSpPr>
            <p:cNvPr id="24" name="直線コネクタ 23"/>
            <p:cNvCxnSpPr/>
            <p:nvPr/>
          </p:nvCxnSpPr>
          <p:spPr>
            <a:xfrm flipV="1">
              <a:off x="1225685" y="3122579"/>
              <a:ext cx="16116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1760707" y="3122579"/>
              <a:ext cx="0" cy="72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5271541" y="4793350"/>
            <a:ext cx="1592762" cy="616276"/>
            <a:chOff x="437744" y="4885171"/>
            <a:chExt cx="1592762" cy="616276"/>
          </a:xfrm>
        </p:grpSpPr>
        <p:cxnSp>
          <p:nvCxnSpPr>
            <p:cNvPr id="27" name="直線コネクタ 26"/>
            <p:cNvCxnSpPr/>
            <p:nvPr/>
          </p:nvCxnSpPr>
          <p:spPr>
            <a:xfrm flipV="1">
              <a:off x="437744" y="4885171"/>
              <a:ext cx="1592762" cy="13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398494" y="4885171"/>
              <a:ext cx="0" cy="616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グループ化 28"/>
          <p:cNvGrpSpPr/>
          <p:nvPr/>
        </p:nvGrpSpPr>
        <p:grpSpPr>
          <a:xfrm>
            <a:off x="7487587" y="4770872"/>
            <a:ext cx="1592762" cy="616276"/>
            <a:chOff x="437744" y="4885171"/>
            <a:chExt cx="1592762" cy="616276"/>
          </a:xfrm>
        </p:grpSpPr>
        <p:cxnSp>
          <p:nvCxnSpPr>
            <p:cNvPr id="30" name="直線コネクタ 29"/>
            <p:cNvCxnSpPr/>
            <p:nvPr/>
          </p:nvCxnSpPr>
          <p:spPr>
            <a:xfrm flipV="1">
              <a:off x="437744" y="4885171"/>
              <a:ext cx="1592762" cy="13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398494" y="4885171"/>
              <a:ext cx="0" cy="616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右矢印 31"/>
          <p:cNvSpPr/>
          <p:nvPr/>
        </p:nvSpPr>
        <p:spPr>
          <a:xfrm>
            <a:off x="4303059" y="3711388"/>
            <a:ext cx="739588" cy="484094"/>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3468338"/>
      </p:ext>
    </p:extLst>
  </p:cSld>
  <p:clrMapOvr>
    <a:masterClrMapping/>
  </p:clrMapOvr>
  <mc:AlternateContent xmlns:mc="http://schemas.openxmlformats.org/markup-compatibility/2006" xmlns:p14="http://schemas.microsoft.com/office/powerpoint/2010/main">
    <mc:Choice Requires="p14">
      <p:transition spd="slow" p14:dur="2000" advTm="101624"/>
    </mc:Choice>
    <mc:Fallback xmlns="">
      <p:transition spd="slow" advTm="10162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4879851"/>
          </a:xfrm>
        </p:spPr>
        <p:txBody>
          <a:bodyPr>
            <a:normAutofit/>
          </a:bodyPr>
          <a:lstStyle/>
          <a:p>
            <a:pPr marL="342900" indent="-342900" algn="l">
              <a:buFont typeface="Wingdings" panose="05000000000000000000" pitchFamily="2" charset="2"/>
              <a:buChar char="l"/>
            </a:pPr>
            <a:r>
              <a:rPr lang="en-US" altLang="ja-JP" dirty="0">
                <a:latin typeface="+mn-ea"/>
              </a:rPr>
              <a:t>B</a:t>
            </a:r>
            <a:r>
              <a:rPr lang="ja-JP" altLang="en-US" dirty="0">
                <a:latin typeface="+mn-ea"/>
              </a:rPr>
              <a:t>が</a:t>
            </a:r>
            <a:r>
              <a:rPr lang="en-US" altLang="ja-JP" dirty="0">
                <a:latin typeface="+mn-ea"/>
              </a:rPr>
              <a:t>C</a:t>
            </a:r>
            <a:r>
              <a:rPr lang="ja-JP" altLang="en-US" dirty="0">
                <a:latin typeface="+mn-ea"/>
              </a:rPr>
              <a:t>に持つ預金が減らされて、その分</a:t>
            </a:r>
            <a:r>
              <a:rPr lang="en-US" altLang="ja-JP" dirty="0">
                <a:latin typeface="+mn-ea"/>
              </a:rPr>
              <a:t>A</a:t>
            </a:r>
            <a:r>
              <a:rPr lang="ja-JP" altLang="en-US" dirty="0">
                <a:latin typeface="+mn-ea"/>
              </a:rPr>
              <a:t>が</a:t>
            </a:r>
            <a:r>
              <a:rPr lang="en-US" altLang="ja-JP" dirty="0">
                <a:latin typeface="+mn-ea"/>
              </a:rPr>
              <a:t>C</a:t>
            </a:r>
            <a:r>
              <a:rPr lang="ja-JP" altLang="en-US" dirty="0">
                <a:latin typeface="+mn-ea"/>
              </a:rPr>
              <a:t>に持つ預金に振り込まれている。</a:t>
            </a:r>
          </a:p>
          <a:p>
            <a:pPr marL="342900" indent="-342900" algn="l">
              <a:buFont typeface="Wingdings" panose="05000000000000000000" pitchFamily="2" charset="2"/>
              <a:buChar char="l"/>
            </a:pPr>
            <a:r>
              <a:rPr lang="ja-JP" altLang="en-US" dirty="0">
                <a:latin typeface="+mn-ea"/>
              </a:rPr>
              <a:t>端的にいうと、</a:t>
            </a:r>
            <a:r>
              <a:rPr lang="en-US" altLang="ja-JP" dirty="0">
                <a:latin typeface="+mn-ea"/>
              </a:rPr>
              <a:t>B</a:t>
            </a:r>
            <a:r>
              <a:rPr lang="ja-JP" altLang="en-US" dirty="0">
                <a:latin typeface="+mn-ea"/>
              </a:rPr>
              <a:t>から</a:t>
            </a:r>
            <a:r>
              <a:rPr lang="en-US" altLang="ja-JP" dirty="0">
                <a:latin typeface="+mn-ea"/>
              </a:rPr>
              <a:t>A</a:t>
            </a:r>
            <a:r>
              <a:rPr lang="ja-JP" altLang="en-US" dirty="0">
                <a:latin typeface="+mn-ea"/>
              </a:rPr>
              <a:t>へ口座振替えが行われたということ。</a:t>
            </a:r>
          </a:p>
          <a:p>
            <a:pPr marL="342900" indent="-342900" algn="l">
              <a:buFont typeface="Wingdings" panose="05000000000000000000" pitchFamily="2" charset="2"/>
              <a:buChar char="l"/>
            </a:pPr>
            <a:r>
              <a:rPr lang="ja-JP" altLang="en-US" dirty="0">
                <a:latin typeface="+mn-ea"/>
              </a:rPr>
              <a:t>日本（中国）の国際収支統計にとってどうなるかというと、</a:t>
            </a:r>
          </a:p>
          <a:p>
            <a:pPr marL="342900" indent="-342900" algn="l">
              <a:buFont typeface="Wingdings" panose="05000000000000000000" pitchFamily="2" charset="2"/>
              <a:buChar char="l"/>
            </a:pPr>
            <a:r>
              <a:rPr lang="ja-JP" altLang="en-US" dirty="0">
                <a:latin typeface="+mn-ea"/>
              </a:rPr>
              <a:t>日本（中国）の企業は輸入（輸出）したわけだから、日本（中国）の国際収支統計では、貿易収支の項目で、借方（貸方）。</a:t>
            </a:r>
          </a:p>
          <a:p>
            <a:pPr marL="342900" indent="-342900" algn="l">
              <a:buFont typeface="Wingdings" panose="05000000000000000000" pitchFamily="2" charset="2"/>
              <a:buChar char="l"/>
            </a:pPr>
            <a:r>
              <a:rPr lang="ja-JP" altLang="en-US" dirty="0">
                <a:latin typeface="+mn-ea"/>
              </a:rPr>
              <a:t>決済の部分では、日本の銀行</a:t>
            </a:r>
            <a:r>
              <a:rPr lang="en-US" altLang="ja-JP" dirty="0">
                <a:latin typeface="+mn-ea"/>
              </a:rPr>
              <a:t>B</a:t>
            </a:r>
            <a:r>
              <a:rPr lang="ja-JP" altLang="en-US" dirty="0">
                <a:latin typeface="+mn-ea"/>
              </a:rPr>
              <a:t>（中国の銀行の</a:t>
            </a:r>
            <a:r>
              <a:rPr lang="en-US" altLang="ja-JP" dirty="0">
                <a:latin typeface="+mn-ea"/>
              </a:rPr>
              <a:t>A</a:t>
            </a:r>
            <a:r>
              <a:rPr lang="ja-JP" altLang="en-US" dirty="0">
                <a:latin typeface="+mn-ea"/>
              </a:rPr>
              <a:t>）が</a:t>
            </a:r>
            <a:r>
              <a:rPr lang="en-US" altLang="ja-JP" dirty="0">
                <a:latin typeface="+mn-ea"/>
              </a:rPr>
              <a:t>C</a:t>
            </a:r>
            <a:r>
              <a:rPr lang="ja-JP" altLang="en-US" dirty="0">
                <a:latin typeface="+mn-ea"/>
              </a:rPr>
              <a:t>に持つドル預金が減少（増加）している。</a:t>
            </a:r>
          </a:p>
          <a:p>
            <a:pPr marL="342900" indent="-342900" algn="l">
              <a:buFont typeface="Wingdings" panose="05000000000000000000" pitchFamily="2" charset="2"/>
              <a:buChar char="l"/>
            </a:pPr>
            <a:r>
              <a:rPr lang="ja-JP" altLang="en-US" dirty="0">
                <a:latin typeface="+mn-ea"/>
              </a:rPr>
              <a:t>よって、日本（中国）の国際収支統計では、対外資産の減少（増加）なので、金融収支のその他投資が、貸方（借方）ということになる。</a:t>
            </a:r>
          </a:p>
          <a:p>
            <a:pPr marL="342900" indent="-342900" algn="l">
              <a:buFont typeface="Wingdings" panose="05000000000000000000" pitchFamily="2" charset="2"/>
              <a:buChar char="l"/>
            </a:pPr>
            <a:r>
              <a:rPr lang="ja-JP" altLang="en-US" dirty="0">
                <a:latin typeface="+mn-ea"/>
              </a:rPr>
              <a:t>複式簿記の原理で、日本では借方と貸方、中国では貸方と借方。いずれも辻褄があう。</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1126010258"/>
      </p:ext>
    </p:extLst>
  </p:cSld>
  <p:clrMapOvr>
    <a:masterClrMapping/>
  </p:clrMapOvr>
  <mc:AlternateContent xmlns:mc="http://schemas.openxmlformats.org/markup-compatibility/2006" xmlns:p14="http://schemas.microsoft.com/office/powerpoint/2010/main">
    <mc:Choice Requires="p14">
      <p:transition spd="slow" p14:dur="2000" advTm="116559"/>
    </mc:Choice>
    <mc:Fallback xmlns="">
      <p:transition spd="slow" advTm="1165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42023" y="1249146"/>
            <a:ext cx="10700427" cy="4879851"/>
          </a:xfrm>
        </p:spPr>
        <p:txBody>
          <a:bodyPr>
            <a:normAutofit/>
          </a:bodyPr>
          <a:lstStyle/>
          <a:p>
            <a:pPr marL="342900" indent="-342900" algn="l">
              <a:buFont typeface="Wingdings" panose="05000000000000000000" pitchFamily="2" charset="2"/>
              <a:buChar char="l"/>
            </a:pPr>
            <a:r>
              <a:rPr lang="ja-JP" altLang="en-US" sz="2000" dirty="0">
                <a:latin typeface="+mn-ea"/>
              </a:rPr>
              <a:t>では、銀行</a:t>
            </a:r>
            <a:r>
              <a:rPr lang="en-US" altLang="ja-JP" sz="2000" dirty="0">
                <a:latin typeface="+mn-ea"/>
              </a:rPr>
              <a:t>A</a:t>
            </a:r>
            <a:r>
              <a:rPr lang="ja-JP" altLang="en-US" sz="2000" dirty="0">
                <a:latin typeface="+mn-ea"/>
              </a:rPr>
              <a:t>と</a:t>
            </a:r>
            <a:r>
              <a:rPr lang="en-US" altLang="ja-JP" sz="2000" dirty="0">
                <a:latin typeface="+mn-ea"/>
              </a:rPr>
              <a:t>B</a:t>
            </a:r>
            <a:r>
              <a:rPr lang="ja-JP" altLang="en-US" sz="2000" dirty="0">
                <a:latin typeface="+mn-ea"/>
              </a:rPr>
              <a:t>がドル建て口座を持つアメリカの銀行が、別々の銀行だったらどうなるか？</a:t>
            </a:r>
          </a:p>
          <a:p>
            <a:pPr marL="342900" indent="-342900" algn="l">
              <a:buFont typeface="Wingdings" panose="05000000000000000000" pitchFamily="2" charset="2"/>
              <a:buChar char="l"/>
            </a:pPr>
            <a:r>
              <a:rPr lang="ja-JP" altLang="en-US" sz="2000" dirty="0">
                <a:latin typeface="+mn-ea"/>
              </a:rPr>
              <a:t>左の図では、中国の銀行</a:t>
            </a:r>
            <a:r>
              <a:rPr lang="en-US" altLang="ja-JP" sz="2000" dirty="0">
                <a:latin typeface="+mn-ea"/>
              </a:rPr>
              <a:t>A</a:t>
            </a:r>
            <a:r>
              <a:rPr lang="ja-JP" altLang="en-US" sz="2000" dirty="0">
                <a:latin typeface="+mn-ea"/>
              </a:rPr>
              <a:t>はアメリカの銀行</a:t>
            </a:r>
            <a:r>
              <a:rPr lang="en-US" altLang="ja-JP" sz="2000" dirty="0">
                <a:latin typeface="+mn-ea"/>
              </a:rPr>
              <a:t>C</a:t>
            </a:r>
            <a:r>
              <a:rPr lang="ja-JP" altLang="en-US" sz="2000" dirty="0">
                <a:latin typeface="+mn-ea"/>
              </a:rPr>
              <a:t>に口座を持つが、日本の銀行</a:t>
            </a:r>
            <a:r>
              <a:rPr lang="en-US" altLang="ja-JP" sz="2000" dirty="0">
                <a:latin typeface="+mn-ea"/>
              </a:rPr>
              <a:t>B</a:t>
            </a:r>
            <a:r>
              <a:rPr lang="ja-JP" altLang="en-US" sz="2000" dirty="0">
                <a:latin typeface="+mn-ea"/>
              </a:rPr>
              <a:t>はアメリカの銀行</a:t>
            </a:r>
            <a:r>
              <a:rPr lang="en-US" altLang="ja-JP" sz="2000" dirty="0">
                <a:latin typeface="+mn-ea"/>
              </a:rPr>
              <a:t>D</a:t>
            </a:r>
            <a:r>
              <a:rPr lang="ja-JP" altLang="en-US" sz="2000" dirty="0">
                <a:latin typeface="+mn-ea"/>
              </a:rPr>
              <a:t>に口座を持つとする。</a:t>
            </a:r>
          </a:p>
          <a:p>
            <a:pPr marL="342900" indent="-342900" algn="l">
              <a:buFont typeface="Wingdings" panose="05000000000000000000" pitchFamily="2" charset="2"/>
              <a:buChar char="l"/>
            </a:pPr>
            <a:r>
              <a:rPr lang="ja-JP" altLang="en-US" sz="2000" dirty="0">
                <a:latin typeface="+mn-ea"/>
              </a:rPr>
              <a:t>そして決済すると、右の図のようになる。しかし、･･････</a:t>
            </a:r>
          </a:p>
          <a:p>
            <a:pPr marL="342900" indent="-342900" algn="l">
              <a:buFont typeface="Wingdings" panose="05000000000000000000" pitchFamily="2" charset="2"/>
              <a:buChar char="l"/>
            </a:pPr>
            <a:endParaRPr lang="ja-JP" altLang="en-US" sz="2000" dirty="0">
              <a:latin typeface="+mn-ea"/>
            </a:endParaRPr>
          </a:p>
          <a:p>
            <a:pPr marL="342900" indent="-342900" algn="l">
              <a:buFont typeface="Wingdings" panose="05000000000000000000" pitchFamily="2" charset="2"/>
              <a:buChar char="l"/>
            </a:pPr>
            <a:endParaRPr lang="ja-JP" altLang="en-US" sz="2000" dirty="0">
              <a:latin typeface="+mn-ea"/>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
        <p:nvSpPr>
          <p:cNvPr id="4" name="テキスト ボックス 3"/>
          <p:cNvSpPr txBox="1"/>
          <p:nvPr/>
        </p:nvSpPr>
        <p:spPr>
          <a:xfrm>
            <a:off x="912973" y="2882100"/>
            <a:ext cx="4331380" cy="2308324"/>
          </a:xfrm>
          <a:prstGeom prst="rect">
            <a:avLst/>
          </a:prstGeom>
          <a:noFill/>
        </p:spPr>
        <p:txBody>
          <a:bodyPr wrap="square" rtlCol="0">
            <a:spAutoFit/>
          </a:bodyPr>
          <a:lstStyle/>
          <a:p>
            <a:r>
              <a:rPr lang="ja-JP" altLang="en-US" dirty="0"/>
              <a:t>                    （アメリカ）</a:t>
            </a:r>
          </a:p>
          <a:p>
            <a:r>
              <a:rPr lang="ja-JP" altLang="en-US" dirty="0"/>
              <a:t>　　銀行</a:t>
            </a:r>
            <a:r>
              <a:rPr lang="en-US" altLang="ja-JP" dirty="0"/>
              <a:t>C</a:t>
            </a:r>
            <a:r>
              <a:rPr lang="ja-JP" altLang="en-US" dirty="0"/>
              <a:t>　　　　　　　　　銀行</a:t>
            </a:r>
            <a:r>
              <a:rPr lang="en-US" altLang="ja-JP" dirty="0"/>
              <a:t>D</a:t>
            </a:r>
            <a:endParaRPr lang="ja-JP" altLang="en-US" dirty="0"/>
          </a:p>
          <a:p>
            <a:r>
              <a:rPr lang="en-US" altLang="ja-JP" dirty="0"/>
              <a:t>            A</a:t>
            </a:r>
            <a:r>
              <a:rPr lang="ja-JP" altLang="en-US" dirty="0"/>
              <a:t>：</a:t>
            </a:r>
            <a:r>
              <a:rPr lang="en-US" altLang="ja-JP" dirty="0"/>
              <a:t>8000                        B</a:t>
            </a:r>
            <a:r>
              <a:rPr lang="ja-JP" altLang="en-US" dirty="0"/>
              <a:t>：</a:t>
            </a:r>
            <a:r>
              <a:rPr lang="en-US" altLang="ja-JP" dirty="0"/>
              <a:t>7000</a:t>
            </a:r>
            <a:endParaRPr lang="ja-JP" altLang="en-US" dirty="0"/>
          </a:p>
          <a:p>
            <a:r>
              <a:rPr lang="ja-JP" altLang="en-US" dirty="0"/>
              <a:t>　　　　　　　　</a:t>
            </a:r>
          </a:p>
          <a:p>
            <a:r>
              <a:rPr lang="ja-JP" altLang="en-US" dirty="0"/>
              <a:t>　</a:t>
            </a:r>
            <a:endParaRPr lang="en-US" altLang="ja-JP" dirty="0"/>
          </a:p>
          <a:p>
            <a:r>
              <a:rPr lang="ja-JP" altLang="en-US" dirty="0"/>
              <a:t>　        （中国）　　　　　　　　　　　（日本）</a:t>
            </a:r>
          </a:p>
          <a:p>
            <a:r>
              <a:rPr lang="ja-JP" altLang="en-US" dirty="0"/>
              <a:t>　　      銀行</a:t>
            </a:r>
            <a:r>
              <a:rPr lang="en-US" altLang="ja-JP" dirty="0"/>
              <a:t>A</a:t>
            </a:r>
            <a:r>
              <a:rPr lang="ja-JP" altLang="en-US" dirty="0"/>
              <a:t>　　　　　　　　　　　　銀行</a:t>
            </a:r>
            <a:r>
              <a:rPr lang="en-US" altLang="ja-JP" dirty="0"/>
              <a:t>B</a:t>
            </a:r>
            <a:endParaRPr lang="ja-JP" altLang="en-US" dirty="0"/>
          </a:p>
          <a:p>
            <a:r>
              <a:rPr lang="en-US" altLang="ja-JP" dirty="0"/>
              <a:t>   </a:t>
            </a:r>
            <a:r>
              <a:rPr lang="ja-JP" altLang="en-US" dirty="0"/>
              <a:t> </a:t>
            </a:r>
            <a:r>
              <a:rPr lang="en-US" altLang="ja-JP" dirty="0"/>
              <a:t>C</a:t>
            </a:r>
            <a:r>
              <a:rPr lang="ja-JP" altLang="en-US" dirty="0"/>
              <a:t>：</a:t>
            </a:r>
            <a:r>
              <a:rPr lang="en-US" altLang="ja-JP" dirty="0"/>
              <a:t>8000                               D</a:t>
            </a:r>
            <a:r>
              <a:rPr lang="ja-JP" altLang="en-US" dirty="0"/>
              <a:t>：</a:t>
            </a:r>
            <a:r>
              <a:rPr lang="en-US" altLang="ja-JP" dirty="0"/>
              <a:t>7000</a:t>
            </a:r>
            <a:endParaRPr lang="ja-JP" altLang="en-US" dirty="0"/>
          </a:p>
        </p:txBody>
      </p:sp>
      <p:grpSp>
        <p:nvGrpSpPr>
          <p:cNvPr id="5" name="グループ化 4"/>
          <p:cNvGrpSpPr/>
          <p:nvPr/>
        </p:nvGrpSpPr>
        <p:grpSpPr>
          <a:xfrm>
            <a:off x="1031131" y="3492230"/>
            <a:ext cx="1611644" cy="729575"/>
            <a:chOff x="1225685" y="3122579"/>
            <a:chExt cx="1611644" cy="729575"/>
          </a:xfrm>
        </p:grpSpPr>
        <p:cxnSp>
          <p:nvCxnSpPr>
            <p:cNvPr id="6" name="直線コネクタ 5"/>
            <p:cNvCxnSpPr/>
            <p:nvPr/>
          </p:nvCxnSpPr>
          <p:spPr>
            <a:xfrm flipV="1">
              <a:off x="1225685" y="3122579"/>
              <a:ext cx="16116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760707" y="3122579"/>
              <a:ext cx="0" cy="72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グループ化 7"/>
          <p:cNvGrpSpPr/>
          <p:nvPr/>
        </p:nvGrpSpPr>
        <p:grpSpPr>
          <a:xfrm>
            <a:off x="2963693" y="3492229"/>
            <a:ext cx="1611644" cy="729575"/>
            <a:chOff x="1225685" y="3122579"/>
            <a:chExt cx="1611644" cy="729575"/>
          </a:xfrm>
        </p:grpSpPr>
        <p:cxnSp>
          <p:nvCxnSpPr>
            <p:cNvPr id="9" name="直線コネクタ 8"/>
            <p:cNvCxnSpPr/>
            <p:nvPr/>
          </p:nvCxnSpPr>
          <p:spPr>
            <a:xfrm flipV="1">
              <a:off x="1225685" y="3122579"/>
              <a:ext cx="16116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760707" y="3122579"/>
              <a:ext cx="0" cy="72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10"/>
          <p:cNvGrpSpPr/>
          <p:nvPr/>
        </p:nvGrpSpPr>
        <p:grpSpPr>
          <a:xfrm>
            <a:off x="1050013" y="4862124"/>
            <a:ext cx="1592762" cy="467927"/>
            <a:chOff x="437744" y="4885171"/>
            <a:chExt cx="1592762" cy="467927"/>
          </a:xfrm>
        </p:grpSpPr>
        <p:cxnSp>
          <p:nvCxnSpPr>
            <p:cNvPr id="12" name="直線コネクタ 11"/>
            <p:cNvCxnSpPr/>
            <p:nvPr/>
          </p:nvCxnSpPr>
          <p:spPr>
            <a:xfrm flipV="1">
              <a:off x="437744" y="4885171"/>
              <a:ext cx="1592762" cy="13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398494" y="4885171"/>
              <a:ext cx="0" cy="4679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グループ化 14"/>
          <p:cNvGrpSpPr/>
          <p:nvPr/>
        </p:nvGrpSpPr>
        <p:grpSpPr>
          <a:xfrm>
            <a:off x="3380650" y="4860905"/>
            <a:ext cx="1592762" cy="467927"/>
            <a:chOff x="437744" y="4885171"/>
            <a:chExt cx="1592762" cy="467927"/>
          </a:xfrm>
        </p:grpSpPr>
        <p:cxnSp>
          <p:nvCxnSpPr>
            <p:cNvPr id="16" name="直線コネクタ 15"/>
            <p:cNvCxnSpPr/>
            <p:nvPr/>
          </p:nvCxnSpPr>
          <p:spPr>
            <a:xfrm flipV="1">
              <a:off x="437744" y="4885171"/>
              <a:ext cx="1592762" cy="13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398494" y="4885171"/>
              <a:ext cx="0" cy="4679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p:cNvSpPr txBox="1"/>
          <p:nvPr/>
        </p:nvSpPr>
        <p:spPr>
          <a:xfrm>
            <a:off x="6301232" y="2882100"/>
            <a:ext cx="4331380" cy="2308324"/>
          </a:xfrm>
          <a:prstGeom prst="rect">
            <a:avLst/>
          </a:prstGeom>
          <a:noFill/>
        </p:spPr>
        <p:txBody>
          <a:bodyPr wrap="square" rtlCol="0">
            <a:spAutoFit/>
          </a:bodyPr>
          <a:lstStyle/>
          <a:p>
            <a:r>
              <a:rPr lang="ja-JP" altLang="en-US" dirty="0"/>
              <a:t>                    （アメリカ）</a:t>
            </a:r>
          </a:p>
          <a:p>
            <a:r>
              <a:rPr lang="ja-JP" altLang="en-US" i="1" dirty="0"/>
              <a:t>　　</a:t>
            </a:r>
            <a:r>
              <a:rPr lang="ja-JP" altLang="en-US" dirty="0"/>
              <a:t>銀行</a:t>
            </a:r>
            <a:r>
              <a:rPr lang="en-US" altLang="ja-JP" dirty="0"/>
              <a:t>C</a:t>
            </a:r>
            <a:r>
              <a:rPr lang="ja-JP" altLang="en-US" dirty="0"/>
              <a:t>　　　　　　　　　銀行</a:t>
            </a:r>
            <a:r>
              <a:rPr lang="en-US" altLang="ja-JP" dirty="0"/>
              <a:t>D</a:t>
            </a:r>
            <a:endParaRPr lang="ja-JP" altLang="en-US" dirty="0"/>
          </a:p>
          <a:p>
            <a:r>
              <a:rPr lang="en-US" altLang="ja-JP" i="1" dirty="0"/>
              <a:t>           </a:t>
            </a:r>
            <a:r>
              <a:rPr lang="en-US" altLang="ja-JP" i="1" dirty="0">
                <a:solidFill>
                  <a:srgbClr val="FF0000"/>
                </a:solidFill>
              </a:rPr>
              <a:t> </a:t>
            </a:r>
            <a:r>
              <a:rPr lang="en-US" altLang="ja-JP" dirty="0">
                <a:solidFill>
                  <a:srgbClr val="FF0000"/>
                </a:solidFill>
              </a:rPr>
              <a:t>A</a:t>
            </a:r>
            <a:r>
              <a:rPr lang="ja-JP" altLang="en-US" dirty="0">
                <a:solidFill>
                  <a:srgbClr val="FF0000"/>
                </a:solidFill>
              </a:rPr>
              <a:t>：</a:t>
            </a:r>
            <a:r>
              <a:rPr lang="en-US" altLang="ja-JP" dirty="0">
                <a:solidFill>
                  <a:srgbClr val="FF0000"/>
                </a:solidFill>
              </a:rPr>
              <a:t>11000</a:t>
            </a:r>
            <a:r>
              <a:rPr lang="en-US" altLang="ja-JP" dirty="0"/>
              <a:t>                    </a:t>
            </a:r>
            <a:r>
              <a:rPr lang="en-US" altLang="ja-JP" dirty="0">
                <a:solidFill>
                  <a:srgbClr val="FF0000"/>
                </a:solidFill>
              </a:rPr>
              <a:t>B</a:t>
            </a:r>
            <a:r>
              <a:rPr lang="ja-JP" altLang="en-US" dirty="0">
                <a:solidFill>
                  <a:srgbClr val="FF0000"/>
                </a:solidFill>
              </a:rPr>
              <a:t>：</a:t>
            </a:r>
            <a:r>
              <a:rPr lang="en-US" altLang="ja-JP" dirty="0">
                <a:solidFill>
                  <a:srgbClr val="FF0000"/>
                </a:solidFill>
              </a:rPr>
              <a:t>4000</a:t>
            </a:r>
            <a:endParaRPr lang="ja-JP" altLang="en-US" dirty="0">
              <a:solidFill>
                <a:srgbClr val="FF0000"/>
              </a:solidFill>
            </a:endParaRPr>
          </a:p>
          <a:p>
            <a:r>
              <a:rPr lang="ja-JP" altLang="en-US" i="1" dirty="0"/>
              <a:t>　　　　　　　　</a:t>
            </a:r>
          </a:p>
          <a:p>
            <a:r>
              <a:rPr lang="ja-JP" altLang="en-US" dirty="0"/>
              <a:t>　</a:t>
            </a:r>
            <a:endParaRPr lang="en-US" altLang="ja-JP" dirty="0"/>
          </a:p>
          <a:p>
            <a:r>
              <a:rPr lang="ja-JP" altLang="en-US" dirty="0"/>
              <a:t>　        （中国）　　　　　　　　　　　（日本）</a:t>
            </a:r>
          </a:p>
          <a:p>
            <a:r>
              <a:rPr lang="ja-JP" altLang="en-US" dirty="0"/>
              <a:t>　　      銀行</a:t>
            </a:r>
            <a:r>
              <a:rPr lang="en-US" altLang="ja-JP" dirty="0"/>
              <a:t>A</a:t>
            </a:r>
            <a:r>
              <a:rPr lang="ja-JP" altLang="en-US" dirty="0"/>
              <a:t>　　　　　　　　　　　　銀行</a:t>
            </a:r>
            <a:r>
              <a:rPr lang="en-US" altLang="ja-JP" dirty="0"/>
              <a:t>B</a:t>
            </a:r>
            <a:endParaRPr lang="ja-JP" altLang="en-US" dirty="0"/>
          </a:p>
          <a:p>
            <a:r>
              <a:rPr lang="en-US" altLang="ja-JP" dirty="0">
                <a:solidFill>
                  <a:srgbClr val="FF0000"/>
                </a:solidFill>
              </a:rPr>
              <a:t>C</a:t>
            </a:r>
            <a:r>
              <a:rPr lang="ja-JP" altLang="en-US" dirty="0">
                <a:solidFill>
                  <a:srgbClr val="FF0000"/>
                </a:solidFill>
              </a:rPr>
              <a:t>：</a:t>
            </a:r>
            <a:r>
              <a:rPr lang="en-US" altLang="ja-JP" dirty="0">
                <a:solidFill>
                  <a:srgbClr val="FF0000"/>
                </a:solidFill>
              </a:rPr>
              <a:t>11000 </a:t>
            </a:r>
            <a:r>
              <a:rPr lang="en-US" altLang="ja-JP" dirty="0"/>
              <a:t>         </a:t>
            </a:r>
            <a:r>
              <a:rPr lang="ja-JP" altLang="en-US" dirty="0"/>
              <a:t> </a:t>
            </a:r>
            <a:r>
              <a:rPr lang="en-US" altLang="ja-JP" dirty="0"/>
              <a:t>                     </a:t>
            </a:r>
            <a:r>
              <a:rPr lang="en-US" altLang="ja-JP" dirty="0">
                <a:solidFill>
                  <a:srgbClr val="FF0000"/>
                </a:solidFill>
              </a:rPr>
              <a:t>D</a:t>
            </a:r>
            <a:r>
              <a:rPr lang="ja-JP" altLang="en-US" dirty="0">
                <a:solidFill>
                  <a:srgbClr val="FF0000"/>
                </a:solidFill>
              </a:rPr>
              <a:t>：</a:t>
            </a:r>
            <a:r>
              <a:rPr lang="en-US" altLang="ja-JP" dirty="0">
                <a:solidFill>
                  <a:srgbClr val="FF0000"/>
                </a:solidFill>
              </a:rPr>
              <a:t>4000</a:t>
            </a:r>
            <a:endParaRPr lang="ja-JP" altLang="en-US" dirty="0">
              <a:solidFill>
                <a:srgbClr val="FF0000"/>
              </a:solidFill>
            </a:endParaRPr>
          </a:p>
        </p:txBody>
      </p:sp>
      <p:grpSp>
        <p:nvGrpSpPr>
          <p:cNvPr id="19" name="グループ化 18"/>
          <p:cNvGrpSpPr/>
          <p:nvPr/>
        </p:nvGrpSpPr>
        <p:grpSpPr>
          <a:xfrm>
            <a:off x="6371092" y="3492228"/>
            <a:ext cx="1611644" cy="729575"/>
            <a:chOff x="1225685" y="3122579"/>
            <a:chExt cx="1611644" cy="729575"/>
          </a:xfrm>
        </p:grpSpPr>
        <p:cxnSp>
          <p:nvCxnSpPr>
            <p:cNvPr id="20" name="直線コネクタ 19"/>
            <p:cNvCxnSpPr/>
            <p:nvPr/>
          </p:nvCxnSpPr>
          <p:spPr>
            <a:xfrm flipV="1">
              <a:off x="1225685" y="3122579"/>
              <a:ext cx="16116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760707" y="3122579"/>
              <a:ext cx="0" cy="72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グループ化 21"/>
          <p:cNvGrpSpPr/>
          <p:nvPr/>
        </p:nvGrpSpPr>
        <p:grpSpPr>
          <a:xfrm>
            <a:off x="8233793" y="3492228"/>
            <a:ext cx="1611644" cy="729575"/>
            <a:chOff x="1225685" y="3122579"/>
            <a:chExt cx="1611644" cy="729575"/>
          </a:xfrm>
        </p:grpSpPr>
        <p:cxnSp>
          <p:nvCxnSpPr>
            <p:cNvPr id="23" name="直線コネクタ 22"/>
            <p:cNvCxnSpPr/>
            <p:nvPr/>
          </p:nvCxnSpPr>
          <p:spPr>
            <a:xfrm flipV="1">
              <a:off x="1225685" y="3122579"/>
              <a:ext cx="16116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760707" y="3122579"/>
              <a:ext cx="0" cy="72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グループ化 24"/>
          <p:cNvGrpSpPr/>
          <p:nvPr/>
        </p:nvGrpSpPr>
        <p:grpSpPr>
          <a:xfrm>
            <a:off x="6342143" y="4860000"/>
            <a:ext cx="1592762" cy="467927"/>
            <a:chOff x="437744" y="4885171"/>
            <a:chExt cx="1592762" cy="467927"/>
          </a:xfrm>
        </p:grpSpPr>
        <p:cxnSp>
          <p:nvCxnSpPr>
            <p:cNvPr id="26" name="直線コネクタ 25"/>
            <p:cNvCxnSpPr/>
            <p:nvPr/>
          </p:nvCxnSpPr>
          <p:spPr>
            <a:xfrm flipV="1">
              <a:off x="437744" y="4885171"/>
              <a:ext cx="1592762" cy="13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1398494" y="4885171"/>
              <a:ext cx="0" cy="4679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グループ化 27"/>
          <p:cNvGrpSpPr/>
          <p:nvPr/>
        </p:nvGrpSpPr>
        <p:grpSpPr>
          <a:xfrm>
            <a:off x="8733423" y="4860000"/>
            <a:ext cx="1592762" cy="467927"/>
            <a:chOff x="437744" y="4885171"/>
            <a:chExt cx="1592762" cy="467927"/>
          </a:xfrm>
        </p:grpSpPr>
        <p:cxnSp>
          <p:nvCxnSpPr>
            <p:cNvPr id="29" name="直線コネクタ 28"/>
            <p:cNvCxnSpPr/>
            <p:nvPr/>
          </p:nvCxnSpPr>
          <p:spPr>
            <a:xfrm flipV="1">
              <a:off x="437744" y="4885171"/>
              <a:ext cx="1592762" cy="13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398494" y="4885171"/>
              <a:ext cx="0" cy="4679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 name="右カーブ矢印 32"/>
          <p:cNvSpPr/>
          <p:nvPr/>
        </p:nvSpPr>
        <p:spPr>
          <a:xfrm rot="5280000">
            <a:off x="7407977" y="1474330"/>
            <a:ext cx="965130" cy="2244968"/>
          </a:xfrm>
          <a:prstGeom prst="curved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テキスト ボックス 33"/>
          <p:cNvSpPr txBox="1"/>
          <p:nvPr/>
        </p:nvSpPr>
        <p:spPr>
          <a:xfrm>
            <a:off x="9039615" y="2316307"/>
            <a:ext cx="2179363" cy="646331"/>
          </a:xfrm>
          <a:prstGeom prst="rect">
            <a:avLst/>
          </a:prstGeom>
          <a:noFill/>
        </p:spPr>
        <p:txBody>
          <a:bodyPr wrap="square" rtlCol="0">
            <a:spAutoFit/>
          </a:bodyPr>
          <a:lstStyle/>
          <a:p>
            <a:r>
              <a:rPr kumimoji="1" lang="en-US" altLang="ja-JP" dirty="0">
                <a:solidFill>
                  <a:srgbClr val="FF0000"/>
                </a:solidFill>
              </a:rPr>
              <a:t>D</a:t>
            </a:r>
            <a:r>
              <a:rPr kumimoji="1" lang="ja-JP" altLang="en-US" dirty="0">
                <a:solidFill>
                  <a:srgbClr val="FF0000"/>
                </a:solidFill>
              </a:rPr>
              <a:t>から</a:t>
            </a:r>
            <a:r>
              <a:rPr kumimoji="1" lang="en-US" altLang="ja-JP" dirty="0">
                <a:solidFill>
                  <a:srgbClr val="FF0000"/>
                </a:solidFill>
              </a:rPr>
              <a:t>C</a:t>
            </a:r>
            <a:r>
              <a:rPr kumimoji="1" lang="ja-JP" altLang="en-US" dirty="0">
                <a:solidFill>
                  <a:srgbClr val="FF0000"/>
                </a:solidFill>
              </a:rPr>
              <a:t>に</a:t>
            </a:r>
            <a:r>
              <a:rPr kumimoji="1" lang="en-US" altLang="ja-JP" dirty="0">
                <a:solidFill>
                  <a:srgbClr val="FF0000"/>
                </a:solidFill>
              </a:rPr>
              <a:t>3000</a:t>
            </a:r>
            <a:r>
              <a:rPr kumimoji="1" lang="ja-JP" altLang="en-US" dirty="0">
                <a:solidFill>
                  <a:srgbClr val="FF0000"/>
                </a:solidFill>
              </a:rPr>
              <a:t>ドルの</a:t>
            </a:r>
          </a:p>
          <a:p>
            <a:r>
              <a:rPr kumimoji="1" lang="ja-JP" altLang="en-US" dirty="0">
                <a:solidFill>
                  <a:srgbClr val="FF0000"/>
                </a:solidFill>
              </a:rPr>
              <a:t>支払いが必要！</a:t>
            </a:r>
            <a:endParaRPr kumimoji="1" lang="en-US" altLang="ja-JP" dirty="0">
              <a:solidFill>
                <a:srgbClr val="FF0000"/>
              </a:solidFill>
            </a:endParaRPr>
          </a:p>
        </p:txBody>
      </p:sp>
      <p:sp>
        <p:nvSpPr>
          <p:cNvPr id="35" name="右矢印 34"/>
          <p:cNvSpPr/>
          <p:nvPr/>
        </p:nvSpPr>
        <p:spPr>
          <a:xfrm>
            <a:off x="5096435" y="3857015"/>
            <a:ext cx="895802" cy="62085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400314659"/>
      </p:ext>
    </p:extLst>
  </p:cSld>
  <p:clrMapOvr>
    <a:masterClrMapping/>
  </p:clrMapOvr>
  <mc:AlternateContent xmlns:mc="http://schemas.openxmlformats.org/markup-compatibility/2006" xmlns:p14="http://schemas.microsoft.com/office/powerpoint/2010/main">
    <mc:Choice Requires="p14">
      <p:transition spd="slow" p14:dur="2000" advTm="142142"/>
    </mc:Choice>
    <mc:Fallback xmlns="">
      <p:transition spd="slow" advTm="1421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
                                            <p:txEl>
                                              <p:pRg st="0" end="0"/>
                                            </p:txEl>
                                          </p:spTgt>
                                        </p:tgtEl>
                                        <p:attrNameLst>
                                          <p:attrName>style.visibility</p:attrName>
                                        </p:attrNameLst>
                                      </p:cBhvr>
                                      <p:to>
                                        <p:strVal val="visible"/>
                                      </p:to>
                                    </p:set>
                                    <p:anim calcmode="lin" valueType="num">
                                      <p:cBhvr additive="base">
                                        <p:cTn id="13"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4">
                                            <p:txEl>
                                              <p:pRg st="1" end="1"/>
                                            </p:txEl>
                                          </p:spTgt>
                                        </p:tgtEl>
                                        <p:attrNameLst>
                                          <p:attrName>style.visibility</p:attrName>
                                        </p:attrNameLst>
                                      </p:cBhvr>
                                      <p:to>
                                        <p:strVal val="visible"/>
                                      </p:to>
                                    </p:set>
                                    <p:anim calcmode="lin" valueType="num">
                                      <p:cBhvr additive="base">
                                        <p:cTn id="17" dur="500" fill="hold"/>
                                        <p:tgtEl>
                                          <p:spTgt spid="3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rmAutofit/>
          </a:bodyPr>
          <a:lstStyle/>
          <a:p>
            <a:pPr marL="342900" indent="-342900" algn="l">
              <a:buFont typeface="Wingdings" panose="05000000000000000000" pitchFamily="2" charset="2"/>
              <a:buChar char="l"/>
            </a:pPr>
            <a:r>
              <a:rPr lang="ja-JP" altLang="en-US" sz="2800" dirty="0"/>
              <a:t>この節では、国際収支表の最初の項目、貿易取引の詳細を説明する。</a:t>
            </a:r>
          </a:p>
          <a:p>
            <a:pPr marL="342900" indent="-342900" algn="l">
              <a:buFont typeface="Wingdings" panose="05000000000000000000" pitchFamily="2" charset="2"/>
              <a:buChar char="l"/>
            </a:pPr>
            <a:r>
              <a:rPr kumimoji="1" lang="ja-JP" altLang="en-US" sz="2800" dirty="0"/>
              <a:t>今後ひんぱんに下のような図が出てくるので、まずそれを説明する。</a:t>
            </a:r>
          </a:p>
          <a:p>
            <a:pPr algn="l"/>
            <a:r>
              <a:rPr lang="ja-JP" altLang="en-US" sz="3600" dirty="0"/>
              <a:t>　        </a:t>
            </a:r>
            <a:r>
              <a:rPr lang="ja-JP" altLang="en-US" dirty="0"/>
              <a:t>銀行</a:t>
            </a:r>
            <a:r>
              <a:rPr lang="en-US" altLang="ja-JP" dirty="0"/>
              <a:t>A</a:t>
            </a:r>
          </a:p>
          <a:p>
            <a:pPr algn="l"/>
            <a:r>
              <a:rPr lang="en-US" altLang="ja-JP" dirty="0"/>
              <a:t>                       </a:t>
            </a:r>
            <a:r>
              <a:rPr lang="ja-JP" altLang="en-US" dirty="0"/>
              <a:t>企業</a:t>
            </a:r>
            <a:r>
              <a:rPr lang="en-US" altLang="ja-JP" dirty="0"/>
              <a:t>B</a:t>
            </a:r>
            <a:r>
              <a:rPr lang="ja-JP" altLang="en-US" dirty="0"/>
              <a:t>：</a:t>
            </a:r>
            <a:r>
              <a:rPr lang="en-US" altLang="ja-JP" dirty="0"/>
              <a:t>3000</a:t>
            </a:r>
            <a:endParaRPr lang="ja-JP" altLang="en-US" dirty="0"/>
          </a:p>
          <a:p>
            <a:pPr algn="l"/>
            <a:endParaRPr lang="ja-JP" altLang="en-US" sz="3600" dirty="0"/>
          </a:p>
          <a:p>
            <a:pPr algn="l"/>
            <a:endParaRPr lang="ja-JP" altLang="en-US" sz="2800" dirty="0"/>
          </a:p>
          <a:p>
            <a:pPr algn="l"/>
            <a:r>
              <a:rPr lang="ja-JP" altLang="en-US" sz="3600" dirty="0"/>
              <a:t>　　</a:t>
            </a:r>
            <a:endParaRPr kumimoji="1"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grpSp>
        <p:nvGrpSpPr>
          <p:cNvPr id="11" name="グループ化 10"/>
          <p:cNvGrpSpPr/>
          <p:nvPr/>
        </p:nvGrpSpPr>
        <p:grpSpPr>
          <a:xfrm>
            <a:off x="1079770" y="3040816"/>
            <a:ext cx="2898843" cy="1213066"/>
            <a:chOff x="1731523" y="3939702"/>
            <a:chExt cx="2898843" cy="1213066"/>
          </a:xfrm>
        </p:grpSpPr>
        <p:cxnSp>
          <p:nvCxnSpPr>
            <p:cNvPr id="6" name="直線コネクタ 5"/>
            <p:cNvCxnSpPr/>
            <p:nvPr/>
          </p:nvCxnSpPr>
          <p:spPr>
            <a:xfrm flipV="1">
              <a:off x="1731523" y="3939702"/>
              <a:ext cx="2898843"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916195" y="3939702"/>
              <a:ext cx="0" cy="1213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
        <p:nvSpPr>
          <p:cNvPr id="13" name="テキスト ボックス 12"/>
          <p:cNvSpPr txBox="1"/>
          <p:nvPr/>
        </p:nvSpPr>
        <p:spPr>
          <a:xfrm>
            <a:off x="5163284" y="2627919"/>
            <a:ext cx="6358155" cy="3046988"/>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400" dirty="0"/>
              <a:t>これは、銀行</a:t>
            </a:r>
            <a:r>
              <a:rPr kumimoji="1" lang="en-US" altLang="ja-JP" sz="2400" dirty="0"/>
              <a:t>A</a:t>
            </a:r>
            <a:r>
              <a:rPr kumimoji="1" lang="ja-JP" altLang="en-US" sz="2400" dirty="0"/>
              <a:t>のもとに、企業</a:t>
            </a:r>
            <a:r>
              <a:rPr kumimoji="1" lang="en-US" altLang="ja-JP" sz="2400" dirty="0"/>
              <a:t>B</a:t>
            </a:r>
            <a:r>
              <a:rPr kumimoji="1" lang="ja-JP" altLang="en-US" sz="2400" dirty="0"/>
              <a:t>が</a:t>
            </a:r>
            <a:r>
              <a:rPr kumimoji="1" lang="en-US" altLang="ja-JP" sz="2400" dirty="0"/>
              <a:t>3000</a:t>
            </a:r>
            <a:r>
              <a:rPr kumimoji="1" lang="ja-JP" altLang="en-US" sz="2400" dirty="0"/>
              <a:t>の預金をしている、という意味。</a:t>
            </a:r>
          </a:p>
          <a:p>
            <a:pPr marL="342900" indent="-342900">
              <a:buFont typeface="Wingdings" panose="05000000000000000000" pitchFamily="2" charset="2"/>
              <a:buChar char="l"/>
            </a:pPr>
            <a:r>
              <a:rPr lang="ja-JP" altLang="en-US" sz="2400" dirty="0"/>
              <a:t>銀行にとって、客からの預金はお金を預かっているのであり、引き出しの要求があれば払戻すべきもの。つまり、負債。</a:t>
            </a:r>
          </a:p>
          <a:p>
            <a:pPr marL="342900" indent="-342900">
              <a:buFont typeface="Wingdings" panose="05000000000000000000" pitchFamily="2" charset="2"/>
              <a:buChar char="l"/>
            </a:pPr>
            <a:r>
              <a:rPr kumimoji="1" lang="ja-JP" altLang="en-US" sz="2400" dirty="0"/>
              <a:t>だから、企業会計の資産（左側）と負債・資本（右側）を示すバランスシート（貸借対照表）を示すこうした図が多用される。</a:t>
            </a:r>
          </a:p>
        </p:txBody>
      </p:sp>
    </p:spTree>
    <p:custDataLst>
      <p:tags r:id="rId1"/>
    </p:custDataLst>
    <p:extLst>
      <p:ext uri="{BB962C8B-B14F-4D97-AF65-F5344CB8AC3E}">
        <p14:creationId xmlns:p14="http://schemas.microsoft.com/office/powerpoint/2010/main" val="3287104792"/>
      </p:ext>
    </p:extLst>
  </p:cSld>
  <p:clrMapOvr>
    <a:masterClrMapping/>
  </p:clrMapOvr>
  <mc:AlternateContent xmlns:mc="http://schemas.openxmlformats.org/markup-compatibility/2006" xmlns:p14="http://schemas.microsoft.com/office/powerpoint/2010/main">
    <mc:Choice Requires="p14">
      <p:transition spd="slow" p14:dur="2000" advTm="145650"/>
    </mc:Choice>
    <mc:Fallback xmlns="">
      <p:transition spd="slow" advTm="1456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 calcmode="lin" valueType="num">
                                      <p:cBhvr additive="base">
                                        <p:cTn id="3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1" end="1"/>
                                            </p:txEl>
                                          </p:spTgt>
                                        </p:tgtEl>
                                        <p:attrNameLst>
                                          <p:attrName>style.visibility</p:attrName>
                                        </p:attrNameLst>
                                      </p:cBhvr>
                                      <p:to>
                                        <p:strVal val="visible"/>
                                      </p:to>
                                    </p:set>
                                    <p:anim calcmode="lin" valueType="num">
                                      <p:cBhvr additive="base">
                                        <p:cTn id="4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xEl>
                                              <p:pRg st="2" end="2"/>
                                            </p:txEl>
                                          </p:spTgt>
                                        </p:tgtEl>
                                        <p:attrNameLst>
                                          <p:attrName>style.visibility</p:attrName>
                                        </p:attrNameLst>
                                      </p:cBhvr>
                                      <p:to>
                                        <p:strVal val="visible"/>
                                      </p:to>
                                    </p:set>
                                    <p:anim calcmode="lin" valueType="num">
                                      <p:cBhvr additive="base">
                                        <p:cTn id="4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4879851"/>
          </a:xfrm>
        </p:spPr>
        <p:txBody>
          <a:bodyPr>
            <a:normAutofit/>
          </a:bodyPr>
          <a:lstStyle/>
          <a:p>
            <a:pPr marL="342900" indent="-342900" algn="l">
              <a:buFont typeface="Wingdings" panose="05000000000000000000" pitchFamily="2" charset="2"/>
              <a:buChar char="l"/>
            </a:pPr>
            <a:r>
              <a:rPr lang="ja-JP" altLang="en-US" dirty="0">
                <a:latin typeface="+mn-ea"/>
              </a:rPr>
              <a:t>銀行にとって、顧客の預金は負債。もし窓口に顧客が来て、現金で引き出したいと要求したら、支払わなければならない。</a:t>
            </a:r>
            <a:r>
              <a:rPr lang="en-US" altLang="ja-JP" dirty="0">
                <a:latin typeface="+mn-ea"/>
              </a:rPr>
              <a:t>C</a:t>
            </a:r>
            <a:r>
              <a:rPr lang="ja-JP" altLang="en-US" dirty="0">
                <a:latin typeface="+mn-ea"/>
              </a:rPr>
              <a:t>にとっては、輸出入に伴う決済、しかも遠い外国の日中間の貿易で負債が増えて、資金流出の可能性が増えている。</a:t>
            </a:r>
            <a:r>
              <a:rPr lang="en-US" altLang="ja-JP" dirty="0">
                <a:latin typeface="+mn-ea"/>
              </a:rPr>
              <a:t>D</a:t>
            </a:r>
            <a:r>
              <a:rPr lang="ja-JP" altLang="en-US" dirty="0">
                <a:latin typeface="+mn-ea"/>
              </a:rPr>
              <a:t>は逆の立場。</a:t>
            </a:r>
          </a:p>
          <a:p>
            <a:pPr marL="342900" indent="-342900" algn="l">
              <a:buFont typeface="Wingdings" panose="05000000000000000000" pitchFamily="2" charset="2"/>
              <a:buChar char="l"/>
            </a:pPr>
            <a:r>
              <a:rPr lang="ja-JP" altLang="en-US" dirty="0">
                <a:latin typeface="+mn-ea"/>
              </a:rPr>
              <a:t>だから、</a:t>
            </a:r>
            <a:r>
              <a:rPr lang="en-US" altLang="ja-JP" dirty="0">
                <a:latin typeface="+mn-ea"/>
              </a:rPr>
              <a:t>D</a:t>
            </a:r>
            <a:r>
              <a:rPr lang="ja-JP" altLang="en-US" dirty="0">
                <a:latin typeface="+mn-ea"/>
              </a:rPr>
              <a:t>から</a:t>
            </a:r>
            <a:r>
              <a:rPr lang="en-US" altLang="ja-JP" dirty="0">
                <a:latin typeface="+mn-ea"/>
              </a:rPr>
              <a:t>C</a:t>
            </a:r>
            <a:r>
              <a:rPr lang="ja-JP" altLang="en-US" dirty="0">
                <a:latin typeface="+mn-ea"/>
              </a:rPr>
              <a:t>に</a:t>
            </a:r>
            <a:r>
              <a:rPr lang="en-US" altLang="ja-JP" dirty="0">
                <a:latin typeface="+mn-ea"/>
              </a:rPr>
              <a:t>3000</a:t>
            </a:r>
            <a:r>
              <a:rPr lang="ja-JP" altLang="en-US" dirty="0">
                <a:latin typeface="+mn-ea"/>
              </a:rPr>
              <a:t>ドルを移転しなければならない。</a:t>
            </a:r>
          </a:p>
          <a:p>
            <a:pPr marL="342900" indent="-342900" algn="l">
              <a:buFont typeface="Wingdings" panose="05000000000000000000" pitchFamily="2" charset="2"/>
              <a:buChar char="l"/>
            </a:pPr>
            <a:r>
              <a:rPr lang="ja-JP" altLang="en-US" dirty="0">
                <a:latin typeface="+mn-ea"/>
              </a:rPr>
              <a:t>これはどうするのかというと、通常は中央銀行の預金を使って決済する。国内の銀行同士では、こうしたときにコルレス預金を作ってやりとりは、普通はしない。</a:t>
            </a:r>
          </a:p>
          <a:p>
            <a:pPr marL="342900" indent="-342900" algn="l">
              <a:buFont typeface="Wingdings" panose="05000000000000000000" pitchFamily="2" charset="2"/>
              <a:buChar char="l"/>
            </a:pPr>
            <a:r>
              <a:rPr lang="ja-JP" altLang="en-US" dirty="0">
                <a:latin typeface="+mn-ea"/>
              </a:rPr>
              <a:t>どの国でも、国内の銀行は中央銀行にそれぞれ決済用の預金を置いている。</a:t>
            </a:r>
          </a:p>
          <a:p>
            <a:pPr marL="342900" indent="-342900" algn="l">
              <a:buFont typeface="Wingdings" panose="05000000000000000000" pitchFamily="2" charset="2"/>
              <a:buChar char="l"/>
            </a:pPr>
            <a:r>
              <a:rPr lang="ja-JP" altLang="en-US" dirty="0">
                <a:latin typeface="+mn-ea"/>
              </a:rPr>
              <a:t>アメリカの中央銀行は、連邦準備銀行（</a:t>
            </a:r>
            <a:r>
              <a:rPr lang="en-US" altLang="ja-JP" dirty="0">
                <a:latin typeface="+mn-ea"/>
              </a:rPr>
              <a:t>FRB</a:t>
            </a:r>
            <a:r>
              <a:rPr lang="ja-JP" altLang="en-US" dirty="0">
                <a:latin typeface="+mn-ea"/>
              </a:rPr>
              <a:t>：</a:t>
            </a:r>
            <a:r>
              <a:rPr lang="en-US" altLang="ja-JP" dirty="0">
                <a:latin typeface="+mn-ea"/>
              </a:rPr>
              <a:t>Federal Reserve Bank</a:t>
            </a:r>
            <a:r>
              <a:rPr lang="ja-JP" altLang="en-US" dirty="0">
                <a:latin typeface="+mn-ea"/>
              </a:rPr>
              <a:t>）という。</a:t>
            </a:r>
          </a:p>
          <a:p>
            <a:pPr marL="342900" indent="-342900" algn="l">
              <a:buFont typeface="Wingdings" panose="05000000000000000000" pitchFamily="2" charset="2"/>
              <a:buChar char="l"/>
            </a:pPr>
            <a:r>
              <a:rPr lang="ja-JP" altLang="en-US" dirty="0">
                <a:latin typeface="+mn-ea"/>
              </a:rPr>
              <a:t>図示すると次のとおり。</a:t>
            </a:r>
          </a:p>
          <a:p>
            <a:pPr marL="342900" indent="-342900" algn="l">
              <a:buFont typeface="Wingdings" panose="05000000000000000000" pitchFamily="2" charset="2"/>
              <a:buChar char="l"/>
            </a:pPr>
            <a:endParaRPr lang="ja-JP" altLang="en-US" sz="2000" dirty="0">
              <a:latin typeface="+mn-ea"/>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365524311"/>
      </p:ext>
    </p:extLst>
  </p:cSld>
  <p:clrMapOvr>
    <a:masterClrMapping/>
  </p:clrMapOvr>
  <mc:AlternateContent xmlns:mc="http://schemas.openxmlformats.org/markup-compatibility/2006" xmlns:p14="http://schemas.microsoft.com/office/powerpoint/2010/main">
    <mc:Choice Requires="p14">
      <p:transition spd="slow" p14:dur="2000" advTm="124021"/>
    </mc:Choice>
    <mc:Fallback xmlns="">
      <p:transition spd="slow" advTm="12402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191995"/>
          </a:xfrm>
        </p:spPr>
        <p:txBody>
          <a:bodyPr>
            <a:normAutofit/>
          </a:bodyPr>
          <a:lstStyle/>
          <a:p>
            <a:pPr marL="342900" indent="-342900" algn="l">
              <a:buFont typeface="Wingdings" panose="05000000000000000000" pitchFamily="2" charset="2"/>
              <a:buChar char="l"/>
            </a:pPr>
            <a:r>
              <a:rPr lang="ja-JP" altLang="en-US" sz="2000" dirty="0">
                <a:latin typeface="+mn-ea"/>
              </a:rPr>
              <a:t>下のように</a:t>
            </a:r>
            <a:r>
              <a:rPr lang="en-US" altLang="ja-JP" sz="2000" dirty="0">
                <a:latin typeface="+mn-ea"/>
              </a:rPr>
              <a:t>C</a:t>
            </a:r>
            <a:r>
              <a:rPr lang="ja-JP" altLang="en-US" sz="2000" dirty="0">
                <a:latin typeface="+mn-ea"/>
              </a:rPr>
              <a:t>と</a:t>
            </a:r>
            <a:r>
              <a:rPr lang="en-US" altLang="ja-JP" sz="2000" dirty="0">
                <a:latin typeface="+mn-ea"/>
              </a:rPr>
              <a:t>D</a:t>
            </a:r>
            <a:r>
              <a:rPr lang="ja-JP" altLang="en-US" sz="2000" dirty="0">
                <a:latin typeface="+mn-ea"/>
              </a:rPr>
              <a:t>は、</a:t>
            </a:r>
            <a:r>
              <a:rPr lang="en-US" altLang="ja-JP" sz="2000" dirty="0">
                <a:latin typeface="+mn-ea"/>
              </a:rPr>
              <a:t>FRB</a:t>
            </a:r>
            <a:r>
              <a:rPr lang="ja-JP" altLang="en-US" sz="2000" dirty="0">
                <a:latin typeface="+mn-ea"/>
              </a:rPr>
              <a:t>に預金をそれぞれ</a:t>
            </a:r>
            <a:r>
              <a:rPr lang="en-US" altLang="ja-JP" sz="2000" dirty="0">
                <a:latin typeface="+mn-ea"/>
              </a:rPr>
              <a:t>9000</a:t>
            </a:r>
            <a:r>
              <a:rPr lang="ja-JP" altLang="en-US" sz="2000" dirty="0">
                <a:latin typeface="+mn-ea"/>
              </a:rPr>
              <a:t>ドル置いていたと仮定する。</a:t>
            </a:r>
          </a:p>
          <a:p>
            <a:pPr algn="l"/>
            <a:endParaRPr lang="ja-JP" altLang="en-US" sz="2000" dirty="0">
              <a:latin typeface="+mn-ea"/>
            </a:endParaRPr>
          </a:p>
          <a:p>
            <a:pPr algn="l"/>
            <a:r>
              <a:rPr lang="ja-JP" altLang="en-US" sz="2000" dirty="0">
                <a:latin typeface="+mn-ea"/>
              </a:rPr>
              <a:t>　　　　　　　　　　　　　　　　　　</a:t>
            </a:r>
            <a:r>
              <a:rPr lang="en-US" altLang="ja-JP" sz="2000" dirty="0">
                <a:latin typeface="+mn-ea"/>
              </a:rPr>
              <a:t>FRB</a:t>
            </a:r>
            <a:r>
              <a:rPr lang="ja-JP" altLang="en-US" sz="2000" dirty="0">
                <a:latin typeface="+mn-ea"/>
              </a:rPr>
              <a:t>（連邦準備銀行）</a:t>
            </a:r>
          </a:p>
          <a:p>
            <a:pPr algn="l"/>
            <a:r>
              <a:rPr lang="ja-JP" altLang="en-US" sz="2000" dirty="0">
                <a:latin typeface="+mn-ea"/>
              </a:rPr>
              <a:t>　　　　　　　　　　　　　　　　　　　　　</a:t>
            </a:r>
            <a:r>
              <a:rPr lang="en-US" altLang="ja-JP" sz="2000" dirty="0">
                <a:latin typeface="+mn-ea"/>
              </a:rPr>
              <a:t>C</a:t>
            </a:r>
            <a:r>
              <a:rPr lang="ja-JP" altLang="en-US" sz="2000" dirty="0">
                <a:latin typeface="+mn-ea"/>
              </a:rPr>
              <a:t>：</a:t>
            </a:r>
            <a:r>
              <a:rPr lang="en-US" altLang="ja-JP" sz="2000" dirty="0">
                <a:latin typeface="+mn-ea"/>
              </a:rPr>
              <a:t>9000</a:t>
            </a:r>
            <a:endParaRPr lang="ja-JP" altLang="en-US" sz="2000" dirty="0">
              <a:latin typeface="+mn-ea"/>
            </a:endParaRPr>
          </a:p>
          <a:p>
            <a:pPr algn="l"/>
            <a:r>
              <a:rPr lang="en-US" altLang="ja-JP" sz="2000" dirty="0">
                <a:latin typeface="+mn-ea"/>
              </a:rPr>
              <a:t>                                              D</a:t>
            </a:r>
            <a:r>
              <a:rPr lang="ja-JP" altLang="en-US" sz="2000" dirty="0">
                <a:latin typeface="+mn-ea"/>
              </a:rPr>
              <a:t>：</a:t>
            </a:r>
            <a:r>
              <a:rPr lang="en-US" altLang="ja-JP" sz="2000" dirty="0">
                <a:latin typeface="+mn-ea"/>
              </a:rPr>
              <a:t>9000</a:t>
            </a:r>
          </a:p>
          <a:p>
            <a:pPr algn="l"/>
            <a:endParaRPr lang="ja-JP" altLang="en-US" sz="2000" dirty="0">
              <a:latin typeface="+mn-ea"/>
            </a:endParaRPr>
          </a:p>
          <a:p>
            <a:pPr algn="l"/>
            <a:r>
              <a:rPr lang="ja-JP" altLang="en-US" sz="2000" dirty="0">
                <a:latin typeface="+mn-ea"/>
              </a:rPr>
              <a:t>　　　　　　　銀行</a:t>
            </a:r>
            <a:r>
              <a:rPr lang="en-US" altLang="ja-JP" sz="2000" dirty="0">
                <a:latin typeface="+mn-ea"/>
              </a:rPr>
              <a:t>C</a:t>
            </a:r>
            <a:r>
              <a:rPr lang="ja-JP" altLang="en-US" sz="2000" dirty="0">
                <a:latin typeface="+mn-ea"/>
              </a:rPr>
              <a:t>　　　　　　　　　　　　　　　　　　　　　　　　　　銀行</a:t>
            </a:r>
            <a:r>
              <a:rPr lang="en-US" altLang="ja-JP" sz="2000" dirty="0">
                <a:latin typeface="+mn-ea"/>
              </a:rPr>
              <a:t>D</a:t>
            </a:r>
            <a:endParaRPr lang="ja-JP" altLang="en-US" sz="2000" dirty="0">
              <a:latin typeface="+mn-ea"/>
            </a:endParaRPr>
          </a:p>
          <a:p>
            <a:pPr algn="l"/>
            <a:r>
              <a:rPr lang="en-US" altLang="ja-JP" sz="2000" dirty="0">
                <a:latin typeface="+mn-ea"/>
              </a:rPr>
              <a:t>     FRB</a:t>
            </a:r>
            <a:r>
              <a:rPr lang="ja-JP" altLang="en-US" sz="2000" dirty="0">
                <a:latin typeface="+mn-ea"/>
              </a:rPr>
              <a:t>：</a:t>
            </a:r>
            <a:r>
              <a:rPr lang="en-US" altLang="ja-JP" sz="2000" dirty="0">
                <a:latin typeface="+mn-ea"/>
              </a:rPr>
              <a:t>9000                                                    FRB</a:t>
            </a:r>
            <a:r>
              <a:rPr lang="ja-JP" altLang="en-US" sz="2000" dirty="0">
                <a:latin typeface="+mn-ea"/>
              </a:rPr>
              <a:t>：</a:t>
            </a:r>
            <a:r>
              <a:rPr lang="en-US" altLang="ja-JP" sz="2000" dirty="0">
                <a:latin typeface="+mn-ea"/>
              </a:rPr>
              <a:t>9000</a:t>
            </a:r>
          </a:p>
          <a:p>
            <a:pPr algn="l"/>
            <a:endParaRPr lang="en-US" altLang="ja-JP" sz="2000" dirty="0">
              <a:latin typeface="+mn-ea"/>
            </a:endParaRPr>
          </a:p>
          <a:p>
            <a:pPr marL="342900" indent="-342900" algn="l">
              <a:buFont typeface="Wingdings" panose="05000000000000000000" pitchFamily="2" charset="2"/>
              <a:buChar char="l"/>
            </a:pPr>
            <a:endParaRPr lang="ja-JP" altLang="en-US" sz="2000" dirty="0">
              <a:latin typeface="+mn-ea"/>
            </a:endParaRPr>
          </a:p>
          <a:p>
            <a:pPr marL="342900" indent="-342900" algn="l">
              <a:buFont typeface="Wingdings" panose="05000000000000000000" pitchFamily="2" charset="2"/>
              <a:buChar char="l"/>
            </a:pPr>
            <a:r>
              <a:rPr lang="ja-JP" altLang="en-US" sz="2000" dirty="0">
                <a:latin typeface="+mn-ea"/>
              </a:rPr>
              <a:t>これを使って決済するのだから、次のようになる。</a:t>
            </a:r>
            <a:endParaRPr lang="en-US" altLang="ja-JP" sz="2000" dirty="0">
              <a:latin typeface="+mn-ea"/>
            </a:endParaRPr>
          </a:p>
          <a:p>
            <a:pPr algn="l"/>
            <a:endParaRPr lang="en-US" altLang="ja-JP" sz="2000" dirty="0">
              <a:latin typeface="+mn-ea"/>
            </a:endParaRPr>
          </a:p>
          <a:p>
            <a:pPr algn="l"/>
            <a:endParaRPr lang="ja-JP" altLang="en-US" sz="2000" dirty="0">
              <a:latin typeface="+mn-ea"/>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cxnSp>
        <p:nvCxnSpPr>
          <p:cNvPr id="5" name="直線コネクタ 4"/>
          <p:cNvCxnSpPr/>
          <p:nvPr/>
        </p:nvCxnSpPr>
        <p:spPr>
          <a:xfrm>
            <a:off x="3463047" y="2383277"/>
            <a:ext cx="20067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4122238" y="2407024"/>
            <a:ext cx="0" cy="6992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1075765" y="3926541"/>
            <a:ext cx="1694329" cy="645458"/>
            <a:chOff x="1075765" y="3106271"/>
            <a:chExt cx="1694329" cy="645458"/>
          </a:xfrm>
        </p:grpSpPr>
        <p:cxnSp>
          <p:nvCxnSpPr>
            <p:cNvPr id="9" name="直線コネクタ 8"/>
            <p:cNvCxnSpPr/>
            <p:nvPr/>
          </p:nvCxnSpPr>
          <p:spPr>
            <a:xfrm flipV="1">
              <a:off x="1075765" y="3119718"/>
              <a:ext cx="16943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245659" y="3106271"/>
              <a:ext cx="0" cy="6454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グループ化 12"/>
          <p:cNvGrpSpPr/>
          <p:nvPr/>
        </p:nvGrpSpPr>
        <p:grpSpPr>
          <a:xfrm>
            <a:off x="6166762" y="3913094"/>
            <a:ext cx="1694329" cy="645458"/>
            <a:chOff x="1075765" y="3119718"/>
            <a:chExt cx="1694329" cy="645458"/>
          </a:xfrm>
        </p:grpSpPr>
        <p:cxnSp>
          <p:nvCxnSpPr>
            <p:cNvPr id="14" name="直線コネクタ 13"/>
            <p:cNvCxnSpPr/>
            <p:nvPr/>
          </p:nvCxnSpPr>
          <p:spPr>
            <a:xfrm flipV="1">
              <a:off x="1075765" y="3119718"/>
              <a:ext cx="16943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274842" y="3119718"/>
              <a:ext cx="0" cy="6454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17260281"/>
      </p:ext>
    </p:extLst>
  </p:cSld>
  <p:clrMapOvr>
    <a:masterClrMapping/>
  </p:clrMapOvr>
  <mc:AlternateContent xmlns:mc="http://schemas.openxmlformats.org/markup-compatibility/2006" xmlns:p14="http://schemas.microsoft.com/office/powerpoint/2010/main">
    <mc:Choice Requires="p14">
      <p:transition spd="slow" p14:dur="2000" advTm="28650"/>
    </mc:Choice>
    <mc:Fallback xmlns="">
      <p:transition spd="slow" advTm="286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16106"/>
            <a:ext cx="10700427" cy="4814047"/>
          </a:xfrm>
        </p:spPr>
        <p:txBody>
          <a:bodyPr>
            <a:normAutofit/>
          </a:bodyPr>
          <a:lstStyle/>
          <a:p>
            <a:pPr marL="342900" indent="-342900" algn="l">
              <a:buFont typeface="Wingdings" panose="05000000000000000000" pitchFamily="2" charset="2"/>
              <a:buChar char="l"/>
            </a:pPr>
            <a:r>
              <a:rPr lang="ja-JP" altLang="en-US" sz="2000" dirty="0">
                <a:latin typeface="+mn-ea"/>
              </a:rPr>
              <a:t>やはり、現金ではなくて、このように口座振替で決済する。</a:t>
            </a:r>
          </a:p>
          <a:p>
            <a:pPr algn="l"/>
            <a:r>
              <a:rPr lang="ja-JP" altLang="en-US" sz="2000" dirty="0">
                <a:latin typeface="+mn-ea"/>
              </a:rPr>
              <a:t>　　　　　　　　　　　　　　　　　　</a:t>
            </a:r>
            <a:r>
              <a:rPr lang="en-US" altLang="ja-JP" sz="2000" dirty="0">
                <a:latin typeface="+mn-ea"/>
              </a:rPr>
              <a:t>FRB</a:t>
            </a:r>
            <a:r>
              <a:rPr lang="ja-JP" altLang="en-US" sz="2000" dirty="0">
                <a:latin typeface="+mn-ea"/>
              </a:rPr>
              <a:t>（連邦準備銀行）</a:t>
            </a:r>
          </a:p>
          <a:p>
            <a:pPr algn="l"/>
            <a:r>
              <a:rPr lang="ja-JP" altLang="en-US" sz="2000" dirty="0">
                <a:latin typeface="+mn-ea"/>
              </a:rPr>
              <a:t>　　　　　　　　　　　　　　　　　　　　　 </a:t>
            </a:r>
            <a:r>
              <a:rPr lang="en-US" altLang="ja-JP" sz="2000" dirty="0">
                <a:solidFill>
                  <a:srgbClr val="FF0000"/>
                </a:solidFill>
                <a:latin typeface="+mn-ea"/>
              </a:rPr>
              <a:t>C</a:t>
            </a:r>
            <a:r>
              <a:rPr lang="ja-JP" altLang="en-US" sz="2000" dirty="0">
                <a:solidFill>
                  <a:srgbClr val="FF0000"/>
                </a:solidFill>
                <a:latin typeface="+mn-ea"/>
              </a:rPr>
              <a:t>：</a:t>
            </a:r>
            <a:r>
              <a:rPr lang="en-US" altLang="ja-JP" sz="2000" dirty="0">
                <a:solidFill>
                  <a:srgbClr val="FF0000"/>
                </a:solidFill>
                <a:latin typeface="+mn-ea"/>
              </a:rPr>
              <a:t>12000</a:t>
            </a:r>
            <a:endParaRPr lang="ja-JP" altLang="en-US" sz="2000" dirty="0">
              <a:solidFill>
                <a:srgbClr val="FF0000"/>
              </a:solidFill>
              <a:latin typeface="+mn-ea"/>
            </a:endParaRPr>
          </a:p>
          <a:p>
            <a:pPr algn="l"/>
            <a:r>
              <a:rPr lang="en-US" altLang="ja-JP" sz="2000" dirty="0">
                <a:latin typeface="+mn-ea"/>
              </a:rPr>
              <a:t>                                              </a:t>
            </a:r>
            <a:r>
              <a:rPr lang="en-US" altLang="ja-JP" sz="2000" dirty="0">
                <a:solidFill>
                  <a:srgbClr val="FF0000"/>
                </a:solidFill>
                <a:latin typeface="+mn-ea"/>
              </a:rPr>
              <a:t>D</a:t>
            </a:r>
            <a:r>
              <a:rPr lang="ja-JP" altLang="en-US" sz="2000" dirty="0">
                <a:solidFill>
                  <a:srgbClr val="FF0000"/>
                </a:solidFill>
                <a:latin typeface="+mn-ea"/>
              </a:rPr>
              <a:t>：  </a:t>
            </a:r>
            <a:r>
              <a:rPr lang="en-US" altLang="ja-JP" sz="2000" dirty="0">
                <a:solidFill>
                  <a:srgbClr val="FF0000"/>
                </a:solidFill>
                <a:latin typeface="+mn-ea"/>
              </a:rPr>
              <a:t>6000</a:t>
            </a:r>
          </a:p>
          <a:p>
            <a:pPr algn="l"/>
            <a:endParaRPr lang="ja-JP" altLang="en-US" sz="2000" dirty="0">
              <a:latin typeface="+mn-ea"/>
            </a:endParaRPr>
          </a:p>
          <a:p>
            <a:pPr algn="l"/>
            <a:r>
              <a:rPr lang="ja-JP" altLang="en-US" sz="2000" dirty="0">
                <a:latin typeface="+mn-ea"/>
              </a:rPr>
              <a:t>　　　　　　　銀行</a:t>
            </a:r>
            <a:r>
              <a:rPr lang="en-US" altLang="ja-JP" sz="2000" dirty="0">
                <a:latin typeface="+mn-ea"/>
              </a:rPr>
              <a:t>C</a:t>
            </a:r>
            <a:r>
              <a:rPr lang="ja-JP" altLang="en-US" sz="2000" dirty="0">
                <a:latin typeface="+mn-ea"/>
              </a:rPr>
              <a:t>　　　　　　　　　　　　　　　　　　　　　　　　　　銀行</a:t>
            </a:r>
            <a:r>
              <a:rPr lang="en-US" altLang="ja-JP" sz="2000" dirty="0">
                <a:latin typeface="+mn-ea"/>
              </a:rPr>
              <a:t>D</a:t>
            </a:r>
            <a:endParaRPr lang="ja-JP" altLang="en-US" sz="2000" dirty="0">
              <a:latin typeface="+mn-ea"/>
            </a:endParaRPr>
          </a:p>
          <a:p>
            <a:pPr algn="l"/>
            <a:r>
              <a:rPr lang="en-US" altLang="ja-JP" sz="2000" dirty="0">
                <a:latin typeface="+mn-ea"/>
              </a:rPr>
              <a:t>     </a:t>
            </a:r>
            <a:r>
              <a:rPr lang="en-US" altLang="ja-JP" sz="2000" dirty="0">
                <a:solidFill>
                  <a:srgbClr val="FF0000"/>
                </a:solidFill>
                <a:latin typeface="+mn-ea"/>
              </a:rPr>
              <a:t>FRB</a:t>
            </a:r>
            <a:r>
              <a:rPr lang="ja-JP" altLang="en-US" sz="2000" dirty="0">
                <a:solidFill>
                  <a:srgbClr val="FF0000"/>
                </a:solidFill>
                <a:latin typeface="+mn-ea"/>
              </a:rPr>
              <a:t>：</a:t>
            </a:r>
            <a:r>
              <a:rPr lang="en-US" altLang="ja-JP" sz="2000" dirty="0">
                <a:solidFill>
                  <a:srgbClr val="FF0000"/>
                </a:solidFill>
                <a:latin typeface="+mn-ea"/>
              </a:rPr>
              <a:t>12000</a:t>
            </a:r>
            <a:r>
              <a:rPr lang="en-US" altLang="ja-JP" sz="2000" dirty="0">
                <a:latin typeface="+mn-ea"/>
              </a:rPr>
              <a:t>                                                  </a:t>
            </a:r>
            <a:r>
              <a:rPr lang="en-US" altLang="ja-JP" sz="2000" dirty="0">
                <a:solidFill>
                  <a:srgbClr val="FF0000"/>
                </a:solidFill>
                <a:latin typeface="+mn-ea"/>
              </a:rPr>
              <a:t>FRB</a:t>
            </a:r>
            <a:r>
              <a:rPr lang="ja-JP" altLang="en-US" sz="2000" dirty="0">
                <a:solidFill>
                  <a:srgbClr val="FF0000"/>
                </a:solidFill>
                <a:latin typeface="+mn-ea"/>
              </a:rPr>
              <a:t>：</a:t>
            </a:r>
            <a:r>
              <a:rPr lang="en-US" altLang="ja-JP" sz="2000" dirty="0">
                <a:solidFill>
                  <a:srgbClr val="FF0000"/>
                </a:solidFill>
                <a:latin typeface="+mn-ea"/>
              </a:rPr>
              <a:t>6000</a:t>
            </a:r>
          </a:p>
          <a:p>
            <a:pPr algn="l"/>
            <a:endParaRPr lang="en-US" altLang="ja-JP" sz="2000" dirty="0">
              <a:latin typeface="+mn-ea"/>
            </a:endParaRPr>
          </a:p>
          <a:p>
            <a:pPr marL="342900" indent="-342900" algn="l">
              <a:buFont typeface="Wingdings" panose="05000000000000000000" pitchFamily="2" charset="2"/>
              <a:buChar char="l"/>
            </a:pPr>
            <a:endParaRPr lang="ja-JP" altLang="en-US" sz="2000" dirty="0">
              <a:latin typeface="+mn-ea"/>
            </a:endParaRPr>
          </a:p>
          <a:p>
            <a:pPr marL="342900" indent="-342900" algn="l">
              <a:buFont typeface="Wingdings" panose="05000000000000000000" pitchFamily="2" charset="2"/>
              <a:buChar char="l"/>
            </a:pPr>
            <a:r>
              <a:rPr lang="ja-JP" altLang="en-US" sz="2000" dirty="0">
                <a:latin typeface="+mn-ea"/>
              </a:rPr>
              <a:t>話戻って、銀行</a:t>
            </a:r>
            <a:r>
              <a:rPr lang="en-US" altLang="ja-JP" sz="2000" dirty="0">
                <a:latin typeface="+mn-ea"/>
              </a:rPr>
              <a:t>C</a:t>
            </a:r>
            <a:r>
              <a:rPr lang="ja-JP" altLang="en-US" sz="2000" dirty="0">
                <a:latin typeface="+mn-ea"/>
              </a:rPr>
              <a:t>と</a:t>
            </a:r>
            <a:r>
              <a:rPr lang="en-US" altLang="ja-JP" sz="2000" dirty="0">
                <a:latin typeface="+mn-ea"/>
              </a:rPr>
              <a:t>D</a:t>
            </a:r>
            <a:r>
              <a:rPr lang="ja-JP" altLang="en-US" sz="2000" dirty="0" err="1">
                <a:latin typeface="+mn-ea"/>
              </a:rPr>
              <a:t>のように</a:t>
            </a:r>
            <a:r>
              <a:rPr lang="ja-JP" altLang="en-US" sz="2000" dirty="0">
                <a:latin typeface="+mn-ea"/>
              </a:rPr>
              <a:t>別ではなく、同一銀行店舗内に</a:t>
            </a:r>
            <a:r>
              <a:rPr lang="en-US" altLang="ja-JP" sz="2000" dirty="0">
                <a:latin typeface="+mn-ea"/>
              </a:rPr>
              <a:t>A</a:t>
            </a:r>
            <a:r>
              <a:rPr lang="ja-JP" altLang="en-US" sz="2000" dirty="0">
                <a:latin typeface="+mn-ea"/>
              </a:rPr>
              <a:t>と</a:t>
            </a:r>
            <a:r>
              <a:rPr lang="en-US" altLang="ja-JP" sz="2000" dirty="0">
                <a:latin typeface="+mn-ea"/>
              </a:rPr>
              <a:t>B</a:t>
            </a:r>
            <a:r>
              <a:rPr lang="ja-JP" altLang="en-US" sz="2000" dirty="0">
                <a:latin typeface="+mn-ea"/>
              </a:rPr>
              <a:t>が口座を持っている場合には、</a:t>
            </a:r>
            <a:r>
              <a:rPr lang="en-US" altLang="ja-JP" sz="2000" dirty="0">
                <a:latin typeface="+mn-ea"/>
              </a:rPr>
              <a:t>A</a:t>
            </a:r>
            <a:r>
              <a:rPr lang="ja-JP" altLang="en-US" sz="2000" dirty="0">
                <a:latin typeface="+mn-ea"/>
              </a:rPr>
              <a:t>の預金の減少と</a:t>
            </a:r>
            <a:r>
              <a:rPr lang="en-US" altLang="ja-JP" sz="2000" dirty="0">
                <a:latin typeface="+mn-ea"/>
              </a:rPr>
              <a:t>B</a:t>
            </a:r>
            <a:r>
              <a:rPr lang="ja-JP" altLang="en-US" sz="2000" dirty="0">
                <a:latin typeface="+mn-ea"/>
              </a:rPr>
              <a:t>の預金の増加がプラマイゼロなので、こうした操作は必要なかったわけ。</a:t>
            </a:r>
          </a:p>
          <a:p>
            <a:pPr algn="l"/>
            <a:r>
              <a:rPr lang="en-US" altLang="ja-JP" sz="2000" dirty="0">
                <a:latin typeface="+mn-ea"/>
              </a:rPr>
              <a:t>※</a:t>
            </a:r>
            <a:r>
              <a:rPr lang="ja-JP" altLang="en-US" sz="2000" dirty="0">
                <a:latin typeface="+mn-ea"/>
              </a:rPr>
              <a:t>国内の銀行は、定期的に中央銀行に行って、預金の引出し・預入れを行っている。</a:t>
            </a:r>
            <a:endParaRPr lang="en-US" altLang="ja-JP" sz="2000" dirty="0">
              <a:latin typeface="+mn-ea"/>
            </a:endParaRPr>
          </a:p>
          <a:p>
            <a:pPr algn="l"/>
            <a:endParaRPr lang="ja-JP" altLang="en-US" sz="2000" dirty="0">
              <a:latin typeface="+mn-ea"/>
            </a:endParaRP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grpSp>
        <p:nvGrpSpPr>
          <p:cNvPr id="8" name="グループ化 7"/>
          <p:cNvGrpSpPr/>
          <p:nvPr/>
        </p:nvGrpSpPr>
        <p:grpSpPr>
          <a:xfrm>
            <a:off x="3489941" y="1926077"/>
            <a:ext cx="2006759" cy="699247"/>
            <a:chOff x="3463047" y="2383277"/>
            <a:chExt cx="2006759" cy="699247"/>
          </a:xfrm>
        </p:grpSpPr>
        <p:cxnSp>
          <p:nvCxnSpPr>
            <p:cNvPr id="5" name="直線コネクタ 4"/>
            <p:cNvCxnSpPr/>
            <p:nvPr/>
          </p:nvCxnSpPr>
          <p:spPr>
            <a:xfrm>
              <a:off x="3463047" y="2383277"/>
              <a:ext cx="20067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4162579" y="2383277"/>
              <a:ext cx="0" cy="6992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1105661" y="3509682"/>
            <a:ext cx="1694329" cy="779930"/>
            <a:chOff x="1075765" y="3106271"/>
            <a:chExt cx="1694329" cy="779930"/>
          </a:xfrm>
        </p:grpSpPr>
        <p:cxnSp>
          <p:nvCxnSpPr>
            <p:cNvPr id="9" name="直線コネクタ 8"/>
            <p:cNvCxnSpPr/>
            <p:nvPr/>
          </p:nvCxnSpPr>
          <p:spPr>
            <a:xfrm flipV="1">
              <a:off x="1075765" y="3119718"/>
              <a:ext cx="16943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339788" y="3106271"/>
              <a:ext cx="0" cy="779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グループ化 12"/>
          <p:cNvGrpSpPr/>
          <p:nvPr/>
        </p:nvGrpSpPr>
        <p:grpSpPr>
          <a:xfrm>
            <a:off x="6204600" y="3509682"/>
            <a:ext cx="1694329" cy="645458"/>
            <a:chOff x="1075765" y="3106271"/>
            <a:chExt cx="1694329" cy="645458"/>
          </a:xfrm>
        </p:grpSpPr>
        <p:cxnSp>
          <p:nvCxnSpPr>
            <p:cNvPr id="14" name="直線コネクタ 13"/>
            <p:cNvCxnSpPr/>
            <p:nvPr/>
          </p:nvCxnSpPr>
          <p:spPr>
            <a:xfrm flipV="1">
              <a:off x="1075765" y="3119718"/>
              <a:ext cx="16943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245659" y="3106271"/>
              <a:ext cx="0" cy="6454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511234537"/>
      </p:ext>
    </p:extLst>
  </p:cSld>
  <p:clrMapOvr>
    <a:masterClrMapping/>
  </p:clrMapOvr>
  <mc:AlternateContent xmlns:mc="http://schemas.openxmlformats.org/markup-compatibility/2006" xmlns:p14="http://schemas.microsoft.com/office/powerpoint/2010/main">
    <mc:Choice Requires="p14">
      <p:transition spd="slow" p14:dur="2000" advTm="140156"/>
    </mc:Choice>
    <mc:Fallback xmlns="">
      <p:transition spd="slow" advTm="1401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 calcmode="lin" valueType="num">
                                      <p:cBhvr additive="base">
                                        <p:cTn id="1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4879851"/>
          </a:xfrm>
        </p:spPr>
        <p:txBody>
          <a:bodyPr>
            <a:normAutofit/>
          </a:bodyPr>
          <a:lstStyle/>
          <a:p>
            <a:pPr algn="l"/>
            <a:r>
              <a:rPr lang="en-US" altLang="ja-JP" sz="2000" dirty="0">
                <a:latin typeface="+mn-ea"/>
              </a:rPr>
              <a:t>〔</a:t>
            </a:r>
            <a:r>
              <a:rPr lang="ja-JP" altLang="en-US" sz="2000" dirty="0">
                <a:latin typeface="+mn-ea"/>
              </a:rPr>
              <a:t>補足</a:t>
            </a:r>
            <a:r>
              <a:rPr lang="en-US" altLang="ja-JP" sz="2000" dirty="0">
                <a:latin typeface="+mn-ea"/>
              </a:rPr>
              <a:t>〕</a:t>
            </a:r>
            <a:endParaRPr lang="ja-JP" altLang="en-US" sz="2000" dirty="0">
              <a:latin typeface="+mn-ea"/>
            </a:endParaRPr>
          </a:p>
          <a:p>
            <a:pPr marL="342900" indent="-342900" algn="l">
              <a:buFont typeface="Wingdings" panose="05000000000000000000" pitchFamily="2" charset="2"/>
              <a:buChar char="l"/>
            </a:pPr>
            <a:r>
              <a:rPr kumimoji="1" lang="ja-JP" altLang="en-US" sz="2000" dirty="0">
                <a:latin typeface="+mn-ea"/>
              </a:rPr>
              <a:t>銀行間の国際決済においても、デジタル化（</a:t>
            </a:r>
            <a:r>
              <a:rPr kumimoji="1" lang="en-US" altLang="ja-JP" sz="2000" dirty="0">
                <a:latin typeface="+mn-ea"/>
              </a:rPr>
              <a:t>DX</a:t>
            </a:r>
            <a:r>
              <a:rPr kumimoji="1" lang="ja-JP" altLang="en-US" sz="2000" dirty="0">
                <a:latin typeface="+mn-ea"/>
              </a:rPr>
              <a:t>）が進んでいる。</a:t>
            </a:r>
          </a:p>
          <a:p>
            <a:pPr marL="342900" indent="-342900" algn="l">
              <a:buFont typeface="Wingdings" panose="05000000000000000000" pitchFamily="2" charset="2"/>
              <a:buChar char="l"/>
            </a:pPr>
            <a:r>
              <a:rPr lang="ja-JP" altLang="en-US" sz="2000" dirty="0">
                <a:latin typeface="+mn-ea"/>
              </a:rPr>
              <a:t>その一つは、現在主流となっている</a:t>
            </a:r>
            <a:r>
              <a:rPr lang="en-US" altLang="ja-JP" sz="2000" dirty="0">
                <a:latin typeface="+mn-ea"/>
              </a:rPr>
              <a:t>SWIFT</a:t>
            </a:r>
            <a:r>
              <a:rPr lang="ja-JP" altLang="en-US" sz="2000" dirty="0">
                <a:latin typeface="+mn-ea"/>
              </a:rPr>
              <a:t>（</a:t>
            </a:r>
            <a:r>
              <a:rPr lang="en-US" altLang="ja-JP" sz="2000" dirty="0">
                <a:latin typeface="+mn-ea"/>
              </a:rPr>
              <a:t>Society for Worldwide Interbank Financial Telecommunication</a:t>
            </a:r>
            <a:r>
              <a:rPr lang="ja-JP" altLang="en-US" sz="2000" dirty="0">
                <a:latin typeface="+mn-ea"/>
              </a:rPr>
              <a:t>：国際銀行間通信協会。銀行間の国際決済の内容を通信するシステム）とブロックチェーン（分散台帳）技術を組み合わせる、というもの。</a:t>
            </a:r>
          </a:p>
          <a:p>
            <a:pPr marL="342900" indent="-342900" algn="l">
              <a:buFont typeface="Wingdings" panose="05000000000000000000" pitchFamily="2" charset="2"/>
              <a:buChar char="l"/>
            </a:pPr>
            <a:r>
              <a:rPr kumimoji="1" lang="ja-JP" altLang="en-US" sz="2000" dirty="0">
                <a:latin typeface="+mn-ea"/>
              </a:rPr>
              <a:t>現在の</a:t>
            </a:r>
            <a:r>
              <a:rPr kumimoji="1" lang="en-US" altLang="ja-JP" sz="2000" dirty="0">
                <a:latin typeface="+mn-ea"/>
              </a:rPr>
              <a:t>SWIFT</a:t>
            </a:r>
            <a:r>
              <a:rPr kumimoji="1" lang="ja-JP" altLang="en-US" sz="2000" dirty="0">
                <a:latin typeface="+mn-ea"/>
              </a:rPr>
              <a:t>では決済に数十分かかるが、それが</a:t>
            </a:r>
            <a:r>
              <a:rPr kumimoji="1" lang="en-US" altLang="ja-JP" sz="2000" dirty="0">
                <a:latin typeface="+mn-ea"/>
              </a:rPr>
              <a:t>1</a:t>
            </a:r>
            <a:r>
              <a:rPr kumimoji="1" lang="ja-JP" altLang="en-US" sz="2000" dirty="0">
                <a:latin typeface="+mn-ea"/>
              </a:rPr>
              <a:t>秒以下になるとともに、手数料も安くなるという。</a:t>
            </a:r>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3829801840"/>
      </p:ext>
    </p:extLst>
  </p:cSld>
  <p:clrMapOvr>
    <a:masterClrMapping/>
  </p:clrMapOvr>
  <mc:AlternateContent xmlns:mc="http://schemas.openxmlformats.org/markup-compatibility/2006" xmlns:p14="http://schemas.microsoft.com/office/powerpoint/2010/main">
    <mc:Choice Requires="p14">
      <p:transition spd="slow" p14:dur="2000" advTm="187923"/>
    </mc:Choice>
    <mc:Fallback xmlns="">
      <p:transition spd="slow" advTm="1879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4879851"/>
          </a:xfrm>
        </p:spPr>
        <p:txBody>
          <a:bodyPr>
            <a:normAutofit/>
          </a:bodyPr>
          <a:lstStyle/>
          <a:p>
            <a:pPr marL="342900" indent="-342900" algn="l">
              <a:buFont typeface="Wingdings" panose="05000000000000000000" pitchFamily="2" charset="2"/>
              <a:buChar char="l"/>
            </a:pPr>
            <a:r>
              <a:rPr lang="en-US" altLang="ja-JP" sz="2000" dirty="0">
                <a:latin typeface="+mn-ea"/>
              </a:rPr>
              <a:t>〔</a:t>
            </a:r>
            <a:r>
              <a:rPr lang="ja-JP" altLang="en-US" sz="2000" dirty="0">
                <a:latin typeface="+mn-ea"/>
              </a:rPr>
              <a:t>例題</a:t>
            </a:r>
            <a:r>
              <a:rPr lang="en-US" altLang="ja-JP" sz="2000" dirty="0">
                <a:latin typeface="+mn-ea"/>
              </a:rPr>
              <a:t>〕 </a:t>
            </a:r>
            <a:r>
              <a:rPr lang="ja-JP" altLang="en-US" sz="2000" dirty="0">
                <a:latin typeface="+mn-ea"/>
              </a:rPr>
              <a:t>次の各文が正しければ</a:t>
            </a:r>
            <a:r>
              <a:rPr lang="ja-JP" altLang="en-US" sz="2000" dirty="0" err="1">
                <a:latin typeface="+mn-ea"/>
              </a:rPr>
              <a:t>〇</a:t>
            </a:r>
            <a:r>
              <a:rPr lang="ja-JP" altLang="en-US" sz="2000" dirty="0">
                <a:latin typeface="+mn-ea"/>
              </a:rPr>
              <a:t>、間違っていれば</a:t>
            </a:r>
            <a:r>
              <a:rPr lang="en-US" altLang="ja-JP" sz="2000" dirty="0">
                <a:latin typeface="+mn-ea"/>
              </a:rPr>
              <a:t>×</a:t>
            </a:r>
            <a:r>
              <a:rPr lang="ja-JP" altLang="en-US" sz="2000" dirty="0">
                <a:latin typeface="+mn-ea"/>
              </a:rPr>
              <a:t>を答えなさい。</a:t>
            </a:r>
          </a:p>
          <a:p>
            <a:pPr marL="342900" indent="-342900" algn="l">
              <a:buFont typeface="Wingdings" panose="05000000000000000000" pitchFamily="2" charset="2"/>
              <a:buChar char="l"/>
            </a:pPr>
            <a:r>
              <a:rPr lang="ja-JP" altLang="en-US" sz="2000" dirty="0">
                <a:latin typeface="+mn-ea"/>
              </a:rPr>
              <a:t>並為替とは、小切手が送られる方向と、資金が国際的に流れる方向とが、同じもののことをいう。</a:t>
            </a:r>
          </a:p>
          <a:p>
            <a:pPr algn="l"/>
            <a:r>
              <a:rPr lang="ja-JP" altLang="en-US" sz="2000" dirty="0">
                <a:latin typeface="+mn-ea"/>
              </a:rPr>
              <a:t>　　⇒〇</a:t>
            </a:r>
          </a:p>
          <a:p>
            <a:pPr marL="342900" indent="-342900" algn="l">
              <a:buFont typeface="Wingdings" panose="05000000000000000000" pitchFamily="2" charset="2"/>
              <a:buChar char="l"/>
            </a:pPr>
            <a:r>
              <a:rPr lang="ja-JP" altLang="en-US" sz="2000" dirty="0">
                <a:latin typeface="+mn-ea"/>
              </a:rPr>
              <a:t>逆為替とは、輸出した企業が為替手形を銀行に持ち込む方向と、銀行がこの企業に支払いをする方向が逆だから、逆為替という。</a:t>
            </a:r>
          </a:p>
          <a:p>
            <a:pPr algn="l"/>
            <a:r>
              <a:rPr lang="ja-JP" altLang="en-US" sz="2000" dirty="0">
                <a:latin typeface="+mn-ea"/>
              </a:rPr>
              <a:t>　　⇒</a:t>
            </a:r>
            <a:r>
              <a:rPr lang="en-US" altLang="ja-JP" sz="2000" dirty="0">
                <a:latin typeface="+mn-ea"/>
              </a:rPr>
              <a:t>×</a:t>
            </a:r>
            <a:endParaRPr lang="ja-JP" altLang="en-US" sz="2000" dirty="0">
              <a:latin typeface="+mn-ea"/>
            </a:endParaRPr>
          </a:p>
          <a:p>
            <a:pPr marL="342900" indent="-342900" algn="l">
              <a:buFont typeface="Wingdings" panose="05000000000000000000" pitchFamily="2" charset="2"/>
              <a:buChar char="l"/>
            </a:pPr>
            <a:r>
              <a:rPr lang="ja-JP" altLang="en-US" sz="2000" dirty="0">
                <a:latin typeface="+mn-ea"/>
              </a:rPr>
              <a:t>並為替は、送金為替ともいう。</a:t>
            </a:r>
          </a:p>
          <a:p>
            <a:pPr algn="l"/>
            <a:r>
              <a:rPr lang="ja-JP" altLang="en-US" sz="2000" dirty="0">
                <a:latin typeface="+mn-ea"/>
              </a:rPr>
              <a:t>　　⇒〇</a:t>
            </a:r>
          </a:p>
          <a:p>
            <a:pPr marL="342900" indent="-342900" algn="l">
              <a:buFont typeface="Wingdings" panose="05000000000000000000" pitchFamily="2" charset="2"/>
              <a:buChar char="l"/>
            </a:pPr>
            <a:r>
              <a:rPr lang="ja-JP" altLang="en-US" sz="2000" dirty="0">
                <a:latin typeface="+mn-ea"/>
              </a:rPr>
              <a:t>逆為替は、取立為替ともいう。</a:t>
            </a:r>
          </a:p>
          <a:p>
            <a:pPr algn="l"/>
            <a:r>
              <a:rPr lang="ja-JP" altLang="en-US" sz="2000" dirty="0">
                <a:latin typeface="+mn-ea"/>
              </a:rPr>
              <a:t>　　⇒〇</a:t>
            </a:r>
          </a:p>
          <a:p>
            <a:pPr algn="l"/>
            <a:endParaRPr lang="ja-JP" altLang="en-US" sz="2000" dirty="0">
              <a:latin typeface="+mn-ea"/>
            </a:endParaRPr>
          </a:p>
          <a:p>
            <a:pPr marL="342900" indent="-342900" algn="l">
              <a:buFont typeface="Wingdings" panose="05000000000000000000" pitchFamily="2" charset="2"/>
              <a:buChar char="l"/>
            </a:pPr>
            <a:endParaRPr kumimoji="1"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292208453"/>
      </p:ext>
    </p:extLst>
  </p:cSld>
  <p:clrMapOvr>
    <a:masterClrMapping/>
  </p:clrMapOvr>
  <mc:AlternateContent xmlns:mc="http://schemas.openxmlformats.org/markup-compatibility/2006" xmlns:p14="http://schemas.microsoft.com/office/powerpoint/2010/main">
    <mc:Choice Requires="p14">
      <p:transition spd="slow" p14:dur="2000" advTm="187923"/>
    </mc:Choice>
    <mc:Fallback xmlns="">
      <p:transition spd="slow" advTm="1879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4879851"/>
          </a:xfrm>
        </p:spPr>
        <p:txBody>
          <a:bodyPr>
            <a:normAutofit/>
          </a:bodyPr>
          <a:lstStyle/>
          <a:p>
            <a:pPr marL="342900" indent="-342900" algn="l">
              <a:buFont typeface="Wingdings" panose="05000000000000000000" pitchFamily="2" charset="2"/>
              <a:buChar char="l"/>
            </a:pPr>
            <a:r>
              <a:rPr lang="ja-JP" altLang="en-US" dirty="0">
                <a:latin typeface="+mn-ea"/>
              </a:rPr>
              <a:t>企業の資産と負債の状況を示す会計のことを貸借対称表という。</a:t>
            </a:r>
          </a:p>
          <a:p>
            <a:pPr algn="l"/>
            <a:r>
              <a:rPr lang="ja-JP" altLang="en-US" dirty="0">
                <a:latin typeface="+mn-ea"/>
              </a:rPr>
              <a:t>　　⇒</a:t>
            </a:r>
            <a:r>
              <a:rPr lang="en-US" altLang="ja-JP" dirty="0">
                <a:latin typeface="+mn-ea"/>
              </a:rPr>
              <a:t>×</a:t>
            </a:r>
            <a:r>
              <a:rPr lang="ja-JP" altLang="en-US" dirty="0" err="1">
                <a:latin typeface="+mn-ea"/>
              </a:rPr>
              <a:t>。</a:t>
            </a:r>
            <a:r>
              <a:rPr lang="ja-JP" altLang="en-US" dirty="0">
                <a:latin typeface="+mn-ea"/>
              </a:rPr>
              <a:t>正しくは、貸借対照表。</a:t>
            </a:r>
          </a:p>
          <a:p>
            <a:pPr marL="342900" indent="-342900" algn="l">
              <a:buFont typeface="Wingdings" panose="05000000000000000000" pitchFamily="2" charset="2"/>
              <a:buChar char="l"/>
            </a:pPr>
            <a:r>
              <a:rPr lang="ja-JP" altLang="en-US" dirty="0">
                <a:latin typeface="+mn-ea"/>
              </a:rPr>
              <a:t>金融資産の増減と国際収支統計の関係は、下の表のとおりである。</a:t>
            </a:r>
          </a:p>
          <a:p>
            <a:pPr algn="l"/>
            <a:r>
              <a:rPr lang="ja-JP" altLang="en-US" dirty="0">
                <a:latin typeface="+mn-ea"/>
              </a:rPr>
              <a:t>　　</a:t>
            </a:r>
          </a:p>
          <a:p>
            <a:pPr algn="l"/>
            <a:endParaRPr lang="ja-JP" altLang="en-US" dirty="0">
              <a:latin typeface="+mn-ea"/>
            </a:endParaRPr>
          </a:p>
          <a:p>
            <a:pPr marL="342900" indent="-342900" algn="l">
              <a:buFont typeface="Wingdings" panose="05000000000000000000" pitchFamily="2" charset="2"/>
              <a:buChar char="l"/>
            </a:pPr>
            <a:endParaRPr kumimoji="1" lang="ja-JP" altLang="en-US" dirty="0"/>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lang="ja-JP" altLang="en-US" dirty="0"/>
              <a:t>アメリカの中央銀行の名称は、連邦準備銀行である。</a:t>
            </a:r>
          </a:p>
          <a:p>
            <a:pPr algn="l"/>
            <a:r>
              <a:rPr lang="ja-JP" altLang="en-US" dirty="0"/>
              <a:t>　　⇒〇</a:t>
            </a:r>
          </a:p>
          <a:p>
            <a:pPr algn="l"/>
            <a:endParaRPr kumimoji="1"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pic>
        <p:nvPicPr>
          <p:cNvPr id="7" name="図 6"/>
          <p:cNvPicPr>
            <a:picLocks noChangeAspect="1"/>
          </p:cNvPicPr>
          <p:nvPr/>
        </p:nvPicPr>
        <p:blipFill>
          <a:blip r:embed="rId4"/>
          <a:stretch>
            <a:fillRect/>
          </a:stretch>
        </p:blipFill>
        <p:spPr>
          <a:xfrm>
            <a:off x="1051731" y="2520159"/>
            <a:ext cx="3619150" cy="949182"/>
          </a:xfrm>
          <a:prstGeom prst="rect">
            <a:avLst/>
          </a:prstGeom>
        </p:spPr>
      </p:pic>
    </p:spTree>
    <p:custDataLst>
      <p:tags r:id="rId1"/>
    </p:custDataLst>
    <p:extLst>
      <p:ext uri="{BB962C8B-B14F-4D97-AF65-F5344CB8AC3E}">
        <p14:creationId xmlns:p14="http://schemas.microsoft.com/office/powerpoint/2010/main" val="4249628999"/>
      </p:ext>
    </p:extLst>
  </p:cSld>
  <p:clrMapOvr>
    <a:masterClrMapping/>
  </p:clrMapOvr>
  <mc:AlternateContent xmlns:mc="http://schemas.openxmlformats.org/markup-compatibility/2006" xmlns:p14="http://schemas.microsoft.com/office/powerpoint/2010/main">
    <mc:Choice Requires="p14">
      <p:transition spd="slow" p14:dur="2000" advTm="165146"/>
    </mc:Choice>
    <mc:Fallback xmlns="">
      <p:transition spd="slow" advTm="16514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3927971"/>
          </a:xfrm>
        </p:spPr>
        <p:txBody>
          <a:bodyPr>
            <a:normAutofit/>
          </a:bodyPr>
          <a:lstStyle/>
          <a:p>
            <a:pPr marL="342900" indent="-342900" algn="l">
              <a:buFont typeface="Wingdings" panose="05000000000000000000" pitchFamily="2" charset="2"/>
              <a:buChar char="l"/>
            </a:pPr>
            <a:r>
              <a:rPr kumimoji="1" lang="ja-JP" altLang="en-US" dirty="0"/>
              <a:t>同一国内の銀行間の決済は、お互いに</a:t>
            </a:r>
            <a:r>
              <a:rPr lang="ja-JP" altLang="en-US" dirty="0"/>
              <a:t>開設</a:t>
            </a:r>
            <a:r>
              <a:rPr kumimoji="1" lang="ja-JP" altLang="en-US" dirty="0"/>
              <a:t>している預け金（コルレス預金）を使って行われる。</a:t>
            </a:r>
          </a:p>
          <a:p>
            <a:pPr algn="l"/>
            <a:r>
              <a:rPr lang="ja-JP" altLang="en-US" dirty="0"/>
              <a:t>　　⇒</a:t>
            </a:r>
            <a:r>
              <a:rPr lang="en-US" altLang="ja-JP" dirty="0"/>
              <a:t>×</a:t>
            </a:r>
            <a:endParaRPr kumimoji="1" lang="ja-JP" altLang="en-US" dirty="0"/>
          </a:p>
          <a:p>
            <a:pPr marL="342900" indent="-342900" algn="l">
              <a:buFont typeface="Wingdings" panose="05000000000000000000" pitchFamily="2" charset="2"/>
              <a:buChar char="l"/>
            </a:pPr>
            <a:r>
              <a:rPr lang="ja-JP" altLang="en-US" dirty="0"/>
              <a:t>為替手形を使っただけの単純な貿易決済では、輸入者にとって貨物の受取りが遅くなるという欠点がある。</a:t>
            </a:r>
          </a:p>
          <a:p>
            <a:pPr algn="l"/>
            <a:r>
              <a:rPr lang="ja-JP" altLang="en-US" dirty="0"/>
              <a:t>　　⇒</a:t>
            </a:r>
            <a:r>
              <a:rPr lang="en-US" altLang="ja-JP" dirty="0"/>
              <a:t>×</a:t>
            </a:r>
            <a:endParaRPr lang="ja-JP" altLang="en-US" dirty="0"/>
          </a:p>
          <a:p>
            <a:pPr marL="342900" indent="-342900" algn="l">
              <a:buFont typeface="Wingdings" panose="05000000000000000000" pitchFamily="2" charset="2"/>
              <a:buChar char="l"/>
            </a:pPr>
            <a:r>
              <a:rPr kumimoji="1" lang="ja-JP" altLang="en-US" dirty="0"/>
              <a:t>為替手形が外貨建てのときに、輸出者の取引銀行が輸出者に支払う現地通貨は、対顧客レートが適用される。</a:t>
            </a:r>
          </a:p>
          <a:p>
            <a:pPr algn="l"/>
            <a:r>
              <a:rPr lang="ja-JP" altLang="en-US" dirty="0"/>
              <a:t>　　⇒〇</a:t>
            </a:r>
            <a:endParaRPr kumimoji="1" lang="ja-JP" altLang="en-US"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109668769"/>
      </p:ext>
    </p:extLst>
  </p:cSld>
  <p:clrMapOvr>
    <a:masterClrMapping/>
  </p:clrMapOvr>
  <mc:AlternateContent xmlns:mc="http://schemas.openxmlformats.org/markup-compatibility/2006" xmlns:p14="http://schemas.microsoft.com/office/powerpoint/2010/main">
    <mc:Choice Requires="p14">
      <p:transition spd="slow" p14:dur="2000" advTm="281781"/>
    </mc:Choice>
    <mc:Fallback xmlns="">
      <p:transition spd="slow" advTm="2817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040860"/>
            <a:ext cx="10700427" cy="5428034"/>
          </a:xfrm>
        </p:spPr>
        <p:txBody>
          <a:bodyPr>
            <a:normAutofit/>
          </a:bodyPr>
          <a:lstStyle/>
          <a:p>
            <a:pPr marL="342900" indent="-342900" algn="l">
              <a:buFont typeface="Wingdings" panose="05000000000000000000" pitchFamily="2" charset="2"/>
              <a:buChar char="l"/>
            </a:pPr>
            <a:r>
              <a:rPr lang="ja-JP" altLang="en-US" dirty="0"/>
              <a:t>企業</a:t>
            </a:r>
            <a:r>
              <a:rPr lang="en-US" altLang="ja-JP" dirty="0"/>
              <a:t>B</a:t>
            </a:r>
            <a:r>
              <a:rPr lang="ja-JP" altLang="en-US" dirty="0"/>
              <a:t>の立場からすれば、</a:t>
            </a:r>
            <a:r>
              <a:rPr lang="en-US" altLang="ja-JP" dirty="0"/>
              <a:t>A</a:t>
            </a:r>
            <a:r>
              <a:rPr lang="ja-JP" altLang="en-US" dirty="0" err="1"/>
              <a:t>への</a:t>
            </a:r>
            <a:r>
              <a:rPr lang="ja-JP" altLang="en-US" dirty="0"/>
              <a:t>預金は資産だから、下の図となる。</a:t>
            </a:r>
            <a:endParaRPr lang="en-US" altLang="ja-JP" dirty="0"/>
          </a:p>
          <a:p>
            <a:pPr algn="l"/>
            <a:r>
              <a:rPr lang="en-US" altLang="ja-JP" dirty="0"/>
              <a:t>                 </a:t>
            </a:r>
            <a:r>
              <a:rPr lang="ja-JP" altLang="en-US" dirty="0"/>
              <a:t>       企業</a:t>
            </a:r>
            <a:r>
              <a:rPr lang="en-US" altLang="ja-JP" dirty="0"/>
              <a:t>B</a:t>
            </a:r>
          </a:p>
          <a:p>
            <a:pPr algn="l"/>
            <a:r>
              <a:rPr lang="ja-JP" altLang="en-US" dirty="0"/>
              <a:t>　銀行</a:t>
            </a:r>
            <a:r>
              <a:rPr lang="en-US" altLang="ja-JP" dirty="0"/>
              <a:t>A</a:t>
            </a:r>
            <a:r>
              <a:rPr lang="ja-JP" altLang="en-US" dirty="0"/>
              <a:t>：</a:t>
            </a:r>
            <a:r>
              <a:rPr lang="en-US" altLang="ja-JP" dirty="0"/>
              <a:t>3000</a:t>
            </a:r>
            <a:endParaRPr lang="ja-JP" altLang="en-US" dirty="0"/>
          </a:p>
          <a:p>
            <a:pPr algn="l"/>
            <a:endParaRPr lang="ja-JP" altLang="en-US" dirty="0"/>
          </a:p>
          <a:p>
            <a:pPr algn="l"/>
            <a:endParaRPr lang="ja-JP" altLang="en-US" dirty="0"/>
          </a:p>
          <a:p>
            <a:pPr algn="l"/>
            <a:endParaRPr lang="ja-JP" altLang="en-US" dirty="0"/>
          </a:p>
          <a:p>
            <a:pPr algn="l"/>
            <a:endParaRPr lang="ja-JP" altLang="en-US" dirty="0"/>
          </a:p>
          <a:p>
            <a:pPr algn="l"/>
            <a:endParaRPr lang="ja-JP" altLang="en-US" dirty="0"/>
          </a:p>
          <a:p>
            <a:pPr marL="342900" indent="-342900" algn="l">
              <a:buFont typeface="Wingdings" panose="05000000000000000000" pitchFamily="2" charset="2"/>
              <a:buChar char="l"/>
            </a:pPr>
            <a:r>
              <a:rPr lang="ja-JP" altLang="en-US" dirty="0"/>
              <a:t>それでは、並為替（</a:t>
            </a:r>
            <a:r>
              <a:rPr lang="en-US" altLang="ja-JP" dirty="0"/>
              <a:t>ordinary exchange</a:t>
            </a:r>
            <a:r>
              <a:rPr lang="ja-JP" altLang="en-US" dirty="0"/>
              <a:t>）と逆為替（</a:t>
            </a:r>
            <a:r>
              <a:rPr lang="en-US" altLang="ja-JP" dirty="0"/>
              <a:t>reverse exchange</a:t>
            </a:r>
            <a:r>
              <a:rPr lang="ja-JP" altLang="en-US" dirty="0"/>
              <a:t>）を説明する。</a:t>
            </a:r>
          </a:p>
          <a:p>
            <a:pPr marL="342900" indent="-342900" algn="l">
              <a:buFont typeface="Wingdings" panose="05000000000000000000" pitchFamily="2" charset="2"/>
              <a:buChar char="l"/>
            </a:pPr>
            <a:r>
              <a:rPr lang="ja-JP" altLang="en-US" dirty="0"/>
              <a:t>国際的に資金が流れる方向と、為替手形ないし小切手が流れる方向の異同によって言われている言葉。</a:t>
            </a:r>
            <a:endParaRPr lang="en-US" altLang="ja-JP"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grpSp>
        <p:nvGrpSpPr>
          <p:cNvPr id="11" name="グループ化 10"/>
          <p:cNvGrpSpPr/>
          <p:nvPr/>
        </p:nvGrpSpPr>
        <p:grpSpPr>
          <a:xfrm>
            <a:off x="749030" y="1928048"/>
            <a:ext cx="3045520" cy="1213066"/>
            <a:chOff x="942820" y="3939702"/>
            <a:chExt cx="3045520" cy="1213066"/>
          </a:xfrm>
        </p:grpSpPr>
        <p:cxnSp>
          <p:nvCxnSpPr>
            <p:cNvPr id="6" name="直線コネクタ 5"/>
            <p:cNvCxnSpPr/>
            <p:nvPr/>
          </p:nvCxnSpPr>
          <p:spPr>
            <a:xfrm>
              <a:off x="942820" y="3939702"/>
              <a:ext cx="30455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916195" y="3939702"/>
              <a:ext cx="0" cy="1213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p:cNvSpPr txBox="1"/>
          <p:nvPr/>
        </p:nvSpPr>
        <p:spPr>
          <a:xfrm>
            <a:off x="4238368" y="4028303"/>
            <a:ext cx="184731" cy="369332"/>
          </a:xfrm>
          <a:prstGeom prst="rect">
            <a:avLst/>
          </a:prstGeom>
          <a:noFill/>
        </p:spPr>
        <p:txBody>
          <a:bodyPr wrap="none" rtlCol="0">
            <a:spAutoFit/>
          </a:bodyPr>
          <a:lstStyle/>
          <a:p>
            <a:endParaRPr kumimoji="1" lang="ja-JP" altLang="en-US" dirty="0"/>
          </a:p>
        </p:txBody>
      </p:sp>
      <p:sp>
        <p:nvSpPr>
          <p:cNvPr id="13" name="テキスト ボックス 12"/>
          <p:cNvSpPr txBox="1"/>
          <p:nvPr/>
        </p:nvSpPr>
        <p:spPr>
          <a:xfrm>
            <a:off x="4749835" y="1689664"/>
            <a:ext cx="6699622" cy="2800767"/>
          </a:xfrm>
          <a:prstGeom prst="rect">
            <a:avLst/>
          </a:prstGeom>
          <a:noFill/>
        </p:spPr>
        <p:txBody>
          <a:bodyPr wrap="square" rtlCol="0">
            <a:spAutoFit/>
          </a:bodyPr>
          <a:lstStyle/>
          <a:p>
            <a:pPr marL="342900" indent="-342900">
              <a:buFont typeface="Wingdings" panose="05000000000000000000" pitchFamily="2" charset="2"/>
              <a:buChar char="l"/>
            </a:pPr>
            <a:r>
              <a:rPr lang="ja-JP" altLang="en-US" sz="2200" dirty="0"/>
              <a:t>左右の横線の長さが違うのは、文字・数字を入れた結果の便宜的なもの。</a:t>
            </a:r>
          </a:p>
          <a:p>
            <a:pPr marL="342900" indent="-342900">
              <a:buFont typeface="Wingdings" panose="05000000000000000000" pitchFamily="2" charset="2"/>
              <a:buChar char="l"/>
            </a:pPr>
            <a:r>
              <a:rPr lang="ja-JP" altLang="en-US" sz="2200" dirty="0"/>
              <a:t>なお、こうした貸借対照表の図は、国際収支統計とは別のもの。</a:t>
            </a:r>
            <a:endParaRPr lang="en-US" altLang="ja-JP" sz="2200" dirty="0"/>
          </a:p>
          <a:p>
            <a:pPr marL="342900" indent="-342900">
              <a:buFont typeface="Wingdings" panose="05000000000000000000" pitchFamily="2" charset="2"/>
              <a:buChar char="l"/>
            </a:pPr>
            <a:r>
              <a:rPr lang="ja-JP" altLang="en-US" sz="2200" dirty="0"/>
              <a:t>この図は、個別の銀行や企業の会計のイメージ図。</a:t>
            </a:r>
            <a:endParaRPr kumimoji="1" lang="ja-JP" altLang="en-US" sz="2200" dirty="0"/>
          </a:p>
          <a:p>
            <a:pPr marL="342900" indent="-342900">
              <a:buFont typeface="Wingdings" panose="05000000000000000000" pitchFamily="2" charset="2"/>
              <a:buChar char="l"/>
            </a:pPr>
            <a:r>
              <a:rPr lang="ja-JP" altLang="en-US" sz="2200" dirty="0"/>
              <a:t>国際収支統計は、個人、企業、金融機関、政府部門の取引や資産・負債のこうした変化を国レベルで集計したもの。</a:t>
            </a:r>
          </a:p>
        </p:txBody>
      </p:sp>
    </p:spTree>
    <p:custDataLst>
      <p:tags r:id="rId1"/>
    </p:custDataLst>
    <p:extLst>
      <p:ext uri="{BB962C8B-B14F-4D97-AF65-F5344CB8AC3E}">
        <p14:creationId xmlns:p14="http://schemas.microsoft.com/office/powerpoint/2010/main" val="3887997955"/>
      </p:ext>
    </p:extLst>
  </p:cSld>
  <p:clrMapOvr>
    <a:masterClrMapping/>
  </p:clrMapOvr>
  <mc:AlternateContent xmlns:mc="http://schemas.openxmlformats.org/markup-compatibility/2006" xmlns:p14="http://schemas.microsoft.com/office/powerpoint/2010/main">
    <mc:Choice Requires="p14">
      <p:transition spd="slow" p14:dur="2000" advTm="87568"/>
    </mc:Choice>
    <mc:Fallback xmlns="">
      <p:transition spd="slow" advTm="875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 calcmode="lin" valueType="num">
                                      <p:cBhvr additive="base">
                                        <p:cTn id="3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anim calcmode="lin" valueType="num">
                                      <p:cBhvr additive="base">
                                        <p:cTn id="3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2" end="2"/>
                                            </p:txEl>
                                          </p:spTgt>
                                        </p:tgtEl>
                                        <p:attrNameLst>
                                          <p:attrName>style.visibility</p:attrName>
                                        </p:attrNameLst>
                                      </p:cBhvr>
                                      <p:to>
                                        <p:strVal val="visible"/>
                                      </p:to>
                                    </p:set>
                                    <p:anim calcmode="lin" valueType="num">
                                      <p:cBhvr additive="base">
                                        <p:cTn id="43"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
                                            <p:txEl>
                                              <p:pRg st="3" end="3"/>
                                            </p:txEl>
                                          </p:spTgt>
                                        </p:tgtEl>
                                        <p:attrNameLst>
                                          <p:attrName>style.visibility</p:attrName>
                                        </p:attrNameLst>
                                      </p:cBhvr>
                                      <p:to>
                                        <p:strVal val="visible"/>
                                      </p:to>
                                    </p:set>
                                    <p:anim calcmode="lin" valueType="num">
                                      <p:cBhvr additive="base">
                                        <p:cTn id="49"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en-US" altLang="ja-JP" sz="3600" dirty="0"/>
              <a:t>〔</a:t>
            </a:r>
            <a:r>
              <a:rPr lang="ja-JP" altLang="en-US" sz="3600" dirty="0"/>
              <a:t>並為替</a:t>
            </a:r>
            <a:r>
              <a:rPr lang="en-US" altLang="ja-JP" sz="3600" dirty="0"/>
              <a:t>〕</a:t>
            </a:r>
            <a:endParaRPr lang="ja-JP" altLang="en-US" sz="3600" dirty="0"/>
          </a:p>
          <a:p>
            <a:pPr marL="342900" indent="-342900" algn="l">
              <a:buFont typeface="Wingdings" panose="05000000000000000000" pitchFamily="2" charset="2"/>
              <a:buChar char="l"/>
            </a:pPr>
            <a:r>
              <a:rPr lang="ja-JP" altLang="en-US" sz="3600" dirty="0"/>
              <a:t>並為替は送金為替とも呼ばれる。国際間で為替手形（小切手）が動く方向と資金が動く方向とが、同一なので、「並」為替。</a:t>
            </a:r>
          </a:p>
          <a:p>
            <a:pPr marL="342900" indent="-342900" algn="l">
              <a:buFont typeface="Wingdings" panose="05000000000000000000" pitchFamily="2" charset="2"/>
              <a:buChar char="l"/>
            </a:pPr>
            <a:r>
              <a:rPr lang="ja-JP" altLang="en-US" sz="3600" dirty="0"/>
              <a:t>送金などに使われる。</a:t>
            </a:r>
          </a:p>
          <a:p>
            <a:pPr marL="342900" indent="-342900" algn="l">
              <a:buFont typeface="Wingdings" panose="05000000000000000000" pitchFamily="2" charset="2"/>
              <a:buChar char="l"/>
            </a:pPr>
            <a:r>
              <a:rPr lang="ja-JP" altLang="en-US" sz="3600" dirty="0"/>
              <a:t>例）</a:t>
            </a:r>
            <a:r>
              <a:rPr lang="en-US" altLang="ja-JP" sz="3600" dirty="0"/>
              <a:t>X</a:t>
            </a:r>
            <a:r>
              <a:rPr lang="ja-JP" altLang="en-US" sz="3600" dirty="0"/>
              <a:t>が</a:t>
            </a:r>
            <a:r>
              <a:rPr lang="en-US" altLang="ja-JP" sz="3600" dirty="0"/>
              <a:t>Y</a:t>
            </a:r>
            <a:r>
              <a:rPr lang="ja-JP" altLang="en-US" sz="3600" dirty="0"/>
              <a:t>に送金や支払いをしたいとき（ドル建ての小切手で支払うと仮定）。</a:t>
            </a:r>
          </a:p>
          <a:p>
            <a:pPr marL="342900" indent="-342900" algn="l">
              <a:buFont typeface="Wingdings" panose="05000000000000000000" pitchFamily="2" charset="2"/>
              <a:buChar char="l"/>
            </a:pPr>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759166969"/>
      </p:ext>
    </p:extLst>
  </p:cSld>
  <p:clrMapOvr>
    <a:masterClrMapping/>
  </p:clrMapOvr>
  <mc:AlternateContent xmlns:mc="http://schemas.openxmlformats.org/markup-compatibility/2006" xmlns:p14="http://schemas.microsoft.com/office/powerpoint/2010/main">
    <mc:Choice Requires="p14">
      <p:transition spd="slow" p14:dur="2000" advTm="66743"/>
    </mc:Choice>
    <mc:Fallback xmlns="">
      <p:transition spd="slow" advTm="667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062460"/>
          </a:xfrm>
        </p:spPr>
        <p:txBody>
          <a:bodyPr>
            <a:normAutofit/>
          </a:bodyPr>
          <a:lstStyle/>
          <a:p>
            <a:pPr marL="342900" indent="-342900" algn="l">
              <a:buFont typeface="Wingdings" panose="05000000000000000000" pitchFamily="2" charset="2"/>
              <a:buChar char="l"/>
            </a:pPr>
            <a:r>
              <a:rPr kumimoji="1" lang="ja-JP" altLang="en-US" dirty="0"/>
              <a:t>並為替の図</a:t>
            </a:r>
          </a:p>
          <a:p>
            <a:pPr algn="l"/>
            <a:r>
              <a:rPr lang="ja-JP" altLang="en-US" dirty="0"/>
              <a:t>　　（日本）　　　　</a:t>
            </a:r>
            <a:r>
              <a:rPr lang="ja-JP" altLang="en-US" sz="2000" dirty="0"/>
              <a:t>　</a:t>
            </a:r>
            <a:r>
              <a:rPr lang="ja-JP" altLang="en-US" dirty="0"/>
              <a:t>　　　（アメリカ）</a:t>
            </a:r>
          </a:p>
          <a:p>
            <a:pPr algn="l"/>
            <a:r>
              <a:rPr kumimoji="1" lang="ja-JP" altLang="en-US" dirty="0"/>
              <a:t>　　銀行</a:t>
            </a:r>
            <a:r>
              <a:rPr lang="en-US" altLang="ja-JP" dirty="0"/>
              <a:t>A</a:t>
            </a:r>
            <a:r>
              <a:rPr lang="ja-JP" altLang="en-US" dirty="0"/>
              <a:t>　　　　　　　　　　銀行</a:t>
            </a:r>
            <a:r>
              <a:rPr lang="en-US" altLang="ja-JP" dirty="0"/>
              <a:t>B</a:t>
            </a:r>
          </a:p>
          <a:p>
            <a:pPr algn="l"/>
            <a:r>
              <a:rPr kumimoji="1" lang="ja-JP" altLang="en-US" dirty="0"/>
              <a:t>　　　　　　　　　　</a:t>
            </a:r>
            <a:r>
              <a:rPr kumimoji="1" lang="ja-JP" altLang="en-US" sz="2000" dirty="0"/>
              <a:t>④</a:t>
            </a:r>
            <a:r>
              <a:rPr kumimoji="1" lang="ja-JP" altLang="en-US" dirty="0"/>
              <a:t>　　　　　　　</a:t>
            </a:r>
            <a:endParaRPr kumimoji="1" lang="en-US" altLang="ja-JP" sz="2000" dirty="0"/>
          </a:p>
          <a:p>
            <a:pPr algn="l"/>
            <a:r>
              <a:rPr lang="ja-JP" altLang="en-US" dirty="0"/>
              <a:t>　　　　　　　　　　　　　　　　　　　</a:t>
            </a:r>
            <a:r>
              <a:rPr lang="ja-JP" altLang="en-US" sz="2000" dirty="0"/>
              <a:t>③</a:t>
            </a:r>
            <a:endParaRPr lang="en-US" altLang="ja-JP" sz="2000" dirty="0"/>
          </a:p>
          <a:p>
            <a:pPr algn="l"/>
            <a:r>
              <a:rPr kumimoji="1" lang="en-US" altLang="ja-JP" dirty="0"/>
              <a:t>     </a:t>
            </a:r>
            <a:r>
              <a:rPr kumimoji="1" lang="ja-JP" altLang="en-US" sz="2000" dirty="0"/>
              <a:t>①</a:t>
            </a:r>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r>
              <a:rPr kumimoji="1" lang="ja-JP" altLang="en-US" sz="2000" dirty="0"/>
              <a:t>②</a:t>
            </a:r>
          </a:p>
          <a:p>
            <a:pPr algn="l"/>
            <a:endParaRPr lang="ja-JP" altLang="en-US" sz="2000" dirty="0"/>
          </a:p>
          <a:p>
            <a:pPr algn="l"/>
            <a:r>
              <a:rPr lang="en-US" altLang="ja-JP" dirty="0"/>
              <a:t>※</a:t>
            </a:r>
            <a:r>
              <a:rPr lang="ja-JP" altLang="en-US" dirty="0"/>
              <a:t>このように、②と④の矢印の方向が同じなので、並為替という。</a:t>
            </a:r>
            <a:endParaRPr kumimoji="1"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
        <p:nvSpPr>
          <p:cNvPr id="6" name="テキスト ボックス 5"/>
          <p:cNvSpPr txBox="1"/>
          <p:nvPr/>
        </p:nvSpPr>
        <p:spPr>
          <a:xfrm>
            <a:off x="5763805" y="680611"/>
            <a:ext cx="5184843" cy="4431983"/>
          </a:xfrm>
          <a:prstGeom prst="rect">
            <a:avLst/>
          </a:prstGeom>
          <a:noFill/>
        </p:spPr>
        <p:txBody>
          <a:bodyPr wrap="square" rtlCol="0">
            <a:spAutoFit/>
          </a:bodyPr>
          <a:lstStyle/>
          <a:p>
            <a:r>
              <a:rPr lang="ja-JP" altLang="en-US" sz="2400" dirty="0"/>
              <a:t>　</a:t>
            </a:r>
            <a:r>
              <a:rPr lang="en-US" altLang="ja-JP" sz="2400" dirty="0"/>
              <a:t>X</a:t>
            </a:r>
            <a:r>
              <a:rPr lang="ja-JP" altLang="en-US" sz="2400" dirty="0"/>
              <a:t>が</a:t>
            </a:r>
            <a:r>
              <a:rPr lang="en-US" altLang="ja-JP" sz="2400" dirty="0"/>
              <a:t>Y</a:t>
            </a:r>
            <a:r>
              <a:rPr lang="ja-JP" altLang="en-US" sz="2400" dirty="0"/>
              <a:t>に送金や支払いをしたいとき（ドル建ての小切手で支払うと仮定）。</a:t>
            </a:r>
            <a:endParaRPr lang="en-US" altLang="ja-JP" sz="2400" dirty="0"/>
          </a:p>
          <a:p>
            <a:pPr marL="342900" indent="-342900">
              <a:buFont typeface="+mj-ea"/>
              <a:buAutoNum type="circleNumDbPlain"/>
            </a:pPr>
            <a:r>
              <a:rPr lang="en-US" altLang="ja-JP" sz="2400" dirty="0"/>
              <a:t>X</a:t>
            </a:r>
            <a:r>
              <a:rPr lang="ja-JP" altLang="en-US" sz="2400" dirty="0"/>
              <a:t>は</a:t>
            </a:r>
            <a:r>
              <a:rPr lang="en-US" altLang="ja-JP" sz="2400" dirty="0"/>
              <a:t>A</a:t>
            </a:r>
            <a:r>
              <a:rPr lang="ja-JP" altLang="en-US" sz="2400" dirty="0"/>
              <a:t>に円を支払って、ドル建て小切手を購入する。</a:t>
            </a:r>
          </a:p>
          <a:p>
            <a:pPr marL="342900" indent="-342900">
              <a:buFont typeface="+mj-ea"/>
              <a:buAutoNum type="circleNumDbPlain"/>
            </a:pPr>
            <a:r>
              <a:rPr lang="en-US" altLang="ja-JP" sz="2400" dirty="0"/>
              <a:t>X</a:t>
            </a:r>
            <a:r>
              <a:rPr lang="ja-JP" altLang="en-US" sz="2400" dirty="0"/>
              <a:t>は</a:t>
            </a:r>
            <a:r>
              <a:rPr lang="en-US" altLang="ja-JP" sz="2400" dirty="0"/>
              <a:t>Y</a:t>
            </a:r>
            <a:r>
              <a:rPr lang="ja-JP" altLang="en-US" sz="2400" dirty="0"/>
              <a:t>に小切手を送付する。</a:t>
            </a:r>
          </a:p>
          <a:p>
            <a:pPr marL="342900" indent="-342900">
              <a:buFont typeface="+mj-ea"/>
              <a:buAutoNum type="circleNumDbPlain"/>
            </a:pPr>
            <a:r>
              <a:rPr lang="en-US" altLang="ja-JP" sz="2400" dirty="0"/>
              <a:t>Y</a:t>
            </a:r>
            <a:r>
              <a:rPr lang="ja-JP" altLang="en-US" sz="2400" dirty="0"/>
              <a:t>は</a:t>
            </a:r>
            <a:r>
              <a:rPr lang="en-US" altLang="ja-JP" sz="2400" dirty="0"/>
              <a:t>B</a:t>
            </a:r>
            <a:r>
              <a:rPr lang="ja-JP" altLang="en-US" sz="2400" dirty="0"/>
              <a:t>に小切手を“預金”する（小切手を持参して、額面の金額を口座に振り込んでもらう）。</a:t>
            </a:r>
          </a:p>
          <a:p>
            <a:pPr marL="342900" indent="-342900">
              <a:buFont typeface="+mj-ea"/>
              <a:buAutoNum type="circleNumDbPlain"/>
            </a:pPr>
            <a:r>
              <a:rPr lang="en-US" altLang="ja-JP" sz="2400" dirty="0"/>
              <a:t>B</a:t>
            </a:r>
            <a:r>
              <a:rPr lang="ja-JP" altLang="en-US" sz="2400" dirty="0"/>
              <a:t>は</a:t>
            </a:r>
            <a:r>
              <a:rPr lang="en-US" altLang="ja-JP" sz="2400" dirty="0"/>
              <a:t>A</a:t>
            </a:r>
            <a:r>
              <a:rPr lang="ja-JP" altLang="en-US" sz="2400" dirty="0"/>
              <a:t>に小切手を送り、</a:t>
            </a:r>
            <a:r>
              <a:rPr lang="en-US" altLang="ja-JP" sz="2400" dirty="0"/>
              <a:t>A</a:t>
            </a:r>
            <a:r>
              <a:rPr lang="ja-JP" altLang="en-US" sz="2400" dirty="0"/>
              <a:t>は</a:t>
            </a:r>
            <a:r>
              <a:rPr lang="en-US" altLang="ja-JP" sz="2400" dirty="0"/>
              <a:t>B</a:t>
            </a:r>
            <a:r>
              <a:rPr lang="ja-JP" altLang="en-US" sz="2400" dirty="0"/>
              <a:t>にドルを支払う（</a:t>
            </a:r>
            <a:r>
              <a:rPr lang="en-US" altLang="ja-JP" sz="2400" dirty="0">
                <a:solidFill>
                  <a:srgbClr val="FF0000"/>
                </a:solidFill>
              </a:rPr>
              <a:t>A</a:t>
            </a:r>
            <a:r>
              <a:rPr lang="ja-JP" altLang="en-US" sz="2400" dirty="0">
                <a:solidFill>
                  <a:srgbClr val="FF0000"/>
                </a:solidFill>
              </a:rPr>
              <a:t>が</a:t>
            </a:r>
            <a:r>
              <a:rPr lang="en-US" altLang="ja-JP" sz="2400" dirty="0">
                <a:solidFill>
                  <a:srgbClr val="FF0000"/>
                </a:solidFill>
              </a:rPr>
              <a:t>B</a:t>
            </a:r>
            <a:r>
              <a:rPr lang="ja-JP" altLang="en-US" sz="2400" dirty="0" err="1">
                <a:solidFill>
                  <a:srgbClr val="FF0000"/>
                </a:solidFill>
              </a:rPr>
              <a:t>に保</a:t>
            </a:r>
            <a:r>
              <a:rPr lang="ja-JP" altLang="en-US" sz="2400" dirty="0">
                <a:solidFill>
                  <a:srgbClr val="FF0000"/>
                </a:solidFill>
              </a:rPr>
              <a:t>有するドル建ての預金の引落し</a:t>
            </a:r>
            <a:r>
              <a:rPr lang="ja-JP" altLang="en-US" sz="2400" dirty="0"/>
              <a:t>）。</a:t>
            </a:r>
          </a:p>
          <a:p>
            <a:endParaRPr kumimoji="1" lang="ja-JP" altLang="en-US" dirty="0"/>
          </a:p>
        </p:txBody>
      </p:sp>
      <p:cxnSp>
        <p:nvCxnSpPr>
          <p:cNvPr id="8" name="直線矢印コネクタ 7"/>
          <p:cNvCxnSpPr/>
          <p:nvPr/>
        </p:nvCxnSpPr>
        <p:spPr>
          <a:xfrm flipH="1" flipV="1">
            <a:off x="1750979" y="2558374"/>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71600" y="25596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107776" y="4070552"/>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477870" y="2555131"/>
            <a:ext cx="3600" cy="12369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61012" y="25560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107776" y="2421953"/>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107776" y="2125257"/>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11793229"/>
      </p:ext>
    </p:extLst>
  </p:cSld>
  <p:clrMapOvr>
    <a:masterClrMapping/>
  </p:clrMapOvr>
  <mc:AlternateContent xmlns:mc="http://schemas.openxmlformats.org/markup-compatibility/2006" xmlns:p14="http://schemas.microsoft.com/office/powerpoint/2010/main">
    <mc:Choice Requires="p14">
      <p:transition spd="slow" p14:dur="2000" advTm="179892"/>
    </mc:Choice>
    <mc:Fallback xmlns="">
      <p:transition spd="slow" advTm="1798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additive="base">
                                        <p:cTn id="5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anim calcmode="lin" valueType="num">
                                      <p:cBhvr additive="base">
                                        <p:cTn id="6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anim calcmode="lin" valueType="num">
                                      <p:cBhvr additive="base">
                                        <p:cTn id="7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additive="base">
                                        <p:cTn id="7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6">
                                            <p:txEl>
                                              <p:pRg st="3" end="3"/>
                                            </p:txEl>
                                          </p:spTgt>
                                        </p:tgtEl>
                                        <p:attrNameLst>
                                          <p:attrName>style.visibility</p:attrName>
                                        </p:attrNameLst>
                                      </p:cBhvr>
                                      <p:to>
                                        <p:strVal val="visible"/>
                                      </p:to>
                                    </p:set>
                                    <p:anim calcmode="lin" valueType="num">
                                      <p:cBhvr additive="base">
                                        <p:cTn id="8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14"/>
                                        </p:tgtEl>
                                        <p:attrNameLst>
                                          <p:attrName>style.visibility</p:attrName>
                                        </p:attrNameLst>
                                      </p:cBhvr>
                                      <p:to>
                                        <p:strVal val="visible"/>
                                      </p:to>
                                    </p:set>
                                    <p:anim calcmode="lin" valueType="num">
                                      <p:cBhvr additive="base">
                                        <p:cTn id="91" dur="500" fill="hold"/>
                                        <p:tgtEl>
                                          <p:spTgt spid="14"/>
                                        </p:tgtEl>
                                        <p:attrNameLst>
                                          <p:attrName>ppt_x</p:attrName>
                                        </p:attrNameLst>
                                      </p:cBhvr>
                                      <p:tavLst>
                                        <p:tav tm="0">
                                          <p:val>
                                            <p:strVal val="#ppt_x"/>
                                          </p:val>
                                        </p:tav>
                                        <p:tav tm="100000">
                                          <p:val>
                                            <p:strVal val="#ppt_x"/>
                                          </p:val>
                                        </p:tav>
                                      </p:tavLst>
                                    </p:anim>
                                    <p:anim calcmode="lin" valueType="num">
                                      <p:cBhvr additive="base">
                                        <p:cTn id="9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5"/>
                                        </p:tgtEl>
                                        <p:attrNameLst>
                                          <p:attrName>style.visibility</p:attrName>
                                        </p:attrNameLst>
                                      </p:cBhvr>
                                      <p:to>
                                        <p:strVal val="visible"/>
                                      </p:to>
                                    </p:set>
                                    <p:anim calcmode="lin" valueType="num">
                                      <p:cBhvr additive="base">
                                        <p:cTn id="97" dur="500" fill="hold"/>
                                        <p:tgtEl>
                                          <p:spTgt spid="15"/>
                                        </p:tgtEl>
                                        <p:attrNameLst>
                                          <p:attrName>ppt_x</p:attrName>
                                        </p:attrNameLst>
                                      </p:cBhvr>
                                      <p:tavLst>
                                        <p:tav tm="0">
                                          <p:val>
                                            <p:strVal val="#ppt_x"/>
                                          </p:val>
                                        </p:tav>
                                        <p:tav tm="100000">
                                          <p:val>
                                            <p:strVal val="#ppt_x"/>
                                          </p:val>
                                        </p:tav>
                                      </p:tavLst>
                                    </p:anim>
                                    <p:anim calcmode="lin" valueType="num">
                                      <p:cBhvr additive="base">
                                        <p:cTn id="9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4" end="4"/>
                                            </p:txEl>
                                          </p:spTgt>
                                        </p:tgtEl>
                                        <p:attrNameLst>
                                          <p:attrName>style.visibility</p:attrName>
                                        </p:attrNameLst>
                                      </p:cBhvr>
                                      <p:to>
                                        <p:strVal val="visible"/>
                                      </p:to>
                                    </p:set>
                                    <p:anim calcmode="lin" valueType="num">
                                      <p:cBhvr additive="base">
                                        <p:cTn id="10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6">
                                            <p:txEl>
                                              <p:pRg st="4" end="4"/>
                                            </p:txEl>
                                          </p:spTgt>
                                        </p:tgtEl>
                                        <p:attrNameLst>
                                          <p:attrName>style.visibility</p:attrName>
                                        </p:attrNameLst>
                                      </p:cBhvr>
                                      <p:to>
                                        <p:strVal val="visible"/>
                                      </p:to>
                                    </p:set>
                                    <p:anim calcmode="lin" valueType="num">
                                      <p:cBhvr additive="base">
                                        <p:cTn id="10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0"/>
                                        </p:tgtEl>
                                        <p:attrNameLst>
                                          <p:attrName>style.visibility</p:attrName>
                                        </p:attrNameLst>
                                      </p:cBhvr>
                                      <p:to>
                                        <p:strVal val="visible"/>
                                      </p:to>
                                    </p:set>
                                    <p:anim calcmode="lin" valueType="num">
                                      <p:cBhvr additive="base">
                                        <p:cTn id="121" dur="500" fill="hold"/>
                                        <p:tgtEl>
                                          <p:spTgt spid="20"/>
                                        </p:tgtEl>
                                        <p:attrNameLst>
                                          <p:attrName>ppt_x</p:attrName>
                                        </p:attrNameLst>
                                      </p:cBhvr>
                                      <p:tavLst>
                                        <p:tav tm="0">
                                          <p:val>
                                            <p:strVal val="#ppt_x"/>
                                          </p:val>
                                        </p:tav>
                                        <p:tav tm="100000">
                                          <p:val>
                                            <p:strVal val="#ppt_x"/>
                                          </p:val>
                                        </p:tav>
                                      </p:tavLst>
                                    </p:anim>
                                    <p:anim calcmode="lin" valueType="num">
                                      <p:cBhvr additive="base">
                                        <p:cTn id="12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3">
                                            <p:txEl>
                                              <p:pRg st="3" end="3"/>
                                            </p:txEl>
                                          </p:spTgt>
                                        </p:tgtEl>
                                        <p:attrNameLst>
                                          <p:attrName>style.visibility</p:attrName>
                                        </p:attrNameLst>
                                      </p:cBhvr>
                                      <p:to>
                                        <p:strVal val="visible"/>
                                      </p:to>
                                    </p:set>
                                    <p:anim calcmode="lin" valueType="num">
                                      <p:cBhvr additive="base">
                                        <p:cTn id="1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062460"/>
          </a:xfrm>
        </p:spPr>
        <p:txBody>
          <a:bodyPr>
            <a:normAutofit/>
          </a:bodyPr>
          <a:lstStyle/>
          <a:p>
            <a:pPr marL="342900" indent="-342900" algn="l">
              <a:buFont typeface="Wingdings" panose="05000000000000000000" pitchFamily="2" charset="2"/>
              <a:buChar char="l"/>
            </a:pPr>
            <a:r>
              <a:rPr kumimoji="1" lang="ja-JP" altLang="en-US" dirty="0"/>
              <a:t>並為替の図</a:t>
            </a:r>
          </a:p>
          <a:p>
            <a:pPr algn="l"/>
            <a:r>
              <a:rPr lang="ja-JP" altLang="en-US" dirty="0"/>
              <a:t>　　（日本）　　　　</a:t>
            </a:r>
            <a:r>
              <a:rPr lang="ja-JP" altLang="en-US" sz="2000" dirty="0"/>
              <a:t>　</a:t>
            </a:r>
            <a:r>
              <a:rPr lang="ja-JP" altLang="en-US" dirty="0"/>
              <a:t>　　　（アメリカ）</a:t>
            </a:r>
          </a:p>
          <a:p>
            <a:pPr algn="l"/>
            <a:r>
              <a:rPr kumimoji="1" lang="ja-JP" altLang="en-US" dirty="0"/>
              <a:t>　　銀行</a:t>
            </a:r>
            <a:r>
              <a:rPr lang="en-US" altLang="ja-JP" dirty="0"/>
              <a:t>A</a:t>
            </a:r>
            <a:r>
              <a:rPr lang="ja-JP" altLang="en-US" dirty="0"/>
              <a:t>　　　　　　　　　　銀行</a:t>
            </a:r>
            <a:r>
              <a:rPr lang="en-US" altLang="ja-JP" dirty="0"/>
              <a:t>B</a:t>
            </a:r>
          </a:p>
          <a:p>
            <a:pPr algn="l"/>
            <a:r>
              <a:rPr kumimoji="1" lang="ja-JP" altLang="en-US" dirty="0"/>
              <a:t>　　　　　　　　　　</a:t>
            </a:r>
            <a:r>
              <a:rPr kumimoji="1" lang="ja-JP" altLang="en-US" sz="2000" dirty="0"/>
              <a:t>④</a:t>
            </a:r>
            <a:r>
              <a:rPr kumimoji="1" lang="ja-JP" altLang="en-US" dirty="0"/>
              <a:t>　　　　　　　</a:t>
            </a:r>
            <a:endParaRPr kumimoji="1" lang="en-US" altLang="ja-JP" sz="2000" dirty="0"/>
          </a:p>
          <a:p>
            <a:pPr algn="l"/>
            <a:r>
              <a:rPr lang="ja-JP" altLang="en-US" dirty="0"/>
              <a:t>　　　　　　　　　　　　　　　　　　　</a:t>
            </a:r>
            <a:r>
              <a:rPr lang="ja-JP" altLang="en-US" sz="2000" dirty="0"/>
              <a:t>③</a:t>
            </a:r>
            <a:endParaRPr lang="en-US" altLang="ja-JP" sz="2000" dirty="0"/>
          </a:p>
          <a:p>
            <a:pPr algn="l"/>
            <a:r>
              <a:rPr kumimoji="1" lang="en-US" altLang="ja-JP" dirty="0"/>
              <a:t>     </a:t>
            </a:r>
            <a:r>
              <a:rPr kumimoji="1" lang="ja-JP" altLang="en-US" sz="2000" dirty="0"/>
              <a:t>①</a:t>
            </a:r>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r>
              <a:rPr kumimoji="1" lang="ja-JP" altLang="en-US" sz="2000" dirty="0"/>
              <a:t>②</a:t>
            </a:r>
          </a:p>
          <a:p>
            <a:pPr algn="l"/>
            <a:endParaRPr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
        <p:nvSpPr>
          <p:cNvPr id="6" name="テキスト ボックス 5"/>
          <p:cNvSpPr txBox="1"/>
          <p:nvPr/>
        </p:nvSpPr>
        <p:spPr>
          <a:xfrm>
            <a:off x="5763805" y="1191496"/>
            <a:ext cx="5184843" cy="4524315"/>
          </a:xfrm>
          <a:prstGeom prst="rect">
            <a:avLst/>
          </a:prstGeom>
          <a:noFill/>
        </p:spPr>
        <p:txBody>
          <a:bodyPr wrap="square" rtlCol="0">
            <a:spAutoFit/>
          </a:bodyPr>
          <a:lstStyle/>
          <a:p>
            <a:r>
              <a:rPr lang="ja-JP" altLang="en-US" sz="2400" dirty="0"/>
              <a:t>　</a:t>
            </a:r>
            <a:r>
              <a:rPr lang="en-US" altLang="ja-JP" sz="2400" dirty="0"/>
              <a:t>A</a:t>
            </a:r>
            <a:r>
              <a:rPr lang="ja-JP" altLang="en-US" sz="2400" dirty="0"/>
              <a:t>と</a:t>
            </a:r>
            <a:r>
              <a:rPr lang="en-US" altLang="ja-JP" sz="2400" dirty="0"/>
              <a:t>B</a:t>
            </a:r>
            <a:r>
              <a:rPr lang="ja-JP" altLang="en-US" sz="2400" dirty="0"/>
              <a:t>の間のコルレス預金の関係を下に描く。もともと、</a:t>
            </a:r>
            <a:r>
              <a:rPr lang="en-US" altLang="ja-JP" sz="2400" dirty="0"/>
              <a:t>A</a:t>
            </a:r>
            <a:r>
              <a:rPr lang="ja-JP" altLang="en-US" sz="2400" dirty="0"/>
              <a:t>は</a:t>
            </a:r>
            <a:r>
              <a:rPr lang="en-US" altLang="ja-JP" sz="2400" dirty="0"/>
              <a:t>B</a:t>
            </a:r>
            <a:r>
              <a:rPr lang="ja-JP" altLang="en-US" sz="2400" dirty="0"/>
              <a:t>に</a:t>
            </a:r>
            <a:r>
              <a:rPr lang="en-US" altLang="ja-JP" sz="2400" dirty="0"/>
              <a:t>5000</a:t>
            </a:r>
            <a:r>
              <a:rPr lang="ja-JP" altLang="en-US" sz="2400" dirty="0"/>
              <a:t>ドルの預金を持っていて、この送金の金額が</a:t>
            </a:r>
            <a:r>
              <a:rPr lang="en-US" altLang="ja-JP" sz="2400" dirty="0"/>
              <a:t>1000</a:t>
            </a:r>
            <a:r>
              <a:rPr lang="ja-JP" altLang="en-US" sz="2400" dirty="0"/>
              <a:t>ドルと仮定する。</a:t>
            </a:r>
          </a:p>
          <a:p>
            <a:r>
              <a:rPr lang="ja-JP" altLang="en-US" sz="2400" dirty="0"/>
              <a:t>      　　 　</a:t>
            </a:r>
            <a:r>
              <a:rPr lang="en-US" altLang="ja-JP" sz="2400" dirty="0"/>
              <a:t>A                            </a:t>
            </a:r>
            <a:r>
              <a:rPr lang="ja-JP" altLang="en-US" sz="2400" dirty="0"/>
              <a:t>　</a:t>
            </a:r>
            <a:r>
              <a:rPr lang="en-US" altLang="ja-JP" sz="2400" dirty="0"/>
              <a:t>B</a:t>
            </a:r>
            <a:endParaRPr lang="ja-JP" altLang="en-US" sz="2400" dirty="0"/>
          </a:p>
          <a:p>
            <a:r>
              <a:rPr lang="en-US" altLang="ja-JP" sz="2400" dirty="0"/>
              <a:t>   B</a:t>
            </a:r>
            <a:r>
              <a:rPr lang="ja-JP" altLang="en-US" sz="2400" dirty="0"/>
              <a:t>：</a:t>
            </a:r>
            <a:r>
              <a:rPr lang="en-US" altLang="ja-JP" sz="2400" dirty="0"/>
              <a:t>5000                                   A</a:t>
            </a:r>
            <a:r>
              <a:rPr lang="ja-JP" altLang="en-US" sz="2400" dirty="0"/>
              <a:t>：</a:t>
            </a:r>
            <a:r>
              <a:rPr lang="en-US" altLang="ja-JP" sz="2400" dirty="0"/>
              <a:t>5000</a:t>
            </a:r>
          </a:p>
          <a:p>
            <a:endParaRPr lang="ja-JP" altLang="en-US" sz="2400" dirty="0"/>
          </a:p>
          <a:p>
            <a:r>
              <a:rPr lang="en-US" altLang="ja-JP" sz="2400" dirty="0"/>
              <a:t>                                 </a:t>
            </a:r>
            <a:endParaRPr lang="ja-JP" altLang="en-US" sz="2400" dirty="0"/>
          </a:p>
          <a:p>
            <a:r>
              <a:rPr lang="en-US" altLang="ja-JP" sz="2400" dirty="0"/>
              <a:t>                              </a:t>
            </a:r>
            <a:endParaRPr lang="ja-JP" altLang="en-US" sz="2400" dirty="0"/>
          </a:p>
          <a:p>
            <a:r>
              <a:rPr lang="ja-JP" altLang="en-US" sz="2400" dirty="0"/>
              <a:t>　             </a:t>
            </a:r>
            <a:r>
              <a:rPr lang="en-US" altLang="ja-JP" sz="2400" dirty="0"/>
              <a:t>A                           </a:t>
            </a:r>
            <a:r>
              <a:rPr lang="ja-JP" altLang="en-US" sz="2400" dirty="0"/>
              <a:t>　</a:t>
            </a:r>
            <a:r>
              <a:rPr lang="en-US" altLang="ja-JP" sz="2400" dirty="0"/>
              <a:t> B</a:t>
            </a:r>
            <a:endParaRPr lang="ja-JP" altLang="en-US" sz="2400" dirty="0"/>
          </a:p>
          <a:p>
            <a:r>
              <a:rPr lang="en-US" altLang="ja-JP" sz="2400" dirty="0"/>
              <a:t>   B</a:t>
            </a:r>
            <a:r>
              <a:rPr lang="ja-JP" altLang="en-US" sz="2400" dirty="0"/>
              <a:t>：</a:t>
            </a:r>
            <a:r>
              <a:rPr lang="en-US" altLang="ja-JP" sz="2400" dirty="0">
                <a:solidFill>
                  <a:srgbClr val="FF0000"/>
                </a:solidFill>
              </a:rPr>
              <a:t>4000</a:t>
            </a:r>
            <a:r>
              <a:rPr lang="en-US" altLang="ja-JP" sz="2400" dirty="0"/>
              <a:t>                                   A</a:t>
            </a:r>
            <a:r>
              <a:rPr lang="ja-JP" altLang="en-US" sz="2400" dirty="0"/>
              <a:t>：</a:t>
            </a:r>
            <a:r>
              <a:rPr lang="en-US" altLang="ja-JP" sz="2400" dirty="0">
                <a:solidFill>
                  <a:srgbClr val="FF0000"/>
                </a:solidFill>
              </a:rPr>
              <a:t>4000</a:t>
            </a:r>
          </a:p>
          <a:p>
            <a:endParaRPr lang="ja-JP" altLang="en-US" sz="2400" dirty="0"/>
          </a:p>
        </p:txBody>
      </p:sp>
      <p:cxnSp>
        <p:nvCxnSpPr>
          <p:cNvPr id="8" name="直線矢印コネクタ 7"/>
          <p:cNvCxnSpPr/>
          <p:nvPr/>
        </p:nvCxnSpPr>
        <p:spPr>
          <a:xfrm flipH="1" flipV="1">
            <a:off x="1750979" y="2558374"/>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71600" y="25596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2169267" y="4140000"/>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477870" y="2555131"/>
            <a:ext cx="3600" cy="12369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61012" y="25560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107776" y="2421953"/>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107776" y="2125257"/>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5819264" y="3070909"/>
            <a:ext cx="1948682" cy="582367"/>
            <a:chOff x="5459116" y="3763701"/>
            <a:chExt cx="1948682" cy="582367"/>
          </a:xfrm>
        </p:grpSpPr>
        <p:cxnSp>
          <p:nvCxnSpPr>
            <p:cNvPr id="5" name="直線コネクタ 4"/>
            <p:cNvCxnSpPr/>
            <p:nvPr/>
          </p:nvCxnSpPr>
          <p:spPr>
            <a:xfrm>
              <a:off x="5459116" y="3763701"/>
              <a:ext cx="19486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748041" y="3763701"/>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20"/>
          <p:cNvGrpSpPr/>
          <p:nvPr/>
        </p:nvGrpSpPr>
        <p:grpSpPr>
          <a:xfrm>
            <a:off x="8736042" y="3059198"/>
            <a:ext cx="1593368" cy="587921"/>
            <a:chOff x="8582707" y="3628604"/>
            <a:chExt cx="1593368" cy="587921"/>
          </a:xfrm>
        </p:grpSpPr>
        <p:cxnSp>
          <p:nvCxnSpPr>
            <p:cNvPr id="16" name="直線コネクタ 15"/>
            <p:cNvCxnSpPr/>
            <p:nvPr/>
          </p:nvCxnSpPr>
          <p:spPr>
            <a:xfrm flipV="1">
              <a:off x="8582707" y="3628604"/>
              <a:ext cx="1593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9169080" y="3634158"/>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下矢印 18"/>
          <p:cNvSpPr/>
          <p:nvPr/>
        </p:nvSpPr>
        <p:spPr>
          <a:xfrm>
            <a:off x="7935769" y="3920312"/>
            <a:ext cx="420457" cy="54401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5796459" y="4875154"/>
            <a:ext cx="1948682" cy="553373"/>
            <a:chOff x="5459116" y="3763701"/>
            <a:chExt cx="1948682" cy="553373"/>
          </a:xfrm>
        </p:grpSpPr>
        <p:cxnSp>
          <p:nvCxnSpPr>
            <p:cNvPr id="24" name="直線コネクタ 23"/>
            <p:cNvCxnSpPr/>
            <p:nvPr/>
          </p:nvCxnSpPr>
          <p:spPr>
            <a:xfrm>
              <a:off x="5459116" y="3763701"/>
              <a:ext cx="19486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748041" y="3763701"/>
              <a:ext cx="0" cy="553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8669114" y="4861908"/>
            <a:ext cx="1593368" cy="587921"/>
            <a:chOff x="8582707" y="3628604"/>
            <a:chExt cx="1593368" cy="587921"/>
          </a:xfrm>
        </p:grpSpPr>
        <p:cxnSp>
          <p:nvCxnSpPr>
            <p:cNvPr id="27" name="直線コネクタ 26"/>
            <p:cNvCxnSpPr/>
            <p:nvPr/>
          </p:nvCxnSpPr>
          <p:spPr>
            <a:xfrm flipV="1">
              <a:off x="8582707" y="3628604"/>
              <a:ext cx="1593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9169080" y="3634158"/>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024252205"/>
      </p:ext>
    </p:extLst>
  </p:cSld>
  <p:clrMapOvr>
    <a:masterClrMapping/>
  </p:clrMapOvr>
  <mc:AlternateContent xmlns:mc="http://schemas.openxmlformats.org/markup-compatibility/2006" xmlns:p14="http://schemas.microsoft.com/office/powerpoint/2010/main">
    <mc:Choice Requires="p14">
      <p:transition spd="slow" p14:dur="2000" advTm="97532"/>
    </mc:Choice>
    <mc:Fallback xmlns="">
      <p:transition spd="slow" advTm="975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 calcmode="lin" valueType="num">
                                      <p:cBhvr additive="base">
                                        <p:cTn id="2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 calcmode="lin" valueType="num">
                                      <p:cBhvr additive="base">
                                        <p:cTn id="4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ppt_x"/>
                                          </p:val>
                                        </p:tav>
                                        <p:tav tm="100000">
                                          <p:val>
                                            <p:strVal val="#ppt_x"/>
                                          </p:val>
                                        </p:tav>
                                      </p:tavLst>
                                    </p:anim>
                                    <p:anim calcmode="lin" valueType="num">
                                      <p:cBhvr additive="base">
                                        <p:cTn id="5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anim calcmode="lin" valueType="num">
                                      <p:cBhvr additive="base">
                                        <p:cTn id="5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062460"/>
          </a:xfrm>
        </p:spPr>
        <p:txBody>
          <a:bodyPr>
            <a:normAutofit/>
          </a:bodyPr>
          <a:lstStyle/>
          <a:p>
            <a:pPr marL="342900" indent="-342900" algn="l">
              <a:buFont typeface="Wingdings" panose="05000000000000000000" pitchFamily="2" charset="2"/>
              <a:buChar char="l"/>
            </a:pPr>
            <a:r>
              <a:rPr kumimoji="1" lang="ja-JP" altLang="en-US" dirty="0"/>
              <a:t>並為替の図</a:t>
            </a:r>
          </a:p>
          <a:p>
            <a:pPr algn="l"/>
            <a:r>
              <a:rPr lang="ja-JP" altLang="en-US" dirty="0"/>
              <a:t>　　（日本）　　　　</a:t>
            </a:r>
            <a:r>
              <a:rPr lang="ja-JP" altLang="en-US" sz="2000" dirty="0"/>
              <a:t>　</a:t>
            </a:r>
            <a:r>
              <a:rPr lang="ja-JP" altLang="en-US" dirty="0"/>
              <a:t>　　　（アメリカ）</a:t>
            </a:r>
          </a:p>
          <a:p>
            <a:pPr algn="l"/>
            <a:r>
              <a:rPr kumimoji="1" lang="ja-JP" altLang="en-US" dirty="0"/>
              <a:t>　　銀行</a:t>
            </a:r>
            <a:r>
              <a:rPr lang="en-US" altLang="ja-JP" dirty="0"/>
              <a:t>A</a:t>
            </a:r>
            <a:r>
              <a:rPr lang="ja-JP" altLang="en-US" dirty="0"/>
              <a:t>　　　　　　　　　　銀行</a:t>
            </a:r>
            <a:r>
              <a:rPr lang="en-US" altLang="ja-JP" dirty="0"/>
              <a:t>B</a:t>
            </a:r>
          </a:p>
          <a:p>
            <a:pPr algn="l"/>
            <a:r>
              <a:rPr kumimoji="1" lang="ja-JP" altLang="en-US" dirty="0"/>
              <a:t>　　　　　　　　　　</a:t>
            </a:r>
            <a:r>
              <a:rPr kumimoji="1" lang="ja-JP" altLang="en-US" sz="2000" dirty="0">
                <a:solidFill>
                  <a:srgbClr val="FF0000"/>
                </a:solidFill>
              </a:rPr>
              <a:t>④</a:t>
            </a:r>
            <a:r>
              <a:rPr kumimoji="1" lang="ja-JP" altLang="en-US" dirty="0"/>
              <a:t>　　　　　　　</a:t>
            </a:r>
            <a:endParaRPr kumimoji="1" lang="en-US" altLang="ja-JP" sz="2000" dirty="0"/>
          </a:p>
          <a:p>
            <a:pPr algn="l"/>
            <a:r>
              <a:rPr lang="ja-JP" altLang="en-US" dirty="0"/>
              <a:t>　　　　　　　　　　　　　　　　　　　</a:t>
            </a:r>
            <a:r>
              <a:rPr lang="ja-JP" altLang="en-US" sz="2000" dirty="0">
                <a:solidFill>
                  <a:srgbClr val="FF0000"/>
                </a:solidFill>
              </a:rPr>
              <a:t>①</a:t>
            </a:r>
            <a:endParaRPr lang="en-US" altLang="ja-JP" sz="2000" dirty="0">
              <a:solidFill>
                <a:srgbClr val="FF0000"/>
              </a:solidFill>
            </a:endParaRPr>
          </a:p>
          <a:p>
            <a:pPr algn="l"/>
            <a:r>
              <a:rPr kumimoji="1" lang="en-US" altLang="ja-JP" dirty="0"/>
              <a:t>     </a:t>
            </a:r>
            <a:r>
              <a:rPr lang="ja-JP" altLang="en-US" sz="2000" dirty="0">
                <a:solidFill>
                  <a:srgbClr val="FF0000"/>
                </a:solidFill>
              </a:rPr>
              <a:t>③</a:t>
            </a:r>
            <a:endParaRPr kumimoji="1" lang="ja-JP" altLang="en-US" sz="2000" dirty="0">
              <a:solidFill>
                <a:srgbClr val="FF0000"/>
              </a:solidFill>
            </a:endParaRPr>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r>
              <a:rPr kumimoji="1" lang="ja-JP" altLang="en-US" sz="2000" dirty="0">
                <a:solidFill>
                  <a:srgbClr val="FF0000"/>
                </a:solidFill>
              </a:rPr>
              <a:t>②</a:t>
            </a:r>
          </a:p>
          <a:p>
            <a:pPr algn="l"/>
            <a:endParaRPr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
        <p:nvSpPr>
          <p:cNvPr id="6" name="テキスト ボックス 5"/>
          <p:cNvSpPr txBox="1"/>
          <p:nvPr/>
        </p:nvSpPr>
        <p:spPr>
          <a:xfrm>
            <a:off x="5588534" y="542111"/>
            <a:ext cx="5757635" cy="5632311"/>
          </a:xfrm>
          <a:prstGeom prst="rect">
            <a:avLst/>
          </a:prstGeom>
          <a:noFill/>
        </p:spPr>
        <p:txBody>
          <a:bodyPr wrap="square" rtlCol="0">
            <a:spAutoFit/>
          </a:bodyPr>
          <a:lstStyle/>
          <a:p>
            <a:r>
              <a:rPr lang="ja-JP" altLang="en-US" sz="2400"/>
              <a:t>　左の図のように、もし</a:t>
            </a:r>
            <a:r>
              <a:rPr lang="ja-JP" altLang="en-US" sz="2400" dirty="0"/>
              <a:t>円建てで決済するという支払契約だとどうなるか。①と③は、それにかかわらず、国内の取引なので、①はドルで、③は円で支払われる。④は円建てなら、考え方の道筋は、前にも示したように次のとおり。</a:t>
            </a:r>
          </a:p>
          <a:p>
            <a:pPr marL="342900" indent="-342900">
              <a:buFont typeface="Wingdings" panose="05000000000000000000" pitchFamily="2" charset="2"/>
              <a:buChar char="l"/>
            </a:pPr>
            <a:r>
              <a:rPr lang="ja-JP" altLang="en-US" sz="2400" dirty="0"/>
              <a:t>まずその通貨の母国にある口座で決済する。円ならば、円は日本の通貨なので、地理的に日本にある通貨、つまり、</a:t>
            </a:r>
            <a:r>
              <a:rPr lang="en-US" altLang="ja-JP" sz="2400" dirty="0"/>
              <a:t>B</a:t>
            </a:r>
            <a:r>
              <a:rPr lang="ja-JP" altLang="en-US" sz="2400" dirty="0"/>
              <a:t>が</a:t>
            </a:r>
            <a:r>
              <a:rPr lang="en-US" altLang="ja-JP" sz="2400" dirty="0"/>
              <a:t>A</a:t>
            </a:r>
            <a:r>
              <a:rPr lang="ja-JP" altLang="en-US" sz="2400" dirty="0"/>
              <a:t>に持つ口座で決済する。</a:t>
            </a:r>
          </a:p>
          <a:p>
            <a:pPr marL="342900" indent="-342900">
              <a:buFont typeface="Wingdings" panose="05000000000000000000" pitchFamily="2" charset="2"/>
              <a:buChar char="l"/>
            </a:pPr>
            <a:r>
              <a:rPr lang="ja-JP" altLang="en-US" sz="2400" dirty="0"/>
              <a:t>誰が誰に支払うのかを考える。これは、通貨が何かには関係ない。</a:t>
            </a:r>
            <a:r>
              <a:rPr lang="en-US" altLang="ja-JP" sz="2400" dirty="0"/>
              <a:t>B</a:t>
            </a:r>
            <a:r>
              <a:rPr lang="ja-JP" altLang="en-US" sz="2400" dirty="0"/>
              <a:t>が</a:t>
            </a:r>
            <a:r>
              <a:rPr lang="en-US" altLang="ja-JP" sz="2400" dirty="0"/>
              <a:t>A</a:t>
            </a:r>
            <a:r>
              <a:rPr lang="ja-JP" altLang="en-US" sz="2400" dirty="0"/>
              <a:t>に支払う。</a:t>
            </a:r>
          </a:p>
          <a:p>
            <a:pPr marL="342900" indent="-342900">
              <a:buFont typeface="Wingdings" panose="05000000000000000000" pitchFamily="2" charset="2"/>
              <a:buChar char="l"/>
            </a:pPr>
            <a:r>
              <a:rPr lang="ja-JP" altLang="en-US" sz="2400" dirty="0"/>
              <a:t>ということは、</a:t>
            </a:r>
            <a:r>
              <a:rPr lang="en-US" altLang="ja-JP" sz="2400" dirty="0"/>
              <a:t>A</a:t>
            </a:r>
            <a:r>
              <a:rPr lang="ja-JP" altLang="en-US" sz="2400" dirty="0"/>
              <a:t>がお金を受け取るわけだから、</a:t>
            </a:r>
            <a:r>
              <a:rPr lang="en-US" altLang="ja-JP" sz="2400" dirty="0"/>
              <a:t>B</a:t>
            </a:r>
            <a:r>
              <a:rPr lang="ja-JP" altLang="en-US" sz="2400" dirty="0"/>
              <a:t>が</a:t>
            </a:r>
            <a:r>
              <a:rPr lang="en-US" altLang="ja-JP" sz="2400" dirty="0"/>
              <a:t>A</a:t>
            </a:r>
            <a:r>
              <a:rPr lang="ja-JP" altLang="en-US" sz="2400" dirty="0"/>
              <a:t>に持つ口座が引き落とされる。</a:t>
            </a:r>
            <a:endParaRPr lang="en-US" altLang="ja-JP" sz="2400" dirty="0"/>
          </a:p>
        </p:txBody>
      </p:sp>
      <p:cxnSp>
        <p:nvCxnSpPr>
          <p:cNvPr id="8" name="直線矢印コネクタ 7"/>
          <p:cNvCxnSpPr/>
          <p:nvPr/>
        </p:nvCxnSpPr>
        <p:spPr>
          <a:xfrm flipH="1" flipV="1">
            <a:off x="1750979" y="2558374"/>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71600" y="25596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477870" y="2555131"/>
            <a:ext cx="3600" cy="12369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61012" y="25560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1984443" y="2120395"/>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1984443" y="2368449"/>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flipH="1">
            <a:off x="1984443" y="4095345"/>
            <a:ext cx="1815335" cy="97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31409992"/>
      </p:ext>
    </p:extLst>
  </p:cSld>
  <p:clrMapOvr>
    <a:masterClrMapping/>
  </p:clrMapOvr>
  <mc:AlternateContent xmlns:mc="http://schemas.openxmlformats.org/markup-compatibility/2006" xmlns:p14="http://schemas.microsoft.com/office/powerpoint/2010/main">
    <mc:Choice Requires="p14">
      <p:transition spd="slow" p14:dur="2000" advTm="106163"/>
    </mc:Choice>
    <mc:Fallback xmlns="">
      <p:transition spd="slow" advTm="1061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03113" y="1141570"/>
            <a:ext cx="10700427" cy="5062460"/>
          </a:xfrm>
        </p:spPr>
        <p:txBody>
          <a:bodyPr>
            <a:normAutofit/>
          </a:bodyPr>
          <a:lstStyle/>
          <a:p>
            <a:pPr marL="342900" indent="-342900" algn="l">
              <a:buFont typeface="Wingdings" panose="05000000000000000000" pitchFamily="2" charset="2"/>
              <a:buChar char="l"/>
            </a:pPr>
            <a:r>
              <a:rPr kumimoji="1" lang="ja-JP" altLang="en-US" dirty="0"/>
              <a:t>並為替の図</a:t>
            </a:r>
          </a:p>
          <a:p>
            <a:pPr algn="l"/>
            <a:r>
              <a:rPr lang="ja-JP" altLang="en-US" dirty="0"/>
              <a:t>　　（日本）　　　　</a:t>
            </a:r>
            <a:r>
              <a:rPr lang="ja-JP" altLang="en-US" sz="2000" dirty="0"/>
              <a:t>　</a:t>
            </a:r>
            <a:r>
              <a:rPr lang="ja-JP" altLang="en-US" dirty="0"/>
              <a:t>　　　（アメリカ）</a:t>
            </a:r>
          </a:p>
          <a:p>
            <a:pPr algn="l"/>
            <a:r>
              <a:rPr kumimoji="1" lang="ja-JP" altLang="en-US" dirty="0"/>
              <a:t>　　銀行</a:t>
            </a:r>
            <a:r>
              <a:rPr lang="en-US" altLang="ja-JP" dirty="0"/>
              <a:t>A</a:t>
            </a:r>
            <a:r>
              <a:rPr lang="ja-JP" altLang="en-US" dirty="0"/>
              <a:t>　　　　　　　　　　銀行</a:t>
            </a:r>
            <a:r>
              <a:rPr lang="en-US" altLang="ja-JP" dirty="0"/>
              <a:t>B</a:t>
            </a:r>
          </a:p>
          <a:p>
            <a:pPr algn="l"/>
            <a:r>
              <a:rPr kumimoji="1" lang="ja-JP" altLang="en-US" dirty="0"/>
              <a:t>　　　　　　　　　　</a:t>
            </a:r>
            <a:r>
              <a:rPr kumimoji="1" lang="ja-JP" altLang="en-US" sz="2000" dirty="0"/>
              <a:t>④</a:t>
            </a:r>
            <a:r>
              <a:rPr kumimoji="1" lang="ja-JP" altLang="en-US" dirty="0"/>
              <a:t>　　　　　　　</a:t>
            </a:r>
            <a:endParaRPr kumimoji="1" lang="en-US" altLang="ja-JP" sz="2000" dirty="0"/>
          </a:p>
          <a:p>
            <a:pPr algn="l"/>
            <a:r>
              <a:rPr lang="ja-JP" altLang="en-US" dirty="0"/>
              <a:t>　　　　　　　　　　　　　　　　　　　</a:t>
            </a:r>
            <a:r>
              <a:rPr lang="ja-JP" altLang="en-US" sz="2000" dirty="0"/>
              <a:t>①</a:t>
            </a:r>
            <a:endParaRPr lang="en-US" altLang="ja-JP" sz="2000" dirty="0"/>
          </a:p>
          <a:p>
            <a:pPr algn="l"/>
            <a:r>
              <a:rPr kumimoji="1" lang="en-US" altLang="ja-JP" dirty="0"/>
              <a:t>     </a:t>
            </a:r>
            <a:r>
              <a:rPr lang="ja-JP" altLang="en-US" sz="2000" dirty="0"/>
              <a:t>③</a:t>
            </a:r>
            <a:endParaRPr kumimoji="1" lang="ja-JP" altLang="en-US" sz="2000" dirty="0"/>
          </a:p>
          <a:p>
            <a:pPr algn="l"/>
            <a:r>
              <a:rPr lang="ja-JP" altLang="en-US" dirty="0"/>
              <a:t>　　</a:t>
            </a:r>
            <a:r>
              <a:rPr kumimoji="1" lang="ja-JP" altLang="en-US" dirty="0"/>
              <a:t>企業</a:t>
            </a:r>
            <a:r>
              <a:rPr kumimoji="1" lang="en-US" altLang="ja-JP" dirty="0"/>
              <a:t>X</a:t>
            </a:r>
            <a:r>
              <a:rPr kumimoji="1" lang="ja-JP" altLang="en-US" dirty="0"/>
              <a:t>　　　　　　　　　　企業</a:t>
            </a:r>
            <a:r>
              <a:rPr kumimoji="1" lang="en-US" altLang="ja-JP" dirty="0"/>
              <a:t>Y</a:t>
            </a:r>
            <a:endParaRPr kumimoji="1" lang="ja-JP" altLang="en-US" dirty="0"/>
          </a:p>
          <a:p>
            <a:pPr algn="l"/>
            <a:r>
              <a:rPr kumimoji="1" lang="ja-JP" altLang="en-US" dirty="0"/>
              <a:t>　　　　　　　　　　</a:t>
            </a:r>
            <a:r>
              <a:rPr kumimoji="1" lang="ja-JP" altLang="en-US" sz="2000" dirty="0"/>
              <a:t>②</a:t>
            </a:r>
          </a:p>
          <a:p>
            <a:pPr algn="l"/>
            <a:endParaRPr lang="ja-JP" altLang="en-US" sz="20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
        <p:nvSpPr>
          <p:cNvPr id="6" name="テキスト ボックス 5"/>
          <p:cNvSpPr txBox="1"/>
          <p:nvPr/>
        </p:nvSpPr>
        <p:spPr>
          <a:xfrm>
            <a:off x="5763805" y="1191496"/>
            <a:ext cx="5184843" cy="4524315"/>
          </a:xfrm>
          <a:prstGeom prst="rect">
            <a:avLst/>
          </a:prstGeom>
          <a:noFill/>
        </p:spPr>
        <p:txBody>
          <a:bodyPr wrap="square" rtlCol="0">
            <a:spAutoFit/>
          </a:bodyPr>
          <a:lstStyle/>
          <a:p>
            <a:r>
              <a:rPr lang="ja-JP" altLang="en-US" sz="2400" dirty="0"/>
              <a:t>　</a:t>
            </a:r>
            <a:r>
              <a:rPr lang="en-US" altLang="ja-JP" sz="2400" dirty="0"/>
              <a:t>A</a:t>
            </a:r>
            <a:r>
              <a:rPr lang="ja-JP" altLang="en-US" sz="2400" dirty="0"/>
              <a:t>と</a:t>
            </a:r>
            <a:r>
              <a:rPr lang="en-US" altLang="ja-JP" sz="2400" dirty="0"/>
              <a:t>B</a:t>
            </a:r>
            <a:r>
              <a:rPr lang="ja-JP" altLang="en-US" sz="2400" dirty="0"/>
              <a:t>の間のコルレス預金の関係を下に描く。もともと、</a:t>
            </a:r>
            <a:r>
              <a:rPr lang="en-US" altLang="ja-JP" sz="2400" dirty="0"/>
              <a:t>B</a:t>
            </a:r>
            <a:r>
              <a:rPr lang="ja-JP" altLang="en-US" sz="2400" dirty="0"/>
              <a:t>は</a:t>
            </a:r>
            <a:r>
              <a:rPr lang="en-US" altLang="ja-JP" sz="2400" dirty="0"/>
              <a:t>A</a:t>
            </a:r>
            <a:r>
              <a:rPr lang="ja-JP" altLang="en-US" sz="2400" dirty="0"/>
              <a:t>に</a:t>
            </a:r>
            <a:r>
              <a:rPr lang="en-US" altLang="ja-JP" sz="2400" dirty="0"/>
              <a:t>5000</a:t>
            </a:r>
            <a:r>
              <a:rPr lang="ja-JP" altLang="en-US" sz="2400" dirty="0"/>
              <a:t>円の預金を持っていて、この送金の金額が</a:t>
            </a:r>
            <a:r>
              <a:rPr lang="en-US" altLang="ja-JP" sz="2400" dirty="0"/>
              <a:t>1000</a:t>
            </a:r>
            <a:r>
              <a:rPr lang="ja-JP" altLang="en-US" sz="2400" dirty="0"/>
              <a:t>円と仮定する。</a:t>
            </a:r>
          </a:p>
          <a:p>
            <a:r>
              <a:rPr lang="ja-JP" altLang="en-US" sz="2400" dirty="0"/>
              <a:t>      　　 　</a:t>
            </a:r>
            <a:r>
              <a:rPr lang="en-US" altLang="ja-JP" sz="2400" dirty="0"/>
              <a:t>A                            </a:t>
            </a:r>
            <a:r>
              <a:rPr lang="ja-JP" altLang="en-US" sz="2400" dirty="0"/>
              <a:t>　</a:t>
            </a:r>
            <a:r>
              <a:rPr lang="en-US" altLang="ja-JP" sz="2400" dirty="0"/>
              <a:t>B</a:t>
            </a:r>
            <a:endParaRPr lang="ja-JP" altLang="en-US" sz="2400" dirty="0"/>
          </a:p>
          <a:p>
            <a:r>
              <a:rPr lang="en-US" altLang="ja-JP" sz="2400" dirty="0"/>
              <a:t>            B</a:t>
            </a:r>
            <a:r>
              <a:rPr lang="ja-JP" altLang="en-US" sz="2400" dirty="0"/>
              <a:t>：</a:t>
            </a:r>
            <a:r>
              <a:rPr lang="en-US" altLang="ja-JP" sz="2400" dirty="0"/>
              <a:t>5000                 A</a:t>
            </a:r>
            <a:r>
              <a:rPr lang="ja-JP" altLang="en-US" sz="2400" dirty="0"/>
              <a:t>：</a:t>
            </a:r>
            <a:r>
              <a:rPr lang="en-US" altLang="ja-JP" sz="2400" dirty="0"/>
              <a:t>5000</a:t>
            </a:r>
          </a:p>
          <a:p>
            <a:endParaRPr lang="ja-JP" altLang="en-US" sz="2400" dirty="0"/>
          </a:p>
          <a:p>
            <a:r>
              <a:rPr lang="en-US" altLang="ja-JP" sz="2400" dirty="0"/>
              <a:t>                                 </a:t>
            </a:r>
            <a:endParaRPr lang="ja-JP" altLang="en-US" sz="2400" dirty="0"/>
          </a:p>
          <a:p>
            <a:r>
              <a:rPr lang="en-US" altLang="ja-JP" sz="2400" dirty="0"/>
              <a:t>                              </a:t>
            </a:r>
            <a:endParaRPr lang="ja-JP" altLang="en-US" sz="2400" dirty="0"/>
          </a:p>
          <a:p>
            <a:r>
              <a:rPr lang="ja-JP" altLang="en-US" sz="2400" dirty="0"/>
              <a:t>　             </a:t>
            </a:r>
            <a:r>
              <a:rPr lang="en-US" altLang="ja-JP" sz="2400" dirty="0"/>
              <a:t>A                           </a:t>
            </a:r>
            <a:r>
              <a:rPr lang="ja-JP" altLang="en-US" sz="2400" dirty="0"/>
              <a:t>　</a:t>
            </a:r>
            <a:r>
              <a:rPr lang="en-US" altLang="ja-JP" sz="2400" dirty="0"/>
              <a:t> B</a:t>
            </a:r>
            <a:endParaRPr lang="ja-JP" altLang="en-US" sz="2400" dirty="0"/>
          </a:p>
          <a:p>
            <a:r>
              <a:rPr lang="en-US" altLang="ja-JP" sz="2400" dirty="0"/>
              <a:t>  </a:t>
            </a:r>
            <a:r>
              <a:rPr lang="ja-JP" altLang="en-US" sz="2400" dirty="0"/>
              <a:t>　　</a:t>
            </a:r>
            <a:r>
              <a:rPr lang="en-US" altLang="ja-JP" sz="2400" dirty="0"/>
              <a:t>     B</a:t>
            </a:r>
            <a:r>
              <a:rPr lang="ja-JP" altLang="en-US" sz="2400" dirty="0"/>
              <a:t>：</a:t>
            </a:r>
            <a:r>
              <a:rPr lang="en-US" altLang="ja-JP" sz="2400" dirty="0">
                <a:solidFill>
                  <a:srgbClr val="FF0000"/>
                </a:solidFill>
              </a:rPr>
              <a:t>4000</a:t>
            </a:r>
            <a:r>
              <a:rPr lang="en-US" altLang="ja-JP" sz="2400" dirty="0"/>
              <a:t>                A</a:t>
            </a:r>
            <a:r>
              <a:rPr lang="ja-JP" altLang="en-US" sz="2400" dirty="0"/>
              <a:t>：</a:t>
            </a:r>
            <a:r>
              <a:rPr lang="en-US" altLang="ja-JP" sz="2400" dirty="0">
                <a:solidFill>
                  <a:srgbClr val="FF0000"/>
                </a:solidFill>
              </a:rPr>
              <a:t>4000</a:t>
            </a:r>
          </a:p>
          <a:p>
            <a:endParaRPr lang="ja-JP" altLang="en-US" sz="2400" dirty="0"/>
          </a:p>
        </p:txBody>
      </p:sp>
      <p:cxnSp>
        <p:nvCxnSpPr>
          <p:cNvPr id="8" name="直線矢印コネクタ 7"/>
          <p:cNvCxnSpPr/>
          <p:nvPr/>
        </p:nvCxnSpPr>
        <p:spPr>
          <a:xfrm flipH="1" flipV="1">
            <a:off x="1750979" y="2558374"/>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1371600" y="25596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cxnSpLocks/>
          </p:cNvCxnSpPr>
          <p:nvPr/>
        </p:nvCxnSpPr>
        <p:spPr>
          <a:xfrm flipH="1">
            <a:off x="2107776" y="4072925"/>
            <a:ext cx="161949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4477870" y="2555131"/>
            <a:ext cx="3600" cy="12369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061012" y="2556000"/>
            <a:ext cx="0" cy="1238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107776" y="2110668"/>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2107776" y="2329538"/>
            <a:ext cx="1692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2" name="グループ化 11"/>
          <p:cNvGrpSpPr/>
          <p:nvPr/>
        </p:nvGrpSpPr>
        <p:grpSpPr>
          <a:xfrm>
            <a:off x="5819264" y="3070909"/>
            <a:ext cx="1948682" cy="582367"/>
            <a:chOff x="5459116" y="3763701"/>
            <a:chExt cx="1948682" cy="582367"/>
          </a:xfrm>
        </p:grpSpPr>
        <p:cxnSp>
          <p:nvCxnSpPr>
            <p:cNvPr id="5" name="直線コネクタ 4"/>
            <p:cNvCxnSpPr/>
            <p:nvPr/>
          </p:nvCxnSpPr>
          <p:spPr>
            <a:xfrm>
              <a:off x="5459116" y="3763701"/>
              <a:ext cx="19486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164382" y="3763701"/>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グループ化 20"/>
          <p:cNvGrpSpPr/>
          <p:nvPr/>
        </p:nvGrpSpPr>
        <p:grpSpPr>
          <a:xfrm>
            <a:off x="8736042" y="3059198"/>
            <a:ext cx="1593368" cy="582367"/>
            <a:chOff x="8582707" y="3628604"/>
            <a:chExt cx="1593368" cy="582367"/>
          </a:xfrm>
        </p:grpSpPr>
        <p:cxnSp>
          <p:nvCxnSpPr>
            <p:cNvPr id="16" name="直線コネクタ 15"/>
            <p:cNvCxnSpPr/>
            <p:nvPr/>
          </p:nvCxnSpPr>
          <p:spPr>
            <a:xfrm flipV="1">
              <a:off x="8582707" y="3628604"/>
              <a:ext cx="1593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9645736" y="3628604"/>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下矢印 18"/>
          <p:cNvSpPr/>
          <p:nvPr/>
        </p:nvSpPr>
        <p:spPr>
          <a:xfrm>
            <a:off x="7935769" y="3920312"/>
            <a:ext cx="420457" cy="54401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5819264" y="4861908"/>
            <a:ext cx="1948682" cy="553373"/>
            <a:chOff x="5459116" y="3763701"/>
            <a:chExt cx="1948682" cy="553373"/>
          </a:xfrm>
        </p:grpSpPr>
        <p:cxnSp>
          <p:nvCxnSpPr>
            <p:cNvPr id="24" name="直線コネクタ 23"/>
            <p:cNvCxnSpPr/>
            <p:nvPr/>
          </p:nvCxnSpPr>
          <p:spPr>
            <a:xfrm>
              <a:off x="5459116" y="3763701"/>
              <a:ext cx="19486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261658" y="3763701"/>
              <a:ext cx="0" cy="553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グループ化 25"/>
          <p:cNvGrpSpPr/>
          <p:nvPr/>
        </p:nvGrpSpPr>
        <p:grpSpPr>
          <a:xfrm>
            <a:off x="8736042" y="4861908"/>
            <a:ext cx="1593368" cy="582367"/>
            <a:chOff x="8582707" y="3628604"/>
            <a:chExt cx="1593368" cy="582367"/>
          </a:xfrm>
        </p:grpSpPr>
        <p:cxnSp>
          <p:nvCxnSpPr>
            <p:cNvPr id="27" name="直線コネクタ 26"/>
            <p:cNvCxnSpPr/>
            <p:nvPr/>
          </p:nvCxnSpPr>
          <p:spPr>
            <a:xfrm flipV="1">
              <a:off x="8582707" y="3628604"/>
              <a:ext cx="1593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9645736" y="3628604"/>
              <a:ext cx="0" cy="58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108151661"/>
      </p:ext>
    </p:extLst>
  </p:cSld>
  <p:clrMapOvr>
    <a:masterClrMapping/>
  </p:clrMapOvr>
  <mc:AlternateContent xmlns:mc="http://schemas.openxmlformats.org/markup-compatibility/2006" xmlns:p14="http://schemas.microsoft.com/office/powerpoint/2010/main">
    <mc:Choice Requires="p14">
      <p:transition spd="slow" p14:dur="2000" advTm="48307"/>
    </mc:Choice>
    <mc:Fallback xmlns="">
      <p:transition spd="slow" advTm="483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 calcmode="lin" valueType="num">
                                      <p:cBhvr additive="base">
                                        <p:cTn id="2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anim calcmode="lin" valueType="num">
                                      <p:cBhvr additive="base">
                                        <p:cTn id="4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ppt_x"/>
                                          </p:val>
                                        </p:tav>
                                        <p:tav tm="100000">
                                          <p:val>
                                            <p:strVal val="#ppt_x"/>
                                          </p:val>
                                        </p:tav>
                                      </p:tavLst>
                                    </p:anim>
                                    <p:anim calcmode="lin" valueType="num">
                                      <p:cBhvr additive="base">
                                        <p:cTn id="5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anim calcmode="lin" valueType="num">
                                      <p:cBhvr additive="base">
                                        <p:cTn id="5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80935" y="1206230"/>
            <a:ext cx="10700427" cy="5184842"/>
          </a:xfrm>
        </p:spPr>
        <p:txBody>
          <a:bodyPr>
            <a:normAutofit/>
          </a:bodyPr>
          <a:lstStyle/>
          <a:p>
            <a:pPr marL="342900" indent="-342900" algn="l">
              <a:buFont typeface="Wingdings" panose="05000000000000000000" pitchFamily="2" charset="2"/>
              <a:buChar char="l"/>
            </a:pPr>
            <a:r>
              <a:rPr lang="en-US" altLang="ja-JP" sz="3600" dirty="0"/>
              <a:t>〔</a:t>
            </a:r>
            <a:r>
              <a:rPr lang="ja-JP" altLang="en-US" sz="3600" dirty="0"/>
              <a:t>逆為替</a:t>
            </a:r>
            <a:r>
              <a:rPr lang="en-US" altLang="ja-JP" sz="3600" dirty="0"/>
              <a:t>〕</a:t>
            </a:r>
            <a:endParaRPr lang="ja-JP" altLang="en-US" sz="3600" dirty="0"/>
          </a:p>
          <a:p>
            <a:pPr marL="342900" indent="-342900" algn="l">
              <a:buFont typeface="Wingdings" panose="05000000000000000000" pitchFamily="2" charset="2"/>
              <a:buChar char="l"/>
            </a:pPr>
            <a:r>
              <a:rPr lang="ja-JP" altLang="en-US" sz="3600" dirty="0"/>
              <a:t>逆為替は取立為替とも呼ばれる。国際間で為替手形が動く方向と資金が動く方向とが、逆なので、「逆」為替。</a:t>
            </a:r>
          </a:p>
          <a:p>
            <a:pPr marL="342900" indent="-342900" algn="l">
              <a:buFont typeface="Wingdings" panose="05000000000000000000" pitchFamily="2" charset="2"/>
              <a:buChar char="l"/>
            </a:pPr>
            <a:r>
              <a:rPr lang="ja-JP" altLang="en-US" sz="3600" dirty="0"/>
              <a:t>輸出入の決済などに使われる。</a:t>
            </a:r>
          </a:p>
          <a:p>
            <a:pPr marL="342900" indent="-342900" algn="l">
              <a:buFont typeface="Wingdings" panose="05000000000000000000" pitchFamily="2" charset="2"/>
              <a:buChar char="l"/>
            </a:pPr>
            <a:r>
              <a:rPr lang="ja-JP" altLang="en-US" sz="3600" dirty="0"/>
              <a:t>例）</a:t>
            </a:r>
            <a:r>
              <a:rPr lang="en-US" altLang="ja-JP" sz="3600" dirty="0"/>
              <a:t>X</a:t>
            </a:r>
            <a:r>
              <a:rPr lang="ja-JP" altLang="en-US" sz="3600" dirty="0"/>
              <a:t>が</a:t>
            </a:r>
            <a:r>
              <a:rPr lang="en-US" altLang="ja-JP" sz="3600" dirty="0"/>
              <a:t>Y</a:t>
            </a:r>
            <a:r>
              <a:rPr lang="ja-JP" altLang="en-US" sz="3600" dirty="0"/>
              <a:t>に財を輸出したので、代金を取り立てる（ドル建ての為替手形を使う）と仮定。</a:t>
            </a:r>
          </a:p>
          <a:p>
            <a:pPr marL="342900" indent="-342900" algn="l">
              <a:buFont typeface="Wingdings" panose="05000000000000000000" pitchFamily="2" charset="2"/>
              <a:buChar char="l"/>
            </a:pPr>
            <a:endParaRPr lang="ja-JP" altLang="en-US" sz="3600" dirty="0"/>
          </a:p>
        </p:txBody>
      </p:sp>
      <p:sp>
        <p:nvSpPr>
          <p:cNvPr id="2" name="タイトル 1"/>
          <p:cNvSpPr>
            <a:spLocks noGrp="1"/>
          </p:cNvSpPr>
          <p:nvPr>
            <p:ph type="title"/>
          </p:nvPr>
        </p:nvSpPr>
        <p:spPr>
          <a:xfrm>
            <a:off x="680935" y="314967"/>
            <a:ext cx="10622605" cy="725893"/>
          </a:xfrm>
        </p:spPr>
        <p:txBody>
          <a:bodyPr>
            <a:normAutofit/>
          </a:bodyPr>
          <a:lstStyle/>
          <a:p>
            <a:r>
              <a:rPr kumimoji="1" lang="ja-JP" altLang="en-US" dirty="0"/>
              <a:t>第</a:t>
            </a:r>
            <a:r>
              <a:rPr kumimoji="1" lang="en-US" altLang="ja-JP" dirty="0"/>
              <a:t>3</a:t>
            </a:r>
            <a:r>
              <a:rPr kumimoji="1" lang="ja-JP" altLang="en-US" dirty="0"/>
              <a:t>章</a:t>
            </a:r>
            <a:r>
              <a:rPr kumimoji="1" lang="en-US" altLang="ja-JP" dirty="0"/>
              <a:t>1</a:t>
            </a:r>
            <a:r>
              <a:rPr kumimoji="1" lang="ja-JP" altLang="en-US" dirty="0"/>
              <a:t>節</a:t>
            </a:r>
          </a:p>
        </p:txBody>
      </p:sp>
    </p:spTree>
    <p:custDataLst>
      <p:tags r:id="rId1"/>
    </p:custDataLst>
    <p:extLst>
      <p:ext uri="{BB962C8B-B14F-4D97-AF65-F5344CB8AC3E}">
        <p14:creationId xmlns:p14="http://schemas.microsoft.com/office/powerpoint/2010/main" val="278981832"/>
      </p:ext>
    </p:extLst>
  </p:cSld>
  <p:clrMapOvr>
    <a:masterClrMapping/>
  </p:clrMapOvr>
  <mc:AlternateContent xmlns:mc="http://schemas.openxmlformats.org/markup-compatibility/2006" xmlns:p14="http://schemas.microsoft.com/office/powerpoint/2010/main">
    <mc:Choice Requires="p14">
      <p:transition spd="slow" p14:dur="2000" advTm="43224"/>
    </mc:Choice>
    <mc:Fallback xmlns="">
      <p:transition spd="slow" advTm="432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27.1|7|1|3.2|6.6|24.1|20.4"/>
</p:tagLst>
</file>

<file path=ppt/tags/tag10.xml><?xml version="1.0" encoding="utf-8"?>
<p:tagLst xmlns:a="http://schemas.openxmlformats.org/drawingml/2006/main" xmlns:r="http://schemas.openxmlformats.org/officeDocument/2006/relationships" xmlns:p="http://schemas.openxmlformats.org/presentationml/2006/main">
  <p:tag name="TIMING" val="|0.6|4.4|17.2|0.8|1.4|21.5|1.2|0.9|1.4|15.7|16.2|11.2"/>
</p:tagLst>
</file>

<file path=ppt/tags/tag11.xml><?xml version="1.0" encoding="utf-8"?>
<p:tagLst xmlns:a="http://schemas.openxmlformats.org/drawingml/2006/main" xmlns:r="http://schemas.openxmlformats.org/officeDocument/2006/relationships" xmlns:p="http://schemas.openxmlformats.org/presentationml/2006/main">
  <p:tag name="TIMING" val="|0.9|1.8|29.3|0.9|0.6|20.4|0.8|3.1|1.2|24.3|6.2|8.9"/>
</p:tagLst>
</file>

<file path=ppt/tags/tag12.xml><?xml version="1.0" encoding="utf-8"?>
<p:tagLst xmlns:a="http://schemas.openxmlformats.org/drawingml/2006/main" xmlns:r="http://schemas.openxmlformats.org/officeDocument/2006/relationships" xmlns:p="http://schemas.openxmlformats.org/presentationml/2006/main">
  <p:tag name="TIMING" val="|0.9|24.7|0.9|0.9|13.3|1.1|0.8|3.8|4.3|1|1.7|3.2|1.1|6.6|1.7|4.8|3.2|4.8|1.7|7.5|43"/>
</p:tagLst>
</file>

<file path=ppt/tags/tag13.xml><?xml version="1.0" encoding="utf-8"?>
<p:tagLst xmlns:a="http://schemas.openxmlformats.org/drawingml/2006/main" xmlns:r="http://schemas.openxmlformats.org/officeDocument/2006/relationships" xmlns:p="http://schemas.openxmlformats.org/presentationml/2006/main">
  <p:tag name="TIMING" val="|1|7.6|7.5|36.3"/>
</p:tagLst>
</file>

<file path=ppt/tags/tag14.xml><?xml version="1.0" encoding="utf-8"?>
<p:tagLst xmlns:a="http://schemas.openxmlformats.org/drawingml/2006/main" xmlns:r="http://schemas.openxmlformats.org/officeDocument/2006/relationships" xmlns:p="http://schemas.openxmlformats.org/presentationml/2006/main">
  <p:tag name="TIMING" val="|0.5|8.8|0.9|2|2.5|1.3|2.4|2.4|1.2|3.2|1|2.4|1.1|3.1|1.5|2.3|1.3|2.7|1.6"/>
</p:tagLst>
</file>

<file path=ppt/tags/tag15.xml><?xml version="1.0" encoding="utf-8"?>
<p:tagLst xmlns:a="http://schemas.openxmlformats.org/drawingml/2006/main" xmlns:r="http://schemas.openxmlformats.org/officeDocument/2006/relationships" xmlns:p="http://schemas.openxmlformats.org/presentationml/2006/main">
  <p:tag name="TIMING" val="|0.7|36.3|43.3|5.1|1.4|3.2|6.6|4.2|6.9|6.6|1.8|5.8|2.2|4.9|2.3|20.2|3.4|7.5|1.2|24.6|7.2"/>
</p:tagLst>
</file>

<file path=ppt/tags/tag16.xml><?xml version="1.0" encoding="utf-8"?>
<p:tagLst xmlns:a="http://schemas.openxmlformats.org/drawingml/2006/main" xmlns:r="http://schemas.openxmlformats.org/officeDocument/2006/relationships" xmlns:p="http://schemas.openxmlformats.org/presentationml/2006/main">
  <p:tag name="TIMING" val="|0.5|9.2|4.1|10.2|32.3|10.8|29.6"/>
</p:tagLst>
</file>

<file path=ppt/tags/tag17.xml><?xml version="1.0" encoding="utf-8"?>
<p:tagLst xmlns:a="http://schemas.openxmlformats.org/drawingml/2006/main" xmlns:r="http://schemas.openxmlformats.org/officeDocument/2006/relationships" xmlns:p="http://schemas.openxmlformats.org/presentationml/2006/main">
  <p:tag name="TIMING" val="|117.6|6.2"/>
</p:tagLst>
</file>

<file path=ppt/tags/tag18.xml><?xml version="1.0" encoding="utf-8"?>
<p:tagLst xmlns:a="http://schemas.openxmlformats.org/drawingml/2006/main" xmlns:r="http://schemas.openxmlformats.org/officeDocument/2006/relationships" xmlns:p="http://schemas.openxmlformats.org/presentationml/2006/main">
  <p:tag name="TIMING" val="|0.5|62.1|8.4|18.1|11|19.1"/>
</p:tagLst>
</file>

<file path=ppt/tags/tag19.xml><?xml version="1.0" encoding="utf-8"?>
<p:tagLst xmlns:a="http://schemas.openxmlformats.org/drawingml/2006/main" xmlns:r="http://schemas.openxmlformats.org/officeDocument/2006/relationships" xmlns:p="http://schemas.openxmlformats.org/presentationml/2006/main">
  <p:tag name="TIMING" val="|23.8"/>
</p:tagLst>
</file>

<file path=ppt/tags/tag2.xml><?xml version="1.0" encoding="utf-8"?>
<p:tagLst xmlns:a="http://schemas.openxmlformats.org/drawingml/2006/main" xmlns:r="http://schemas.openxmlformats.org/officeDocument/2006/relationships" xmlns:p="http://schemas.openxmlformats.org/presentationml/2006/main">
  <p:tag name="TIMING" val="|0.9|6.2|0.7|0.7|1.9|14.9|13.8|2.5|16.3|12.8"/>
</p:tagLst>
</file>

<file path=ppt/tags/tag20.xml><?xml version="1.0" encoding="utf-8"?>
<p:tagLst xmlns:a="http://schemas.openxmlformats.org/drawingml/2006/main" xmlns:r="http://schemas.openxmlformats.org/officeDocument/2006/relationships" xmlns:p="http://schemas.openxmlformats.org/presentationml/2006/main">
  <p:tag name="TIMING" val="|25.8|56.5"/>
</p:tagLst>
</file>

<file path=ppt/tags/tag21.xml><?xml version="1.0" encoding="utf-8"?>
<p:tagLst xmlns:a="http://schemas.openxmlformats.org/drawingml/2006/main" xmlns:r="http://schemas.openxmlformats.org/officeDocument/2006/relationships" xmlns:p="http://schemas.openxmlformats.org/presentationml/2006/main">
  <p:tag name="TIMING" val="|0.8|21.9|37.6|3.1|42|21.1|23.7|3.6|31.2"/>
</p:tagLst>
</file>

<file path=ppt/tags/tag22.xml><?xml version="1.0" encoding="utf-8"?>
<p:tagLst xmlns:a="http://schemas.openxmlformats.org/drawingml/2006/main" xmlns:r="http://schemas.openxmlformats.org/officeDocument/2006/relationships" xmlns:p="http://schemas.openxmlformats.org/presentationml/2006/main">
  <p:tag name="TIMING" val="|0.8|21.9|37.6|3.1|42|21.1|23.7|3.6|31.2"/>
</p:tagLst>
</file>

<file path=ppt/tags/tag23.xml><?xml version="1.0" encoding="utf-8"?>
<p:tagLst xmlns:a="http://schemas.openxmlformats.org/drawingml/2006/main" xmlns:r="http://schemas.openxmlformats.org/officeDocument/2006/relationships" xmlns:p="http://schemas.openxmlformats.org/presentationml/2006/main">
  <p:tag name="TIMING" val="|1.3|40.7|20.2|8.6|30.6|1|30.6|28.7"/>
</p:tagLst>
</file>

<file path=ppt/tags/tag24.xml><?xml version="1.0" encoding="utf-8"?>
<p:tagLst xmlns:a="http://schemas.openxmlformats.org/drawingml/2006/main" xmlns:r="http://schemas.openxmlformats.org/officeDocument/2006/relationships" xmlns:p="http://schemas.openxmlformats.org/presentationml/2006/main">
  <p:tag name="TIMING" val="|1|41.1|11.8|43.5|40.1|35.9|49"/>
</p:tagLst>
</file>

<file path=ppt/tags/tag3.xml><?xml version="1.0" encoding="utf-8"?>
<p:tagLst xmlns:a="http://schemas.openxmlformats.org/drawingml/2006/main" xmlns:r="http://schemas.openxmlformats.org/officeDocument/2006/relationships" xmlns:p="http://schemas.openxmlformats.org/presentationml/2006/main">
  <p:tag name="TIMING" val="|1.8|2.1|18.5|4.7"/>
</p:tagLst>
</file>

<file path=ppt/tags/tag4.xml><?xml version="1.0" encoding="utf-8"?>
<p:tagLst xmlns:a="http://schemas.openxmlformats.org/drawingml/2006/main" xmlns:r="http://schemas.openxmlformats.org/officeDocument/2006/relationships" xmlns:p="http://schemas.openxmlformats.org/presentationml/2006/main">
  <p:tag name="TIMING" val="|0.6|1.3|3.1|7.6|5.7|3.4|36.4|0.8|1.1|1.8|2.4|1.5|5.7|1.8|33.8|1.1|0.9|3.5|3|1.8|1.5"/>
</p:tagLst>
</file>

<file path=ppt/tags/tag5.xml><?xml version="1.0" encoding="utf-8"?>
<p:tagLst xmlns:a="http://schemas.openxmlformats.org/drawingml/2006/main" xmlns:r="http://schemas.openxmlformats.org/officeDocument/2006/relationships" xmlns:p="http://schemas.openxmlformats.org/presentationml/2006/main">
  <p:tag name="TIMING" val="|24.8|22.6|0.8|0.8|18.4|4.2|0.9|0.8"/>
</p:tagLst>
</file>

<file path=ppt/tags/tag6.xml><?xml version="1.0" encoding="utf-8"?>
<p:tagLst xmlns:a="http://schemas.openxmlformats.org/drawingml/2006/main" xmlns:r="http://schemas.openxmlformats.org/officeDocument/2006/relationships" xmlns:p="http://schemas.openxmlformats.org/presentationml/2006/main">
  <p:tag name="TIMING" val="|2.9|58.1|21.9|10.8"/>
</p:tagLst>
</file>

<file path=ppt/tags/tag7.xml><?xml version="1.0" encoding="utf-8"?>
<p:tagLst xmlns:a="http://schemas.openxmlformats.org/drawingml/2006/main" xmlns:r="http://schemas.openxmlformats.org/officeDocument/2006/relationships" xmlns:p="http://schemas.openxmlformats.org/presentationml/2006/main">
  <p:tag name="TIMING" val="|1.7|15.6|0.7|0.7|16.1|1.9|0.7|0.7"/>
</p:tagLst>
</file>

<file path=ppt/tags/tag8.xml><?xml version="1.0" encoding="utf-8"?>
<p:tagLst xmlns:a="http://schemas.openxmlformats.org/drawingml/2006/main" xmlns:r="http://schemas.openxmlformats.org/officeDocument/2006/relationships" xmlns:p="http://schemas.openxmlformats.org/presentationml/2006/main">
  <p:tag name="TIMING" val="|1.4|3.4|13.7|7.7"/>
</p:tagLst>
</file>

<file path=ppt/tags/tag9.xml><?xml version="1.0" encoding="utf-8"?>
<p:tagLst xmlns:a="http://schemas.openxmlformats.org/drawingml/2006/main" xmlns:r="http://schemas.openxmlformats.org/officeDocument/2006/relationships" xmlns:p="http://schemas.openxmlformats.org/presentationml/2006/main">
  <p:tag name="TIMING" val="|0.5|11.6|0.9|5.4|6.7|5|1.3|8|1.2|3.7|3.1|4.6|2.1|22.9|3.8|21.3|3.2|18.1|21.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1059</TotalTime>
  <Words>3424</Words>
  <Application>Microsoft Office PowerPoint</Application>
  <PresentationFormat>ワイド画面</PresentationFormat>
  <Paragraphs>355</Paragraphs>
  <Slides>26</Slides>
  <Notes>25</Notes>
  <HiddenSlides>0</HiddenSlides>
  <MMClips>0</MMClips>
  <ScaleCrop>false</ScaleCrop>
  <HeadingPairs>
    <vt:vector size="6" baseType="variant">
      <vt:variant>
        <vt:lpstr>使用されているフォント</vt:lpstr>
      </vt:variant>
      <vt:variant>
        <vt:i4>4</vt:i4>
      </vt:variant>
      <vt:variant>
        <vt:lpstr>テーマ</vt:lpstr>
      </vt:variant>
      <vt:variant>
        <vt:i4>5</vt:i4>
      </vt:variant>
      <vt:variant>
        <vt:lpstr>スライド タイトル</vt:lpstr>
      </vt:variant>
      <vt:variant>
        <vt:i4>26</vt:i4>
      </vt:variant>
    </vt:vector>
  </HeadingPairs>
  <TitlesOfParts>
    <vt:vector size="35" baseType="lpstr">
      <vt:lpstr>Arial</vt:lpstr>
      <vt:lpstr>Calibri</vt:lpstr>
      <vt:lpstr>Calibri Light</vt:lpstr>
      <vt:lpstr>Wingdings</vt:lpstr>
      <vt:lpstr>Office テーマ</vt:lpstr>
      <vt:lpstr>2_デザインの設定</vt:lpstr>
      <vt:lpstr>3_デザインの設定</vt:lpstr>
      <vt:lpstr>1_デザインの設定</vt:lpstr>
      <vt:lpstr>デザインの設定</vt:lpstr>
      <vt:lpstr>PowerPoint プレゼンテーション</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lpstr>第3章1節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151</cp:revision>
  <dcterms:created xsi:type="dcterms:W3CDTF">2020-04-12T07:19:24Z</dcterms:created>
  <dcterms:modified xsi:type="dcterms:W3CDTF">2024-09-12T05:45:14Z</dcterms:modified>
</cp:coreProperties>
</file>