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24.xml" ContentType="application/vnd.openxmlformats-officedocument.presentationml.notesSlide+xml"/>
  <Override PartName="/ppt/tags/tag28.xml" ContentType="application/vnd.openxmlformats-officedocument.presentationml.tags+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26.xml" ContentType="application/vnd.openxmlformats-officedocument.presentationml.notesSlide+xml"/>
  <Override PartName="/ppt/tags/tag30.xml" ContentType="application/vnd.openxmlformats-officedocument.presentationml.tags+xml"/>
  <Override PartName="/ppt/notesSlides/notesSlide27.xml" ContentType="application/vnd.openxmlformats-officedocument.presentationml.notesSlide+xml"/>
  <Override PartName="/ppt/tags/tag31.xml" ContentType="application/vnd.openxmlformats-officedocument.presentationml.tags+xml"/>
  <Override PartName="/ppt/notesSlides/notesSlide28.xml" ContentType="application/vnd.openxmlformats-officedocument.presentationml.notesSlide+xml"/>
  <Override PartName="/ppt/tags/tag32.xml" ContentType="application/vnd.openxmlformats-officedocument.presentationml.tags+xml"/>
  <Override PartName="/ppt/notesSlides/notesSlide29.xml" ContentType="application/vnd.openxmlformats-officedocument.presentationml.notesSlide+xml"/>
  <Override PartName="/ppt/tags/tag33.xml" ContentType="application/vnd.openxmlformats-officedocument.presentationml.tags+xml"/>
  <Override PartName="/ppt/notesSlides/notesSlide30.xml" ContentType="application/vnd.openxmlformats-officedocument.presentationml.notesSlide+xml"/>
  <Override PartName="/ppt/tags/tag34.xml" ContentType="application/vnd.openxmlformats-officedocument.presentationml.tags+xml"/>
  <Override PartName="/ppt/notesSlides/notesSlide31.xml" ContentType="application/vnd.openxmlformats-officedocument.presentationml.notesSlide+xml"/>
  <Override PartName="/ppt/tags/tag35.xml" ContentType="application/vnd.openxmlformats-officedocument.presentationml.tags+xml"/>
  <Override PartName="/ppt/notesSlides/notesSlide32.xml" ContentType="application/vnd.openxmlformats-officedocument.presentationml.notesSlide+xml"/>
  <Override PartName="/ppt/tags/tag36.xml" ContentType="application/vnd.openxmlformats-officedocument.presentationml.tags+xml"/>
  <Override PartName="/ppt/notesSlides/notesSlide33.xml" ContentType="application/vnd.openxmlformats-officedocument.presentationml.notesSlide+xml"/>
  <Override PartName="/ppt/tags/tag37.xml" ContentType="application/vnd.openxmlformats-officedocument.presentationml.tags+xml"/>
  <Override PartName="/ppt/notesSlides/notesSlide34.xml" ContentType="application/vnd.openxmlformats-officedocument.presentationml.notesSlide+xml"/>
  <Override PartName="/ppt/tags/tag38.xml" ContentType="application/vnd.openxmlformats-officedocument.presentationml.tags+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1" r:id="rId2"/>
    <p:sldMasterId id="2147483675" r:id="rId3"/>
    <p:sldMasterId id="2147483687" r:id="rId4"/>
    <p:sldMasterId id="2147483700" r:id="rId5"/>
  </p:sldMasterIdLst>
  <p:notesMasterIdLst>
    <p:notesMasterId r:id="rId41"/>
  </p:notesMasterIdLst>
  <p:handoutMasterIdLst>
    <p:handoutMasterId r:id="rId42"/>
  </p:handoutMasterIdLst>
  <p:sldIdLst>
    <p:sldId id="256" r:id="rId6"/>
    <p:sldId id="257" r:id="rId7"/>
    <p:sldId id="258" r:id="rId8"/>
    <p:sldId id="259" r:id="rId9"/>
    <p:sldId id="260" r:id="rId10"/>
    <p:sldId id="268" r:id="rId11"/>
    <p:sldId id="269" r:id="rId12"/>
    <p:sldId id="271" r:id="rId13"/>
    <p:sldId id="261" r:id="rId14"/>
    <p:sldId id="300" r:id="rId15"/>
    <p:sldId id="262" r:id="rId16"/>
    <p:sldId id="263" r:id="rId17"/>
    <p:sldId id="264" r:id="rId18"/>
    <p:sldId id="273" r:id="rId19"/>
    <p:sldId id="275" r:id="rId20"/>
    <p:sldId id="301" r:id="rId21"/>
    <p:sldId id="26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70" r:id="rId38"/>
    <p:sldId id="291" r:id="rId39"/>
    <p:sldId id="292" r:id="rId40"/>
  </p:sldIdLst>
  <p:sldSz cx="12192000" cy="6858000"/>
  <p:notesSz cx="6858000" cy="9144000"/>
  <p:custDataLst>
    <p:tags r:id="rId43"/>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ng"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7" d="100"/>
          <a:sy n="87" d="100"/>
        </p:scale>
        <p:origin x="334" y="50"/>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gs" Target="tags/tag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2024/4/17</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2024/4/17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276240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2024/4/17</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2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tags" Target="../tags/tag3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tags" Target="../tags/tag3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tags" Target="../tags/tag34.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tags" Target="../tags/tag3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tags" Target="../tags/tag3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tags" Target="../tags/tag3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45909"/>
    </mc:Choice>
    <mc:Fallback xmlns="">
      <p:transition spd="slow" advTm="4590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
        <p:nvSpPr>
          <p:cNvPr id="3" name="サブタイトル 2"/>
          <p:cNvSpPr>
            <a:spLocks noGrp="1"/>
          </p:cNvSpPr>
          <p:nvPr>
            <p:ph type="subTitle" idx="1"/>
          </p:nvPr>
        </p:nvSpPr>
        <p:spPr>
          <a:xfrm>
            <a:off x="671208" y="1206230"/>
            <a:ext cx="10622605" cy="5077838"/>
          </a:xfrm>
        </p:spPr>
        <p:style>
          <a:lnRef idx="2">
            <a:schemeClr val="accent1"/>
          </a:lnRef>
          <a:fillRef idx="1">
            <a:schemeClr val="lt1"/>
          </a:fillRef>
          <a:effectRef idx="0">
            <a:schemeClr val="accent1"/>
          </a:effectRef>
          <a:fontRef idx="minor">
            <a:schemeClr val="dk1"/>
          </a:fontRef>
        </p:style>
        <p:txBody>
          <a:bodyPr anchor="t" anchorCtr="0">
            <a:normAutofit lnSpcReduction="10000"/>
          </a:bodyPr>
          <a:lstStyle/>
          <a:p>
            <a:pPr algn="l" fontAlgn="t"/>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92.31　現金売相場</a:t>
            </a:r>
          </a:p>
          <a:p>
            <a:pPr algn="l"/>
            <a:r>
              <a:rPr lang="ja-JP" altLang="en-US" dirty="0">
                <a:solidFill>
                  <a:schemeClr val="tx1"/>
                </a:solidFill>
                <a:latin typeface="MS PGothic" panose="020B0600070205080204" charset="-128"/>
                <a:ea typeface="MS PGothic" panose="020B0600070205080204" charset="-128"/>
                <a:cs typeface="MS PGothic" panose="020B0600070205080204" charset="-128"/>
              </a:rPr>
              <a:t>売相場</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90.44　一覧払い輸入手形決済相場（アクセプタンス・レート）</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90.31　電信売相場（TTS）</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仲</a:t>
            </a:r>
            <a:r>
              <a:rPr lang="ja-JP" altLang="en-US" dirty="0">
                <a:latin typeface="MS PGothic" panose="020B0600070205080204" charset="-128"/>
                <a:ea typeface="MS PGothic" panose="020B0600070205080204" charset="-128"/>
                <a:cs typeface="MS PGothic" panose="020B0600070205080204" charset="-128"/>
              </a:rPr>
              <a:t>仲値</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89.31</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88.31　電信買相場（TTB）</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88.18　信用状付一覧払い手形買相場（A/S買相場）</a:t>
            </a:r>
          </a:p>
          <a:p>
            <a:pPr algn="l"/>
            <a:r>
              <a:rPr lang="ja-JP" altLang="en-US" dirty="0">
                <a:latin typeface="MS PGothic" panose="020B0600070205080204" charset="-128"/>
                <a:ea typeface="MS PGothic" panose="020B0600070205080204" charset="-128"/>
                <a:cs typeface="MS PGothic" panose="020B0600070205080204" charset="-128"/>
              </a:rPr>
              <a:t> </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（at sight buying rate）</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rPr>
              <a:t>買相場</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87.99　期限付き手形買相場（30日）</a:t>
            </a:r>
          </a:p>
          <a:p>
            <a:pPr algn="l"/>
            <a:r>
              <a:rPr lang="ja-JP" altLang="en-US" dirty="0">
                <a:latin typeface="MS PGothic" panose="020B0600070205080204" charset="-128"/>
                <a:ea typeface="MS PGothic" panose="020B0600070205080204" charset="-128"/>
                <a:cs typeface="MS PGothic" panose="020B0600070205080204" charset="-128"/>
              </a:rPr>
              <a:t> </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（30 days usance bill buying rate）</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86.31</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現金買相場</a:t>
            </a:r>
          </a:p>
          <a:p>
            <a:pPr algn="ctr"/>
            <a:endParaRPr lang="ja-JP" altLang="en-US" dirty="0">
              <a:latin typeface="MS PGothic" panose="020B0600070205080204" charset="-128"/>
              <a:ea typeface="MS PGothic" panose="020B0600070205080204" charset="-128"/>
              <a:cs typeface="MS PGothic" panose="020B0600070205080204" charset="-128"/>
            </a:endParaRPr>
          </a:p>
          <a:p>
            <a:pPr algn="ctr"/>
            <a:r>
              <a:rPr lang="ja-JP" altLang="en-US" dirty="0">
                <a:latin typeface="MS PGothic" panose="020B0600070205080204" charset="-128"/>
                <a:ea typeface="MS PGothic" panose="020B0600070205080204" charset="-128"/>
                <a:cs typeface="MS PGothic" panose="020B0600070205080204" charset="-128"/>
              </a:rPr>
              <a:t>出所）高橋（2011）、462頁（ただし、体裁は引用者・前田が変更）。</a:t>
            </a:r>
            <a:endParaRPr kumimoji="1" lang="ja-JP" altLang="en-US" dirty="0">
              <a:latin typeface="MS PGothic" panose="020B0600070205080204" charset="-128"/>
              <a:ea typeface="MS PGothic" panose="020B0600070205080204" charset="-128"/>
              <a:cs typeface="MS PGothic" panose="020B0600070205080204" charset="-128"/>
            </a:endParaRPr>
          </a:p>
          <a:p>
            <a:pPr algn="l"/>
            <a:endParaRPr lang="ja-JP" altLang="en-US" dirty="0"/>
          </a:p>
          <a:p>
            <a:pPr algn="l"/>
            <a:endParaRPr kumimoji="1" lang="ja-JP" altLang="en-US" dirty="0"/>
          </a:p>
          <a:p>
            <a:pPr algn="l"/>
            <a:endParaRPr kumimoji="1" lang="ja-JP" altLang="en-US" dirty="0"/>
          </a:p>
        </p:txBody>
      </p:sp>
      <p:sp>
        <p:nvSpPr>
          <p:cNvPr id="14" name="文本框 13"/>
          <p:cNvSpPr txBox="1"/>
          <p:nvPr/>
        </p:nvSpPr>
        <p:spPr>
          <a:xfrm>
            <a:off x="671195" y="3849370"/>
            <a:ext cx="4064000" cy="460375"/>
          </a:xfrm>
          <a:prstGeom prst="rect">
            <a:avLst/>
          </a:prstGeom>
          <a:noFill/>
        </p:spPr>
        <p:txBody>
          <a:bodyPr wrap="square" rtlCol="0">
            <a:spAutoFit/>
          </a:bodyPr>
          <a:lstStyle/>
          <a:p>
            <a:r>
              <a:rPr lang="ja-JP" altLang="en-US" sz="2400"/>
              <a:t>買相場</a:t>
            </a:r>
          </a:p>
        </p:txBody>
      </p:sp>
      <p:sp>
        <p:nvSpPr>
          <p:cNvPr id="13" name="左大括号 12"/>
          <p:cNvSpPr/>
          <p:nvPr/>
        </p:nvSpPr>
        <p:spPr>
          <a:xfrm>
            <a:off x="1720215" y="1339215"/>
            <a:ext cx="154305"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solidFill>
                <a:schemeClr val="tx1"/>
              </a:solidFill>
            </a:endParaRPr>
          </a:p>
        </p:txBody>
      </p:sp>
      <p:sp>
        <p:nvSpPr>
          <p:cNvPr id="15" name="左大括号 14"/>
          <p:cNvSpPr/>
          <p:nvPr/>
        </p:nvSpPr>
        <p:spPr>
          <a:xfrm>
            <a:off x="1720215" y="3034030"/>
            <a:ext cx="153670" cy="209105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478"/>
    </mc:Choice>
    <mc:Fallback xmlns="">
      <p:transition spd="slow" advTm="2447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81326"/>
            <a:ext cx="10622605" cy="4951379"/>
          </a:xfrm>
        </p:spPr>
        <p:txBody>
          <a:bodyPr/>
          <a:lstStyle/>
          <a:p>
            <a:pPr marL="342900" indent="-342900" algn="l">
              <a:buFont typeface="Wingdings" panose="05000000000000000000" pitchFamily="2" charset="2"/>
              <a:buChar char="l"/>
            </a:pPr>
            <a:r>
              <a:rPr lang="ja-JP" altLang="en-US" dirty="0"/>
              <a:t>話戻って、円高・円安の考え方を続ける。次のように考えてもよい。アメリカ旅行する際に、</a:t>
            </a:r>
            <a:r>
              <a:rPr lang="en-US" altLang="ja-JP" dirty="0"/>
              <a:t>100</a:t>
            </a:r>
            <a:r>
              <a:rPr lang="ja-JP" altLang="en-US" dirty="0"/>
              <a:t>万円持って行くことにした。</a:t>
            </a:r>
          </a:p>
          <a:p>
            <a:pPr marL="342900" indent="-342900" algn="l">
              <a:buFont typeface="Wingdings" panose="05000000000000000000" pitchFamily="2" charset="2"/>
              <a:buChar char="l"/>
            </a:pPr>
            <a:r>
              <a:rPr lang="en-US" altLang="ja-JP" dirty="0"/>
              <a:t>$1=</a:t>
            </a:r>
            <a:r>
              <a:rPr lang="ja-JP" altLang="en-US" dirty="0"/>
              <a:t>￥</a:t>
            </a:r>
            <a:r>
              <a:rPr lang="en-US" altLang="ja-JP" dirty="0"/>
              <a:t>150</a:t>
            </a:r>
            <a:r>
              <a:rPr lang="ja-JP" altLang="en-US" dirty="0"/>
              <a:t>のもとでは、</a:t>
            </a:r>
            <a:r>
              <a:rPr lang="en-US" altLang="ja-JP" dirty="0"/>
              <a:t>100</a:t>
            </a:r>
            <a:r>
              <a:rPr lang="ja-JP" altLang="en-US" dirty="0"/>
              <a:t>万円をドルに換えると、</a:t>
            </a:r>
            <a:r>
              <a:rPr lang="en-US" altLang="ja-JP" dirty="0"/>
              <a:t>1</a:t>
            </a:r>
            <a:r>
              <a:rPr lang="ja-JP" altLang="en-US" dirty="0"/>
              <a:t>：</a:t>
            </a:r>
            <a:r>
              <a:rPr lang="en-US" altLang="ja-JP" dirty="0"/>
              <a:t>150=</a:t>
            </a:r>
            <a:r>
              <a:rPr lang="ja-JP" altLang="en-US" dirty="0"/>
              <a:t>Ｘ：</a:t>
            </a:r>
            <a:r>
              <a:rPr lang="en-US" altLang="ja-JP" dirty="0"/>
              <a:t>100</a:t>
            </a:r>
            <a:r>
              <a:rPr lang="ja-JP" altLang="en-US" dirty="0"/>
              <a:t>万。よって、</a:t>
            </a:r>
          </a:p>
          <a:p>
            <a:pPr marL="342900" indent="-342900" algn="l">
              <a:buFont typeface="Wingdings" panose="05000000000000000000" pitchFamily="2" charset="2"/>
              <a:buChar char="l"/>
            </a:pPr>
            <a:r>
              <a:rPr lang="ja-JP" altLang="en-US" dirty="0"/>
              <a:t>Ｘ</a:t>
            </a:r>
            <a:r>
              <a:rPr lang="en-US" altLang="ja-JP" dirty="0"/>
              <a:t>=100</a:t>
            </a:r>
            <a:r>
              <a:rPr lang="ja-JP" altLang="en-US" dirty="0"/>
              <a:t>万／</a:t>
            </a:r>
            <a:r>
              <a:rPr lang="en-US" altLang="ja-JP" dirty="0"/>
              <a:t>150=6666.6</a:t>
            </a:r>
            <a:r>
              <a:rPr lang="ja-JP" altLang="en-US" dirty="0"/>
              <a:t>ドル（手数料などは捨象）。</a:t>
            </a:r>
          </a:p>
          <a:p>
            <a:pPr marL="342900" indent="-342900" algn="l">
              <a:buFont typeface="Wingdings" panose="05000000000000000000" pitchFamily="2" charset="2"/>
              <a:buChar char="l"/>
            </a:pPr>
            <a:r>
              <a:rPr lang="en-US" altLang="ja-JP" dirty="0"/>
              <a:t>$</a:t>
            </a:r>
            <a:r>
              <a:rPr lang="ja-JP" altLang="en-US" dirty="0"/>
              <a:t>１</a:t>
            </a:r>
            <a:r>
              <a:rPr lang="en-US" altLang="ja-JP" dirty="0"/>
              <a:t>=</a:t>
            </a:r>
            <a:r>
              <a:rPr lang="ja-JP" altLang="en-US" dirty="0"/>
              <a:t>￥</a:t>
            </a:r>
            <a:r>
              <a:rPr lang="en-US" altLang="ja-JP" dirty="0"/>
              <a:t>130</a:t>
            </a:r>
            <a:r>
              <a:rPr lang="ja-JP" altLang="en-US" dirty="0"/>
              <a:t>のもとでは、</a:t>
            </a:r>
            <a:r>
              <a:rPr lang="en-US" altLang="ja-JP" dirty="0"/>
              <a:t>1:130=</a:t>
            </a:r>
            <a:r>
              <a:rPr lang="ja-JP" altLang="en-US" dirty="0"/>
              <a:t>Ｘ</a:t>
            </a:r>
            <a:r>
              <a:rPr lang="en-US" altLang="ja-JP" dirty="0"/>
              <a:t>:100</a:t>
            </a:r>
            <a:r>
              <a:rPr lang="ja-JP" altLang="en-US" dirty="0"/>
              <a:t>万。よって、</a:t>
            </a:r>
          </a:p>
          <a:p>
            <a:pPr marL="342900" indent="-342900" algn="l">
              <a:buFont typeface="Wingdings" panose="05000000000000000000" pitchFamily="2" charset="2"/>
              <a:buChar char="l"/>
            </a:pPr>
            <a:r>
              <a:rPr lang="ja-JP" altLang="en-US" dirty="0"/>
              <a:t>Ｘ</a:t>
            </a:r>
            <a:r>
              <a:rPr lang="en-US" altLang="ja-JP" dirty="0"/>
              <a:t>=100</a:t>
            </a:r>
            <a:r>
              <a:rPr lang="ja-JP" altLang="en-US" dirty="0"/>
              <a:t>万／</a:t>
            </a:r>
            <a:r>
              <a:rPr lang="en-US" altLang="ja-JP" dirty="0"/>
              <a:t>130=7692.3</a:t>
            </a:r>
            <a:r>
              <a:rPr lang="ja-JP" altLang="en-US" dirty="0"/>
              <a:t>ドル。</a:t>
            </a:r>
          </a:p>
          <a:p>
            <a:pPr marL="342900" indent="-342900" algn="l">
              <a:buFont typeface="Wingdings" panose="05000000000000000000" pitchFamily="2" charset="2"/>
              <a:buChar char="l"/>
            </a:pPr>
            <a:r>
              <a:rPr lang="en-US" altLang="ja-JP" dirty="0"/>
              <a:t>$1=\130</a:t>
            </a:r>
            <a:r>
              <a:rPr lang="ja-JP" altLang="en-US" dirty="0"/>
              <a:t>の方が多くのドルに換える事ができる。つまり、</a:t>
            </a:r>
          </a:p>
          <a:p>
            <a:pPr marL="342900" indent="-342900" algn="l">
              <a:buFont typeface="Wingdings" panose="05000000000000000000" pitchFamily="2" charset="2"/>
              <a:buChar char="l"/>
            </a:pPr>
            <a:r>
              <a:rPr lang="en-US" altLang="ja-JP" dirty="0"/>
              <a:t>$1=\150</a:t>
            </a:r>
            <a:r>
              <a:rPr lang="ja-JP" altLang="en-US" dirty="0"/>
              <a:t>よりも</a:t>
            </a:r>
            <a:r>
              <a:rPr lang="en-US" altLang="ja-JP" dirty="0"/>
              <a:t>$1=\130</a:t>
            </a:r>
            <a:r>
              <a:rPr lang="ja-JP" altLang="en-US" dirty="0"/>
              <a:t>の方が同じ円（</a:t>
            </a:r>
            <a:r>
              <a:rPr lang="en-US" altLang="ja-JP" dirty="0"/>
              <a:t>100</a:t>
            </a:r>
            <a:r>
              <a:rPr lang="ja-JP" altLang="en-US" dirty="0"/>
              <a:t>万円）で多くのドルを</a:t>
            </a:r>
            <a:r>
              <a:rPr lang="en-US" altLang="ja-JP" dirty="0"/>
              <a:t>｢</a:t>
            </a:r>
            <a:r>
              <a:rPr lang="ja-JP" altLang="en-US" dirty="0"/>
              <a:t>買える</a:t>
            </a:r>
            <a:r>
              <a:rPr lang="en-US" altLang="ja-JP" dirty="0"/>
              <a:t>｣</a:t>
            </a:r>
            <a:r>
              <a:rPr lang="ja-JP" altLang="en-US" dirty="0" err="1"/>
              <a:t>。</a:t>
            </a:r>
            <a:r>
              <a:rPr lang="ja-JP" altLang="en-US" dirty="0"/>
              <a:t>つまり、円の力が強い</a:t>
            </a:r>
            <a:r>
              <a:rPr lang="en-US" altLang="ja-JP" dirty="0"/>
              <a:t>=</a:t>
            </a:r>
            <a:r>
              <a:rPr lang="ja-JP" altLang="en-US" dirty="0"/>
              <a:t>円高。</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3874"/>
    </mc:Choice>
    <mc:Fallback xmlns="">
      <p:transition spd="slow" advTm="1138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81326"/>
            <a:ext cx="10622605" cy="4951379"/>
          </a:xfrm>
        </p:spPr>
        <p:txBody>
          <a:bodyPr/>
          <a:lstStyle/>
          <a:p>
            <a:pPr marL="342900" indent="-342900" algn="l">
              <a:buFont typeface="Wingdings" panose="05000000000000000000" pitchFamily="2" charset="2"/>
              <a:buChar char="l"/>
            </a:pPr>
            <a:r>
              <a:rPr lang="ja-JP" altLang="en-US" dirty="0"/>
              <a:t>物々交換で同じように考えてみよう。</a:t>
            </a:r>
          </a:p>
          <a:p>
            <a:pPr marL="342900" indent="-342900" algn="l">
              <a:buFont typeface="Wingdings" panose="05000000000000000000" pitchFamily="2" charset="2"/>
              <a:buChar char="l"/>
            </a:pPr>
            <a:r>
              <a:rPr kumimoji="1" lang="ja-JP" altLang="en-US" dirty="0"/>
              <a:t>ニンジン</a:t>
            </a:r>
            <a:r>
              <a:rPr kumimoji="1" lang="en-US" altLang="ja-JP" dirty="0"/>
              <a:t>3</a:t>
            </a:r>
            <a:r>
              <a:rPr kumimoji="1" lang="ja-JP" altLang="en-US" dirty="0"/>
              <a:t>本</a:t>
            </a:r>
            <a:r>
              <a:rPr kumimoji="1" lang="en-US" altLang="ja-JP" dirty="0"/>
              <a:t>=</a:t>
            </a:r>
            <a:r>
              <a:rPr kumimoji="1" lang="ja-JP" altLang="en-US" dirty="0"/>
              <a:t>大根</a:t>
            </a:r>
            <a:r>
              <a:rPr kumimoji="1" lang="en-US" altLang="ja-JP" dirty="0"/>
              <a:t>2</a:t>
            </a:r>
            <a:r>
              <a:rPr kumimoji="1" lang="ja-JP" altLang="en-US" dirty="0"/>
              <a:t>本　と　ニンジン</a:t>
            </a:r>
            <a:r>
              <a:rPr kumimoji="1" lang="en-US" altLang="ja-JP" dirty="0"/>
              <a:t>3</a:t>
            </a:r>
            <a:r>
              <a:rPr kumimoji="1" lang="ja-JP" altLang="en-US" dirty="0"/>
              <a:t>本</a:t>
            </a:r>
            <a:r>
              <a:rPr kumimoji="1" lang="en-US" altLang="ja-JP" dirty="0"/>
              <a:t>=</a:t>
            </a:r>
            <a:r>
              <a:rPr kumimoji="1" lang="ja-JP" altLang="en-US" dirty="0"/>
              <a:t>大根</a:t>
            </a:r>
            <a:r>
              <a:rPr kumimoji="1" lang="en-US" altLang="ja-JP" dirty="0"/>
              <a:t>3</a:t>
            </a:r>
            <a:r>
              <a:rPr kumimoji="1" lang="ja-JP" altLang="en-US" dirty="0"/>
              <a:t>本。</a:t>
            </a:r>
          </a:p>
          <a:p>
            <a:pPr marL="342900" indent="-342900" algn="l">
              <a:buFont typeface="Wingdings" panose="05000000000000000000" pitchFamily="2" charset="2"/>
              <a:buChar char="l"/>
            </a:pPr>
            <a:r>
              <a:rPr lang="ja-JP" altLang="en-US" dirty="0"/>
              <a:t>あなたが大根を生産している農家であれば、どちらが得か？</a:t>
            </a:r>
          </a:p>
          <a:p>
            <a:pPr marL="342900" indent="-342900" algn="l">
              <a:buFont typeface="Wingdings" panose="05000000000000000000" pitchFamily="2" charset="2"/>
              <a:buChar char="l"/>
            </a:pPr>
            <a:r>
              <a:rPr kumimoji="1" lang="ja-JP" altLang="en-US" dirty="0"/>
              <a:t>ニンジン</a:t>
            </a:r>
            <a:r>
              <a:rPr kumimoji="1" lang="en-US" altLang="ja-JP" dirty="0"/>
              <a:t>3</a:t>
            </a:r>
            <a:r>
              <a:rPr kumimoji="1" lang="ja-JP" altLang="en-US" dirty="0"/>
              <a:t>本を買うのに、左の方が少ない大根で済んでいるので得。</a:t>
            </a:r>
          </a:p>
          <a:p>
            <a:pPr marL="342900" indent="-342900" algn="l">
              <a:buFont typeface="Wingdings" panose="05000000000000000000" pitchFamily="2" charset="2"/>
              <a:buChar char="l"/>
            </a:pPr>
            <a:r>
              <a:rPr lang="ja-JP" altLang="en-US" dirty="0"/>
              <a:t>つまり、左のレートの方が、ニンジンを安く、得して買えている。</a:t>
            </a:r>
          </a:p>
          <a:p>
            <a:pPr marL="342900" indent="-342900" algn="l">
              <a:buFont typeface="Wingdings" panose="05000000000000000000" pitchFamily="2" charset="2"/>
              <a:buChar char="l"/>
            </a:pPr>
            <a:r>
              <a:rPr kumimoji="1" lang="ja-JP" altLang="en-US" dirty="0"/>
              <a:t>右のレートの方が、同じニンジンを買うのに、より多くの大根を支払わなければならないので、ニンジンが高く、大根が安い。では、</a:t>
            </a:r>
          </a:p>
          <a:p>
            <a:pPr marL="342900" indent="-342900" algn="l">
              <a:buFont typeface="Wingdings" panose="05000000000000000000" pitchFamily="2" charset="2"/>
              <a:buChar char="l"/>
            </a:pPr>
            <a:r>
              <a:rPr lang="ja-JP" altLang="en-US" dirty="0"/>
              <a:t>金</a:t>
            </a:r>
            <a:r>
              <a:rPr lang="en-US" altLang="ja-JP" dirty="0"/>
              <a:t>10</a:t>
            </a:r>
            <a:r>
              <a:rPr lang="ja-JP" altLang="en-US" dirty="0"/>
              <a:t>グラム</a:t>
            </a:r>
            <a:r>
              <a:rPr lang="en-US" altLang="ja-JP" dirty="0"/>
              <a:t>=</a:t>
            </a:r>
            <a:r>
              <a:rPr lang="ja-JP" altLang="en-US" dirty="0"/>
              <a:t>銀</a:t>
            </a:r>
            <a:r>
              <a:rPr lang="en-US" altLang="ja-JP" dirty="0"/>
              <a:t>400</a:t>
            </a:r>
            <a:r>
              <a:rPr lang="ja-JP" altLang="en-US" dirty="0"/>
              <a:t>グラム　と　金</a:t>
            </a:r>
            <a:r>
              <a:rPr lang="en-US" altLang="ja-JP" dirty="0"/>
              <a:t>12</a:t>
            </a:r>
            <a:r>
              <a:rPr lang="ja-JP" altLang="en-US" dirty="0"/>
              <a:t>グラム</a:t>
            </a:r>
            <a:r>
              <a:rPr lang="en-US" altLang="ja-JP" dirty="0"/>
              <a:t>=</a:t>
            </a:r>
            <a:r>
              <a:rPr lang="ja-JP" altLang="en-US" dirty="0"/>
              <a:t>銀</a:t>
            </a:r>
            <a:r>
              <a:rPr lang="en-US" altLang="ja-JP" dirty="0"/>
              <a:t>400</a:t>
            </a:r>
            <a:r>
              <a:rPr lang="ja-JP" altLang="en-US" dirty="0"/>
              <a:t>グラム。</a:t>
            </a:r>
          </a:p>
          <a:p>
            <a:pPr marL="342900" indent="-342900" algn="l">
              <a:buFont typeface="Wingdings" panose="05000000000000000000" pitchFamily="2" charset="2"/>
              <a:buChar char="l"/>
            </a:pPr>
            <a:r>
              <a:rPr kumimoji="1" lang="ja-JP" altLang="en-US" dirty="0"/>
              <a:t>どちらが、銀が高いか？</a:t>
            </a:r>
          </a:p>
          <a:p>
            <a:pPr marL="342900" indent="-342900" algn="l">
              <a:buFont typeface="Wingdings" panose="05000000000000000000" pitchFamily="2" charset="2"/>
              <a:buChar char="l"/>
            </a:pPr>
            <a:r>
              <a:rPr lang="ja-JP" altLang="en-US" dirty="0"/>
              <a:t>この場合は、右側の銀の数値が一定。同じ</a:t>
            </a:r>
            <a:r>
              <a:rPr lang="en-US" altLang="ja-JP" dirty="0"/>
              <a:t>400</a:t>
            </a:r>
            <a:r>
              <a:rPr lang="ja-JP" altLang="en-US" dirty="0"/>
              <a:t>グラムの銀で、より多くの金が買えている、右のレートの方が、銀が高く、金が安い。</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64149"/>
    </mc:Choice>
    <mc:Fallback xmlns="">
      <p:transition spd="slow" advTm="1641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81326"/>
            <a:ext cx="10622605" cy="4951379"/>
          </a:xfrm>
        </p:spPr>
        <p:txBody>
          <a:bodyPr/>
          <a:lstStyle/>
          <a:p>
            <a:pPr marL="342900" indent="-342900" algn="l">
              <a:buFont typeface="Wingdings" panose="05000000000000000000" pitchFamily="2" charset="2"/>
              <a:buChar char="l"/>
            </a:pPr>
            <a:r>
              <a:rPr lang="ja-JP" altLang="en-US" dirty="0"/>
              <a:t>では、スイカ</a:t>
            </a:r>
            <a:r>
              <a:rPr lang="en-US" altLang="ja-JP" dirty="0"/>
              <a:t>3</a:t>
            </a:r>
            <a:r>
              <a:rPr lang="ja-JP" altLang="en-US" dirty="0"/>
              <a:t>個</a:t>
            </a:r>
            <a:r>
              <a:rPr lang="en-US" altLang="ja-JP" dirty="0"/>
              <a:t>=</a:t>
            </a:r>
            <a:r>
              <a:rPr lang="ja-JP" altLang="en-US" dirty="0"/>
              <a:t>メロン</a:t>
            </a:r>
            <a:r>
              <a:rPr lang="en-US" altLang="ja-JP" dirty="0"/>
              <a:t>2</a:t>
            </a:r>
            <a:r>
              <a:rPr lang="ja-JP" altLang="en-US" dirty="0"/>
              <a:t>個　と　スイカ</a:t>
            </a:r>
            <a:r>
              <a:rPr lang="en-US" altLang="ja-JP" dirty="0"/>
              <a:t>2</a:t>
            </a:r>
            <a:r>
              <a:rPr lang="ja-JP" altLang="en-US" dirty="0"/>
              <a:t>個</a:t>
            </a:r>
            <a:r>
              <a:rPr lang="en-US" altLang="ja-JP" dirty="0"/>
              <a:t>=</a:t>
            </a:r>
            <a:r>
              <a:rPr lang="ja-JP" altLang="en-US" dirty="0"/>
              <a:t>メロン</a:t>
            </a:r>
            <a:r>
              <a:rPr lang="en-US" altLang="ja-JP" dirty="0"/>
              <a:t>3</a:t>
            </a:r>
            <a:r>
              <a:rPr lang="ja-JP" altLang="en-US" dirty="0"/>
              <a:t>個。</a:t>
            </a:r>
          </a:p>
          <a:p>
            <a:pPr marL="342900" indent="-342900" algn="l">
              <a:buFont typeface="Wingdings" panose="05000000000000000000" pitchFamily="2" charset="2"/>
              <a:buChar char="l"/>
            </a:pPr>
            <a:r>
              <a:rPr kumimoji="1" lang="ja-JP" altLang="en-US" dirty="0"/>
              <a:t>スイカが高いのはどちら？</a:t>
            </a:r>
          </a:p>
          <a:p>
            <a:pPr marL="342900" indent="-342900" algn="l">
              <a:buFont typeface="Wingdings" panose="05000000000000000000" pitchFamily="2" charset="2"/>
              <a:buChar char="l"/>
            </a:pPr>
            <a:r>
              <a:rPr kumimoji="1" lang="ja-JP" altLang="en-US" dirty="0"/>
              <a:t>左の両辺に</a:t>
            </a:r>
            <a:r>
              <a:rPr kumimoji="1" lang="en-US" altLang="ja-JP" dirty="0"/>
              <a:t>2</a:t>
            </a:r>
            <a:r>
              <a:rPr kumimoji="1" lang="ja-JP" altLang="en-US" dirty="0"/>
              <a:t>を掛けて、右の両辺に</a:t>
            </a:r>
            <a:r>
              <a:rPr kumimoji="1" lang="en-US" altLang="ja-JP" dirty="0"/>
              <a:t>3</a:t>
            </a:r>
            <a:r>
              <a:rPr kumimoji="1" lang="ja-JP" altLang="en-US" dirty="0"/>
              <a:t>を掛けると、</a:t>
            </a:r>
          </a:p>
          <a:p>
            <a:pPr marL="342900" indent="-342900" algn="l">
              <a:buFont typeface="Wingdings" panose="05000000000000000000" pitchFamily="2" charset="2"/>
              <a:buChar char="l"/>
            </a:pPr>
            <a:r>
              <a:rPr lang="ja-JP" altLang="en-US" dirty="0"/>
              <a:t>スイカ</a:t>
            </a:r>
            <a:r>
              <a:rPr lang="en-US" altLang="ja-JP" dirty="0"/>
              <a:t>6</a:t>
            </a:r>
            <a:r>
              <a:rPr lang="ja-JP" altLang="en-US" dirty="0"/>
              <a:t>個</a:t>
            </a:r>
            <a:r>
              <a:rPr lang="en-US" altLang="ja-JP" dirty="0"/>
              <a:t>=</a:t>
            </a:r>
            <a:r>
              <a:rPr lang="ja-JP" altLang="en-US" dirty="0"/>
              <a:t>メロン</a:t>
            </a:r>
            <a:r>
              <a:rPr lang="en-US" altLang="ja-JP" dirty="0"/>
              <a:t>4</a:t>
            </a:r>
            <a:r>
              <a:rPr lang="ja-JP" altLang="en-US" dirty="0"/>
              <a:t>個　と　スイカ</a:t>
            </a:r>
            <a:r>
              <a:rPr lang="en-US" altLang="ja-JP" dirty="0"/>
              <a:t>6</a:t>
            </a:r>
            <a:r>
              <a:rPr lang="ja-JP" altLang="en-US" dirty="0"/>
              <a:t>個</a:t>
            </a:r>
            <a:r>
              <a:rPr lang="en-US" altLang="ja-JP" dirty="0"/>
              <a:t>=</a:t>
            </a:r>
            <a:r>
              <a:rPr lang="ja-JP" altLang="en-US" dirty="0"/>
              <a:t>メロン</a:t>
            </a:r>
            <a:r>
              <a:rPr lang="en-US" altLang="ja-JP" dirty="0"/>
              <a:t>9</a:t>
            </a:r>
            <a:r>
              <a:rPr lang="ja-JP" altLang="en-US" dirty="0"/>
              <a:t>個。よって、</a:t>
            </a:r>
          </a:p>
          <a:p>
            <a:pPr marL="342900" indent="-342900" algn="l">
              <a:buFont typeface="Wingdings" panose="05000000000000000000" pitchFamily="2" charset="2"/>
              <a:buChar char="l"/>
            </a:pPr>
            <a:r>
              <a:rPr lang="ja-JP" altLang="en-US" dirty="0"/>
              <a:t>右の方が、スイカ</a:t>
            </a:r>
            <a:r>
              <a:rPr lang="en-US" altLang="ja-JP" dirty="0"/>
              <a:t>6</a:t>
            </a:r>
            <a:r>
              <a:rPr lang="ja-JP" altLang="en-US" dirty="0"/>
              <a:t>個を買うのにメロンが</a:t>
            </a:r>
            <a:r>
              <a:rPr lang="en-US" altLang="ja-JP" dirty="0"/>
              <a:t>9</a:t>
            </a:r>
            <a:r>
              <a:rPr lang="ja-JP" altLang="en-US" dirty="0"/>
              <a:t>個も必要。右の方がスイカが高い。</a:t>
            </a:r>
          </a:p>
          <a:p>
            <a:pPr algn="l"/>
            <a:endParaRPr lang="ja-JP" altLang="en-US" dirty="0"/>
          </a:p>
          <a:p>
            <a:pPr marL="342900" indent="-342900" algn="l">
              <a:buFont typeface="Wingdings" panose="05000000000000000000" pitchFamily="2" charset="2"/>
              <a:buChar char="l"/>
            </a:pP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0804"/>
    </mc:Choice>
    <mc:Fallback xmlns="">
      <p:transition spd="slow" advTm="1108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8563" y="1381326"/>
            <a:ext cx="11264628" cy="4951379"/>
          </a:xfrm>
        </p:spPr>
        <p:txBody>
          <a:bodyPr/>
          <a:lstStyle/>
          <a:p>
            <a:pPr marL="342900" indent="-342900" algn="l">
              <a:buFont typeface="Wingdings" panose="05000000000000000000" pitchFamily="2" charset="2"/>
              <a:buChar char="l"/>
            </a:pPr>
            <a:r>
              <a:rPr lang="ja-JP" altLang="en-US" dirty="0"/>
              <a:t>「</a:t>
            </a:r>
            <a:r>
              <a:rPr lang="en-US" altLang="ja-JP" dirty="0"/>
              <a:t>$1=\</a:t>
            </a:r>
            <a:r>
              <a:rPr lang="ja-JP" altLang="en-US" dirty="0"/>
              <a:t>〇〇〇」といった表記の仕方では、</a:t>
            </a:r>
            <a:r>
              <a:rPr lang="ja-JP" altLang="en-US" dirty="0">
                <a:solidFill>
                  <a:srgbClr val="FF0000"/>
                </a:solidFill>
              </a:rPr>
              <a:t>右側の数字が小さくなったら円高・ドル安</a:t>
            </a:r>
            <a:r>
              <a:rPr lang="ja-JP" altLang="en-US" dirty="0"/>
              <a:t>、と説明した。</a:t>
            </a:r>
          </a:p>
          <a:p>
            <a:pPr marL="342900" indent="-342900" algn="l">
              <a:buFont typeface="Wingdings" panose="05000000000000000000" pitchFamily="2" charset="2"/>
              <a:buChar char="l"/>
            </a:pPr>
            <a:r>
              <a:rPr lang="ja-JP" altLang="en-US" dirty="0"/>
              <a:t>他のほとんどの通貨でも同様。たとえば、中国の通貨は、人民元（記号は</a:t>
            </a:r>
            <a:r>
              <a:rPr lang="en-US" altLang="ja-JP" dirty="0"/>
              <a:t>RMB</a:t>
            </a:r>
            <a:r>
              <a:rPr lang="ja-JP" altLang="en-US" dirty="0"/>
              <a:t>：</a:t>
            </a:r>
            <a:r>
              <a:rPr lang="en-US" altLang="ja-JP" dirty="0"/>
              <a:t>Renminbi</a:t>
            </a:r>
            <a:r>
              <a:rPr lang="ja-JP" altLang="en-US" dirty="0"/>
              <a:t>）。</a:t>
            </a:r>
          </a:p>
          <a:p>
            <a:pPr marL="342900" indent="-342900" algn="l">
              <a:buFont typeface="Wingdings" panose="05000000000000000000" pitchFamily="2" charset="2"/>
              <a:buChar char="l"/>
            </a:pPr>
            <a:r>
              <a:rPr lang="en-US" altLang="ja-JP" dirty="0"/>
              <a:t>$1=RMB 8</a:t>
            </a:r>
            <a:r>
              <a:rPr lang="ja-JP" altLang="en-US" dirty="0"/>
              <a:t>　と　</a:t>
            </a:r>
            <a:r>
              <a:rPr lang="en-US" altLang="ja-JP" dirty="0"/>
              <a:t>$1=RMB 7</a:t>
            </a:r>
            <a:r>
              <a:rPr lang="ja-JP" altLang="en-US" dirty="0"/>
              <a:t>　では、右のレートが人民元高・ドル安。</a:t>
            </a:r>
          </a:p>
          <a:p>
            <a:pPr marL="342900" indent="-342900" algn="l">
              <a:buFont typeface="Wingdings" panose="05000000000000000000" pitchFamily="2" charset="2"/>
              <a:buChar char="l"/>
            </a:pPr>
            <a:r>
              <a:rPr lang="ja-JP" altLang="en-US" dirty="0"/>
              <a:t>気をつけないといけないのは、イギリスの通貨ポンド・スターリング（記号は￡）と欧州の単一通貨ユーロ（記号は€）。</a:t>
            </a:r>
          </a:p>
          <a:p>
            <a:pPr marL="342900" indent="-342900" algn="l">
              <a:buFont typeface="Wingdings" panose="05000000000000000000" pitchFamily="2" charset="2"/>
              <a:buChar char="l"/>
            </a:pPr>
            <a:r>
              <a:rPr lang="ja-JP" altLang="en-US" dirty="0"/>
              <a:t>たとえば、こんな具合に表記されている。￡</a:t>
            </a:r>
            <a:r>
              <a:rPr lang="en-US" altLang="ja-JP" dirty="0"/>
              <a:t>1=$1.2</a:t>
            </a:r>
            <a:r>
              <a:rPr lang="ja-JP" altLang="en-US" dirty="0"/>
              <a:t>　。つまり、ドルが右側にある。</a:t>
            </a:r>
          </a:p>
          <a:p>
            <a:pPr marL="342900" indent="-342900" algn="l">
              <a:buFont typeface="Wingdings" panose="05000000000000000000" pitchFamily="2" charset="2"/>
              <a:buChar char="l"/>
            </a:pPr>
            <a:r>
              <a:rPr lang="ja-JP" altLang="en-US" dirty="0"/>
              <a:t>￡</a:t>
            </a:r>
            <a:r>
              <a:rPr lang="en-US" altLang="ja-JP" dirty="0"/>
              <a:t>1=$1.2</a:t>
            </a:r>
            <a:r>
              <a:rPr lang="ja-JP" altLang="en-US" dirty="0"/>
              <a:t>　と　￡</a:t>
            </a:r>
            <a:r>
              <a:rPr lang="en-US" altLang="ja-JP" dirty="0"/>
              <a:t>1=$1.1</a:t>
            </a:r>
            <a:r>
              <a:rPr lang="ja-JP" altLang="en-US" dirty="0"/>
              <a:t>では、「</a:t>
            </a:r>
            <a:r>
              <a:rPr lang="ja-JP" altLang="en-US" dirty="0">
                <a:solidFill>
                  <a:srgbClr val="FF0000"/>
                </a:solidFill>
              </a:rPr>
              <a:t>右の方が数字が小さくなっているので、ドル安</a:t>
            </a:r>
            <a:r>
              <a:rPr lang="ja-JP" altLang="en-US" dirty="0"/>
              <a:t>」ではない。右のレートの方が、ドル高・ポンド安。</a:t>
            </a:r>
          </a:p>
          <a:p>
            <a:pPr algn="l"/>
            <a:endParaRPr lang="ja-JP" altLang="en-US" dirty="0"/>
          </a:p>
          <a:p>
            <a:pPr marL="342900" indent="-342900" algn="l">
              <a:buFont typeface="Wingdings" panose="05000000000000000000" pitchFamily="2" charset="2"/>
              <a:buChar char="l"/>
            </a:pP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60474"/>
    </mc:Choice>
    <mc:Fallback xmlns="">
      <p:transition spd="slow" advTm="1604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8563" y="1381326"/>
            <a:ext cx="11264628" cy="4951379"/>
          </a:xfrm>
        </p:spPr>
        <p:txBody>
          <a:bodyPr/>
          <a:lstStyle/>
          <a:p>
            <a:pPr marL="342900" indent="-342900" algn="l">
              <a:buFont typeface="Wingdings" panose="05000000000000000000" pitchFamily="2" charset="2"/>
              <a:buChar char="l"/>
            </a:pPr>
            <a:r>
              <a:rPr lang="ja-JP" altLang="en-US" dirty="0"/>
              <a:t>それでは、練習問題を表示するので、皆さん解いてみましょう。</a:t>
            </a:r>
          </a:p>
          <a:p>
            <a:pPr marL="342900" indent="-342900" algn="l">
              <a:buFont typeface="Wingdings" panose="05000000000000000000" pitchFamily="2" charset="2"/>
              <a:buChar char="l"/>
            </a:pPr>
            <a:r>
              <a:rPr kumimoji="1" lang="ja-JP" altLang="en-US" dirty="0"/>
              <a:t>下の各為替レートをみて、左の</a:t>
            </a:r>
            <a:r>
              <a:rPr lang="ja-JP" altLang="en-US" dirty="0"/>
              <a:t>レート</a:t>
            </a:r>
            <a:r>
              <a:rPr kumimoji="1" lang="ja-JP" altLang="en-US" dirty="0"/>
              <a:t>の方が右のレートよりもドルが高ければ〇、そうでなければ</a:t>
            </a:r>
            <a:r>
              <a:rPr kumimoji="1" lang="en-US" altLang="ja-JP" dirty="0"/>
              <a:t>×</a:t>
            </a:r>
            <a:r>
              <a:rPr kumimoji="1" lang="ja-JP" altLang="en-US" dirty="0"/>
              <a:t>を解答しなさい。</a:t>
            </a:r>
          </a:p>
          <a:p>
            <a:pPr marL="342900" indent="-342900" algn="l">
              <a:buFont typeface="Wingdings" panose="05000000000000000000" pitchFamily="2" charset="2"/>
              <a:buChar char="l"/>
            </a:pPr>
            <a:endParaRPr lang="ja-JP" altLang="en-US" dirty="0"/>
          </a:p>
          <a:p>
            <a:pPr algn="l"/>
            <a:r>
              <a:rPr lang="en-US" altLang="ja-JP" dirty="0"/>
              <a:t>     (1)  $1=\120          $1=\130</a:t>
            </a:r>
          </a:p>
          <a:p>
            <a:pPr algn="l"/>
            <a:r>
              <a:rPr lang="en-US" altLang="ja-JP" dirty="0"/>
              <a:t>     (2)  $1=RMB 8       $1=RMB 7</a:t>
            </a:r>
          </a:p>
          <a:p>
            <a:pPr algn="l"/>
            <a:r>
              <a:rPr lang="en-US" altLang="ja-JP" dirty="0"/>
              <a:t>     (3)  $20=\2000     $22=\2000</a:t>
            </a:r>
          </a:p>
          <a:p>
            <a:pPr algn="l"/>
            <a:r>
              <a:rPr lang="en-US" altLang="ja-JP" dirty="0"/>
              <a:t>     (4)  </a:t>
            </a:r>
            <a:r>
              <a:rPr lang="ja-JP" altLang="en-US" dirty="0"/>
              <a:t>€</a:t>
            </a:r>
            <a:r>
              <a:rPr lang="en-US" altLang="ja-JP" dirty="0"/>
              <a:t>1=$1.1          </a:t>
            </a:r>
            <a:r>
              <a:rPr lang="ja-JP" altLang="en-US" dirty="0"/>
              <a:t>€</a:t>
            </a:r>
            <a:r>
              <a:rPr lang="en-US" altLang="ja-JP" dirty="0"/>
              <a:t>1=$1.2</a:t>
            </a:r>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9854"/>
    </mc:Choice>
    <mc:Fallback xmlns="">
      <p:transition spd="slow" advTm="2098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8563" y="1381326"/>
            <a:ext cx="11264628" cy="4951379"/>
          </a:xfrm>
        </p:spPr>
        <p:txBody>
          <a:bodyPr/>
          <a:lstStyle/>
          <a:p>
            <a:pPr marL="342900" indent="-342900" algn="l">
              <a:buFont typeface="Wingdings" panose="05000000000000000000" pitchFamily="2" charset="2"/>
              <a:buChar char="l"/>
            </a:pPr>
            <a:r>
              <a:rPr lang="ja-JP" altLang="en-US" dirty="0"/>
              <a:t>正解は、･･･</a:t>
            </a:r>
          </a:p>
          <a:p>
            <a:pPr marL="342900" indent="-342900" algn="l">
              <a:buFont typeface="Wingdings" panose="05000000000000000000" pitchFamily="2" charset="2"/>
              <a:buChar char="l"/>
            </a:pPr>
            <a:r>
              <a:rPr kumimoji="1" lang="ja-JP" altLang="en-US" dirty="0"/>
              <a:t>下の各為替レートをみて、左の</a:t>
            </a:r>
            <a:r>
              <a:rPr lang="ja-JP" altLang="en-US" dirty="0"/>
              <a:t>レート</a:t>
            </a:r>
            <a:r>
              <a:rPr kumimoji="1" lang="ja-JP" altLang="en-US" dirty="0"/>
              <a:t>の方が右のレートよりもドルが高ければ〇、そうでなければ</a:t>
            </a:r>
            <a:r>
              <a:rPr kumimoji="1" lang="en-US" altLang="ja-JP" dirty="0"/>
              <a:t>×</a:t>
            </a:r>
            <a:r>
              <a:rPr kumimoji="1" lang="ja-JP" altLang="en-US" dirty="0"/>
              <a:t>を解答しなさい。</a:t>
            </a:r>
          </a:p>
          <a:p>
            <a:pPr marL="342900" indent="-342900" algn="l">
              <a:buFont typeface="Wingdings" panose="05000000000000000000" pitchFamily="2" charset="2"/>
              <a:buChar char="l"/>
            </a:pPr>
            <a:endParaRPr lang="ja-JP" altLang="en-US" dirty="0"/>
          </a:p>
          <a:p>
            <a:pPr algn="l"/>
            <a:r>
              <a:rPr lang="en-US" altLang="ja-JP" dirty="0"/>
              <a:t>     (1)  $1=\120          $1=\130</a:t>
            </a:r>
            <a:r>
              <a:rPr lang="ja-JP" altLang="en-US" dirty="0"/>
              <a:t>　⇒✕</a:t>
            </a:r>
            <a:endParaRPr lang="en-US" altLang="ja-JP" dirty="0"/>
          </a:p>
          <a:p>
            <a:pPr algn="l"/>
            <a:r>
              <a:rPr lang="en-US" altLang="ja-JP" dirty="0"/>
              <a:t>     (2)  $1=RMB 8       $1=RMB 7</a:t>
            </a:r>
            <a:r>
              <a:rPr lang="ja-JP" altLang="en-US" dirty="0"/>
              <a:t>　⇒〇</a:t>
            </a:r>
            <a:endParaRPr lang="en-US" altLang="ja-JP" dirty="0"/>
          </a:p>
          <a:p>
            <a:pPr algn="l"/>
            <a:r>
              <a:rPr lang="en-US" altLang="ja-JP" dirty="0"/>
              <a:t>     (3)  $20=\2000     $22=\2000</a:t>
            </a:r>
            <a:r>
              <a:rPr lang="ja-JP" altLang="en-US" dirty="0"/>
              <a:t>　 ⇒〇</a:t>
            </a:r>
            <a:endParaRPr lang="en-US" altLang="ja-JP" dirty="0"/>
          </a:p>
          <a:p>
            <a:pPr algn="l"/>
            <a:r>
              <a:rPr lang="en-US" altLang="ja-JP" dirty="0"/>
              <a:t>     (4)  </a:t>
            </a:r>
            <a:r>
              <a:rPr lang="ja-JP" altLang="en-US" dirty="0"/>
              <a:t>€</a:t>
            </a:r>
            <a:r>
              <a:rPr lang="en-US" altLang="ja-JP" dirty="0"/>
              <a:t>1=$1.1          </a:t>
            </a:r>
            <a:r>
              <a:rPr lang="ja-JP" altLang="en-US" dirty="0"/>
              <a:t>€</a:t>
            </a:r>
            <a:r>
              <a:rPr lang="en-US" altLang="ja-JP" dirty="0"/>
              <a:t>1=$1.2</a:t>
            </a:r>
            <a:r>
              <a:rPr lang="ja-JP" altLang="en-US" dirty="0"/>
              <a:t>　 ⇒〇</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802739654"/>
      </p:ext>
    </p:extLst>
  </p:cSld>
  <p:clrMapOvr>
    <a:masterClrMapping/>
  </p:clrMapOvr>
  <mc:AlternateContent xmlns:mc="http://schemas.openxmlformats.org/markup-compatibility/2006" xmlns:p14="http://schemas.microsoft.com/office/powerpoint/2010/main">
    <mc:Choice Requires="p14">
      <p:transition spd="slow" p14:dur="2000" advTm="209854"/>
    </mc:Choice>
    <mc:Fallback xmlns="">
      <p:transition spd="slow" advTm="2098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81326"/>
            <a:ext cx="10622605" cy="4951379"/>
          </a:xfrm>
        </p:spPr>
        <p:txBody>
          <a:bodyPr/>
          <a:lstStyle/>
          <a:p>
            <a:pPr marL="342900" indent="-342900" algn="l">
              <a:buFont typeface="Wingdings" panose="05000000000000000000" pitchFamily="2" charset="2"/>
              <a:buChar char="l"/>
            </a:pPr>
            <a:r>
              <a:rPr lang="en-US" altLang="ja-JP" dirty="0"/>
              <a:t>〔</a:t>
            </a:r>
            <a:r>
              <a:rPr lang="ja-JP" altLang="en-US" dirty="0"/>
              <a:t>その他、例題</a:t>
            </a:r>
            <a:r>
              <a:rPr lang="en-US" altLang="ja-JP" dirty="0"/>
              <a:t>〕</a:t>
            </a:r>
            <a:endParaRPr kumimoji="1" lang="ja-JP" altLang="en-US" dirty="0"/>
          </a:p>
          <a:p>
            <a:pPr algn="l"/>
            <a:r>
              <a:rPr lang="ja-JP" altLang="en-US" dirty="0"/>
              <a:t>下の文の</a:t>
            </a:r>
            <a:r>
              <a:rPr lang="en-US" altLang="ja-JP" dirty="0"/>
              <a:t>〔</a:t>
            </a:r>
            <a:r>
              <a:rPr lang="ja-JP" altLang="en-US" dirty="0"/>
              <a:t>　</a:t>
            </a:r>
            <a:r>
              <a:rPr lang="en-US" altLang="ja-JP" dirty="0"/>
              <a:t>〕</a:t>
            </a:r>
            <a:r>
              <a:rPr lang="ja-JP" altLang="en-US" dirty="0"/>
              <a:t>内の正しい方を選びなさい。</a:t>
            </a:r>
            <a:endParaRPr lang="en-US" altLang="ja-JP" dirty="0"/>
          </a:p>
          <a:p>
            <a:pPr algn="l"/>
            <a:endParaRPr lang="ja-JP" altLang="en-US" dirty="0"/>
          </a:p>
          <a:p>
            <a:pPr algn="l"/>
            <a:r>
              <a:rPr lang="en-US" altLang="ja-JP" dirty="0"/>
              <a:t>$1=\110</a:t>
            </a:r>
            <a:r>
              <a:rPr lang="ja-JP" altLang="en-US" dirty="0"/>
              <a:t>といった表記の仕方では、右側（円の側）の数値が小さくなると、</a:t>
            </a:r>
            <a:r>
              <a:rPr lang="en-US" altLang="ja-JP" dirty="0"/>
              <a:t>〔</a:t>
            </a:r>
            <a:r>
              <a:rPr lang="ja-JP" altLang="en-US" dirty="0"/>
              <a:t>　円高　・　円安　</a:t>
            </a:r>
            <a:r>
              <a:rPr lang="en-US" altLang="ja-JP" dirty="0"/>
              <a:t>〕</a:t>
            </a:r>
            <a:r>
              <a:rPr lang="ja-JP" altLang="en-US" dirty="0"/>
              <a:t>である。</a:t>
            </a:r>
          </a:p>
          <a:p>
            <a:pPr marL="457200" indent="-457200" algn="l">
              <a:buAutoNum type="arabicPeriod"/>
            </a:pPr>
            <a:endParaRPr lang="ja-JP" altLang="en-US" dirty="0"/>
          </a:p>
          <a:p>
            <a:pPr algn="l"/>
            <a:r>
              <a:rPr kumimoji="1" lang="ja-JP" altLang="en-US" dirty="0"/>
              <a:t>⇒少ない円の支払い</a:t>
            </a:r>
            <a:r>
              <a:rPr lang="ja-JP" altLang="en-US" dirty="0"/>
              <a:t>で</a:t>
            </a:r>
            <a:r>
              <a:rPr lang="en-US" altLang="ja-JP" dirty="0"/>
              <a:t>1</a:t>
            </a:r>
            <a:r>
              <a:rPr lang="ja-JP" altLang="en-US" dirty="0"/>
              <a:t>ドルが買えるわけだから、右側の数値が小さくなるということは、ドルが安くなり、円が高くなったということ。</a:t>
            </a:r>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5104"/>
    </mc:Choice>
    <mc:Fallback xmlns="">
      <p:transition spd="slow" advTm="551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468877"/>
            <a:ext cx="10622605" cy="4503906"/>
          </a:xfrm>
        </p:spPr>
        <p:txBody>
          <a:bodyPr>
            <a:normAutofit/>
          </a:bodyPr>
          <a:lstStyle/>
          <a:p>
            <a:pPr marL="342900" indent="-342900" algn="l">
              <a:buFont typeface="Wingdings" panose="05000000000000000000" pitchFamily="2" charset="2"/>
              <a:buChar char="l"/>
            </a:pPr>
            <a:r>
              <a:rPr lang="ja-JP" altLang="en-US" dirty="0"/>
              <a:t>主のプリントでは説明されていないことだが、少し補足する。</a:t>
            </a:r>
          </a:p>
          <a:p>
            <a:pPr marL="342900" indent="-342900" algn="l">
              <a:buFont typeface="Wingdings" panose="05000000000000000000" pitchFamily="2" charset="2"/>
              <a:buChar char="l"/>
            </a:pPr>
            <a:r>
              <a:rPr lang="ja-JP" altLang="en-US" dirty="0"/>
              <a:t>ニュースで、東京以外の為替市場で、円のレートがいくらだった、といった報道も目にする。</a:t>
            </a:r>
          </a:p>
          <a:p>
            <a:pPr marL="342900" indent="-342900" algn="l">
              <a:buFont typeface="Wingdings" panose="05000000000000000000" pitchFamily="2" charset="2"/>
              <a:buChar char="l"/>
            </a:pPr>
            <a:r>
              <a:rPr lang="ja-JP" altLang="en-US" dirty="0"/>
              <a:t>現代は、</a:t>
            </a:r>
            <a:r>
              <a:rPr lang="en-US" altLang="ja-JP" dirty="0"/>
              <a:t>24</a:t>
            </a:r>
            <a:r>
              <a:rPr lang="ja-JP" altLang="en-US" dirty="0"/>
              <a:t>時間ディーリング（取引という意味）といわれるように、</a:t>
            </a:r>
            <a:r>
              <a:rPr lang="en-US" altLang="ja-JP" dirty="0"/>
              <a:t>24</a:t>
            </a:r>
            <a:r>
              <a:rPr lang="ja-JP" altLang="en-US" dirty="0"/>
              <a:t>時間、世界のどこかで為替の取引が行われている。</a:t>
            </a:r>
          </a:p>
          <a:p>
            <a:pPr marL="342900" indent="-342900" algn="l">
              <a:buFont typeface="Wingdings" panose="05000000000000000000" pitchFamily="2" charset="2"/>
              <a:buChar char="l"/>
            </a:pPr>
            <a:r>
              <a:rPr lang="ja-JP" altLang="en-US" dirty="0"/>
              <a:t>円の取引は、もちろん東京が圧倒的に多いが、ロンドンやニューヨークなど、他の都市でも取引されることがある。</a:t>
            </a:r>
          </a:p>
          <a:p>
            <a:pPr marL="342900" indent="-342900" algn="l">
              <a:buFont typeface="Wingdings" panose="05000000000000000000" pitchFamily="2" charset="2"/>
              <a:buChar char="l"/>
            </a:pPr>
            <a:r>
              <a:rPr lang="ja-JP" altLang="en-US" dirty="0"/>
              <a:t>それらの市場でのレートをよくみると、東京でのレートとそれほど差はない。</a:t>
            </a:r>
          </a:p>
          <a:p>
            <a:pPr marL="342900" indent="-342900" algn="l">
              <a:buFont typeface="Wingdings" panose="05000000000000000000" pitchFamily="2" charset="2"/>
              <a:buChar char="l"/>
            </a:pPr>
            <a:r>
              <a:rPr lang="ja-JP" altLang="en-US" dirty="0"/>
              <a:t>その理由は、レートに違いがあれば、その差を利用した裁定（さいてい）取引というのが、すぐに始まって差を消してしまうから。たとえば、</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577614"/>
            <a:ext cx="10622605" cy="891263"/>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4135"/>
    </mc:Choice>
    <mc:Fallback xmlns="">
      <p:transition spd="slow" advTm="1241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459149"/>
            <a:ext cx="10622605" cy="4513634"/>
          </a:xfrm>
        </p:spPr>
        <p:txBody>
          <a:bodyPr/>
          <a:lstStyle/>
          <a:p>
            <a:pPr marL="342900" indent="-342900" algn="l">
              <a:buFont typeface="Wingdings" panose="05000000000000000000" pitchFamily="2" charset="2"/>
              <a:buChar char="l"/>
            </a:pPr>
            <a:r>
              <a:rPr lang="ja-JP" altLang="en-US" dirty="0"/>
              <a:t>東京で　</a:t>
            </a:r>
            <a:r>
              <a:rPr lang="en-US" altLang="ja-JP" dirty="0"/>
              <a:t>$1=\100</a:t>
            </a:r>
            <a:r>
              <a:rPr lang="ja-JP" altLang="en-US" dirty="0"/>
              <a:t>　で取引されていて、香港で　</a:t>
            </a:r>
            <a:r>
              <a:rPr lang="en-US" altLang="ja-JP" dirty="0"/>
              <a:t>$1=\110</a:t>
            </a:r>
            <a:r>
              <a:rPr lang="ja-JP" altLang="en-US" dirty="0"/>
              <a:t>　で取引されているとする。こんなレートをみると、為替の売買をしている銀行のディーラーは、すぐに次のような取引を行う。この銀行を</a:t>
            </a:r>
            <a:r>
              <a:rPr lang="en-US" altLang="ja-JP" dirty="0"/>
              <a:t>A</a:t>
            </a:r>
            <a:r>
              <a:rPr lang="ja-JP" altLang="en-US" dirty="0"/>
              <a:t>と呼ぶことにする。</a:t>
            </a:r>
          </a:p>
          <a:p>
            <a:pPr marL="342900" indent="-342900" algn="l">
              <a:buFont typeface="Wingdings" panose="05000000000000000000" pitchFamily="2" charset="2"/>
              <a:buChar char="l"/>
            </a:pPr>
            <a:r>
              <a:rPr kumimoji="1" lang="ja-JP" altLang="en-US" dirty="0"/>
              <a:t>東京で円売り・ドル買い＋香港でドル売り・円買い。この取引の相手は別々で構わない。</a:t>
            </a:r>
            <a:r>
              <a:rPr lang="ja-JP" altLang="en-US" dirty="0"/>
              <a:t>それぞれの取引の相手となった銀行を</a:t>
            </a:r>
            <a:r>
              <a:rPr lang="en-US" altLang="ja-JP" dirty="0"/>
              <a:t>B</a:t>
            </a:r>
            <a:r>
              <a:rPr lang="ja-JP" altLang="en-US" dirty="0" err="1"/>
              <a:t>、</a:t>
            </a:r>
            <a:r>
              <a:rPr lang="en-US" altLang="ja-JP" dirty="0"/>
              <a:t>C</a:t>
            </a:r>
            <a:r>
              <a:rPr lang="ja-JP" altLang="en-US" dirty="0"/>
              <a:t>とすると、</a:t>
            </a:r>
          </a:p>
          <a:p>
            <a:pPr marL="342900" indent="-342900" algn="l">
              <a:buFont typeface="Wingdings" panose="05000000000000000000" pitchFamily="2" charset="2"/>
              <a:buChar char="l"/>
            </a:pPr>
            <a:r>
              <a:rPr kumimoji="1" lang="en-US" altLang="ja-JP" dirty="0"/>
              <a:t>A</a:t>
            </a:r>
            <a:r>
              <a:rPr kumimoji="1" lang="ja-JP" altLang="en-US" dirty="0"/>
              <a:t>は、</a:t>
            </a:r>
            <a:r>
              <a:rPr kumimoji="1" lang="en-US" altLang="ja-JP" dirty="0"/>
              <a:t>B</a:t>
            </a:r>
            <a:r>
              <a:rPr kumimoji="1" lang="ja-JP" altLang="en-US" dirty="0"/>
              <a:t>に</a:t>
            </a:r>
            <a:r>
              <a:rPr kumimoji="1" lang="en-US" altLang="ja-JP" dirty="0"/>
              <a:t>100</a:t>
            </a:r>
            <a:r>
              <a:rPr kumimoji="1" lang="ja-JP" altLang="en-US" dirty="0"/>
              <a:t>円支払い</a:t>
            </a:r>
            <a:r>
              <a:rPr kumimoji="1" lang="en-US" altLang="ja-JP" dirty="0"/>
              <a:t>1</a:t>
            </a:r>
            <a:r>
              <a:rPr kumimoji="1" lang="ja-JP" altLang="en-US" dirty="0"/>
              <a:t>ドルもらい、</a:t>
            </a:r>
            <a:r>
              <a:rPr kumimoji="1" lang="en-US" altLang="ja-JP" dirty="0"/>
              <a:t>C</a:t>
            </a:r>
            <a:r>
              <a:rPr kumimoji="1" lang="ja-JP" altLang="en-US" dirty="0"/>
              <a:t>に</a:t>
            </a:r>
            <a:r>
              <a:rPr kumimoji="1" lang="en-US" altLang="ja-JP" dirty="0"/>
              <a:t>1</a:t>
            </a:r>
            <a:r>
              <a:rPr kumimoji="1" lang="ja-JP" altLang="en-US" dirty="0"/>
              <a:t>ドル支払い</a:t>
            </a:r>
            <a:r>
              <a:rPr kumimoji="1" lang="en-US" altLang="ja-JP" dirty="0"/>
              <a:t>110</a:t>
            </a:r>
            <a:r>
              <a:rPr kumimoji="1" lang="ja-JP" altLang="en-US" dirty="0"/>
              <a:t>円もらう。</a:t>
            </a:r>
            <a:endParaRPr kumimoji="1" lang="en-US" altLang="ja-JP" dirty="0"/>
          </a:p>
          <a:p>
            <a:pPr marL="342900" indent="-342900" algn="l">
              <a:buFont typeface="Wingdings" panose="05000000000000000000" pitchFamily="2" charset="2"/>
              <a:buChar char="l"/>
            </a:pPr>
            <a:r>
              <a:rPr lang="ja-JP" altLang="en-US" dirty="0"/>
              <a:t>結局、</a:t>
            </a:r>
            <a:r>
              <a:rPr lang="en-US" altLang="ja-JP" dirty="0"/>
              <a:t>A</a:t>
            </a:r>
            <a:r>
              <a:rPr lang="ja-JP" altLang="en-US" dirty="0"/>
              <a:t>はこの取引で</a:t>
            </a:r>
            <a:r>
              <a:rPr lang="en-US" altLang="ja-JP" dirty="0"/>
              <a:t>10</a:t>
            </a:r>
            <a:r>
              <a:rPr lang="ja-JP" altLang="en-US" dirty="0"/>
              <a:t>円の利益を得る。</a:t>
            </a:r>
            <a:r>
              <a:rPr lang="en-US" altLang="ja-JP" dirty="0"/>
              <a:t>1</a:t>
            </a:r>
            <a:r>
              <a:rPr lang="ja-JP" altLang="en-US" dirty="0"/>
              <a:t>ドルあたりの取引で</a:t>
            </a:r>
            <a:r>
              <a:rPr lang="en-US" altLang="ja-JP" dirty="0"/>
              <a:t>10</a:t>
            </a:r>
            <a:r>
              <a:rPr lang="ja-JP" altLang="en-US" dirty="0"/>
              <a:t>円の利益だから、</a:t>
            </a:r>
            <a:r>
              <a:rPr lang="en-US" altLang="ja-JP" dirty="0"/>
              <a:t>100</a:t>
            </a:r>
            <a:r>
              <a:rPr lang="ja-JP" altLang="en-US" dirty="0"/>
              <a:t>万ドルなどといった単位になると、</a:t>
            </a:r>
            <a:r>
              <a:rPr lang="en-US" altLang="ja-JP" dirty="0"/>
              <a:t>1000</a:t>
            </a:r>
            <a:r>
              <a:rPr lang="ja-JP" altLang="en-US" dirty="0"/>
              <a:t>万円の利益。</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90065"/>
            <a:ext cx="10622605" cy="881535"/>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32295"/>
    </mc:Choice>
    <mc:Fallback xmlns="">
      <p:transition spd="slow" advTm="1322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622605" cy="4231532"/>
          </a:xfrm>
        </p:spPr>
        <p:txBody>
          <a:bodyPr/>
          <a:lstStyle/>
          <a:p>
            <a:pPr marL="342900" indent="-342900" algn="l">
              <a:buFont typeface="Wingdings" panose="05000000000000000000" pitchFamily="2" charset="2"/>
              <a:buChar char="l"/>
            </a:pPr>
            <a:r>
              <a:rPr lang="ja-JP" altLang="en-US" dirty="0"/>
              <a:t>＄</a:t>
            </a:r>
            <a:r>
              <a:rPr lang="en-US" altLang="ja-JP" dirty="0"/>
              <a:t>1=</a:t>
            </a:r>
            <a:r>
              <a:rPr lang="ja-JP" altLang="en-US" dirty="0"/>
              <a:t>￥</a:t>
            </a:r>
            <a:r>
              <a:rPr lang="en-US" altLang="ja-JP" dirty="0"/>
              <a:t>150</a:t>
            </a:r>
            <a:r>
              <a:rPr lang="ja-JP" altLang="en-US" dirty="0"/>
              <a:t>　と　＄</a:t>
            </a:r>
            <a:r>
              <a:rPr lang="en-US" altLang="ja-JP" dirty="0"/>
              <a:t>1=</a:t>
            </a:r>
            <a:r>
              <a:rPr lang="ja-JP" altLang="en-US" dirty="0"/>
              <a:t>￥</a:t>
            </a:r>
            <a:r>
              <a:rPr lang="en-US" altLang="ja-JP" dirty="0"/>
              <a:t>130</a:t>
            </a:r>
            <a:r>
              <a:rPr lang="ja-JP" altLang="en-US" dirty="0" err="1"/>
              <a:t>、</a:t>
            </a:r>
            <a:r>
              <a:rPr lang="ja-JP" altLang="en-US" dirty="0"/>
              <a:t>どちらが円高か？</a:t>
            </a:r>
          </a:p>
          <a:p>
            <a:pPr marL="342900" indent="-342900" algn="l">
              <a:buFont typeface="Wingdings" panose="05000000000000000000" pitchFamily="2" charset="2"/>
              <a:buChar char="l"/>
            </a:pPr>
            <a:r>
              <a:rPr lang="ja-JP" altLang="en-US" dirty="0"/>
              <a:t>＄</a:t>
            </a:r>
            <a:r>
              <a:rPr lang="en-US" altLang="ja-JP" dirty="0"/>
              <a:t>1=</a:t>
            </a:r>
            <a:r>
              <a:rPr lang="ja-JP" altLang="en-US" dirty="0"/>
              <a:t>￥</a:t>
            </a:r>
            <a:r>
              <a:rPr lang="en-US" altLang="ja-JP" dirty="0"/>
              <a:t>130</a:t>
            </a:r>
            <a:r>
              <a:rPr lang="ja-JP" altLang="en-US" dirty="0"/>
              <a:t>が円高ドル安。＄</a:t>
            </a:r>
            <a:r>
              <a:rPr lang="en-US" altLang="ja-JP" dirty="0"/>
              <a:t>1=</a:t>
            </a:r>
            <a:r>
              <a:rPr lang="ja-JP" altLang="en-US" dirty="0"/>
              <a:t>￥</a:t>
            </a:r>
            <a:r>
              <a:rPr lang="en-US" altLang="ja-JP" dirty="0"/>
              <a:t>150</a:t>
            </a:r>
            <a:r>
              <a:rPr lang="ja-JP" altLang="en-US" dirty="0"/>
              <a:t>が円安ドル高。なぜか？</a:t>
            </a:r>
          </a:p>
          <a:p>
            <a:pPr marL="342900" indent="-342900" algn="l">
              <a:buFont typeface="Wingdings" panose="05000000000000000000" pitchFamily="2" charset="2"/>
              <a:buChar char="l"/>
            </a:pPr>
            <a:r>
              <a:rPr lang="ja-JP" altLang="en-US" dirty="0"/>
              <a:t>コーラ</a:t>
            </a:r>
            <a:r>
              <a:rPr lang="en-US" altLang="ja-JP" dirty="0"/>
              <a:t>1</a:t>
            </a:r>
            <a:r>
              <a:rPr lang="ja-JP" altLang="en-US" dirty="0"/>
              <a:t>本</a:t>
            </a:r>
            <a:r>
              <a:rPr lang="en-US" altLang="ja-JP" dirty="0"/>
              <a:t>=</a:t>
            </a:r>
            <a:r>
              <a:rPr lang="ja-JP" altLang="en-US" dirty="0"/>
              <a:t>￥</a:t>
            </a:r>
            <a:r>
              <a:rPr lang="en-US" altLang="ja-JP" dirty="0"/>
              <a:t>110</a:t>
            </a:r>
            <a:r>
              <a:rPr lang="ja-JP" altLang="en-US" dirty="0"/>
              <a:t>　と　コーラ</a:t>
            </a:r>
            <a:r>
              <a:rPr lang="en-US" altLang="ja-JP" dirty="0"/>
              <a:t>1</a:t>
            </a:r>
            <a:r>
              <a:rPr lang="ja-JP" altLang="en-US" dirty="0"/>
              <a:t>本</a:t>
            </a:r>
            <a:r>
              <a:rPr lang="en-US" altLang="ja-JP" dirty="0"/>
              <a:t>=</a:t>
            </a:r>
            <a:r>
              <a:rPr lang="ja-JP" altLang="en-US" dirty="0"/>
              <a:t>￥</a:t>
            </a:r>
            <a:r>
              <a:rPr lang="en-US" altLang="ja-JP" dirty="0"/>
              <a:t>100</a:t>
            </a:r>
            <a:r>
              <a:rPr lang="ja-JP" altLang="en-US" dirty="0" err="1"/>
              <a:t>、</a:t>
            </a:r>
            <a:r>
              <a:rPr lang="ja-JP" altLang="en-US" dirty="0"/>
              <a:t>どちらが物価高？</a:t>
            </a:r>
          </a:p>
          <a:p>
            <a:pPr marL="342900" indent="-342900" algn="l">
              <a:buFont typeface="Wingdings" panose="05000000000000000000" pitchFamily="2" charset="2"/>
              <a:buChar char="l"/>
            </a:pPr>
            <a:r>
              <a:rPr lang="ja-JP" altLang="en-US" dirty="0"/>
              <a:t>当然、コーラ</a:t>
            </a:r>
            <a:r>
              <a:rPr lang="en-US" altLang="ja-JP" dirty="0"/>
              <a:t>1</a:t>
            </a:r>
            <a:r>
              <a:rPr lang="ja-JP" altLang="en-US" dirty="0"/>
              <a:t>本</a:t>
            </a:r>
            <a:r>
              <a:rPr lang="en-US" altLang="ja-JP" dirty="0"/>
              <a:t>=</a:t>
            </a:r>
            <a:r>
              <a:rPr lang="ja-JP" altLang="en-US" dirty="0"/>
              <a:t>￥</a:t>
            </a:r>
            <a:r>
              <a:rPr lang="en-US" altLang="ja-JP" dirty="0"/>
              <a:t>110</a:t>
            </a:r>
            <a:r>
              <a:rPr lang="ja-JP" altLang="en-US" dirty="0"/>
              <a:t>の方が高い。だから、数字が大きい、</a:t>
            </a:r>
          </a:p>
          <a:p>
            <a:pPr marL="342900" indent="-342900" algn="l">
              <a:buFont typeface="Wingdings" panose="05000000000000000000" pitchFamily="2" charset="2"/>
              <a:buChar char="l"/>
            </a:pPr>
            <a:r>
              <a:rPr lang="ja-JP" altLang="en-US" dirty="0"/>
              <a:t>＄</a:t>
            </a:r>
            <a:r>
              <a:rPr lang="en-US" altLang="ja-JP" dirty="0"/>
              <a:t>1=</a:t>
            </a:r>
            <a:r>
              <a:rPr lang="ja-JP" altLang="en-US" dirty="0"/>
              <a:t>￥</a:t>
            </a:r>
            <a:r>
              <a:rPr lang="en-US" altLang="ja-JP" dirty="0"/>
              <a:t>150</a:t>
            </a:r>
            <a:r>
              <a:rPr lang="ja-JP" altLang="en-US" dirty="0"/>
              <a:t>の方が円高なのでは、と思ってしまう。実は、</a:t>
            </a:r>
          </a:p>
          <a:p>
            <a:pPr marL="342900" indent="-342900" algn="l">
              <a:buFont typeface="Wingdings" panose="05000000000000000000" pitchFamily="2" charset="2"/>
              <a:buChar char="l"/>
            </a:pPr>
            <a:r>
              <a:rPr lang="ja-JP" altLang="en-US" dirty="0"/>
              <a:t>コーラ</a:t>
            </a:r>
            <a:r>
              <a:rPr lang="en-US" altLang="ja-JP" dirty="0"/>
              <a:t>1</a:t>
            </a:r>
            <a:r>
              <a:rPr lang="ja-JP" altLang="en-US" dirty="0"/>
              <a:t>本</a:t>
            </a:r>
            <a:r>
              <a:rPr lang="en-US" altLang="ja-JP" dirty="0"/>
              <a:t>=</a:t>
            </a:r>
            <a:r>
              <a:rPr lang="ja-JP" altLang="en-US" dirty="0"/>
              <a:t>￥</a:t>
            </a:r>
            <a:r>
              <a:rPr lang="en-US" altLang="ja-JP" dirty="0"/>
              <a:t>110</a:t>
            </a:r>
            <a:r>
              <a:rPr lang="ja-JP" altLang="en-US" dirty="0"/>
              <a:t>で「高い」のはコーラの価値であって、円の価値ではない。よって、</a:t>
            </a:r>
          </a:p>
          <a:p>
            <a:pPr marL="342900" indent="-342900" algn="l">
              <a:buFont typeface="Wingdings" panose="05000000000000000000" pitchFamily="2" charset="2"/>
              <a:buChar char="l"/>
            </a:pPr>
            <a:r>
              <a:rPr lang="ja-JP" altLang="en-US" dirty="0"/>
              <a:t>コーラ</a:t>
            </a:r>
            <a:r>
              <a:rPr lang="en-US" altLang="ja-JP" dirty="0"/>
              <a:t>1</a:t>
            </a:r>
            <a:r>
              <a:rPr lang="ja-JP" altLang="en-US" dirty="0"/>
              <a:t>本</a:t>
            </a:r>
            <a:r>
              <a:rPr lang="en-US" altLang="ja-JP" dirty="0"/>
              <a:t>=</a:t>
            </a:r>
            <a:r>
              <a:rPr lang="ja-JP" altLang="en-US" dirty="0"/>
              <a:t>￥</a:t>
            </a:r>
            <a:r>
              <a:rPr lang="en-US" altLang="ja-JP" dirty="0"/>
              <a:t>110</a:t>
            </a:r>
            <a:r>
              <a:rPr lang="ja-JP" altLang="en-US" dirty="0"/>
              <a:t>がコーラ高・円安。コーラ</a:t>
            </a:r>
            <a:r>
              <a:rPr lang="en-US" altLang="ja-JP" dirty="0"/>
              <a:t>1</a:t>
            </a:r>
            <a:r>
              <a:rPr lang="ja-JP" altLang="en-US" dirty="0"/>
              <a:t>本</a:t>
            </a:r>
            <a:r>
              <a:rPr lang="en-US" altLang="ja-JP" dirty="0"/>
              <a:t>=</a:t>
            </a:r>
            <a:r>
              <a:rPr lang="ja-JP" altLang="en-US" dirty="0"/>
              <a:t>￥</a:t>
            </a:r>
            <a:r>
              <a:rPr lang="en-US" altLang="ja-JP" dirty="0"/>
              <a:t>100</a:t>
            </a:r>
            <a:r>
              <a:rPr lang="ja-JP" altLang="en-US" dirty="0"/>
              <a:t>がコーラ安・円高。</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577614"/>
            <a:ext cx="10622605" cy="891263"/>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45355"/>
    </mc:Choice>
    <mc:Fallback xmlns="">
      <p:transition spd="slow" advTm="1453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245140"/>
            <a:ext cx="10622605" cy="4727643"/>
          </a:xfrm>
        </p:spPr>
        <p:txBody>
          <a:bodyPr/>
          <a:lstStyle/>
          <a:p>
            <a:pPr marL="342900" indent="-342900" algn="l">
              <a:buFont typeface="Wingdings" panose="05000000000000000000" pitchFamily="2" charset="2"/>
              <a:buChar char="l"/>
            </a:pPr>
            <a:r>
              <a:rPr lang="ja-JP" altLang="en-US" dirty="0"/>
              <a:t>こんな「濡れ手に粟」のようなチャンスには、当然多くの銀行や投資家が参加して、同じような取引を行う。</a:t>
            </a:r>
          </a:p>
          <a:p>
            <a:pPr marL="342900" indent="-342900" algn="l">
              <a:buFont typeface="Wingdings" panose="05000000000000000000" pitchFamily="2" charset="2"/>
              <a:buChar char="l"/>
            </a:pPr>
            <a:r>
              <a:rPr lang="ja-JP" altLang="en-US" dirty="0"/>
              <a:t>つまり、東京の外国為替市場では、円売り・ドル買いが多くなり、香港では逆に円買い・ドル売りが多くなる。</a:t>
            </a:r>
          </a:p>
          <a:p>
            <a:pPr marL="342900" indent="-342900" algn="l">
              <a:buFont typeface="Wingdings" panose="05000000000000000000" pitchFamily="2" charset="2"/>
              <a:buChar char="l"/>
            </a:pPr>
            <a:r>
              <a:rPr lang="ja-JP" altLang="en-US" dirty="0"/>
              <a:t>財やサービスの価格は、需要と供給で変化する。</a:t>
            </a:r>
          </a:p>
          <a:p>
            <a:pPr marL="342900" indent="-342900" algn="l">
              <a:buFont typeface="Wingdings" panose="05000000000000000000" pitchFamily="2" charset="2"/>
              <a:buChar char="l"/>
            </a:pPr>
            <a:r>
              <a:rPr lang="ja-JP" altLang="en-US" dirty="0"/>
              <a:t>いま、東京では円の供給（円売り）とドルへの需要が多くなっているのだから、円安・ドル高にレートが動いていく。</a:t>
            </a:r>
            <a:r>
              <a:rPr lang="ja-JP" altLang="en-US" dirty="0">
                <a:solidFill>
                  <a:srgbClr val="FF0000"/>
                </a:solidFill>
              </a:rPr>
              <a:t>円安</a:t>
            </a:r>
            <a:r>
              <a:rPr lang="ja-JP" altLang="en-US" dirty="0"/>
              <a:t>になるということは、</a:t>
            </a:r>
            <a:r>
              <a:rPr lang="en-US" altLang="ja-JP" dirty="0"/>
              <a:t>$1=\100</a:t>
            </a:r>
            <a:r>
              <a:rPr lang="ja-JP" altLang="en-US" dirty="0"/>
              <a:t>　というレートの円の側の</a:t>
            </a:r>
            <a:r>
              <a:rPr lang="ja-JP" altLang="en-US" dirty="0">
                <a:solidFill>
                  <a:srgbClr val="FF0000"/>
                </a:solidFill>
              </a:rPr>
              <a:t>数字が大きく</a:t>
            </a:r>
            <a:r>
              <a:rPr lang="ja-JP" altLang="en-US" dirty="0"/>
              <a:t>なるということ。</a:t>
            </a:r>
          </a:p>
          <a:p>
            <a:pPr marL="342900" indent="-342900" algn="l">
              <a:buFont typeface="Wingdings" panose="05000000000000000000" pitchFamily="2" charset="2"/>
              <a:buChar char="l"/>
            </a:pPr>
            <a:r>
              <a:rPr lang="ja-JP" altLang="en-US" dirty="0"/>
              <a:t>香港ではその逆に円買い・ドル売りが優勢になる結果、</a:t>
            </a:r>
            <a:r>
              <a:rPr lang="en-US" altLang="ja-JP" dirty="0"/>
              <a:t>$1=\110</a:t>
            </a:r>
            <a:r>
              <a:rPr lang="ja-JP" altLang="en-US" dirty="0"/>
              <a:t>　というレートの円の側の数字が小さくなる（円高に向かう）。</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04377"/>
    </mc:Choice>
    <mc:Fallback xmlns="">
      <p:transition spd="slow" advTm="1043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03506"/>
            <a:ext cx="10622605" cy="4669277"/>
          </a:xfrm>
        </p:spPr>
        <p:txBody>
          <a:bodyPr>
            <a:normAutofit/>
          </a:bodyPr>
          <a:lstStyle/>
          <a:p>
            <a:pPr marL="342900" indent="-342900" algn="l">
              <a:buFont typeface="Wingdings" panose="05000000000000000000" pitchFamily="2" charset="2"/>
              <a:buChar char="l"/>
            </a:pPr>
            <a:r>
              <a:rPr lang="ja-JP" altLang="en-US" dirty="0"/>
              <a:t>つまり、東京での　</a:t>
            </a:r>
            <a:r>
              <a:rPr lang="en-US" altLang="ja-JP" dirty="0"/>
              <a:t>$1=\100</a:t>
            </a:r>
            <a:r>
              <a:rPr lang="ja-JP" altLang="en-US" dirty="0" err="1"/>
              <a:t>、</a:t>
            </a:r>
            <a:r>
              <a:rPr lang="ja-JP" altLang="en-US" dirty="0"/>
              <a:t>香港での　</a:t>
            </a:r>
            <a:r>
              <a:rPr lang="en-US" altLang="ja-JP" dirty="0"/>
              <a:t>$1=\110</a:t>
            </a:r>
            <a:r>
              <a:rPr lang="ja-JP" altLang="en-US" dirty="0"/>
              <a:t>　という</a:t>
            </a:r>
            <a:r>
              <a:rPr lang="en-US" altLang="ja-JP" dirty="0"/>
              <a:t>10</a:t>
            </a:r>
            <a:r>
              <a:rPr lang="ja-JP" altLang="en-US" dirty="0"/>
              <a:t>円の開きが、だんだん小さくなっていくのだ。</a:t>
            </a:r>
          </a:p>
          <a:p>
            <a:pPr marL="342900" indent="-342900" algn="l">
              <a:buFont typeface="Wingdings" panose="05000000000000000000" pitchFamily="2" charset="2"/>
              <a:buChar char="l"/>
            </a:pPr>
            <a:r>
              <a:rPr lang="ja-JP" altLang="en-US" dirty="0"/>
              <a:t>開きがある間は利益が出るので、どんどんレートは近づいてくる。</a:t>
            </a:r>
          </a:p>
          <a:p>
            <a:pPr marL="342900" indent="-342900" algn="l">
              <a:buFont typeface="Wingdings" panose="05000000000000000000" pitchFamily="2" charset="2"/>
              <a:buChar char="l"/>
            </a:pPr>
            <a:r>
              <a:rPr lang="ja-JP" altLang="en-US" dirty="0"/>
              <a:t>取引のコストがまったくゼロであれば、レートは完全に一致して同一になる（そうでない間は、裁定取引が続いて、同じレートに収</a:t>
            </a:r>
            <a:r>
              <a:rPr lang="ja-JP" altLang="en-US" dirty="0" err="1"/>
              <a:t>れん</a:t>
            </a:r>
            <a:r>
              <a:rPr lang="ja-JP" altLang="en-US" dirty="0"/>
              <a:t>してゆく）。</a:t>
            </a:r>
          </a:p>
          <a:p>
            <a:pPr marL="342900" indent="-342900" algn="l">
              <a:buFont typeface="Wingdings" panose="05000000000000000000" pitchFamily="2" charset="2"/>
              <a:buChar char="l"/>
            </a:pPr>
            <a:r>
              <a:rPr lang="ja-JP" altLang="en-US" dirty="0"/>
              <a:t>このように、</a:t>
            </a:r>
            <a:r>
              <a:rPr lang="en-US" altLang="ja-JP" dirty="0"/>
              <a:t>24</a:t>
            </a:r>
            <a:r>
              <a:rPr lang="ja-JP" altLang="en-US" dirty="0"/>
              <a:t>時間ディーリングの結果、同一通貨ペアの為替レートは、</a:t>
            </a:r>
            <a:r>
              <a:rPr lang="ja-JP" altLang="en-US" dirty="0">
                <a:solidFill>
                  <a:srgbClr val="FF0000"/>
                </a:solidFill>
              </a:rPr>
              <a:t>ほとんど</a:t>
            </a:r>
            <a:r>
              <a:rPr lang="ja-JP" altLang="en-US" dirty="0"/>
              <a:t>一つのレートになる。</a:t>
            </a:r>
          </a:p>
          <a:p>
            <a:pPr marL="342900" indent="-342900" algn="l">
              <a:buFont typeface="Wingdings" panose="05000000000000000000" pitchFamily="2" charset="2"/>
              <a:buChar char="l"/>
            </a:pPr>
            <a:r>
              <a:rPr lang="en-US" altLang="ja-JP" dirty="0"/>
              <a:t>〔</a:t>
            </a:r>
            <a:r>
              <a:rPr lang="ja-JP" altLang="en-US" dirty="0"/>
              <a:t>用語の解説</a:t>
            </a:r>
            <a:r>
              <a:rPr lang="en-US" altLang="ja-JP" dirty="0"/>
              <a:t>〕</a:t>
            </a:r>
            <a:r>
              <a:rPr lang="ja-JP" altLang="en-US" dirty="0"/>
              <a:t>裁定取引（</a:t>
            </a:r>
            <a:r>
              <a:rPr lang="en-US" altLang="ja-JP" dirty="0"/>
              <a:t>arbitrage</a:t>
            </a:r>
            <a:r>
              <a:rPr lang="ja-JP" altLang="en-US" dirty="0"/>
              <a:t>）とは、その時点での財・サービス・通貨の価格が場所や当事者間で違っていることを利用して、儲けを得ようとする取引である。</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353878"/>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3480"/>
    </mc:Choice>
    <mc:Fallback xmlns="">
      <p:transition spd="slow" advTm="1234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1208" y="1206230"/>
            <a:ext cx="10622605" cy="4134255"/>
          </a:xfrm>
        </p:spPr>
        <p:txBody>
          <a:bodyPr/>
          <a:lstStyle/>
          <a:p>
            <a:pPr marL="342900" indent="-342900" algn="l">
              <a:buFont typeface="Wingdings" panose="05000000000000000000" pitchFamily="2" charset="2"/>
              <a:buChar char="l"/>
            </a:pPr>
            <a:r>
              <a:rPr lang="ja-JP" altLang="en-US" dirty="0"/>
              <a:t>上のスライドで、「</a:t>
            </a:r>
            <a:r>
              <a:rPr lang="ja-JP" altLang="en-US" dirty="0">
                <a:solidFill>
                  <a:srgbClr val="FF0000"/>
                </a:solidFill>
              </a:rPr>
              <a:t>ほとんど</a:t>
            </a:r>
            <a:r>
              <a:rPr lang="ja-JP" altLang="en-US" dirty="0"/>
              <a:t>一つのレートになる」と「ほとんど」を入れた理由、それは、</a:t>
            </a:r>
          </a:p>
          <a:p>
            <a:pPr marL="342900" indent="-342900" algn="l">
              <a:buFont typeface="Wingdings" panose="05000000000000000000" pitchFamily="2" charset="2"/>
              <a:buChar char="l"/>
            </a:pPr>
            <a:r>
              <a:rPr lang="ja-JP" altLang="en-US" dirty="0"/>
              <a:t>取引のコストの分だけは、価格の開きが残ってしまうから。別の例でこのことを説明する。たとえば、</a:t>
            </a:r>
          </a:p>
          <a:p>
            <a:pPr marL="342900" indent="-342900" algn="l">
              <a:buFont typeface="Wingdings" panose="05000000000000000000" pitchFamily="2" charset="2"/>
              <a:buChar char="l"/>
            </a:pPr>
            <a:r>
              <a:rPr lang="ja-JP" altLang="en-US" dirty="0"/>
              <a:t>東京とそれに近いある地方で、同一のハンバーガーの価格が下のようになっていると仮定する。</a:t>
            </a:r>
          </a:p>
          <a:p>
            <a:pPr algn="l"/>
            <a:endParaRPr lang="ja-JP" altLang="en-US" dirty="0"/>
          </a:p>
          <a:p>
            <a:pPr algn="l"/>
            <a:r>
              <a:rPr lang="ja-JP" altLang="en-US" dirty="0"/>
              <a:t>　　（東京）ハンバーガー</a:t>
            </a:r>
            <a:r>
              <a:rPr lang="en-US" altLang="ja-JP" dirty="0"/>
              <a:t>1</a:t>
            </a:r>
            <a:r>
              <a:rPr lang="ja-JP" altLang="en-US" dirty="0"/>
              <a:t>個</a:t>
            </a:r>
            <a:r>
              <a:rPr lang="en-US" altLang="ja-JP" dirty="0"/>
              <a:t>=220</a:t>
            </a:r>
            <a:r>
              <a:rPr lang="ja-JP" altLang="en-US" dirty="0"/>
              <a:t>円</a:t>
            </a:r>
          </a:p>
          <a:p>
            <a:pPr algn="l"/>
            <a:r>
              <a:rPr lang="ja-JP" altLang="en-US" dirty="0"/>
              <a:t>　　（地方）ハンバーガー</a:t>
            </a:r>
            <a:r>
              <a:rPr lang="en-US" altLang="ja-JP" dirty="0"/>
              <a:t>1</a:t>
            </a:r>
            <a:r>
              <a:rPr lang="ja-JP" altLang="en-US" dirty="0"/>
              <a:t>個</a:t>
            </a:r>
            <a:r>
              <a:rPr lang="en-US" altLang="ja-JP" dirty="0"/>
              <a:t>=200</a:t>
            </a:r>
            <a:r>
              <a:rPr lang="ja-JP" altLang="en-US" dirty="0"/>
              <a:t>円</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7904"/>
    </mc:Choice>
    <mc:Fallback xmlns="">
      <p:transition spd="slow" advTm="879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13234"/>
            <a:ext cx="10622605" cy="4841503"/>
          </a:xfrm>
        </p:spPr>
        <p:txBody>
          <a:bodyPr>
            <a:normAutofit/>
          </a:bodyPr>
          <a:lstStyle/>
          <a:p>
            <a:pPr marL="342900" indent="-342900" algn="l">
              <a:buFont typeface="Wingdings" panose="05000000000000000000" pitchFamily="2" charset="2"/>
              <a:buChar char="l"/>
            </a:pPr>
            <a:r>
              <a:rPr lang="ja-JP" altLang="en-US" dirty="0"/>
              <a:t>どのような裁定取引が行われるかは、一目瞭然。</a:t>
            </a:r>
          </a:p>
          <a:p>
            <a:pPr algn="l"/>
            <a:endParaRPr lang="ja-JP" altLang="en-US" dirty="0"/>
          </a:p>
          <a:p>
            <a:pPr algn="l"/>
            <a:endParaRPr lang="ja-JP" altLang="en-US" dirty="0"/>
          </a:p>
          <a:p>
            <a:pPr algn="l"/>
            <a:r>
              <a:rPr lang="ja-JP" altLang="en-US" dirty="0"/>
              <a:t>　　（東京）ハンバーガー</a:t>
            </a:r>
            <a:r>
              <a:rPr lang="en-US" altLang="ja-JP" dirty="0"/>
              <a:t>1</a:t>
            </a:r>
            <a:r>
              <a:rPr lang="ja-JP" altLang="en-US" dirty="0"/>
              <a:t>個</a:t>
            </a:r>
            <a:r>
              <a:rPr lang="en-US" altLang="ja-JP" dirty="0"/>
              <a:t>=220</a:t>
            </a:r>
            <a:r>
              <a:rPr lang="ja-JP" altLang="en-US" dirty="0"/>
              <a:t>円</a:t>
            </a:r>
          </a:p>
          <a:p>
            <a:pPr algn="l"/>
            <a:endParaRPr lang="ja-JP" altLang="en-US" dirty="0"/>
          </a:p>
          <a:p>
            <a:pPr algn="l"/>
            <a:endParaRPr lang="ja-JP" altLang="en-US" dirty="0"/>
          </a:p>
          <a:p>
            <a:pPr algn="l"/>
            <a:r>
              <a:rPr lang="ja-JP" altLang="en-US" dirty="0"/>
              <a:t>　　（地方）ハンバーガー</a:t>
            </a:r>
            <a:r>
              <a:rPr lang="en-US" altLang="ja-JP" dirty="0"/>
              <a:t>1</a:t>
            </a:r>
            <a:r>
              <a:rPr lang="ja-JP" altLang="en-US" dirty="0"/>
              <a:t>個</a:t>
            </a:r>
            <a:r>
              <a:rPr lang="en-US" altLang="ja-JP" dirty="0"/>
              <a:t>=200</a:t>
            </a:r>
            <a:r>
              <a:rPr lang="ja-JP" altLang="en-US" dirty="0"/>
              <a:t>円</a:t>
            </a:r>
          </a:p>
          <a:p>
            <a:pPr algn="l"/>
            <a:endParaRPr lang="ja-JP" altLang="en-US" dirty="0"/>
          </a:p>
          <a:p>
            <a:pPr algn="l"/>
            <a:endParaRPr kumimoji="1" lang="ja-JP" altLang="en-US" dirty="0"/>
          </a:p>
          <a:p>
            <a:pPr marL="342900" indent="-342900" algn="l">
              <a:buFont typeface="Wingdings" panose="05000000000000000000" pitchFamily="2" charset="2"/>
              <a:buChar char="l"/>
            </a:pPr>
            <a:r>
              <a:rPr lang="ja-JP" altLang="en-US" dirty="0"/>
              <a:t>つまり、地方でハンバーガー一個あたり</a:t>
            </a:r>
            <a:r>
              <a:rPr lang="en-US" altLang="ja-JP" dirty="0"/>
              <a:t>200</a:t>
            </a:r>
            <a:r>
              <a:rPr lang="ja-JP" altLang="en-US" dirty="0"/>
              <a:t>円を買い、つぎに</a:t>
            </a:r>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421971"/>
            <a:ext cx="10622605" cy="891263"/>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grpSp>
        <p:nvGrpSpPr>
          <p:cNvPr id="23" name="グループ化 22"/>
          <p:cNvGrpSpPr/>
          <p:nvPr/>
        </p:nvGrpSpPr>
        <p:grpSpPr>
          <a:xfrm>
            <a:off x="2986391" y="4484451"/>
            <a:ext cx="1760707" cy="437745"/>
            <a:chOff x="3015574" y="3988340"/>
            <a:chExt cx="1760707" cy="437745"/>
          </a:xfrm>
        </p:grpSpPr>
        <p:cxnSp>
          <p:nvCxnSpPr>
            <p:cNvPr id="17" name="直線コネクタ 16"/>
            <p:cNvCxnSpPr/>
            <p:nvPr/>
          </p:nvCxnSpPr>
          <p:spPr>
            <a:xfrm>
              <a:off x="4776281" y="3988340"/>
              <a:ext cx="0" cy="4377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3015574" y="4426085"/>
              <a:ext cx="176070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015574" y="3988340"/>
              <a:ext cx="0" cy="4377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rot="10800000">
            <a:off x="2986390" y="2117388"/>
            <a:ext cx="1760707" cy="437745"/>
            <a:chOff x="3015574" y="3988340"/>
            <a:chExt cx="1760707" cy="437745"/>
          </a:xfrm>
        </p:grpSpPr>
        <p:cxnSp>
          <p:nvCxnSpPr>
            <p:cNvPr id="25" name="直線コネクタ 24"/>
            <p:cNvCxnSpPr/>
            <p:nvPr/>
          </p:nvCxnSpPr>
          <p:spPr>
            <a:xfrm>
              <a:off x="4776281" y="3988340"/>
              <a:ext cx="0" cy="4377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3015574" y="4426085"/>
              <a:ext cx="176070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3015574" y="3988340"/>
              <a:ext cx="0" cy="4377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V="1">
            <a:off x="2986389" y="3171217"/>
            <a:ext cx="0" cy="797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2442"/>
    </mc:Choice>
    <mc:Fallback xmlns="">
      <p:transition spd="slow" advTm="324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additive="base">
                                        <p:cTn id="31" dur="500" fill="hold"/>
                                        <p:tgtEl>
                                          <p:spTgt spid="29"/>
                                        </p:tgtEl>
                                        <p:attrNameLst>
                                          <p:attrName>ppt_x</p:attrName>
                                        </p:attrNameLst>
                                      </p:cBhvr>
                                      <p:tavLst>
                                        <p:tav tm="0">
                                          <p:val>
                                            <p:strVal val="#ppt_x"/>
                                          </p:val>
                                        </p:tav>
                                        <p:tav tm="100000">
                                          <p:val>
                                            <p:strVal val="#ppt_x"/>
                                          </p:val>
                                        </p:tav>
                                      </p:tavLst>
                                    </p:anim>
                                    <p:anim calcmode="lin" valueType="num">
                                      <p:cBhvr additive="base">
                                        <p:cTn id="3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459149"/>
            <a:ext cx="10622605" cy="4513634"/>
          </a:xfrm>
        </p:spPr>
        <p:txBody>
          <a:bodyPr/>
          <a:lstStyle/>
          <a:p>
            <a:pPr marL="342900" indent="-342900" algn="l">
              <a:buFont typeface="Wingdings" panose="05000000000000000000" pitchFamily="2" charset="2"/>
              <a:buChar char="l"/>
            </a:pPr>
            <a:r>
              <a:rPr lang="ja-JP" altLang="en-US" dirty="0"/>
              <a:t>東京にこのハンバーガーを運んで</a:t>
            </a:r>
            <a:r>
              <a:rPr lang="en-US" altLang="ja-JP" dirty="0"/>
              <a:t>220</a:t>
            </a:r>
            <a:r>
              <a:rPr lang="ja-JP" altLang="en-US" dirty="0"/>
              <a:t>円で売れば、一個あたり</a:t>
            </a:r>
            <a:r>
              <a:rPr lang="en-US" altLang="ja-JP" dirty="0"/>
              <a:t>20</a:t>
            </a:r>
            <a:r>
              <a:rPr lang="ja-JP" altLang="en-US" dirty="0"/>
              <a:t>円の利益が出る（実際にこういう転売が許されるのかといった話は別）。しかし、</a:t>
            </a:r>
          </a:p>
          <a:p>
            <a:pPr marL="342900" indent="-342900" algn="l">
              <a:buFont typeface="Wingdings" panose="05000000000000000000" pitchFamily="2" charset="2"/>
              <a:buChar char="l"/>
            </a:pPr>
            <a:r>
              <a:rPr lang="ja-JP" altLang="en-US" dirty="0"/>
              <a:t>ハンバーガーを東京に運んで売るには、それなりのコストがかかる。</a:t>
            </a:r>
          </a:p>
          <a:p>
            <a:pPr marL="342900" indent="-342900" algn="l">
              <a:buFont typeface="Wingdings" panose="05000000000000000000" pitchFamily="2" charset="2"/>
              <a:buChar char="l"/>
            </a:pPr>
            <a:r>
              <a:rPr lang="ja-JP" altLang="en-US" dirty="0"/>
              <a:t>鮮度が落ちないように、冷凍車の手配。ガソリン代や高速代。運転手を雇うならばその人件費。売り場の確保。などなど。</a:t>
            </a:r>
          </a:p>
          <a:p>
            <a:pPr marL="342900" indent="-342900" algn="l">
              <a:buFont typeface="Wingdings" panose="05000000000000000000" pitchFamily="2" charset="2"/>
              <a:buChar char="l"/>
            </a:pPr>
            <a:r>
              <a:rPr lang="ja-JP" altLang="en-US" dirty="0"/>
              <a:t>それらのコストを全部合計して、運ぶハンバーガーの数で割ると、</a:t>
            </a:r>
            <a:r>
              <a:rPr lang="en-US" altLang="ja-JP" dirty="0"/>
              <a:t>1</a:t>
            </a:r>
            <a:r>
              <a:rPr lang="ja-JP" altLang="en-US" dirty="0"/>
              <a:t>個あたりコストが</a:t>
            </a:r>
            <a:r>
              <a:rPr lang="en-US" altLang="ja-JP" dirty="0"/>
              <a:t>10</a:t>
            </a:r>
            <a:r>
              <a:rPr lang="ja-JP" altLang="en-US" dirty="0"/>
              <a:t>円になったとする。そうであれば、最初のレート</a:t>
            </a:r>
          </a:p>
          <a:p>
            <a:pPr algn="l"/>
            <a:r>
              <a:rPr lang="ja-JP" altLang="en-US" dirty="0"/>
              <a:t>　　（東京）ハンバーガー</a:t>
            </a:r>
            <a:r>
              <a:rPr lang="en-US" altLang="ja-JP" dirty="0"/>
              <a:t>1</a:t>
            </a:r>
            <a:r>
              <a:rPr lang="ja-JP" altLang="en-US" dirty="0"/>
              <a:t>個</a:t>
            </a:r>
            <a:r>
              <a:rPr lang="en-US" altLang="ja-JP" dirty="0"/>
              <a:t>=220</a:t>
            </a:r>
            <a:r>
              <a:rPr lang="ja-JP" altLang="en-US" dirty="0"/>
              <a:t>円</a:t>
            </a:r>
          </a:p>
          <a:p>
            <a:pPr algn="l"/>
            <a:r>
              <a:rPr lang="ja-JP" altLang="en-US" dirty="0"/>
              <a:t>　　（地方）ハンバーガー</a:t>
            </a:r>
            <a:r>
              <a:rPr lang="en-US" altLang="ja-JP" dirty="0"/>
              <a:t>1</a:t>
            </a:r>
            <a:r>
              <a:rPr lang="ja-JP" altLang="en-US" dirty="0"/>
              <a:t>個</a:t>
            </a:r>
            <a:r>
              <a:rPr lang="en-US" altLang="ja-JP" dirty="0"/>
              <a:t>=200</a:t>
            </a:r>
            <a:r>
              <a:rPr lang="ja-JP" altLang="en-US" dirty="0"/>
              <a:t>円</a:t>
            </a:r>
          </a:p>
          <a:p>
            <a:pPr algn="l"/>
            <a:r>
              <a:rPr lang="en-US" altLang="ja-JP" dirty="0"/>
              <a:t>      </a:t>
            </a:r>
            <a:r>
              <a:rPr lang="ja-JP" altLang="en-US" dirty="0"/>
              <a:t>で裁定取引をした利益は、</a:t>
            </a:r>
          </a:p>
          <a:p>
            <a:pPr algn="l"/>
            <a:endParaRPr lang="ja-JP" altLang="en-US" dirty="0"/>
          </a:p>
          <a:p>
            <a:pPr marL="342900" indent="-342900" algn="l">
              <a:buFont typeface="Wingdings" panose="05000000000000000000" pitchFamily="2" charset="2"/>
              <a:buChar char="l"/>
            </a:pPr>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90065"/>
            <a:ext cx="10622605" cy="881535"/>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9424"/>
    </mc:Choice>
    <mc:Fallback xmlns="">
      <p:transition spd="slow" advTm="694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245140"/>
            <a:ext cx="10622605" cy="4727643"/>
          </a:xfrm>
        </p:spPr>
        <p:txBody>
          <a:bodyPr/>
          <a:lstStyle/>
          <a:p>
            <a:pPr marL="342900" indent="-342900" algn="l">
              <a:buFont typeface="Wingdings" panose="05000000000000000000" pitchFamily="2" charset="2"/>
              <a:buChar char="l"/>
            </a:pPr>
            <a:r>
              <a:rPr lang="en-US" altLang="ja-JP" dirty="0"/>
              <a:t>220</a:t>
            </a:r>
            <a:r>
              <a:rPr lang="ja-JP" altLang="en-US" dirty="0"/>
              <a:t>円マイナス</a:t>
            </a:r>
            <a:r>
              <a:rPr lang="en-US" altLang="ja-JP" dirty="0"/>
              <a:t>200</a:t>
            </a:r>
            <a:r>
              <a:rPr lang="ja-JP" altLang="en-US" dirty="0"/>
              <a:t>円</a:t>
            </a:r>
            <a:r>
              <a:rPr lang="ja-JP" altLang="en-US" dirty="0">
                <a:solidFill>
                  <a:srgbClr val="FF0000"/>
                </a:solidFill>
              </a:rPr>
              <a:t>マイナス</a:t>
            </a:r>
            <a:r>
              <a:rPr lang="en-US" altLang="ja-JP" dirty="0">
                <a:solidFill>
                  <a:srgbClr val="FF0000"/>
                </a:solidFill>
              </a:rPr>
              <a:t>10</a:t>
            </a:r>
            <a:r>
              <a:rPr lang="ja-JP" altLang="en-US" dirty="0">
                <a:solidFill>
                  <a:srgbClr val="FF0000"/>
                </a:solidFill>
              </a:rPr>
              <a:t>円</a:t>
            </a:r>
            <a:r>
              <a:rPr lang="ja-JP" altLang="en-US" dirty="0"/>
              <a:t>、つまり、</a:t>
            </a:r>
            <a:r>
              <a:rPr lang="en-US" altLang="ja-JP" dirty="0"/>
              <a:t>10</a:t>
            </a:r>
            <a:r>
              <a:rPr lang="ja-JP" altLang="en-US" dirty="0"/>
              <a:t>円の利益となる。</a:t>
            </a:r>
          </a:p>
          <a:p>
            <a:pPr marL="342900" indent="-342900" algn="l">
              <a:buFont typeface="Wingdings" panose="05000000000000000000" pitchFamily="2" charset="2"/>
              <a:buChar char="l"/>
            </a:pPr>
            <a:r>
              <a:rPr lang="ja-JP" altLang="en-US" dirty="0"/>
              <a:t>たった</a:t>
            </a:r>
            <a:r>
              <a:rPr lang="en-US" altLang="ja-JP" dirty="0"/>
              <a:t>10</a:t>
            </a:r>
            <a:r>
              <a:rPr lang="ja-JP" altLang="en-US" dirty="0"/>
              <a:t>円のようだが、</a:t>
            </a:r>
            <a:r>
              <a:rPr lang="en-US" altLang="ja-JP" dirty="0"/>
              <a:t>10</a:t>
            </a:r>
            <a:r>
              <a:rPr lang="ja-JP" altLang="en-US" dirty="0"/>
              <a:t>万個単位で取引すれば</a:t>
            </a:r>
            <a:r>
              <a:rPr lang="en-US" altLang="ja-JP" dirty="0"/>
              <a:t>100</a:t>
            </a:r>
            <a:r>
              <a:rPr lang="ja-JP" altLang="en-US" dirty="0"/>
              <a:t>万円の利益が手に入る。</a:t>
            </a:r>
          </a:p>
          <a:p>
            <a:pPr marL="342900" indent="-342900" algn="l">
              <a:buFont typeface="Wingdings" panose="05000000000000000000" pitchFamily="2" charset="2"/>
              <a:buChar char="l"/>
            </a:pPr>
            <a:r>
              <a:rPr lang="ja-JP" altLang="en-US" dirty="0"/>
              <a:t>そうすると、この裁定取引は続く。ところが、価格は動いていく。つまり、</a:t>
            </a:r>
          </a:p>
          <a:p>
            <a:pPr marL="342900" indent="-342900" algn="l">
              <a:buFont typeface="Wingdings" panose="05000000000000000000" pitchFamily="2" charset="2"/>
              <a:buChar char="l"/>
            </a:pPr>
            <a:r>
              <a:rPr lang="ja-JP" altLang="en-US" dirty="0"/>
              <a:t>地方ではハンバーガーへの需要が高まって値上がりし、東京には地方からハンバーガーが入ってきて売られるので、供給が増えて値下がりする。つまり、</a:t>
            </a:r>
          </a:p>
          <a:p>
            <a:pPr algn="l"/>
            <a:r>
              <a:rPr lang="ja-JP" altLang="en-US" dirty="0"/>
              <a:t>　　（東京）ハンバーガー</a:t>
            </a:r>
            <a:r>
              <a:rPr lang="en-US" altLang="ja-JP" dirty="0"/>
              <a:t>1</a:t>
            </a:r>
            <a:r>
              <a:rPr lang="ja-JP" altLang="en-US" dirty="0"/>
              <a:t>個</a:t>
            </a:r>
            <a:r>
              <a:rPr lang="en-US" altLang="ja-JP" dirty="0"/>
              <a:t>=220</a:t>
            </a:r>
            <a:r>
              <a:rPr lang="ja-JP" altLang="en-US" dirty="0"/>
              <a:t>円</a:t>
            </a:r>
          </a:p>
          <a:p>
            <a:pPr algn="l"/>
            <a:r>
              <a:rPr lang="ja-JP" altLang="en-US" dirty="0"/>
              <a:t>　　（地方）ハンバーガー</a:t>
            </a:r>
            <a:r>
              <a:rPr lang="en-US" altLang="ja-JP" dirty="0"/>
              <a:t>1</a:t>
            </a:r>
            <a:r>
              <a:rPr lang="ja-JP" altLang="en-US" dirty="0"/>
              <a:t>個</a:t>
            </a:r>
            <a:r>
              <a:rPr lang="en-US" altLang="ja-JP" dirty="0"/>
              <a:t>=200</a:t>
            </a:r>
            <a:r>
              <a:rPr lang="ja-JP" altLang="en-US" dirty="0"/>
              <a:t>円</a:t>
            </a:r>
          </a:p>
          <a:p>
            <a:pPr algn="l"/>
            <a:endParaRPr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cxnSp>
        <p:nvCxnSpPr>
          <p:cNvPr id="7" name="直線矢印コネクタ 6"/>
          <p:cNvCxnSpPr/>
          <p:nvPr/>
        </p:nvCxnSpPr>
        <p:spPr>
          <a:xfrm>
            <a:off x="5564221" y="3424135"/>
            <a:ext cx="9728" cy="3696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5573949" y="3861881"/>
            <a:ext cx="0" cy="323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2166"/>
    </mc:Choice>
    <mc:Fallback xmlns="">
      <p:transition spd="slow" advTm="921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03506"/>
            <a:ext cx="10622605" cy="4669277"/>
          </a:xfrm>
        </p:spPr>
        <p:txBody>
          <a:bodyPr>
            <a:normAutofit/>
          </a:bodyPr>
          <a:lstStyle/>
          <a:p>
            <a:pPr marL="342900" indent="-342900" algn="l">
              <a:buFont typeface="Wingdings" panose="05000000000000000000" pitchFamily="2" charset="2"/>
              <a:buChar char="l"/>
            </a:pPr>
            <a:r>
              <a:rPr lang="ja-JP" altLang="en-US" dirty="0"/>
              <a:t>その結果、価格が下のようになったとする。</a:t>
            </a:r>
          </a:p>
          <a:p>
            <a:pPr algn="l"/>
            <a:r>
              <a:rPr lang="ja-JP" altLang="en-US" dirty="0"/>
              <a:t>　　（東京）ハンバーガー</a:t>
            </a:r>
            <a:r>
              <a:rPr lang="en-US" altLang="ja-JP" dirty="0"/>
              <a:t>1</a:t>
            </a:r>
            <a:r>
              <a:rPr lang="ja-JP" altLang="en-US" dirty="0"/>
              <a:t>個</a:t>
            </a:r>
            <a:r>
              <a:rPr lang="en-US" altLang="ja-JP" dirty="0"/>
              <a:t>=215</a:t>
            </a:r>
            <a:r>
              <a:rPr lang="ja-JP" altLang="en-US" dirty="0"/>
              <a:t>円</a:t>
            </a:r>
          </a:p>
          <a:p>
            <a:pPr algn="l"/>
            <a:r>
              <a:rPr lang="ja-JP" altLang="en-US" dirty="0"/>
              <a:t>　　（地方）ハンバーガー</a:t>
            </a:r>
            <a:r>
              <a:rPr lang="en-US" altLang="ja-JP" dirty="0"/>
              <a:t>1</a:t>
            </a:r>
            <a:r>
              <a:rPr lang="ja-JP" altLang="en-US" dirty="0"/>
              <a:t>個</a:t>
            </a:r>
            <a:r>
              <a:rPr lang="en-US" altLang="ja-JP" dirty="0"/>
              <a:t>=203</a:t>
            </a:r>
            <a:r>
              <a:rPr lang="ja-JP" altLang="en-US" dirty="0"/>
              <a:t>円</a:t>
            </a:r>
            <a:endParaRPr lang="en-US" altLang="ja-JP" dirty="0"/>
          </a:p>
          <a:p>
            <a:pPr marL="342900" indent="-342900" algn="l">
              <a:buFont typeface="Wingdings" panose="05000000000000000000" pitchFamily="2" charset="2"/>
              <a:buChar char="l"/>
            </a:pPr>
            <a:r>
              <a:rPr lang="ja-JP" altLang="en-US" dirty="0"/>
              <a:t>この状態で裁定取引をすると、</a:t>
            </a:r>
            <a:r>
              <a:rPr lang="en-US" altLang="ja-JP" dirty="0"/>
              <a:t>215</a:t>
            </a:r>
            <a:r>
              <a:rPr lang="ja-JP" altLang="en-US" dirty="0"/>
              <a:t>円マイナス</a:t>
            </a:r>
            <a:r>
              <a:rPr lang="en-US" altLang="ja-JP" dirty="0"/>
              <a:t>203</a:t>
            </a:r>
            <a:r>
              <a:rPr lang="ja-JP" altLang="en-US" dirty="0"/>
              <a:t>円マイナス</a:t>
            </a:r>
            <a:r>
              <a:rPr lang="en-US" altLang="ja-JP" dirty="0"/>
              <a:t>10</a:t>
            </a:r>
            <a:r>
              <a:rPr lang="ja-JP" altLang="en-US" dirty="0"/>
              <a:t>円、つまり、一個あたり</a:t>
            </a:r>
            <a:r>
              <a:rPr lang="en-US" altLang="ja-JP" dirty="0"/>
              <a:t>2</a:t>
            </a:r>
            <a:r>
              <a:rPr lang="ja-JP" altLang="en-US" dirty="0"/>
              <a:t>円の利益が出る。</a:t>
            </a:r>
          </a:p>
          <a:p>
            <a:pPr marL="342900" indent="-342900" algn="l">
              <a:buFont typeface="Wingdings" panose="05000000000000000000" pitchFamily="2" charset="2"/>
              <a:buChar char="l"/>
            </a:pPr>
            <a:r>
              <a:rPr lang="ja-JP" altLang="en-US" dirty="0"/>
              <a:t>だいぶ利益は小さくなったが、他のビジネスをしたときの利益と比較して、割にあうなら（経済学の言葉でいうと、</a:t>
            </a:r>
            <a:r>
              <a:rPr lang="ja-JP" altLang="en-US" dirty="0">
                <a:solidFill>
                  <a:srgbClr val="FF0000"/>
                </a:solidFill>
              </a:rPr>
              <a:t>機会費用</a:t>
            </a:r>
            <a:r>
              <a:rPr lang="ja-JP" altLang="en-US" dirty="0"/>
              <a:t>よりもこの利益が大きいならば）、こうした取引は続く。続くということは、価格の開きがまだ小さくなる。</a:t>
            </a:r>
          </a:p>
          <a:p>
            <a:pPr marL="342900" indent="-342900" algn="l">
              <a:buFont typeface="Wingdings" panose="05000000000000000000" pitchFamily="2" charset="2"/>
              <a:buChar char="l"/>
            </a:pPr>
            <a:r>
              <a:rPr lang="ja-JP" altLang="en-US" dirty="0"/>
              <a:t>機会費用が、このハンバーガー</a:t>
            </a:r>
            <a:r>
              <a:rPr lang="en-US" altLang="ja-JP" dirty="0"/>
              <a:t>1</a:t>
            </a:r>
            <a:r>
              <a:rPr lang="ja-JP" altLang="en-US" dirty="0"/>
              <a:t>個あたり</a:t>
            </a:r>
            <a:r>
              <a:rPr lang="en-US" altLang="ja-JP" dirty="0"/>
              <a:t>1</a:t>
            </a:r>
            <a:r>
              <a:rPr lang="ja-JP" altLang="en-US" dirty="0"/>
              <a:t>円と仮定すれば、結局、</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353878"/>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6729"/>
    </mc:Choice>
    <mc:Fallback xmlns="">
      <p:transition spd="slow" advTm="767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1208" y="1206230"/>
            <a:ext cx="10622605" cy="4134255"/>
          </a:xfrm>
        </p:spPr>
        <p:txBody>
          <a:bodyPr/>
          <a:lstStyle/>
          <a:p>
            <a:pPr marL="342900" indent="-342900" algn="l">
              <a:buFont typeface="Wingdings" panose="05000000000000000000" pitchFamily="2" charset="2"/>
              <a:buChar char="l"/>
            </a:pPr>
            <a:r>
              <a:rPr lang="ja-JP" altLang="en-US" dirty="0"/>
              <a:t>下のようなレートになるまで、裁定取引は続く。</a:t>
            </a:r>
          </a:p>
          <a:p>
            <a:pPr algn="l"/>
            <a:r>
              <a:rPr lang="ja-JP" altLang="en-US" dirty="0"/>
              <a:t>　　（東京）ハンバーガー</a:t>
            </a:r>
            <a:r>
              <a:rPr lang="en-US" altLang="ja-JP" dirty="0"/>
              <a:t>1</a:t>
            </a:r>
            <a:r>
              <a:rPr lang="ja-JP" altLang="en-US" dirty="0"/>
              <a:t>個</a:t>
            </a:r>
            <a:r>
              <a:rPr lang="en-US" altLang="ja-JP" dirty="0"/>
              <a:t>=215</a:t>
            </a:r>
            <a:r>
              <a:rPr lang="ja-JP" altLang="en-US" dirty="0"/>
              <a:t>円</a:t>
            </a:r>
          </a:p>
          <a:p>
            <a:pPr algn="l"/>
            <a:r>
              <a:rPr lang="ja-JP" altLang="en-US" dirty="0"/>
              <a:t>　　（地方）ハンバーガー</a:t>
            </a:r>
            <a:r>
              <a:rPr lang="en-US" altLang="ja-JP" dirty="0"/>
              <a:t>1</a:t>
            </a:r>
            <a:r>
              <a:rPr lang="ja-JP" altLang="en-US" dirty="0"/>
              <a:t>個</a:t>
            </a:r>
            <a:r>
              <a:rPr lang="en-US" altLang="ja-JP" dirty="0"/>
              <a:t>=204</a:t>
            </a:r>
            <a:r>
              <a:rPr lang="ja-JP" altLang="en-US" dirty="0"/>
              <a:t>円</a:t>
            </a:r>
          </a:p>
          <a:p>
            <a:pPr marL="342900" indent="-342900" algn="l">
              <a:buFont typeface="Wingdings" panose="05000000000000000000" pitchFamily="2" charset="2"/>
              <a:buChar char="l"/>
            </a:pPr>
            <a:r>
              <a:rPr lang="ja-JP" altLang="en-US" dirty="0"/>
              <a:t>この場合は、裁定取引をしても、</a:t>
            </a:r>
            <a:r>
              <a:rPr lang="en-US" altLang="ja-JP" dirty="0"/>
              <a:t>215</a:t>
            </a:r>
            <a:r>
              <a:rPr lang="ja-JP" altLang="en-US" dirty="0"/>
              <a:t>円マイナス</a:t>
            </a:r>
            <a:r>
              <a:rPr lang="en-US" altLang="ja-JP" dirty="0"/>
              <a:t>204</a:t>
            </a:r>
            <a:r>
              <a:rPr lang="ja-JP" altLang="en-US" dirty="0"/>
              <a:t>円マイナス</a:t>
            </a:r>
            <a:r>
              <a:rPr lang="en-US" altLang="ja-JP" dirty="0"/>
              <a:t>10</a:t>
            </a:r>
            <a:r>
              <a:rPr lang="ja-JP" altLang="en-US" dirty="0"/>
              <a:t>円</a:t>
            </a:r>
            <a:r>
              <a:rPr lang="ja-JP" altLang="en-US" dirty="0">
                <a:solidFill>
                  <a:srgbClr val="FF0000"/>
                </a:solidFill>
              </a:rPr>
              <a:t>マイナス</a:t>
            </a:r>
            <a:r>
              <a:rPr lang="en-US" altLang="ja-JP" dirty="0">
                <a:solidFill>
                  <a:srgbClr val="FF0000"/>
                </a:solidFill>
              </a:rPr>
              <a:t>1</a:t>
            </a:r>
            <a:r>
              <a:rPr lang="ja-JP" altLang="en-US" dirty="0">
                <a:solidFill>
                  <a:srgbClr val="FF0000"/>
                </a:solidFill>
              </a:rPr>
              <a:t>円（機会費用）</a:t>
            </a:r>
            <a:r>
              <a:rPr lang="ja-JP" altLang="en-US" dirty="0"/>
              <a:t>、つまり、利益がゼロである。</a:t>
            </a:r>
          </a:p>
          <a:p>
            <a:pPr marL="342900" indent="-342900" algn="l">
              <a:buFont typeface="Wingdings" panose="05000000000000000000" pitchFamily="2" charset="2"/>
              <a:buChar char="l"/>
            </a:pPr>
            <a:r>
              <a:rPr lang="ja-JP" altLang="en-US" dirty="0"/>
              <a:t>この状態になるまでは、利益が出るので裁定取引が続いて、価格は収</a:t>
            </a:r>
            <a:r>
              <a:rPr lang="ja-JP" altLang="en-US" dirty="0" err="1"/>
              <a:t>れん</a:t>
            </a:r>
            <a:r>
              <a:rPr lang="ja-JP" altLang="en-US" dirty="0"/>
              <a:t>してゆく。言い換えると、</a:t>
            </a:r>
          </a:p>
          <a:p>
            <a:pPr marL="342900" indent="-342900" algn="l">
              <a:buFont typeface="Wingdings" panose="05000000000000000000" pitchFamily="2" charset="2"/>
              <a:buChar char="l"/>
            </a:pPr>
            <a:r>
              <a:rPr lang="ja-JP" altLang="en-US" dirty="0"/>
              <a:t>機会費用も含めたコスト</a:t>
            </a:r>
            <a:r>
              <a:rPr lang="en-US" altLang="ja-JP" dirty="0"/>
              <a:t>11</a:t>
            </a:r>
            <a:r>
              <a:rPr lang="ja-JP" altLang="en-US" dirty="0"/>
              <a:t>円の価格の開きは残ってしまう。</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2615"/>
    </mc:Choice>
    <mc:Fallback xmlns="">
      <p:transition spd="slow" advTm="726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167320"/>
            <a:ext cx="10622605" cy="4987418"/>
          </a:xfrm>
        </p:spPr>
        <p:txBody>
          <a:bodyPr>
            <a:normAutofit/>
          </a:bodyPr>
          <a:lstStyle/>
          <a:p>
            <a:pPr marL="342900" indent="-342900" algn="l">
              <a:buFont typeface="Wingdings" panose="05000000000000000000" pitchFamily="2" charset="2"/>
              <a:buChar char="l"/>
            </a:pPr>
            <a:r>
              <a:rPr lang="en-US" altLang="ja-JP" dirty="0"/>
              <a:t>〔</a:t>
            </a:r>
            <a:r>
              <a:rPr lang="ja-JP" altLang="en-US" dirty="0"/>
              <a:t>用語の解説</a:t>
            </a:r>
            <a:r>
              <a:rPr lang="en-US" altLang="ja-JP" dirty="0"/>
              <a:t>〕</a:t>
            </a:r>
            <a:r>
              <a:rPr lang="ja-JP" altLang="en-US" dirty="0"/>
              <a:t>機会費用 （</a:t>
            </a:r>
            <a:r>
              <a:rPr lang="en-US" altLang="ja-JP" dirty="0"/>
              <a:t>opportunity cost</a:t>
            </a:r>
            <a:r>
              <a:rPr lang="ja-JP" altLang="en-US" dirty="0"/>
              <a:t>） とは、何かをやるために、何かをあきらめることで失われる利益。たとえば、</a:t>
            </a:r>
          </a:p>
          <a:p>
            <a:pPr marL="342900" indent="-342900" algn="l">
              <a:buFont typeface="Wingdings" panose="05000000000000000000" pitchFamily="2" charset="2"/>
              <a:buChar char="l"/>
            </a:pPr>
            <a:r>
              <a:rPr lang="ja-JP" altLang="en-US" dirty="0"/>
              <a:t>試験まで</a:t>
            </a:r>
            <a:r>
              <a:rPr lang="en-US" altLang="ja-JP" dirty="0"/>
              <a:t>3</a:t>
            </a:r>
            <a:r>
              <a:rPr lang="ja-JP" altLang="en-US" dirty="0"/>
              <a:t>時間あり、あるテキストを読めば</a:t>
            </a:r>
            <a:r>
              <a:rPr lang="en-US" altLang="ja-JP" dirty="0"/>
              <a:t>40</a:t>
            </a:r>
            <a:r>
              <a:rPr lang="ja-JP" altLang="en-US" dirty="0"/>
              <a:t>頁読むことができるし、練習問題を解けば</a:t>
            </a:r>
            <a:r>
              <a:rPr lang="en-US" altLang="ja-JP" dirty="0"/>
              <a:t>50</a:t>
            </a:r>
            <a:r>
              <a:rPr lang="ja-JP" altLang="en-US" dirty="0"/>
              <a:t>問解くことができる。どちらか一つしか選択できないとき、テキストを読むことによる（練習問題で測った）機会費用は、練習問題</a:t>
            </a:r>
            <a:r>
              <a:rPr lang="en-US" altLang="ja-JP" dirty="0"/>
              <a:t>50</a:t>
            </a:r>
            <a:r>
              <a:rPr lang="ja-JP" altLang="en-US" dirty="0"/>
              <a:t>問。練習問題を解くことによる（テキスト講読で測った）機会費用は、テキスト</a:t>
            </a:r>
            <a:r>
              <a:rPr lang="en-US" altLang="ja-JP" dirty="0"/>
              <a:t>40</a:t>
            </a:r>
            <a:r>
              <a:rPr lang="ja-JP" altLang="en-US" dirty="0"/>
              <a:t>頁。別の例、</a:t>
            </a:r>
          </a:p>
          <a:p>
            <a:pPr marL="342900" indent="-342900" algn="l">
              <a:buFont typeface="Wingdings" panose="05000000000000000000" pitchFamily="2" charset="2"/>
              <a:buChar char="l"/>
            </a:pPr>
            <a:r>
              <a:rPr lang="ja-JP" altLang="en-US" dirty="0"/>
              <a:t>ある企業にとって商品</a:t>
            </a:r>
            <a:r>
              <a:rPr lang="en-US" altLang="ja-JP" dirty="0"/>
              <a:t>A</a:t>
            </a:r>
            <a:r>
              <a:rPr lang="ja-JP" altLang="en-US" dirty="0"/>
              <a:t>を生産するために必要な労働者が、商品</a:t>
            </a:r>
            <a:r>
              <a:rPr lang="en-US" altLang="ja-JP" dirty="0"/>
              <a:t>A</a:t>
            </a:r>
            <a:r>
              <a:rPr lang="ja-JP" altLang="en-US" dirty="0"/>
              <a:t>一個あたり</a:t>
            </a:r>
            <a:r>
              <a:rPr lang="en-US" altLang="ja-JP" dirty="0"/>
              <a:t>10</a:t>
            </a:r>
            <a:r>
              <a:rPr lang="ja-JP" altLang="en-US" dirty="0"/>
              <a:t>人。商品</a:t>
            </a:r>
            <a:r>
              <a:rPr lang="en-US" altLang="ja-JP" dirty="0"/>
              <a:t>B</a:t>
            </a:r>
            <a:r>
              <a:rPr lang="ja-JP" altLang="en-US" dirty="0"/>
              <a:t>を生産するために、一個あたり</a:t>
            </a:r>
            <a:r>
              <a:rPr lang="en-US" altLang="ja-JP" dirty="0"/>
              <a:t>20</a:t>
            </a:r>
            <a:r>
              <a:rPr lang="ja-JP" altLang="en-US" dirty="0"/>
              <a:t>人とする。労働者</a:t>
            </a:r>
            <a:r>
              <a:rPr lang="en-US" altLang="ja-JP" dirty="0"/>
              <a:t>40</a:t>
            </a:r>
            <a:r>
              <a:rPr lang="ja-JP" altLang="en-US" dirty="0"/>
              <a:t>人をどちらかの生産に割り当てたいとする。もし、</a:t>
            </a:r>
          </a:p>
          <a:p>
            <a:pPr marL="342900" indent="-342900" algn="l">
              <a:buFont typeface="Wingdings" panose="05000000000000000000" pitchFamily="2" charset="2"/>
              <a:buChar char="l"/>
            </a:pPr>
            <a:r>
              <a:rPr lang="en-US" altLang="ja-JP" dirty="0"/>
              <a:t>A</a:t>
            </a:r>
            <a:r>
              <a:rPr lang="ja-JP" altLang="en-US" dirty="0"/>
              <a:t>に割り当てると、</a:t>
            </a:r>
            <a:r>
              <a:rPr lang="en-US" altLang="ja-JP" dirty="0"/>
              <a:t>A</a:t>
            </a:r>
            <a:r>
              <a:rPr lang="ja-JP" altLang="en-US" dirty="0"/>
              <a:t>は</a:t>
            </a:r>
            <a:r>
              <a:rPr lang="en-US" altLang="ja-JP" dirty="0"/>
              <a:t>4</a:t>
            </a:r>
            <a:r>
              <a:rPr lang="ja-JP" altLang="en-US" dirty="0"/>
              <a:t>個できる。</a:t>
            </a:r>
            <a:r>
              <a:rPr lang="en-US" altLang="ja-JP" dirty="0"/>
              <a:t>B</a:t>
            </a:r>
            <a:r>
              <a:rPr lang="ja-JP" altLang="en-US" dirty="0"/>
              <a:t>に割り当てると</a:t>
            </a:r>
            <a:r>
              <a:rPr lang="en-US" altLang="ja-JP" dirty="0"/>
              <a:t>B</a:t>
            </a:r>
            <a:r>
              <a:rPr lang="ja-JP" altLang="en-US" dirty="0"/>
              <a:t>は</a:t>
            </a:r>
            <a:r>
              <a:rPr lang="en-US" altLang="ja-JP" dirty="0"/>
              <a:t>2</a:t>
            </a:r>
            <a:r>
              <a:rPr lang="ja-JP" altLang="en-US" dirty="0"/>
              <a:t>個できる。機会費用は、</a:t>
            </a:r>
          </a:p>
          <a:p>
            <a:pPr marL="342900" indent="-342900" algn="l">
              <a:buFont typeface="Wingdings" panose="05000000000000000000" pitchFamily="2" charset="2"/>
              <a:buChar char="l"/>
            </a:pPr>
            <a:r>
              <a:rPr lang="en-US" altLang="ja-JP" dirty="0"/>
              <a:t>A</a:t>
            </a:r>
            <a:r>
              <a:rPr lang="ja-JP" altLang="en-US" dirty="0"/>
              <a:t>に割り当てたときの</a:t>
            </a:r>
            <a:r>
              <a:rPr lang="en-US" altLang="ja-JP" dirty="0"/>
              <a:t>B</a:t>
            </a:r>
            <a:r>
              <a:rPr lang="ja-JP" altLang="en-US" dirty="0"/>
              <a:t>で測った機会費用は、</a:t>
            </a:r>
            <a:r>
              <a:rPr lang="en-US" altLang="ja-JP" dirty="0"/>
              <a:t>B</a:t>
            </a:r>
            <a:r>
              <a:rPr lang="ja-JP" altLang="en-US" dirty="0"/>
              <a:t>が</a:t>
            </a:r>
            <a:r>
              <a:rPr lang="en-US" altLang="ja-JP" dirty="0"/>
              <a:t>2</a:t>
            </a:r>
            <a:r>
              <a:rPr lang="ja-JP" altLang="en-US" dirty="0"/>
              <a:t>個。</a:t>
            </a:r>
          </a:p>
          <a:p>
            <a:pPr marL="342900" indent="-342900" algn="l">
              <a:buFont typeface="Wingdings" panose="05000000000000000000" pitchFamily="2" charset="2"/>
              <a:buChar char="l"/>
            </a:pPr>
            <a:r>
              <a:rPr lang="en-US" altLang="ja-JP" dirty="0"/>
              <a:t>B</a:t>
            </a:r>
            <a:r>
              <a:rPr lang="ja-JP" altLang="en-US" dirty="0"/>
              <a:t>に割り当てたときの</a:t>
            </a:r>
            <a:r>
              <a:rPr lang="en-US" altLang="ja-JP" dirty="0"/>
              <a:t>A</a:t>
            </a:r>
            <a:r>
              <a:rPr lang="ja-JP" altLang="en-US" dirty="0"/>
              <a:t>で測った機会費用は、</a:t>
            </a:r>
            <a:r>
              <a:rPr lang="en-US" altLang="ja-JP" dirty="0"/>
              <a:t>A</a:t>
            </a:r>
            <a:r>
              <a:rPr lang="ja-JP" altLang="en-US" dirty="0"/>
              <a:t>が４個。販売価格まで入れてみる。</a:t>
            </a:r>
            <a:endParaRPr lang="en-US" altLang="ja-JP" dirty="0"/>
          </a:p>
          <a:p>
            <a:pPr marL="342900" indent="-342900" algn="l">
              <a:buFont typeface="Wingdings" panose="05000000000000000000" pitchFamily="2" charset="2"/>
              <a:buChar char="l"/>
            </a:pPr>
            <a:endParaRPr lang="ja-JP" altLang="en-US" dirty="0"/>
          </a:p>
          <a:p>
            <a:pPr marL="342900" indent="-342900" algn="l">
              <a:buFont typeface="Wingdings" panose="05000000000000000000" pitchFamily="2" charset="2"/>
              <a:buChar char="l"/>
            </a:pPr>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276056"/>
            <a:ext cx="10622605" cy="891263"/>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87049"/>
    </mc:Choice>
    <mc:Fallback xmlns="">
      <p:transition spd="slow" advTm="187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459149"/>
            <a:ext cx="10622605" cy="4513634"/>
          </a:xfrm>
        </p:spPr>
        <p:txBody>
          <a:bodyPr>
            <a:normAutofit/>
          </a:bodyPr>
          <a:lstStyle/>
          <a:p>
            <a:pPr marL="342900" indent="-342900" algn="l">
              <a:buFont typeface="Wingdings" panose="05000000000000000000" pitchFamily="2" charset="2"/>
              <a:buChar char="l"/>
            </a:pPr>
            <a:r>
              <a:rPr lang="ja-JP" altLang="en-US" dirty="0"/>
              <a:t>（必要な労働者数）　　　　（販売価格）</a:t>
            </a:r>
          </a:p>
          <a:p>
            <a:pPr algn="l"/>
            <a:r>
              <a:rPr lang="ja-JP" altLang="en-US" dirty="0"/>
              <a:t>　</a:t>
            </a:r>
            <a:r>
              <a:rPr lang="en-US" altLang="ja-JP" dirty="0"/>
              <a:t>A</a:t>
            </a:r>
            <a:r>
              <a:rPr lang="ja-JP" altLang="en-US" dirty="0"/>
              <a:t>：　　　</a:t>
            </a:r>
            <a:r>
              <a:rPr lang="en-US" altLang="ja-JP" dirty="0"/>
              <a:t>10</a:t>
            </a:r>
            <a:r>
              <a:rPr lang="ja-JP" altLang="en-US" dirty="0"/>
              <a:t>人／</a:t>
            </a:r>
            <a:r>
              <a:rPr lang="en-US" altLang="ja-JP" dirty="0"/>
              <a:t>1</a:t>
            </a:r>
            <a:r>
              <a:rPr lang="ja-JP" altLang="en-US" dirty="0"/>
              <a:t>個　　　　　　</a:t>
            </a:r>
            <a:r>
              <a:rPr lang="en-US" altLang="ja-JP" dirty="0"/>
              <a:t>100</a:t>
            </a:r>
            <a:r>
              <a:rPr lang="ja-JP" altLang="en-US" dirty="0"/>
              <a:t>万円</a:t>
            </a:r>
          </a:p>
          <a:p>
            <a:pPr algn="l"/>
            <a:r>
              <a:rPr lang="ja-JP" altLang="en-US" dirty="0"/>
              <a:t>　</a:t>
            </a:r>
            <a:r>
              <a:rPr lang="en-US" altLang="ja-JP" dirty="0"/>
              <a:t>B</a:t>
            </a:r>
            <a:r>
              <a:rPr lang="ja-JP" altLang="en-US" dirty="0"/>
              <a:t>：　　　</a:t>
            </a:r>
            <a:r>
              <a:rPr lang="en-US" altLang="ja-JP" dirty="0"/>
              <a:t>20</a:t>
            </a:r>
            <a:r>
              <a:rPr lang="ja-JP" altLang="en-US" dirty="0"/>
              <a:t>人／</a:t>
            </a:r>
            <a:r>
              <a:rPr lang="en-US" altLang="ja-JP" dirty="0"/>
              <a:t>1</a:t>
            </a:r>
            <a:r>
              <a:rPr lang="ja-JP" altLang="en-US" dirty="0"/>
              <a:t>個　　　　　　</a:t>
            </a:r>
            <a:r>
              <a:rPr lang="en-US" altLang="ja-JP" dirty="0"/>
              <a:t>300</a:t>
            </a:r>
            <a:r>
              <a:rPr lang="ja-JP" altLang="en-US" dirty="0"/>
              <a:t>万円</a:t>
            </a:r>
          </a:p>
          <a:p>
            <a:pPr algn="l"/>
            <a:r>
              <a:rPr lang="ja-JP" altLang="en-US" dirty="0"/>
              <a:t>　</a:t>
            </a:r>
            <a:r>
              <a:rPr lang="en-US" altLang="ja-JP" dirty="0"/>
              <a:t>※</a:t>
            </a:r>
            <a:r>
              <a:rPr lang="ja-JP" altLang="en-US" dirty="0"/>
              <a:t>労働者の総数は</a:t>
            </a:r>
            <a:r>
              <a:rPr lang="en-US" altLang="ja-JP" dirty="0"/>
              <a:t>40</a:t>
            </a:r>
            <a:r>
              <a:rPr lang="ja-JP" altLang="en-US" dirty="0"/>
              <a:t>人。</a:t>
            </a:r>
          </a:p>
          <a:p>
            <a:pPr marL="342900" indent="-342900" algn="l">
              <a:buFont typeface="Wingdings" panose="05000000000000000000" pitchFamily="2" charset="2"/>
              <a:buChar char="l"/>
            </a:pPr>
            <a:r>
              <a:rPr lang="en-US" altLang="ja-JP" dirty="0"/>
              <a:t>A</a:t>
            </a:r>
            <a:r>
              <a:rPr lang="ja-JP" altLang="en-US" dirty="0"/>
              <a:t>に</a:t>
            </a:r>
            <a:r>
              <a:rPr lang="en-US" altLang="ja-JP" dirty="0"/>
              <a:t>40</a:t>
            </a:r>
            <a:r>
              <a:rPr lang="ja-JP" altLang="en-US" dirty="0"/>
              <a:t>人を割り当てると、</a:t>
            </a:r>
            <a:r>
              <a:rPr lang="en-US" altLang="ja-JP" dirty="0"/>
              <a:t>A</a:t>
            </a:r>
            <a:r>
              <a:rPr lang="ja-JP" altLang="en-US" dirty="0"/>
              <a:t>は</a:t>
            </a:r>
            <a:r>
              <a:rPr lang="en-US" altLang="ja-JP" dirty="0"/>
              <a:t>4</a:t>
            </a:r>
            <a:r>
              <a:rPr lang="ja-JP" altLang="en-US" dirty="0"/>
              <a:t>個できて</a:t>
            </a:r>
            <a:r>
              <a:rPr lang="en-US" altLang="ja-JP" dirty="0"/>
              <a:t>400</a:t>
            </a:r>
            <a:r>
              <a:rPr lang="ja-JP" altLang="en-US" dirty="0"/>
              <a:t>万円の売上げ。</a:t>
            </a:r>
            <a:r>
              <a:rPr lang="en-US" altLang="ja-JP" dirty="0"/>
              <a:t>B</a:t>
            </a:r>
            <a:r>
              <a:rPr lang="ja-JP" altLang="en-US" dirty="0"/>
              <a:t>に割り当てると</a:t>
            </a:r>
            <a:r>
              <a:rPr lang="en-US" altLang="ja-JP" dirty="0"/>
              <a:t>B</a:t>
            </a:r>
            <a:r>
              <a:rPr lang="ja-JP" altLang="en-US" dirty="0"/>
              <a:t>は</a:t>
            </a:r>
            <a:r>
              <a:rPr lang="en-US" altLang="ja-JP" dirty="0"/>
              <a:t>2</a:t>
            </a:r>
            <a:r>
              <a:rPr lang="ja-JP" altLang="en-US" dirty="0"/>
              <a:t>個できて、</a:t>
            </a:r>
            <a:r>
              <a:rPr lang="en-US" altLang="ja-JP" dirty="0"/>
              <a:t>600</a:t>
            </a:r>
            <a:r>
              <a:rPr lang="ja-JP" altLang="en-US" dirty="0"/>
              <a:t>万円の売上げ。機会費用は、</a:t>
            </a:r>
          </a:p>
          <a:p>
            <a:pPr marL="342900" indent="-342900" algn="l">
              <a:buFont typeface="Wingdings" panose="05000000000000000000" pitchFamily="2" charset="2"/>
              <a:buChar char="l"/>
            </a:pPr>
            <a:r>
              <a:rPr lang="en-US" altLang="ja-JP" dirty="0"/>
              <a:t>A</a:t>
            </a:r>
            <a:r>
              <a:rPr lang="ja-JP" altLang="en-US" dirty="0"/>
              <a:t>に割り当てたときの</a:t>
            </a:r>
            <a:r>
              <a:rPr lang="en-US" altLang="ja-JP" dirty="0"/>
              <a:t>B</a:t>
            </a:r>
            <a:r>
              <a:rPr lang="ja-JP" altLang="en-US" dirty="0"/>
              <a:t>で測った機会費用は、</a:t>
            </a:r>
            <a:r>
              <a:rPr lang="en-US" altLang="ja-JP" dirty="0"/>
              <a:t>B</a:t>
            </a:r>
            <a:r>
              <a:rPr lang="ja-JP" altLang="en-US" dirty="0"/>
              <a:t>が</a:t>
            </a:r>
            <a:r>
              <a:rPr lang="en-US" altLang="ja-JP" dirty="0"/>
              <a:t>2</a:t>
            </a:r>
            <a:r>
              <a:rPr lang="ja-JP" altLang="en-US" dirty="0"/>
              <a:t>個かつ</a:t>
            </a:r>
            <a:r>
              <a:rPr lang="en-US" altLang="ja-JP" dirty="0"/>
              <a:t>B</a:t>
            </a:r>
            <a:r>
              <a:rPr lang="ja-JP" altLang="en-US" dirty="0"/>
              <a:t>の売上げ</a:t>
            </a:r>
            <a:r>
              <a:rPr lang="en-US" altLang="ja-JP" dirty="0"/>
              <a:t>600</a:t>
            </a:r>
            <a:r>
              <a:rPr lang="ja-JP" altLang="en-US" dirty="0"/>
              <a:t>万円。</a:t>
            </a:r>
          </a:p>
          <a:p>
            <a:pPr marL="342900" indent="-342900" algn="l">
              <a:buFont typeface="Wingdings" panose="05000000000000000000" pitchFamily="2" charset="2"/>
              <a:buChar char="l"/>
            </a:pPr>
            <a:r>
              <a:rPr lang="en-US" altLang="ja-JP" dirty="0"/>
              <a:t>B</a:t>
            </a:r>
            <a:r>
              <a:rPr lang="ja-JP" altLang="en-US" dirty="0"/>
              <a:t>に割り当てたときの</a:t>
            </a:r>
            <a:r>
              <a:rPr lang="en-US" altLang="ja-JP" dirty="0"/>
              <a:t>A</a:t>
            </a:r>
            <a:r>
              <a:rPr lang="ja-JP" altLang="en-US" dirty="0"/>
              <a:t>で測った機会費用は、</a:t>
            </a:r>
            <a:r>
              <a:rPr lang="en-US" altLang="ja-JP" dirty="0"/>
              <a:t>A</a:t>
            </a:r>
            <a:r>
              <a:rPr lang="ja-JP" altLang="en-US" dirty="0"/>
              <a:t>が４個かつ</a:t>
            </a:r>
            <a:r>
              <a:rPr lang="en-US" altLang="ja-JP" dirty="0"/>
              <a:t>A</a:t>
            </a:r>
            <a:r>
              <a:rPr lang="ja-JP" altLang="en-US" dirty="0"/>
              <a:t>の売上げ</a:t>
            </a:r>
            <a:r>
              <a:rPr lang="en-US" altLang="ja-JP" dirty="0"/>
              <a:t>400</a:t>
            </a:r>
            <a:r>
              <a:rPr lang="ja-JP" altLang="en-US" dirty="0"/>
              <a:t>万円。</a:t>
            </a:r>
          </a:p>
          <a:p>
            <a:pPr marL="342900" indent="-342900" algn="l">
              <a:buFont typeface="Wingdings" panose="05000000000000000000" pitchFamily="2" charset="2"/>
              <a:buChar char="l"/>
            </a:pPr>
            <a:r>
              <a:rPr lang="ja-JP" altLang="en-US" dirty="0"/>
              <a:t>話戻って、</a:t>
            </a:r>
          </a:p>
          <a:p>
            <a:pPr algn="l"/>
            <a:endParaRPr lang="ja-JP" altLang="en-US" dirty="0"/>
          </a:p>
          <a:p>
            <a:pPr marL="342900" indent="-342900" algn="l">
              <a:buFont typeface="Wingdings" panose="05000000000000000000" pitchFamily="2" charset="2"/>
              <a:buChar char="l"/>
            </a:pPr>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90065"/>
            <a:ext cx="10622605" cy="881535"/>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7430"/>
    </mc:Choice>
    <mc:Fallback xmlns="">
      <p:transition spd="slow" advTm="774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622605" cy="4231532"/>
          </a:xfrm>
        </p:spPr>
        <p:txBody>
          <a:bodyPr/>
          <a:lstStyle/>
          <a:p>
            <a:pPr marL="342900" indent="-342900" algn="l">
              <a:buFont typeface="Wingdings" panose="05000000000000000000" pitchFamily="2" charset="2"/>
              <a:buChar char="l"/>
            </a:pPr>
            <a:r>
              <a:rPr lang="ja-JP" altLang="en-US" dirty="0"/>
              <a:t>つまり、</a:t>
            </a:r>
            <a:r>
              <a:rPr lang="en-US" altLang="ja-JP" dirty="0"/>
              <a:t>$1=\</a:t>
            </a:r>
            <a:r>
              <a:rPr lang="ja-JP" altLang="en-US" dirty="0"/>
              <a:t>〇〇〇といった表記の仕方では、数字が小さくなった通貨が高く（強く）なった通貨である。よって、</a:t>
            </a:r>
          </a:p>
          <a:p>
            <a:pPr marL="342900" indent="-342900" algn="l">
              <a:buFont typeface="Wingdings" panose="05000000000000000000" pitchFamily="2" charset="2"/>
              <a:buChar char="l"/>
            </a:pPr>
            <a:r>
              <a:rPr lang="ja-JP" altLang="en-US" dirty="0"/>
              <a:t>ニュースで「今日は、</a:t>
            </a:r>
            <a:r>
              <a:rPr lang="en-US" altLang="ja-JP" dirty="0"/>
              <a:t>1</a:t>
            </a:r>
            <a:r>
              <a:rPr lang="ja-JP" altLang="en-US" dirty="0"/>
              <a:t>円</a:t>
            </a:r>
            <a:r>
              <a:rPr lang="en-US" altLang="ja-JP" dirty="0"/>
              <a:t>20</a:t>
            </a:r>
            <a:r>
              <a:rPr lang="ja-JP" altLang="en-US" dirty="0"/>
              <a:t>銭の円高だった」と言った時は、円の側の数字が前日よりも</a:t>
            </a:r>
            <a:r>
              <a:rPr lang="en-US" altLang="ja-JP" dirty="0"/>
              <a:t>1</a:t>
            </a:r>
            <a:r>
              <a:rPr lang="ja-JP" altLang="en-US" dirty="0"/>
              <a:t>円</a:t>
            </a:r>
            <a:r>
              <a:rPr lang="en-US" altLang="ja-JP" dirty="0"/>
              <a:t>20</a:t>
            </a:r>
            <a:r>
              <a:rPr lang="ja-JP" altLang="en-US" dirty="0"/>
              <a:t>銭小さくなった、ということ（</a:t>
            </a:r>
            <a:r>
              <a:rPr lang="en-US" altLang="ja-JP" dirty="0"/>
              <a:t>134</a:t>
            </a:r>
            <a:r>
              <a:rPr lang="ja-JP" altLang="en-US" dirty="0"/>
              <a:t>円</a:t>
            </a:r>
            <a:r>
              <a:rPr lang="en-US" altLang="ja-JP" dirty="0"/>
              <a:t>10</a:t>
            </a:r>
            <a:r>
              <a:rPr lang="ja-JP" altLang="en-US" dirty="0"/>
              <a:t>銭→</a:t>
            </a:r>
            <a:r>
              <a:rPr lang="en-US" altLang="ja-JP" dirty="0"/>
              <a:t>132</a:t>
            </a:r>
            <a:r>
              <a:rPr lang="ja-JP" altLang="en-US" dirty="0"/>
              <a:t>円</a:t>
            </a:r>
            <a:r>
              <a:rPr lang="en-US" altLang="ja-JP" dirty="0"/>
              <a:t>90</a:t>
            </a:r>
            <a:r>
              <a:rPr lang="ja-JP" altLang="en-US" dirty="0"/>
              <a:t>銭）。ちなみに、</a:t>
            </a:r>
          </a:p>
          <a:p>
            <a:pPr marL="342900" indent="-342900" algn="l">
              <a:buFont typeface="Wingdings" panose="05000000000000000000" pitchFamily="2" charset="2"/>
              <a:buChar char="l"/>
            </a:pPr>
            <a:r>
              <a:rPr lang="ja-JP" altLang="en-US" dirty="0"/>
              <a:t>ニュースで出てくるレートは、銀行間レートであって、対顧客レートではない。</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577614"/>
            <a:ext cx="10622605" cy="881535"/>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0884"/>
    </mc:Choice>
    <mc:Fallback xmlns="">
      <p:transition spd="slow" advTm="1108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245140"/>
            <a:ext cx="10622605" cy="4727643"/>
          </a:xfrm>
        </p:spPr>
        <p:txBody>
          <a:bodyPr/>
          <a:lstStyle/>
          <a:p>
            <a:pPr marL="342900" indent="-342900" algn="l">
              <a:buFont typeface="Wingdings" panose="05000000000000000000" pitchFamily="2" charset="2"/>
              <a:buChar char="l"/>
            </a:pPr>
            <a:r>
              <a:rPr lang="ja-JP" altLang="en-US" dirty="0"/>
              <a:t>為替や金融の取引のうち、マーケットで売買するような取引は、コンピューターで瞬時に行われ、取引単位も大きく、有形ではないことが多い。</a:t>
            </a:r>
          </a:p>
          <a:p>
            <a:pPr marL="342900" indent="-342900" algn="l">
              <a:buFont typeface="Wingdings" panose="05000000000000000000" pitchFamily="2" charset="2"/>
              <a:buChar char="l"/>
            </a:pPr>
            <a:r>
              <a:rPr lang="ja-JP" altLang="en-US" dirty="0"/>
              <a:t>つまり、一般の他の商品にくらべて、単価という意味でのコストも非常に小さい。</a:t>
            </a:r>
          </a:p>
          <a:p>
            <a:pPr marL="342900" indent="-342900" algn="l">
              <a:buFont typeface="Wingdings" panose="05000000000000000000" pitchFamily="2" charset="2"/>
              <a:buChar char="l"/>
            </a:pPr>
            <a:r>
              <a:rPr lang="ja-JP" altLang="en-US" dirty="0"/>
              <a:t>だから、裁定取引は瞬時に行われるとともに、コストゆえに残る価格の差も小さい。最後に、追加説明。</a:t>
            </a:r>
          </a:p>
          <a:p>
            <a:pPr marL="342900" indent="-342900" algn="l">
              <a:buFont typeface="Wingdings" panose="05000000000000000000" pitchFamily="2" charset="2"/>
              <a:buChar char="l"/>
            </a:pPr>
            <a:r>
              <a:rPr lang="ja-JP" altLang="en-US" dirty="0"/>
              <a:t>裁定取引と投機取引の違いについて。</a:t>
            </a:r>
          </a:p>
          <a:p>
            <a:pPr marL="342900" indent="-342900" algn="l">
              <a:buFont typeface="Wingdings" panose="05000000000000000000" pitchFamily="2" charset="2"/>
              <a:buChar char="l"/>
            </a:pPr>
            <a:endParaRPr lang="ja-JP" altLang="en-US" dirty="0"/>
          </a:p>
          <a:p>
            <a:pPr algn="l"/>
            <a:endParaRPr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0105"/>
    </mc:Choice>
    <mc:Fallback xmlns="">
      <p:transition spd="slow" advTm="801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03507"/>
            <a:ext cx="10622605" cy="3044758"/>
          </a:xfrm>
        </p:spPr>
        <p:txBody>
          <a:bodyPr>
            <a:normAutofit/>
          </a:bodyPr>
          <a:lstStyle/>
          <a:p>
            <a:pPr marL="342900" indent="-342900" algn="l">
              <a:buFont typeface="Wingdings" panose="05000000000000000000" pitchFamily="2" charset="2"/>
              <a:buChar char="l"/>
            </a:pPr>
            <a:r>
              <a:rPr lang="ja-JP" altLang="en-US" dirty="0"/>
              <a:t>いま、東京市場で　</a:t>
            </a:r>
            <a:r>
              <a:rPr lang="en-US" altLang="ja-JP" dirty="0"/>
              <a:t>$1=\100</a:t>
            </a:r>
            <a:r>
              <a:rPr lang="ja-JP" altLang="en-US" dirty="0"/>
              <a:t>　であり、明日には　</a:t>
            </a:r>
            <a:r>
              <a:rPr lang="en-US" altLang="ja-JP" dirty="0"/>
              <a:t>$1=\110</a:t>
            </a:r>
            <a:r>
              <a:rPr lang="ja-JP" altLang="en-US" dirty="0"/>
              <a:t>　になると予想されるとき、こんな取引が行われる。</a:t>
            </a:r>
          </a:p>
          <a:p>
            <a:pPr marL="342900" indent="-342900" algn="l">
              <a:buFont typeface="Wingdings" panose="05000000000000000000" pitchFamily="2" charset="2"/>
              <a:buChar char="l"/>
            </a:pPr>
            <a:r>
              <a:rPr lang="ja-JP" altLang="en-US" dirty="0"/>
              <a:t>まず、今日の時点で円売り・ドル買いして</a:t>
            </a:r>
            <a:r>
              <a:rPr lang="en-US" altLang="ja-JP" dirty="0"/>
              <a:t>100</a:t>
            </a:r>
            <a:r>
              <a:rPr lang="ja-JP" altLang="en-US" dirty="0"/>
              <a:t>円を</a:t>
            </a:r>
            <a:r>
              <a:rPr lang="en-US" altLang="ja-JP" dirty="0"/>
              <a:t>1</a:t>
            </a:r>
            <a:r>
              <a:rPr lang="ja-JP" altLang="en-US" dirty="0"/>
              <a:t>ドルに換えておく。</a:t>
            </a:r>
          </a:p>
          <a:p>
            <a:pPr marL="342900" indent="-342900" algn="l">
              <a:buFont typeface="Wingdings" panose="05000000000000000000" pitchFamily="2" charset="2"/>
              <a:buChar char="l"/>
            </a:pPr>
            <a:r>
              <a:rPr lang="ja-JP" altLang="en-US" dirty="0"/>
              <a:t>そして、明日、</a:t>
            </a:r>
            <a:r>
              <a:rPr lang="en-US" altLang="ja-JP" dirty="0"/>
              <a:t>$1=\110</a:t>
            </a:r>
            <a:r>
              <a:rPr lang="ja-JP" altLang="en-US" dirty="0"/>
              <a:t>　になったら、円買い・ドル売りして</a:t>
            </a:r>
            <a:r>
              <a:rPr lang="en-US" altLang="ja-JP" dirty="0"/>
              <a:t>110</a:t>
            </a:r>
            <a:r>
              <a:rPr lang="ja-JP" altLang="en-US" dirty="0"/>
              <a:t>円に換える。</a:t>
            </a:r>
          </a:p>
          <a:p>
            <a:pPr marL="342900" indent="-342900" algn="l">
              <a:buFont typeface="Wingdings" panose="05000000000000000000" pitchFamily="2" charset="2"/>
              <a:buChar char="l"/>
            </a:pPr>
            <a:r>
              <a:rPr lang="ja-JP" altLang="en-US" dirty="0"/>
              <a:t>結局、</a:t>
            </a:r>
            <a:r>
              <a:rPr lang="en-US" altLang="ja-JP" dirty="0"/>
              <a:t>1</a:t>
            </a:r>
            <a:r>
              <a:rPr lang="ja-JP" altLang="en-US" dirty="0"/>
              <a:t>ドルあたり</a:t>
            </a:r>
            <a:r>
              <a:rPr lang="en-US" altLang="ja-JP" dirty="0"/>
              <a:t>10</a:t>
            </a:r>
            <a:r>
              <a:rPr lang="ja-JP" altLang="en-US" dirty="0"/>
              <a:t>円の利益が得られる。</a:t>
            </a:r>
          </a:p>
          <a:p>
            <a:pPr marL="342900" indent="-342900" algn="l">
              <a:buFont typeface="Wingdings" panose="05000000000000000000" pitchFamily="2" charset="2"/>
              <a:buChar char="l"/>
            </a:pPr>
            <a:r>
              <a:rPr lang="ja-JP" altLang="en-US" dirty="0"/>
              <a:t>この取引は、これまで説明した裁定取引と似ているが、別のもの。投機取引という（</a:t>
            </a:r>
            <a:r>
              <a:rPr lang="en-US" altLang="ja-JP" dirty="0"/>
              <a:t>speculation</a:t>
            </a:r>
            <a:r>
              <a:rPr lang="ja-JP" altLang="en-US" dirty="0"/>
              <a:t>）。</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353878"/>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8747"/>
    </mc:Choice>
    <mc:Fallback xmlns="">
      <p:transition spd="slow" advTm="487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1208" y="1206230"/>
            <a:ext cx="10622605" cy="4396902"/>
          </a:xfrm>
        </p:spPr>
        <p:txBody>
          <a:bodyPr>
            <a:normAutofit/>
          </a:bodyPr>
          <a:lstStyle/>
          <a:p>
            <a:pPr marL="342900" indent="-342900" algn="l">
              <a:buFont typeface="Wingdings" panose="05000000000000000000" pitchFamily="2" charset="2"/>
              <a:buChar char="l"/>
            </a:pPr>
            <a:r>
              <a:rPr lang="en-US" altLang="ja-JP" dirty="0"/>
              <a:t>〔</a:t>
            </a:r>
            <a:r>
              <a:rPr lang="ja-JP" altLang="en-US" dirty="0"/>
              <a:t>用語の解説</a:t>
            </a:r>
            <a:r>
              <a:rPr lang="en-US" altLang="ja-JP" dirty="0"/>
              <a:t>〕</a:t>
            </a:r>
            <a:r>
              <a:rPr lang="ja-JP" altLang="en-US" dirty="0"/>
              <a:t>投機取引とは、価格が時間の経過とともに変化することを利用して儲けを得ようとする取引。</a:t>
            </a:r>
          </a:p>
          <a:p>
            <a:pPr marL="342900" indent="-342900" algn="l">
              <a:buFont typeface="Wingdings" panose="05000000000000000000" pitchFamily="2" charset="2"/>
              <a:buChar char="l"/>
            </a:pPr>
            <a:r>
              <a:rPr kumimoji="1" lang="ja-JP" altLang="en-US" dirty="0"/>
              <a:t>裁定取引との違いは、裁定取引が価格の地理的（場所、相手など）違いを利用しているのに対して、投機は時間的な違いを利用していること。</a:t>
            </a:r>
          </a:p>
          <a:p>
            <a:pPr marL="342900" indent="-342900" algn="l">
              <a:buFont typeface="Wingdings" panose="05000000000000000000" pitchFamily="2" charset="2"/>
              <a:buChar char="l"/>
            </a:pPr>
            <a:r>
              <a:rPr lang="ja-JP" altLang="en-US" dirty="0"/>
              <a:t>よって、裁定取引は、すでにその時点で価格の開きが存在するので、取引が成立すれば確実に利益が出る。つまり、リスクが理論的にはない。</a:t>
            </a:r>
          </a:p>
          <a:p>
            <a:pPr marL="342900" indent="-342900" algn="l">
              <a:buFont typeface="Wingdings" panose="05000000000000000000" pitchFamily="2" charset="2"/>
              <a:buChar char="l"/>
            </a:pPr>
            <a:r>
              <a:rPr kumimoji="1" lang="ja-JP" altLang="en-US" dirty="0"/>
              <a:t>投機取引は、予想に基づいているので、予想通りに価格が展開しなければ、損失が出る。つまり、リスクがある。</a:t>
            </a:r>
          </a:p>
          <a:p>
            <a:pPr marL="342900" indent="-342900" algn="l">
              <a:buFont typeface="Wingdings" panose="05000000000000000000" pitchFamily="2" charset="2"/>
              <a:buChar char="l"/>
            </a:pPr>
            <a:r>
              <a:rPr lang="en-US" altLang="ja-JP" dirty="0"/>
              <a:t>※</a:t>
            </a:r>
            <a:r>
              <a:rPr lang="ja-JP" altLang="en-US" dirty="0"/>
              <a:t>裁定取引には理論的にリスクがないといっても、先のハンバーガーの例のように、運搬途中で東京での価格が下落する可能性もあるので、実際はノーリスクではない。</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9480"/>
    </mc:Choice>
    <mc:Fallback xmlns="">
      <p:transition spd="slow" advTm="794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1208" y="1206230"/>
            <a:ext cx="10622605" cy="4948508"/>
          </a:xfrm>
        </p:spPr>
        <p:txBody>
          <a:bodyPr>
            <a:normAutofit/>
          </a:bodyPr>
          <a:lstStyle/>
          <a:p>
            <a:pPr marL="342900" indent="-342900" algn="l">
              <a:buFont typeface="Wingdings" panose="05000000000000000000" pitchFamily="2" charset="2"/>
              <a:buChar char="l"/>
            </a:pPr>
            <a:r>
              <a:rPr lang="en-US" altLang="ja-JP" dirty="0"/>
              <a:t>〔</a:t>
            </a:r>
            <a:r>
              <a:rPr lang="ja-JP" altLang="en-US" dirty="0"/>
              <a:t>練習問題</a:t>
            </a:r>
            <a:r>
              <a:rPr lang="en-US" altLang="ja-JP" dirty="0"/>
              <a:t>〕</a:t>
            </a:r>
            <a:r>
              <a:rPr lang="ja-JP" altLang="en-US" dirty="0"/>
              <a:t>東京とシンガポールで、円ドルレートが下のようになっていたとき、どのような裁定取引が行われるか、その結果こうしたレートはどうなるかを</a:t>
            </a:r>
            <a:r>
              <a:rPr lang="ja-JP" altLang="en-US" dirty="0">
                <a:solidFill>
                  <a:srgbClr val="FF0000"/>
                </a:solidFill>
              </a:rPr>
              <a:t>文章を主体として</a:t>
            </a:r>
            <a:r>
              <a:rPr lang="ja-JP" altLang="en-US" dirty="0"/>
              <a:t>説明しなさい。</a:t>
            </a:r>
          </a:p>
          <a:p>
            <a:pPr algn="l"/>
            <a:r>
              <a:rPr lang="ja-JP" altLang="en-US" dirty="0"/>
              <a:t>　　　（東京）　　　　　　 </a:t>
            </a:r>
            <a:r>
              <a:rPr lang="en-US" altLang="ja-JP" dirty="0"/>
              <a:t>$1=\100</a:t>
            </a:r>
          </a:p>
          <a:p>
            <a:pPr algn="l"/>
            <a:r>
              <a:rPr lang="ja-JP" altLang="en-US" dirty="0"/>
              <a:t>　　　（シンガポール）　</a:t>
            </a:r>
            <a:r>
              <a:rPr lang="en-US" altLang="ja-JP" dirty="0"/>
              <a:t>$1=\90</a:t>
            </a:r>
          </a:p>
          <a:p>
            <a:pPr algn="l"/>
            <a:r>
              <a:rPr lang="ja-JP" altLang="en-US" dirty="0"/>
              <a:t>解答例：</a:t>
            </a:r>
          </a:p>
          <a:p>
            <a:pPr algn="l"/>
            <a:r>
              <a:rPr lang="ja-JP" altLang="en-US" dirty="0"/>
              <a:t>　東京とシンガポールでのレートを比較すると、東京がドル高・円安、シンガポールがドル安・円高である。経済取引の基本は、安く買って高く売ること。つまり、東京でドル売り・円買い＋シンガポールでドル買い・円売りを行う。つまり、東京で円を安く買って、シンガポールで高く売っている。ドルについては、東京で高く売って、シンガポールで安く買っている。つまり、円は安く買って高く売り、ドルも高く売って安く買っている。（⇒次頁に続く）</a:t>
            </a:r>
            <a:endParaRPr lang="en-US" altLang="ja-JP"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44362"/>
    </mc:Choice>
    <mc:Fallback xmlns="">
      <p:transition spd="slow" advTm="1443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1208" y="1206229"/>
            <a:ext cx="10622605" cy="4542817"/>
          </a:xfrm>
        </p:spPr>
        <p:txBody>
          <a:bodyPr>
            <a:normAutofit/>
          </a:bodyPr>
          <a:lstStyle/>
          <a:p>
            <a:pPr algn="l"/>
            <a:r>
              <a:rPr lang="ja-JP" altLang="en-US" dirty="0"/>
              <a:t>　たとえばある銀行の東京本店が</a:t>
            </a:r>
            <a:r>
              <a:rPr lang="en-US" altLang="ja-JP" dirty="0"/>
              <a:t>1</a:t>
            </a:r>
            <a:r>
              <a:rPr lang="ja-JP" altLang="en-US" dirty="0"/>
              <a:t>ドルを売ると</a:t>
            </a:r>
            <a:r>
              <a:rPr lang="en-US" altLang="ja-JP" dirty="0"/>
              <a:t>100</a:t>
            </a:r>
            <a:r>
              <a:rPr lang="ja-JP" altLang="en-US" dirty="0"/>
              <a:t>円になる。それをシンガポールの支店が円売り・ドル買いすると、</a:t>
            </a:r>
            <a:r>
              <a:rPr lang="en-US" altLang="ja-JP" dirty="0"/>
              <a:t>100</a:t>
            </a:r>
            <a:r>
              <a:rPr lang="ja-JP" altLang="en-US" dirty="0"/>
              <a:t>円を　</a:t>
            </a:r>
            <a:r>
              <a:rPr lang="en-US" altLang="ja-JP" dirty="0"/>
              <a:t>$1=\90</a:t>
            </a:r>
            <a:r>
              <a:rPr lang="ja-JP" altLang="en-US" dirty="0"/>
              <a:t>　のレートでドルに換えるわけだから、</a:t>
            </a:r>
            <a:r>
              <a:rPr lang="en-US" altLang="ja-JP" dirty="0"/>
              <a:t>1:90=x:100</a:t>
            </a:r>
            <a:r>
              <a:rPr lang="ja-JP" altLang="en-US" dirty="0" err="1"/>
              <a:t>、</a:t>
            </a:r>
            <a:r>
              <a:rPr lang="ja-JP" altLang="en-US" dirty="0"/>
              <a:t>つまり、</a:t>
            </a:r>
            <a:r>
              <a:rPr lang="en-US" altLang="ja-JP" dirty="0"/>
              <a:t>100</a:t>
            </a:r>
            <a:r>
              <a:rPr lang="ja-JP" altLang="en-US" dirty="0"/>
              <a:t>／</a:t>
            </a:r>
            <a:r>
              <a:rPr lang="en-US" altLang="ja-JP" dirty="0"/>
              <a:t>90</a:t>
            </a:r>
            <a:r>
              <a:rPr lang="ja-JP" altLang="en-US" dirty="0"/>
              <a:t>ドルとなる。最初に</a:t>
            </a:r>
            <a:r>
              <a:rPr lang="en-US" altLang="ja-JP" dirty="0"/>
              <a:t>1</a:t>
            </a:r>
            <a:r>
              <a:rPr lang="ja-JP" altLang="en-US" dirty="0"/>
              <a:t>ドルで取引を始めたわけだから、</a:t>
            </a:r>
            <a:r>
              <a:rPr lang="en-US" altLang="ja-JP" dirty="0"/>
              <a:t>1.11-1</a:t>
            </a:r>
            <a:r>
              <a:rPr lang="ja-JP" altLang="en-US" dirty="0" err="1"/>
              <a:t>、</a:t>
            </a:r>
            <a:r>
              <a:rPr lang="ja-JP" altLang="en-US" dirty="0"/>
              <a:t>つまり</a:t>
            </a:r>
            <a:r>
              <a:rPr lang="en-US" altLang="ja-JP" dirty="0"/>
              <a:t>1</a:t>
            </a:r>
            <a:r>
              <a:rPr lang="ja-JP" altLang="en-US" dirty="0"/>
              <a:t>ドルあたり</a:t>
            </a:r>
            <a:r>
              <a:rPr lang="en-US" altLang="ja-JP" dirty="0"/>
              <a:t>0.11</a:t>
            </a:r>
            <a:r>
              <a:rPr lang="ja-JP" altLang="en-US" dirty="0"/>
              <a:t>ドルの利益が得られる。</a:t>
            </a:r>
          </a:p>
          <a:p>
            <a:pPr algn="l"/>
            <a:r>
              <a:rPr lang="ja-JP" altLang="en-US" dirty="0"/>
              <a:t>　こうした裁定取引の結果、東京では円高・ドル安となり、シンガポールでは円安・ドル高となって、両マーケットでの価格の差は小さくなって、理論的には一つの価格に収</a:t>
            </a:r>
            <a:r>
              <a:rPr lang="ja-JP" altLang="en-US" dirty="0" err="1"/>
              <a:t>れん</a:t>
            </a:r>
            <a:r>
              <a:rPr lang="ja-JP" altLang="en-US" dirty="0"/>
              <a:t>する（ただし、取引コスト分は開きが残る）。</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7058"/>
    </mc:Choice>
    <mc:Fallback xmlns="">
      <p:transition spd="slow" advTm="57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1208" y="1206229"/>
            <a:ext cx="10622605" cy="4708187"/>
          </a:xfrm>
        </p:spPr>
        <p:txBody>
          <a:bodyPr>
            <a:normAutofit lnSpcReduction="10000"/>
          </a:bodyPr>
          <a:lstStyle/>
          <a:p>
            <a:pPr marL="342900" indent="-342900" algn="l">
              <a:buFont typeface="Wingdings" panose="05000000000000000000" pitchFamily="2" charset="2"/>
              <a:buChar char="l"/>
            </a:pPr>
            <a:r>
              <a:rPr kumimoji="1" lang="en-US" altLang="ja-JP" dirty="0"/>
              <a:t>〔</a:t>
            </a:r>
            <a:r>
              <a:rPr kumimoji="1" lang="ja-JP" altLang="en-US" dirty="0"/>
              <a:t>悪い解答例</a:t>
            </a:r>
            <a:r>
              <a:rPr kumimoji="1" lang="en-US" altLang="ja-JP" dirty="0"/>
              <a:t>〕</a:t>
            </a:r>
            <a:endParaRPr lang="ja-JP" altLang="en-US" dirty="0"/>
          </a:p>
          <a:p>
            <a:pPr algn="l"/>
            <a:endParaRPr kumimoji="1" lang="ja-JP" altLang="en-US" dirty="0"/>
          </a:p>
          <a:p>
            <a:pPr algn="l"/>
            <a:r>
              <a:rPr lang="ja-JP" altLang="en-US" dirty="0"/>
              <a:t>　　　　　　　　　　（東京）　　　　　　 </a:t>
            </a:r>
            <a:r>
              <a:rPr lang="en-US" altLang="ja-JP" dirty="0"/>
              <a:t>$1=\100</a:t>
            </a:r>
            <a:endParaRPr lang="ja-JP" altLang="en-US" dirty="0"/>
          </a:p>
          <a:p>
            <a:pPr algn="l"/>
            <a:endParaRPr lang="en-US" altLang="ja-JP" dirty="0"/>
          </a:p>
          <a:p>
            <a:pPr algn="l"/>
            <a:r>
              <a:rPr lang="ja-JP" altLang="en-US" dirty="0"/>
              <a:t>　　　　　　　　　　（シンガポール）　</a:t>
            </a:r>
            <a:r>
              <a:rPr lang="en-US" altLang="ja-JP" dirty="0"/>
              <a:t>$1=\90</a:t>
            </a:r>
          </a:p>
          <a:p>
            <a:pPr algn="l"/>
            <a:endParaRPr lang="ja-JP" altLang="en-US" dirty="0"/>
          </a:p>
          <a:p>
            <a:pPr algn="l"/>
            <a:endParaRPr kumimoji="1" lang="ja-JP" altLang="en-US" dirty="0"/>
          </a:p>
          <a:p>
            <a:pPr algn="l"/>
            <a:endParaRPr lang="ja-JP" altLang="en-US" dirty="0"/>
          </a:p>
          <a:p>
            <a:pPr algn="l"/>
            <a:r>
              <a:rPr kumimoji="1" lang="en-US" altLang="ja-JP" dirty="0"/>
              <a:t>※</a:t>
            </a:r>
            <a:r>
              <a:rPr kumimoji="1" lang="ja-JP" altLang="en-US" dirty="0"/>
              <a:t>悪い答案である理由：文章が主体になっていない、なぜこうした取引が行われるかが説明されていない、など（文章主体で、図が補助として使われている場合は、問題ない）。</a:t>
            </a:r>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grpSp>
        <p:nvGrpSpPr>
          <p:cNvPr id="17" name="グループ化 16"/>
          <p:cNvGrpSpPr/>
          <p:nvPr/>
        </p:nvGrpSpPr>
        <p:grpSpPr>
          <a:xfrm rot="10800000">
            <a:off x="5136203" y="3314577"/>
            <a:ext cx="690663" cy="350196"/>
            <a:chOff x="5126477" y="2227634"/>
            <a:chExt cx="690663" cy="350196"/>
          </a:xfrm>
        </p:grpSpPr>
        <p:cxnSp>
          <p:nvCxnSpPr>
            <p:cNvPr id="6" name="直線コネクタ 5"/>
            <p:cNvCxnSpPr/>
            <p:nvPr/>
          </p:nvCxnSpPr>
          <p:spPr>
            <a:xfrm flipV="1">
              <a:off x="5136204" y="2237362"/>
              <a:ext cx="0" cy="291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126477" y="2227634"/>
              <a:ext cx="690663" cy="9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5817140" y="2237362"/>
              <a:ext cx="0" cy="3404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 name="グループ化 17"/>
          <p:cNvGrpSpPr/>
          <p:nvPr/>
        </p:nvGrpSpPr>
        <p:grpSpPr>
          <a:xfrm>
            <a:off x="5126476" y="1671252"/>
            <a:ext cx="690663" cy="350196"/>
            <a:chOff x="5126477" y="2227634"/>
            <a:chExt cx="690663" cy="350196"/>
          </a:xfrm>
        </p:grpSpPr>
        <p:cxnSp>
          <p:nvCxnSpPr>
            <p:cNvPr id="19" name="直線コネクタ 18"/>
            <p:cNvCxnSpPr/>
            <p:nvPr/>
          </p:nvCxnSpPr>
          <p:spPr>
            <a:xfrm flipV="1">
              <a:off x="5136204" y="2237362"/>
              <a:ext cx="0" cy="291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126477" y="2227634"/>
              <a:ext cx="690663" cy="9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817140" y="2237362"/>
              <a:ext cx="0" cy="3404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3" name="直線矢印コネクタ 22"/>
          <p:cNvCxnSpPr/>
          <p:nvPr/>
        </p:nvCxnSpPr>
        <p:spPr>
          <a:xfrm>
            <a:off x="5817139" y="2416512"/>
            <a:ext cx="0" cy="4239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687764" y="2127952"/>
            <a:ext cx="3754876" cy="2031325"/>
          </a:xfrm>
          <a:prstGeom prst="rect">
            <a:avLst/>
          </a:prstGeom>
          <a:noFill/>
        </p:spPr>
        <p:txBody>
          <a:bodyPr wrap="square" rtlCol="0">
            <a:spAutoFit/>
          </a:bodyPr>
          <a:lstStyle/>
          <a:p>
            <a:r>
              <a:rPr kumimoji="1" lang="ja-JP" altLang="en-US" dirty="0"/>
              <a:t>東京でドル売り・円買い</a:t>
            </a:r>
          </a:p>
          <a:p>
            <a:endParaRPr lang="ja-JP" altLang="en-US" dirty="0"/>
          </a:p>
          <a:p>
            <a:endParaRPr kumimoji="1" lang="ja-JP" altLang="en-US" dirty="0"/>
          </a:p>
          <a:p>
            <a:endParaRPr lang="ja-JP" altLang="en-US" dirty="0"/>
          </a:p>
          <a:p>
            <a:r>
              <a:rPr kumimoji="1" lang="ja-JP" altLang="en-US" dirty="0"/>
              <a:t>シンガポールで円売り・ドル買いして</a:t>
            </a:r>
          </a:p>
          <a:p>
            <a:endParaRPr lang="ja-JP" altLang="en-US" dirty="0"/>
          </a:p>
          <a:p>
            <a:r>
              <a:rPr kumimoji="1" lang="ja-JP" altLang="en-US" dirty="0"/>
              <a:t>利益を得る。</a:t>
            </a:r>
          </a:p>
        </p:txBody>
      </p:sp>
      <p:sp>
        <p:nvSpPr>
          <p:cNvPr id="26" name="テキスト ボックス 25"/>
          <p:cNvSpPr txBox="1"/>
          <p:nvPr/>
        </p:nvSpPr>
        <p:spPr>
          <a:xfrm>
            <a:off x="4435812" y="3822332"/>
            <a:ext cx="1877439" cy="646331"/>
          </a:xfrm>
          <a:prstGeom prst="rect">
            <a:avLst/>
          </a:prstGeom>
          <a:noFill/>
        </p:spPr>
        <p:txBody>
          <a:bodyPr wrap="square" rtlCol="0">
            <a:spAutoFit/>
          </a:bodyPr>
          <a:lstStyle/>
          <a:p>
            <a:r>
              <a:rPr kumimoji="1" lang="ja-JP" altLang="en-US" dirty="0"/>
              <a:t>価格は収</a:t>
            </a:r>
            <a:r>
              <a:rPr kumimoji="1" lang="ja-JP" altLang="en-US" dirty="0" err="1"/>
              <a:t>れん</a:t>
            </a:r>
            <a:r>
              <a:rPr kumimoji="1" lang="ja-JP" altLang="en-US" dirty="0"/>
              <a:t>していく</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41634"/>
    </mc:Choice>
    <mc:Fallback xmlns="">
      <p:transition spd="slow" advTm="1416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5">
                                            <p:txEl>
                                              <p:pRg st="0" end="0"/>
                                            </p:txEl>
                                          </p:spTgt>
                                        </p:tgtEl>
                                        <p:attrNameLst>
                                          <p:attrName>style.visibility</p:attrName>
                                        </p:attrNameLst>
                                      </p:cBhvr>
                                      <p:to>
                                        <p:strVal val="visible"/>
                                      </p:to>
                                    </p:set>
                                    <p:anim calcmode="lin" valueType="num">
                                      <p:cBhvr additive="base">
                                        <p:cTn id="35"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5">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5">
                                            <p:txEl>
                                              <p:pRg st="4" end="4"/>
                                            </p:txEl>
                                          </p:spTgt>
                                        </p:tgtEl>
                                        <p:attrNameLst>
                                          <p:attrName>style.visibility</p:attrName>
                                        </p:attrNameLst>
                                      </p:cBhvr>
                                      <p:to>
                                        <p:strVal val="visible"/>
                                      </p:to>
                                    </p:set>
                                    <p:anim calcmode="lin" valueType="num">
                                      <p:cBhvr additive="base">
                                        <p:cTn id="39" dur="500" fill="hold"/>
                                        <p:tgtEl>
                                          <p:spTgt spid="25">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5">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5">
                                            <p:txEl>
                                              <p:pRg st="6" end="6"/>
                                            </p:txEl>
                                          </p:spTgt>
                                        </p:tgtEl>
                                        <p:attrNameLst>
                                          <p:attrName>style.visibility</p:attrName>
                                        </p:attrNameLst>
                                      </p:cBhvr>
                                      <p:to>
                                        <p:strVal val="visible"/>
                                      </p:to>
                                    </p:set>
                                    <p:anim calcmode="lin" valueType="num">
                                      <p:cBhvr additive="base">
                                        <p:cTn id="43" dur="500" fill="hold"/>
                                        <p:tgtEl>
                                          <p:spTgt spid="2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6">
                                            <p:txEl>
                                              <p:pRg st="0" end="0"/>
                                            </p:txEl>
                                          </p:spTgt>
                                        </p:tgtEl>
                                        <p:attrNameLst>
                                          <p:attrName>style.visibility</p:attrName>
                                        </p:attrNameLst>
                                      </p:cBhvr>
                                      <p:to>
                                        <p:strVal val="visible"/>
                                      </p:to>
                                    </p:set>
                                    <p:anim calcmode="lin" valueType="num">
                                      <p:cBhvr additive="base">
                                        <p:cTn id="49"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825" y="1204856"/>
            <a:ext cx="10622915" cy="5274556"/>
          </a:xfrm>
        </p:spPr>
        <p:txBody>
          <a:bodyPr>
            <a:normAutofit fontScale="92500" lnSpcReduction="20000"/>
          </a:bodyPr>
          <a:lstStyle/>
          <a:p>
            <a:pPr marL="342900" indent="-342900" algn="l">
              <a:buClrTx/>
              <a:buSzTx/>
              <a:buFont typeface="Wingdings" panose="05000000000000000000" pitchFamily="2" charset="2"/>
              <a:buChar char="l"/>
            </a:pPr>
            <a:r>
              <a:rPr lang="ja-JP" altLang="en-US" dirty="0"/>
              <a:t>たとえば、ある銀行の為替レートが下のようになっているとする。</a:t>
            </a:r>
          </a:p>
          <a:p>
            <a:pPr marL="342900" indent="-342900" algn="l">
              <a:buFont typeface="Wingdings" panose="05000000000000000000" pitchFamily="2" charset="2"/>
              <a:buChar char="l"/>
            </a:pPr>
            <a:endParaRPr lang="ja-JP" altLang="en-US" dirty="0"/>
          </a:p>
          <a:p>
            <a:pPr algn="l" fontAlgn="t"/>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92.31　現金売相場</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90.44　一覧払い輸入手形決済相場（アクセプタンス・レート）</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90.31　電信売相場（TTS）</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仲</a:t>
            </a:r>
            <a:r>
              <a:rPr lang="ja-JP" altLang="en-US" dirty="0">
                <a:latin typeface="MS PGothic" panose="020B0600070205080204" charset="-128"/>
                <a:ea typeface="MS PGothic" panose="020B0600070205080204" charset="-128"/>
                <a:cs typeface="MS PGothic" panose="020B0600070205080204" charset="-128"/>
                <a:sym typeface="+mn-ea"/>
              </a:rPr>
              <a:t>仲値</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89.31</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88.31　電信買相場（TTB）</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88.18　信用状付一覧払い手形買相場（A/S買相場）</a:t>
            </a:r>
          </a:p>
          <a:p>
            <a:pPr algn="l"/>
            <a:r>
              <a:rPr lang="ja-JP" altLang="en-US" dirty="0">
                <a:latin typeface="MS PGothic" panose="020B0600070205080204" charset="-128"/>
                <a:ea typeface="MS PGothic" panose="020B0600070205080204" charset="-128"/>
                <a:cs typeface="MS PGothic" panose="020B0600070205080204" charset="-128"/>
                <a:sym typeface="+mn-ea"/>
              </a:rPr>
              <a:t> </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（at sight buying rate）</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87.99　期限付き手形買相場（30日）</a:t>
            </a:r>
          </a:p>
          <a:p>
            <a:pPr algn="l"/>
            <a:r>
              <a:rPr lang="ja-JP" altLang="en-US" dirty="0">
                <a:latin typeface="MS PGothic" panose="020B0600070205080204" charset="-128"/>
                <a:ea typeface="MS PGothic" panose="020B0600070205080204" charset="-128"/>
                <a:cs typeface="MS PGothic" panose="020B0600070205080204" charset="-128"/>
                <a:sym typeface="+mn-ea"/>
              </a:rPr>
              <a:t> </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（30 days usance bill buying rate）</a:t>
            </a:r>
            <a:endParaRPr lang="ja-JP" altLang="en-US" dirty="0">
              <a:latin typeface="MS PGothic" panose="020B0600070205080204" charset="-128"/>
              <a:ea typeface="MS PGothic" panose="020B0600070205080204" charset="-128"/>
              <a:cs typeface="MS PGothic" panose="020B0600070205080204" charset="-128"/>
            </a:endParaRP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86.31</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sym typeface="+mn-ea"/>
              </a:rPr>
              <a:t>現金買相場</a:t>
            </a:r>
          </a:p>
          <a:p>
            <a:pPr algn="l"/>
            <a:endParaRPr lang="ja-JP" altLang="en-US" dirty="0">
              <a:latin typeface="MS PGothic" panose="020B0600070205080204" charset="-128"/>
              <a:ea typeface="MS PGothic" panose="020B0600070205080204" charset="-128"/>
              <a:cs typeface="MS PGothic" panose="020B0600070205080204" charset="-128"/>
              <a:sym typeface="+mn-ea"/>
            </a:endParaRPr>
          </a:p>
          <a:p>
            <a:pPr algn="ctr"/>
            <a:r>
              <a:rPr lang="ja-JP" altLang="en-US" dirty="0">
                <a:latin typeface="MS PGothic" panose="020B0600070205080204" charset="-128"/>
                <a:ea typeface="MS PGothic" panose="020B0600070205080204" charset="-128"/>
                <a:cs typeface="MS PGothic" panose="020B0600070205080204" charset="-128"/>
                <a:sym typeface="+mn-ea"/>
              </a:rPr>
              <a:t>出所）高橋（2011）、462頁（ただし、体裁は引用者・前田が変更）。</a:t>
            </a:r>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
        <p:nvSpPr>
          <p:cNvPr id="13" name="左大括号 12"/>
          <p:cNvSpPr/>
          <p:nvPr>
            <p:custDataLst>
              <p:tags r:id="rId2"/>
            </p:custDataLst>
          </p:nvPr>
        </p:nvSpPr>
        <p:spPr>
          <a:xfrm>
            <a:off x="1793240" y="1845310"/>
            <a:ext cx="150495" cy="87757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solidFill>
                <a:schemeClr val="tx1"/>
              </a:solidFill>
            </a:endParaRPr>
          </a:p>
        </p:txBody>
      </p:sp>
      <p:sp>
        <p:nvSpPr>
          <p:cNvPr id="14" name="文本框 13"/>
          <p:cNvSpPr txBox="1"/>
          <p:nvPr>
            <p:custDataLst>
              <p:tags r:id="rId3"/>
            </p:custDataLst>
          </p:nvPr>
        </p:nvSpPr>
        <p:spPr>
          <a:xfrm>
            <a:off x="758825" y="4167505"/>
            <a:ext cx="1184910" cy="460375"/>
          </a:xfrm>
          <a:prstGeom prst="rect">
            <a:avLst/>
          </a:prstGeom>
          <a:noFill/>
        </p:spPr>
        <p:txBody>
          <a:bodyPr wrap="square" rtlCol="0">
            <a:spAutoFit/>
          </a:bodyPr>
          <a:lstStyle/>
          <a:p>
            <a:r>
              <a:rPr lang="ja-JP" altLang="en-US" sz="2400" dirty="0"/>
              <a:t>買相場</a:t>
            </a:r>
          </a:p>
        </p:txBody>
      </p:sp>
      <p:sp>
        <p:nvSpPr>
          <p:cNvPr id="15" name="左大括号 14"/>
          <p:cNvSpPr/>
          <p:nvPr>
            <p:custDataLst>
              <p:tags r:id="rId4"/>
            </p:custDataLst>
          </p:nvPr>
        </p:nvSpPr>
        <p:spPr>
          <a:xfrm>
            <a:off x="1793240" y="3429000"/>
            <a:ext cx="150495" cy="193738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53051"/>
    </mc:Choice>
    <mc:Fallback xmlns="">
      <p:transition spd="slow" advTm="15305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622605" cy="4231532"/>
          </a:xfrm>
        </p:spPr>
        <p:txBody>
          <a:bodyPr>
            <a:normAutofit/>
          </a:bodyPr>
          <a:lstStyle/>
          <a:p>
            <a:pPr marL="342900" indent="-342900" algn="l">
              <a:buFont typeface="Wingdings" panose="05000000000000000000" pitchFamily="2" charset="2"/>
              <a:buChar char="l"/>
            </a:pPr>
            <a:r>
              <a:rPr lang="ja-JP" altLang="en-US" dirty="0"/>
              <a:t>「売り」（「買い」）という場合は、銀行の立場から見て、外貨を売る（買う）ときのレート。顧客の立場では「買い」（「売り」）のこと </a:t>
            </a:r>
            <a:r>
              <a:rPr lang="en-US" altLang="ja-JP" dirty="0"/>
              <a:t>)</a:t>
            </a:r>
            <a:r>
              <a:rPr lang="ja-JP" altLang="en-US" dirty="0" err="1"/>
              <a:t>。</a:t>
            </a:r>
            <a:r>
              <a:rPr lang="ja-JP" altLang="en-US" dirty="0"/>
              <a:t>以下、用語を解説する。</a:t>
            </a:r>
          </a:p>
          <a:p>
            <a:pPr marL="342900" indent="-342900" algn="l">
              <a:buFont typeface="Wingdings" panose="05000000000000000000" pitchFamily="2" charset="2"/>
              <a:buChar char="l"/>
            </a:pPr>
            <a:r>
              <a:rPr lang="ja-JP" altLang="en-US" dirty="0"/>
              <a:t>仲値</a:t>
            </a:r>
            <a:r>
              <a:rPr lang="en-US" altLang="ja-JP" dirty="0"/>
              <a:t>(</a:t>
            </a:r>
            <a:r>
              <a:rPr lang="ja-JP" altLang="en-US" dirty="0"/>
              <a:t>なかね</a:t>
            </a:r>
            <a:r>
              <a:rPr lang="en-US" altLang="ja-JP" dirty="0"/>
              <a:t>)</a:t>
            </a:r>
            <a:r>
              <a:rPr lang="ja-JP" altLang="en-US" dirty="0"/>
              <a:t>（または中値）：　その日の朝</a:t>
            </a:r>
            <a:r>
              <a:rPr lang="en-US" altLang="ja-JP" dirty="0"/>
              <a:t>10</a:t>
            </a:r>
            <a:r>
              <a:rPr lang="ja-JP" altLang="en-US" dirty="0"/>
              <a:t>時頃に公表された東京外国為替市場の銀行間取引レート、または、それを基準に決定されるレート。各種の対顧客為替レートは、これをもとに決定される。</a:t>
            </a:r>
          </a:p>
          <a:p>
            <a:pPr marL="342900" indent="-342900" algn="l">
              <a:buFont typeface="Wingdings" panose="05000000000000000000" pitchFamily="2" charset="2"/>
              <a:buChar char="l"/>
            </a:pPr>
            <a:r>
              <a:rPr lang="en-US" altLang="ja-JP" dirty="0"/>
              <a:t>TTS</a:t>
            </a:r>
            <a:r>
              <a:rPr lang="ja-JP" altLang="en-US" dirty="0"/>
              <a:t>（</a:t>
            </a:r>
            <a:r>
              <a:rPr lang="en-US" altLang="ja-JP" dirty="0"/>
              <a:t>TTB</a:t>
            </a:r>
            <a:r>
              <a:rPr lang="ja-JP" altLang="en-US" dirty="0"/>
              <a:t>）：　電信売（買）の取引に適用される対顧客レート。仕向送金（被仕向送金）、外貨預金作成（出金）などに適用される。</a:t>
            </a:r>
          </a:p>
          <a:p>
            <a:pPr marL="342900" indent="-342900" algn="l">
              <a:buFont typeface="Wingdings" panose="05000000000000000000" pitchFamily="2" charset="2"/>
              <a:buChar char="l"/>
            </a:pPr>
            <a:r>
              <a:rPr lang="en-US" altLang="ja-JP" dirty="0"/>
              <a:t>ACCEPTANCE</a:t>
            </a:r>
            <a:r>
              <a:rPr lang="ja-JP" altLang="en-US" dirty="0"/>
              <a:t>：　信用状付一覧払い（手形に満期がなく、手形が呈示されたら、すぐに支払われるという意味）為替手形の取引の売りに適用されるレート。</a:t>
            </a:r>
          </a:p>
          <a:p>
            <a:pPr marL="342900" indent="-342900" algn="l">
              <a:buFont typeface="Wingdings" panose="05000000000000000000" pitchFamily="2" charset="2"/>
              <a:buChar char="l"/>
            </a:pPr>
            <a:r>
              <a:rPr lang="en-US" altLang="ja-JP" dirty="0"/>
              <a:t>A/S</a:t>
            </a:r>
            <a:r>
              <a:rPr lang="ja-JP" altLang="en-US" dirty="0"/>
              <a:t>：信用状付の一覧払いの輸出為替手形の取引の買いに適用されるレート。</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577614"/>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61815"/>
    </mc:Choice>
    <mc:Fallback xmlns="">
      <p:transition spd="slow" advTm="1618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1208" y="378588"/>
            <a:ext cx="10622605" cy="735621"/>
          </a:xfrm>
        </p:spPr>
        <p:txBody>
          <a:bodyPr>
            <a:normAutofit/>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
        <p:nvSpPr>
          <p:cNvPr id="3" name="サブタイトル 2"/>
          <p:cNvSpPr>
            <a:spLocks noGrp="1"/>
          </p:cNvSpPr>
          <p:nvPr>
            <p:ph type="subTitle" idx="1"/>
          </p:nvPr>
        </p:nvSpPr>
        <p:spPr>
          <a:xfrm>
            <a:off x="671208" y="1206230"/>
            <a:ext cx="10622605" cy="5077838"/>
          </a:xfrm>
        </p:spPr>
        <p:style>
          <a:lnRef idx="2">
            <a:schemeClr val="accent1"/>
          </a:lnRef>
          <a:fillRef idx="1">
            <a:schemeClr val="lt1"/>
          </a:fillRef>
          <a:effectRef idx="0">
            <a:schemeClr val="accent1"/>
          </a:effectRef>
          <a:fontRef idx="minor">
            <a:schemeClr val="dk1"/>
          </a:fontRef>
        </p:style>
        <p:txBody>
          <a:bodyPr anchor="t" anchorCtr="0">
            <a:normAutofit fontScale="92500" lnSpcReduction="20000"/>
          </a:bodyPr>
          <a:lstStyle/>
          <a:p>
            <a:pPr marL="342900" indent="-342900" algn="l">
              <a:buFont typeface="Wingdings" panose="05000000000000000000" pitchFamily="2" charset="2"/>
              <a:buChar char="l"/>
            </a:pPr>
            <a:r>
              <a:rPr lang="ja-JP" altLang="en-US" dirty="0"/>
              <a:t>もう一度、相場一覧をみてみる。</a:t>
            </a:r>
          </a:p>
          <a:p>
            <a:pPr algn="l" fontAlgn="t"/>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92.31　現金売相場</a:t>
            </a:r>
          </a:p>
          <a:p>
            <a:pPr algn="l"/>
            <a:r>
              <a:rPr lang="ja-JP" altLang="en-US" dirty="0">
                <a:solidFill>
                  <a:schemeClr val="tx1"/>
                </a:solidFill>
                <a:latin typeface="MS PGothic" panose="020B0600070205080204" charset="-128"/>
                <a:ea typeface="MS PGothic" panose="020B0600070205080204" charset="-128"/>
                <a:cs typeface="MS PGothic" panose="020B0600070205080204" charset="-128"/>
              </a:rPr>
              <a:t>売相場</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90.44　一覧払い輸入手形決済相場（アクセプタンス・レート）</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売相場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90.31　電信売相場（TTS）</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仲</a:t>
            </a:r>
            <a:r>
              <a:rPr lang="ja-JP" altLang="en-US" dirty="0">
                <a:latin typeface="MS PGothic" panose="020B0600070205080204" charset="-128"/>
                <a:ea typeface="MS PGothic" panose="020B0600070205080204" charset="-128"/>
                <a:cs typeface="MS PGothic" panose="020B0600070205080204" charset="-128"/>
              </a:rPr>
              <a:t>仲値</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89.31</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88.31　電信買相場（TTB）</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88.18　信用状付一覧払い手形買相場（A/S買相場）</a:t>
            </a:r>
          </a:p>
          <a:p>
            <a:pPr algn="l"/>
            <a:r>
              <a:rPr lang="ja-JP" altLang="en-US" dirty="0">
                <a:latin typeface="MS PGothic" panose="020B0600070205080204" charset="-128"/>
                <a:ea typeface="MS PGothic" panose="020B0600070205080204" charset="-128"/>
                <a:cs typeface="MS PGothic" panose="020B0600070205080204" charset="-128"/>
              </a:rPr>
              <a:t> </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（at sight buying rate）</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rPr>
              <a:t>買相場</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87.99　期限付き手形買相場（30日）</a:t>
            </a:r>
          </a:p>
          <a:p>
            <a:pPr algn="l"/>
            <a:r>
              <a:rPr lang="ja-JP" altLang="en-US" dirty="0">
                <a:latin typeface="MS PGothic" panose="020B0600070205080204" charset="-128"/>
                <a:ea typeface="MS PGothic" panose="020B0600070205080204" charset="-128"/>
                <a:cs typeface="MS PGothic" panose="020B0600070205080204" charset="-128"/>
              </a:rPr>
              <a:t> </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（30 days usance bill buying rate）</a:t>
            </a:r>
          </a:p>
          <a:p>
            <a:pPr algn="l"/>
            <a:r>
              <a:rPr lang="ja-JP" altLang="en-US" dirty="0">
                <a:solidFill>
                  <a:schemeClr val="bg1"/>
                </a:solidFill>
                <a:latin typeface="MS PGothic" panose="020B0600070205080204" charset="-128"/>
                <a:ea typeface="MS PGothic" panose="020B0600070205080204" charset="-128"/>
                <a:cs typeface="MS PGothic" panose="020B0600070205080204" charset="-128"/>
                <a:sym typeface="+mn-ea"/>
              </a:rPr>
              <a:t>買相場</a:t>
            </a:r>
            <a:r>
              <a:rPr lang="en-US" altLang="ja-JP" dirty="0">
                <a:latin typeface="MS PGothic" panose="020B0600070205080204" charset="-128"/>
                <a:ea typeface="MS PGothic" panose="020B0600070205080204" charset="-128"/>
                <a:cs typeface="MS PGothic" panose="020B0600070205080204" charset="-128"/>
                <a:sym typeface="+mn-ea"/>
              </a:rPr>
              <a:t>   </a:t>
            </a:r>
            <a:r>
              <a:rPr lang="ja-JP" altLang="en-US" dirty="0">
                <a:latin typeface="MS PGothic" panose="020B0600070205080204" charset="-128"/>
                <a:ea typeface="MS PGothic" panose="020B0600070205080204" charset="-128"/>
                <a:cs typeface="MS PGothic" panose="020B0600070205080204" charset="-128"/>
              </a:rPr>
              <a:t>86.31</a:t>
            </a:r>
            <a:r>
              <a:rPr lang="en-US" altLang="ja-JP" dirty="0">
                <a:latin typeface="MS PGothic" panose="020B0600070205080204" charset="-128"/>
                <a:ea typeface="MS PGothic" panose="020B0600070205080204" charset="-128"/>
                <a:cs typeface="MS PGothic" panose="020B0600070205080204" charset="-128"/>
              </a:rPr>
              <a:t>  </a:t>
            </a:r>
            <a:r>
              <a:rPr lang="ja-JP" altLang="en-US" dirty="0">
                <a:latin typeface="MS PGothic" panose="020B0600070205080204" charset="-128"/>
                <a:ea typeface="MS PGothic" panose="020B0600070205080204" charset="-128"/>
                <a:cs typeface="MS PGothic" panose="020B0600070205080204" charset="-128"/>
              </a:rPr>
              <a:t>現金買相場</a:t>
            </a:r>
          </a:p>
          <a:p>
            <a:pPr algn="ctr"/>
            <a:endParaRPr lang="ja-JP" altLang="en-US" dirty="0">
              <a:latin typeface="MS PGothic" panose="020B0600070205080204" charset="-128"/>
              <a:ea typeface="MS PGothic" panose="020B0600070205080204" charset="-128"/>
              <a:cs typeface="MS PGothic" panose="020B0600070205080204" charset="-128"/>
            </a:endParaRPr>
          </a:p>
          <a:p>
            <a:pPr algn="ctr"/>
            <a:r>
              <a:rPr lang="ja-JP" altLang="en-US" dirty="0">
                <a:latin typeface="MS PGothic" panose="020B0600070205080204" charset="-128"/>
                <a:ea typeface="MS PGothic" panose="020B0600070205080204" charset="-128"/>
                <a:cs typeface="MS PGothic" panose="020B0600070205080204" charset="-128"/>
              </a:rPr>
              <a:t>出所）高橋（2011）、462頁（ただし、体裁は引用者・前田が変更）。</a:t>
            </a:r>
            <a:endParaRPr kumimoji="1" lang="ja-JP" altLang="en-US" dirty="0">
              <a:latin typeface="MS PGothic" panose="020B0600070205080204" charset="-128"/>
              <a:ea typeface="MS PGothic" panose="020B0600070205080204" charset="-128"/>
              <a:cs typeface="MS PGothic" panose="020B0600070205080204" charset="-128"/>
            </a:endParaRPr>
          </a:p>
          <a:p>
            <a:pPr algn="l"/>
            <a:endParaRPr lang="ja-JP" altLang="en-US" dirty="0"/>
          </a:p>
          <a:p>
            <a:pPr algn="l"/>
            <a:endParaRPr kumimoji="1" lang="ja-JP" altLang="en-US" dirty="0"/>
          </a:p>
          <a:p>
            <a:pPr algn="l"/>
            <a:endParaRPr kumimoji="1" lang="ja-JP" altLang="en-US" dirty="0"/>
          </a:p>
        </p:txBody>
      </p:sp>
      <p:sp>
        <p:nvSpPr>
          <p:cNvPr id="14" name="文本框 13"/>
          <p:cNvSpPr txBox="1"/>
          <p:nvPr/>
        </p:nvSpPr>
        <p:spPr>
          <a:xfrm>
            <a:off x="671195" y="3996055"/>
            <a:ext cx="4064000" cy="460375"/>
          </a:xfrm>
          <a:prstGeom prst="rect">
            <a:avLst/>
          </a:prstGeom>
          <a:noFill/>
        </p:spPr>
        <p:txBody>
          <a:bodyPr wrap="square" rtlCol="0">
            <a:spAutoFit/>
          </a:bodyPr>
          <a:lstStyle/>
          <a:p>
            <a:r>
              <a:rPr lang="ja-JP" altLang="en-US" sz="2400"/>
              <a:t>買相場</a:t>
            </a:r>
          </a:p>
        </p:txBody>
      </p:sp>
      <p:sp>
        <p:nvSpPr>
          <p:cNvPr id="13" name="左大括号 12"/>
          <p:cNvSpPr/>
          <p:nvPr/>
        </p:nvSpPr>
        <p:spPr>
          <a:xfrm>
            <a:off x="1720215" y="1711325"/>
            <a:ext cx="154305" cy="78168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solidFill>
                <a:schemeClr val="tx1"/>
              </a:solidFill>
            </a:endParaRPr>
          </a:p>
        </p:txBody>
      </p:sp>
      <p:sp>
        <p:nvSpPr>
          <p:cNvPr id="15" name="左大括号 14"/>
          <p:cNvSpPr/>
          <p:nvPr/>
        </p:nvSpPr>
        <p:spPr>
          <a:xfrm>
            <a:off x="1724025" y="3223260"/>
            <a:ext cx="150495" cy="200596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478"/>
    </mc:Choice>
    <mc:Fallback xmlns="">
      <p:transition spd="slow" advTm="2447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622605" cy="4231532"/>
          </a:xfrm>
        </p:spPr>
        <p:txBody>
          <a:bodyPr>
            <a:normAutofit/>
          </a:bodyPr>
          <a:lstStyle/>
          <a:p>
            <a:pPr marL="342900" indent="-342900" algn="l">
              <a:buFont typeface="Wingdings" panose="05000000000000000000" pitchFamily="2" charset="2"/>
              <a:buChar char="l"/>
            </a:pPr>
            <a:r>
              <a:rPr lang="ja-JP" altLang="en-US" dirty="0"/>
              <a:t>この表は、日本の銀行が提示しているドルについてのレートだから、「売り」とは銀行が客にドルを売るときのレート。</a:t>
            </a:r>
          </a:p>
          <a:p>
            <a:pPr marL="342900" indent="-342900" algn="l">
              <a:buFont typeface="Wingdings" panose="05000000000000000000" pitchFamily="2" charset="2"/>
              <a:buChar char="l"/>
            </a:pPr>
            <a:r>
              <a:rPr lang="ja-JP" altLang="en-US" dirty="0"/>
              <a:t>一番上の現金売り相場が</a:t>
            </a:r>
            <a:r>
              <a:rPr lang="en-US" altLang="ja-JP" dirty="0"/>
              <a:t>92.31</a:t>
            </a:r>
            <a:r>
              <a:rPr lang="ja-JP" altLang="en-US" dirty="0"/>
              <a:t>ということは、ドルの現金を客に売るときには、客から</a:t>
            </a:r>
            <a:r>
              <a:rPr lang="en-US" altLang="ja-JP" dirty="0"/>
              <a:t>1</a:t>
            </a:r>
            <a:r>
              <a:rPr lang="ja-JP" altLang="en-US" dirty="0"/>
              <a:t>ドルあたり</a:t>
            </a:r>
            <a:r>
              <a:rPr lang="en-US" altLang="ja-JP" dirty="0"/>
              <a:t>92.31</a:t>
            </a:r>
            <a:r>
              <a:rPr lang="ja-JP" altLang="en-US" dirty="0"/>
              <a:t>円もらいます、ということ。</a:t>
            </a:r>
            <a:r>
              <a:rPr lang="en-US" altLang="ja-JP" dirty="0"/>
              <a:t>※</a:t>
            </a:r>
            <a:r>
              <a:rPr lang="ja-JP" altLang="en-US" dirty="0"/>
              <a:t>小数点以下があるが、取引の単位が普通は大きいので、支障はない。</a:t>
            </a:r>
          </a:p>
          <a:p>
            <a:pPr marL="342900" indent="-342900" algn="l">
              <a:buFont typeface="Wingdings" panose="05000000000000000000" pitchFamily="2" charset="2"/>
              <a:buChar char="l"/>
            </a:pPr>
            <a:r>
              <a:rPr lang="ja-JP" altLang="en-US" dirty="0"/>
              <a:t>そして、一番下の現金買い相場が</a:t>
            </a:r>
            <a:r>
              <a:rPr lang="en-US" altLang="ja-JP" dirty="0"/>
              <a:t>86.31</a:t>
            </a:r>
            <a:r>
              <a:rPr lang="ja-JP" altLang="en-US" dirty="0"/>
              <a:t>ということは、ドルの現金を客から買うときは、</a:t>
            </a:r>
            <a:r>
              <a:rPr lang="en-US" altLang="ja-JP" dirty="0"/>
              <a:t>1</a:t>
            </a:r>
            <a:r>
              <a:rPr lang="ja-JP" altLang="en-US" dirty="0"/>
              <a:t>ドルあたり</a:t>
            </a:r>
            <a:r>
              <a:rPr lang="en-US" altLang="ja-JP" dirty="0"/>
              <a:t>86.31</a:t>
            </a:r>
            <a:r>
              <a:rPr lang="ja-JP" altLang="en-US" dirty="0"/>
              <a:t>円を支払います、ということ。</a:t>
            </a:r>
          </a:p>
          <a:p>
            <a:pPr marL="342900" indent="-342900" algn="l">
              <a:buFont typeface="Wingdings" panose="05000000000000000000" pitchFamily="2" charset="2"/>
              <a:buChar char="l"/>
            </a:pPr>
            <a:r>
              <a:rPr lang="ja-JP" altLang="en-US" dirty="0"/>
              <a:t>あなたがアメリカ旅行しようとして</a:t>
            </a:r>
            <a:r>
              <a:rPr lang="en-US" altLang="ja-JP" dirty="0"/>
              <a:t>100</a:t>
            </a:r>
            <a:r>
              <a:rPr lang="ja-JP" altLang="en-US" dirty="0"/>
              <a:t>ドルを手に入れるためには、</a:t>
            </a:r>
            <a:r>
              <a:rPr lang="en-US" altLang="ja-JP" dirty="0"/>
              <a:t>9231</a:t>
            </a:r>
            <a:r>
              <a:rPr lang="ja-JP" altLang="en-US" dirty="0"/>
              <a:t>円支払い、旅行がキャンセルとなって円に戻したときには、</a:t>
            </a:r>
            <a:r>
              <a:rPr lang="en-US" altLang="ja-JP" dirty="0"/>
              <a:t>8631</a:t>
            </a:r>
            <a:r>
              <a:rPr lang="ja-JP" altLang="en-US" dirty="0"/>
              <a:t>円しか戻ってこない。</a:t>
            </a:r>
          </a:p>
          <a:p>
            <a:pPr marL="342900" indent="-342900" algn="l">
              <a:buFont typeface="Wingdings" panose="05000000000000000000" pitchFamily="2" charset="2"/>
              <a:buChar char="l"/>
            </a:pPr>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577614"/>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05690"/>
    </mc:Choice>
    <mc:Fallback xmlns="">
      <p:transition spd="slow" advTm="1056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622605" cy="4231532"/>
          </a:xfrm>
        </p:spPr>
        <p:txBody>
          <a:bodyPr>
            <a:normAutofit/>
          </a:bodyPr>
          <a:lstStyle/>
          <a:p>
            <a:pPr marL="342900" indent="-342900" algn="l">
              <a:buFont typeface="Wingdings" panose="05000000000000000000" pitchFamily="2" charset="2"/>
              <a:buChar char="l"/>
            </a:pPr>
            <a:r>
              <a:rPr lang="ja-JP" altLang="en-US" dirty="0"/>
              <a:t>つまり、</a:t>
            </a:r>
            <a:r>
              <a:rPr lang="en-US" altLang="ja-JP" dirty="0"/>
              <a:t>600</a:t>
            </a:r>
            <a:r>
              <a:rPr lang="ja-JP" altLang="en-US" dirty="0"/>
              <a:t>円も損をすることになる。銀行は、ドルを安く買って高く売っている。</a:t>
            </a:r>
          </a:p>
          <a:p>
            <a:pPr marL="342900" indent="-342900" algn="l">
              <a:buFont typeface="Wingdings" panose="05000000000000000000" pitchFamily="2" charset="2"/>
              <a:buChar char="l"/>
            </a:pPr>
            <a:r>
              <a:rPr lang="ja-JP" altLang="en-US" dirty="0"/>
              <a:t>あべこべに、高く買って安く売るなどということをすれば、銀行は損失をこうむる。そんなことをする筈がないのだ。</a:t>
            </a:r>
          </a:p>
          <a:p>
            <a:pPr marL="342900" indent="-342900" algn="l">
              <a:buFont typeface="Wingdings" panose="05000000000000000000" pitchFamily="2" charset="2"/>
              <a:buChar char="l"/>
            </a:pPr>
            <a:r>
              <a:rPr lang="ja-JP" altLang="en-US" dirty="0"/>
              <a:t>あなたの立場でいえば、あなたは、ドルを高く買って安く売っているのだ。</a:t>
            </a:r>
          </a:p>
          <a:p>
            <a:pPr marL="342900" indent="-342900" algn="l">
              <a:buFont typeface="Wingdings" panose="05000000000000000000" pitchFamily="2" charset="2"/>
              <a:buChar char="l"/>
            </a:pPr>
            <a:r>
              <a:rPr lang="ja-JP" altLang="en-US" dirty="0"/>
              <a:t>けしからんと思うなら、別の銀行のレートと比較して、割のいいところを選べばよい。自由競争の世界だから。</a:t>
            </a:r>
          </a:p>
          <a:p>
            <a:pPr marL="342900" indent="-342900" algn="l">
              <a:buFont typeface="Wingdings" panose="05000000000000000000" pitchFamily="2" charset="2"/>
              <a:buChar char="l"/>
            </a:pPr>
            <a:r>
              <a:rPr lang="ja-JP" altLang="en-US" dirty="0"/>
              <a:t>なお、通常は、これとは別に手数料を要求される。</a:t>
            </a:r>
          </a:p>
          <a:p>
            <a:pPr marL="342900" indent="-342900" algn="l">
              <a:buFont typeface="Wingdings" panose="05000000000000000000" pitchFamily="2" charset="2"/>
              <a:buChar char="l"/>
            </a:pPr>
            <a:r>
              <a:rPr lang="ja-JP" altLang="en-US" dirty="0"/>
              <a:t>銀行にとって、手間暇、コスト（主に人件費）がかかる取引ほど、この売買価格の差（スプレッド）が大きく設定されている。</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7" y="577614"/>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06541"/>
    </mc:Choice>
    <mc:Fallback xmlns="">
      <p:transition spd="slow" advTm="1065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381326"/>
            <a:ext cx="10622605" cy="4951379"/>
          </a:xfrm>
        </p:spPr>
        <p:txBody>
          <a:bodyPr/>
          <a:lstStyle/>
          <a:p>
            <a:pPr marL="342900" indent="-342900" algn="l">
              <a:buFont typeface="Wingdings" panose="05000000000000000000" pitchFamily="2" charset="2"/>
              <a:buChar char="l"/>
            </a:pPr>
            <a:r>
              <a:rPr lang="ja-JP" altLang="en-US" sz="3200" dirty="0"/>
              <a:t>銀行はこうすることで、コストを回収し利益を得ようとしている。</a:t>
            </a:r>
          </a:p>
          <a:p>
            <a:pPr marL="342900" indent="-342900" algn="l">
              <a:buFont typeface="Wingdings" panose="05000000000000000000" pitchFamily="2" charset="2"/>
              <a:buChar char="l"/>
            </a:pPr>
            <a:r>
              <a:rPr kumimoji="1" lang="ja-JP" altLang="en-US" sz="3200" dirty="0"/>
              <a:t>もう一度、相場の一覧表を</a:t>
            </a:r>
            <a:r>
              <a:rPr lang="ja-JP" altLang="en-US" sz="3200" dirty="0"/>
              <a:t>表示する。</a:t>
            </a:r>
          </a:p>
          <a:p>
            <a:pPr marL="342900" indent="-342900" algn="l">
              <a:buFont typeface="Wingdings" panose="05000000000000000000" pitchFamily="2" charset="2"/>
              <a:buChar char="l"/>
            </a:pPr>
            <a:r>
              <a:rPr kumimoji="1" lang="ja-JP" altLang="en-US" sz="3200"/>
              <a:t>わからない</a:t>
            </a:r>
            <a:r>
              <a:rPr kumimoji="1" lang="ja-JP" altLang="en-US" sz="3200" dirty="0"/>
              <a:t>用語が出てくるが、今は気にしなくてよい。「ふーん、そんな取引があるのか」といった程度の理解で</a:t>
            </a:r>
            <a:r>
              <a:rPr kumimoji="1" lang="en-US" altLang="ja-JP" sz="3200" dirty="0"/>
              <a:t>OK</a:t>
            </a:r>
            <a:r>
              <a:rPr kumimoji="1" lang="ja-JP" altLang="en-US" sz="3200" dirty="0" err="1"/>
              <a:t>。</a:t>
            </a:r>
            <a:endParaRPr kumimoji="1" lang="ja-JP" altLang="en-US" sz="3200" dirty="0"/>
          </a:p>
          <a:p>
            <a:pPr marL="342900" indent="-342900" algn="l">
              <a:buFont typeface="Wingdings" panose="05000000000000000000" pitchFamily="2" charset="2"/>
              <a:buChar char="l"/>
            </a:pPr>
            <a:r>
              <a:rPr lang="ja-JP" altLang="en-US" sz="3200" dirty="0"/>
              <a:t>一覧表の電信売りと電信買いのレートの差は、非常に小さい。</a:t>
            </a:r>
          </a:p>
          <a:p>
            <a:pPr marL="342900" indent="-342900" algn="l">
              <a:buFont typeface="Wingdings" panose="05000000000000000000" pitchFamily="2" charset="2"/>
              <a:buChar char="l"/>
            </a:pPr>
            <a:r>
              <a:rPr kumimoji="1" lang="ja-JP" altLang="en-US" sz="3200" dirty="0"/>
              <a:t>コンピュータを使い、しかも大口の取引が多いので、コストが低くこうした差でもやっていけるのだ。</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758756" y="431699"/>
            <a:ext cx="10622605" cy="949628"/>
          </a:xfrm>
        </p:spPr>
        <p:txBody>
          <a:bodyPr/>
          <a:lstStyle/>
          <a:p>
            <a:r>
              <a:rPr kumimoji="1" lang="ja-JP" altLang="en-US" dirty="0"/>
              <a:t>序、第</a:t>
            </a:r>
            <a:r>
              <a:rPr kumimoji="1" lang="en-US" altLang="ja-JP" dirty="0"/>
              <a:t>1</a:t>
            </a:r>
            <a:r>
              <a:rPr kumimoji="1" lang="ja-JP" altLang="en-US" dirty="0"/>
              <a:t>章</a:t>
            </a:r>
            <a:r>
              <a:rPr kumimoji="1" lang="en-US" altLang="ja-JP" dirty="0"/>
              <a:t>1</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5751"/>
    </mc:Choice>
    <mc:Fallback xmlns="">
      <p:transition spd="slow" advTm="457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df6e5e16-70c8-4b7a-8f09-4fd87b17a934"/>
  <p:tag name="COMMONDATA" val="eyJoZGlkIjoiOTQ4Nzc4NTA4MjQ2MTg4ZGQzNDNlNjExNjM1Zjg0ZDcifQ=="/>
</p:tagLst>
</file>

<file path=ppt/tags/tag10.xml><?xml version="1.0" encoding="utf-8"?>
<p:tagLst xmlns:a="http://schemas.openxmlformats.org/drawingml/2006/main" xmlns:r="http://schemas.openxmlformats.org/officeDocument/2006/relationships" xmlns:p="http://schemas.openxmlformats.org/presentationml/2006/main">
  <p:tag name="TIMING" val="|1.3|13.7|27.6|16.5"/>
</p:tagLst>
</file>

<file path=ppt/tags/tag11.xml><?xml version="1.0" encoding="utf-8"?>
<p:tagLst xmlns:a="http://schemas.openxmlformats.org/drawingml/2006/main" xmlns:r="http://schemas.openxmlformats.org/officeDocument/2006/relationships" xmlns:p="http://schemas.openxmlformats.org/presentationml/2006/main">
  <p:tag name="TIMING" val="|1.2|13.8|15.6|9|16.1|10.7"/>
</p:tagLst>
</file>

<file path=ppt/tags/tag12.xml><?xml version="1.0" encoding="utf-8"?>
<p:tagLst xmlns:a="http://schemas.openxmlformats.org/drawingml/2006/main" xmlns:r="http://schemas.openxmlformats.org/officeDocument/2006/relationships" xmlns:p="http://schemas.openxmlformats.org/presentationml/2006/main">
  <p:tag name="TIMING" val="|2|5.6|3.9|13.9|11"/>
</p:tagLst>
</file>

<file path=ppt/tags/tag13.xml><?xml version="1.0" encoding="utf-8"?>
<p:tagLst xmlns:a="http://schemas.openxmlformats.org/drawingml/2006/main" xmlns:r="http://schemas.openxmlformats.org/officeDocument/2006/relationships" xmlns:p="http://schemas.openxmlformats.org/presentationml/2006/main">
  <p:tag name="TIMING" val="|4.4"/>
</p:tagLst>
</file>

<file path=ppt/tags/tag14.xml><?xml version="1.0" encoding="utf-8"?>
<p:tagLst xmlns:a="http://schemas.openxmlformats.org/drawingml/2006/main" xmlns:r="http://schemas.openxmlformats.org/officeDocument/2006/relationships" xmlns:p="http://schemas.openxmlformats.org/presentationml/2006/main">
  <p:tag name="TIMING" val="|2|14.9|24.1|10.4|12.7|20.4|6"/>
</p:tagLst>
</file>

<file path=ppt/tags/tag15.xml><?xml version="1.0" encoding="utf-8"?>
<p:tagLst xmlns:a="http://schemas.openxmlformats.org/drawingml/2006/main" xmlns:r="http://schemas.openxmlformats.org/officeDocument/2006/relationships" xmlns:p="http://schemas.openxmlformats.org/presentationml/2006/main">
  <p:tag name="TIMING" val="|2.4|29|14|10.8|10|18.6|36.3|14.1"/>
</p:tagLst>
</file>

<file path=ppt/tags/tag16.xml><?xml version="1.0" encoding="utf-8"?>
<p:tagLst xmlns:a="http://schemas.openxmlformats.org/drawingml/2006/main" xmlns:r="http://schemas.openxmlformats.org/officeDocument/2006/relationships" xmlns:p="http://schemas.openxmlformats.org/presentationml/2006/main">
  <p:tag name="TIMING" val="|2.3|17.8|54.8|11.4|9.4"/>
</p:tagLst>
</file>

<file path=ppt/tags/tag17.xml><?xml version="1.0" encoding="utf-8"?>
<p:tagLst xmlns:a="http://schemas.openxmlformats.org/drawingml/2006/main" xmlns:r="http://schemas.openxmlformats.org/officeDocument/2006/relationships" xmlns:p="http://schemas.openxmlformats.org/presentationml/2006/main">
  <p:tag name="TIMING" val="|5.4|15.4|22.1|23.4|31.6|24.7"/>
</p:tagLst>
</file>

<file path=ppt/tags/tag18.xml><?xml version="1.0" encoding="utf-8"?>
<p:tagLst xmlns:a="http://schemas.openxmlformats.org/drawingml/2006/main" xmlns:r="http://schemas.openxmlformats.org/officeDocument/2006/relationships" xmlns:p="http://schemas.openxmlformats.org/presentationml/2006/main">
  <p:tag name="TIMING" val="|2.7|5.4|18|1.3|0.8|0.8"/>
</p:tagLst>
</file>

<file path=ppt/tags/tag19.xml><?xml version="1.0" encoding="utf-8"?>
<p:tagLst xmlns:a="http://schemas.openxmlformats.org/drawingml/2006/main" xmlns:r="http://schemas.openxmlformats.org/officeDocument/2006/relationships" xmlns:p="http://schemas.openxmlformats.org/presentationml/2006/main">
  <p:tag name="TIMING" val="|2.7|5.4|18|1.3|0.8|0.8"/>
</p:tagLst>
</file>

<file path=ppt/tags/tag2.xml><?xml version="1.0" encoding="utf-8"?>
<p:tagLst xmlns:a="http://schemas.openxmlformats.org/drawingml/2006/main" xmlns:r="http://schemas.openxmlformats.org/officeDocument/2006/relationships" xmlns:p="http://schemas.openxmlformats.org/presentationml/2006/main">
  <p:tag name="TIMING" val="|6.4|21.8|13|12.2|7.1|12|15.6"/>
</p:tagLst>
</file>

<file path=ppt/tags/tag20.xml><?xml version="1.0" encoding="utf-8"?>
<p:tagLst xmlns:a="http://schemas.openxmlformats.org/drawingml/2006/main" xmlns:r="http://schemas.openxmlformats.org/officeDocument/2006/relationships" xmlns:p="http://schemas.openxmlformats.org/presentationml/2006/main">
  <p:tag name="TIMING" val="|11.3|27.1"/>
</p:tagLst>
</file>

<file path=ppt/tags/tag21.xml><?xml version="1.0" encoding="utf-8"?>
<p:tagLst xmlns:a="http://schemas.openxmlformats.org/drawingml/2006/main" xmlns:r="http://schemas.openxmlformats.org/officeDocument/2006/relationships" xmlns:p="http://schemas.openxmlformats.org/presentationml/2006/main">
  <p:tag name="TIMING" val="|1.8|14|14.2|24|30.5|16.9"/>
</p:tagLst>
</file>

<file path=ppt/tags/tag22.xml><?xml version="1.0" encoding="utf-8"?>
<p:tagLst xmlns:a="http://schemas.openxmlformats.org/drawingml/2006/main" xmlns:r="http://schemas.openxmlformats.org/officeDocument/2006/relationships" xmlns:p="http://schemas.openxmlformats.org/presentationml/2006/main">
  <p:tag name="TIMING" val="|1.4|30.7|52.7|16"/>
</p:tagLst>
</file>

<file path=ppt/tags/tag23.xml><?xml version="1.0" encoding="utf-8"?>
<p:tagLst xmlns:a="http://schemas.openxmlformats.org/drawingml/2006/main" xmlns:r="http://schemas.openxmlformats.org/officeDocument/2006/relationships" xmlns:p="http://schemas.openxmlformats.org/presentationml/2006/main">
  <p:tag name="TIMING" val="|2.1|13.8|14.1|15.9|33.1"/>
</p:tagLst>
</file>

<file path=ppt/tags/tag24.xml><?xml version="1.0" encoding="utf-8"?>
<p:tagLst xmlns:a="http://schemas.openxmlformats.org/drawingml/2006/main" xmlns:r="http://schemas.openxmlformats.org/officeDocument/2006/relationships" xmlns:p="http://schemas.openxmlformats.org/presentationml/2006/main">
  <p:tag name="TIMING" val="|1.4|20.4|15.3|27.4|20.3"/>
</p:tagLst>
</file>

<file path=ppt/tags/tag25.xml><?xml version="1.0" encoding="utf-8"?>
<p:tagLst xmlns:a="http://schemas.openxmlformats.org/drawingml/2006/main" xmlns:r="http://schemas.openxmlformats.org/officeDocument/2006/relationships" xmlns:p="http://schemas.openxmlformats.org/presentationml/2006/main">
  <p:tag name="TIMING" val="|0.8|15.4|22|13.2"/>
</p:tagLst>
</file>

<file path=ppt/tags/tag26.xml><?xml version="1.0" encoding="utf-8"?>
<p:tagLst xmlns:a="http://schemas.openxmlformats.org/drawingml/2006/main" xmlns:r="http://schemas.openxmlformats.org/officeDocument/2006/relationships" xmlns:p="http://schemas.openxmlformats.org/presentationml/2006/main">
  <p:tag name="TIMING" val="|0.9|4.8|4.9|6.5|6.6|2.7|4.4"/>
</p:tagLst>
</file>

<file path=ppt/tags/tag27.xml><?xml version="1.0" encoding="utf-8"?>
<p:tagLst xmlns:a="http://schemas.openxmlformats.org/drawingml/2006/main" xmlns:r="http://schemas.openxmlformats.org/officeDocument/2006/relationships" xmlns:p="http://schemas.openxmlformats.org/presentationml/2006/main">
  <p:tag name="TIMING" val="|3.6|9.5|8.3|20.5|16.2|1.3|6.6"/>
</p:tagLst>
</file>

<file path=ppt/tags/tag28.xml><?xml version="1.0" encoding="utf-8"?>
<p:tagLst xmlns:a="http://schemas.openxmlformats.org/drawingml/2006/main" xmlns:r="http://schemas.openxmlformats.org/officeDocument/2006/relationships" xmlns:p="http://schemas.openxmlformats.org/presentationml/2006/main">
  <p:tag name="TIMING" val="|1|17.4|15.9|15.1|21|6.1|5.2"/>
</p:tagLst>
</file>

<file path=ppt/tags/tag29.xml><?xml version="1.0" encoding="utf-8"?>
<p:tagLst xmlns:a="http://schemas.openxmlformats.org/drawingml/2006/main" xmlns:r="http://schemas.openxmlformats.org/officeDocument/2006/relationships" xmlns:p="http://schemas.openxmlformats.org/presentationml/2006/main">
  <p:tag name="TIMING" val="|0.9|4.7|9.8|8.4|16.5|23.9"/>
</p:tagLst>
</file>

<file path=ppt/tags/tag3.xml><?xml version="1.0" encoding="utf-8"?>
<p:tagLst xmlns:a="http://schemas.openxmlformats.org/drawingml/2006/main" xmlns:r="http://schemas.openxmlformats.org/officeDocument/2006/relationships" xmlns:p="http://schemas.openxmlformats.org/presentationml/2006/main">
  <p:tag name="TIMING" val="|1.7|27.5|52.2"/>
</p:tagLst>
</file>

<file path=ppt/tags/tag30.xml><?xml version="1.0" encoding="utf-8"?>
<p:tagLst xmlns:a="http://schemas.openxmlformats.org/drawingml/2006/main" xmlns:r="http://schemas.openxmlformats.org/officeDocument/2006/relationships" xmlns:p="http://schemas.openxmlformats.org/presentationml/2006/main">
  <p:tag name="TIMING" val="|1.4|5|7.3|23.7|11.3|22.1"/>
</p:tagLst>
</file>

<file path=ppt/tags/tag31.xml><?xml version="1.0" encoding="utf-8"?>
<p:tagLst xmlns:a="http://schemas.openxmlformats.org/drawingml/2006/main" xmlns:r="http://schemas.openxmlformats.org/officeDocument/2006/relationships" xmlns:p="http://schemas.openxmlformats.org/presentationml/2006/main">
  <p:tag name="TIMING" val="|3|20.1|83.5|32.5|15.5|9"/>
</p:tagLst>
</file>

<file path=ppt/tags/tag32.xml><?xml version="1.0" encoding="utf-8"?>
<p:tagLst xmlns:a="http://schemas.openxmlformats.org/drawingml/2006/main" xmlns:r="http://schemas.openxmlformats.org/officeDocument/2006/relationships" xmlns:p="http://schemas.openxmlformats.org/presentationml/2006/main">
  <p:tag name="TIMING" val="|2.4|2.3|14.7|3.6|17.3|18.9|14.2"/>
</p:tagLst>
</file>

<file path=ppt/tags/tag33.xml><?xml version="1.0" encoding="utf-8"?>
<p:tagLst xmlns:a="http://schemas.openxmlformats.org/drawingml/2006/main" xmlns:r="http://schemas.openxmlformats.org/officeDocument/2006/relationships" xmlns:p="http://schemas.openxmlformats.org/presentationml/2006/main">
  <p:tag name="TIMING" val="|0.7|39.8|12.5|20.3"/>
</p:tagLst>
</file>

<file path=ppt/tags/tag34.xml><?xml version="1.0" encoding="utf-8"?>
<p:tagLst xmlns:a="http://schemas.openxmlformats.org/drawingml/2006/main" xmlns:r="http://schemas.openxmlformats.org/officeDocument/2006/relationships" xmlns:p="http://schemas.openxmlformats.org/presentationml/2006/main">
  <p:tag name="TIMING" val="|0.7|13.1|7.9|7.7|6.8"/>
</p:tagLst>
</file>

<file path=ppt/tags/tag35.xml><?xml version="1.0" encoding="utf-8"?>
<p:tagLst xmlns:a="http://schemas.openxmlformats.org/drawingml/2006/main" xmlns:r="http://schemas.openxmlformats.org/officeDocument/2006/relationships" xmlns:p="http://schemas.openxmlformats.org/presentationml/2006/main">
  <p:tag name="TIMING" val="|0.6|11|18.5|17.6|11.1"/>
</p:tagLst>
</file>

<file path=ppt/tags/tag36.xml><?xml version="1.0" encoding="utf-8"?>
<p:tagLst xmlns:a="http://schemas.openxmlformats.org/drawingml/2006/main" xmlns:r="http://schemas.openxmlformats.org/officeDocument/2006/relationships" xmlns:p="http://schemas.openxmlformats.org/presentationml/2006/main">
  <p:tag name="TIMING" val="|1.4|22.2|1|74.9|1.5"/>
</p:tagLst>
</file>

<file path=ppt/tags/tag37.xml><?xml version="1.0" encoding="utf-8"?>
<p:tagLst xmlns:a="http://schemas.openxmlformats.org/drawingml/2006/main" xmlns:r="http://schemas.openxmlformats.org/officeDocument/2006/relationships" xmlns:p="http://schemas.openxmlformats.org/presentationml/2006/main">
  <p:tag name="TIMING" val="|0.7|36.4"/>
</p:tagLst>
</file>

<file path=ppt/tags/tag38.xml><?xml version="1.0" encoding="utf-8"?>
<p:tagLst xmlns:a="http://schemas.openxmlformats.org/drawingml/2006/main" xmlns:r="http://schemas.openxmlformats.org/officeDocument/2006/relationships" xmlns:p="http://schemas.openxmlformats.org/presentationml/2006/main">
  <p:tag name="TIMING" val="|0.8|6.6|2.5|6.1|11.1|107.1"/>
</p:tagLst>
</file>

<file path=ppt/tags/tag4.xml><?xml version="1.0" encoding="utf-8"?>
<p:tagLst xmlns:a="http://schemas.openxmlformats.org/drawingml/2006/main" xmlns:r="http://schemas.openxmlformats.org/officeDocument/2006/relationships" xmlns:p="http://schemas.openxmlformats.org/presentationml/2006/main">
  <p:tag name="TIMING" val="|8.4"/>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TIMING" val="|2.1|22.9|20|19.3|77.8"/>
</p:tagLst>
</file>

<file path=ppt/tags/tag9.xml><?xml version="1.0" encoding="utf-8"?>
<p:tagLst xmlns:a="http://schemas.openxmlformats.org/drawingml/2006/main" xmlns:r="http://schemas.openxmlformats.org/officeDocument/2006/relationships" xmlns:p="http://schemas.openxmlformats.org/presentationml/2006/main">
  <p:tag name="TIMING" val="|4.4"/>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4805</Words>
  <Application>Microsoft Office PowerPoint</Application>
  <PresentationFormat>ワイド画面</PresentationFormat>
  <Paragraphs>475</Paragraphs>
  <Slides>35</Slides>
  <Notes>35</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35</vt:i4>
      </vt:variant>
    </vt:vector>
  </HeadingPairs>
  <TitlesOfParts>
    <vt:vector size="45" baseType="lpstr">
      <vt:lpstr>MS PGothic</vt: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lpstr>序、第1章1節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anonymous</cp:lastModifiedBy>
  <cp:revision>75</cp:revision>
  <dcterms:created xsi:type="dcterms:W3CDTF">2020-04-12T07:19:00Z</dcterms:created>
  <dcterms:modified xsi:type="dcterms:W3CDTF">2024-04-17T07:27:19Z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3B25CF1CAEDB420599C767C0A3624459_13</vt:lpwstr>
  </property>
  <property fmtid="{D5CDD505-2E9C-101B-9397-08002B2CF9AE}" pid="3" name="KSOProductBuildVer">
    <vt:lpwstr>2052-11.1.0.14036</vt:lpwstr>
  </property>
</Properties>
</file>