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2"/>
  </p:notesMasterIdLst>
  <p:handoutMasterIdLst>
    <p:handoutMasterId r:id="rId23"/>
  </p:handoutMasterIdLst>
  <p:sldIdLst>
    <p:sldId id="256" r:id="rId6"/>
    <p:sldId id="257" r:id="rId7"/>
    <p:sldId id="258" r:id="rId8"/>
    <p:sldId id="259" r:id="rId9"/>
    <p:sldId id="260" r:id="rId10"/>
    <p:sldId id="261"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2024/4/22</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2024/4/22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extLst>
      <p:ext uri="{BB962C8B-B14F-4D97-AF65-F5344CB8AC3E}">
        <p14:creationId xmlns:p14="http://schemas.microsoft.com/office/powerpoint/2010/main" val="1562767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2055366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4000890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559779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3606156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601358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3559735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419756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516242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69050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1559779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3606156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3559735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3784278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516242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6905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2024/4/22</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2024/4/22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2209537596"/>
      </p:ext>
    </p:extLst>
  </p:cSld>
  <p:clrMapOvr>
    <a:masterClrMapping/>
  </p:clrMapOvr>
  <mc:AlternateContent xmlns:mc="http://schemas.openxmlformats.org/markup-compatibility/2006" xmlns:p14="http://schemas.microsoft.com/office/powerpoint/2010/main">
    <mc:Choice Requires="p14">
      <p:transition spd="slow" p14:dur="2000" advTm="7521"/>
    </mc:Choice>
    <mc:Fallback xmlns="">
      <p:transition spd="slow" advTm="752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826886" cy="4902741"/>
          </a:xfrm>
        </p:spPr>
        <p:txBody>
          <a:bodyPr/>
          <a:lstStyle/>
          <a:p>
            <a:pPr marL="342900" indent="-342900" algn="l">
              <a:buFont typeface="Wingdings" panose="05000000000000000000" pitchFamily="2" charset="2"/>
              <a:buChar char="l"/>
            </a:pPr>
            <a:r>
              <a:rPr lang="en-US" altLang="ja-JP" sz="3200" dirty="0"/>
              <a:t>〔</a:t>
            </a:r>
            <a:r>
              <a:rPr lang="ja-JP" altLang="en-US" sz="3200" dirty="0"/>
              <a:t>例題</a:t>
            </a:r>
            <a:r>
              <a:rPr lang="en-US" altLang="ja-JP" sz="3200" dirty="0"/>
              <a:t>〕</a:t>
            </a:r>
            <a:endParaRPr lang="ja-JP" altLang="en-US" sz="3200" dirty="0"/>
          </a:p>
          <a:p>
            <a:pPr algn="l"/>
            <a:r>
              <a:rPr lang="ja-JP" altLang="en-US" sz="3200" dirty="0"/>
              <a:t>　なじみの骨董商から、北部九州の芦屋で作られた茶の湯釜ということで</a:t>
            </a:r>
            <a:r>
              <a:rPr lang="en-US" altLang="ja-JP" sz="3200" dirty="0"/>
              <a:t>300</a:t>
            </a:r>
            <a:r>
              <a:rPr lang="ja-JP" altLang="en-US" sz="3200" dirty="0"/>
              <a:t>万円で購入したが、偽物だと判明してわずか</a:t>
            </a:r>
            <a:r>
              <a:rPr lang="en-US" altLang="ja-JP" sz="3200" dirty="0"/>
              <a:t>3</a:t>
            </a:r>
            <a:r>
              <a:rPr lang="ja-JP" altLang="en-US" sz="3200" dirty="0"/>
              <a:t>万円で売却した。何パーセントの損といえるだろうか。</a:t>
            </a:r>
          </a:p>
          <a:p>
            <a:pPr marL="342900" indent="-342900" algn="l">
              <a:buFont typeface="Wingdings" panose="05000000000000000000" pitchFamily="2" charset="2"/>
              <a:buChar char="l"/>
            </a:pPr>
            <a:r>
              <a:rPr lang="en-US" altLang="ja-JP" sz="3200" dirty="0"/>
              <a:t>〔</a:t>
            </a:r>
            <a:r>
              <a:rPr lang="ja-JP" altLang="en-US" sz="3200" dirty="0"/>
              <a:t>解説</a:t>
            </a:r>
            <a:r>
              <a:rPr lang="en-US" altLang="ja-JP" sz="3200" dirty="0"/>
              <a:t>〕</a:t>
            </a:r>
            <a:endParaRPr lang="ja-JP" altLang="en-US" sz="3200" dirty="0"/>
          </a:p>
          <a:p>
            <a:pPr algn="l"/>
            <a:r>
              <a:rPr lang="ja-JP" altLang="en-US" sz="3200" dirty="0"/>
              <a:t>　投資した額が</a:t>
            </a:r>
            <a:r>
              <a:rPr lang="en-US" altLang="ja-JP" sz="3200" dirty="0"/>
              <a:t>300</a:t>
            </a:r>
            <a:r>
              <a:rPr lang="ja-JP" altLang="en-US" sz="3200" dirty="0"/>
              <a:t>万円、</a:t>
            </a:r>
            <a:r>
              <a:rPr lang="en-US" altLang="ja-JP" sz="3200" dirty="0"/>
              <a:t>3</a:t>
            </a:r>
            <a:r>
              <a:rPr lang="ja-JP" altLang="en-US" sz="3200" dirty="0"/>
              <a:t>万円でしか売れなかったので、差し引き</a:t>
            </a:r>
            <a:r>
              <a:rPr lang="en-US" altLang="ja-JP" sz="3200" dirty="0"/>
              <a:t>297</a:t>
            </a:r>
            <a:r>
              <a:rPr lang="ja-JP" altLang="en-US" sz="3200" dirty="0"/>
              <a:t>万円の損が出ている。これをパーセントで表せば、損失率は、</a:t>
            </a:r>
          </a:p>
          <a:p>
            <a:pPr algn="l"/>
            <a:r>
              <a:rPr lang="en-US" altLang="ja-JP" sz="3200" dirty="0"/>
              <a:t>(297/300)×100 </a:t>
            </a:r>
            <a:r>
              <a:rPr lang="ja-JP" altLang="en-US" sz="3200" dirty="0"/>
              <a:t>％　ということになる。次も例題。</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3975925566"/>
      </p:ext>
    </p:extLst>
  </p:cSld>
  <p:clrMapOvr>
    <a:masterClrMapping/>
  </p:clrMapOvr>
  <mc:AlternateContent xmlns:mc="http://schemas.openxmlformats.org/markup-compatibility/2006" xmlns:p14="http://schemas.microsoft.com/office/powerpoint/2010/main">
    <mc:Choice Requires="p14">
      <p:transition spd="slow" p14:dur="2000" advTm="193954"/>
    </mc:Choice>
    <mc:Fallback xmlns="">
      <p:transition spd="slow" advTm="1939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826886" cy="4902741"/>
          </a:xfrm>
        </p:spPr>
        <p:txBody>
          <a:bodyPr>
            <a:normAutofit lnSpcReduction="10000"/>
          </a:bodyPr>
          <a:lstStyle/>
          <a:p>
            <a:pPr marL="342900" indent="-342900" algn="l">
              <a:buFont typeface="Wingdings" panose="05000000000000000000" pitchFamily="2" charset="2"/>
              <a:buChar char="l"/>
            </a:pPr>
            <a:r>
              <a:rPr lang="en-US" altLang="ja-JP" dirty="0"/>
              <a:t>〔</a:t>
            </a:r>
            <a:r>
              <a:rPr lang="ja-JP" altLang="en-US" dirty="0"/>
              <a:t>例題</a:t>
            </a:r>
            <a:r>
              <a:rPr lang="en-US" altLang="ja-JP" dirty="0"/>
              <a:t>〕</a:t>
            </a:r>
            <a:endParaRPr lang="ja-JP" altLang="en-US" dirty="0"/>
          </a:p>
          <a:p>
            <a:pPr algn="l"/>
            <a:r>
              <a:rPr lang="ja-JP" altLang="en-US" dirty="0"/>
              <a:t>　　あなたは、ある有価証券</a:t>
            </a:r>
            <a:r>
              <a:rPr lang="en-US" altLang="ja-JP" dirty="0"/>
              <a:t>A</a:t>
            </a:r>
            <a:r>
              <a:rPr lang="ja-JP" altLang="en-US" dirty="0"/>
              <a:t>を買うか、投資信託</a:t>
            </a:r>
            <a:r>
              <a:rPr lang="en-US" altLang="ja-JP" dirty="0"/>
              <a:t>B</a:t>
            </a:r>
            <a:r>
              <a:rPr lang="ja-JP" altLang="en-US" dirty="0" err="1"/>
              <a:t>を契</a:t>
            </a:r>
            <a:r>
              <a:rPr lang="ja-JP" altLang="en-US" dirty="0"/>
              <a:t>約するかで迷っている。その投信の利率は年に </a:t>
            </a:r>
            <a:r>
              <a:rPr lang="en-US" altLang="ja-JP" dirty="0"/>
              <a:t>3</a:t>
            </a:r>
            <a:r>
              <a:rPr lang="ja-JP" altLang="en-US" dirty="0"/>
              <a:t> ％である。一方でその有価証券</a:t>
            </a:r>
            <a:r>
              <a:rPr lang="en-US" altLang="ja-JP" dirty="0"/>
              <a:t>A</a:t>
            </a:r>
            <a:r>
              <a:rPr lang="ja-JP" altLang="en-US" dirty="0"/>
              <a:t>は、一年間保有していると、利子が</a:t>
            </a:r>
            <a:r>
              <a:rPr lang="en-US" altLang="ja-JP" dirty="0"/>
              <a:t>2</a:t>
            </a:r>
            <a:r>
              <a:rPr lang="ja-JP" altLang="en-US" dirty="0"/>
              <a:t>万円つく確定利付きの（</a:t>
            </a:r>
            <a:r>
              <a:rPr lang="en-US" altLang="ja-JP" dirty="0"/>
              <a:t>=</a:t>
            </a:r>
            <a:r>
              <a:rPr lang="ja-JP" altLang="en-US" dirty="0"/>
              <a:t>利子の額が変動せずに最初から決まっている）債券である。</a:t>
            </a:r>
            <a:r>
              <a:rPr lang="en-US" altLang="ja-JP" dirty="0"/>
              <a:t>B</a:t>
            </a:r>
            <a:r>
              <a:rPr lang="ja-JP" altLang="en-US" dirty="0"/>
              <a:t>ではなく</a:t>
            </a:r>
            <a:r>
              <a:rPr lang="en-US" altLang="ja-JP" dirty="0"/>
              <a:t>A</a:t>
            </a:r>
            <a:r>
              <a:rPr lang="ja-JP" altLang="en-US" dirty="0"/>
              <a:t>を購入した方が収益率が高くなるのは、</a:t>
            </a:r>
            <a:r>
              <a:rPr lang="en-US" altLang="ja-JP" dirty="0"/>
              <a:t>A</a:t>
            </a:r>
            <a:r>
              <a:rPr lang="ja-JP" altLang="en-US" dirty="0"/>
              <a:t>の価格がいくらを下回ったときになるか。</a:t>
            </a:r>
            <a:r>
              <a:rPr lang="en-US" altLang="ja-JP" dirty="0"/>
              <a:t>※</a:t>
            </a:r>
            <a:r>
              <a:rPr lang="ja-JP" altLang="en-US" dirty="0"/>
              <a:t>有価証券は途中で売却しないと仮定する。</a:t>
            </a:r>
          </a:p>
          <a:p>
            <a:pPr marL="342900" indent="-342900" algn="l">
              <a:buFont typeface="Wingdings" panose="05000000000000000000" pitchFamily="2" charset="2"/>
              <a:buChar char="l"/>
            </a:pPr>
            <a:r>
              <a:rPr lang="en-US" altLang="ja-JP" dirty="0"/>
              <a:t>〔</a:t>
            </a:r>
            <a:r>
              <a:rPr lang="ja-JP" altLang="en-US" dirty="0"/>
              <a:t>解説</a:t>
            </a:r>
            <a:r>
              <a:rPr lang="en-US" altLang="ja-JP" dirty="0"/>
              <a:t>〕</a:t>
            </a:r>
            <a:endParaRPr lang="ja-JP" altLang="en-US" dirty="0"/>
          </a:p>
          <a:p>
            <a:pPr algn="l"/>
            <a:r>
              <a:rPr lang="ja-JP" altLang="en-US" dirty="0"/>
              <a:t>　有価証券</a:t>
            </a:r>
            <a:r>
              <a:rPr lang="en-US" altLang="ja-JP" dirty="0"/>
              <a:t>A</a:t>
            </a:r>
            <a:r>
              <a:rPr lang="ja-JP" altLang="en-US" dirty="0"/>
              <a:t>の価格（</a:t>
            </a:r>
            <a:r>
              <a:rPr lang="en-US" altLang="ja-JP" dirty="0"/>
              <a:t>=</a:t>
            </a:r>
            <a:r>
              <a:rPr lang="ja-JP" altLang="en-US" dirty="0"/>
              <a:t>購入するために必要な投資額）</a:t>
            </a:r>
            <a:r>
              <a:rPr lang="ja-JP" altLang="en-US"/>
              <a:t>を？万円と</a:t>
            </a:r>
            <a:r>
              <a:rPr lang="ja-JP" altLang="en-US" dirty="0"/>
              <a:t>すると、</a:t>
            </a:r>
            <a:r>
              <a:rPr lang="en-US" altLang="ja-JP" dirty="0"/>
              <a:t>A</a:t>
            </a:r>
            <a:r>
              <a:rPr lang="ja-JP" altLang="en-US" dirty="0" err="1"/>
              <a:t>に投</a:t>
            </a:r>
            <a:r>
              <a:rPr lang="ja-JP" altLang="en-US" dirty="0"/>
              <a:t>資した場合の収益率（％）は、得られる儲け（利子）を投資額で割って</a:t>
            </a:r>
            <a:r>
              <a:rPr lang="en-US" altLang="ja-JP" dirty="0"/>
              <a:t>100</a:t>
            </a:r>
            <a:r>
              <a:rPr lang="ja-JP" altLang="en-US" dirty="0"/>
              <a:t>を掛けたものだから、</a:t>
            </a:r>
          </a:p>
          <a:p>
            <a:pPr algn="l"/>
            <a:r>
              <a:rPr lang="en-US" altLang="ja-JP" dirty="0"/>
              <a:t>(2/</a:t>
            </a:r>
            <a:r>
              <a:rPr lang="ja-JP" altLang="en-US" dirty="0"/>
              <a:t>？</a:t>
            </a:r>
            <a:r>
              <a:rPr lang="en-US" altLang="ja-JP" dirty="0"/>
              <a:t>)×100 </a:t>
            </a:r>
            <a:r>
              <a:rPr lang="ja-JP" altLang="en-US" dirty="0"/>
              <a:t>％。これが、</a:t>
            </a:r>
            <a:r>
              <a:rPr lang="en-US" altLang="ja-JP" dirty="0"/>
              <a:t>B</a:t>
            </a:r>
            <a:r>
              <a:rPr lang="ja-JP" altLang="en-US" dirty="0"/>
              <a:t>よりも大きければいいわけだから、</a:t>
            </a:r>
          </a:p>
          <a:p>
            <a:pPr algn="l"/>
            <a:r>
              <a:rPr lang="en-US" altLang="ja-JP" dirty="0"/>
              <a:t>(2/</a:t>
            </a:r>
            <a:r>
              <a:rPr lang="ja-JP" altLang="en-US" dirty="0"/>
              <a:t>？</a:t>
            </a:r>
            <a:r>
              <a:rPr lang="en-US" altLang="ja-JP" dirty="0"/>
              <a:t>)×100</a:t>
            </a:r>
            <a:r>
              <a:rPr lang="ja-JP" altLang="en-US" dirty="0"/>
              <a:t>＞</a:t>
            </a:r>
            <a:r>
              <a:rPr lang="en-US" altLang="ja-JP" dirty="0"/>
              <a:t>3</a:t>
            </a:r>
            <a:r>
              <a:rPr lang="ja-JP" altLang="en-US" dirty="0"/>
              <a:t>　これを？について解けばよい。</a:t>
            </a:r>
          </a:p>
          <a:p>
            <a:pPr algn="l"/>
            <a:r>
              <a:rPr lang="ja-JP" altLang="en-US" dirty="0"/>
              <a:t>　</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2031345225"/>
      </p:ext>
    </p:extLst>
  </p:cSld>
  <p:clrMapOvr>
    <a:masterClrMapping/>
  </p:clrMapOvr>
  <mc:AlternateContent xmlns:mc="http://schemas.openxmlformats.org/markup-compatibility/2006" xmlns:p14="http://schemas.microsoft.com/office/powerpoint/2010/main">
    <mc:Choice Requires="p14">
      <p:transition spd="slow" p14:dur="2000" advTm="333800"/>
    </mc:Choice>
    <mc:Fallback xmlns="">
      <p:transition spd="slow" advTm="3338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en-US" altLang="ja-JP" sz="2600" dirty="0"/>
              <a:t>〔</a:t>
            </a:r>
            <a:r>
              <a:rPr lang="ja-JP" altLang="en-US" sz="2600" dirty="0"/>
              <a:t>用語解説</a:t>
            </a:r>
            <a:r>
              <a:rPr lang="en-US" altLang="ja-JP" sz="2600" dirty="0"/>
              <a:t>〕</a:t>
            </a:r>
            <a:r>
              <a:rPr lang="ja-JP" altLang="en-US" sz="2600" dirty="0"/>
              <a:t>年率換算：年率換算とは、期間が異なる複数の取引があるときに、収益率などを比較するために、便宜上、</a:t>
            </a:r>
            <a:r>
              <a:rPr lang="en-US" altLang="ja-JP" sz="2600" dirty="0"/>
              <a:t>1</a:t>
            </a:r>
            <a:r>
              <a:rPr lang="ja-JP" altLang="en-US" sz="2600" dirty="0"/>
              <a:t>年間の取引とみなした場合の数値に換えることである。次は一例。</a:t>
            </a:r>
          </a:p>
          <a:p>
            <a:pPr marL="342900" indent="-342900" algn="l">
              <a:buFont typeface="Wingdings" panose="05000000000000000000" pitchFamily="2" charset="2"/>
              <a:buChar char="l"/>
            </a:pPr>
            <a:r>
              <a:rPr lang="ja-JP" altLang="en-US" sz="2600" dirty="0"/>
              <a:t>半年の間</a:t>
            </a:r>
            <a:r>
              <a:rPr lang="en-US" altLang="ja-JP" sz="2600" dirty="0"/>
              <a:t>100</a:t>
            </a:r>
            <a:r>
              <a:rPr lang="ja-JP" altLang="en-US" sz="2600" dirty="0"/>
              <a:t>万円を貸してほしいという</a:t>
            </a:r>
            <a:r>
              <a:rPr lang="en-US" altLang="ja-JP" sz="2600" dirty="0"/>
              <a:t>A</a:t>
            </a:r>
            <a:r>
              <a:rPr lang="ja-JP" altLang="en-US" sz="2600" dirty="0"/>
              <a:t>企業と</a:t>
            </a:r>
            <a:r>
              <a:rPr lang="en-US" altLang="ja-JP" sz="2600" dirty="0"/>
              <a:t>B</a:t>
            </a:r>
            <a:r>
              <a:rPr lang="ja-JP" altLang="en-US" sz="2600" dirty="0"/>
              <a:t>企業がいて、</a:t>
            </a:r>
            <a:r>
              <a:rPr lang="en-US" altLang="ja-JP" sz="2600" dirty="0"/>
              <a:t>A</a:t>
            </a:r>
            <a:r>
              <a:rPr lang="ja-JP" altLang="en-US" sz="2600" dirty="0"/>
              <a:t>は今年前半、</a:t>
            </a:r>
            <a:r>
              <a:rPr lang="en-US" altLang="ja-JP" sz="2600" dirty="0"/>
              <a:t>B</a:t>
            </a:r>
            <a:r>
              <a:rPr lang="ja-JP" altLang="en-US" sz="2600" dirty="0"/>
              <a:t>は今年後半の貸付を希望しているとする。</a:t>
            </a:r>
            <a:r>
              <a:rPr lang="en-US" altLang="ja-JP" sz="2600" dirty="0"/>
              <a:t>A</a:t>
            </a:r>
            <a:r>
              <a:rPr lang="ja-JP" altLang="en-US" sz="2600" dirty="0"/>
              <a:t>も</a:t>
            </a:r>
            <a:r>
              <a:rPr lang="en-US" altLang="ja-JP" sz="2600" dirty="0"/>
              <a:t>B</a:t>
            </a:r>
            <a:r>
              <a:rPr lang="ja-JP" altLang="en-US" sz="2600" dirty="0"/>
              <a:t>も利子として</a:t>
            </a:r>
            <a:r>
              <a:rPr lang="en-US" altLang="ja-JP" sz="2600" dirty="0"/>
              <a:t>4</a:t>
            </a:r>
            <a:r>
              <a:rPr lang="ja-JP" altLang="en-US" sz="2600" dirty="0"/>
              <a:t>万円を支払うといっている。</a:t>
            </a:r>
            <a:r>
              <a:rPr lang="en-US" altLang="ja-JP" sz="2600" dirty="0"/>
              <a:t>A</a:t>
            </a:r>
            <a:r>
              <a:rPr lang="ja-JP" altLang="en-US" sz="2600" dirty="0"/>
              <a:t>と</a:t>
            </a:r>
            <a:r>
              <a:rPr lang="en-US" altLang="ja-JP" sz="2600" dirty="0"/>
              <a:t>B</a:t>
            </a:r>
            <a:r>
              <a:rPr lang="ja-JP" altLang="en-US" sz="2600" dirty="0"/>
              <a:t>に連続して</a:t>
            </a:r>
            <a:r>
              <a:rPr lang="en-US" altLang="ja-JP" sz="2600" dirty="0"/>
              <a:t>100</a:t>
            </a:r>
            <a:r>
              <a:rPr lang="ja-JP" altLang="en-US" sz="2600" dirty="0"/>
              <a:t>万円を貸すのと、</a:t>
            </a:r>
            <a:r>
              <a:rPr lang="en-US" altLang="ja-JP" sz="2600" dirty="0"/>
              <a:t>1</a:t>
            </a:r>
            <a:r>
              <a:rPr lang="ja-JP" altLang="en-US" sz="2600" dirty="0"/>
              <a:t>年間に</a:t>
            </a:r>
            <a:r>
              <a:rPr lang="en-US" altLang="ja-JP" sz="2600" dirty="0"/>
              <a:t>9 </a:t>
            </a:r>
            <a:r>
              <a:rPr lang="ja-JP" altLang="en-US" sz="2600" dirty="0"/>
              <a:t>％の値上がりが期待できる株式を買うのと、どちらが得だろうか。</a:t>
            </a:r>
          </a:p>
          <a:p>
            <a:pPr marL="342900" indent="-342900" algn="l">
              <a:buFont typeface="Wingdings" panose="05000000000000000000" pitchFamily="2" charset="2"/>
              <a:buChar char="l"/>
            </a:pPr>
            <a:r>
              <a:rPr lang="ja-JP" altLang="en-US" sz="2600" dirty="0"/>
              <a:t>すぐにわかると思うが、貸付を選べば、一年間に</a:t>
            </a:r>
            <a:r>
              <a:rPr lang="en-US" altLang="ja-JP" sz="2600" dirty="0"/>
              <a:t>4</a:t>
            </a:r>
            <a:r>
              <a:rPr lang="ja-JP" altLang="en-US" sz="2600" dirty="0"/>
              <a:t>万円</a:t>
            </a:r>
            <a:r>
              <a:rPr lang="en-US" altLang="ja-JP" sz="2600" dirty="0"/>
              <a:t>×2</a:t>
            </a:r>
            <a:r>
              <a:rPr lang="ja-JP" altLang="en-US" sz="2600" dirty="0"/>
              <a:t>回で</a:t>
            </a:r>
            <a:r>
              <a:rPr lang="en-US" altLang="ja-JP" sz="2600" dirty="0"/>
              <a:t>8</a:t>
            </a:r>
            <a:r>
              <a:rPr lang="ja-JP" altLang="en-US" sz="2600" dirty="0"/>
              <a:t>万円の利益。</a:t>
            </a:r>
            <a:r>
              <a:rPr lang="en-US" altLang="ja-JP" sz="2600" dirty="0"/>
              <a:t>100</a:t>
            </a:r>
            <a:r>
              <a:rPr lang="ja-JP" altLang="en-US" sz="2600" dirty="0"/>
              <a:t>万円に対して</a:t>
            </a:r>
            <a:r>
              <a:rPr lang="en-US" altLang="ja-JP" sz="2600" dirty="0"/>
              <a:t>8</a:t>
            </a:r>
            <a:r>
              <a:rPr lang="ja-JP" altLang="en-US" sz="2600" dirty="0"/>
              <a:t>万円だから、</a:t>
            </a:r>
            <a:r>
              <a:rPr lang="en-US" altLang="ja-JP" sz="2600" dirty="0"/>
              <a:t>8 </a:t>
            </a:r>
            <a:r>
              <a:rPr lang="ja-JP" altLang="en-US" sz="2600" dirty="0"/>
              <a:t>％の収益率。</a:t>
            </a:r>
            <a:endParaRPr lang="en-US" altLang="ja-JP" sz="2600" dirty="0"/>
          </a:p>
          <a:p>
            <a:pPr marL="342900" indent="-342900" algn="l">
              <a:buFont typeface="Wingdings" panose="05000000000000000000" pitchFamily="2" charset="2"/>
              <a:buChar char="l"/>
            </a:pPr>
            <a:r>
              <a:rPr lang="ja-JP" altLang="en-US" sz="2600" dirty="0"/>
              <a:t>株式の年あたりの予想収益率は</a:t>
            </a:r>
            <a:r>
              <a:rPr lang="en-US" altLang="ja-JP" sz="2600" dirty="0"/>
              <a:t>9 </a:t>
            </a:r>
            <a:r>
              <a:rPr lang="ja-JP" altLang="en-US" sz="2600" dirty="0"/>
              <a:t>％だから、この株に投資した方が有利。</a:t>
            </a:r>
          </a:p>
          <a:p>
            <a:pPr algn="l"/>
            <a:r>
              <a:rPr lang="ja-JP" altLang="en-US" sz="2600" dirty="0"/>
              <a:t>　　</a:t>
            </a:r>
            <a:r>
              <a:rPr lang="en-US" altLang="ja-JP" sz="2600" dirty="0"/>
              <a:t>※</a:t>
            </a:r>
            <a:r>
              <a:rPr lang="ja-JP" altLang="en-US" sz="2600" dirty="0"/>
              <a:t>株価変動のリスクや、貸倒れのリスク、などは捨象。</a:t>
            </a:r>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3628740928"/>
      </p:ext>
    </p:extLst>
  </p:cSld>
  <p:clrMapOvr>
    <a:masterClrMapping/>
  </p:clrMapOvr>
  <mc:AlternateContent xmlns:mc="http://schemas.openxmlformats.org/markup-compatibility/2006" xmlns:p14="http://schemas.microsoft.com/office/powerpoint/2010/main">
    <mc:Choice Requires="p14">
      <p:transition spd="slow" p14:dur="2000" advTm="214349"/>
    </mc:Choice>
    <mc:Fallback xmlns="">
      <p:transition spd="slow" advTm="2143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4902741"/>
          </a:xfrm>
        </p:spPr>
        <p:txBody>
          <a:bodyPr>
            <a:normAutofit/>
          </a:bodyPr>
          <a:lstStyle/>
          <a:p>
            <a:pPr marL="342900" indent="-342900" algn="l">
              <a:buFont typeface="Wingdings" panose="05000000000000000000" pitchFamily="2" charset="2"/>
              <a:buChar char="l"/>
            </a:pPr>
            <a:r>
              <a:rPr lang="ja-JP" altLang="en-US" dirty="0"/>
              <a:t>上の「貸付を選べば、半年間に</a:t>
            </a:r>
            <a:r>
              <a:rPr lang="en-US" altLang="ja-JP" dirty="0"/>
              <a:t>4</a:t>
            </a:r>
            <a:r>
              <a:rPr lang="ja-JP" altLang="en-US" dirty="0"/>
              <a:t>万円</a:t>
            </a:r>
            <a:r>
              <a:rPr lang="en-US" altLang="ja-JP" dirty="0"/>
              <a:t>×</a:t>
            </a:r>
            <a:r>
              <a:rPr lang="en-US" altLang="ja-JP" dirty="0">
                <a:solidFill>
                  <a:srgbClr val="FF0000"/>
                </a:solidFill>
              </a:rPr>
              <a:t>2</a:t>
            </a:r>
            <a:r>
              <a:rPr lang="ja-JP" altLang="en-US" dirty="0">
                <a:solidFill>
                  <a:srgbClr val="FF0000"/>
                </a:solidFill>
              </a:rPr>
              <a:t>回</a:t>
            </a:r>
            <a:r>
              <a:rPr lang="ja-JP" altLang="en-US" dirty="0"/>
              <a:t>」が年率換算。半年の取引を一年間にしているのだ。</a:t>
            </a:r>
          </a:p>
          <a:p>
            <a:pPr marL="342900" indent="-342900" algn="l">
              <a:buFont typeface="Wingdings" panose="05000000000000000000" pitchFamily="2" charset="2"/>
              <a:buChar char="l"/>
            </a:pPr>
            <a:r>
              <a:rPr kumimoji="1" lang="ja-JP" altLang="en-US" dirty="0"/>
              <a:t>だから、取引の期間が三ヵ月のものを年率にするならば、</a:t>
            </a:r>
            <a:r>
              <a:rPr kumimoji="1" lang="en-US" altLang="ja-JP" dirty="0"/>
              <a:t>4</a:t>
            </a:r>
            <a:r>
              <a:rPr kumimoji="1" lang="ja-JP" altLang="en-US" dirty="0"/>
              <a:t>を掛ける</a:t>
            </a:r>
            <a:r>
              <a:rPr lang="ja-JP" altLang="en-US" dirty="0"/>
              <a:t>し、取引の期間が一ヵ月のものならば、</a:t>
            </a:r>
            <a:r>
              <a:rPr lang="en-US" altLang="ja-JP" dirty="0"/>
              <a:t>12</a:t>
            </a:r>
            <a:r>
              <a:rPr lang="ja-JP" altLang="en-US" dirty="0"/>
              <a:t>を掛ける。取引が</a:t>
            </a:r>
            <a:r>
              <a:rPr lang="en-US" altLang="ja-JP" dirty="0"/>
              <a:t>1</a:t>
            </a:r>
            <a:r>
              <a:rPr lang="ja-JP" altLang="en-US" dirty="0"/>
              <a:t>日であれば、</a:t>
            </a:r>
            <a:r>
              <a:rPr lang="en-US" altLang="ja-JP" dirty="0"/>
              <a:t>365</a:t>
            </a:r>
            <a:r>
              <a:rPr lang="ja-JP" altLang="en-US" dirty="0"/>
              <a:t>を掛ける。</a:t>
            </a:r>
          </a:p>
          <a:p>
            <a:pPr marL="342900" indent="-342900" algn="l">
              <a:buFont typeface="Wingdings" panose="05000000000000000000" pitchFamily="2" charset="2"/>
              <a:buChar char="l"/>
            </a:pPr>
            <a:r>
              <a:rPr lang="ja-JP" altLang="en-US" dirty="0"/>
              <a:t>では、</a:t>
            </a:r>
            <a:r>
              <a:rPr lang="en-US" altLang="ja-JP" dirty="0"/>
              <a:t>257</a:t>
            </a:r>
            <a:r>
              <a:rPr lang="ja-JP" altLang="en-US" dirty="0"/>
              <a:t>日の取引で利益が</a:t>
            </a:r>
            <a:r>
              <a:rPr lang="en-US" altLang="ja-JP" dirty="0"/>
              <a:t>4</a:t>
            </a:r>
            <a:r>
              <a:rPr lang="ja-JP" altLang="en-US" dirty="0"/>
              <a:t>万円だとして、この取引が年あたりだと利益はいくらになるのか、という年率換算はどうするかというと、</a:t>
            </a:r>
          </a:p>
          <a:p>
            <a:pPr algn="l"/>
            <a:r>
              <a:rPr lang="ja-JP" altLang="en-US" dirty="0"/>
              <a:t>　　</a:t>
            </a:r>
            <a:r>
              <a:rPr lang="en-US" altLang="ja-JP" dirty="0"/>
              <a:t>4×(365/257)</a:t>
            </a:r>
            <a:r>
              <a:rPr lang="ja-JP" altLang="en-US" dirty="0"/>
              <a:t>　</a:t>
            </a:r>
          </a:p>
          <a:p>
            <a:pPr algn="l"/>
            <a:r>
              <a:rPr lang="ja-JP" altLang="en-US" dirty="0"/>
              <a:t>　　これも比例で考えると、</a:t>
            </a:r>
            <a:r>
              <a:rPr lang="en-US" altLang="ja-JP" dirty="0"/>
              <a:t>257:4=365:</a:t>
            </a:r>
            <a:r>
              <a:rPr lang="ja-JP" altLang="en-US" dirty="0"/>
              <a:t>？　として？を解くということになるが、</a:t>
            </a:r>
          </a:p>
          <a:p>
            <a:pPr algn="l"/>
            <a:r>
              <a:rPr lang="ja-JP" altLang="en-US" dirty="0"/>
              <a:t>　　いきなり　</a:t>
            </a:r>
            <a:r>
              <a:rPr lang="en-US" altLang="ja-JP" dirty="0"/>
              <a:t>4×(365/257)</a:t>
            </a:r>
            <a:r>
              <a:rPr lang="ja-JP" altLang="en-US" dirty="0"/>
              <a:t>　がひらめくようにしよう。</a:t>
            </a:r>
            <a:r>
              <a:rPr lang="en-US" altLang="ja-JP" dirty="0"/>
              <a:t>365/257</a:t>
            </a:r>
            <a:r>
              <a:rPr lang="ja-JP" altLang="en-US" dirty="0"/>
              <a:t>　が意味しているのは、</a:t>
            </a:r>
          </a:p>
          <a:p>
            <a:pPr algn="l"/>
            <a:r>
              <a:rPr lang="ja-JP" altLang="en-US" dirty="0"/>
              <a:t>　　「この取引は</a:t>
            </a:r>
            <a:r>
              <a:rPr lang="en-US" altLang="ja-JP" dirty="0"/>
              <a:t>257</a:t>
            </a:r>
            <a:r>
              <a:rPr lang="ja-JP" altLang="en-US" dirty="0"/>
              <a:t>日間のものだったので、</a:t>
            </a:r>
            <a:r>
              <a:rPr lang="en-US" altLang="ja-JP" dirty="0"/>
              <a:t>257</a:t>
            </a:r>
            <a:r>
              <a:rPr lang="ja-JP" altLang="en-US" dirty="0"/>
              <a:t>で割るということは、もしもこの</a:t>
            </a:r>
          </a:p>
          <a:p>
            <a:pPr algn="l"/>
            <a:r>
              <a:rPr lang="ja-JP" altLang="en-US" dirty="0"/>
              <a:t>　　取引が一日だったらと考え、それに</a:t>
            </a:r>
            <a:r>
              <a:rPr lang="en-US" altLang="ja-JP" dirty="0"/>
              <a:t>365</a:t>
            </a:r>
            <a:r>
              <a:rPr lang="ja-JP" altLang="en-US" dirty="0"/>
              <a:t>を掛けると一年の取引ということになる」。</a:t>
            </a:r>
          </a:p>
          <a:p>
            <a:pPr algn="l"/>
            <a:endParaRPr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2660168239"/>
      </p:ext>
    </p:extLst>
  </p:cSld>
  <p:clrMapOvr>
    <a:masterClrMapping/>
  </p:clrMapOvr>
  <mc:AlternateContent xmlns:mc="http://schemas.openxmlformats.org/markup-compatibility/2006" xmlns:p14="http://schemas.microsoft.com/office/powerpoint/2010/main">
    <mc:Choice Requires="p14">
      <p:transition spd="slow" p14:dur="2000" advTm="178756"/>
    </mc:Choice>
    <mc:Fallback xmlns="">
      <p:transition spd="slow" advTm="1787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4902741"/>
          </a:xfrm>
        </p:spPr>
        <p:txBody>
          <a:bodyPr>
            <a:normAutofit/>
          </a:bodyPr>
          <a:lstStyle/>
          <a:p>
            <a:pPr marL="342900" indent="-342900" algn="l">
              <a:buFont typeface="Wingdings" panose="05000000000000000000" pitchFamily="2" charset="2"/>
              <a:buChar char="l"/>
            </a:pPr>
            <a:r>
              <a:rPr lang="en-US" altLang="ja-JP" sz="2600" dirty="0"/>
              <a:t>〔</a:t>
            </a:r>
            <a:r>
              <a:rPr lang="ja-JP" altLang="en-US" sz="2600" dirty="0"/>
              <a:t>例題</a:t>
            </a:r>
            <a:r>
              <a:rPr lang="en-US" altLang="ja-JP" sz="2600" dirty="0"/>
              <a:t>〕</a:t>
            </a:r>
            <a:endParaRPr lang="ja-JP" altLang="en-US" sz="2600" dirty="0"/>
          </a:p>
          <a:p>
            <a:pPr algn="l"/>
            <a:r>
              <a:rPr lang="ja-JP" altLang="en-US" sz="2600" dirty="0"/>
              <a:t>　</a:t>
            </a:r>
            <a:r>
              <a:rPr lang="en-US" altLang="ja-JP" sz="2600" dirty="0"/>
              <a:t>73</a:t>
            </a:r>
            <a:r>
              <a:rPr lang="ja-JP" altLang="en-US" sz="2600" dirty="0"/>
              <a:t>日後に満期がくる有価証券をいま</a:t>
            </a:r>
            <a:r>
              <a:rPr lang="en-US" altLang="ja-JP" sz="2600" dirty="0"/>
              <a:t>230</a:t>
            </a:r>
            <a:r>
              <a:rPr lang="ja-JP" altLang="en-US" sz="2600" dirty="0"/>
              <a:t>万円で買うことができて、満期の際には利子が</a:t>
            </a:r>
            <a:r>
              <a:rPr lang="en-US" altLang="ja-JP" sz="2600" dirty="0"/>
              <a:t>3</a:t>
            </a:r>
            <a:r>
              <a:rPr lang="ja-JP" altLang="en-US" sz="2600" dirty="0"/>
              <a:t>万円支払われるとともに、額面</a:t>
            </a:r>
            <a:r>
              <a:rPr lang="en-US" altLang="ja-JP" sz="2600" dirty="0"/>
              <a:t>240</a:t>
            </a:r>
            <a:r>
              <a:rPr lang="ja-JP" altLang="en-US" sz="2600" dirty="0"/>
              <a:t>万円で償還される（</a:t>
            </a:r>
            <a:r>
              <a:rPr lang="en-US" altLang="ja-JP" sz="2600" dirty="0"/>
              <a:t>=</a:t>
            </a:r>
            <a:r>
              <a:rPr lang="ja-JP" altLang="en-US" sz="2600" dirty="0"/>
              <a:t>借手が、約束した額面でその有価証券を回収して、最後の持ち手に支払う）とする。一方で、</a:t>
            </a:r>
            <a:r>
              <a:rPr lang="en-US" altLang="ja-JP" sz="2600" dirty="0"/>
              <a:t>97</a:t>
            </a:r>
            <a:r>
              <a:rPr lang="ja-JP" altLang="en-US" sz="2600" dirty="0"/>
              <a:t>日の間に</a:t>
            </a:r>
            <a:r>
              <a:rPr lang="en-US" altLang="ja-JP" sz="2600" dirty="0"/>
              <a:t>300</a:t>
            </a:r>
            <a:r>
              <a:rPr lang="ja-JP" altLang="en-US" sz="2600" dirty="0"/>
              <a:t>万円を貸してほしいという企業がいて、利子を</a:t>
            </a:r>
            <a:r>
              <a:rPr lang="en-US" altLang="ja-JP" sz="2600" dirty="0"/>
              <a:t>25</a:t>
            </a:r>
            <a:r>
              <a:rPr lang="ja-JP" altLang="en-US" sz="2600" dirty="0"/>
              <a:t>万円支払うといっている。この二つの取引のどちらが、よりお得な取引といえるか？</a:t>
            </a:r>
          </a:p>
          <a:p>
            <a:pPr marL="342900" indent="-342900" algn="l">
              <a:buFont typeface="Wingdings" panose="05000000000000000000" pitchFamily="2" charset="2"/>
              <a:buChar char="l"/>
            </a:pPr>
            <a:r>
              <a:rPr lang="en-US" altLang="ja-JP" sz="2600" dirty="0"/>
              <a:t>〔</a:t>
            </a:r>
            <a:r>
              <a:rPr lang="ja-JP" altLang="en-US" sz="2600" dirty="0"/>
              <a:t>解説</a:t>
            </a:r>
            <a:r>
              <a:rPr lang="en-US" altLang="ja-JP" sz="2600" dirty="0"/>
              <a:t>〕</a:t>
            </a:r>
            <a:endParaRPr lang="ja-JP" altLang="en-US" sz="2600" dirty="0"/>
          </a:p>
          <a:p>
            <a:pPr algn="l"/>
            <a:r>
              <a:rPr lang="ja-JP" altLang="en-US" sz="2600" dirty="0"/>
              <a:t>　　有価証券に投資した場合の収益率は、年率換算する前としては、</a:t>
            </a:r>
          </a:p>
          <a:p>
            <a:pPr algn="l"/>
            <a:r>
              <a:rPr lang="ja-JP" altLang="en-US" sz="2600" dirty="0"/>
              <a:t>　（もうけの額／投資した額）</a:t>
            </a:r>
            <a:r>
              <a:rPr lang="en-US" altLang="ja-JP" sz="2600" dirty="0"/>
              <a:t>×100</a:t>
            </a:r>
            <a:r>
              <a:rPr lang="ja-JP" altLang="en-US" sz="2600" dirty="0"/>
              <a:t>　だから、</a:t>
            </a:r>
          </a:p>
          <a:p>
            <a:pPr algn="l"/>
            <a:r>
              <a:rPr lang="ja-JP" altLang="en-US" sz="2600" dirty="0"/>
              <a:t>　</a:t>
            </a:r>
            <a:r>
              <a:rPr lang="en-US" altLang="ja-JP" sz="2600" dirty="0"/>
              <a:t>{ (240-230+3)/230 }×100 </a:t>
            </a:r>
            <a:r>
              <a:rPr lang="ja-JP" altLang="en-US" sz="2600" dirty="0"/>
              <a:t>％　である。これを年率換算する。</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787593374"/>
      </p:ext>
    </p:extLst>
  </p:cSld>
  <p:clrMapOvr>
    <a:masterClrMapping/>
  </p:clrMapOvr>
  <mc:AlternateContent xmlns:mc="http://schemas.openxmlformats.org/markup-compatibility/2006" xmlns:p14="http://schemas.microsoft.com/office/powerpoint/2010/main">
    <mc:Choice Requires="p14">
      <p:transition spd="slow" p14:dur="2000" advTm="349805"/>
    </mc:Choice>
    <mc:Fallback xmlns="">
      <p:transition spd="slow" advTm="3498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3959157"/>
          </a:xfrm>
        </p:spPr>
        <p:txBody>
          <a:bodyPr>
            <a:normAutofit/>
          </a:bodyPr>
          <a:lstStyle/>
          <a:p>
            <a:pPr algn="l"/>
            <a:r>
              <a:rPr lang="ja-JP" altLang="en-US" dirty="0"/>
              <a:t>　</a:t>
            </a:r>
            <a:r>
              <a:rPr lang="en-US" altLang="ja-JP" dirty="0"/>
              <a:t>73</a:t>
            </a:r>
            <a:r>
              <a:rPr lang="ja-JP" altLang="en-US" dirty="0"/>
              <a:t>日間の取引でこの収益率なので、まずこの ％ を</a:t>
            </a:r>
            <a:r>
              <a:rPr lang="en-US" altLang="ja-JP" dirty="0"/>
              <a:t>73</a:t>
            </a:r>
            <a:r>
              <a:rPr lang="ja-JP" altLang="en-US" dirty="0"/>
              <a:t>で割る。その意味は、</a:t>
            </a:r>
          </a:p>
          <a:p>
            <a:pPr algn="l"/>
            <a:r>
              <a:rPr lang="ja-JP" altLang="en-US" dirty="0"/>
              <a:t>　「</a:t>
            </a:r>
            <a:r>
              <a:rPr lang="en-US" altLang="ja-JP" dirty="0"/>
              <a:t>73</a:t>
            </a:r>
            <a:r>
              <a:rPr lang="ja-JP" altLang="en-US" dirty="0"/>
              <a:t>日間の収益率を</a:t>
            </a:r>
            <a:r>
              <a:rPr lang="en-US" altLang="ja-JP" dirty="0"/>
              <a:t>73</a:t>
            </a:r>
            <a:r>
              <a:rPr lang="ja-JP" altLang="en-US" dirty="0"/>
              <a:t>で割るということは、</a:t>
            </a:r>
            <a:r>
              <a:rPr lang="en-US" altLang="ja-JP" dirty="0"/>
              <a:t>1</a:t>
            </a:r>
            <a:r>
              <a:rPr lang="ja-JP" altLang="en-US" dirty="0"/>
              <a:t>日あたりの収益率を求めていることになる」ということ。そして、</a:t>
            </a:r>
          </a:p>
          <a:p>
            <a:pPr algn="l"/>
            <a:r>
              <a:rPr kumimoji="1" lang="ja-JP" altLang="en-US" dirty="0"/>
              <a:t>　それに</a:t>
            </a:r>
            <a:r>
              <a:rPr kumimoji="1" lang="en-US" altLang="ja-JP" dirty="0"/>
              <a:t>365</a:t>
            </a:r>
            <a:r>
              <a:rPr kumimoji="1" lang="ja-JP" altLang="en-US" dirty="0"/>
              <a:t>を</a:t>
            </a:r>
            <a:r>
              <a:rPr lang="ja-JP" altLang="en-US" dirty="0"/>
              <a:t>掛ける。すると、「もしこの取引が</a:t>
            </a:r>
            <a:r>
              <a:rPr lang="en-US" altLang="ja-JP" dirty="0"/>
              <a:t>1</a:t>
            </a:r>
            <a:r>
              <a:rPr lang="ja-JP" altLang="en-US" dirty="0"/>
              <a:t>日ではなく</a:t>
            </a:r>
            <a:r>
              <a:rPr lang="en-US" altLang="ja-JP" dirty="0"/>
              <a:t>365</a:t>
            </a:r>
            <a:r>
              <a:rPr lang="ja-JP" altLang="en-US" dirty="0"/>
              <a:t>日のものだったら、何パーセントということになるか」を求めていることになる。</a:t>
            </a:r>
          </a:p>
          <a:p>
            <a:pPr algn="l"/>
            <a:r>
              <a:rPr lang="ja-JP" altLang="en-US" dirty="0"/>
              <a:t>　よって、</a:t>
            </a:r>
            <a:r>
              <a:rPr lang="en-US" altLang="ja-JP" dirty="0"/>
              <a:t> { (240-230+3)/230 }×100×365/73 </a:t>
            </a:r>
            <a:r>
              <a:rPr lang="ja-JP" altLang="en-US" dirty="0"/>
              <a:t>％　</a:t>
            </a:r>
            <a:r>
              <a:rPr lang="en-US" altLang="ja-JP" dirty="0"/>
              <a:t>------(1)</a:t>
            </a:r>
            <a:endParaRPr lang="ja-JP" altLang="en-US" dirty="0"/>
          </a:p>
          <a:p>
            <a:pPr algn="l"/>
            <a:r>
              <a:rPr lang="ja-JP" altLang="en-US" dirty="0"/>
              <a:t>ということになる。</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90289821"/>
      </p:ext>
    </p:extLst>
  </p:cSld>
  <p:clrMapOvr>
    <a:masterClrMapping/>
  </p:clrMapOvr>
  <mc:AlternateContent xmlns:mc="http://schemas.openxmlformats.org/markup-compatibility/2006" xmlns:p14="http://schemas.microsoft.com/office/powerpoint/2010/main">
    <mc:Choice Requires="p14">
      <p:transition spd="slow" p14:dur="2000" advTm="70282"/>
    </mc:Choice>
    <mc:Fallback xmlns="">
      <p:transition spd="slow" advTm="702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3"/>
            <a:ext cx="10700427" cy="4260714"/>
          </a:xfrm>
        </p:spPr>
        <p:txBody>
          <a:bodyPr>
            <a:normAutofit/>
          </a:bodyPr>
          <a:lstStyle/>
          <a:p>
            <a:pPr algn="l"/>
            <a:r>
              <a:rPr lang="ja-JP" altLang="en-US" dirty="0"/>
              <a:t>　同じように、貸付の収益率</a:t>
            </a:r>
            <a:r>
              <a:rPr lang="en-US" altLang="ja-JP" dirty="0"/>
              <a:t>(</a:t>
            </a:r>
            <a:r>
              <a:rPr lang="ja-JP" altLang="en-US" dirty="0"/>
              <a:t>年率換算前）を求めると、</a:t>
            </a:r>
          </a:p>
          <a:p>
            <a:pPr algn="l"/>
            <a:r>
              <a:rPr lang="en-US" altLang="ja-JP" dirty="0"/>
              <a:t>(25/300)×100 </a:t>
            </a:r>
            <a:r>
              <a:rPr lang="ja-JP" altLang="en-US" dirty="0"/>
              <a:t>％</a:t>
            </a:r>
          </a:p>
          <a:p>
            <a:pPr algn="l"/>
            <a:r>
              <a:rPr lang="ja-JP" altLang="en-US" dirty="0"/>
              <a:t>これを年率換算すると、</a:t>
            </a:r>
          </a:p>
          <a:p>
            <a:pPr algn="l"/>
            <a:r>
              <a:rPr lang="en-US" altLang="ja-JP" dirty="0"/>
              <a:t>(25/300)×100×365/97 </a:t>
            </a:r>
            <a:r>
              <a:rPr lang="ja-JP" altLang="en-US" dirty="0"/>
              <a:t>％　</a:t>
            </a:r>
            <a:r>
              <a:rPr lang="en-US" altLang="ja-JP" dirty="0"/>
              <a:t>------(2)</a:t>
            </a:r>
          </a:p>
          <a:p>
            <a:pPr algn="l"/>
            <a:r>
              <a:rPr lang="ja-JP" altLang="en-US" dirty="0"/>
              <a:t>　こうして、</a:t>
            </a:r>
            <a:r>
              <a:rPr lang="en-US" altLang="ja-JP" dirty="0"/>
              <a:t>(1)</a:t>
            </a:r>
            <a:r>
              <a:rPr lang="ja-JP" altLang="en-US" dirty="0"/>
              <a:t>と</a:t>
            </a:r>
            <a:r>
              <a:rPr lang="en-US" altLang="ja-JP" dirty="0"/>
              <a:t>(2)</a:t>
            </a:r>
            <a:r>
              <a:rPr lang="ja-JP" altLang="en-US" dirty="0"/>
              <a:t>を比較すればよい。</a:t>
            </a:r>
            <a:endParaRPr lang="en-US" altLang="ja-JP" dirty="0"/>
          </a:p>
          <a:p>
            <a:pPr algn="l"/>
            <a:r>
              <a:rPr lang="ja-JP" altLang="en-US" dirty="0"/>
              <a:t>　このようにして、異なる性質・期間の取引であっても、共通の尺度としての「全体を</a:t>
            </a:r>
            <a:r>
              <a:rPr lang="en-US" altLang="ja-JP" dirty="0"/>
              <a:t>100</a:t>
            </a:r>
            <a:r>
              <a:rPr lang="ja-JP" altLang="en-US" dirty="0"/>
              <a:t>としてパーセント化」するとともに、「期間を</a:t>
            </a:r>
            <a:r>
              <a:rPr lang="en-US" altLang="ja-JP" dirty="0"/>
              <a:t>1</a:t>
            </a:r>
            <a:r>
              <a:rPr lang="ja-JP" altLang="en-US" dirty="0"/>
              <a:t>年として年率にする」ことで、比較できる。</a:t>
            </a:r>
          </a:p>
          <a:p>
            <a:pPr marL="342900" indent="-342900" algn="l">
              <a:buFont typeface="Wingdings" panose="05000000000000000000" pitchFamily="2" charset="2"/>
              <a:buChar char="l"/>
            </a:pPr>
            <a:r>
              <a:rPr lang="ja-JP" altLang="en-US" dirty="0"/>
              <a:t>なお、年率換算のときには、一年を</a:t>
            </a:r>
            <a:r>
              <a:rPr lang="en-US" altLang="ja-JP" dirty="0"/>
              <a:t>365</a:t>
            </a:r>
            <a:r>
              <a:rPr lang="ja-JP" altLang="en-US" dirty="0"/>
              <a:t>日ではなくて、土日や祝日などを除いて、ビジネスが行われている年間の日数に換算する考え方もある。</a:t>
            </a:r>
          </a:p>
          <a:p>
            <a:pPr algn="l"/>
            <a:endParaRPr lang="ja-JP" altLang="en-US" dirty="0"/>
          </a:p>
          <a:p>
            <a:pPr algn="l"/>
            <a:endParaRPr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146891197"/>
      </p:ext>
    </p:extLst>
  </p:cSld>
  <p:clrMapOvr>
    <a:masterClrMapping/>
  </p:clrMapOvr>
  <mc:AlternateContent xmlns:mc="http://schemas.openxmlformats.org/markup-compatibility/2006" xmlns:p14="http://schemas.microsoft.com/office/powerpoint/2010/main">
    <mc:Choice Requires="p14">
      <p:transition spd="slow" p14:dur="2000" advTm="139522"/>
    </mc:Choice>
    <mc:Fallback xmlns="">
      <p:transition spd="slow" advTm="1395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4902741"/>
          </a:xfrm>
        </p:spPr>
        <p:txBody>
          <a:bodyPr/>
          <a:lstStyle/>
          <a:p>
            <a:pPr marL="342900" indent="-342900" algn="l">
              <a:buFont typeface="Wingdings" panose="05000000000000000000" pitchFamily="2" charset="2"/>
              <a:buChar char="l"/>
            </a:pPr>
            <a:r>
              <a:rPr lang="ja-JP" altLang="en-US" sz="2800" dirty="0"/>
              <a:t>この節の内容は少ないが、今後の理解にとっては非常に大切なので、しっかりと身につけよう。</a:t>
            </a:r>
          </a:p>
          <a:p>
            <a:pPr marL="342900" indent="-342900" algn="l">
              <a:buFont typeface="Wingdings" panose="05000000000000000000" pitchFamily="2" charset="2"/>
              <a:buChar char="l"/>
            </a:pPr>
            <a:r>
              <a:rPr lang="ja-JP" altLang="en-US" sz="2800" dirty="0"/>
              <a:t>要は、為替レートの換算。まずは次を記憶しよう。円ドルレートの場合、</a:t>
            </a:r>
          </a:p>
          <a:p>
            <a:pPr marL="342900" indent="-342900" algn="l">
              <a:buFont typeface="Wingdings" panose="05000000000000000000" pitchFamily="2" charset="2"/>
              <a:buChar char="l"/>
            </a:pPr>
            <a:r>
              <a:rPr lang="ja-JP" altLang="en-US" sz="2800" dirty="0">
                <a:solidFill>
                  <a:srgbClr val="FF0000"/>
                </a:solidFill>
              </a:rPr>
              <a:t>ドルを円に換算するときは、レートを掛ける。</a:t>
            </a:r>
          </a:p>
          <a:p>
            <a:pPr marL="342900" indent="-342900" algn="l">
              <a:buFont typeface="Wingdings" panose="05000000000000000000" pitchFamily="2" charset="2"/>
              <a:buChar char="l"/>
            </a:pPr>
            <a:r>
              <a:rPr lang="ja-JP" altLang="en-US" sz="2800" dirty="0">
                <a:solidFill>
                  <a:srgbClr val="FF0000"/>
                </a:solidFill>
              </a:rPr>
              <a:t>円をドルに換算するときは、レートで割る。</a:t>
            </a:r>
          </a:p>
          <a:p>
            <a:pPr marL="342900" indent="-342900" algn="l">
              <a:buFont typeface="Wingdings" panose="05000000000000000000" pitchFamily="2" charset="2"/>
              <a:buChar char="l"/>
            </a:pPr>
            <a:r>
              <a:rPr lang="ja-JP" altLang="en-US" sz="2800" dirty="0"/>
              <a:t>たとえば、</a:t>
            </a:r>
            <a:r>
              <a:rPr lang="en-US" altLang="ja-JP" sz="2800" dirty="0"/>
              <a:t>$1=\110</a:t>
            </a:r>
            <a:r>
              <a:rPr lang="ja-JP" altLang="en-US" sz="2800" dirty="0"/>
              <a:t>　のとき、</a:t>
            </a:r>
            <a:r>
              <a:rPr lang="en-US" altLang="ja-JP" sz="2800" dirty="0"/>
              <a:t>2</a:t>
            </a:r>
            <a:r>
              <a:rPr lang="ja-JP" altLang="en-US" sz="2800" dirty="0"/>
              <a:t>ドルは</a:t>
            </a:r>
            <a:r>
              <a:rPr lang="en-US" altLang="ja-JP" sz="2800" dirty="0"/>
              <a:t>220</a:t>
            </a:r>
            <a:r>
              <a:rPr lang="ja-JP" altLang="en-US" sz="2800" dirty="0"/>
              <a:t>円、</a:t>
            </a:r>
            <a:r>
              <a:rPr lang="en-US" altLang="ja-JP" sz="2800" dirty="0"/>
              <a:t>10</a:t>
            </a:r>
            <a:r>
              <a:rPr lang="ja-JP" altLang="en-US" sz="2800" dirty="0"/>
              <a:t>ドルは</a:t>
            </a:r>
            <a:r>
              <a:rPr lang="en-US" altLang="ja-JP" sz="2800" dirty="0"/>
              <a:t>1100</a:t>
            </a:r>
            <a:r>
              <a:rPr lang="ja-JP" altLang="en-US" sz="2800" dirty="0"/>
              <a:t>円。</a:t>
            </a:r>
            <a:r>
              <a:rPr lang="en-US" altLang="ja-JP" sz="2800" dirty="0"/>
              <a:t>A</a:t>
            </a:r>
            <a:r>
              <a:rPr lang="ja-JP" altLang="en-US" sz="2800" dirty="0"/>
              <a:t>ドルは、</a:t>
            </a:r>
            <a:r>
              <a:rPr lang="en-US" altLang="ja-JP" sz="2800" dirty="0"/>
              <a:t>A</a:t>
            </a:r>
            <a:r>
              <a:rPr lang="ja-JP" altLang="en-US" sz="2800" dirty="0"/>
              <a:t>掛ける</a:t>
            </a:r>
            <a:r>
              <a:rPr lang="en-US" altLang="ja-JP" sz="2800" dirty="0"/>
              <a:t>110</a:t>
            </a:r>
            <a:r>
              <a:rPr lang="ja-JP" altLang="en-US" sz="2800" dirty="0"/>
              <a:t>円。</a:t>
            </a:r>
          </a:p>
          <a:p>
            <a:pPr marL="342900" indent="-342900" algn="l">
              <a:buFont typeface="Wingdings" panose="05000000000000000000" pitchFamily="2" charset="2"/>
              <a:buChar char="l"/>
            </a:pPr>
            <a:r>
              <a:rPr lang="en-US" altLang="ja-JP" sz="2800" dirty="0"/>
              <a:t>$1=\110</a:t>
            </a:r>
            <a:r>
              <a:rPr lang="ja-JP" altLang="en-US" sz="2800" dirty="0"/>
              <a:t>　のとき、</a:t>
            </a:r>
            <a:r>
              <a:rPr lang="en-US" altLang="ja-JP" sz="2800" dirty="0"/>
              <a:t>550</a:t>
            </a:r>
            <a:r>
              <a:rPr lang="ja-JP" altLang="en-US" sz="2800" dirty="0"/>
              <a:t>円は</a:t>
            </a:r>
            <a:r>
              <a:rPr lang="en-US" altLang="ja-JP" sz="2800" dirty="0"/>
              <a:t>5</a:t>
            </a:r>
            <a:r>
              <a:rPr lang="ja-JP" altLang="en-US" sz="2800" dirty="0"/>
              <a:t>ドル、</a:t>
            </a:r>
            <a:r>
              <a:rPr lang="en-US" altLang="ja-JP" sz="2800" dirty="0"/>
              <a:t>330</a:t>
            </a:r>
            <a:r>
              <a:rPr lang="ja-JP" altLang="en-US" sz="2800" dirty="0"/>
              <a:t>円は</a:t>
            </a:r>
            <a:r>
              <a:rPr lang="en-US" altLang="ja-JP" sz="2800" dirty="0"/>
              <a:t>3</a:t>
            </a:r>
            <a:r>
              <a:rPr lang="ja-JP" altLang="en-US" sz="2800" dirty="0"/>
              <a:t>ドル。</a:t>
            </a:r>
            <a:r>
              <a:rPr lang="en-US" altLang="ja-JP" sz="2800" dirty="0"/>
              <a:t>B</a:t>
            </a:r>
            <a:r>
              <a:rPr lang="ja-JP" altLang="en-US" sz="2800" dirty="0"/>
              <a:t>円が何ドルかを比例で考えると、</a:t>
            </a:r>
            <a:r>
              <a:rPr lang="en-US" altLang="ja-JP" sz="2800" dirty="0"/>
              <a:t>1:110=</a:t>
            </a:r>
            <a:r>
              <a:rPr lang="en-US" altLang="ja-JP" sz="2800" dirty="0" err="1"/>
              <a:t>x:B</a:t>
            </a:r>
            <a:r>
              <a:rPr lang="ja-JP" altLang="en-US" sz="2800" dirty="0"/>
              <a:t>　を解いて、</a:t>
            </a:r>
            <a:r>
              <a:rPr lang="en-US" altLang="ja-JP" sz="2800" dirty="0"/>
              <a:t>X=B/110</a:t>
            </a:r>
            <a:r>
              <a:rPr lang="ja-JP" altLang="en-US" sz="2800" dirty="0"/>
              <a:t>　ということになる。</a:t>
            </a:r>
            <a:endParaRPr kumimoji="1" lang="ja-JP" altLang="en-US" sz="2800"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797770498"/>
      </p:ext>
    </p:extLst>
  </p:cSld>
  <p:clrMapOvr>
    <a:masterClrMapping/>
  </p:clrMapOvr>
  <mc:AlternateContent xmlns:mc="http://schemas.openxmlformats.org/markup-compatibility/2006" xmlns:p14="http://schemas.microsoft.com/office/powerpoint/2010/main">
    <mc:Choice Requires="p14">
      <p:transition spd="slow" p14:dur="2000" advTm="162896"/>
    </mc:Choice>
    <mc:Fallback xmlns="">
      <p:transition spd="slow" advTm="1628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826886" cy="4902741"/>
          </a:xfrm>
        </p:spPr>
        <p:txBody>
          <a:bodyPr/>
          <a:lstStyle/>
          <a:p>
            <a:pPr marL="342900" indent="-342900" algn="l">
              <a:buFont typeface="Wingdings" panose="05000000000000000000" pitchFamily="2" charset="2"/>
              <a:buChar char="l"/>
            </a:pPr>
            <a:r>
              <a:rPr lang="ja-JP" altLang="en-US" dirty="0"/>
              <a:t>世界のほとんどの通貨は、</a:t>
            </a:r>
            <a:r>
              <a:rPr lang="en-US" altLang="ja-JP" dirty="0"/>
              <a:t>1</a:t>
            </a:r>
            <a:r>
              <a:rPr lang="ja-JP" altLang="en-US" dirty="0"/>
              <a:t>ドルを左辺にもってきて表記されている。よって、</a:t>
            </a:r>
          </a:p>
          <a:p>
            <a:pPr marL="342900" indent="-342900" algn="l">
              <a:buFont typeface="Wingdings" panose="05000000000000000000" pitchFamily="2" charset="2"/>
              <a:buChar char="l"/>
            </a:pPr>
            <a:r>
              <a:rPr lang="ja-JP" altLang="en-US" dirty="0"/>
              <a:t>たとえば、ドルと人民元についても、</a:t>
            </a:r>
          </a:p>
          <a:p>
            <a:pPr marL="342900" indent="-342900" algn="l">
              <a:buFont typeface="Wingdings" panose="05000000000000000000" pitchFamily="2" charset="2"/>
              <a:buChar char="l"/>
            </a:pPr>
            <a:r>
              <a:rPr lang="ja-JP" altLang="en-US" dirty="0">
                <a:solidFill>
                  <a:srgbClr val="FF0000"/>
                </a:solidFill>
              </a:rPr>
              <a:t>ドルを元に換算するときは、レートを掛ける。</a:t>
            </a:r>
          </a:p>
          <a:p>
            <a:pPr marL="342900" indent="-342900" algn="l">
              <a:buFont typeface="Wingdings" panose="05000000000000000000" pitchFamily="2" charset="2"/>
              <a:buChar char="l"/>
            </a:pPr>
            <a:r>
              <a:rPr lang="ja-JP" altLang="en-US" dirty="0">
                <a:solidFill>
                  <a:srgbClr val="FF0000"/>
                </a:solidFill>
              </a:rPr>
              <a:t>元をドルに換算するときは、レートで割る。</a:t>
            </a:r>
          </a:p>
          <a:p>
            <a:pPr marL="342900" indent="-342900" algn="l">
              <a:buFont typeface="Wingdings" panose="05000000000000000000" pitchFamily="2" charset="2"/>
              <a:buChar char="l"/>
            </a:pPr>
            <a:r>
              <a:rPr lang="ja-JP" altLang="en-US" dirty="0"/>
              <a:t>たとえば、</a:t>
            </a:r>
            <a:r>
              <a:rPr lang="en-US" altLang="ja-JP" dirty="0"/>
              <a:t>$1=RMB 8</a:t>
            </a:r>
            <a:r>
              <a:rPr lang="ja-JP" altLang="en-US" dirty="0"/>
              <a:t>　のとき、</a:t>
            </a:r>
            <a:r>
              <a:rPr lang="en-US" altLang="ja-JP" dirty="0"/>
              <a:t>2</a:t>
            </a:r>
            <a:r>
              <a:rPr lang="ja-JP" altLang="en-US" dirty="0"/>
              <a:t>ドルは</a:t>
            </a:r>
            <a:r>
              <a:rPr lang="en-US" altLang="ja-JP" dirty="0"/>
              <a:t>16</a:t>
            </a:r>
            <a:r>
              <a:rPr lang="ja-JP" altLang="en-US" dirty="0"/>
              <a:t>元、</a:t>
            </a:r>
            <a:r>
              <a:rPr lang="en-US" altLang="ja-JP" dirty="0"/>
              <a:t>10</a:t>
            </a:r>
            <a:r>
              <a:rPr lang="ja-JP" altLang="en-US" dirty="0"/>
              <a:t>ドルは</a:t>
            </a:r>
            <a:r>
              <a:rPr lang="en-US" altLang="ja-JP" dirty="0"/>
              <a:t>80</a:t>
            </a:r>
            <a:r>
              <a:rPr lang="ja-JP" altLang="en-US" dirty="0"/>
              <a:t>元。</a:t>
            </a:r>
            <a:r>
              <a:rPr lang="en-US" altLang="ja-JP" dirty="0"/>
              <a:t>A</a:t>
            </a:r>
            <a:r>
              <a:rPr lang="ja-JP" altLang="en-US" dirty="0"/>
              <a:t>ドルは、</a:t>
            </a:r>
            <a:r>
              <a:rPr lang="en-US" altLang="ja-JP" dirty="0"/>
              <a:t>A</a:t>
            </a:r>
            <a:r>
              <a:rPr lang="ja-JP" altLang="en-US" dirty="0"/>
              <a:t>掛ける</a:t>
            </a:r>
            <a:r>
              <a:rPr lang="en-US" altLang="ja-JP" dirty="0"/>
              <a:t>8</a:t>
            </a:r>
            <a:r>
              <a:rPr lang="ja-JP" altLang="en-US" dirty="0"/>
              <a:t>元。</a:t>
            </a:r>
          </a:p>
          <a:p>
            <a:pPr marL="342900" indent="-342900" algn="l">
              <a:buFont typeface="Wingdings" panose="05000000000000000000" pitchFamily="2" charset="2"/>
              <a:buChar char="l"/>
            </a:pPr>
            <a:r>
              <a:rPr lang="en-US" altLang="ja-JP" dirty="0"/>
              <a:t>$1=RMB 8</a:t>
            </a:r>
            <a:r>
              <a:rPr lang="ja-JP" altLang="en-US" dirty="0"/>
              <a:t>　のとき、</a:t>
            </a:r>
            <a:r>
              <a:rPr lang="en-US" altLang="ja-JP" dirty="0"/>
              <a:t>40</a:t>
            </a:r>
            <a:r>
              <a:rPr lang="ja-JP" altLang="en-US" dirty="0"/>
              <a:t>元は</a:t>
            </a:r>
            <a:r>
              <a:rPr lang="en-US" altLang="ja-JP" dirty="0"/>
              <a:t>5</a:t>
            </a:r>
            <a:r>
              <a:rPr lang="ja-JP" altLang="en-US" dirty="0"/>
              <a:t>ドル、</a:t>
            </a:r>
            <a:r>
              <a:rPr lang="en-US" altLang="ja-JP" dirty="0"/>
              <a:t>800</a:t>
            </a:r>
            <a:r>
              <a:rPr lang="ja-JP" altLang="en-US" dirty="0"/>
              <a:t>元は</a:t>
            </a:r>
            <a:r>
              <a:rPr lang="en-US" altLang="ja-JP" dirty="0"/>
              <a:t>100</a:t>
            </a:r>
            <a:r>
              <a:rPr lang="ja-JP" altLang="en-US" dirty="0"/>
              <a:t>ドル。</a:t>
            </a:r>
            <a:r>
              <a:rPr lang="en-US" altLang="ja-JP" dirty="0"/>
              <a:t>B</a:t>
            </a:r>
            <a:r>
              <a:rPr lang="ja-JP" altLang="en-US" dirty="0"/>
              <a:t>元が何ドルかを比例で考えると、</a:t>
            </a:r>
            <a:r>
              <a:rPr lang="en-US" altLang="ja-JP" dirty="0"/>
              <a:t>1:8=</a:t>
            </a:r>
            <a:r>
              <a:rPr lang="en-US" altLang="ja-JP" dirty="0" err="1"/>
              <a:t>x:B</a:t>
            </a:r>
            <a:r>
              <a:rPr lang="ja-JP" altLang="en-US" dirty="0"/>
              <a:t>　を解いて、</a:t>
            </a:r>
            <a:r>
              <a:rPr lang="en-US" altLang="ja-JP" dirty="0"/>
              <a:t>X=B/8</a:t>
            </a:r>
            <a:r>
              <a:rPr lang="ja-JP" altLang="en-US" dirty="0"/>
              <a:t>　ということになる。ちなみに、</a:t>
            </a:r>
          </a:p>
          <a:p>
            <a:pPr marL="342900" indent="-342900" algn="l">
              <a:buFont typeface="Wingdings" panose="05000000000000000000" pitchFamily="2" charset="2"/>
              <a:buChar char="l"/>
            </a:pPr>
            <a:r>
              <a:rPr lang="ja-JP" altLang="en-US" dirty="0"/>
              <a:t>中国や日本の例のように、</a:t>
            </a:r>
            <a:r>
              <a:rPr lang="en-US" altLang="ja-JP" dirty="0"/>
              <a:t>$1=</a:t>
            </a:r>
            <a:r>
              <a:rPr lang="ja-JP" altLang="en-US" dirty="0"/>
              <a:t>･･････となっている場合、右側の通貨の国にとっては、「邦貨建て」表記という。その意味は、「ドルと自国通貨の交換レートを表すときに、左辺に外貨（ドル）を</a:t>
            </a:r>
            <a:r>
              <a:rPr lang="en-US" altLang="ja-JP" dirty="0"/>
              <a:t>1</a:t>
            </a:r>
            <a:r>
              <a:rPr lang="ja-JP" altLang="en-US" dirty="0"/>
              <a:t>単位置いて固定して、自国の通貨（</a:t>
            </a:r>
            <a:r>
              <a:rPr lang="ja-JP" altLang="en-US" dirty="0">
                <a:solidFill>
                  <a:srgbClr val="FF0000"/>
                </a:solidFill>
              </a:rPr>
              <a:t>邦貨</a:t>
            </a:r>
            <a:r>
              <a:rPr lang="ja-JP" altLang="en-US" dirty="0"/>
              <a:t>）の数量を変えることで表記している」といった意味。逆に、</a:t>
            </a:r>
            <a:r>
              <a:rPr lang="en-US" altLang="ja-JP" dirty="0"/>
              <a:t> $1=</a:t>
            </a:r>
            <a:r>
              <a:rPr lang="ja-JP" altLang="en-US" dirty="0"/>
              <a:t>･･････は、アメリカにとっては、</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209236609"/>
      </p:ext>
    </p:extLst>
  </p:cSld>
  <p:clrMapOvr>
    <a:masterClrMapping/>
  </p:clrMapOvr>
  <mc:AlternateContent xmlns:mc="http://schemas.openxmlformats.org/markup-compatibility/2006" xmlns:p14="http://schemas.microsoft.com/office/powerpoint/2010/main">
    <mc:Choice Requires="p14">
      <p:transition spd="slow" p14:dur="2000" advTm="186232"/>
    </mc:Choice>
    <mc:Fallback xmlns="">
      <p:transition spd="slow" advTm="1862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4902741"/>
          </a:xfrm>
        </p:spPr>
        <p:txBody>
          <a:bodyPr>
            <a:normAutofit/>
          </a:bodyPr>
          <a:lstStyle/>
          <a:p>
            <a:pPr marL="342900" indent="-342900" algn="l">
              <a:buFont typeface="Wingdings" panose="05000000000000000000" pitchFamily="2" charset="2"/>
              <a:buChar char="l"/>
            </a:pPr>
            <a:r>
              <a:rPr lang="ja-JP" altLang="en-US" dirty="0"/>
              <a:t>「外貨建て表記」である。 「自国の通貨ドルと外国通貨の交換レートを表すときに、左辺にドルを</a:t>
            </a:r>
            <a:r>
              <a:rPr lang="en-US" altLang="ja-JP" dirty="0"/>
              <a:t>1</a:t>
            </a:r>
            <a:r>
              <a:rPr lang="ja-JP" altLang="en-US" dirty="0"/>
              <a:t>単位置いて固定して、外国の通貨（</a:t>
            </a:r>
            <a:r>
              <a:rPr lang="ja-JP" altLang="en-US" dirty="0">
                <a:solidFill>
                  <a:srgbClr val="FF0000"/>
                </a:solidFill>
              </a:rPr>
              <a:t>外貨</a:t>
            </a:r>
            <a:r>
              <a:rPr lang="ja-JP" altLang="en-US" dirty="0"/>
              <a:t>）の数量を変えることで表記している」という意味。だから、</a:t>
            </a:r>
          </a:p>
          <a:p>
            <a:pPr marL="342900" indent="-342900" algn="l">
              <a:buFont typeface="Wingdings" panose="05000000000000000000" pitchFamily="2" charset="2"/>
              <a:buChar char="l"/>
            </a:pPr>
            <a:r>
              <a:rPr lang="ja-JP" altLang="en-US" dirty="0"/>
              <a:t>￡</a:t>
            </a:r>
            <a:r>
              <a:rPr lang="en-US" altLang="ja-JP" dirty="0"/>
              <a:t>1=$1.3</a:t>
            </a:r>
            <a:r>
              <a:rPr lang="ja-JP" altLang="en-US" dirty="0"/>
              <a:t>　という表記の仕方は、アメリカにとっては邦貨建て、イギリスにとっては外貨建て表記ということになる。</a:t>
            </a:r>
          </a:p>
          <a:p>
            <a:pPr marL="342900" indent="-342900" algn="l">
              <a:buFont typeface="Wingdings" panose="05000000000000000000" pitchFamily="2" charset="2"/>
              <a:buChar char="l"/>
            </a:pPr>
            <a:r>
              <a:rPr lang="en-US" altLang="ja-JP" dirty="0"/>
              <a:t>〔</a:t>
            </a:r>
            <a:r>
              <a:rPr lang="ja-JP" altLang="en-US" dirty="0"/>
              <a:t>用語の解説</a:t>
            </a:r>
            <a:r>
              <a:rPr lang="en-US" altLang="ja-JP" dirty="0"/>
              <a:t>〕</a:t>
            </a:r>
            <a:r>
              <a:rPr lang="ja-JP" altLang="en-US" dirty="0"/>
              <a:t>クロスレートとは、二つの為替レートを交差（クロス）させて計算される、第三のレート。たとえば、</a:t>
            </a:r>
          </a:p>
          <a:p>
            <a:pPr marL="342900" indent="-342900" algn="l">
              <a:buFont typeface="Wingdings" panose="05000000000000000000" pitchFamily="2" charset="2"/>
              <a:buChar char="l"/>
            </a:pPr>
            <a:r>
              <a:rPr lang="en-US" altLang="ja-JP" dirty="0"/>
              <a:t>$1=\100</a:t>
            </a:r>
            <a:r>
              <a:rPr lang="ja-JP" altLang="en-US" dirty="0"/>
              <a:t>　かつ　</a:t>
            </a:r>
            <a:r>
              <a:rPr lang="en-US" altLang="ja-JP" dirty="0"/>
              <a:t>$1=RMB 5</a:t>
            </a:r>
            <a:r>
              <a:rPr lang="ja-JP" altLang="en-US" dirty="0"/>
              <a:t>　であれば、左辺がどちらも</a:t>
            </a:r>
            <a:r>
              <a:rPr lang="en-US" altLang="ja-JP" dirty="0"/>
              <a:t>1</a:t>
            </a:r>
            <a:r>
              <a:rPr lang="ja-JP" altLang="en-US" dirty="0"/>
              <a:t>ドルなので、右辺同士も等しい。よって、</a:t>
            </a:r>
          </a:p>
          <a:p>
            <a:pPr marL="342900" indent="-342900" algn="l">
              <a:buFont typeface="Wingdings" panose="05000000000000000000" pitchFamily="2" charset="2"/>
              <a:buChar char="l"/>
            </a:pPr>
            <a:r>
              <a:rPr lang="en-US" altLang="ja-JP" dirty="0"/>
              <a:t>RMB 5=\100</a:t>
            </a:r>
            <a:r>
              <a:rPr lang="ja-JP" altLang="en-US" dirty="0"/>
              <a:t>　ということになり、両辺を</a:t>
            </a:r>
            <a:r>
              <a:rPr lang="en-US" altLang="ja-JP" dirty="0"/>
              <a:t>5</a:t>
            </a:r>
            <a:r>
              <a:rPr lang="ja-JP" altLang="en-US" dirty="0"/>
              <a:t>で割れば、</a:t>
            </a:r>
            <a:r>
              <a:rPr lang="en-US" altLang="ja-JP" dirty="0"/>
              <a:t>RMB1=\20</a:t>
            </a:r>
            <a:r>
              <a:rPr lang="ja-JP" altLang="en-US" dirty="0"/>
              <a:t>　ということになる。ちなみに、</a:t>
            </a:r>
          </a:p>
          <a:p>
            <a:pPr marL="342900" indent="-342900" algn="l">
              <a:buFont typeface="Wingdings" panose="05000000000000000000" pitchFamily="2" charset="2"/>
              <a:buChar char="l"/>
            </a:pPr>
            <a:r>
              <a:rPr lang="en-US" altLang="ja-JP" dirty="0"/>
              <a:t>RMB1=\20</a:t>
            </a:r>
            <a:r>
              <a:rPr lang="ja-JP" altLang="en-US" dirty="0"/>
              <a:t>　は、中国にとっては外貨建て表記、日本にとっては邦貨建て表記。</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2759166969"/>
      </p:ext>
    </p:extLst>
  </p:cSld>
  <p:clrMapOvr>
    <a:masterClrMapping/>
  </p:clrMapOvr>
  <mc:AlternateContent xmlns:mc="http://schemas.openxmlformats.org/markup-compatibility/2006" xmlns:p14="http://schemas.microsoft.com/office/powerpoint/2010/main">
    <mc:Choice Requires="p14">
      <p:transition spd="slow" p14:dur="2000" advTm="145837"/>
    </mc:Choice>
    <mc:Fallback xmlns="">
      <p:transition spd="slow" advTm="1458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700427" cy="4902741"/>
          </a:xfrm>
        </p:spPr>
        <p:txBody>
          <a:bodyPr/>
          <a:lstStyle/>
          <a:p>
            <a:pPr marL="342900" indent="-342900" algn="l">
              <a:buFont typeface="Wingdings" panose="05000000000000000000" pitchFamily="2" charset="2"/>
              <a:buChar char="l"/>
            </a:pPr>
            <a:r>
              <a:rPr lang="ja-JP" altLang="en-US" dirty="0"/>
              <a:t>設問プリントでは、このクロスレートを計算する問題がたくさん用意されている。後でいくつかの解き方を解説する。なぜクロスレートなどという考え方があるのかというと、･･････。</a:t>
            </a:r>
          </a:p>
          <a:p>
            <a:pPr marL="342900" indent="-342900" algn="l">
              <a:buFont typeface="Wingdings" panose="05000000000000000000" pitchFamily="2" charset="2"/>
              <a:buChar char="l"/>
            </a:pPr>
            <a:r>
              <a:rPr lang="ja-JP" altLang="en-US" dirty="0"/>
              <a:t>世界に</a:t>
            </a:r>
            <a:r>
              <a:rPr lang="en-US" altLang="ja-JP" dirty="0"/>
              <a:t>n</a:t>
            </a:r>
            <a:r>
              <a:rPr lang="ja-JP" altLang="en-US" dirty="0"/>
              <a:t>個の通貨があるとする。理論的には、</a:t>
            </a:r>
            <a:r>
              <a:rPr lang="en-US" altLang="ja-JP" dirty="0"/>
              <a:t>n×(n-1)÷2</a:t>
            </a:r>
            <a:r>
              <a:rPr lang="ja-JP" altLang="en-US" dirty="0"/>
              <a:t>個の為替レートが存在することになるが、実際に世界の各為替市場で、そんな取引が行われているわけではない。たとえば、</a:t>
            </a:r>
          </a:p>
          <a:p>
            <a:pPr marL="342900" indent="-342900" algn="l">
              <a:buFont typeface="Wingdings" panose="05000000000000000000" pitchFamily="2" charset="2"/>
              <a:buChar char="l"/>
            </a:pPr>
            <a:r>
              <a:rPr lang="ja-JP" altLang="en-US" dirty="0"/>
              <a:t>東京外国為替市場では、円、ドル、ユーロ、ポンド、人民元などの取引が行われているが、その過半は円ドル取引。</a:t>
            </a:r>
          </a:p>
          <a:p>
            <a:pPr marL="342900" indent="-342900" algn="l">
              <a:buFont typeface="Wingdings" panose="05000000000000000000" pitchFamily="2" charset="2"/>
              <a:buChar char="l"/>
            </a:pPr>
            <a:r>
              <a:rPr lang="ja-JP" altLang="en-US" dirty="0"/>
              <a:t>ベトナムの企業と貿易をしようと考えている日本企業がいるとする。取引の価格を考えるときに、当然、円に換算したいと思うが、円とベトナムの通貨ドンの直接の取引はまず存在しない。そこで、</a:t>
            </a:r>
          </a:p>
          <a:p>
            <a:pPr marL="342900" indent="-342900" algn="l">
              <a:buFont typeface="Wingdings" panose="05000000000000000000" pitchFamily="2" charset="2"/>
              <a:buChar char="l"/>
            </a:pPr>
            <a:r>
              <a:rPr lang="ja-JP" altLang="en-US" dirty="0"/>
              <a:t>東京での円ドルレートと、ベトナムでのドン・ドルレートをクロスさせて、円とドンのレートを計算することになる。</a:t>
            </a:r>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3236323231"/>
      </p:ext>
    </p:extLst>
  </p:cSld>
  <p:clrMapOvr>
    <a:masterClrMapping/>
  </p:clrMapOvr>
  <mc:AlternateContent xmlns:mc="http://schemas.openxmlformats.org/markup-compatibility/2006" xmlns:p14="http://schemas.microsoft.com/office/powerpoint/2010/main">
    <mc:Choice Requires="p14">
      <p:transition spd="slow" p14:dur="2000" advTm="191878"/>
    </mc:Choice>
    <mc:Fallback xmlns="">
      <p:transition spd="slow" advTm="1918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3"/>
            <a:ext cx="10700427" cy="4095344"/>
          </a:xfrm>
        </p:spPr>
        <p:txBody>
          <a:bodyPr>
            <a:normAutofit/>
          </a:bodyPr>
          <a:lstStyle/>
          <a:p>
            <a:pPr marL="342900" indent="-342900" algn="l">
              <a:buFont typeface="Wingdings" panose="05000000000000000000" pitchFamily="2" charset="2"/>
              <a:buChar char="l"/>
            </a:pPr>
            <a:r>
              <a:rPr lang="ja-JP" altLang="en-US" dirty="0"/>
              <a:t>クロスレートを計算するときに、ユーロやポンドが混ざっているときは、少し気をつけないと間違える。たとえば、</a:t>
            </a:r>
          </a:p>
          <a:p>
            <a:pPr marL="342900" indent="-342900" algn="l">
              <a:buFont typeface="Wingdings" panose="05000000000000000000" pitchFamily="2" charset="2"/>
              <a:buChar char="l"/>
            </a:pPr>
            <a:r>
              <a:rPr lang="en-US" altLang="ja-JP" dirty="0"/>
              <a:t>〔</a:t>
            </a:r>
            <a:r>
              <a:rPr lang="ja-JP" altLang="en-US" dirty="0"/>
              <a:t>例題</a:t>
            </a:r>
            <a:r>
              <a:rPr lang="en-US" altLang="ja-JP" dirty="0"/>
              <a:t>〕 $1=\100</a:t>
            </a:r>
            <a:r>
              <a:rPr lang="ja-JP" altLang="en-US" dirty="0"/>
              <a:t>　かつ　€</a:t>
            </a:r>
            <a:r>
              <a:rPr lang="en-US" altLang="ja-JP" dirty="0"/>
              <a:t>1=$1.1</a:t>
            </a:r>
            <a:r>
              <a:rPr lang="ja-JP" altLang="en-US" dirty="0"/>
              <a:t>　のときに、円とユーロ間のレートは、いくら？</a:t>
            </a:r>
          </a:p>
          <a:p>
            <a:pPr marL="342900" indent="-342900" algn="l">
              <a:buFont typeface="Wingdings" panose="05000000000000000000" pitchFamily="2" charset="2"/>
              <a:buChar char="l"/>
            </a:pPr>
            <a:r>
              <a:rPr lang="en-US" altLang="ja-JP" dirty="0"/>
              <a:t>〔</a:t>
            </a:r>
            <a:r>
              <a:rPr lang="ja-JP" altLang="en-US" dirty="0"/>
              <a:t>解説</a:t>
            </a:r>
            <a:r>
              <a:rPr lang="en-US" altLang="ja-JP" dirty="0"/>
              <a:t>〕</a:t>
            </a:r>
            <a:r>
              <a:rPr lang="ja-JP" altLang="en-US" dirty="0"/>
              <a:t>二つの式に共通して含まれているのはドルだから、ドルの大きさを揃えてみる。</a:t>
            </a:r>
          </a:p>
          <a:p>
            <a:pPr marL="342900" indent="-342900" algn="l">
              <a:buFont typeface="Wingdings" panose="05000000000000000000" pitchFamily="2" charset="2"/>
              <a:buChar char="l"/>
            </a:pPr>
            <a:r>
              <a:rPr lang="ja-JP" altLang="en-US" dirty="0"/>
              <a:t>左の式の両辺を</a:t>
            </a:r>
            <a:r>
              <a:rPr lang="en-US" altLang="ja-JP" dirty="0"/>
              <a:t>1.1</a:t>
            </a:r>
            <a:r>
              <a:rPr lang="ja-JP" altLang="en-US" dirty="0"/>
              <a:t>倍すると、</a:t>
            </a:r>
            <a:r>
              <a:rPr lang="en-US" altLang="ja-JP" dirty="0"/>
              <a:t>$1.1=\110</a:t>
            </a:r>
            <a:r>
              <a:rPr lang="ja-JP" altLang="en-US" dirty="0"/>
              <a:t>　になる。</a:t>
            </a:r>
          </a:p>
          <a:p>
            <a:pPr marL="342900" indent="-342900" algn="l">
              <a:buFont typeface="Wingdings" panose="05000000000000000000" pitchFamily="2" charset="2"/>
              <a:buChar char="l"/>
            </a:pPr>
            <a:r>
              <a:rPr lang="ja-JP" altLang="en-US" dirty="0"/>
              <a:t>そうすると、二つの式が</a:t>
            </a:r>
            <a:r>
              <a:rPr lang="en-US" altLang="ja-JP" dirty="0"/>
              <a:t>1.1</a:t>
            </a:r>
            <a:r>
              <a:rPr lang="ja-JP" altLang="en-US" dirty="0"/>
              <a:t>ドルで同じ大きさになるので、</a:t>
            </a:r>
          </a:p>
          <a:p>
            <a:pPr marL="342900" indent="-342900" algn="l">
              <a:buFont typeface="Wingdings" panose="05000000000000000000" pitchFamily="2" charset="2"/>
              <a:buChar char="l"/>
            </a:pPr>
            <a:r>
              <a:rPr lang="ja-JP" altLang="en-US" dirty="0"/>
              <a:t>€</a:t>
            </a:r>
            <a:r>
              <a:rPr lang="en-US" altLang="ja-JP" dirty="0"/>
              <a:t>1=\110</a:t>
            </a:r>
            <a:r>
              <a:rPr lang="ja-JP" altLang="en-US" dirty="0"/>
              <a:t>　ということになる。</a:t>
            </a:r>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1598106064"/>
      </p:ext>
    </p:extLst>
  </p:cSld>
  <p:clrMapOvr>
    <a:masterClrMapping/>
  </p:clrMapOvr>
  <mc:AlternateContent xmlns:mc="http://schemas.openxmlformats.org/markup-compatibility/2006" xmlns:p14="http://schemas.microsoft.com/office/powerpoint/2010/main">
    <mc:Choice Requires="p14">
      <p:transition spd="slow" p14:dur="2000" advTm="215659"/>
    </mc:Choice>
    <mc:Fallback xmlns="">
      <p:transition spd="slow" advTm="2156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3"/>
            <a:ext cx="10700427" cy="4484450"/>
          </a:xfrm>
        </p:spPr>
        <p:txBody>
          <a:bodyPr>
            <a:normAutofit/>
          </a:bodyPr>
          <a:lstStyle/>
          <a:p>
            <a:pPr marL="342900" indent="-342900" algn="l">
              <a:buFont typeface="Wingdings" panose="05000000000000000000" pitchFamily="2" charset="2"/>
              <a:buChar char="l"/>
            </a:pPr>
            <a:r>
              <a:rPr lang="en-US" altLang="ja-JP" dirty="0"/>
              <a:t>〔</a:t>
            </a:r>
            <a:r>
              <a:rPr lang="ja-JP" altLang="en-US" dirty="0"/>
              <a:t>練習問題</a:t>
            </a:r>
            <a:r>
              <a:rPr lang="en-US" altLang="ja-JP" dirty="0"/>
              <a:t>〕</a:t>
            </a:r>
            <a:endParaRPr lang="ja-JP" altLang="en-US" dirty="0"/>
          </a:p>
          <a:p>
            <a:pPr algn="l"/>
            <a:r>
              <a:rPr lang="en-US" altLang="ja-JP" dirty="0"/>
              <a:t>$1=\110</a:t>
            </a:r>
            <a:r>
              <a:rPr lang="ja-JP" altLang="en-US" dirty="0" err="1"/>
              <a:t>、</a:t>
            </a:r>
            <a:r>
              <a:rPr lang="ja-JP" altLang="en-US" dirty="0"/>
              <a:t>€</a:t>
            </a:r>
            <a:r>
              <a:rPr lang="en-US" altLang="ja-JP" dirty="0"/>
              <a:t>1=$1.1</a:t>
            </a:r>
            <a:r>
              <a:rPr lang="ja-JP" altLang="en-US" dirty="0" err="1"/>
              <a:t>、</a:t>
            </a:r>
            <a:r>
              <a:rPr lang="ja-JP" altLang="en-US" dirty="0"/>
              <a:t>￡</a:t>
            </a:r>
            <a:r>
              <a:rPr lang="en-US" altLang="ja-JP" dirty="0"/>
              <a:t>1=</a:t>
            </a:r>
            <a:r>
              <a:rPr lang="ja-JP" altLang="en-US" dirty="0"/>
              <a:t>€</a:t>
            </a:r>
            <a:r>
              <a:rPr lang="en-US" altLang="ja-JP" dirty="0"/>
              <a:t>1.2</a:t>
            </a:r>
            <a:r>
              <a:rPr lang="ja-JP" altLang="en-US" dirty="0" err="1"/>
              <a:t>、</a:t>
            </a:r>
            <a:r>
              <a:rPr lang="ja-JP" altLang="en-US" dirty="0"/>
              <a:t>のとき、</a:t>
            </a:r>
            <a:r>
              <a:rPr lang="en-US" altLang="ja-JP" dirty="0"/>
              <a:t>1000</a:t>
            </a:r>
            <a:r>
              <a:rPr lang="ja-JP" altLang="en-US" dirty="0"/>
              <a:t>円は何ポンドだろう。</a:t>
            </a:r>
          </a:p>
          <a:p>
            <a:pPr algn="l"/>
            <a:r>
              <a:rPr lang="en-US" altLang="ja-JP" dirty="0"/>
              <a:t>〔</a:t>
            </a:r>
            <a:r>
              <a:rPr lang="ja-JP" altLang="en-US" dirty="0"/>
              <a:t>解説</a:t>
            </a:r>
            <a:r>
              <a:rPr lang="en-US" altLang="ja-JP" dirty="0"/>
              <a:t>〕</a:t>
            </a:r>
            <a:endParaRPr lang="ja-JP" altLang="en-US" dirty="0"/>
          </a:p>
          <a:p>
            <a:pPr algn="l"/>
            <a:r>
              <a:rPr lang="ja-JP" altLang="en-US" dirty="0"/>
              <a:t>　円とポンドの関係（レート）をまず見つけることが大切。￡</a:t>
            </a:r>
            <a:r>
              <a:rPr lang="en-US" altLang="ja-JP" dirty="0"/>
              <a:t>1=</a:t>
            </a:r>
            <a:r>
              <a:rPr lang="ja-JP" altLang="en-US" dirty="0"/>
              <a:t>€</a:t>
            </a:r>
            <a:r>
              <a:rPr lang="en-US" altLang="ja-JP" dirty="0"/>
              <a:t>1.2</a:t>
            </a:r>
            <a:r>
              <a:rPr lang="ja-JP" altLang="en-US" dirty="0"/>
              <a:t>　だから、</a:t>
            </a:r>
            <a:r>
              <a:rPr lang="ja-JP" altLang="en-US" dirty="0">
                <a:solidFill>
                  <a:srgbClr val="FF0000"/>
                </a:solidFill>
              </a:rPr>
              <a:t>真ん中の式</a:t>
            </a:r>
            <a:r>
              <a:rPr lang="ja-JP" altLang="en-US" dirty="0"/>
              <a:t>の両辺を</a:t>
            </a:r>
            <a:r>
              <a:rPr lang="en-US" altLang="ja-JP" dirty="0"/>
              <a:t>1.2</a:t>
            </a:r>
            <a:r>
              <a:rPr lang="ja-JP" altLang="en-US" dirty="0"/>
              <a:t>倍すると、￡</a:t>
            </a:r>
            <a:r>
              <a:rPr lang="en-US" altLang="ja-JP" dirty="0"/>
              <a:t>1=</a:t>
            </a:r>
            <a:r>
              <a:rPr lang="ja-JP" altLang="en-US" dirty="0">
                <a:solidFill>
                  <a:srgbClr val="FF0000"/>
                </a:solidFill>
              </a:rPr>
              <a:t>€</a:t>
            </a:r>
            <a:r>
              <a:rPr lang="en-US" altLang="ja-JP" dirty="0">
                <a:solidFill>
                  <a:srgbClr val="FF0000"/>
                </a:solidFill>
              </a:rPr>
              <a:t>1.2=$1.1×1.2</a:t>
            </a:r>
            <a:r>
              <a:rPr lang="ja-JP" altLang="en-US" dirty="0"/>
              <a:t>　ということになる。次に、</a:t>
            </a:r>
            <a:r>
              <a:rPr lang="ja-JP" altLang="en-US" dirty="0">
                <a:solidFill>
                  <a:srgbClr val="FF0000"/>
                </a:solidFill>
              </a:rPr>
              <a:t>左の式</a:t>
            </a:r>
            <a:r>
              <a:rPr lang="ja-JP" altLang="en-US" dirty="0"/>
              <a:t>の両辺を</a:t>
            </a:r>
            <a:r>
              <a:rPr lang="en-US" altLang="ja-JP" dirty="0"/>
              <a:t>1.1×1.2</a:t>
            </a:r>
            <a:r>
              <a:rPr lang="ja-JP" altLang="en-US" dirty="0"/>
              <a:t>倍すると、 ￡</a:t>
            </a:r>
            <a:r>
              <a:rPr lang="en-US" altLang="ja-JP" dirty="0"/>
              <a:t>1=</a:t>
            </a:r>
            <a:r>
              <a:rPr lang="ja-JP" altLang="en-US" dirty="0"/>
              <a:t>€</a:t>
            </a:r>
            <a:r>
              <a:rPr lang="en-US" altLang="ja-JP" dirty="0"/>
              <a:t>1.2</a:t>
            </a:r>
            <a:r>
              <a:rPr lang="en-US" altLang="ja-JP" dirty="0">
                <a:solidFill>
                  <a:srgbClr val="FF0000"/>
                </a:solidFill>
              </a:rPr>
              <a:t>=$1.1×1.2=\110×1.1×1.2</a:t>
            </a:r>
            <a:r>
              <a:rPr lang="ja-JP" altLang="en-US" dirty="0"/>
              <a:t>　ということになる。つまり、￡</a:t>
            </a:r>
            <a:r>
              <a:rPr lang="en-US" altLang="ja-JP" dirty="0"/>
              <a:t>1=\110×1.1×1.2</a:t>
            </a:r>
            <a:r>
              <a:rPr lang="ja-JP" altLang="en-US" dirty="0"/>
              <a:t>　なのだ。よって、￡</a:t>
            </a:r>
            <a:r>
              <a:rPr lang="en-US" altLang="ja-JP" dirty="0"/>
              <a:t>1/(110×1.1×1.2)=\1</a:t>
            </a:r>
            <a:r>
              <a:rPr lang="ja-JP" altLang="en-US" dirty="0"/>
              <a:t>　ということになり、</a:t>
            </a:r>
            <a:r>
              <a:rPr lang="en-US" altLang="ja-JP" dirty="0"/>
              <a:t>1000</a:t>
            </a:r>
            <a:r>
              <a:rPr lang="ja-JP" altLang="en-US" dirty="0"/>
              <a:t>円はその千倍、</a:t>
            </a:r>
            <a:r>
              <a:rPr lang="en-US" altLang="ja-JP" dirty="0"/>
              <a:t>1000×1/(110×1.1×1.2)</a:t>
            </a:r>
            <a:r>
              <a:rPr lang="ja-JP" altLang="en-US" dirty="0"/>
              <a:t>　ポンド、ということになる。</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1632525709"/>
      </p:ext>
    </p:extLst>
  </p:cSld>
  <p:clrMapOvr>
    <a:masterClrMapping/>
  </p:clrMapOvr>
  <mc:AlternateContent xmlns:mc="http://schemas.openxmlformats.org/markup-compatibility/2006" xmlns:p14="http://schemas.microsoft.com/office/powerpoint/2010/main">
    <mc:Choice Requires="p14">
      <p:transition spd="slow" p14:dur="2000" advTm="353294"/>
    </mc:Choice>
    <mc:Fallback xmlns="">
      <p:transition spd="slow" advTm="3532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058383"/>
          </a:xfrm>
        </p:spPr>
        <p:txBody>
          <a:bodyPr>
            <a:normAutofit/>
          </a:bodyPr>
          <a:lstStyle/>
          <a:p>
            <a:pPr marL="342900" indent="-342900" algn="l">
              <a:buFont typeface="Wingdings" panose="05000000000000000000" pitchFamily="2" charset="2"/>
              <a:buChar char="l"/>
            </a:pPr>
            <a:r>
              <a:rPr lang="ja-JP" altLang="en-US" dirty="0"/>
              <a:t>主たるプリントの第</a:t>
            </a:r>
            <a:r>
              <a:rPr lang="en-US" altLang="ja-JP" dirty="0"/>
              <a:t>1</a:t>
            </a:r>
            <a:r>
              <a:rPr lang="ja-JP" altLang="en-US" dirty="0"/>
              <a:t>章</a:t>
            </a:r>
            <a:r>
              <a:rPr lang="en-US" altLang="ja-JP" dirty="0"/>
              <a:t>2</a:t>
            </a:r>
            <a:r>
              <a:rPr lang="ja-JP" altLang="en-US" dirty="0"/>
              <a:t>節の末尾では、パーセントとは何かについて、解説している。算数の復習のようで違和感をおぼえるかもしれないが、経済学的に考えると、新鮮な理解ができるし、今後の説明や設問にも役立つので、一読しよう。</a:t>
            </a:r>
          </a:p>
          <a:p>
            <a:pPr marL="342900" indent="-342900" algn="l">
              <a:buFont typeface="Wingdings" panose="05000000000000000000" pitchFamily="2" charset="2"/>
              <a:buChar char="l"/>
            </a:pPr>
            <a:r>
              <a:rPr lang="ja-JP" altLang="en-US" dirty="0"/>
              <a:t>パーセントとは、「全体を</a:t>
            </a:r>
            <a:r>
              <a:rPr lang="en-US" altLang="ja-JP" dirty="0">
                <a:solidFill>
                  <a:srgbClr val="FF0000"/>
                </a:solidFill>
              </a:rPr>
              <a:t>100</a:t>
            </a:r>
            <a:r>
              <a:rPr lang="ja-JP" altLang="en-US" dirty="0"/>
              <a:t>としたときに、いくらか」である。</a:t>
            </a:r>
          </a:p>
          <a:p>
            <a:pPr marL="342900" indent="-342900" algn="l">
              <a:buFont typeface="Wingdings" panose="05000000000000000000" pitchFamily="2" charset="2"/>
              <a:buChar char="l"/>
            </a:pPr>
            <a:r>
              <a:rPr lang="ja-JP" altLang="en-US" dirty="0"/>
              <a:t>学生</a:t>
            </a:r>
            <a:r>
              <a:rPr lang="en-US" altLang="ja-JP" dirty="0"/>
              <a:t>80</a:t>
            </a:r>
            <a:r>
              <a:rPr lang="ja-JP" altLang="en-US" dirty="0"/>
              <a:t>人のうち自宅通学が</a:t>
            </a:r>
            <a:r>
              <a:rPr lang="en-US" altLang="ja-JP" dirty="0"/>
              <a:t>23</a:t>
            </a:r>
            <a:r>
              <a:rPr lang="ja-JP" altLang="en-US" dirty="0"/>
              <a:t>人であれば、何パーセントの学生が自宅通学かを聞かれたら、</a:t>
            </a:r>
          </a:p>
          <a:p>
            <a:pPr algn="l"/>
            <a:r>
              <a:rPr lang="ja-JP" altLang="en-US" dirty="0"/>
              <a:t>　　</a:t>
            </a:r>
            <a:r>
              <a:rPr lang="en-US" altLang="ja-JP" dirty="0"/>
              <a:t>80:23=100:</a:t>
            </a:r>
            <a:r>
              <a:rPr lang="ja-JP" altLang="en-US" dirty="0"/>
              <a:t>？　と比例で考えて　</a:t>
            </a:r>
            <a:r>
              <a:rPr lang="en-US" altLang="ja-JP" dirty="0"/>
              <a:t>80×</a:t>
            </a:r>
            <a:r>
              <a:rPr lang="ja-JP" altLang="en-US" dirty="0"/>
              <a:t>？</a:t>
            </a:r>
            <a:r>
              <a:rPr lang="en-US" altLang="ja-JP" dirty="0"/>
              <a:t>=100×23</a:t>
            </a:r>
            <a:r>
              <a:rPr lang="ja-JP" altLang="en-US" dirty="0"/>
              <a:t>　と解く人もいるだろう。</a:t>
            </a:r>
          </a:p>
          <a:p>
            <a:pPr marL="342900" indent="-342900" algn="l">
              <a:buFont typeface="Wingdings" panose="05000000000000000000" pitchFamily="2" charset="2"/>
              <a:buChar char="l"/>
            </a:pPr>
            <a:r>
              <a:rPr lang="ja-JP" altLang="en-US" dirty="0"/>
              <a:t>でも最初から</a:t>
            </a:r>
            <a:r>
              <a:rPr lang="ja-JP" altLang="en-US" dirty="0" err="1"/>
              <a:t>、？</a:t>
            </a:r>
            <a:r>
              <a:rPr lang="en-US" altLang="ja-JP" dirty="0"/>
              <a:t>=(23/80)×100</a:t>
            </a:r>
            <a:r>
              <a:rPr lang="ja-JP" altLang="en-US" dirty="0"/>
              <a:t>　とすぐに書けるようになろう。</a:t>
            </a:r>
          </a:p>
          <a:p>
            <a:pPr marL="342900" indent="-342900" algn="l">
              <a:buFont typeface="Wingdings" panose="05000000000000000000" pitchFamily="2" charset="2"/>
              <a:buChar char="l"/>
            </a:pPr>
            <a:r>
              <a:rPr kumimoji="1" lang="en-US" altLang="ja-JP" dirty="0"/>
              <a:t>(23/80)</a:t>
            </a:r>
            <a:r>
              <a:rPr kumimoji="1" lang="ja-JP" altLang="en-US" dirty="0"/>
              <a:t>が意味しているのは、「</a:t>
            </a:r>
            <a:r>
              <a:rPr kumimoji="1" lang="en-US" altLang="ja-JP" dirty="0"/>
              <a:t>80</a:t>
            </a:r>
            <a:r>
              <a:rPr kumimoji="1" lang="ja-JP" altLang="en-US" dirty="0"/>
              <a:t>人の学生グループのうち、</a:t>
            </a:r>
            <a:r>
              <a:rPr kumimoji="1" lang="en-US" altLang="ja-JP" dirty="0"/>
              <a:t>23</a:t>
            </a:r>
            <a:r>
              <a:rPr kumimoji="1" lang="ja-JP" altLang="en-US" dirty="0"/>
              <a:t>人が自宅通学だから、</a:t>
            </a:r>
            <a:r>
              <a:rPr kumimoji="1" lang="en-US" altLang="ja-JP" dirty="0"/>
              <a:t>23</a:t>
            </a:r>
            <a:r>
              <a:rPr kumimoji="1" lang="ja-JP" altLang="en-US" dirty="0"/>
              <a:t>を</a:t>
            </a:r>
            <a:r>
              <a:rPr kumimoji="1" lang="en-US" altLang="ja-JP" dirty="0"/>
              <a:t>80</a:t>
            </a:r>
            <a:r>
              <a:rPr kumimoji="1" lang="ja-JP" altLang="en-US" dirty="0"/>
              <a:t>で割るということは、学生グループ</a:t>
            </a:r>
            <a:r>
              <a:rPr lang="ja-JP" altLang="en-US" dirty="0"/>
              <a:t>の規模</a:t>
            </a:r>
            <a:r>
              <a:rPr kumimoji="1" lang="ja-JP" altLang="en-US" dirty="0"/>
              <a:t>が</a:t>
            </a:r>
            <a:r>
              <a:rPr kumimoji="1" lang="en-US" altLang="ja-JP" dirty="0"/>
              <a:t>1</a:t>
            </a:r>
            <a:r>
              <a:rPr kumimoji="1" lang="ja-JP" altLang="en-US" dirty="0"/>
              <a:t>人であれば、自宅通学が何人いることになるか」である。つまり、「全体を</a:t>
            </a:r>
            <a:r>
              <a:rPr kumimoji="1" lang="en-US" altLang="ja-JP" dirty="0">
                <a:solidFill>
                  <a:srgbClr val="FF0000"/>
                </a:solidFill>
              </a:rPr>
              <a:t>1</a:t>
            </a:r>
            <a:r>
              <a:rPr kumimoji="1" lang="ja-JP" altLang="en-US" dirty="0"/>
              <a:t>としたときに、いくらであるか」を計算している。それを</a:t>
            </a:r>
            <a:r>
              <a:rPr kumimoji="1" lang="en-US" altLang="ja-JP" dirty="0"/>
              <a:t>100</a:t>
            </a:r>
            <a:r>
              <a:rPr kumimoji="1" lang="ja-JP" altLang="en-US" dirty="0"/>
              <a:t>倍しているのだから、パーセントを求めていることになる。</a:t>
            </a:r>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392156192"/>
      </p:ext>
    </p:extLst>
  </p:cSld>
  <p:clrMapOvr>
    <a:masterClrMapping/>
  </p:clrMapOvr>
  <mc:AlternateContent xmlns:mc="http://schemas.openxmlformats.org/markup-compatibility/2006" xmlns:p14="http://schemas.microsoft.com/office/powerpoint/2010/main">
    <mc:Choice Requires="p14">
      <p:transition spd="slow" p14:dur="2000" advTm="225041"/>
    </mc:Choice>
    <mc:Fallback xmlns="">
      <p:transition spd="slow" advTm="2250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361872"/>
            <a:ext cx="10826886" cy="4902741"/>
          </a:xfrm>
        </p:spPr>
        <p:txBody>
          <a:bodyPr/>
          <a:lstStyle/>
          <a:p>
            <a:pPr marL="342900" indent="-342900" algn="l">
              <a:buFont typeface="Wingdings" panose="05000000000000000000" pitchFamily="2" charset="2"/>
              <a:buChar char="l"/>
            </a:pPr>
            <a:r>
              <a:rPr lang="en-US" altLang="ja-JP" sz="2800" dirty="0"/>
              <a:t>〔</a:t>
            </a:r>
            <a:r>
              <a:rPr lang="ja-JP" altLang="en-US" sz="2800" dirty="0"/>
              <a:t>例題</a:t>
            </a:r>
            <a:r>
              <a:rPr lang="en-US" altLang="ja-JP" sz="2800" dirty="0"/>
              <a:t>〕</a:t>
            </a:r>
            <a:endParaRPr lang="ja-JP" altLang="en-US" sz="2800" dirty="0"/>
          </a:p>
          <a:p>
            <a:pPr algn="l"/>
            <a:r>
              <a:rPr lang="ja-JP" altLang="en-US" sz="2800" dirty="0"/>
              <a:t>　ある資源を</a:t>
            </a:r>
            <a:r>
              <a:rPr lang="en-US" altLang="ja-JP" sz="2800" dirty="0"/>
              <a:t>240</a:t>
            </a:r>
            <a:r>
              <a:rPr lang="ja-JP" altLang="en-US" sz="2800" dirty="0"/>
              <a:t>万円支払って手に入れた後に転売したら、</a:t>
            </a:r>
            <a:r>
              <a:rPr lang="en-US" altLang="ja-JP" sz="2800" dirty="0"/>
              <a:t>248</a:t>
            </a:r>
            <a:r>
              <a:rPr lang="ja-JP" altLang="en-US" sz="2800" dirty="0"/>
              <a:t>万円で売ることができた。この取引の収益率は何パーセントか？　今から解いてみよう。</a:t>
            </a:r>
          </a:p>
          <a:p>
            <a:pPr marL="342900" indent="-342900" algn="l">
              <a:buFont typeface="Wingdings" panose="05000000000000000000" pitchFamily="2" charset="2"/>
              <a:buChar char="l"/>
            </a:pPr>
            <a:r>
              <a:rPr lang="en-US" altLang="ja-JP" sz="2800" dirty="0"/>
              <a:t>〔</a:t>
            </a:r>
            <a:r>
              <a:rPr lang="ja-JP" altLang="en-US" sz="2800" dirty="0"/>
              <a:t>解説</a:t>
            </a:r>
            <a:r>
              <a:rPr lang="en-US" altLang="ja-JP" sz="2800" dirty="0"/>
              <a:t>〕</a:t>
            </a:r>
            <a:endParaRPr lang="ja-JP" altLang="en-US" sz="2800" dirty="0"/>
          </a:p>
          <a:p>
            <a:pPr algn="l"/>
            <a:r>
              <a:rPr lang="ja-JP" altLang="en-US" sz="2800" dirty="0"/>
              <a:t>　最初に投資した金額は</a:t>
            </a:r>
            <a:r>
              <a:rPr lang="en-US" altLang="ja-JP" sz="2800" dirty="0"/>
              <a:t>240</a:t>
            </a:r>
            <a:r>
              <a:rPr lang="ja-JP" altLang="en-US" sz="2800" dirty="0"/>
              <a:t>万円。それに対して、</a:t>
            </a:r>
            <a:r>
              <a:rPr lang="en-US" altLang="ja-JP" sz="2800" dirty="0"/>
              <a:t>248-240</a:t>
            </a:r>
            <a:r>
              <a:rPr lang="ja-JP" altLang="en-US" sz="2800" dirty="0"/>
              <a:t>万円つまり</a:t>
            </a:r>
            <a:r>
              <a:rPr lang="en-US" altLang="ja-JP" sz="2800" dirty="0"/>
              <a:t>8</a:t>
            </a:r>
            <a:r>
              <a:rPr lang="ja-JP" altLang="en-US" sz="2800" dirty="0"/>
              <a:t>万円の利益が出ている。そこで、</a:t>
            </a:r>
            <a:r>
              <a:rPr lang="en-US" altLang="ja-JP" sz="2800" dirty="0"/>
              <a:t>8</a:t>
            </a:r>
            <a:r>
              <a:rPr lang="ja-JP" altLang="en-US" sz="2800" dirty="0"/>
              <a:t>万円を</a:t>
            </a:r>
            <a:r>
              <a:rPr lang="en-US" altLang="ja-JP" sz="2800" dirty="0"/>
              <a:t>240</a:t>
            </a:r>
            <a:r>
              <a:rPr lang="ja-JP" altLang="en-US" sz="2800" dirty="0"/>
              <a:t>万円で割る（投資した金額が</a:t>
            </a:r>
            <a:r>
              <a:rPr lang="en-US" altLang="ja-JP" sz="2800" dirty="0"/>
              <a:t>1</a:t>
            </a:r>
            <a:r>
              <a:rPr lang="ja-JP" altLang="en-US" sz="2800" dirty="0"/>
              <a:t>円であれば、いくらの利益になるかを計算している）。それに</a:t>
            </a:r>
            <a:r>
              <a:rPr lang="en-US" altLang="ja-JP" sz="2800" dirty="0"/>
              <a:t>100</a:t>
            </a:r>
            <a:r>
              <a:rPr lang="ja-JP" altLang="en-US" sz="2800" dirty="0"/>
              <a:t>をかけると、「投資した額が</a:t>
            </a:r>
            <a:r>
              <a:rPr lang="en-US" altLang="ja-JP" sz="2800" dirty="0"/>
              <a:t>100</a:t>
            </a:r>
            <a:r>
              <a:rPr lang="ja-JP" altLang="en-US" sz="2800" dirty="0"/>
              <a:t>円だったとしたら、利益はいくらか」が得られる。</a:t>
            </a:r>
          </a:p>
          <a:p>
            <a:pPr algn="l"/>
            <a:r>
              <a:rPr lang="ja-JP" altLang="en-US" sz="2800" dirty="0"/>
              <a:t>　よって、</a:t>
            </a:r>
            <a:r>
              <a:rPr lang="en-US" altLang="ja-JP" sz="2800" dirty="0"/>
              <a:t>(8/240)×100 %</a:t>
            </a:r>
            <a:r>
              <a:rPr lang="ja-JP" altLang="en-US" sz="2800" dirty="0"/>
              <a:t>　が答え。次も例題。</a:t>
            </a:r>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891263"/>
          </a:xfrm>
        </p:spPr>
        <p:txBody>
          <a:bodyPr>
            <a:normAutofit/>
          </a:bodyPr>
          <a:lstStyle/>
          <a:p>
            <a:r>
              <a:rPr kumimoji="1" lang="ja-JP" altLang="en-US" dirty="0"/>
              <a:t>第</a:t>
            </a:r>
            <a:r>
              <a:rPr kumimoji="1" lang="en-US" altLang="ja-JP" dirty="0"/>
              <a:t>1</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1661661458"/>
      </p:ext>
    </p:extLst>
  </p:cSld>
  <p:clrMapOvr>
    <a:masterClrMapping/>
  </p:clrMapOvr>
  <mc:AlternateContent xmlns:mc="http://schemas.openxmlformats.org/markup-compatibility/2006" xmlns:p14="http://schemas.microsoft.com/office/powerpoint/2010/main">
    <mc:Choice Requires="p14">
      <p:transition spd="slow" p14:dur="2000" advTm="203872"/>
    </mc:Choice>
    <mc:Fallback xmlns="">
      <p:transition spd="slow" advTm="2038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2|23.7|14.3|8.8|17.4|37.9"/>
</p:tagLst>
</file>

<file path=ppt/tags/tag10.xml><?xml version="1.0" encoding="utf-8"?>
<p:tagLst xmlns:a="http://schemas.openxmlformats.org/drawingml/2006/main" xmlns:r="http://schemas.openxmlformats.org/officeDocument/2006/relationships" xmlns:p="http://schemas.openxmlformats.org/presentationml/2006/main">
  <p:tag name="TIMING" val="|0.8|1|276.5|0.9|24|14.9"/>
</p:tagLst>
</file>

<file path=ppt/tags/tag11.xml><?xml version="1.0" encoding="utf-8"?>
<p:tagLst xmlns:a="http://schemas.openxmlformats.org/drawingml/2006/main" xmlns:r="http://schemas.openxmlformats.org/officeDocument/2006/relationships" xmlns:p="http://schemas.openxmlformats.org/presentationml/2006/main">
  <p:tag name="TIMING" val="|0.6|29.6|100.1|42.3|14.1"/>
</p:tagLst>
</file>

<file path=ppt/tags/tag12.xml><?xml version="1.0" encoding="utf-8"?>
<p:tagLst xmlns:a="http://schemas.openxmlformats.org/drawingml/2006/main" xmlns:r="http://schemas.openxmlformats.org/officeDocument/2006/relationships" xmlns:p="http://schemas.openxmlformats.org/presentationml/2006/main">
  <p:tag name="TIMING" val="|0.7|21.2|25.8|52.9|9.3|26.6|16.8|10.4"/>
</p:tagLst>
</file>

<file path=ppt/tags/tag13.xml><?xml version="1.0" encoding="utf-8"?>
<p:tagLst xmlns:a="http://schemas.openxmlformats.org/drawingml/2006/main" xmlns:r="http://schemas.openxmlformats.org/officeDocument/2006/relationships" xmlns:p="http://schemas.openxmlformats.org/presentationml/2006/main">
  <p:tag name="TIMING" val="|0.6|1.6|291.4|0.8|6.3|6.9"/>
</p:tagLst>
</file>

<file path=ppt/tags/tag14.xml><?xml version="1.0" encoding="utf-8"?>
<p:tagLst xmlns:a="http://schemas.openxmlformats.org/drawingml/2006/main" xmlns:r="http://schemas.openxmlformats.org/officeDocument/2006/relationships" xmlns:p="http://schemas.openxmlformats.org/presentationml/2006/main">
  <p:tag name="TIMING" val="|1.2|12.3|12.3|14.9|27.9"/>
</p:tagLst>
</file>

<file path=ppt/tags/tag15.xml><?xml version="1.0" encoding="utf-8"?>
<p:tagLst xmlns:a="http://schemas.openxmlformats.org/drawingml/2006/main" xmlns:r="http://schemas.openxmlformats.org/officeDocument/2006/relationships" xmlns:p="http://schemas.openxmlformats.org/presentationml/2006/main">
  <p:tag name="TIMING" val="|2.1|6.9|13.9|3.4|36.8|37.3|0.1"/>
</p:tagLst>
</file>

<file path=ppt/tags/tag2.xml><?xml version="1.0" encoding="utf-8"?>
<p:tagLst xmlns:a="http://schemas.openxmlformats.org/drawingml/2006/main" xmlns:r="http://schemas.openxmlformats.org/officeDocument/2006/relationships" xmlns:p="http://schemas.openxmlformats.org/presentationml/2006/main">
  <p:tag name="TIMING" val="|0.7|24.2|4.6|4.9|8.5|31.7|29.5"/>
</p:tagLst>
</file>

<file path=ppt/tags/tag3.xml><?xml version="1.0" encoding="utf-8"?>
<p:tagLst xmlns:a="http://schemas.openxmlformats.org/drawingml/2006/main" xmlns:r="http://schemas.openxmlformats.org/officeDocument/2006/relationships" xmlns:p="http://schemas.openxmlformats.org/presentationml/2006/main">
  <p:tag name="TIMING" val="|2.6|29.9|37.3|23|16.8|19.8"/>
</p:tagLst>
</file>

<file path=ppt/tags/tag4.xml><?xml version="1.0" encoding="utf-8"?>
<p:tagLst xmlns:a="http://schemas.openxmlformats.org/drawingml/2006/main" xmlns:r="http://schemas.openxmlformats.org/officeDocument/2006/relationships" xmlns:p="http://schemas.openxmlformats.org/presentationml/2006/main">
  <p:tag name="TIMING" val="|0.9|31.9|69.5|20.1|46.1"/>
</p:tagLst>
</file>

<file path=ppt/tags/tag5.xml><?xml version="1.0" encoding="utf-8"?>
<p:tagLst xmlns:a="http://schemas.openxmlformats.org/drawingml/2006/main" xmlns:r="http://schemas.openxmlformats.org/officeDocument/2006/relationships" xmlns:p="http://schemas.openxmlformats.org/presentationml/2006/main">
  <p:tag name="TIMING" val="|1.1|11.3|119|17.9|25.8|2.4|21.7"/>
</p:tagLst>
</file>

<file path=ppt/tags/tag6.xml><?xml version="1.0" encoding="utf-8"?>
<p:tagLst xmlns:a="http://schemas.openxmlformats.org/drawingml/2006/main" xmlns:r="http://schemas.openxmlformats.org/officeDocument/2006/relationships" xmlns:p="http://schemas.openxmlformats.org/presentationml/2006/main">
  <p:tag name="TIMING" val="|0.8|19.9|1.5|208.9|1"/>
</p:tagLst>
</file>

<file path=ppt/tags/tag7.xml><?xml version="1.0" encoding="utf-8"?>
<p:tagLst xmlns:a="http://schemas.openxmlformats.org/drawingml/2006/main" xmlns:r="http://schemas.openxmlformats.org/officeDocument/2006/relationships" xmlns:p="http://schemas.openxmlformats.org/presentationml/2006/main">
  <p:tag name="TIMING" val="|0.8|38.3|10.6|81.7|29.6|19.3"/>
</p:tagLst>
</file>

<file path=ppt/tags/tag8.xml><?xml version="1.0" encoding="utf-8"?>
<p:tagLst xmlns:a="http://schemas.openxmlformats.org/drawingml/2006/main" xmlns:r="http://schemas.openxmlformats.org/officeDocument/2006/relationships" xmlns:p="http://schemas.openxmlformats.org/presentationml/2006/main">
  <p:tag name="TIMING" val="|0.6|2.9|126.6|1.2|57.2"/>
</p:tagLst>
</file>

<file path=ppt/tags/tag9.xml><?xml version="1.0" encoding="utf-8"?>
<p:tagLst xmlns:a="http://schemas.openxmlformats.org/drawingml/2006/main" xmlns:r="http://schemas.openxmlformats.org/officeDocument/2006/relationships" xmlns:p="http://schemas.openxmlformats.org/presentationml/2006/main">
  <p:tag name="TIMING" val="|0.7|1|129.5|1|15.6"/>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TotalTime>
  <Words>2734</Words>
  <Application>Microsoft Office PowerPoint</Application>
  <PresentationFormat>ワイド画面</PresentationFormat>
  <Paragraphs>206</Paragraphs>
  <Slides>16</Slides>
  <Notes>16</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16</vt:i4>
      </vt:variant>
    </vt:vector>
  </HeadingPairs>
  <TitlesOfParts>
    <vt:vector size="25"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第1章2節</vt:lpstr>
      <vt:lpstr>第1章2節</vt:lpstr>
      <vt:lpstr>第1章2節</vt:lpstr>
      <vt:lpstr>第1章2節</vt:lpstr>
      <vt:lpstr>第1章2節</vt:lpstr>
      <vt:lpstr>第1章2節</vt:lpstr>
      <vt:lpstr>第1章2節</vt:lpstr>
      <vt:lpstr>第1章2節</vt:lpstr>
      <vt:lpstr>第1章2節</vt:lpstr>
      <vt:lpstr>第1章2節</vt:lpstr>
      <vt:lpstr>第1章2節</vt:lpstr>
      <vt:lpstr>第1章2節</vt:lpstr>
      <vt:lpstr>第1章2節</vt:lpstr>
      <vt:lpstr>第1章2節</vt:lpstr>
      <vt:lpstr>第1章2節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87</cp:revision>
  <dcterms:created xsi:type="dcterms:W3CDTF">2020-04-12T07:19:24Z</dcterms:created>
  <dcterms:modified xsi:type="dcterms:W3CDTF">2024-04-22T09:27:18Z</dcterms:modified>
</cp:coreProperties>
</file>