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ppt/tags/tag11.xml" ContentType="application/vnd.openxmlformats-officedocument.presentationml.tags+xml"/>
  <Override PartName="/ppt/notesSlides/notesSlide12.xml" ContentType="application/vnd.openxmlformats-officedocument.presentationml.notesSlide+xml"/>
  <Override PartName="/ppt/tags/tag12.xml" ContentType="application/vnd.openxmlformats-officedocument.presentationml.tags+xml"/>
  <Override PartName="/ppt/notesSlides/notesSlide13.xml" ContentType="application/vnd.openxmlformats-officedocument.presentationml.notesSlide+xml"/>
  <Override PartName="/ppt/tags/tag13.xml" ContentType="application/vnd.openxmlformats-officedocument.presentationml.tags+xml"/>
  <Override PartName="/ppt/notesSlides/notesSlide14.xml" ContentType="application/vnd.openxmlformats-officedocument.presentationml.notesSlide+xml"/>
  <Override PartName="/ppt/tags/tag14.xml" ContentType="application/vnd.openxmlformats-officedocument.presentationml.tags+xml"/>
  <Override PartName="/ppt/notesSlides/notesSlide15.xml" ContentType="application/vnd.openxmlformats-officedocument.presentationml.notesSlide+xml"/>
  <Override PartName="/ppt/tags/tag15.xml" ContentType="application/vnd.openxmlformats-officedocument.presentationml.tags+xml"/>
  <Override PartName="/ppt/notesSlides/notesSlide16.xml" ContentType="application/vnd.openxmlformats-officedocument.presentationml.notesSlide+xml"/>
  <Override PartName="/ppt/tags/tag16.xml" ContentType="application/vnd.openxmlformats-officedocument.presentationml.tags+xml"/>
  <Override PartName="/ppt/notesSlides/notesSlide17.xml" ContentType="application/vnd.openxmlformats-officedocument.presentationml.notesSlide+xml"/>
  <Override PartName="/ppt/tags/tag17.xml" ContentType="application/vnd.openxmlformats-officedocument.presentationml.tags+xml"/>
  <Override PartName="/ppt/notesSlides/notesSlide18.xml" ContentType="application/vnd.openxmlformats-officedocument.presentationml.notesSlide+xml"/>
  <Override PartName="/ppt/tags/tag18.xml" ContentType="application/vnd.openxmlformats-officedocument.presentationml.tags+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87" r:id="rId2"/>
    <p:sldMasterId id="2147483701" r:id="rId3"/>
    <p:sldMasterId id="2147483674" r:id="rId4"/>
    <p:sldMasterId id="2147483660" r:id="rId5"/>
  </p:sldMasterIdLst>
  <p:notesMasterIdLst>
    <p:notesMasterId r:id="rId25"/>
  </p:notesMasterIdLst>
  <p:handoutMasterIdLst>
    <p:handoutMasterId r:id="rId26"/>
  </p:handoutMasterIdLst>
  <p:sldIdLst>
    <p:sldId id="264" r:id="rId6"/>
    <p:sldId id="259" r:id="rId7"/>
    <p:sldId id="260" r:id="rId8"/>
    <p:sldId id="261" r:id="rId9"/>
    <p:sldId id="262" r:id="rId10"/>
    <p:sldId id="263"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5" autoAdjust="0"/>
    <p:restoredTop sz="95250" autoAdjust="0"/>
  </p:normalViewPr>
  <p:slideViewPr>
    <p:cSldViewPr snapToGrid="0">
      <p:cViewPr varScale="1">
        <p:scale>
          <a:sx n="110" d="100"/>
          <a:sy n="110" d="100"/>
        </p:scale>
        <p:origin x="456" y="114"/>
      </p:cViewPr>
      <p:guideLst/>
    </p:cSldViewPr>
  </p:slideViewPr>
  <p:notesTextViewPr>
    <p:cViewPr>
      <p:scale>
        <a:sx n="1" d="1"/>
        <a:sy n="1" d="1"/>
      </p:scale>
      <p:origin x="0" y="0"/>
    </p:cViewPr>
  </p:notesTextViewPr>
  <p:notesViewPr>
    <p:cSldViewPr snapToGrid="0">
      <p:cViewPr varScale="1">
        <p:scale>
          <a:sx n="57" d="100"/>
          <a:sy n="57" d="100"/>
        </p:scale>
        <p:origin x="2568"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4E2486A-C254-4978-9D99-C2A82B36D619}" type="datetimeFigureOut">
              <a:rPr kumimoji="1" lang="ja-JP" altLang="en-US" smtClean="0"/>
              <a:t>2025/5/10</a:t>
            </a:fld>
            <a:endParaRPr kumimoji="1" lang="ja-JP" altLang="en-US"/>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6" name="スライド番号プレースホルダー 5"/>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BD3735-E4A6-45FA-A94F-B476DEBAE3BB}" type="slidenum">
              <a:rPr kumimoji="1" lang="ja-JP" altLang="en-US" smtClean="0"/>
              <a:t>‹#›</a:t>
            </a:fld>
            <a:endParaRPr kumimoji="1" lang="ja-JP" altLang="en-US"/>
          </a:p>
        </p:txBody>
      </p:sp>
    </p:spTree>
    <p:extLst>
      <p:ext uri="{BB962C8B-B14F-4D97-AF65-F5344CB8AC3E}">
        <p14:creationId xmlns:p14="http://schemas.microsoft.com/office/powerpoint/2010/main" val="407615814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2DA1EF-D9CD-4AFD-BE82-CFE483286A68}" type="datetimeFigureOut">
              <a:rPr kumimoji="1" lang="ja-JP" altLang="en-US" smtClean="0"/>
              <a:t>2025/5/10</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511501-1C33-46B9-9140-509589D034E0}" type="slidenum">
              <a:rPr kumimoji="1" lang="ja-JP" altLang="en-US" smtClean="0"/>
              <a:t>‹#›</a:t>
            </a:fld>
            <a:endParaRPr kumimoji="1" lang="ja-JP" altLang="en-US"/>
          </a:p>
        </p:txBody>
      </p:sp>
    </p:spTree>
    <p:extLst>
      <p:ext uri="{BB962C8B-B14F-4D97-AF65-F5344CB8AC3E}">
        <p14:creationId xmlns:p14="http://schemas.microsoft.com/office/powerpoint/2010/main" val="155114423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a:t>
            </a:fld>
            <a:endParaRPr kumimoji="1" lang="ja-JP" altLang="en-US"/>
          </a:p>
        </p:txBody>
      </p:sp>
    </p:spTree>
    <p:extLst>
      <p:ext uri="{BB962C8B-B14F-4D97-AF65-F5344CB8AC3E}">
        <p14:creationId xmlns:p14="http://schemas.microsoft.com/office/powerpoint/2010/main" val="20807768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10</a:t>
            </a:fld>
            <a:endParaRPr kumimoji="1" lang="ja-JP" altLang="en-US"/>
          </a:p>
        </p:txBody>
      </p:sp>
    </p:spTree>
    <p:extLst>
      <p:ext uri="{BB962C8B-B14F-4D97-AF65-F5344CB8AC3E}">
        <p14:creationId xmlns:p14="http://schemas.microsoft.com/office/powerpoint/2010/main" val="13500817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11</a:t>
            </a:fld>
            <a:endParaRPr kumimoji="1" lang="ja-JP" altLang="en-US"/>
          </a:p>
        </p:txBody>
      </p:sp>
    </p:spTree>
    <p:extLst>
      <p:ext uri="{BB962C8B-B14F-4D97-AF65-F5344CB8AC3E}">
        <p14:creationId xmlns:p14="http://schemas.microsoft.com/office/powerpoint/2010/main" val="16203302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12</a:t>
            </a:fld>
            <a:endParaRPr kumimoji="1" lang="ja-JP" altLang="en-US"/>
          </a:p>
        </p:txBody>
      </p:sp>
    </p:spTree>
    <p:extLst>
      <p:ext uri="{BB962C8B-B14F-4D97-AF65-F5344CB8AC3E}">
        <p14:creationId xmlns:p14="http://schemas.microsoft.com/office/powerpoint/2010/main" val="11111980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13</a:t>
            </a:fld>
            <a:endParaRPr kumimoji="1" lang="ja-JP" altLang="en-US"/>
          </a:p>
        </p:txBody>
      </p:sp>
    </p:spTree>
    <p:extLst>
      <p:ext uri="{BB962C8B-B14F-4D97-AF65-F5344CB8AC3E}">
        <p14:creationId xmlns:p14="http://schemas.microsoft.com/office/powerpoint/2010/main" val="2941344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14</a:t>
            </a:fld>
            <a:endParaRPr kumimoji="1" lang="ja-JP" altLang="en-US"/>
          </a:p>
        </p:txBody>
      </p:sp>
    </p:spTree>
    <p:extLst>
      <p:ext uri="{BB962C8B-B14F-4D97-AF65-F5344CB8AC3E}">
        <p14:creationId xmlns:p14="http://schemas.microsoft.com/office/powerpoint/2010/main" val="30589710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15</a:t>
            </a:fld>
            <a:endParaRPr kumimoji="1" lang="ja-JP" altLang="en-US"/>
          </a:p>
        </p:txBody>
      </p:sp>
    </p:spTree>
    <p:extLst>
      <p:ext uri="{BB962C8B-B14F-4D97-AF65-F5344CB8AC3E}">
        <p14:creationId xmlns:p14="http://schemas.microsoft.com/office/powerpoint/2010/main" val="28483077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16</a:t>
            </a:fld>
            <a:endParaRPr kumimoji="1" lang="ja-JP" altLang="en-US"/>
          </a:p>
        </p:txBody>
      </p:sp>
    </p:spTree>
    <p:extLst>
      <p:ext uri="{BB962C8B-B14F-4D97-AF65-F5344CB8AC3E}">
        <p14:creationId xmlns:p14="http://schemas.microsoft.com/office/powerpoint/2010/main" val="24996127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17</a:t>
            </a:fld>
            <a:endParaRPr kumimoji="1" lang="ja-JP" altLang="en-US"/>
          </a:p>
        </p:txBody>
      </p:sp>
    </p:spTree>
    <p:extLst>
      <p:ext uri="{BB962C8B-B14F-4D97-AF65-F5344CB8AC3E}">
        <p14:creationId xmlns:p14="http://schemas.microsoft.com/office/powerpoint/2010/main" val="17612929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18</a:t>
            </a:fld>
            <a:endParaRPr kumimoji="1" lang="ja-JP" altLang="en-US"/>
          </a:p>
        </p:txBody>
      </p:sp>
    </p:spTree>
    <p:extLst>
      <p:ext uri="{BB962C8B-B14F-4D97-AF65-F5344CB8AC3E}">
        <p14:creationId xmlns:p14="http://schemas.microsoft.com/office/powerpoint/2010/main" val="33707393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19</a:t>
            </a:fld>
            <a:endParaRPr kumimoji="1" lang="ja-JP" altLang="en-US"/>
          </a:p>
        </p:txBody>
      </p:sp>
    </p:spTree>
    <p:extLst>
      <p:ext uri="{BB962C8B-B14F-4D97-AF65-F5344CB8AC3E}">
        <p14:creationId xmlns:p14="http://schemas.microsoft.com/office/powerpoint/2010/main" val="20987311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a:t>
            </a:fld>
            <a:endParaRPr kumimoji="1" lang="ja-JP" altLang="en-US"/>
          </a:p>
        </p:txBody>
      </p:sp>
    </p:spTree>
    <p:extLst>
      <p:ext uri="{BB962C8B-B14F-4D97-AF65-F5344CB8AC3E}">
        <p14:creationId xmlns:p14="http://schemas.microsoft.com/office/powerpoint/2010/main" val="15597796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3</a:t>
            </a:fld>
            <a:endParaRPr kumimoji="1" lang="ja-JP" altLang="en-US"/>
          </a:p>
        </p:txBody>
      </p:sp>
    </p:spTree>
    <p:extLst>
      <p:ext uri="{BB962C8B-B14F-4D97-AF65-F5344CB8AC3E}">
        <p14:creationId xmlns:p14="http://schemas.microsoft.com/office/powerpoint/2010/main" val="2125922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4</a:t>
            </a:fld>
            <a:endParaRPr kumimoji="1" lang="ja-JP" altLang="en-US"/>
          </a:p>
        </p:txBody>
      </p:sp>
    </p:spTree>
    <p:extLst>
      <p:ext uri="{BB962C8B-B14F-4D97-AF65-F5344CB8AC3E}">
        <p14:creationId xmlns:p14="http://schemas.microsoft.com/office/powerpoint/2010/main" val="26774758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5</a:t>
            </a:fld>
            <a:endParaRPr kumimoji="1" lang="ja-JP" altLang="en-US"/>
          </a:p>
        </p:txBody>
      </p:sp>
    </p:spTree>
    <p:extLst>
      <p:ext uri="{BB962C8B-B14F-4D97-AF65-F5344CB8AC3E}">
        <p14:creationId xmlns:p14="http://schemas.microsoft.com/office/powerpoint/2010/main" val="31527722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6</a:t>
            </a:fld>
            <a:endParaRPr kumimoji="1" lang="ja-JP" altLang="en-US"/>
          </a:p>
        </p:txBody>
      </p:sp>
    </p:spTree>
    <p:extLst>
      <p:ext uri="{BB962C8B-B14F-4D97-AF65-F5344CB8AC3E}">
        <p14:creationId xmlns:p14="http://schemas.microsoft.com/office/powerpoint/2010/main" val="15790717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7</a:t>
            </a:fld>
            <a:endParaRPr kumimoji="1" lang="ja-JP" altLang="en-US"/>
          </a:p>
        </p:txBody>
      </p:sp>
    </p:spTree>
    <p:extLst>
      <p:ext uri="{BB962C8B-B14F-4D97-AF65-F5344CB8AC3E}">
        <p14:creationId xmlns:p14="http://schemas.microsoft.com/office/powerpoint/2010/main" val="11881485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8</a:t>
            </a:fld>
            <a:endParaRPr kumimoji="1" lang="ja-JP" altLang="en-US"/>
          </a:p>
        </p:txBody>
      </p:sp>
    </p:spTree>
    <p:extLst>
      <p:ext uri="{BB962C8B-B14F-4D97-AF65-F5344CB8AC3E}">
        <p14:creationId xmlns:p14="http://schemas.microsoft.com/office/powerpoint/2010/main" val="11257567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9</a:t>
            </a:fld>
            <a:endParaRPr kumimoji="1" lang="ja-JP" altLang="en-US"/>
          </a:p>
        </p:txBody>
      </p:sp>
    </p:spTree>
    <p:extLst>
      <p:ext uri="{BB962C8B-B14F-4D97-AF65-F5344CB8AC3E}">
        <p14:creationId xmlns:p14="http://schemas.microsoft.com/office/powerpoint/2010/main" val="1663550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7" name="日付プレースホルダー 6"/>
          <p:cNvSpPr>
            <a:spLocks noGrp="1"/>
          </p:cNvSpPr>
          <p:nvPr>
            <p:ph type="dt" sz="half" idx="10"/>
          </p:nvPr>
        </p:nvSpPr>
        <p:spPr/>
        <p:txBody>
          <a:bodyPr/>
          <a:lstStyle/>
          <a:p>
            <a:fld id="{026DFA7C-4F8D-470B-A1AB-BB25CCB9B707}" type="datetime1">
              <a:rPr kumimoji="1" lang="ja-JP" altLang="en-US" smtClean="0"/>
              <a:t>2025/5/10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10" name="タイトル 9"/>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3885631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4DDB483-FDB8-4B66-AEC4-03EA20D8596C}" type="datetime1">
              <a:rPr kumimoji="1" lang="ja-JP" altLang="en-US" smtClean="0"/>
              <a:t>2025/5/10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3245709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E856A08-FFB8-4A07-A9CF-34267C9F5426}" type="datetime1">
              <a:rPr kumimoji="1" lang="ja-JP" altLang="en-US" smtClean="0"/>
              <a:t>2025/5/10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40541849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2E70892-132D-43F8-8C1F-1B33E49CB960}" type="datetime1">
              <a:rPr kumimoji="1" lang="ja-JP" altLang="en-US" smtClean="0"/>
              <a:t>2025/5/10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13432146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E88683B-0EC3-4D7C-95CE-F2516E1DCCB7}" type="datetime1">
              <a:rPr kumimoji="1" lang="ja-JP" altLang="en-US" smtClean="0"/>
              <a:t>2025/5/10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3698886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8ABC973-0F92-49D7-9AFA-F399CE8179CC}" type="datetime1">
              <a:rPr kumimoji="1" lang="ja-JP" altLang="en-US" smtClean="0"/>
              <a:t>2025/5/10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8041597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CCFD85D-9A4D-49FC-A843-BAD8B568CCB4}" type="datetime1">
              <a:rPr kumimoji="1" lang="ja-JP" altLang="en-US" smtClean="0"/>
              <a:t>2025/5/10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0891855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578E3AA-5B17-443D-AAE7-7D5067A13386}" type="datetime1">
              <a:rPr kumimoji="1" lang="ja-JP" altLang="en-US" smtClean="0"/>
              <a:t>2025/5/10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23638095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9EF4A47-9F84-4C87-9279-516403C9F658}" type="datetime1">
              <a:rPr kumimoji="1" lang="ja-JP" altLang="en-US" smtClean="0"/>
              <a:t>2025/5/10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4488916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4EE0422-883A-4692-9B69-827F877A5CC4}" type="datetime1">
              <a:rPr kumimoji="1" lang="ja-JP" altLang="en-US" smtClean="0"/>
              <a:t>2025/5/10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5575769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C74DC46-3661-4FC3-B415-8798A737DE2B}" type="datetime1">
              <a:rPr kumimoji="1" lang="ja-JP" altLang="en-US" smtClean="0"/>
              <a:t>2025/5/10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555076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E47E0F9-5EFA-4562-AD16-74DEBC8541C0}" type="datetime1">
              <a:rPr kumimoji="1" lang="ja-JP" altLang="en-US" smtClean="0"/>
              <a:t>2025/5/10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7C7902E-D286-4B94-BC56-2A8558325CB4}" type="slidenum">
              <a:rPr kumimoji="1" lang="ja-JP" altLang="en-US" smtClean="0"/>
              <a:t>‹#›</a:t>
            </a:fld>
            <a:endParaRPr kumimoji="1" lang="ja-JP" altLang="en-US" dirty="0"/>
          </a:p>
        </p:txBody>
      </p:sp>
    </p:spTree>
    <p:extLst>
      <p:ext uri="{BB962C8B-B14F-4D97-AF65-F5344CB8AC3E}">
        <p14:creationId xmlns:p14="http://schemas.microsoft.com/office/powerpoint/2010/main" val="22675211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EBB8E8E-4247-4462-B452-B357BFF98658}" type="datetime1">
              <a:rPr kumimoji="1" lang="ja-JP" altLang="en-US" smtClean="0"/>
              <a:t>2025/5/10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7773859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FBA0129-6E8F-4396-AE89-2FC70F3C1DC8}" type="datetime1">
              <a:rPr kumimoji="1" lang="ja-JP" altLang="en-US" smtClean="0"/>
              <a:t>2025/5/10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33357803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77DE3D1-10D5-4118-9127-B3F958F786F1}" type="datetime1">
              <a:rPr kumimoji="1" lang="ja-JP" altLang="en-US" smtClean="0"/>
              <a:t>2025/5/10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446036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D022036-A8CF-4CFC-A48E-833467CC6E61}" type="datetime1">
              <a:rPr kumimoji="1" lang="ja-JP" altLang="en-US" smtClean="0"/>
              <a:t>2025/5/10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78103225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0C24A9C-2BE1-422B-AA65-B1612591ECAA}" type="datetime1">
              <a:rPr kumimoji="1" lang="ja-JP" altLang="en-US" smtClean="0"/>
              <a:t>2025/5/10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2180923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F4DA547-90AD-4701-A6C8-27336E17D868}" type="datetime1">
              <a:rPr kumimoji="1" lang="ja-JP" altLang="en-US" smtClean="0"/>
              <a:t>2025/5/10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427285043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19C06F6-7FE9-4BFF-8123-54DD9037E158}" type="datetime1">
              <a:rPr kumimoji="1" lang="ja-JP" altLang="en-US" smtClean="0"/>
              <a:t>2025/5/10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417057290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F35C47C-225E-498F-A52E-42621E856228}" type="datetime1">
              <a:rPr kumimoji="1" lang="ja-JP" altLang="en-US" smtClean="0"/>
              <a:t>2025/5/10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17092842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341B405-C23F-4D44-B2FD-0954B5C9C0B3}" type="datetime1">
              <a:rPr kumimoji="1" lang="ja-JP" altLang="en-US" smtClean="0"/>
              <a:t>2025/5/10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243179254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576AC81-6A20-4A7C-85E2-F992258A33AF}" type="datetime1">
              <a:rPr kumimoji="1" lang="ja-JP" altLang="en-US" smtClean="0"/>
              <a:t>2025/5/10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2367537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09D92F5-8EB7-4169-B968-D1B1CDA71AE2}" type="datetime1">
              <a:rPr kumimoji="1" lang="ja-JP" altLang="en-US" smtClean="0"/>
              <a:t>2025/5/10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135908780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1CC5903-6349-4BE5-B997-C55E198A5BEA}" type="datetime1">
              <a:rPr kumimoji="1" lang="ja-JP" altLang="en-US" smtClean="0"/>
              <a:t>2025/5/10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227440134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909FE12-BEEF-4596-B5D9-FB28F79B2023}" type="datetime1">
              <a:rPr kumimoji="1" lang="ja-JP" altLang="en-US" smtClean="0"/>
              <a:t>2025/5/10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7336119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AE82434-2B09-4BE6-A552-9397770DF854}" type="datetime1">
              <a:rPr kumimoji="1" lang="ja-JP" altLang="en-US" smtClean="0"/>
              <a:t>2025/5/10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19523141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ECD6915-2D2D-49D1-9095-F1174EFF0DA8}" type="datetime1">
              <a:rPr kumimoji="1" lang="ja-JP" altLang="en-US" smtClean="0"/>
              <a:t>2025/5/10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77793930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D0C3808-A616-46CC-BE1B-D90740542550}" type="datetime1">
              <a:rPr kumimoji="1" lang="ja-JP" altLang="en-US" smtClean="0"/>
              <a:t>2025/5/10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13206411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561C886-FF3C-4C8E-A64D-AB2A872EF092}" type="datetime1">
              <a:rPr kumimoji="1" lang="ja-JP" altLang="en-US" smtClean="0"/>
              <a:t>2025/5/10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22372042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5BB2C1E-F597-4826-8F56-2F99464A1080}" type="datetime1">
              <a:rPr kumimoji="1" lang="ja-JP" altLang="en-US" smtClean="0"/>
              <a:t>2025/5/10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267631849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ECB4FBC-1472-423D-AA4B-A3A4345D6D34}" type="datetime1">
              <a:rPr kumimoji="1" lang="ja-JP" altLang="en-US" smtClean="0"/>
              <a:t>2025/5/10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368382973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3D44A02-7F50-4935-95B6-C042D06F21A6}" type="datetime1">
              <a:rPr kumimoji="1" lang="ja-JP" altLang="en-US" smtClean="0"/>
              <a:t>2025/5/10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275900364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CDE8C6-78C4-4896-A40C-0064E8D1D024}" type="datetime1">
              <a:rPr kumimoji="1" lang="ja-JP" altLang="en-US" smtClean="0"/>
              <a:t>2025/5/10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821191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2CB2C4D-DE41-4C8C-83C7-B35C92E75773}" type="datetime1">
              <a:rPr kumimoji="1" lang="ja-JP" altLang="en-US" smtClean="0"/>
              <a:t>2025/5/10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402163240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60FB27A-2842-45D1-8395-EC8343117B99}" type="datetime1">
              <a:rPr kumimoji="1" lang="ja-JP" altLang="en-US" smtClean="0"/>
              <a:t>2025/5/10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13567456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D2F4FE83-262F-4D5D-BB2E-E46B2A42AA27}" type="datetime1">
              <a:rPr kumimoji="1" lang="ja-JP" altLang="en-US" smtClean="0"/>
              <a:t>2025/5/10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311224817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69ECD97-E321-482C-925E-456FFBA9EBEA}" type="datetime1">
              <a:rPr kumimoji="1" lang="ja-JP" altLang="en-US" smtClean="0"/>
              <a:t>2025/5/10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31565540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A3937A3-D8F9-475B-A631-25DC052CED47}" type="datetime1">
              <a:rPr kumimoji="1" lang="ja-JP" altLang="en-US" smtClean="0"/>
              <a:t>2025/5/10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49254899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EDF4228-2AB5-410C-8C7E-25E6DBE413D9}" type="datetime1">
              <a:rPr kumimoji="1" lang="ja-JP" altLang="en-US" smtClean="0"/>
              <a:t>2025/5/10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423761758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FAC1ED1-575A-41DD-A045-0005DFBFA15C}" type="datetime1">
              <a:rPr kumimoji="1" lang="ja-JP" altLang="en-US" smtClean="0"/>
              <a:t>2025/5/10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5193855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E528B5-4AEB-4C3A-A8ED-78EE976BA7E6}" type="datetime1">
              <a:rPr kumimoji="1" lang="ja-JP" altLang="en-US" smtClean="0"/>
              <a:t>2025/5/10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338574208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A823E39-B061-4431-89E9-EC731F3C6A92}" type="datetime1">
              <a:rPr kumimoji="1" lang="ja-JP" altLang="en-US" smtClean="0"/>
              <a:t>2025/5/10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152942314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91AA8E2-2AD9-41D3-9BD5-9EBAF2F0723F}" type="datetime1">
              <a:rPr kumimoji="1" lang="ja-JP" altLang="en-US" smtClean="0"/>
              <a:t>2025/5/10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2F27B11-74A9-4FF3-B93D-8CD4ADE42620}" type="slidenum">
              <a:rPr kumimoji="1" lang="ja-JP" altLang="en-US" smtClean="0"/>
              <a:t>‹#›</a:t>
            </a:fld>
            <a:endParaRPr kumimoji="1" lang="ja-JP" altLang="en-US" dirty="0"/>
          </a:p>
        </p:txBody>
      </p:sp>
    </p:spTree>
    <p:extLst>
      <p:ext uri="{BB962C8B-B14F-4D97-AF65-F5344CB8AC3E}">
        <p14:creationId xmlns:p14="http://schemas.microsoft.com/office/powerpoint/2010/main" val="380145618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14D7B09-473A-4596-97C4-E1608D3F27A9}" type="datetime1">
              <a:rPr kumimoji="1" lang="ja-JP" altLang="en-US" smtClean="0"/>
              <a:t>2025/5/10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1317175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349EF72-CB3E-4F82-8200-FD09214F1B55}" type="datetime1">
              <a:rPr kumimoji="1" lang="ja-JP" altLang="en-US" smtClean="0"/>
              <a:t>2025/5/10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18687347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396F500-5FC5-4F81-B32D-CD134C83131B}" type="datetime1">
              <a:rPr kumimoji="1" lang="ja-JP" altLang="en-US" smtClean="0"/>
              <a:t>2025/5/10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55186001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B72BA70-7430-4EFA-BAA4-2C1805AB4A60}" type="datetime1">
              <a:rPr kumimoji="1" lang="ja-JP" altLang="en-US" smtClean="0"/>
              <a:t>2025/5/10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57122668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53A4457-A826-43BF-8B5F-7F82D85903DE}" type="datetime1">
              <a:rPr kumimoji="1" lang="ja-JP" altLang="en-US" smtClean="0"/>
              <a:t>2025/5/10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48862681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4A196AA-3B1A-4A99-8CE8-AEEAB4756832}" type="datetime1">
              <a:rPr kumimoji="1" lang="ja-JP" altLang="en-US" smtClean="0"/>
              <a:t>2025/5/10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61024437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0D1CA45-A8EE-4FDD-87DF-BE4C2180BFC9}" type="datetime1">
              <a:rPr kumimoji="1" lang="ja-JP" altLang="en-US" smtClean="0"/>
              <a:t>2025/5/10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35298722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B589596-4396-475B-BAFF-670B4E4C65DB}" type="datetime1">
              <a:rPr kumimoji="1" lang="ja-JP" altLang="en-US" smtClean="0"/>
              <a:t>2025/5/10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257800058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5F58CCF-47EF-47E9-A682-D65C43EB1E07}" type="datetime1">
              <a:rPr kumimoji="1" lang="ja-JP" altLang="en-US" smtClean="0"/>
              <a:t>2025/5/10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76890180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FD21C0E-0B2B-4E75-953D-7B3BC2F5EECF}" type="datetime1">
              <a:rPr kumimoji="1" lang="ja-JP" altLang="en-US" smtClean="0"/>
              <a:t>2025/5/10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209975110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1E96559-135C-4DAA-991F-30834100C1C7}" type="datetime1">
              <a:rPr kumimoji="1" lang="ja-JP" altLang="en-US" smtClean="0"/>
              <a:t>2025/5/10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267500330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8CBB9FD-27DC-4039-A47A-950D3DD1BF4F}" type="datetime1">
              <a:rPr kumimoji="1" lang="ja-JP" altLang="en-US" smtClean="0"/>
              <a:t>2025/5/10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665771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ACE4D92-1CD5-43F0-A239-8AEBB906CDCD}" type="datetime1">
              <a:rPr kumimoji="1" lang="ja-JP" altLang="en-US" smtClean="0"/>
              <a:t>2025/5/10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3494941408"/>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6" name="日付プレースホルダー 5"/>
          <p:cNvSpPr>
            <a:spLocks noGrp="1"/>
          </p:cNvSpPr>
          <p:nvPr>
            <p:ph type="dt" sz="half" idx="10"/>
          </p:nvPr>
        </p:nvSpPr>
        <p:spPr/>
        <p:txBody>
          <a:bodyPr/>
          <a:lstStyle/>
          <a:p>
            <a:fld id="{D1D66405-1911-4D2F-B4DC-6507D3374896}" type="datetime1">
              <a:rPr kumimoji="1" lang="ja-JP" altLang="en-US" smtClean="0"/>
              <a:t>2025/5/10</a:t>
            </a:fld>
            <a:endParaRPr kumimoji="1" lang="ja-JP" altLang="en-US"/>
          </a:p>
        </p:txBody>
      </p:sp>
      <p:sp>
        <p:nvSpPr>
          <p:cNvPr id="7" name="フッター プレースホルダー 6"/>
          <p:cNvSpPr>
            <a:spLocks noGrp="1"/>
          </p:cNvSpPr>
          <p:nvPr>
            <p:ph type="ftr" sz="quarter" idx="11"/>
          </p:nvPr>
        </p:nvSpPr>
        <p:spPr/>
        <p:txBody>
          <a:bodyPr/>
          <a:lstStyle/>
          <a:p>
            <a:endParaRPr kumimoji="1" lang="ja-JP" altLang="en-US"/>
          </a:p>
        </p:txBody>
      </p:sp>
      <p:sp>
        <p:nvSpPr>
          <p:cNvPr id="8" name="スライド番号プレースホルダー 7"/>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1032290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F25CA54-9F9F-4500-8D26-2A67EFF44DB3}" type="datetime1">
              <a:rPr kumimoji="1" lang="ja-JP" altLang="en-US" smtClean="0"/>
              <a:t>2025/5/10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1565684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C8FECBC-4F40-47FE-B137-626A979DF050}" type="datetime1">
              <a:rPr kumimoji="1" lang="ja-JP" altLang="en-US" smtClean="0"/>
              <a:t>2025/5/10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2281830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C320F0C-03F2-460B-B1B7-AFE40419A343}" type="datetime1">
              <a:rPr kumimoji="1" lang="ja-JP" altLang="en-US" smtClean="0"/>
              <a:t>2025/5/10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2245811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theme" Target="../theme/theme5.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4020A8-F826-42B6-9291-1C176EC26609}" type="datetime1">
              <a:rPr kumimoji="1" lang="ja-JP" altLang="en-US" smtClean="0"/>
              <a:t>2025/5/10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C7902E-D286-4B94-BC56-2A8558325CB4}" type="slidenum">
              <a:rPr kumimoji="1" lang="ja-JP" altLang="en-US" smtClean="0"/>
              <a:t>‹#›</a:t>
            </a:fld>
            <a:endParaRPr kumimoji="1" lang="ja-JP" altLang="en-US" dirty="0"/>
          </a:p>
        </p:txBody>
      </p:sp>
    </p:spTree>
    <p:extLst>
      <p:ext uri="{BB962C8B-B14F-4D97-AF65-F5344CB8AC3E}">
        <p14:creationId xmlns:p14="http://schemas.microsoft.com/office/powerpoint/2010/main" val="848814347"/>
      </p:ext>
    </p:extLst>
  </p:cSld>
  <p:clrMap bg1="lt1" tx1="dk1" bg2="lt2" tx2="dk2" accent1="accent1" accent2="accent2" accent3="accent3" accent4="accent4" accent5="accent5" accent6="accent6" hlink="hlink" folHlink="folHlink"/>
  <p:sldLayoutIdLst>
    <p:sldLayoutId id="2147483649" r:id="rId1"/>
    <p:sldLayoutId id="2147483673"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B01D1F-6287-485A-9C07-5A7874ADA035}" type="datetime1">
              <a:rPr kumimoji="1" lang="ja-JP" altLang="en-US" smtClean="0"/>
              <a:t>2025/5/10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97312341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70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16FEF6-2AA0-4B47-A5AD-DB366C5D2F3D}" type="datetime1">
              <a:rPr kumimoji="1" lang="ja-JP" altLang="en-US" smtClean="0"/>
              <a:t>2025/5/10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1681343771"/>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0837DE-37FA-4BD4-B84A-64F643335B71}" type="datetime1">
              <a:rPr kumimoji="1" lang="ja-JP" altLang="en-US" smtClean="0"/>
              <a:t>2025/5/10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F27B11-74A9-4FF3-B93D-8CD4ADE42620}" type="slidenum">
              <a:rPr kumimoji="1" lang="ja-JP" altLang="en-US" smtClean="0"/>
              <a:t>‹#›</a:t>
            </a:fld>
            <a:endParaRPr kumimoji="1" lang="ja-JP" altLang="en-US" dirty="0"/>
          </a:p>
        </p:txBody>
      </p:sp>
    </p:spTree>
    <p:extLst>
      <p:ext uri="{BB962C8B-B14F-4D97-AF65-F5344CB8AC3E}">
        <p14:creationId xmlns:p14="http://schemas.microsoft.com/office/powerpoint/2010/main" val="3107897951"/>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AFC3DE-FD4A-40AB-A647-84687ACC2543}" type="datetime1">
              <a:rPr kumimoji="1" lang="ja-JP" altLang="en-US" smtClean="0"/>
              <a:t>2025/5/10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4229833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tags" Target="../tags/tag9.xml"/><Relationship Id="rId4" Type="http://schemas.openxmlformats.org/officeDocument/2006/relationships/image" Target="../media/image1.emf"/></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tags" Target="../tags/tag10.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tags" Target="../tags/tag11.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tags" Target="../tags/tag13.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tags" Target="../tags/tag14.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xml"/><Relationship Id="rId1" Type="http://schemas.openxmlformats.org/officeDocument/2006/relationships/tags" Target="../tags/tag15.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xml"/><Relationship Id="rId1" Type="http://schemas.openxmlformats.org/officeDocument/2006/relationships/tags" Target="../tags/tag16.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xml"/><Relationship Id="rId1" Type="http://schemas.openxmlformats.org/officeDocument/2006/relationships/tags" Target="../tags/tag17.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xml"/><Relationship Id="rId1" Type="http://schemas.openxmlformats.org/officeDocument/2006/relationships/tags" Target="../tags/tag18.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hyperlink" Target="https://www.boj.or.jp/statistics/outline/exp/exbpsm6.htm/" TargetMode="Externa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758757" y="1741251"/>
            <a:ext cx="10719881" cy="4231532"/>
          </a:xfrm>
        </p:spPr>
        <p:txBody>
          <a:bodyPr/>
          <a:lstStyle/>
          <a:p>
            <a:endParaRPr kumimoji="1" lang="ja-JP" altLang="en-US" dirty="0"/>
          </a:p>
          <a:p>
            <a:endParaRPr lang="ja-JP" altLang="en-US" dirty="0"/>
          </a:p>
          <a:p>
            <a:r>
              <a:rPr kumimoji="1" lang="ja-JP" altLang="en-US" sz="6600" dirty="0"/>
              <a:t>国際金融論（外国為替論）</a:t>
            </a:r>
          </a:p>
          <a:p>
            <a:endParaRPr lang="ja-JP" altLang="en-US" dirty="0"/>
          </a:p>
          <a:p>
            <a:r>
              <a:rPr lang="ja-JP" altLang="en-US" dirty="0"/>
              <a:t>北九州市立大学　前田　淳（まえだ　じゅん）</a:t>
            </a:r>
          </a:p>
          <a:p>
            <a:endParaRPr kumimoji="1" lang="ja-JP" altLang="en-US" dirty="0"/>
          </a:p>
        </p:txBody>
      </p:sp>
    </p:spTree>
    <p:extLst>
      <p:ext uri="{BB962C8B-B14F-4D97-AF65-F5344CB8AC3E}">
        <p14:creationId xmlns:p14="http://schemas.microsoft.com/office/powerpoint/2010/main" val="418041729"/>
      </p:ext>
    </p:extLst>
  </p:cSld>
  <p:clrMapOvr>
    <a:masterClrMapping/>
  </p:clrMapOvr>
  <mc:AlternateContent xmlns:mc="http://schemas.openxmlformats.org/markup-compatibility/2006" xmlns:p14="http://schemas.microsoft.com/office/powerpoint/2010/main">
    <mc:Choice Requires="p14">
      <p:transition spd="slow" p14:dur="2000" advTm="8586"/>
    </mc:Choice>
    <mc:Fallback xmlns="">
      <p:transition spd="slow" advTm="8586"/>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350212"/>
          </a:xfrm>
        </p:spPr>
        <p:txBody>
          <a:bodyPr>
            <a:normAutofit/>
          </a:bodyPr>
          <a:lstStyle/>
          <a:p>
            <a:pPr marL="342900" indent="-342900" algn="l">
              <a:buFont typeface="Wingdings" panose="05000000000000000000" pitchFamily="2" charset="2"/>
              <a:buChar char="l"/>
            </a:pPr>
            <a:r>
              <a:rPr lang="ja-JP" altLang="en-US" dirty="0"/>
              <a:t>金融収支の記録の仕方のルールは、下の表のとおり。</a:t>
            </a:r>
          </a:p>
          <a:p>
            <a:pPr algn="l"/>
            <a:endParaRPr kumimoji="1" lang="ja-JP" altLang="en-US" dirty="0"/>
          </a:p>
          <a:p>
            <a:pPr algn="l"/>
            <a:endParaRPr kumimoji="1" lang="ja-JP" altLang="en-US" dirty="0"/>
          </a:p>
          <a:p>
            <a:pPr algn="l"/>
            <a:endParaRPr lang="ja-JP" altLang="en-US" dirty="0"/>
          </a:p>
          <a:p>
            <a:pPr algn="l"/>
            <a:endParaRPr kumimoji="1" lang="ja-JP" altLang="en-US" dirty="0"/>
          </a:p>
          <a:p>
            <a:pPr algn="l"/>
            <a:endParaRPr lang="ja-JP" altLang="en-US" dirty="0"/>
          </a:p>
          <a:p>
            <a:pPr marL="342900" indent="-342900" algn="l">
              <a:buFont typeface="Wingdings" panose="05000000000000000000" pitchFamily="2" charset="2"/>
              <a:buChar char="l"/>
            </a:pPr>
            <a:r>
              <a:rPr lang="ja-JP" altLang="en-US" dirty="0">
                <a:latin typeface="ＭＳ ゴシック" panose="020B0609070205080204" pitchFamily="49" charset="-128"/>
                <a:ea typeface="ＭＳ ゴシック" panose="020B0609070205080204" pitchFamily="49" charset="-128"/>
              </a:rPr>
              <a:t>なお、</a:t>
            </a:r>
            <a:r>
              <a:rPr lang="zh-TW" altLang="en-US" dirty="0">
                <a:latin typeface="ＭＳ ゴシック" panose="020B0609070205080204" pitchFamily="49" charset="-128"/>
                <a:ea typeface="ＭＳ ゴシック" panose="020B0609070205080204" pitchFamily="49" charset="-128"/>
              </a:rPr>
              <a:t>経常収支＋資本移転</a:t>
            </a:r>
            <a:r>
              <a:rPr lang="ja-JP" altLang="en-US" dirty="0">
                <a:latin typeface="ＭＳ ゴシック" panose="020B0609070205080204" pitchFamily="49" charset="-128"/>
                <a:ea typeface="ＭＳ ゴシック" panose="020B0609070205080204" pitchFamily="49" charset="-128"/>
              </a:rPr>
              <a:t>等</a:t>
            </a:r>
            <a:r>
              <a:rPr lang="zh-TW" altLang="en-US" dirty="0">
                <a:latin typeface="ＭＳ ゴシック" panose="020B0609070205080204" pitchFamily="49" charset="-128"/>
                <a:ea typeface="ＭＳ ゴシック" panose="020B0609070205080204" pitchFamily="49" charset="-128"/>
              </a:rPr>
              <a:t>収支＋誤差脱漏＝金融収支</a:t>
            </a:r>
            <a:r>
              <a:rPr lang="ja-JP" altLang="en-US" dirty="0" err="1">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が成り立つと言われている。理由はたとえば、</a:t>
            </a:r>
          </a:p>
          <a:p>
            <a:pPr marL="342900" indent="-342900" algn="l">
              <a:buFont typeface="Wingdings" panose="05000000000000000000" pitchFamily="2" charset="2"/>
              <a:buChar char="l"/>
            </a:pPr>
            <a:r>
              <a:rPr lang="ja-JP" altLang="en-US" dirty="0">
                <a:latin typeface="ＭＳ ゴシック" panose="020B0609070205080204" pitchFamily="49" charset="-128"/>
                <a:ea typeface="ＭＳ ゴシック" panose="020B0609070205080204" pitchFamily="49" charset="-128"/>
              </a:rPr>
              <a:t>輸出が輸入よりも多くて経常収支が黒字つまりプラスになれば、その代金の受取りも多くなって</a:t>
            </a:r>
            <a:r>
              <a:rPr lang="ja-JP" altLang="en-US">
                <a:latin typeface="ＭＳ ゴシック" panose="020B0609070205080204" pitchFamily="49" charset="-128"/>
                <a:ea typeface="ＭＳ ゴシック" panose="020B0609070205080204" pitchFamily="49" charset="-128"/>
              </a:rPr>
              <a:t>いて、金融収支もプラスとなっているから</a:t>
            </a:r>
            <a:r>
              <a:rPr kumimoji="1" lang="ja-JP" altLang="en-US">
                <a:latin typeface="ＭＳ ゴシック" panose="020B0609070205080204" pitchFamily="49" charset="-128"/>
                <a:ea typeface="ＭＳ ゴシック" panose="020B0609070205080204" pitchFamily="49" charset="-128"/>
              </a:rPr>
              <a:t>。</a:t>
            </a:r>
            <a:endParaRPr kumimoji="1" lang="ja-JP" altLang="en-US" dirty="0">
              <a:latin typeface="ＭＳ ゴシック" panose="020B0609070205080204" pitchFamily="49" charset="-128"/>
              <a:ea typeface="ＭＳ ゴシック" panose="020B0609070205080204" pitchFamily="49" charset="-128"/>
            </a:endParaRP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1</a:t>
            </a:r>
            <a:r>
              <a:rPr kumimoji="1" lang="ja-JP" altLang="en-US" dirty="0"/>
              <a:t>節</a:t>
            </a:r>
          </a:p>
        </p:txBody>
      </p:sp>
      <p:pic>
        <p:nvPicPr>
          <p:cNvPr id="4" name="図 3"/>
          <p:cNvPicPr>
            <a:picLocks noChangeAspect="1"/>
          </p:cNvPicPr>
          <p:nvPr/>
        </p:nvPicPr>
        <p:blipFill>
          <a:blip r:embed="rId4"/>
          <a:stretch>
            <a:fillRect/>
          </a:stretch>
        </p:blipFill>
        <p:spPr>
          <a:xfrm>
            <a:off x="305382" y="1896894"/>
            <a:ext cx="10482593" cy="2053431"/>
          </a:xfrm>
          <a:prstGeom prst="rect">
            <a:avLst/>
          </a:prstGeom>
        </p:spPr>
      </p:pic>
    </p:spTree>
    <p:custDataLst>
      <p:tags r:id="rId1"/>
    </p:custDataLst>
    <p:extLst>
      <p:ext uri="{BB962C8B-B14F-4D97-AF65-F5344CB8AC3E}">
        <p14:creationId xmlns:p14="http://schemas.microsoft.com/office/powerpoint/2010/main" val="2307865594"/>
      </p:ext>
    </p:extLst>
  </p:cSld>
  <p:clrMapOvr>
    <a:masterClrMapping/>
  </p:clrMapOvr>
  <mc:AlternateContent xmlns:mc="http://schemas.openxmlformats.org/markup-compatibility/2006" xmlns:p14="http://schemas.microsoft.com/office/powerpoint/2010/main">
    <mc:Choice Requires="p14">
      <p:transition spd="slow" p14:dur="2000" advTm="73931"/>
    </mc:Choice>
    <mc:Fallback xmlns="">
      <p:transition spd="slow" advTm="7393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350212"/>
          </a:xfrm>
        </p:spPr>
        <p:txBody>
          <a:bodyPr>
            <a:normAutofit lnSpcReduction="10000"/>
          </a:bodyPr>
          <a:lstStyle/>
          <a:p>
            <a:pPr marL="342900" indent="-342900" algn="l">
              <a:buFont typeface="Wingdings" panose="05000000000000000000" pitchFamily="2" charset="2"/>
              <a:buChar char="l"/>
            </a:pPr>
            <a:r>
              <a:rPr lang="en-US" altLang="ja-JP" sz="2800" dirty="0"/>
              <a:t>〔</a:t>
            </a:r>
            <a:r>
              <a:rPr lang="ja-JP" altLang="en-US" sz="2800" dirty="0"/>
              <a:t>補足説明</a:t>
            </a:r>
            <a:r>
              <a:rPr lang="en-US" altLang="ja-JP" sz="2800" dirty="0"/>
              <a:t>〕</a:t>
            </a:r>
            <a:r>
              <a:rPr kumimoji="1" lang="ja-JP" altLang="en-US" dirty="0"/>
              <a:t>キャピタルゲインは国際収支統計に記録されるか？</a:t>
            </a:r>
            <a:endParaRPr lang="ja-JP" altLang="en-US" dirty="0"/>
          </a:p>
          <a:p>
            <a:pPr marL="342900" indent="-342900" algn="l">
              <a:buFont typeface="Wingdings" panose="05000000000000000000" pitchFamily="2" charset="2"/>
              <a:buChar char="l"/>
            </a:pPr>
            <a:r>
              <a:rPr kumimoji="1" lang="ja-JP" altLang="en-US" dirty="0"/>
              <a:t>たとえば、日本の投資家が、一年の間に外国企業の株式を</a:t>
            </a:r>
            <a:r>
              <a:rPr kumimoji="1" lang="en-US" altLang="ja-JP" dirty="0"/>
              <a:t>100</a:t>
            </a:r>
            <a:r>
              <a:rPr kumimoji="1" lang="ja-JP" altLang="en-US" dirty="0"/>
              <a:t>ドルで購入して</a:t>
            </a:r>
            <a:r>
              <a:rPr kumimoji="1" lang="en-US" altLang="ja-JP" dirty="0"/>
              <a:t>150</a:t>
            </a:r>
            <a:r>
              <a:rPr kumimoji="1" lang="ja-JP" altLang="en-US" dirty="0"/>
              <a:t>ドルで売却したとする。つまり、</a:t>
            </a:r>
            <a:r>
              <a:rPr kumimoji="1" lang="en-US" altLang="ja-JP" dirty="0"/>
              <a:t>50</a:t>
            </a:r>
            <a:r>
              <a:rPr kumimoji="1" lang="ja-JP" altLang="en-US" dirty="0"/>
              <a:t>ドル儲けている。この</a:t>
            </a:r>
            <a:r>
              <a:rPr kumimoji="1" lang="en-US" altLang="ja-JP" dirty="0"/>
              <a:t>50</a:t>
            </a:r>
            <a:r>
              <a:rPr kumimoji="1" lang="ja-JP" altLang="en-US" dirty="0"/>
              <a:t>ドルの儲けはどこに、どう記録されるのか？</a:t>
            </a:r>
          </a:p>
          <a:p>
            <a:pPr marL="342900" indent="-342900" algn="l">
              <a:buFont typeface="Wingdings" panose="05000000000000000000" pitchFamily="2" charset="2"/>
              <a:buChar char="l"/>
            </a:pPr>
            <a:r>
              <a:rPr lang="ja-JP" altLang="en-US" dirty="0"/>
              <a:t>⇒キャピタルゲインの</a:t>
            </a:r>
            <a:r>
              <a:rPr lang="en-US" altLang="ja-JP" dirty="0"/>
              <a:t>50</a:t>
            </a:r>
            <a:r>
              <a:rPr lang="ja-JP" altLang="en-US" dirty="0"/>
              <a:t>ドルそのものが、国際収支統計のどこかの項目に記録されるわけではない。</a:t>
            </a:r>
          </a:p>
          <a:p>
            <a:pPr marL="342900" indent="-342900" algn="l">
              <a:buFont typeface="Wingdings" panose="05000000000000000000" pitchFamily="2" charset="2"/>
              <a:buChar char="l"/>
            </a:pPr>
            <a:r>
              <a:rPr kumimoji="1" lang="ja-JP" altLang="en-US" dirty="0"/>
              <a:t>上り取引は、</a:t>
            </a:r>
            <a:r>
              <a:rPr lang="ja-JP" altLang="en-US" dirty="0"/>
              <a:t>日本の国際収支統計では、</a:t>
            </a:r>
            <a:r>
              <a:rPr kumimoji="1" lang="ja-JP" altLang="en-US" dirty="0"/>
              <a:t>次のように記録される</a:t>
            </a:r>
            <a:r>
              <a:rPr lang="ja-JP" altLang="en-US" dirty="0"/>
              <a:t>（日本の統計なので、為替レートを掛けて円の金額にするが、ここではドルのまま説明）</a:t>
            </a:r>
            <a:r>
              <a:rPr kumimoji="1" lang="ja-JP" altLang="en-US" dirty="0"/>
              <a:t>。</a:t>
            </a:r>
          </a:p>
          <a:p>
            <a:pPr marL="342900" indent="-342900" algn="l">
              <a:buFont typeface="Wingdings" panose="05000000000000000000" pitchFamily="2" charset="2"/>
              <a:buChar char="l"/>
            </a:pPr>
            <a:r>
              <a:rPr lang="en-US" altLang="ja-JP" dirty="0"/>
              <a:t>(1) </a:t>
            </a:r>
            <a:r>
              <a:rPr lang="ja-JP" altLang="en-US" dirty="0"/>
              <a:t>最初の株式の購入：金融収支の有価証券項目で、対外資産の増加つまり借方に</a:t>
            </a:r>
            <a:r>
              <a:rPr lang="en-US" altLang="ja-JP" dirty="0"/>
              <a:t>100</a:t>
            </a:r>
            <a:r>
              <a:rPr lang="ja-JP" altLang="en-US" dirty="0"/>
              <a:t>ドル、さらに、その代金の決済は金融収支のその他投資項目で貸方に</a:t>
            </a:r>
            <a:r>
              <a:rPr lang="en-US" altLang="ja-JP" dirty="0"/>
              <a:t>100</a:t>
            </a:r>
            <a:r>
              <a:rPr lang="ja-JP" altLang="en-US" dirty="0"/>
              <a:t>ドル（外国企業の株なので、支払は外国の通貨建て。つまり、対外資産の減少で貸方）。</a:t>
            </a:r>
          </a:p>
          <a:p>
            <a:pPr marL="342900" indent="-342900" algn="l">
              <a:buFont typeface="Wingdings" panose="05000000000000000000" pitchFamily="2" charset="2"/>
              <a:buChar char="l"/>
            </a:pPr>
            <a:r>
              <a:rPr kumimoji="1" lang="en-US" altLang="ja-JP" dirty="0"/>
              <a:t>(2)</a:t>
            </a:r>
            <a:r>
              <a:rPr kumimoji="1" lang="ja-JP" altLang="en-US" dirty="0"/>
              <a:t>株式の売却：</a:t>
            </a:r>
            <a:r>
              <a:rPr lang="ja-JP" altLang="en-US" dirty="0"/>
              <a:t>金融収支の有価証券項目で、対外資産の減少つまり貸方に</a:t>
            </a:r>
            <a:r>
              <a:rPr lang="en-US" altLang="ja-JP" dirty="0"/>
              <a:t>150</a:t>
            </a:r>
            <a:r>
              <a:rPr lang="ja-JP" altLang="en-US" dirty="0"/>
              <a:t>ドル、さらに、その代金の決済は金融収支のその他投資項目で借方に</a:t>
            </a:r>
            <a:r>
              <a:rPr lang="en-US" altLang="ja-JP" dirty="0"/>
              <a:t>150</a:t>
            </a:r>
            <a:r>
              <a:rPr lang="ja-JP" altLang="en-US" dirty="0"/>
              <a:t>ドル（外貨を受け取るわけだから、対外資産の増加で借方）。</a:t>
            </a:r>
            <a:endParaRPr kumimoji="1"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1</a:t>
            </a:r>
            <a:r>
              <a:rPr kumimoji="1" lang="ja-JP" altLang="en-US" dirty="0"/>
              <a:t>節</a:t>
            </a:r>
          </a:p>
        </p:txBody>
      </p:sp>
    </p:spTree>
    <p:custDataLst>
      <p:tags r:id="rId1"/>
    </p:custDataLst>
    <p:extLst>
      <p:ext uri="{BB962C8B-B14F-4D97-AF65-F5344CB8AC3E}">
        <p14:creationId xmlns:p14="http://schemas.microsoft.com/office/powerpoint/2010/main" val="2065199454"/>
      </p:ext>
    </p:extLst>
  </p:cSld>
  <p:clrMapOvr>
    <a:masterClrMapping/>
  </p:clrMapOvr>
  <mc:AlternateContent xmlns:mc="http://schemas.openxmlformats.org/markup-compatibility/2006" xmlns:p14="http://schemas.microsoft.com/office/powerpoint/2010/main">
    <mc:Choice Requires="p14">
      <p:transition spd="slow" p14:dur="2000" advTm="216782"/>
    </mc:Choice>
    <mc:Fallback xmlns="">
      <p:transition spd="slow" advTm="21678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350212"/>
          </a:xfrm>
        </p:spPr>
        <p:txBody>
          <a:bodyPr>
            <a:normAutofit/>
          </a:bodyPr>
          <a:lstStyle/>
          <a:p>
            <a:pPr marL="342900" indent="-342900" algn="l">
              <a:buFont typeface="Wingdings" panose="05000000000000000000" pitchFamily="2" charset="2"/>
              <a:buChar char="l"/>
            </a:pPr>
            <a:r>
              <a:rPr lang="ja-JP" altLang="en-US" sz="2200" dirty="0"/>
              <a:t>それでは、例題をやってみよう。以下の文が正しければ</a:t>
            </a:r>
            <a:r>
              <a:rPr lang="ja-JP" altLang="en-US" sz="2200" dirty="0" err="1"/>
              <a:t>〇</a:t>
            </a:r>
            <a:r>
              <a:rPr lang="ja-JP" altLang="en-US" sz="2200" dirty="0"/>
              <a:t>、間違っていれば</a:t>
            </a:r>
            <a:r>
              <a:rPr lang="en-US" altLang="ja-JP" sz="2200" dirty="0"/>
              <a:t>×</a:t>
            </a:r>
            <a:r>
              <a:rPr lang="ja-JP" altLang="en-US" sz="2200" dirty="0"/>
              <a:t>を解答しなさい。考える時間をそれぞれおよそ</a:t>
            </a:r>
            <a:r>
              <a:rPr lang="en-US" altLang="ja-JP" sz="2200" dirty="0"/>
              <a:t>10</a:t>
            </a:r>
            <a:r>
              <a:rPr lang="ja-JP" altLang="en-US" sz="2200" dirty="0"/>
              <a:t>～</a:t>
            </a:r>
            <a:r>
              <a:rPr lang="en-US" altLang="ja-JP" sz="2200" dirty="0"/>
              <a:t>15</a:t>
            </a:r>
            <a:r>
              <a:rPr lang="ja-JP" altLang="en-US" sz="2200" dirty="0"/>
              <a:t>秒、空けながら行う。</a:t>
            </a:r>
          </a:p>
          <a:p>
            <a:pPr marL="342900" indent="-342900" algn="l">
              <a:buFont typeface="Wingdings" panose="05000000000000000000" pitchFamily="2" charset="2"/>
              <a:buChar char="l"/>
            </a:pPr>
            <a:r>
              <a:rPr lang="ja-JP" altLang="en-US" sz="2200" dirty="0"/>
              <a:t>国際収支統計は国の統計なので、民間企業や民間の金融機関の取引は記録されていない。</a:t>
            </a:r>
          </a:p>
          <a:p>
            <a:pPr algn="l"/>
            <a:r>
              <a:rPr lang="ja-JP" altLang="en-US" sz="2200" dirty="0"/>
              <a:t>　　⇒</a:t>
            </a:r>
            <a:r>
              <a:rPr lang="en-US" altLang="ja-JP" sz="2200" dirty="0"/>
              <a:t>×</a:t>
            </a:r>
            <a:endParaRPr lang="ja-JP" altLang="en-US" sz="2200" dirty="0"/>
          </a:p>
          <a:p>
            <a:pPr marL="342900" indent="-342900" algn="l">
              <a:buFont typeface="Wingdings" panose="05000000000000000000" pitchFamily="2" charset="2"/>
              <a:buChar char="l"/>
            </a:pPr>
            <a:r>
              <a:rPr lang="ja-JP" altLang="en-US" sz="2200" dirty="0"/>
              <a:t>国際収支統計はフロー統計であり、対外資産や対外負債を持っているだけでは計上されない。</a:t>
            </a:r>
          </a:p>
          <a:p>
            <a:pPr algn="l"/>
            <a:r>
              <a:rPr lang="ja-JP" altLang="en-US" sz="2200" dirty="0"/>
              <a:t>　　⇒〇</a:t>
            </a:r>
          </a:p>
          <a:p>
            <a:pPr marL="342900" indent="-342900" algn="l">
              <a:buFont typeface="Wingdings" panose="05000000000000000000" pitchFamily="2" charset="2"/>
              <a:buChar char="l"/>
            </a:pPr>
            <a:r>
              <a:rPr lang="ja-JP" altLang="en-US" sz="2200" dirty="0"/>
              <a:t>対外資産負債の状況を表す統計は、国際収支統計ではなく、対外資産負債フロー表である。</a:t>
            </a:r>
            <a:endParaRPr lang="ja-JP" altLang="en-US" dirty="0"/>
          </a:p>
          <a:p>
            <a:pPr algn="l"/>
            <a:r>
              <a:rPr kumimoji="1" lang="ja-JP" altLang="en-US" dirty="0"/>
              <a:t>　　⇒</a:t>
            </a:r>
            <a:r>
              <a:rPr kumimoji="1" lang="en-US" altLang="ja-JP" dirty="0"/>
              <a:t>×</a:t>
            </a:r>
            <a:endParaRPr kumimoji="1" lang="ja-JP" altLang="en-US" dirty="0"/>
          </a:p>
          <a:p>
            <a:pPr algn="l"/>
            <a:endParaRPr kumimoji="1"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1</a:t>
            </a:r>
            <a:r>
              <a:rPr kumimoji="1" lang="ja-JP" altLang="en-US" dirty="0"/>
              <a:t>節</a:t>
            </a:r>
          </a:p>
        </p:txBody>
      </p:sp>
    </p:spTree>
    <p:custDataLst>
      <p:tags r:id="rId1"/>
    </p:custDataLst>
    <p:extLst>
      <p:ext uri="{BB962C8B-B14F-4D97-AF65-F5344CB8AC3E}">
        <p14:creationId xmlns:p14="http://schemas.microsoft.com/office/powerpoint/2010/main" val="169101211"/>
      </p:ext>
    </p:extLst>
  </p:cSld>
  <p:clrMapOvr>
    <a:masterClrMapping/>
  </p:clrMapOvr>
  <mc:AlternateContent xmlns:mc="http://schemas.openxmlformats.org/markup-compatibility/2006" xmlns:p14="http://schemas.microsoft.com/office/powerpoint/2010/main">
    <mc:Choice Requires="p14">
      <p:transition spd="slow" p14:dur="2000" advTm="172129"/>
    </mc:Choice>
    <mc:Fallback xmlns="">
      <p:transition spd="slow" advTm="17212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943618" cy="5350212"/>
          </a:xfrm>
        </p:spPr>
        <p:txBody>
          <a:bodyPr>
            <a:normAutofit/>
          </a:bodyPr>
          <a:lstStyle/>
          <a:p>
            <a:pPr marL="342900" indent="-342900" algn="l">
              <a:buFont typeface="Wingdings" panose="05000000000000000000" pitchFamily="2" charset="2"/>
              <a:buChar char="l"/>
            </a:pPr>
            <a:r>
              <a:rPr lang="ja-JP" altLang="en-US" sz="2200" dirty="0"/>
              <a:t>国際収支表の主な項目は、経常収支、資本移転等収支、金融収支である。</a:t>
            </a:r>
          </a:p>
          <a:p>
            <a:pPr algn="l"/>
            <a:r>
              <a:rPr lang="ja-JP" altLang="en-US" sz="2200" dirty="0"/>
              <a:t>　　⇒〇</a:t>
            </a:r>
          </a:p>
          <a:p>
            <a:pPr marL="342900" indent="-342900" algn="l">
              <a:buFont typeface="Wingdings" panose="05000000000000000000" pitchFamily="2" charset="2"/>
              <a:buChar char="l"/>
            </a:pPr>
            <a:r>
              <a:rPr lang="ja-JP" altLang="en-US" sz="2200" dirty="0"/>
              <a:t>国際収支統計でいうところの居住者は、「いじゅうしゃ」と読む。</a:t>
            </a:r>
          </a:p>
          <a:p>
            <a:pPr algn="l"/>
            <a:r>
              <a:rPr lang="ja-JP" altLang="en-US" sz="2200" dirty="0"/>
              <a:t>　　⇒</a:t>
            </a:r>
            <a:r>
              <a:rPr lang="en-US" altLang="ja-JP" sz="2200" dirty="0"/>
              <a:t>×</a:t>
            </a:r>
            <a:endParaRPr lang="ja-JP" altLang="en-US" sz="2200" dirty="0"/>
          </a:p>
          <a:p>
            <a:pPr marL="342900" indent="-342900" algn="l">
              <a:buFont typeface="Wingdings" panose="05000000000000000000" pitchFamily="2" charset="2"/>
              <a:buChar char="l"/>
            </a:pPr>
            <a:r>
              <a:rPr lang="ja-JP" altLang="en-US" sz="2200" dirty="0"/>
              <a:t>国際収支統計の居住者とは、簡単にいえば、その国に一定期間以上いて、生活やビジネスを行っているということであり、国籍は関係ない。</a:t>
            </a:r>
          </a:p>
          <a:p>
            <a:pPr algn="l"/>
            <a:r>
              <a:rPr lang="ja-JP" altLang="en-US" sz="2200" dirty="0"/>
              <a:t>　　⇒〇</a:t>
            </a:r>
          </a:p>
          <a:p>
            <a:pPr marL="342900" indent="-342900" algn="l">
              <a:buFont typeface="Wingdings" panose="05000000000000000000" pitchFamily="2" charset="2"/>
              <a:buChar char="l"/>
            </a:pPr>
            <a:r>
              <a:rPr lang="ja-JP" altLang="en-US" sz="2200" dirty="0"/>
              <a:t>アメリカ企業の日本支店は、アメリカ国籍の企業なので、国際収支統計ではアメリカの企業として認識される。</a:t>
            </a:r>
          </a:p>
          <a:p>
            <a:pPr algn="l"/>
            <a:r>
              <a:rPr lang="ja-JP" altLang="en-US" sz="2200" dirty="0"/>
              <a:t>　　⇒</a:t>
            </a:r>
            <a:r>
              <a:rPr lang="en-US" altLang="ja-JP" sz="2200" dirty="0"/>
              <a:t>×</a:t>
            </a:r>
            <a:endParaRPr lang="ja-JP" altLang="en-US" sz="2200" dirty="0"/>
          </a:p>
          <a:p>
            <a:pPr algn="l"/>
            <a:endParaRPr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1</a:t>
            </a:r>
            <a:r>
              <a:rPr kumimoji="1" lang="ja-JP" altLang="en-US" dirty="0"/>
              <a:t>節</a:t>
            </a:r>
          </a:p>
        </p:txBody>
      </p:sp>
    </p:spTree>
    <p:custDataLst>
      <p:tags r:id="rId1"/>
    </p:custDataLst>
    <p:extLst>
      <p:ext uri="{BB962C8B-B14F-4D97-AF65-F5344CB8AC3E}">
        <p14:creationId xmlns:p14="http://schemas.microsoft.com/office/powerpoint/2010/main" val="3062136155"/>
      </p:ext>
    </p:extLst>
  </p:cSld>
  <p:clrMapOvr>
    <a:masterClrMapping/>
  </p:clrMapOvr>
  <mc:AlternateContent xmlns:mc="http://schemas.openxmlformats.org/markup-compatibility/2006" xmlns:p14="http://schemas.microsoft.com/office/powerpoint/2010/main">
    <mc:Choice Requires="p14">
      <p:transition spd="slow" p14:dur="2000" advTm="145453"/>
    </mc:Choice>
    <mc:Fallback xmlns="">
      <p:transition spd="slow" advTm="14545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350212"/>
          </a:xfrm>
        </p:spPr>
        <p:txBody>
          <a:bodyPr>
            <a:normAutofit/>
          </a:bodyPr>
          <a:lstStyle/>
          <a:p>
            <a:pPr marL="342900" indent="-342900" algn="l">
              <a:buFont typeface="Wingdings" panose="05000000000000000000" pitchFamily="2" charset="2"/>
              <a:buChar char="l"/>
            </a:pPr>
            <a:r>
              <a:rPr lang="ja-JP" altLang="en-US" sz="2200"/>
              <a:t>アメリカのの</a:t>
            </a:r>
            <a:r>
              <a:rPr lang="ja-JP" altLang="en-US" sz="2200" dirty="0"/>
              <a:t>アーチストが日本に来てコンサートを催したとする。これは、経常収支の中のサービスの項目に記録され、日本にとってはサービスの購入（輸入）、アメリカにとっては販売（輸出）ということになる。</a:t>
            </a:r>
          </a:p>
          <a:p>
            <a:pPr algn="l"/>
            <a:r>
              <a:rPr lang="ja-JP" altLang="en-US" sz="2200" dirty="0"/>
              <a:t>　　⇒〇</a:t>
            </a:r>
          </a:p>
          <a:p>
            <a:pPr marL="342900" indent="-342900" algn="l">
              <a:buFont typeface="Wingdings" panose="05000000000000000000" pitchFamily="2" charset="2"/>
              <a:buChar char="l"/>
            </a:pPr>
            <a:r>
              <a:rPr lang="ja-JP" altLang="en-US" sz="2200" dirty="0"/>
              <a:t>外国に財を輸出した場合、それは貿易収支の項目に記録される。</a:t>
            </a:r>
          </a:p>
          <a:p>
            <a:pPr algn="l"/>
            <a:r>
              <a:rPr lang="ja-JP" altLang="en-US" sz="2200" dirty="0"/>
              <a:t>　　⇒〇</a:t>
            </a:r>
          </a:p>
          <a:p>
            <a:pPr marL="342900" indent="-342900" algn="l">
              <a:buFont typeface="Wingdings" panose="05000000000000000000" pitchFamily="2" charset="2"/>
              <a:buChar char="l"/>
            </a:pPr>
            <a:r>
              <a:rPr lang="ja-JP" altLang="en-US" sz="2200" dirty="0"/>
              <a:t>外国に財を輸出して、外国の海上輸送の会社に船荷を送ってもらった場合、この財と輸送の取引は、どちらも貿易収支に記録される。</a:t>
            </a:r>
          </a:p>
          <a:p>
            <a:pPr algn="l"/>
            <a:r>
              <a:rPr lang="ja-JP" altLang="en-US" sz="2200" dirty="0"/>
              <a:t>　　⇒</a:t>
            </a:r>
            <a:r>
              <a:rPr lang="en-US" altLang="ja-JP" sz="2200" dirty="0"/>
              <a:t>×</a:t>
            </a:r>
            <a:endParaRPr lang="ja-JP" altLang="en-US" sz="2200" dirty="0"/>
          </a:p>
          <a:p>
            <a:pPr marL="342900" indent="-342900" algn="l">
              <a:buFont typeface="Wingdings" panose="05000000000000000000" pitchFamily="2" charset="2"/>
              <a:buChar char="l"/>
            </a:pPr>
            <a:r>
              <a:rPr lang="ja-JP" altLang="en-US" sz="2200" dirty="0"/>
              <a:t>短期間日本に滞在した人が、日本企業で働いて給料をもらった場合、日本国内の労働としての取引なので、国際収支統計には記録されない。</a:t>
            </a:r>
            <a:endParaRPr lang="ja-JP" altLang="en-US" dirty="0"/>
          </a:p>
          <a:p>
            <a:pPr algn="l"/>
            <a:r>
              <a:rPr lang="ja-JP" altLang="en-US" dirty="0"/>
              <a:t>　　⇒</a:t>
            </a:r>
            <a:r>
              <a:rPr lang="en-US" altLang="ja-JP" dirty="0"/>
              <a:t>×</a:t>
            </a:r>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1</a:t>
            </a:r>
            <a:r>
              <a:rPr kumimoji="1" lang="ja-JP" altLang="en-US" dirty="0"/>
              <a:t>節</a:t>
            </a:r>
          </a:p>
        </p:txBody>
      </p:sp>
    </p:spTree>
    <p:custDataLst>
      <p:tags r:id="rId1"/>
    </p:custDataLst>
    <p:extLst>
      <p:ext uri="{BB962C8B-B14F-4D97-AF65-F5344CB8AC3E}">
        <p14:creationId xmlns:p14="http://schemas.microsoft.com/office/powerpoint/2010/main" val="1054503341"/>
      </p:ext>
    </p:extLst>
  </p:cSld>
  <p:clrMapOvr>
    <a:masterClrMapping/>
  </p:clrMapOvr>
  <mc:AlternateContent xmlns:mc="http://schemas.openxmlformats.org/markup-compatibility/2006" xmlns:p14="http://schemas.microsoft.com/office/powerpoint/2010/main">
    <mc:Choice Requires="p14">
      <p:transition spd="slow" p14:dur="2000" advTm="152326"/>
    </mc:Choice>
    <mc:Fallback xmlns="">
      <p:transition spd="slow" advTm="15232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1011712" cy="5165546"/>
          </a:xfrm>
        </p:spPr>
        <p:txBody>
          <a:bodyPr>
            <a:normAutofit/>
          </a:bodyPr>
          <a:lstStyle/>
          <a:p>
            <a:pPr marL="342900" indent="-342900" algn="l">
              <a:buFont typeface="Wingdings" panose="05000000000000000000" pitchFamily="2" charset="2"/>
              <a:buChar char="l"/>
            </a:pPr>
            <a:r>
              <a:rPr lang="ja-JP" altLang="en-US" sz="2200" dirty="0"/>
              <a:t>外国に留学している子供に、親が仕送りをした場合は、第一次</a:t>
            </a:r>
            <a:r>
              <a:rPr lang="ja-JP" altLang="en-US" dirty="0"/>
              <a:t>所得収支に記録される。</a:t>
            </a:r>
          </a:p>
          <a:p>
            <a:pPr algn="l"/>
            <a:r>
              <a:rPr lang="ja-JP" altLang="en-US" dirty="0"/>
              <a:t>　　⇒</a:t>
            </a:r>
            <a:r>
              <a:rPr lang="en-US" altLang="ja-JP" dirty="0"/>
              <a:t>×</a:t>
            </a:r>
            <a:endParaRPr lang="ja-JP" altLang="en-US" dirty="0"/>
          </a:p>
          <a:p>
            <a:pPr marL="342900" indent="-342900" algn="l">
              <a:buFont typeface="Wingdings" panose="05000000000000000000" pitchFamily="2" charset="2"/>
              <a:buChar char="l"/>
            </a:pPr>
            <a:r>
              <a:rPr lang="ja-JP" altLang="en-US" dirty="0"/>
              <a:t>アメリカ</a:t>
            </a:r>
            <a:r>
              <a:rPr kumimoji="1" lang="ja-JP" altLang="en-US" dirty="0"/>
              <a:t>の企業</a:t>
            </a:r>
            <a:r>
              <a:rPr lang="ja-JP" altLang="en-US" dirty="0"/>
              <a:t>の日本支店が、その収益をアメリカの本社に渡した場合、その取引はサービス収支に記録される。</a:t>
            </a:r>
          </a:p>
          <a:p>
            <a:pPr algn="l"/>
            <a:r>
              <a:rPr lang="ja-JP" altLang="en-US" dirty="0"/>
              <a:t>　　⇒</a:t>
            </a:r>
            <a:r>
              <a:rPr lang="en-US" altLang="ja-JP" dirty="0"/>
              <a:t>×</a:t>
            </a:r>
            <a:endParaRPr lang="ja-JP" altLang="en-US" dirty="0"/>
          </a:p>
          <a:p>
            <a:pPr marL="342900" indent="-342900" algn="l">
              <a:buFont typeface="Wingdings" panose="05000000000000000000" pitchFamily="2" charset="2"/>
              <a:buChar char="l"/>
            </a:pPr>
            <a:r>
              <a:rPr lang="ja-JP" altLang="en-US" dirty="0"/>
              <a:t>日本の企業が、外国（に所在している）企業を買収して子会社にした場合、その取引は金融収支の中の直接投資に記録される。</a:t>
            </a:r>
          </a:p>
          <a:p>
            <a:pPr algn="l"/>
            <a:r>
              <a:rPr lang="ja-JP" altLang="en-US" dirty="0"/>
              <a:t>　　⇒〇</a:t>
            </a:r>
          </a:p>
          <a:p>
            <a:pPr marL="342900" indent="-342900" algn="l">
              <a:buFont typeface="Wingdings" panose="05000000000000000000" pitchFamily="2" charset="2"/>
              <a:buChar char="l"/>
            </a:pPr>
            <a:r>
              <a:rPr lang="ja-JP" altLang="en-US" dirty="0"/>
              <a:t>日本の企業が、外国企業の発行済み株式のうちの </a:t>
            </a:r>
            <a:r>
              <a:rPr lang="en-US" altLang="ja-JP" dirty="0"/>
              <a:t>15 </a:t>
            </a:r>
            <a:r>
              <a:rPr lang="ja-JP" altLang="en-US" dirty="0"/>
              <a:t>％を購入した場合、その程度では子会社化したとはいえず、国際収支統計では金融収支の有価証券に記録される。</a:t>
            </a:r>
          </a:p>
          <a:p>
            <a:pPr algn="l"/>
            <a:r>
              <a:rPr lang="ja-JP" altLang="en-US" dirty="0"/>
              <a:t>　　⇒</a:t>
            </a:r>
            <a:r>
              <a:rPr lang="en-US" altLang="ja-JP" dirty="0"/>
              <a:t>×</a:t>
            </a:r>
            <a:endParaRPr lang="ja-JP" altLang="en-US" dirty="0"/>
          </a:p>
          <a:p>
            <a:pPr marL="342900" indent="-342900" algn="l">
              <a:buFont typeface="Wingdings" panose="05000000000000000000" pitchFamily="2" charset="2"/>
              <a:buChar char="l"/>
            </a:pPr>
            <a:endParaRPr kumimoji="1" lang="ja-JP" altLang="en-US" dirty="0"/>
          </a:p>
          <a:p>
            <a:pPr algn="l"/>
            <a:endParaRPr kumimoji="1"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1</a:t>
            </a:r>
            <a:r>
              <a:rPr kumimoji="1" lang="ja-JP" altLang="en-US" dirty="0"/>
              <a:t>節</a:t>
            </a:r>
          </a:p>
        </p:txBody>
      </p:sp>
    </p:spTree>
    <p:custDataLst>
      <p:tags r:id="rId1"/>
    </p:custDataLst>
    <p:extLst>
      <p:ext uri="{BB962C8B-B14F-4D97-AF65-F5344CB8AC3E}">
        <p14:creationId xmlns:p14="http://schemas.microsoft.com/office/powerpoint/2010/main" val="354250354"/>
      </p:ext>
    </p:extLst>
  </p:cSld>
  <p:clrMapOvr>
    <a:masterClrMapping/>
  </p:clrMapOvr>
  <mc:AlternateContent xmlns:mc="http://schemas.openxmlformats.org/markup-compatibility/2006" xmlns:p14="http://schemas.microsoft.com/office/powerpoint/2010/main">
    <mc:Choice Requires="p14">
      <p:transition spd="slow" p14:dur="2000" advTm="174269"/>
    </mc:Choice>
    <mc:Fallback xmlns="">
      <p:transition spd="slow" advTm="17426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350212"/>
          </a:xfrm>
        </p:spPr>
        <p:txBody>
          <a:bodyPr>
            <a:normAutofit/>
          </a:bodyPr>
          <a:lstStyle/>
          <a:p>
            <a:pPr marL="342900" indent="-342900" algn="l">
              <a:buFont typeface="Wingdings" panose="05000000000000000000" pitchFamily="2" charset="2"/>
              <a:buChar char="l"/>
            </a:pPr>
            <a:r>
              <a:rPr kumimoji="1" lang="ja-JP" altLang="en-US" dirty="0"/>
              <a:t>日本の銀行が、外国に所在する企業に融資をした場合、</a:t>
            </a:r>
            <a:r>
              <a:rPr lang="ja-JP" altLang="en-US" dirty="0"/>
              <a:t>その取引のうち融資そのものは金融収支のその他投資に記録される。</a:t>
            </a:r>
          </a:p>
          <a:p>
            <a:pPr algn="l"/>
            <a:r>
              <a:rPr lang="ja-JP" altLang="en-US" dirty="0"/>
              <a:t>　　⇒〇</a:t>
            </a:r>
          </a:p>
          <a:p>
            <a:pPr marL="342900" indent="-342900" algn="l">
              <a:buFont typeface="Wingdings" panose="05000000000000000000" pitchFamily="2" charset="2"/>
              <a:buChar char="l"/>
            </a:pPr>
            <a:r>
              <a:rPr kumimoji="1" lang="ja-JP" altLang="en-US" dirty="0"/>
              <a:t>日本の銀行が、外国に所在する企業に融資をしており、その利子を受け取った場合、その取引は経常収支の第一次所得収支に記録される。</a:t>
            </a:r>
          </a:p>
          <a:p>
            <a:pPr algn="l"/>
            <a:r>
              <a:rPr lang="ja-JP" altLang="en-US" dirty="0"/>
              <a:t>　　⇒〇</a:t>
            </a:r>
            <a:endParaRPr kumimoji="1" lang="ja-JP" altLang="en-US" dirty="0"/>
          </a:p>
          <a:p>
            <a:pPr marL="342900" indent="-342900" algn="l">
              <a:buFont typeface="Wingdings" panose="05000000000000000000" pitchFamily="2" charset="2"/>
              <a:buChar char="l"/>
            </a:pPr>
            <a:r>
              <a:rPr lang="ja-JP" altLang="en-US" dirty="0"/>
              <a:t>日本の投資家が数年前に買った外国企業の株式を売買せずにずっと持っている場合、国際収支統計では、何も記録されない。</a:t>
            </a:r>
          </a:p>
          <a:p>
            <a:pPr algn="l"/>
            <a:r>
              <a:rPr lang="ja-JP" altLang="en-US" dirty="0"/>
              <a:t>　　⇒〇</a:t>
            </a:r>
          </a:p>
          <a:p>
            <a:pPr marL="342900" indent="-342900" algn="l">
              <a:buFont typeface="Wingdings" panose="05000000000000000000" pitchFamily="2" charset="2"/>
              <a:buChar char="l"/>
            </a:pPr>
            <a:r>
              <a:rPr lang="ja-JP" altLang="en-US" dirty="0"/>
              <a:t>日本の投資家が数年前に買った外国企業の株式を売買せずにずっと持っていて、今年は配当を受け取ったとする。その配当の受取りは、金融収支のその他投資に記録される。</a:t>
            </a:r>
          </a:p>
          <a:p>
            <a:pPr algn="l"/>
            <a:r>
              <a:rPr kumimoji="1" lang="ja-JP" altLang="en-US" dirty="0"/>
              <a:t>　　⇒</a:t>
            </a:r>
            <a:r>
              <a:rPr kumimoji="1" lang="en-US" altLang="ja-JP" dirty="0"/>
              <a:t>×</a:t>
            </a:r>
            <a:endParaRPr kumimoji="1" lang="ja-JP" altLang="en-US" dirty="0"/>
          </a:p>
          <a:p>
            <a:pPr algn="l"/>
            <a:endParaRPr kumimoji="1"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1</a:t>
            </a:r>
            <a:r>
              <a:rPr kumimoji="1" lang="ja-JP" altLang="en-US" dirty="0"/>
              <a:t>節</a:t>
            </a:r>
          </a:p>
        </p:txBody>
      </p:sp>
    </p:spTree>
    <p:custDataLst>
      <p:tags r:id="rId1"/>
    </p:custDataLst>
    <p:extLst>
      <p:ext uri="{BB962C8B-B14F-4D97-AF65-F5344CB8AC3E}">
        <p14:creationId xmlns:p14="http://schemas.microsoft.com/office/powerpoint/2010/main" val="2553954684"/>
      </p:ext>
    </p:extLst>
  </p:cSld>
  <p:clrMapOvr>
    <a:masterClrMapping/>
  </p:clrMapOvr>
  <mc:AlternateContent xmlns:mc="http://schemas.openxmlformats.org/markup-compatibility/2006" xmlns:p14="http://schemas.microsoft.com/office/powerpoint/2010/main">
    <mc:Choice Requires="p14">
      <p:transition spd="slow" p14:dur="2000" advTm="159364"/>
    </mc:Choice>
    <mc:Fallback xmlns="">
      <p:transition spd="slow" advTm="15936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350212"/>
          </a:xfrm>
        </p:spPr>
        <p:txBody>
          <a:bodyPr>
            <a:normAutofit/>
          </a:bodyPr>
          <a:lstStyle/>
          <a:p>
            <a:pPr marL="342900" indent="-342900" algn="l">
              <a:buFont typeface="Wingdings" panose="05000000000000000000" pitchFamily="2" charset="2"/>
              <a:buChar char="l"/>
            </a:pPr>
            <a:r>
              <a:rPr lang="ja-JP" altLang="en-US" dirty="0"/>
              <a:t>外国の金融機関が、持っていた日本企業の債券を売却した場合、この取引は金融収支の有価証券の項目に記録される。</a:t>
            </a:r>
          </a:p>
          <a:p>
            <a:pPr algn="l"/>
            <a:r>
              <a:rPr lang="ja-JP" altLang="en-US" dirty="0"/>
              <a:t>　　⇒〇</a:t>
            </a:r>
          </a:p>
          <a:p>
            <a:pPr marL="342900" indent="-342900" algn="l">
              <a:buFont typeface="Wingdings" panose="05000000000000000000" pitchFamily="2" charset="2"/>
              <a:buChar char="l"/>
            </a:pPr>
            <a:r>
              <a:rPr lang="ja-JP" altLang="en-US" dirty="0"/>
              <a:t>日本の銀行が、持っている外国企業のドル建て債券を売却した場合、この取引は外貨建て資産にかかわるものなので、金融収支の外貨準備に記録される。</a:t>
            </a:r>
          </a:p>
          <a:p>
            <a:pPr algn="l"/>
            <a:r>
              <a:rPr lang="ja-JP" altLang="en-US" dirty="0"/>
              <a:t>　　⇒</a:t>
            </a:r>
            <a:r>
              <a:rPr lang="en-US" altLang="ja-JP" dirty="0"/>
              <a:t>×</a:t>
            </a:r>
            <a:endParaRPr lang="ja-JP" altLang="en-US" dirty="0"/>
          </a:p>
          <a:p>
            <a:pPr marL="342900" indent="-342900" algn="l">
              <a:buFont typeface="Wingdings" panose="05000000000000000000" pitchFamily="2" charset="2"/>
              <a:buChar char="l"/>
            </a:pPr>
            <a:r>
              <a:rPr lang="ja-JP" altLang="en-US" dirty="0"/>
              <a:t>日本銀行が、ドル買い・円売り介入を行った場合、この日本銀行の取引は金融収支の外貨準備に記録される。</a:t>
            </a:r>
          </a:p>
          <a:p>
            <a:pPr algn="l"/>
            <a:r>
              <a:rPr lang="ja-JP" altLang="en-US" dirty="0"/>
              <a:t>　　⇒〇</a:t>
            </a:r>
          </a:p>
          <a:p>
            <a:pPr marL="342900" indent="-342900" algn="l">
              <a:buFont typeface="Wingdings" panose="05000000000000000000" pitchFamily="2" charset="2"/>
              <a:buChar char="l"/>
            </a:pPr>
            <a:r>
              <a:rPr lang="ja-JP" altLang="en-US" dirty="0"/>
              <a:t>日本の企業が輸出をして、その決済を銀行の口座を通して行った場合、日本所在の銀行と外国所在の銀行の間で資金のやり取りが生じているのだから、その決済は、金融収支のその他投資に記録される。</a:t>
            </a:r>
          </a:p>
          <a:p>
            <a:pPr algn="l"/>
            <a:r>
              <a:rPr lang="ja-JP" altLang="en-US" dirty="0"/>
              <a:t>　　⇒〇</a:t>
            </a:r>
          </a:p>
          <a:p>
            <a:pPr algn="l"/>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1</a:t>
            </a:r>
            <a:r>
              <a:rPr kumimoji="1" lang="ja-JP" altLang="en-US" dirty="0"/>
              <a:t>節</a:t>
            </a:r>
          </a:p>
        </p:txBody>
      </p:sp>
    </p:spTree>
    <p:custDataLst>
      <p:tags r:id="rId1"/>
    </p:custDataLst>
    <p:extLst>
      <p:ext uri="{BB962C8B-B14F-4D97-AF65-F5344CB8AC3E}">
        <p14:creationId xmlns:p14="http://schemas.microsoft.com/office/powerpoint/2010/main" val="4251012950"/>
      </p:ext>
    </p:extLst>
  </p:cSld>
  <p:clrMapOvr>
    <a:masterClrMapping/>
  </p:clrMapOvr>
  <mc:AlternateContent xmlns:mc="http://schemas.openxmlformats.org/markup-compatibility/2006" xmlns:p14="http://schemas.microsoft.com/office/powerpoint/2010/main">
    <mc:Choice Requires="p14">
      <p:transition spd="slow" p14:dur="2000" advTm="168550"/>
    </mc:Choice>
    <mc:Fallback xmlns="">
      <p:transition spd="slow" advTm="16855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350212"/>
          </a:xfrm>
        </p:spPr>
        <p:txBody>
          <a:bodyPr>
            <a:normAutofit lnSpcReduction="10000"/>
          </a:bodyPr>
          <a:lstStyle/>
          <a:p>
            <a:pPr marL="342900" indent="-342900" algn="l">
              <a:buFont typeface="Wingdings" panose="05000000000000000000" pitchFamily="2" charset="2"/>
              <a:buChar char="l"/>
            </a:pPr>
            <a:r>
              <a:rPr lang="ja-JP" altLang="en-US" dirty="0"/>
              <a:t>日本の企業が輸出をして、その決済を銀行の口座を通して行った場合、日本所在の銀行と外国所在の銀行の間で資金のやり取りが生じているのだから、輸出は貿易収支、決済は金融収支のその他投資に記録される。</a:t>
            </a:r>
          </a:p>
          <a:p>
            <a:pPr algn="l"/>
            <a:r>
              <a:rPr lang="ja-JP" altLang="en-US" dirty="0"/>
              <a:t>　　⇒〇</a:t>
            </a:r>
          </a:p>
          <a:p>
            <a:pPr marL="342900" indent="-342900" algn="l">
              <a:buFont typeface="Wingdings" panose="05000000000000000000" pitchFamily="2" charset="2"/>
              <a:buChar char="l"/>
            </a:pPr>
            <a:r>
              <a:rPr lang="ja-JP" altLang="en-US" dirty="0"/>
              <a:t>国際収支統計は複式簿記の原理を応用して作成されており、たとえば輸出は貿易収支の借方、その決済は金融収支のその他投資の貸方に記録される。</a:t>
            </a:r>
          </a:p>
          <a:p>
            <a:pPr algn="l"/>
            <a:r>
              <a:rPr lang="ja-JP" altLang="en-US" dirty="0"/>
              <a:t>　　⇒</a:t>
            </a:r>
            <a:r>
              <a:rPr lang="en-US" altLang="ja-JP" dirty="0"/>
              <a:t>×</a:t>
            </a:r>
            <a:endParaRPr lang="ja-JP" altLang="en-US" dirty="0"/>
          </a:p>
          <a:p>
            <a:pPr marL="342900" indent="-342900" algn="l">
              <a:buFont typeface="Wingdings" panose="05000000000000000000" pitchFamily="2" charset="2"/>
              <a:buChar char="l"/>
            </a:pPr>
            <a:r>
              <a:rPr lang="ja-JP" altLang="en-US" dirty="0"/>
              <a:t>国際収支統計は複式簿記の原理で作られているので、一国の国際収支を誤差脱漏を入れずに考えれば、経常収支＋資本移転等収支－金融収支＝ゼロとなる。</a:t>
            </a:r>
          </a:p>
          <a:p>
            <a:pPr algn="l"/>
            <a:r>
              <a:rPr lang="ja-JP" altLang="en-US" dirty="0"/>
              <a:t>　　⇒〇</a:t>
            </a:r>
          </a:p>
          <a:p>
            <a:pPr marL="342900" indent="-342900" algn="l">
              <a:buFont typeface="Wingdings" panose="05000000000000000000" pitchFamily="2" charset="2"/>
              <a:buChar char="l"/>
            </a:pPr>
            <a:r>
              <a:rPr lang="ja-JP" altLang="en-US" dirty="0"/>
              <a:t>日本の銀行が外国政府の国債を購入した場合、国債の取引とその代金の決済は、どちらも金融収支のその他投資に記録される。</a:t>
            </a:r>
          </a:p>
          <a:p>
            <a:pPr algn="l"/>
            <a:r>
              <a:rPr lang="ja-JP" altLang="en-US" dirty="0"/>
              <a:t>　　⇒</a:t>
            </a:r>
            <a:r>
              <a:rPr lang="en-US" altLang="ja-JP" dirty="0"/>
              <a:t>×</a:t>
            </a:r>
            <a:endParaRPr lang="ja-JP" altLang="en-US" dirty="0"/>
          </a:p>
          <a:p>
            <a:pPr algn="l"/>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1</a:t>
            </a:r>
            <a:r>
              <a:rPr kumimoji="1" lang="ja-JP" altLang="en-US" dirty="0"/>
              <a:t>節</a:t>
            </a:r>
          </a:p>
        </p:txBody>
      </p:sp>
    </p:spTree>
    <p:custDataLst>
      <p:tags r:id="rId1"/>
    </p:custDataLst>
    <p:extLst>
      <p:ext uri="{BB962C8B-B14F-4D97-AF65-F5344CB8AC3E}">
        <p14:creationId xmlns:p14="http://schemas.microsoft.com/office/powerpoint/2010/main" val="444918984"/>
      </p:ext>
    </p:extLst>
  </p:cSld>
  <p:clrMapOvr>
    <a:masterClrMapping/>
  </p:clrMapOvr>
  <mc:AlternateContent xmlns:mc="http://schemas.openxmlformats.org/markup-compatibility/2006" xmlns:p14="http://schemas.microsoft.com/office/powerpoint/2010/main">
    <mc:Choice Requires="p14">
      <p:transition spd="slow" p14:dur="2000" advTm="187871"/>
    </mc:Choice>
    <mc:Fallback xmlns="">
      <p:transition spd="slow" advTm="18787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113878"/>
          </a:xfrm>
        </p:spPr>
        <p:txBody>
          <a:bodyPr>
            <a:normAutofit/>
          </a:bodyPr>
          <a:lstStyle/>
          <a:p>
            <a:pPr marL="342900" indent="-342900" algn="l">
              <a:buFont typeface="Wingdings" panose="05000000000000000000" pitchFamily="2" charset="2"/>
              <a:buChar char="l"/>
            </a:pPr>
            <a:r>
              <a:rPr lang="ja-JP" altLang="en-US" dirty="0"/>
              <a:t>日本の金融機関が、外国の企業に貸付をした場合、日本にとって対外資産の増加であり貸付なのだから、国際収支統計では貸方に記録される。</a:t>
            </a:r>
          </a:p>
          <a:p>
            <a:pPr algn="l"/>
            <a:r>
              <a:rPr lang="ja-JP" altLang="en-US" dirty="0"/>
              <a:t>　　⇒</a:t>
            </a:r>
            <a:r>
              <a:rPr lang="en-US" altLang="ja-JP" dirty="0"/>
              <a:t>×</a:t>
            </a:r>
            <a:endParaRPr lang="ja-JP" altLang="en-US" dirty="0"/>
          </a:p>
          <a:p>
            <a:pPr marL="342900" indent="-342900" algn="l">
              <a:buFont typeface="Wingdings" panose="05000000000000000000" pitchFamily="2" charset="2"/>
              <a:buChar char="l"/>
            </a:pPr>
            <a:r>
              <a:rPr lang="ja-JP" altLang="en-US" dirty="0"/>
              <a:t>対外資産と負債の取引についての国際収支統計の考え方は、対外資産の増加が貸方、対外資産の減少が借方、対外負債の増加が借方、対外負債の減少が貸方である。</a:t>
            </a:r>
          </a:p>
          <a:p>
            <a:pPr algn="l"/>
            <a:r>
              <a:rPr lang="ja-JP" altLang="en-US" dirty="0"/>
              <a:t>　　⇒</a:t>
            </a:r>
            <a:r>
              <a:rPr lang="en-US" altLang="ja-JP" dirty="0"/>
              <a:t>×</a:t>
            </a:r>
            <a:endParaRPr lang="ja-JP" altLang="en-US" dirty="0"/>
          </a:p>
          <a:p>
            <a:pPr marL="342900" indent="-342900" algn="l">
              <a:buFont typeface="Wingdings" panose="05000000000000000000" pitchFamily="2" charset="2"/>
              <a:buChar char="l"/>
            </a:pPr>
            <a:r>
              <a:rPr lang="ja-JP" altLang="en-US" dirty="0"/>
              <a:t>日本の銀行がドイツ企業の株式（ユーロ建て）を売却した場合、それは対外資産の減少を意味しているので、国際収支統計では金融収支の有価証券項目で貸方に記録され、その売却代金の受取りは、ユーロという外貨で受け取り、外貨建ての預金（資産）が増加することになるので、金融収支のその他投資で借方に記録される。</a:t>
            </a:r>
          </a:p>
          <a:p>
            <a:pPr algn="l"/>
            <a:r>
              <a:rPr lang="ja-JP" altLang="en-US" dirty="0"/>
              <a:t>　　⇒〇</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1</a:t>
            </a:r>
            <a:r>
              <a:rPr kumimoji="1" lang="ja-JP" altLang="en-US" dirty="0"/>
              <a:t>節</a:t>
            </a:r>
          </a:p>
        </p:txBody>
      </p:sp>
    </p:spTree>
    <p:custDataLst>
      <p:tags r:id="rId1"/>
    </p:custDataLst>
    <p:extLst>
      <p:ext uri="{BB962C8B-B14F-4D97-AF65-F5344CB8AC3E}">
        <p14:creationId xmlns:p14="http://schemas.microsoft.com/office/powerpoint/2010/main" val="2101740675"/>
      </p:ext>
    </p:extLst>
  </p:cSld>
  <p:clrMapOvr>
    <a:masterClrMapping/>
  </p:clrMapOvr>
  <mc:AlternateContent xmlns:mc="http://schemas.openxmlformats.org/markup-compatibility/2006" xmlns:p14="http://schemas.microsoft.com/office/powerpoint/2010/main">
    <mc:Choice Requires="p14">
      <p:transition spd="slow" p14:dur="2000" advTm="141397"/>
    </mc:Choice>
    <mc:Fallback xmlns="">
      <p:transition spd="slow" advTm="1413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206230"/>
            <a:ext cx="10700427" cy="5184842"/>
          </a:xfrm>
        </p:spPr>
        <p:txBody>
          <a:bodyPr>
            <a:normAutofit/>
          </a:bodyPr>
          <a:lstStyle/>
          <a:p>
            <a:pPr marL="342900" indent="-342900" algn="l">
              <a:buFont typeface="Wingdings" panose="05000000000000000000" pitchFamily="2" charset="2"/>
              <a:buChar char="l"/>
            </a:pPr>
            <a:r>
              <a:rPr lang="ja-JP" altLang="en-US" sz="3600" dirty="0"/>
              <a:t>国際収支表（</a:t>
            </a:r>
            <a:r>
              <a:rPr lang="en-US" altLang="ja-JP" sz="3600" dirty="0"/>
              <a:t>balance of payments</a:t>
            </a:r>
            <a:r>
              <a:rPr lang="ja-JP" altLang="en-US" sz="3600" dirty="0"/>
              <a:t>：</a:t>
            </a:r>
            <a:r>
              <a:rPr lang="en-US" altLang="ja-JP" sz="3600" dirty="0"/>
              <a:t>BOP</a:t>
            </a:r>
            <a:r>
              <a:rPr lang="ja-JP" altLang="en-US" sz="3600"/>
              <a:t>）と</a:t>
            </a:r>
            <a:r>
              <a:rPr lang="ja-JP" altLang="en-US" sz="3600" dirty="0"/>
              <a:t>は、一定期間内における居住者（</a:t>
            </a:r>
            <a:r>
              <a:rPr lang="en-US" altLang="ja-JP" sz="3600" dirty="0"/>
              <a:t>resident</a:t>
            </a:r>
            <a:r>
              <a:rPr lang="ja-JP" altLang="en-US" sz="3600" dirty="0"/>
              <a:t>）と非居住者間の経済取引を複式簿記の原理で計上したフロー統計。</a:t>
            </a:r>
          </a:p>
          <a:p>
            <a:pPr marL="342900" indent="-342900" algn="l">
              <a:buFont typeface="Wingdings" panose="05000000000000000000" pitchFamily="2" charset="2"/>
              <a:buChar char="l"/>
            </a:pPr>
            <a:r>
              <a:rPr lang="en-US" altLang="ja-JP" sz="3600" dirty="0"/>
              <a:t>IMF</a:t>
            </a:r>
            <a:r>
              <a:rPr lang="ja-JP" altLang="en-US" sz="3600" dirty="0"/>
              <a:t>の国際収支マニュアルに沿って、各国で作成されている。</a:t>
            </a:r>
          </a:p>
          <a:p>
            <a:pPr marL="342900" indent="-342900" algn="l">
              <a:buFont typeface="Wingdings" panose="05000000000000000000" pitchFamily="2" charset="2"/>
              <a:buChar char="l"/>
            </a:pPr>
            <a:r>
              <a:rPr lang="ja-JP" altLang="en-US" sz="3600" dirty="0"/>
              <a:t>経常収支、資本移転等収支、金融収支から構成されている。</a:t>
            </a:r>
          </a:p>
          <a:p>
            <a:pPr marL="342900" indent="-342900" algn="l">
              <a:buFont typeface="Wingdings" panose="05000000000000000000" pitchFamily="2" charset="2"/>
              <a:buChar char="l"/>
            </a:pPr>
            <a:r>
              <a:rPr lang="ja-JP" altLang="en-US" sz="3600" dirty="0"/>
              <a:t>経常収支の内訳は、貿易・サービス収支、第一次所得収支、第二次所得収支。</a:t>
            </a:r>
            <a:endParaRPr kumimoji="1" lang="ja-JP" altLang="en-US" sz="36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1</a:t>
            </a:r>
            <a:r>
              <a:rPr kumimoji="1" lang="ja-JP" altLang="en-US" dirty="0"/>
              <a:t>節</a:t>
            </a:r>
          </a:p>
        </p:txBody>
      </p:sp>
    </p:spTree>
    <p:custDataLst>
      <p:tags r:id="rId1"/>
    </p:custDataLst>
    <p:extLst>
      <p:ext uri="{BB962C8B-B14F-4D97-AF65-F5344CB8AC3E}">
        <p14:creationId xmlns:p14="http://schemas.microsoft.com/office/powerpoint/2010/main" val="2759166969"/>
      </p:ext>
    </p:extLst>
  </p:cSld>
  <p:clrMapOvr>
    <a:masterClrMapping/>
  </p:clrMapOvr>
  <mc:AlternateContent xmlns:mc="http://schemas.openxmlformats.org/markup-compatibility/2006" xmlns:p14="http://schemas.microsoft.com/office/powerpoint/2010/main">
    <mc:Choice Requires="p14">
      <p:transition spd="slow" p14:dur="2000" advTm="118501"/>
    </mc:Choice>
    <mc:Fallback xmlns="">
      <p:transition spd="slow" advTm="11850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206230"/>
            <a:ext cx="10700427" cy="5184842"/>
          </a:xfrm>
        </p:spPr>
        <p:txBody>
          <a:bodyPr>
            <a:normAutofit/>
          </a:bodyPr>
          <a:lstStyle/>
          <a:p>
            <a:pPr marL="342900" indent="-342900" algn="l">
              <a:buFont typeface="Wingdings" panose="05000000000000000000" pitchFamily="2" charset="2"/>
              <a:buChar char="l"/>
            </a:pPr>
            <a:r>
              <a:rPr lang="ja-JP" altLang="en-US" sz="2800" dirty="0"/>
              <a:t>金融収支は、直接投資、証券投資、金融派生商品、その他投資、外貨準備から構成されている。</a:t>
            </a:r>
          </a:p>
          <a:p>
            <a:pPr marL="342900" indent="-342900" algn="l">
              <a:buFont typeface="Wingdings" panose="05000000000000000000" pitchFamily="2" charset="2"/>
              <a:buChar char="l"/>
            </a:pPr>
            <a:r>
              <a:rPr lang="ja-JP" altLang="en-US" sz="2800" dirty="0"/>
              <a:t>“居住者”とは、国籍と違う概念。国際収支マニュアルによると、居住者とは、ある国に拠点を持ち、長期間にわたって相当規模の経済活動を行う者をその国の居住者として扱うこととしており、基本的には「</a:t>
            </a:r>
            <a:r>
              <a:rPr lang="en-US" altLang="ja-JP" sz="2800" dirty="0"/>
              <a:t>1</a:t>
            </a:r>
            <a:r>
              <a:rPr lang="ja-JP" altLang="en-US" sz="2800" dirty="0"/>
              <a:t>年以上所在しまたは所在する意思があること」を運用上の基準としている（日本銀行</a:t>
            </a:r>
            <a:r>
              <a:rPr lang="en-US" altLang="ja-JP" sz="2800" dirty="0"/>
              <a:t>Web</a:t>
            </a:r>
            <a:r>
              <a:rPr lang="ja-JP" altLang="en-US" sz="2800" dirty="0"/>
              <a:t>サイト「国際収支統計（</a:t>
            </a:r>
            <a:r>
              <a:rPr lang="en-US" altLang="ja-JP" sz="2800" dirty="0"/>
              <a:t>IMF</a:t>
            </a:r>
            <a:r>
              <a:rPr lang="ja-JP" altLang="en-US" sz="2800" dirty="0"/>
              <a:t>国際収支マニュアル第</a:t>
            </a:r>
            <a:r>
              <a:rPr lang="en-US" altLang="ja-JP" sz="2800" dirty="0"/>
              <a:t>6</a:t>
            </a:r>
            <a:r>
              <a:rPr lang="ja-JP" altLang="en-US" sz="2800" dirty="0"/>
              <a:t>版ベース）」の解説」より引用）。（</a:t>
            </a:r>
            <a:r>
              <a:rPr lang="en-US" altLang="ja-JP" sz="2800" dirty="0">
                <a:hlinkClick r:id="rId4"/>
              </a:rPr>
              <a:t>https://www.boj.or.jp/statistics/outline/exp/exbpsm6.htm/</a:t>
            </a:r>
            <a:r>
              <a:rPr lang="ja-JP" altLang="en-US" sz="2800" dirty="0"/>
              <a:t>）</a:t>
            </a:r>
          </a:p>
          <a:p>
            <a:pPr marL="342900" indent="-342900" algn="l">
              <a:buFont typeface="Wingdings" panose="05000000000000000000" pitchFamily="2" charset="2"/>
              <a:buChar char="l"/>
            </a:pPr>
            <a:r>
              <a:rPr lang="ja-JP" altLang="en-US" sz="2800" dirty="0"/>
              <a:t>ストック統計としては、対外資産負債残高表がある。これは、その国の経済主体が、ある時点でどのような対外資産と負債を持っているかを示したもの。</a:t>
            </a:r>
          </a:p>
          <a:p>
            <a:pPr algn="l"/>
            <a:endParaRPr kumimoji="1"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1</a:t>
            </a:r>
            <a:r>
              <a:rPr kumimoji="1" lang="ja-JP" altLang="en-US" dirty="0"/>
              <a:t>節</a:t>
            </a:r>
          </a:p>
        </p:txBody>
      </p:sp>
    </p:spTree>
    <p:custDataLst>
      <p:tags r:id="rId1"/>
    </p:custDataLst>
    <p:extLst>
      <p:ext uri="{BB962C8B-B14F-4D97-AF65-F5344CB8AC3E}">
        <p14:creationId xmlns:p14="http://schemas.microsoft.com/office/powerpoint/2010/main" val="1394047850"/>
      </p:ext>
    </p:extLst>
  </p:cSld>
  <p:clrMapOvr>
    <a:masterClrMapping/>
  </p:clrMapOvr>
  <mc:AlternateContent xmlns:mc="http://schemas.openxmlformats.org/markup-compatibility/2006" xmlns:p14="http://schemas.microsoft.com/office/powerpoint/2010/main">
    <mc:Choice Requires="p14">
      <p:transition spd="slow" p14:dur="2000" advTm="227860"/>
    </mc:Choice>
    <mc:Fallback xmlns="">
      <p:transition spd="slow" advTm="22786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206230"/>
            <a:ext cx="10700427" cy="5184842"/>
          </a:xfrm>
        </p:spPr>
        <p:txBody>
          <a:bodyPr>
            <a:normAutofit fontScale="92500"/>
          </a:bodyPr>
          <a:lstStyle/>
          <a:p>
            <a:pPr marL="342900" indent="-342900" algn="l">
              <a:buFont typeface="Wingdings" panose="05000000000000000000" pitchFamily="2" charset="2"/>
              <a:buChar char="l"/>
            </a:pPr>
            <a:r>
              <a:rPr lang="ja-JP" altLang="en-US" sz="2800" dirty="0"/>
              <a:t>以下、日本銀行の上記</a:t>
            </a:r>
            <a:r>
              <a:rPr lang="en-US" altLang="ja-JP" sz="2800" dirty="0"/>
              <a:t>Web</a:t>
            </a:r>
            <a:r>
              <a:rPr lang="ja-JP" altLang="en-US" sz="2800" dirty="0"/>
              <a:t>サイトを引用して各項目の詳細を説明する。</a:t>
            </a:r>
          </a:p>
          <a:p>
            <a:pPr marL="342900" indent="-342900" algn="l">
              <a:buFont typeface="Wingdings" panose="05000000000000000000" pitchFamily="2" charset="2"/>
              <a:buChar char="l"/>
            </a:pPr>
            <a:r>
              <a:rPr lang="en-US" altLang="ja-JP" dirty="0"/>
              <a:t>Ⅰ.</a:t>
            </a:r>
            <a:r>
              <a:rPr lang="ja-JP" altLang="en-US" dirty="0"/>
              <a:t>経常収支</a:t>
            </a:r>
          </a:p>
          <a:p>
            <a:pPr marL="342900" indent="-342900" algn="l">
              <a:buFont typeface="Wingdings" panose="05000000000000000000" pitchFamily="2" charset="2"/>
              <a:buChar char="l"/>
            </a:pPr>
            <a:r>
              <a:rPr lang="ja-JP" altLang="en-US" dirty="0"/>
              <a:t>　　</a:t>
            </a:r>
            <a:r>
              <a:rPr lang="en-US" altLang="ja-JP" dirty="0"/>
              <a:t>1.A </a:t>
            </a:r>
            <a:r>
              <a:rPr lang="ja-JP" altLang="en-US" dirty="0"/>
              <a:t>貿易・サービス収支</a:t>
            </a:r>
          </a:p>
          <a:p>
            <a:pPr marL="342900" indent="-342900" algn="l">
              <a:buFont typeface="Wingdings" panose="05000000000000000000" pitchFamily="2" charset="2"/>
              <a:buChar char="l"/>
            </a:pPr>
            <a:r>
              <a:rPr lang="ja-JP" altLang="en-US" dirty="0"/>
              <a:t>	◾貿易収支 </a:t>
            </a:r>
          </a:p>
          <a:p>
            <a:pPr marL="342900" indent="-342900" algn="l">
              <a:buFont typeface="Wingdings" panose="05000000000000000000" pitchFamily="2" charset="2"/>
              <a:buChar char="l"/>
            </a:pPr>
            <a:r>
              <a:rPr lang="ja-JP" altLang="en-US" dirty="0"/>
              <a:t>　　   ◾サービス収支</a:t>
            </a:r>
          </a:p>
          <a:p>
            <a:pPr algn="l"/>
            <a:r>
              <a:rPr lang="ja-JP" altLang="en-US" dirty="0"/>
              <a:t>　　　　　　　輸送、旅行、その他サービス（維持修理サービス、建設・保険・</a:t>
            </a:r>
          </a:p>
          <a:p>
            <a:pPr algn="l"/>
            <a:r>
              <a:rPr lang="ja-JP" altLang="en-US" dirty="0"/>
              <a:t>　　　　　　　年金サービス、金融サービス、知的財産権等使用料、通信・コンピュータ・</a:t>
            </a:r>
          </a:p>
          <a:p>
            <a:pPr algn="l"/>
            <a:r>
              <a:rPr lang="ja-JP" altLang="en-US" dirty="0"/>
              <a:t>　　　　　　　情報サービス、個人・文化・娯楽サービスなど）</a:t>
            </a:r>
          </a:p>
          <a:p>
            <a:pPr marL="342900" indent="-342900" algn="l">
              <a:buFont typeface="Wingdings" panose="05000000000000000000" pitchFamily="2" charset="2"/>
              <a:buChar char="l"/>
            </a:pPr>
            <a:endParaRPr lang="ja-JP" altLang="en-US" dirty="0"/>
          </a:p>
          <a:p>
            <a:pPr marL="342900" indent="-342900" algn="l">
              <a:buFont typeface="Wingdings" panose="05000000000000000000" pitchFamily="2" charset="2"/>
              <a:buChar char="l"/>
            </a:pPr>
            <a:r>
              <a:rPr lang="ja-JP" altLang="en-US" dirty="0"/>
              <a:t>　　</a:t>
            </a:r>
            <a:r>
              <a:rPr lang="en-US" altLang="ja-JP" dirty="0"/>
              <a:t>1.B </a:t>
            </a:r>
            <a:r>
              <a:rPr lang="ja-JP" altLang="en-US" dirty="0"/>
              <a:t>第一次所得収支（雇用者報酬、投資収益つまり直接投資収益や証券投資収益、</a:t>
            </a:r>
          </a:p>
          <a:p>
            <a:pPr marL="342900" indent="-342900" algn="l">
              <a:buFont typeface="Wingdings" panose="05000000000000000000" pitchFamily="2" charset="2"/>
              <a:buChar char="l"/>
            </a:pPr>
            <a:r>
              <a:rPr lang="ja-JP" altLang="en-US" dirty="0"/>
              <a:t>　　　　　　　その他投資収益）など</a:t>
            </a:r>
          </a:p>
          <a:p>
            <a:pPr marL="342900" indent="-342900" algn="l">
              <a:buFont typeface="Wingdings" panose="05000000000000000000" pitchFamily="2" charset="2"/>
              <a:buChar char="l"/>
            </a:pPr>
            <a:r>
              <a:rPr lang="ja-JP" altLang="en-US" dirty="0"/>
              <a:t>　　</a:t>
            </a:r>
            <a:r>
              <a:rPr lang="en-US" altLang="ja-JP" dirty="0"/>
              <a:t>1.C </a:t>
            </a:r>
            <a:r>
              <a:rPr lang="ja-JP" altLang="en-US" dirty="0"/>
              <a:t>第二次所得収支（無償資金協力、寄付、贈与の取引などを計上）。</a:t>
            </a:r>
          </a:p>
          <a:p>
            <a:pPr marL="342900" indent="-342900" algn="l">
              <a:buFont typeface="Wingdings" panose="05000000000000000000" pitchFamily="2" charset="2"/>
              <a:buChar char="l"/>
            </a:pPr>
            <a:endParaRPr kumimoji="1"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1</a:t>
            </a:r>
            <a:r>
              <a:rPr kumimoji="1" lang="ja-JP" altLang="en-US" dirty="0"/>
              <a:t>節</a:t>
            </a:r>
          </a:p>
        </p:txBody>
      </p:sp>
    </p:spTree>
    <p:custDataLst>
      <p:tags r:id="rId1"/>
    </p:custDataLst>
    <p:extLst>
      <p:ext uri="{BB962C8B-B14F-4D97-AF65-F5344CB8AC3E}">
        <p14:creationId xmlns:p14="http://schemas.microsoft.com/office/powerpoint/2010/main" val="273928560"/>
      </p:ext>
    </p:extLst>
  </p:cSld>
  <p:clrMapOvr>
    <a:masterClrMapping/>
  </p:clrMapOvr>
  <mc:AlternateContent xmlns:mc="http://schemas.openxmlformats.org/markup-compatibility/2006" xmlns:p14="http://schemas.microsoft.com/office/powerpoint/2010/main">
    <mc:Choice Requires="p14">
      <p:transition spd="slow" p14:dur="2000" advTm="386258"/>
    </mc:Choice>
    <mc:Fallback xmlns="">
      <p:transition spd="slow" advTm="38625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 calcmode="lin" valueType="num">
                                      <p:cBhvr additive="base">
                                        <p:cTn id="6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 calcmode="lin" valueType="num">
                                      <p:cBhvr additive="base">
                                        <p:cTn id="6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206230"/>
            <a:ext cx="10700427" cy="5184842"/>
          </a:xfrm>
        </p:spPr>
        <p:txBody>
          <a:bodyPr>
            <a:normAutofit/>
          </a:bodyPr>
          <a:lstStyle/>
          <a:p>
            <a:pPr marL="342900" indent="-342900" algn="l">
              <a:buFont typeface="Wingdings" panose="05000000000000000000" pitchFamily="2" charset="2"/>
              <a:buChar char="l"/>
            </a:pPr>
            <a:r>
              <a:rPr lang="en-US" altLang="ja-JP" dirty="0"/>
              <a:t>Ⅱ.</a:t>
            </a:r>
            <a:r>
              <a:rPr lang="ja-JP" altLang="en-US" dirty="0"/>
              <a:t>資本移転等収支（債務免除、非金融非生産資産の取得処分など）</a:t>
            </a:r>
          </a:p>
          <a:p>
            <a:pPr marL="342900" indent="-342900" algn="l">
              <a:buFont typeface="Wingdings" panose="05000000000000000000" pitchFamily="2" charset="2"/>
              <a:buChar char="l"/>
            </a:pPr>
            <a:r>
              <a:rPr lang="en-US" altLang="ja-JP" dirty="0"/>
              <a:t>Ⅲ.</a:t>
            </a:r>
            <a:r>
              <a:rPr lang="ja-JP" altLang="en-US" dirty="0"/>
              <a:t>金融収支（直接投資、証券投資、金融派生商品、その他投資、外貨準備）</a:t>
            </a:r>
          </a:p>
          <a:p>
            <a:pPr algn="l"/>
            <a:r>
              <a:rPr lang="en-US" altLang="ja-JP" dirty="0"/>
              <a:t>----------------------------------------------------------------</a:t>
            </a:r>
            <a:endParaRPr lang="ja-JP" altLang="en-US" dirty="0"/>
          </a:p>
          <a:p>
            <a:pPr algn="l"/>
            <a:r>
              <a:rPr lang="ja-JP" altLang="en-US" dirty="0"/>
              <a:t>経済学でいう“サービス”とは、敢えてわかりやすく言うと「有形ではない商品（ないし商品取引</a:t>
            </a:r>
            <a:r>
              <a:rPr lang="en-US" altLang="ja-JP" dirty="0"/>
              <a:t>)</a:t>
            </a:r>
            <a:r>
              <a:rPr lang="ja-JP" altLang="en-US" dirty="0"/>
              <a:t>」。</a:t>
            </a:r>
          </a:p>
          <a:p>
            <a:pPr algn="l"/>
            <a:r>
              <a:rPr lang="ja-JP" altLang="en-US" sz="2800" dirty="0"/>
              <a:t>　　→例</a:t>
            </a:r>
            <a:r>
              <a:rPr lang="en-US" altLang="ja-JP" sz="2800" dirty="0"/>
              <a:t>)</a:t>
            </a:r>
            <a:r>
              <a:rPr lang="ja-JP" altLang="en-US" sz="2800" dirty="0"/>
              <a:t>　バスの利用、理髪店での散髪、授業料、病院での診察、</a:t>
            </a:r>
          </a:p>
          <a:p>
            <a:pPr algn="l"/>
            <a:r>
              <a:rPr lang="ja-JP" altLang="en-US" sz="2800" dirty="0"/>
              <a:t>　　　　　　映画やコンサートの鑑賞など。</a:t>
            </a:r>
          </a:p>
          <a:p>
            <a:pPr algn="l"/>
            <a:r>
              <a:rPr lang="ja-JP" altLang="en-US" sz="2800" dirty="0"/>
              <a:t>　　　　　　同じく映画といっても</a:t>
            </a:r>
            <a:r>
              <a:rPr lang="en-US" altLang="ja-JP" sz="2800" dirty="0"/>
              <a:t>DVD</a:t>
            </a:r>
            <a:r>
              <a:rPr lang="ja-JP" altLang="en-US" sz="2800" dirty="0"/>
              <a:t>を買えば有形なので“財”であり、</a:t>
            </a:r>
          </a:p>
          <a:p>
            <a:pPr algn="l"/>
            <a:r>
              <a:rPr lang="ja-JP" altLang="en-US" sz="2800" dirty="0"/>
              <a:t>　　　　　　レンタル</a:t>
            </a:r>
            <a:r>
              <a:rPr lang="en-US" altLang="ja-JP" sz="2800" dirty="0"/>
              <a:t>DVD</a:t>
            </a:r>
            <a:r>
              <a:rPr lang="ja-JP" altLang="en-US" sz="2800" dirty="0"/>
              <a:t>を借りた場合には、サービスの取引となる。</a:t>
            </a:r>
          </a:p>
          <a:p>
            <a:pPr algn="l"/>
            <a:endParaRPr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1</a:t>
            </a:r>
            <a:r>
              <a:rPr kumimoji="1" lang="ja-JP" altLang="en-US" dirty="0"/>
              <a:t>節</a:t>
            </a:r>
          </a:p>
        </p:txBody>
      </p:sp>
    </p:spTree>
    <p:custDataLst>
      <p:tags r:id="rId1"/>
    </p:custDataLst>
    <p:extLst>
      <p:ext uri="{BB962C8B-B14F-4D97-AF65-F5344CB8AC3E}">
        <p14:creationId xmlns:p14="http://schemas.microsoft.com/office/powerpoint/2010/main" val="971832566"/>
      </p:ext>
    </p:extLst>
  </p:cSld>
  <p:clrMapOvr>
    <a:masterClrMapping/>
  </p:clrMapOvr>
  <mc:AlternateContent xmlns:mc="http://schemas.openxmlformats.org/markup-compatibility/2006" xmlns:p14="http://schemas.microsoft.com/office/powerpoint/2010/main">
    <mc:Choice Requires="p14">
      <p:transition spd="slow" p14:dur="2000" advTm="133737"/>
    </mc:Choice>
    <mc:Fallback xmlns="">
      <p:transition spd="slow" advTm="13373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additive="base">
                                        <p:cTn id="4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206230"/>
            <a:ext cx="10700427" cy="5184842"/>
          </a:xfrm>
        </p:spPr>
        <p:txBody>
          <a:bodyPr>
            <a:normAutofit/>
          </a:bodyPr>
          <a:lstStyle/>
          <a:p>
            <a:pPr marL="342900" indent="-342900" algn="l">
              <a:buFont typeface="Wingdings" panose="05000000000000000000" pitchFamily="2" charset="2"/>
              <a:buChar char="l"/>
            </a:pPr>
            <a:r>
              <a:rPr lang="ja-JP" altLang="en-US" sz="2800" dirty="0"/>
              <a:t>国際収支表でも、“サービス”とは、居住者と非居住者間のサービスの取引。</a:t>
            </a:r>
          </a:p>
          <a:p>
            <a:pPr marL="342900" indent="-342900" algn="l">
              <a:buFont typeface="Wingdings" panose="05000000000000000000" pitchFamily="2" charset="2"/>
              <a:buChar char="l"/>
            </a:pPr>
            <a:r>
              <a:rPr lang="ja-JP" altLang="en-US" sz="2800" dirty="0"/>
              <a:t>たとえば、外国から財を輸入する際に発生する輸送の取引</a:t>
            </a:r>
            <a:r>
              <a:rPr lang="en-US" altLang="ja-JP" sz="2800" dirty="0"/>
              <a:t>(</a:t>
            </a:r>
            <a:r>
              <a:rPr lang="ja-JP" altLang="en-US" sz="2800" dirty="0"/>
              <a:t>外国の輸送関係の会社を想定</a:t>
            </a:r>
            <a:r>
              <a:rPr lang="en-US" altLang="ja-JP" sz="2800" dirty="0"/>
              <a:t>)</a:t>
            </a:r>
            <a:r>
              <a:rPr lang="ja-JP" altLang="en-US" sz="2800" dirty="0"/>
              <a:t>は、サービス収支に計上</a:t>
            </a:r>
            <a:r>
              <a:rPr lang="en-US" altLang="ja-JP" sz="2800" dirty="0"/>
              <a:t>(</a:t>
            </a:r>
            <a:r>
              <a:rPr lang="ja-JP" altLang="en-US" sz="2800" dirty="0"/>
              <a:t>輸入された財自体は、貿易収支に計上</a:t>
            </a:r>
            <a:r>
              <a:rPr lang="en-US" altLang="ja-JP" sz="2800" dirty="0"/>
              <a:t>)</a:t>
            </a:r>
            <a:r>
              <a:rPr lang="ja-JP" altLang="en-US" sz="2800" dirty="0" err="1"/>
              <a:t>。</a:t>
            </a:r>
            <a:endParaRPr lang="ja-JP" altLang="en-US" sz="2800" dirty="0"/>
          </a:p>
          <a:p>
            <a:pPr marL="342900" indent="-342900" algn="l">
              <a:buFont typeface="Wingdings" panose="05000000000000000000" pitchFamily="2" charset="2"/>
              <a:buChar char="l"/>
            </a:pPr>
            <a:r>
              <a:rPr lang="ja-JP" altLang="en-US" sz="2800" dirty="0"/>
              <a:t>“所得”は、インカム・ゲインともいう。賃金収入、利子・配当収入、企業にとっての子会社からの利益送金など。つまり、働いて得た資金、または、投資や融資によって得られた収入。反対語の</a:t>
            </a:r>
          </a:p>
          <a:p>
            <a:pPr marL="342900" indent="-342900" algn="l">
              <a:buFont typeface="Wingdings" panose="05000000000000000000" pitchFamily="2" charset="2"/>
              <a:buChar char="l"/>
            </a:pPr>
            <a:r>
              <a:rPr lang="en-US" altLang="ja-JP" sz="2800" dirty="0"/>
              <a:t>“</a:t>
            </a:r>
            <a:r>
              <a:rPr lang="ja-JP" altLang="en-US" sz="2800" dirty="0"/>
              <a:t>キャピタル・ゲイン</a:t>
            </a:r>
            <a:r>
              <a:rPr lang="en-US" altLang="ja-JP" sz="2800" dirty="0"/>
              <a:t>(</a:t>
            </a:r>
            <a:r>
              <a:rPr lang="ja-JP" altLang="en-US" sz="2800" dirty="0"/>
              <a:t>ロス</a:t>
            </a:r>
            <a:r>
              <a:rPr lang="en-US" altLang="ja-JP" sz="2800" dirty="0"/>
              <a:t>)”</a:t>
            </a:r>
            <a:r>
              <a:rPr lang="ja-JP" altLang="en-US" sz="2800" dirty="0"/>
              <a:t>とは、資産の価格変動による儲け</a:t>
            </a:r>
            <a:r>
              <a:rPr lang="en-US" altLang="ja-JP" sz="2800" dirty="0"/>
              <a:t>(</a:t>
            </a:r>
            <a:r>
              <a:rPr lang="ja-JP" altLang="en-US" sz="2800" dirty="0"/>
              <a:t>損</a:t>
            </a:r>
            <a:r>
              <a:rPr lang="en-US" altLang="ja-JP" sz="2800" dirty="0"/>
              <a:t>)</a:t>
            </a:r>
            <a:r>
              <a:rPr lang="ja-JP" altLang="en-US" sz="2800" dirty="0"/>
              <a:t>のこと。次に金融収支の内訳について説明すると･･････。</a:t>
            </a:r>
          </a:p>
          <a:p>
            <a:pPr marL="342900" indent="-342900" algn="l">
              <a:buFont typeface="Wingdings" panose="05000000000000000000" pitchFamily="2" charset="2"/>
              <a:buChar char="l"/>
            </a:pPr>
            <a:endParaRPr lang="ja-JP" altLang="en-US" dirty="0"/>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1</a:t>
            </a:r>
            <a:r>
              <a:rPr kumimoji="1" lang="ja-JP" altLang="en-US" dirty="0"/>
              <a:t>節</a:t>
            </a:r>
          </a:p>
        </p:txBody>
      </p:sp>
    </p:spTree>
    <p:custDataLst>
      <p:tags r:id="rId1"/>
    </p:custDataLst>
    <p:extLst>
      <p:ext uri="{BB962C8B-B14F-4D97-AF65-F5344CB8AC3E}">
        <p14:creationId xmlns:p14="http://schemas.microsoft.com/office/powerpoint/2010/main" val="2977029302"/>
      </p:ext>
    </p:extLst>
  </p:cSld>
  <p:clrMapOvr>
    <a:masterClrMapping/>
  </p:clrMapOvr>
  <mc:AlternateContent xmlns:mc="http://schemas.openxmlformats.org/markup-compatibility/2006" xmlns:p14="http://schemas.microsoft.com/office/powerpoint/2010/main">
    <mc:Choice Requires="p14">
      <p:transition spd="slow" p14:dur="2000" advTm="101697"/>
    </mc:Choice>
    <mc:Fallback xmlns="">
      <p:transition spd="slow" advTm="1016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350212"/>
          </a:xfrm>
        </p:spPr>
        <p:txBody>
          <a:bodyPr>
            <a:normAutofit/>
          </a:bodyPr>
          <a:lstStyle/>
          <a:p>
            <a:pPr marL="342900" indent="-342900" algn="l">
              <a:buFont typeface="Wingdings" panose="05000000000000000000" pitchFamily="2" charset="2"/>
              <a:buChar char="l"/>
            </a:pPr>
            <a:r>
              <a:rPr lang="ja-JP" altLang="en-US" sz="2800" dirty="0"/>
              <a:t>直接投資（</a:t>
            </a:r>
            <a:r>
              <a:rPr lang="en-US" altLang="ja-JP" sz="2800" dirty="0"/>
              <a:t>FDI</a:t>
            </a:r>
            <a:r>
              <a:rPr lang="ja-JP" altLang="en-US" sz="2800" dirty="0"/>
              <a:t>）とは、簡単にいうと、企業が外国でビジネス展開をすること。それに対して、</a:t>
            </a:r>
          </a:p>
          <a:p>
            <a:pPr marL="342900" indent="-342900" algn="l">
              <a:buFont typeface="Wingdings" panose="05000000000000000000" pitchFamily="2" charset="2"/>
              <a:buChar char="l"/>
            </a:pPr>
            <a:r>
              <a:rPr lang="ja-JP" altLang="en-US" sz="2800" dirty="0"/>
              <a:t>外国の有価証券（株式や国債や地方債や社債や</a:t>
            </a:r>
            <a:r>
              <a:rPr lang="en-US" altLang="ja-JP" sz="2800" dirty="0"/>
              <a:t>CP</a:t>
            </a:r>
            <a:r>
              <a:rPr lang="ja-JP" altLang="en-US" sz="2800" dirty="0"/>
              <a:t>など）に投資することは、証券投資（</a:t>
            </a:r>
            <a:r>
              <a:rPr lang="en-US" altLang="ja-JP" sz="2800" dirty="0"/>
              <a:t>portfolio investment</a:t>
            </a:r>
            <a:r>
              <a:rPr lang="ja-JP" altLang="en-US" sz="2800" dirty="0"/>
              <a:t>）という（たまに、間接投資という表現も使われる）。</a:t>
            </a:r>
          </a:p>
          <a:p>
            <a:pPr marL="342900" indent="-342900" algn="l">
              <a:buFont typeface="Wingdings" panose="05000000000000000000" pitchFamily="2" charset="2"/>
              <a:buChar char="l"/>
            </a:pPr>
            <a:r>
              <a:rPr lang="ja-JP" altLang="en-US" sz="2800" dirty="0"/>
              <a:t>外国でビジネス展開をする直接投資の方法としては、実際に工場を建設するやり方もあるが、てっとり早いのは、現地の企業に対して資本参加したり、買収して子会社にしたりすること。</a:t>
            </a:r>
          </a:p>
          <a:p>
            <a:pPr marL="342900" indent="-342900" algn="l">
              <a:buFont typeface="Wingdings" panose="05000000000000000000" pitchFamily="2" charset="2"/>
              <a:buChar char="l"/>
            </a:pPr>
            <a:r>
              <a:rPr lang="ja-JP" altLang="en-US" sz="2800" dirty="0"/>
              <a:t>国際収支統計では、株式の購入対象となっている企業の発行済み株式のうち、</a:t>
            </a:r>
            <a:r>
              <a:rPr lang="en-US" altLang="ja-JP" sz="2800" dirty="0"/>
              <a:t>10</a:t>
            </a:r>
            <a:r>
              <a:rPr lang="ja-JP" altLang="en-US" sz="2800" dirty="0"/>
              <a:t>パーセント以上を購入すれば直接投資、それ未満ならば証券投資に分類することになっている。</a:t>
            </a:r>
          </a:p>
          <a:p>
            <a:pPr algn="l"/>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1</a:t>
            </a:r>
            <a:r>
              <a:rPr kumimoji="1" lang="ja-JP" altLang="en-US" dirty="0"/>
              <a:t>節</a:t>
            </a:r>
          </a:p>
        </p:txBody>
      </p:sp>
    </p:spTree>
    <p:custDataLst>
      <p:tags r:id="rId1"/>
    </p:custDataLst>
    <p:extLst>
      <p:ext uri="{BB962C8B-B14F-4D97-AF65-F5344CB8AC3E}">
        <p14:creationId xmlns:p14="http://schemas.microsoft.com/office/powerpoint/2010/main" val="903009827"/>
      </p:ext>
    </p:extLst>
  </p:cSld>
  <p:clrMapOvr>
    <a:masterClrMapping/>
  </p:clrMapOvr>
  <mc:AlternateContent xmlns:mc="http://schemas.openxmlformats.org/markup-compatibility/2006" xmlns:p14="http://schemas.microsoft.com/office/powerpoint/2010/main">
    <mc:Choice Requires="p14">
      <p:transition spd="slow" p14:dur="2000" advTm="257676"/>
    </mc:Choice>
    <mc:Fallback xmlns="">
      <p:transition spd="slow" advTm="25767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350212"/>
          </a:xfrm>
        </p:spPr>
        <p:txBody>
          <a:bodyPr>
            <a:normAutofit/>
          </a:bodyPr>
          <a:lstStyle/>
          <a:p>
            <a:pPr marL="342900" indent="-342900" algn="l">
              <a:buFont typeface="Wingdings" panose="05000000000000000000" pitchFamily="2" charset="2"/>
              <a:buChar char="l"/>
            </a:pPr>
            <a:r>
              <a:rPr lang="ja-JP" altLang="en-US" sz="2800" dirty="0"/>
              <a:t>通貨当局</a:t>
            </a:r>
            <a:r>
              <a:rPr lang="en-US" altLang="ja-JP" sz="2800" dirty="0"/>
              <a:t>(</a:t>
            </a:r>
            <a:r>
              <a:rPr lang="ja-JP" altLang="en-US" sz="2800" dirty="0"/>
              <a:t>財務省と中央銀行</a:t>
            </a:r>
            <a:r>
              <a:rPr lang="en-US" altLang="ja-JP" sz="2800" dirty="0"/>
              <a:t>)</a:t>
            </a:r>
            <a:r>
              <a:rPr lang="ja-JP" altLang="en-US" sz="2800" dirty="0"/>
              <a:t>の管理下にある取引を計上するのが外貨準備の項目。</a:t>
            </a:r>
          </a:p>
          <a:p>
            <a:pPr marL="342900" indent="-342900" algn="l">
              <a:buFont typeface="Wingdings" panose="05000000000000000000" pitchFamily="2" charset="2"/>
              <a:buChar char="l"/>
            </a:pPr>
            <a:r>
              <a:rPr lang="ja-JP" altLang="en-US" sz="2800" dirty="0"/>
              <a:t>わかりやすくいうと、外貨準備とは、国が保有する外貨建ての資産と貨幣用の金、</a:t>
            </a:r>
            <a:r>
              <a:rPr lang="en-US" altLang="ja-JP" sz="2800" dirty="0"/>
              <a:t>IMF</a:t>
            </a:r>
            <a:r>
              <a:rPr lang="ja-JP" altLang="en-US" sz="2800"/>
              <a:t>リザーブポジション、</a:t>
            </a:r>
            <a:r>
              <a:rPr lang="en-US" altLang="ja-JP" sz="2800"/>
              <a:t>SDR</a:t>
            </a:r>
            <a:r>
              <a:rPr lang="ja-JP" altLang="en-US" sz="2800" dirty="0"/>
              <a:t>など。</a:t>
            </a:r>
          </a:p>
          <a:p>
            <a:pPr marL="342900" indent="-342900" algn="l">
              <a:buFont typeface="Wingdings" panose="05000000000000000000" pitchFamily="2" charset="2"/>
              <a:buChar char="l"/>
            </a:pPr>
            <a:r>
              <a:rPr lang="ja-JP" altLang="en-US" sz="2800" dirty="0"/>
              <a:t>その他投資は、文字通りその他の金融取引を計上するが、とても大切な点は、ほとんどの取引の決済にかかわる部分が、この項目に計上されるということ。</a:t>
            </a:r>
          </a:p>
          <a:p>
            <a:pPr marL="342900" indent="-342900" algn="l">
              <a:buFont typeface="Wingdings" panose="05000000000000000000" pitchFamily="2" charset="2"/>
              <a:buChar char="l"/>
            </a:pPr>
            <a:r>
              <a:rPr lang="ja-JP" altLang="en-US" sz="2800" dirty="0"/>
              <a:t>たとえば、日本の企業が財を輸出して、その決済を銀行の口座を通して行ったとき、輸出は貿易収支に記録されるが、銀行による代金の決済部分は、金融収支のその他投資に記録される（複式簿記の原理。詳細は後述）。</a:t>
            </a:r>
          </a:p>
          <a:p>
            <a:pPr marL="342900" indent="-342900" algn="l">
              <a:buFont typeface="Wingdings" panose="05000000000000000000" pitchFamily="2" charset="2"/>
              <a:buChar char="l"/>
            </a:pPr>
            <a:endParaRPr lang="ja-JP" altLang="en-US" dirty="0"/>
          </a:p>
          <a:p>
            <a:pPr algn="l"/>
            <a:endParaRPr kumimoji="1" lang="ja-JP" altLang="en-US" dirty="0"/>
          </a:p>
          <a:p>
            <a:pPr algn="l"/>
            <a:endParaRPr kumimoji="1"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1</a:t>
            </a:r>
            <a:r>
              <a:rPr kumimoji="1" lang="ja-JP" altLang="en-US" dirty="0"/>
              <a:t>節</a:t>
            </a:r>
          </a:p>
        </p:txBody>
      </p:sp>
    </p:spTree>
    <p:custDataLst>
      <p:tags r:id="rId1"/>
    </p:custDataLst>
    <p:extLst>
      <p:ext uri="{BB962C8B-B14F-4D97-AF65-F5344CB8AC3E}">
        <p14:creationId xmlns:p14="http://schemas.microsoft.com/office/powerpoint/2010/main" val="789576112"/>
      </p:ext>
    </p:extLst>
  </p:cSld>
  <p:clrMapOvr>
    <a:masterClrMapping/>
  </p:clrMapOvr>
  <mc:AlternateContent xmlns:mc="http://schemas.openxmlformats.org/markup-compatibility/2006" xmlns:p14="http://schemas.microsoft.com/office/powerpoint/2010/main">
    <mc:Choice Requires="p14">
      <p:transition spd="slow" p14:dur="2000" advTm="196093"/>
    </mc:Choice>
    <mc:Fallback xmlns="">
      <p:transition spd="slow" advTm="19609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350212"/>
          </a:xfrm>
        </p:spPr>
        <p:txBody>
          <a:bodyPr>
            <a:normAutofit/>
          </a:bodyPr>
          <a:lstStyle/>
          <a:p>
            <a:pPr marL="342900" indent="-342900" algn="l">
              <a:buFont typeface="Wingdings" panose="05000000000000000000" pitchFamily="2" charset="2"/>
              <a:buChar char="l"/>
            </a:pPr>
            <a:r>
              <a:rPr lang="ja-JP" altLang="en-US" sz="2800" dirty="0"/>
              <a:t>金融収支の中の金融デリバティブとは、通常の取引から派生したハイテクな取引、すなわち、デリバティブ（金融派生商品取引）を記録する。具体的には、オプション、スワップ、先物、先渡し、信用デリバティブなど（この講義では深入りしない）。</a:t>
            </a:r>
          </a:p>
          <a:p>
            <a:pPr algn="l"/>
            <a:r>
              <a:rPr lang="en-US" altLang="ja-JP" dirty="0"/>
              <a:t>------------------------------------------------------------</a:t>
            </a:r>
            <a:endParaRPr lang="ja-JP" altLang="en-US" dirty="0"/>
          </a:p>
          <a:p>
            <a:pPr algn="l"/>
            <a:r>
              <a:rPr lang="en-US" altLang="ja-JP" dirty="0"/>
              <a:t>〔</a:t>
            </a:r>
            <a:r>
              <a:rPr lang="ja-JP" altLang="en-US" dirty="0"/>
              <a:t>複式簿記の原理による国際収支統計の計上法とは</a:t>
            </a:r>
            <a:r>
              <a:rPr lang="en-US" altLang="ja-JP" dirty="0"/>
              <a:t>〕</a:t>
            </a:r>
            <a:endParaRPr lang="ja-JP" altLang="en-US" dirty="0"/>
          </a:p>
          <a:p>
            <a:pPr marL="342900" indent="-342900" algn="l">
              <a:buFont typeface="Wingdings" panose="05000000000000000000" pitchFamily="2" charset="2"/>
              <a:buChar char="l"/>
            </a:pPr>
            <a:r>
              <a:rPr lang="ja-JP" altLang="en-US" dirty="0"/>
              <a:t>財貨・サービスの輸出、所得の受取、資産の減少、負債の増加は貸方に計上。</a:t>
            </a:r>
          </a:p>
          <a:p>
            <a:pPr marL="342900" indent="-342900" algn="l">
              <a:buFont typeface="Wingdings" panose="05000000000000000000" pitchFamily="2" charset="2"/>
              <a:buChar char="l"/>
            </a:pPr>
            <a:r>
              <a:rPr lang="ja-JP" altLang="en-US" dirty="0"/>
              <a:t>財貨・サービスの輸入、所得の支払、資産の増加、負債の減少は借方に計上。</a:t>
            </a:r>
          </a:p>
          <a:p>
            <a:pPr marL="342900" indent="-342900" algn="l">
              <a:buFont typeface="Wingdings" panose="05000000000000000000" pitchFamily="2" charset="2"/>
              <a:buChar char="l"/>
            </a:pPr>
            <a:r>
              <a:rPr lang="ja-JP" altLang="en-US" dirty="0"/>
              <a:t>例えば、非居住者に財貨を現金と引換えに売却した場合、輸出を貸方に、現金（金融資産）の増加を借方に計上。</a:t>
            </a:r>
          </a:p>
          <a:p>
            <a:pPr marL="342900" indent="-342900" algn="l">
              <a:buFont typeface="Wingdings" panose="05000000000000000000" pitchFamily="2" charset="2"/>
              <a:buChar char="l"/>
            </a:pPr>
            <a:r>
              <a:rPr lang="en-US" altLang="ja-JP" dirty="0"/>
              <a:t>※</a:t>
            </a:r>
            <a:r>
              <a:rPr lang="ja-JP" altLang="en-US" dirty="0"/>
              <a:t>なお、国際収支統計では、通常の簿記・会計と異なり、借方を右に、貸方を左に記載する（理由は不明）。</a:t>
            </a:r>
          </a:p>
          <a:p>
            <a:pPr algn="l"/>
            <a:endParaRPr kumimoji="1" lang="ja-JP" altLang="en-US" dirty="0"/>
          </a:p>
          <a:p>
            <a:pPr algn="l"/>
            <a:endParaRPr kumimoji="1"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1</a:t>
            </a:r>
            <a:r>
              <a:rPr kumimoji="1" lang="ja-JP" altLang="en-US" dirty="0"/>
              <a:t>節</a:t>
            </a:r>
          </a:p>
        </p:txBody>
      </p:sp>
    </p:spTree>
    <p:custDataLst>
      <p:tags r:id="rId1"/>
    </p:custDataLst>
    <p:extLst>
      <p:ext uri="{BB962C8B-B14F-4D97-AF65-F5344CB8AC3E}">
        <p14:creationId xmlns:p14="http://schemas.microsoft.com/office/powerpoint/2010/main" val="2937609746"/>
      </p:ext>
    </p:extLst>
  </p:cSld>
  <p:clrMapOvr>
    <a:masterClrMapping/>
  </p:clrMapOvr>
  <mc:AlternateContent xmlns:mc="http://schemas.openxmlformats.org/markup-compatibility/2006" xmlns:p14="http://schemas.microsoft.com/office/powerpoint/2010/main">
    <mc:Choice Requires="p14">
      <p:transition spd="slow" p14:dur="2000" advTm="213148"/>
    </mc:Choice>
    <mc:Fallback xmlns="">
      <p:transition spd="slow" advTm="21314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0.7|64.8|28.4|11"/>
</p:tagLst>
</file>

<file path=ppt/tags/tag10.xml><?xml version="1.0" encoding="utf-8"?>
<p:tagLst xmlns:a="http://schemas.openxmlformats.org/drawingml/2006/main" xmlns:r="http://schemas.openxmlformats.org/officeDocument/2006/relationships" xmlns:p="http://schemas.openxmlformats.org/presentationml/2006/main">
  <p:tag name="TIMING" val="|0.6|9.8|29.1|3|15.4|80.3"/>
</p:tagLst>
</file>

<file path=ppt/tags/tag11.xml><?xml version="1.0" encoding="utf-8"?>
<p:tagLst xmlns:a="http://schemas.openxmlformats.org/drawingml/2006/main" xmlns:r="http://schemas.openxmlformats.org/officeDocument/2006/relationships" xmlns:p="http://schemas.openxmlformats.org/presentationml/2006/main">
  <p:tag name="TIMING" val="|0.6|27.9|19.8|26|23.7|40.1|25.4"/>
</p:tagLst>
</file>

<file path=ppt/tags/tag12.xml><?xml version="1.0" encoding="utf-8"?>
<p:tagLst xmlns:a="http://schemas.openxmlformats.org/drawingml/2006/main" xmlns:r="http://schemas.openxmlformats.org/officeDocument/2006/relationships" xmlns:p="http://schemas.openxmlformats.org/presentationml/2006/main">
  <p:tag name="TIMING" val="|0.5|22.8|36.7|19.8|22.1|21.9|2.3|14.5"/>
</p:tagLst>
</file>

<file path=ppt/tags/tag13.xml><?xml version="1.0" encoding="utf-8"?>
<p:tagLst xmlns:a="http://schemas.openxmlformats.org/drawingml/2006/main" xmlns:r="http://schemas.openxmlformats.org/officeDocument/2006/relationships" xmlns:p="http://schemas.openxmlformats.org/presentationml/2006/main">
  <p:tag name="TIMING" val="|0.9|30.9|9.4|16.8|3.4|29.1|12.9|29.9"/>
</p:tagLst>
</file>

<file path=ppt/tags/tag14.xml><?xml version="1.0" encoding="utf-8"?>
<p:tagLst xmlns:a="http://schemas.openxmlformats.org/drawingml/2006/main" xmlns:r="http://schemas.openxmlformats.org/officeDocument/2006/relationships" xmlns:p="http://schemas.openxmlformats.org/presentationml/2006/main">
  <p:tag name="TIMING" val="|0.6|25.5|21.6|24.7|40.4|13.8|1.7|31.1|12.9"/>
</p:tagLst>
</file>

<file path=ppt/tags/tag15.xml><?xml version="1.0" encoding="utf-8"?>
<p:tagLst xmlns:a="http://schemas.openxmlformats.org/drawingml/2006/main" xmlns:r="http://schemas.openxmlformats.org/officeDocument/2006/relationships" xmlns:p="http://schemas.openxmlformats.org/presentationml/2006/main">
  <p:tag name="TIMING" val="|0.5|26|3|24.5|6.8|25.1|21.9|31.3"/>
</p:tagLst>
</file>

<file path=ppt/tags/tag16.xml><?xml version="1.0" encoding="utf-8"?>
<p:tagLst xmlns:a="http://schemas.openxmlformats.org/drawingml/2006/main" xmlns:r="http://schemas.openxmlformats.org/officeDocument/2006/relationships" xmlns:p="http://schemas.openxmlformats.org/presentationml/2006/main">
  <p:tag name="TIMING" val="|0.6|23.1|2.5|30.2|23.5|22|30.8|32"/>
</p:tagLst>
</file>

<file path=ppt/tags/tag17.xml><?xml version="1.0" encoding="utf-8"?>
<p:tagLst xmlns:a="http://schemas.openxmlformats.org/drawingml/2006/main" xmlns:r="http://schemas.openxmlformats.org/officeDocument/2006/relationships" xmlns:p="http://schemas.openxmlformats.org/presentationml/2006/main">
  <p:tag name="TIMING" val="|0.5|30.5|37.9|27|12.1|29.2|5.7|22.4"/>
</p:tagLst>
</file>

<file path=ppt/tags/tag18.xml><?xml version="1.0" encoding="utf-8"?>
<p:tagLst xmlns:a="http://schemas.openxmlformats.org/drawingml/2006/main" xmlns:r="http://schemas.openxmlformats.org/officeDocument/2006/relationships" xmlns:p="http://schemas.openxmlformats.org/presentationml/2006/main">
  <p:tag name="TIMING" val="|0.5|27.9|9.6|29.6|12.7|57"/>
</p:tagLst>
</file>

<file path=ppt/tags/tag2.xml><?xml version="1.0" encoding="utf-8"?>
<p:tagLst xmlns:a="http://schemas.openxmlformats.org/drawingml/2006/main" xmlns:r="http://schemas.openxmlformats.org/officeDocument/2006/relationships" xmlns:p="http://schemas.openxmlformats.org/presentationml/2006/main">
  <p:tag name="TIMING" val="|0.5|15.5|95.1"/>
</p:tagLst>
</file>

<file path=ppt/tags/tag3.xml><?xml version="1.0" encoding="utf-8"?>
<p:tagLst xmlns:a="http://schemas.openxmlformats.org/drawingml/2006/main" xmlns:r="http://schemas.openxmlformats.org/officeDocument/2006/relationships" xmlns:p="http://schemas.openxmlformats.org/presentationml/2006/main">
  <p:tag name="TIMING" val="|0.8|11.9|2.8|4.4|36.1|2.9|4.7|1.1|152.8|116.7|1.7"/>
</p:tagLst>
</file>

<file path=ppt/tags/tag4.xml><?xml version="1.0" encoding="utf-8"?>
<p:tagLst xmlns:a="http://schemas.openxmlformats.org/drawingml/2006/main" xmlns:r="http://schemas.openxmlformats.org/officeDocument/2006/relationships" xmlns:p="http://schemas.openxmlformats.org/presentationml/2006/main">
  <p:tag name="TIMING" val="|0.7|27.8|16.9|2.8|16.7|21.8|12.2"/>
</p:tagLst>
</file>

<file path=ppt/tags/tag5.xml><?xml version="1.0" encoding="utf-8"?>
<p:tagLst xmlns:a="http://schemas.openxmlformats.org/drawingml/2006/main" xmlns:r="http://schemas.openxmlformats.org/officeDocument/2006/relationships" xmlns:p="http://schemas.openxmlformats.org/presentationml/2006/main">
  <p:tag name="TIMING" val="|0.6|15|23.8|44.9|15.6"/>
</p:tagLst>
</file>

<file path=ppt/tags/tag6.xml><?xml version="1.0" encoding="utf-8"?>
<p:tagLst xmlns:a="http://schemas.openxmlformats.org/drawingml/2006/main" xmlns:r="http://schemas.openxmlformats.org/officeDocument/2006/relationships" xmlns:p="http://schemas.openxmlformats.org/presentationml/2006/main">
  <p:tag name="TIMING" val="|0.8|22.7|124.2|35.9"/>
</p:tagLst>
</file>

<file path=ppt/tags/tag7.xml><?xml version="1.0" encoding="utf-8"?>
<p:tagLst xmlns:a="http://schemas.openxmlformats.org/drawingml/2006/main" xmlns:r="http://schemas.openxmlformats.org/officeDocument/2006/relationships" xmlns:p="http://schemas.openxmlformats.org/presentationml/2006/main">
  <p:tag name="TIMING" val="|0.6|57.8|74.7|22.8"/>
</p:tagLst>
</file>

<file path=ppt/tags/tag8.xml><?xml version="1.0" encoding="utf-8"?>
<p:tagLst xmlns:a="http://schemas.openxmlformats.org/drawingml/2006/main" xmlns:r="http://schemas.openxmlformats.org/officeDocument/2006/relationships" xmlns:p="http://schemas.openxmlformats.org/presentationml/2006/main">
  <p:tag name="TIMING" val="|0.6|62.2|1|5.8|16.1|11.7|92.9"/>
</p:tagLst>
</file>

<file path=ppt/tags/tag9.xml><?xml version="1.0" encoding="utf-8"?>
<p:tagLst xmlns:a="http://schemas.openxmlformats.org/drawingml/2006/main" xmlns:r="http://schemas.openxmlformats.org/officeDocument/2006/relationships" xmlns:p="http://schemas.openxmlformats.org/presentationml/2006/main">
  <p:tag name="TIMING" val="|0.8|5.3|9.8|28.3"/>
</p:tagLst>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921</TotalTime>
  <Words>2811</Words>
  <Application>Microsoft Office PowerPoint</Application>
  <PresentationFormat>ワイド画面</PresentationFormat>
  <Paragraphs>175</Paragraphs>
  <Slides>19</Slides>
  <Notes>19</Notes>
  <HiddenSlides>0</HiddenSlides>
  <MMClips>0</MMClips>
  <ScaleCrop>false</ScaleCrop>
  <HeadingPairs>
    <vt:vector size="6" baseType="variant">
      <vt:variant>
        <vt:lpstr>使用されているフォント</vt:lpstr>
      </vt:variant>
      <vt:variant>
        <vt:i4>5</vt:i4>
      </vt:variant>
      <vt:variant>
        <vt:lpstr>テーマ</vt:lpstr>
      </vt:variant>
      <vt:variant>
        <vt:i4>5</vt:i4>
      </vt:variant>
      <vt:variant>
        <vt:lpstr>スライド タイトル</vt:lpstr>
      </vt:variant>
      <vt:variant>
        <vt:i4>19</vt:i4>
      </vt:variant>
    </vt:vector>
  </HeadingPairs>
  <TitlesOfParts>
    <vt:vector size="29" baseType="lpstr">
      <vt:lpstr>ＭＳ ゴシック</vt:lpstr>
      <vt:lpstr>Arial</vt:lpstr>
      <vt:lpstr>Calibri</vt:lpstr>
      <vt:lpstr>Calibri Light</vt:lpstr>
      <vt:lpstr>Wingdings</vt:lpstr>
      <vt:lpstr>Office テーマ</vt:lpstr>
      <vt:lpstr>2_デザインの設定</vt:lpstr>
      <vt:lpstr>3_デザインの設定</vt:lpstr>
      <vt:lpstr>1_デザインの設定</vt:lpstr>
      <vt:lpstr>デザインの設定</vt:lpstr>
      <vt:lpstr>PowerPoint プレゼンテーション</vt:lpstr>
      <vt:lpstr>第2章1節</vt:lpstr>
      <vt:lpstr>第2章1節</vt:lpstr>
      <vt:lpstr>第2章1節</vt:lpstr>
      <vt:lpstr>第2章1節</vt:lpstr>
      <vt:lpstr>第2章1節</vt:lpstr>
      <vt:lpstr>第2章1節</vt:lpstr>
      <vt:lpstr>第2章1節</vt:lpstr>
      <vt:lpstr>第2章1節</vt:lpstr>
      <vt:lpstr>第2章1節</vt:lpstr>
      <vt:lpstr>第2章1節</vt:lpstr>
      <vt:lpstr>第2章1節</vt:lpstr>
      <vt:lpstr>第2章1節</vt:lpstr>
      <vt:lpstr>第2章1節</vt:lpstr>
      <vt:lpstr>第2章1節</vt:lpstr>
      <vt:lpstr>第2章1節</vt:lpstr>
      <vt:lpstr>第2章1節</vt:lpstr>
      <vt:lpstr>第2章1節</vt:lpstr>
      <vt:lpstr>第2章1節</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junmaeda</dc:creator>
  <cp:lastModifiedBy>淳 前田</cp:lastModifiedBy>
  <cp:revision>123</cp:revision>
  <dcterms:created xsi:type="dcterms:W3CDTF">2020-04-12T07:19:24Z</dcterms:created>
  <dcterms:modified xsi:type="dcterms:W3CDTF">2025-05-09T23:25:41Z</dcterms:modified>
</cp:coreProperties>
</file>