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7.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8.xml" ContentType="application/vnd.openxmlformats-officedocument.presentationml.notesSlide+xml"/>
  <Override PartName="/ppt/tags/tag84.xml" ContentType="application/vnd.openxmlformats-officedocument.presentationml.tags+xml"/>
  <Override PartName="/ppt/notesSlides/notesSlide9.xml" ContentType="application/vnd.openxmlformats-officedocument.presentationml.notesSlide+xml"/>
  <Override PartName="/ppt/tags/tag85.xml" ContentType="application/vnd.openxmlformats-officedocument.presentationml.tags+xml"/>
  <Override PartName="/ppt/notesSlides/notesSlide10.xml" ContentType="application/vnd.openxmlformats-officedocument.presentationml.notesSlide+xml"/>
  <Override PartName="/ppt/tags/tag86.xml" ContentType="application/vnd.openxmlformats-officedocument.presentationml.tags+xml"/>
  <Override PartName="/ppt/notesSlides/notesSlide11.xml" ContentType="application/vnd.openxmlformats-officedocument.presentationml.notesSlide+xml"/>
  <Override PartName="/ppt/tags/tag87.xml" ContentType="application/vnd.openxmlformats-officedocument.presentationml.tags+xml"/>
  <Override PartName="/ppt/notesSlides/notesSlide12.xml" ContentType="application/vnd.openxmlformats-officedocument.presentationml.notesSlide+xml"/>
  <Override PartName="/ppt/tags/tag88.xml" ContentType="application/vnd.openxmlformats-officedocument.presentationml.tags+xml"/>
  <Override PartName="/ppt/notesSlides/notesSlide13.xml" ContentType="application/vnd.openxmlformats-officedocument.presentationml.notesSlide+xml"/>
  <Override PartName="/ppt/tags/tag89.xml" ContentType="application/vnd.openxmlformats-officedocument.presentationml.tags+xml"/>
  <Override PartName="/ppt/notesSlides/notesSlide14.xml" ContentType="application/vnd.openxmlformats-officedocument.presentationml.notesSlide+xml"/>
  <Override PartName="/ppt/tags/tag90.xml" ContentType="application/vnd.openxmlformats-officedocument.presentationml.tags+xml"/>
  <Override PartName="/ppt/notesSlides/notesSlide15.xml" ContentType="application/vnd.openxmlformats-officedocument.presentationml.notesSlide+xml"/>
  <Override PartName="/ppt/tags/tag91.xml" ContentType="application/vnd.openxmlformats-officedocument.presentationml.tags+xml"/>
  <Override PartName="/ppt/notesSlides/notesSlide16.xml" ContentType="application/vnd.openxmlformats-officedocument.presentationml.notesSlide+xml"/>
  <Override PartName="/ppt/tags/tag92.xml" ContentType="application/vnd.openxmlformats-officedocument.presentationml.tags+xml"/>
  <Override PartName="/ppt/notesSlides/notesSlide17.xml" ContentType="application/vnd.openxmlformats-officedocument.presentationml.notesSlide+xml"/>
  <Override PartName="/ppt/tags/tag93.xml" ContentType="application/vnd.openxmlformats-officedocument.presentationml.tags+xml"/>
  <Override PartName="/ppt/notesSlides/notesSlide18.xml" ContentType="application/vnd.openxmlformats-officedocument.presentationml.notesSlide+xml"/>
  <Override PartName="/ppt/tags/tag94.xml" ContentType="application/vnd.openxmlformats-officedocument.presentationml.tags+xml"/>
  <Override PartName="/ppt/notesSlides/notesSlide19.xml" ContentType="application/vnd.openxmlformats-officedocument.presentationml.notesSlide+xml"/>
  <Override PartName="/ppt/tags/tag95.xml" ContentType="application/vnd.openxmlformats-officedocument.presentationml.tags+xml"/>
  <Override PartName="/ppt/notesSlides/notesSlide20.xml" ContentType="application/vnd.openxmlformats-officedocument.presentationml.notesSlide+xml"/>
  <Override PartName="/ppt/tags/tag96.xml" ContentType="application/vnd.openxmlformats-officedocument.presentationml.tags+xml"/>
  <Override PartName="/ppt/notesSlides/notesSlide21.xml" ContentType="application/vnd.openxmlformats-officedocument.presentationml.notesSlide+xml"/>
  <Override PartName="/ppt/tags/tag97.xml" ContentType="application/vnd.openxmlformats-officedocument.presentationml.tags+xml"/>
  <Override PartName="/ppt/notesSlides/notesSlide22.xml" ContentType="application/vnd.openxmlformats-officedocument.presentationml.notesSlide+xml"/>
  <Override PartName="/ppt/tags/tag98.xml" ContentType="application/vnd.openxmlformats-officedocument.presentationml.tags+xml"/>
  <Override PartName="/ppt/notesSlides/notesSlide23.xml" ContentType="application/vnd.openxmlformats-officedocument.presentationml.notesSlide+xml"/>
  <Override PartName="/ppt/tags/tag99.xml" ContentType="application/vnd.openxmlformats-officedocument.presentationml.tags+xml"/>
  <Override PartName="/ppt/notesSlides/notesSlide24.xml" ContentType="application/vnd.openxmlformats-officedocument.presentationml.notesSlide+xml"/>
  <Override PartName="/ppt/tags/tag100.xml" ContentType="application/vnd.openxmlformats-officedocument.presentationml.tags+xml"/>
  <Override PartName="/ppt/notesSlides/notesSlide25.xml" ContentType="application/vnd.openxmlformats-officedocument.presentationml.notesSlide+xml"/>
  <Override PartName="/ppt/tags/tag101.xml" ContentType="application/vnd.openxmlformats-officedocument.presentationml.tags+xml"/>
  <Override PartName="/ppt/notesSlides/notesSlide26.xml" ContentType="application/vnd.openxmlformats-officedocument.presentationml.notesSlide+xml"/>
  <Override PartName="/ppt/tags/tag102.xml" ContentType="application/vnd.openxmlformats-officedocument.presentationml.tags+xml"/>
  <Override PartName="/ppt/notesSlides/notesSlide27.xml" ContentType="application/vnd.openxmlformats-officedocument.presentationml.notesSlide+xml"/>
  <Override PartName="/ppt/tags/tag103.xml" ContentType="application/vnd.openxmlformats-officedocument.presentationml.tags+xml"/>
  <Override PartName="/ppt/notesSlides/notesSlide28.xml" ContentType="application/vnd.openxmlformats-officedocument.presentationml.notesSlide+xml"/>
  <Override PartName="/ppt/tags/tag104.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 id="2147483661" r:id="rId2"/>
    <p:sldMasterId id="2147483675" r:id="rId3"/>
    <p:sldMasterId id="2147483687" r:id="rId4"/>
    <p:sldMasterId id="2147483700" r:id="rId5"/>
  </p:sldMasterIdLst>
  <p:notesMasterIdLst>
    <p:notesMasterId r:id="rId35"/>
  </p:notesMasterIdLst>
  <p:handoutMasterIdLst>
    <p:handoutMasterId r:id="rId36"/>
  </p:handoutMasterIdLst>
  <p:sldIdLst>
    <p:sldId id="256" r:id="rId6"/>
    <p:sldId id="265" r:id="rId7"/>
    <p:sldId id="259" r:id="rId8"/>
    <p:sldId id="291" r:id="rId9"/>
    <p:sldId id="266" r:id="rId10"/>
    <p:sldId id="267" r:id="rId11"/>
    <p:sldId id="268" r:id="rId12"/>
    <p:sldId id="269" r:id="rId13"/>
    <p:sldId id="260"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Lst>
  <p:sldSz cx="12192000" cy="6858000"/>
  <p:notesSz cx="6858000" cy="9144000"/>
  <p:custDataLst>
    <p:tags r:id="rId3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5250" autoAdjust="0"/>
  </p:normalViewPr>
  <p:slideViewPr>
    <p:cSldViewPr snapToGrid="0">
      <p:cViewPr varScale="1">
        <p:scale>
          <a:sx n="89" d="100"/>
          <a:sy n="89" d="100"/>
        </p:scale>
        <p:origin x="84" y="213"/>
      </p:cViewPr>
      <p:guideLst/>
    </p:cSldViewPr>
  </p:slideViewPr>
  <p:notesTextViewPr>
    <p:cViewPr>
      <p:scale>
        <a:sx n="1" d="1"/>
        <a:sy n="1" d="1"/>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2024/5/13</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2024/5/13</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8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8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87.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8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89.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9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91.xml"/><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92.xml"/><Relationship Id="rId4" Type="http://schemas.openxmlformats.org/officeDocument/2006/relationships/image" Target="../media/image3.e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9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9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9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9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9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tags" Target="../tags/tag9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tags" Target="../tags/tag9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tags" Target="../tags/tag10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xml"/><Relationship Id="rId1" Type="http://schemas.openxmlformats.org/officeDocument/2006/relationships/tags" Target="../tags/tag10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xml"/><Relationship Id="rId1" Type="http://schemas.openxmlformats.org/officeDocument/2006/relationships/tags" Target="../tags/tag10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xml"/><Relationship Id="rId1" Type="http://schemas.openxmlformats.org/officeDocument/2006/relationships/tags" Target="../tags/tag10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tags" Target="../tags/tag10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tags" Target="../tags/tag16.xml"/><Relationship Id="rId18" Type="http://schemas.openxmlformats.org/officeDocument/2006/relationships/notesSlide" Target="../notesSlides/notesSlide4.xml"/><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tags" Target="../tags/tag15.xml"/><Relationship Id="rId17" Type="http://schemas.openxmlformats.org/officeDocument/2006/relationships/slideLayout" Target="../slideLayouts/slideLayout1.xml"/><Relationship Id="rId2" Type="http://schemas.openxmlformats.org/officeDocument/2006/relationships/tags" Target="../tags/tag5.xml"/><Relationship Id="rId16" Type="http://schemas.openxmlformats.org/officeDocument/2006/relationships/tags" Target="../tags/tag19.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5" Type="http://schemas.openxmlformats.org/officeDocument/2006/relationships/tags" Target="../tags/tag8.xml"/><Relationship Id="rId15" Type="http://schemas.openxmlformats.org/officeDocument/2006/relationships/tags" Target="../tags/tag1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 Id="rId14" Type="http://schemas.openxmlformats.org/officeDocument/2006/relationships/tags" Target="../tags/tag17.xml"/></Relationships>
</file>

<file path=ppt/slides/_rels/slide5.xml.rels><?xml version="1.0" encoding="UTF-8" standalone="yes"?>
<Relationships xmlns="http://schemas.openxmlformats.org/package/2006/relationships"><Relationship Id="rId8" Type="http://schemas.openxmlformats.org/officeDocument/2006/relationships/tags" Target="../tags/tag27.xml"/><Relationship Id="rId13" Type="http://schemas.openxmlformats.org/officeDocument/2006/relationships/tags" Target="../tags/tag32.xml"/><Relationship Id="rId18" Type="http://schemas.openxmlformats.org/officeDocument/2006/relationships/notesSlide" Target="../notesSlides/notesSlide5.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tags" Target="../tags/tag31.xml"/><Relationship Id="rId17" Type="http://schemas.openxmlformats.org/officeDocument/2006/relationships/slideLayout" Target="../slideLayouts/slideLayout1.xml"/><Relationship Id="rId2" Type="http://schemas.openxmlformats.org/officeDocument/2006/relationships/tags" Target="../tags/tag21.xml"/><Relationship Id="rId16" Type="http://schemas.openxmlformats.org/officeDocument/2006/relationships/tags" Target="../tags/tag35.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tags" Target="../tags/tag30.xml"/><Relationship Id="rId5" Type="http://schemas.openxmlformats.org/officeDocument/2006/relationships/tags" Target="../tags/tag24.xml"/><Relationship Id="rId15" Type="http://schemas.openxmlformats.org/officeDocument/2006/relationships/tags" Target="../tags/tag3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 Id="rId14" Type="http://schemas.openxmlformats.org/officeDocument/2006/relationships/tags" Target="../tags/tag33.xml"/></Relationships>
</file>

<file path=ppt/slides/_rels/slide6.xml.rels><?xml version="1.0" encoding="UTF-8" standalone="yes"?>
<Relationships xmlns="http://schemas.openxmlformats.org/package/2006/relationships"><Relationship Id="rId8" Type="http://schemas.openxmlformats.org/officeDocument/2006/relationships/tags" Target="../tags/tag43.xml"/><Relationship Id="rId13" Type="http://schemas.openxmlformats.org/officeDocument/2006/relationships/tags" Target="../tags/tag48.xml"/><Relationship Id="rId18" Type="http://schemas.openxmlformats.org/officeDocument/2006/relationships/notesSlide" Target="../notesSlides/notesSlide6.xml"/><Relationship Id="rId3" Type="http://schemas.openxmlformats.org/officeDocument/2006/relationships/tags" Target="../tags/tag38.xml"/><Relationship Id="rId7" Type="http://schemas.openxmlformats.org/officeDocument/2006/relationships/tags" Target="../tags/tag42.xml"/><Relationship Id="rId12" Type="http://schemas.openxmlformats.org/officeDocument/2006/relationships/tags" Target="../tags/tag47.xml"/><Relationship Id="rId17" Type="http://schemas.openxmlformats.org/officeDocument/2006/relationships/slideLayout" Target="../slideLayouts/slideLayout1.xml"/><Relationship Id="rId2" Type="http://schemas.openxmlformats.org/officeDocument/2006/relationships/tags" Target="../tags/tag37.xml"/><Relationship Id="rId16" Type="http://schemas.openxmlformats.org/officeDocument/2006/relationships/tags" Target="../tags/tag51.xml"/><Relationship Id="rId1" Type="http://schemas.openxmlformats.org/officeDocument/2006/relationships/tags" Target="../tags/tag36.xml"/><Relationship Id="rId6" Type="http://schemas.openxmlformats.org/officeDocument/2006/relationships/tags" Target="../tags/tag41.xml"/><Relationship Id="rId11" Type="http://schemas.openxmlformats.org/officeDocument/2006/relationships/tags" Target="../tags/tag46.xml"/><Relationship Id="rId5" Type="http://schemas.openxmlformats.org/officeDocument/2006/relationships/tags" Target="../tags/tag40.xml"/><Relationship Id="rId15" Type="http://schemas.openxmlformats.org/officeDocument/2006/relationships/tags" Target="../tags/tag50.xml"/><Relationship Id="rId10" Type="http://schemas.openxmlformats.org/officeDocument/2006/relationships/tags" Target="../tags/tag45.xml"/><Relationship Id="rId4" Type="http://schemas.openxmlformats.org/officeDocument/2006/relationships/tags" Target="../tags/tag39.xml"/><Relationship Id="rId9" Type="http://schemas.openxmlformats.org/officeDocument/2006/relationships/tags" Target="../tags/tag44.xml"/><Relationship Id="rId14" Type="http://schemas.openxmlformats.org/officeDocument/2006/relationships/tags" Target="../tags/tag49.xml"/></Relationships>
</file>

<file path=ppt/slides/_rels/slide7.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tags" Target="../tags/tag64.xml"/><Relationship Id="rId18" Type="http://schemas.openxmlformats.org/officeDocument/2006/relationships/notesSlide" Target="../notesSlides/notesSlide7.xml"/><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tags" Target="../tags/tag63.xml"/><Relationship Id="rId17" Type="http://schemas.openxmlformats.org/officeDocument/2006/relationships/slideLayout" Target="../slideLayouts/slideLayout1.xml"/><Relationship Id="rId2" Type="http://schemas.openxmlformats.org/officeDocument/2006/relationships/tags" Target="../tags/tag53.xml"/><Relationship Id="rId16" Type="http://schemas.openxmlformats.org/officeDocument/2006/relationships/tags" Target="../tags/tag67.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5" Type="http://schemas.openxmlformats.org/officeDocument/2006/relationships/tags" Target="../tags/tag66.xml"/><Relationship Id="rId10" Type="http://schemas.openxmlformats.org/officeDocument/2006/relationships/tags" Target="../tags/tag61.xml"/><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tags" Target="../tags/tag65.xml"/></Relationships>
</file>

<file path=ppt/slides/_rels/slide8.xml.rels><?xml version="1.0" encoding="UTF-8" standalone="yes"?>
<Relationships xmlns="http://schemas.openxmlformats.org/package/2006/relationships"><Relationship Id="rId8" Type="http://schemas.openxmlformats.org/officeDocument/2006/relationships/tags" Target="../tags/tag75.xml"/><Relationship Id="rId13" Type="http://schemas.openxmlformats.org/officeDocument/2006/relationships/tags" Target="../tags/tag80.xml"/><Relationship Id="rId18" Type="http://schemas.openxmlformats.org/officeDocument/2006/relationships/notesSlide" Target="../notesSlides/notesSlide8.xml"/><Relationship Id="rId3" Type="http://schemas.openxmlformats.org/officeDocument/2006/relationships/tags" Target="../tags/tag70.xml"/><Relationship Id="rId7" Type="http://schemas.openxmlformats.org/officeDocument/2006/relationships/tags" Target="../tags/tag74.xml"/><Relationship Id="rId12" Type="http://schemas.openxmlformats.org/officeDocument/2006/relationships/tags" Target="../tags/tag79.xml"/><Relationship Id="rId17" Type="http://schemas.openxmlformats.org/officeDocument/2006/relationships/slideLayout" Target="../slideLayouts/slideLayout1.xml"/><Relationship Id="rId2" Type="http://schemas.openxmlformats.org/officeDocument/2006/relationships/tags" Target="../tags/tag69.xml"/><Relationship Id="rId16" Type="http://schemas.openxmlformats.org/officeDocument/2006/relationships/tags" Target="../tags/tag83.xml"/><Relationship Id="rId1" Type="http://schemas.openxmlformats.org/officeDocument/2006/relationships/tags" Target="../tags/tag68.xml"/><Relationship Id="rId6" Type="http://schemas.openxmlformats.org/officeDocument/2006/relationships/tags" Target="../tags/tag73.xml"/><Relationship Id="rId11" Type="http://schemas.openxmlformats.org/officeDocument/2006/relationships/tags" Target="../tags/tag78.xml"/><Relationship Id="rId5" Type="http://schemas.openxmlformats.org/officeDocument/2006/relationships/tags" Target="../tags/tag72.xml"/><Relationship Id="rId15" Type="http://schemas.openxmlformats.org/officeDocument/2006/relationships/tags" Target="../tags/tag82.xml"/><Relationship Id="rId10" Type="http://schemas.openxmlformats.org/officeDocument/2006/relationships/tags" Target="../tags/tag77.xml"/><Relationship Id="rId4" Type="http://schemas.openxmlformats.org/officeDocument/2006/relationships/tags" Target="../tags/tag71.xml"/><Relationship Id="rId9" Type="http://schemas.openxmlformats.org/officeDocument/2006/relationships/tags" Target="../tags/tag76.xml"/><Relationship Id="rId14" Type="http://schemas.openxmlformats.org/officeDocument/2006/relationships/tags" Target="../tags/tag8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7521"/>
    </mc:Choice>
    <mc:Fallback xmlns="">
      <p:transition spd="slow" advTm="752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200" dirty="0"/>
              <a:t>資本移転等収支と誤差脱漏を除くと、経常収支＝金融収支</a:t>
            </a:r>
            <a:r>
              <a:rPr lang="ja-JP" altLang="en-US" sz="3200"/>
              <a:t>になる。国際</a:t>
            </a:r>
            <a:r>
              <a:rPr lang="ja-JP" altLang="en-US" sz="3200" dirty="0"/>
              <a:t>収支統計の記録の詳細を追いながら、このことを確認しよう。</a:t>
            </a:r>
          </a:p>
          <a:p>
            <a:pPr marL="342900" indent="-342900" algn="l">
              <a:buFont typeface="Wingdings" panose="05000000000000000000" pitchFamily="2" charset="2"/>
              <a:buChar char="l"/>
            </a:pPr>
            <a:r>
              <a:rPr kumimoji="1" lang="ja-JP" altLang="en-US" sz="3200" dirty="0"/>
              <a:t>本体のプリントよりも少し簡単な例を使う。</a:t>
            </a:r>
            <a:r>
              <a:rPr lang="ja-JP" altLang="en-US" sz="3200" dirty="0"/>
              <a:t>次の三種類の取引を想定。</a:t>
            </a:r>
          </a:p>
          <a:p>
            <a:pPr marL="742950" indent="-742950" algn="l">
              <a:buFont typeface="+mj-lt"/>
              <a:buAutoNum type="alphaUcParenR"/>
            </a:pPr>
            <a:r>
              <a:rPr kumimoji="1" lang="ja-JP" altLang="en-US" sz="3200" dirty="0"/>
              <a:t>日本から中国に財が</a:t>
            </a:r>
            <a:r>
              <a:rPr lang="en-US" altLang="ja-JP" sz="3200" dirty="0"/>
              <a:t>A</a:t>
            </a:r>
            <a:r>
              <a:rPr lang="ja-JP" altLang="en-US" sz="3200" dirty="0"/>
              <a:t>円輸出された。</a:t>
            </a:r>
          </a:p>
          <a:p>
            <a:pPr marL="742950" indent="-742950" algn="l">
              <a:buFont typeface="+mj-lt"/>
              <a:buAutoNum type="alphaUcParenR"/>
            </a:pPr>
            <a:r>
              <a:rPr kumimoji="1" lang="ja-JP" altLang="en-US" sz="3200" dirty="0"/>
              <a:t>日本企業の本社が、アメリカの子会社から収益</a:t>
            </a:r>
            <a:r>
              <a:rPr kumimoji="1" lang="en-US" altLang="ja-JP" sz="3200" dirty="0"/>
              <a:t>B</a:t>
            </a:r>
            <a:r>
              <a:rPr kumimoji="1" lang="ja-JP" altLang="en-US" sz="3200" dirty="0"/>
              <a:t>円を受け取った。</a:t>
            </a:r>
          </a:p>
          <a:p>
            <a:pPr marL="742950" indent="-742950" algn="l">
              <a:buFont typeface="+mj-lt"/>
              <a:buAutoNum type="alphaUcParenR"/>
            </a:pPr>
            <a:r>
              <a:rPr lang="ja-JP" altLang="en-US" sz="3200" dirty="0"/>
              <a:t>日本企業の株をオランダの投資家が</a:t>
            </a:r>
            <a:r>
              <a:rPr lang="en-US" altLang="ja-JP" sz="3200" dirty="0"/>
              <a:t>C</a:t>
            </a:r>
            <a:r>
              <a:rPr lang="ja-JP" altLang="en-US" sz="3200" dirty="0"/>
              <a:t>円で売却した。</a:t>
            </a:r>
            <a:endParaRPr kumimoji="1" lang="ja-JP" altLang="en-US" sz="3200" dirty="0"/>
          </a:p>
          <a:p>
            <a:pPr algn="l"/>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5876"/>
    </mc:Choice>
    <mc:Fallback xmlns="">
      <p:transition spd="slow" advTm="858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記録される項目としては、順に経常収支の貿易、経常収支の第一次所得、金融収支の有価証券。</a:t>
            </a:r>
          </a:p>
          <a:p>
            <a:pPr marL="342900" indent="-342900" algn="l">
              <a:buFont typeface="Wingdings" panose="05000000000000000000" pitchFamily="2" charset="2"/>
              <a:buChar char="l"/>
            </a:pPr>
            <a:r>
              <a:rPr kumimoji="1" lang="ja-JP" altLang="en-US" sz="3600" dirty="0"/>
              <a:t>決済はすべて銀行の口座で行われることとする。</a:t>
            </a:r>
          </a:p>
          <a:p>
            <a:pPr marL="342900" indent="-342900" algn="l">
              <a:buFont typeface="Wingdings" panose="05000000000000000000" pitchFamily="2" charset="2"/>
              <a:buChar char="l"/>
            </a:pPr>
            <a:r>
              <a:rPr lang="en-US" altLang="ja-JP" sz="3600" dirty="0"/>
              <a:t>A)</a:t>
            </a:r>
            <a:r>
              <a:rPr lang="ja-JP" altLang="en-US" sz="3600" dirty="0"/>
              <a:t>日本から中国に財が</a:t>
            </a:r>
            <a:r>
              <a:rPr lang="en-US" altLang="ja-JP" sz="3600" dirty="0"/>
              <a:t>A</a:t>
            </a:r>
            <a:r>
              <a:rPr lang="ja-JP" altLang="en-US" sz="3600" dirty="0"/>
              <a:t>円輸出されたケース。</a:t>
            </a:r>
          </a:p>
          <a:p>
            <a:pPr marL="342900" indent="-342900" algn="l">
              <a:buFont typeface="Wingdings" panose="05000000000000000000" pitchFamily="2" charset="2"/>
              <a:buChar char="l"/>
            </a:pPr>
            <a:r>
              <a:rPr lang="ja-JP" altLang="en-US" sz="3600" dirty="0"/>
              <a:t>財の輸出だから、経常収支の貸方、代金の決済は金融収支の借方に記録される。次のスライドの表のとおり。</a:t>
            </a:r>
            <a:endParaRPr kumimoji="1" lang="ja-JP" altLang="en-US" sz="3600" dirty="0"/>
          </a:p>
          <a:p>
            <a:pPr algn="l"/>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1022"/>
    </mc:Choice>
    <mc:Fallback xmlns="">
      <p:transition spd="slow" advTm="9102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200" dirty="0"/>
              <a:t>このように、輸出は経常収支の中の貿易の項目に記録され、その決済は金融収支のその他投資に記録される。</a:t>
            </a:r>
            <a:r>
              <a:rPr kumimoji="1" lang="ja-JP" altLang="en-US" sz="3600" dirty="0"/>
              <a:t>　</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pic>
        <p:nvPicPr>
          <p:cNvPr id="6" name="図 5"/>
          <p:cNvPicPr>
            <a:picLocks noChangeAspect="1"/>
          </p:cNvPicPr>
          <p:nvPr/>
        </p:nvPicPr>
        <p:blipFill>
          <a:blip r:embed="rId4"/>
          <a:stretch>
            <a:fillRect/>
          </a:stretch>
        </p:blipFill>
        <p:spPr>
          <a:xfrm>
            <a:off x="1132007" y="2453671"/>
            <a:ext cx="4733416" cy="385728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0653"/>
    </mc:Choice>
    <mc:Fallback xmlns="">
      <p:transition spd="slow" advTm="706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次に</a:t>
            </a:r>
            <a:r>
              <a:rPr lang="en-US" altLang="ja-JP" sz="3600" dirty="0"/>
              <a:t>B)</a:t>
            </a:r>
            <a:r>
              <a:rPr lang="ja-JP" altLang="en-US" sz="3600" dirty="0"/>
              <a:t>日本企業の本社が、アメリカの子会社から収益</a:t>
            </a:r>
            <a:r>
              <a:rPr lang="en-US" altLang="ja-JP" sz="3600" dirty="0"/>
              <a:t>B</a:t>
            </a:r>
            <a:r>
              <a:rPr lang="ja-JP" altLang="en-US" sz="3600" dirty="0"/>
              <a:t>円を受け取ったケース。</a:t>
            </a:r>
          </a:p>
          <a:p>
            <a:pPr marL="342900" indent="-342900" algn="l">
              <a:buFont typeface="Wingdings" panose="05000000000000000000" pitchFamily="2" charset="2"/>
              <a:buChar char="l"/>
            </a:pPr>
            <a:r>
              <a:rPr lang="ja-JP" altLang="en-US" sz="3600" dirty="0"/>
              <a:t>直接投資収益の受払いは、経常収支の第一次所得収支に記録される。受取りは貸方。</a:t>
            </a:r>
          </a:p>
          <a:p>
            <a:pPr marL="342900" indent="-342900" algn="l">
              <a:buFont typeface="Wingdings" panose="05000000000000000000" pitchFamily="2" charset="2"/>
              <a:buChar char="l"/>
            </a:pPr>
            <a:r>
              <a:rPr lang="ja-JP" altLang="en-US" sz="3600" dirty="0"/>
              <a:t>その決済は金融収支のその他投資に借方で記録される。</a:t>
            </a:r>
          </a:p>
          <a:p>
            <a:pPr marL="342900" indent="-342900" algn="l">
              <a:buFont typeface="Wingdings" panose="05000000000000000000" pitchFamily="2" charset="2"/>
              <a:buChar char="l"/>
            </a:pP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0582"/>
    </mc:Choice>
    <mc:Fallback xmlns="">
      <p:transition spd="slow" advTm="605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4695823"/>
          </a:xfrm>
        </p:spPr>
        <p:txBody>
          <a:bodyPr>
            <a:normAutofit/>
          </a:bodyPr>
          <a:lstStyle/>
          <a:p>
            <a:pPr marL="342900" indent="-342900" algn="l">
              <a:buFont typeface="Wingdings" panose="05000000000000000000" pitchFamily="2" charset="2"/>
              <a:buChar char="l"/>
            </a:pPr>
            <a:r>
              <a:rPr lang="ja-JP" altLang="en-US" sz="3600" dirty="0"/>
              <a:t>先ほどの表に書き足すと、次のようになる。</a:t>
            </a:r>
          </a:p>
          <a:p>
            <a:pPr marL="342900" indent="-342900" algn="l">
              <a:buFont typeface="Wingdings" panose="05000000000000000000" pitchFamily="2" charset="2"/>
              <a:buChar char="l"/>
            </a:pP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pic>
        <p:nvPicPr>
          <p:cNvPr id="4" name="図 3"/>
          <p:cNvPicPr>
            <a:picLocks noChangeAspect="1"/>
          </p:cNvPicPr>
          <p:nvPr/>
        </p:nvPicPr>
        <p:blipFill>
          <a:blip r:embed="rId4"/>
          <a:stretch>
            <a:fillRect/>
          </a:stretch>
        </p:blipFill>
        <p:spPr>
          <a:xfrm>
            <a:off x="1028622" y="2103813"/>
            <a:ext cx="4687268" cy="379824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5181"/>
    </mc:Choice>
    <mc:Fallback xmlns="">
      <p:transition spd="slow" advTm="551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最後に、</a:t>
            </a:r>
            <a:r>
              <a:rPr lang="en-US" altLang="ja-JP" sz="3600" dirty="0"/>
              <a:t>C)</a:t>
            </a:r>
            <a:r>
              <a:rPr lang="ja-JP" altLang="en-US" sz="3600" dirty="0"/>
              <a:t>日本企業の株をオランダの投資家が</a:t>
            </a:r>
            <a:r>
              <a:rPr lang="en-US" altLang="ja-JP" sz="3600" dirty="0"/>
              <a:t>C</a:t>
            </a:r>
            <a:r>
              <a:rPr lang="ja-JP" altLang="en-US" sz="3600" dirty="0"/>
              <a:t>円で売却したケース。</a:t>
            </a:r>
          </a:p>
          <a:p>
            <a:pPr marL="342900" indent="-342900" algn="l">
              <a:buFont typeface="Wingdings" panose="05000000000000000000" pitchFamily="2" charset="2"/>
              <a:buChar char="l"/>
            </a:pPr>
            <a:r>
              <a:rPr lang="ja-JP" altLang="en-US" sz="3600" dirty="0"/>
              <a:t>日本にとって、外国の投資家が日本企業の株を保有しているのは、対外負債がある状態（株は負債ではなくて資本だという話とは別で、国際収支統計上の話）。</a:t>
            </a:r>
          </a:p>
          <a:p>
            <a:pPr marL="342900" indent="-342900" algn="l">
              <a:buFont typeface="Wingdings" panose="05000000000000000000" pitchFamily="2" charset="2"/>
              <a:buChar char="l"/>
            </a:pPr>
            <a:r>
              <a:rPr lang="ja-JP" altLang="en-US" sz="3600" dirty="0"/>
              <a:t>それが売却されて減少したのだから、金融収支の有価証券の項目で、対外負債の減少つまり借方。その決済は、金融収支のその他投資の項目で貸方。</a:t>
            </a:r>
          </a:p>
          <a:p>
            <a:pPr marL="342900" indent="-342900" algn="l">
              <a:buFont typeface="Wingdings" panose="05000000000000000000" pitchFamily="2" charset="2"/>
              <a:buChar char="l"/>
            </a:pP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0080"/>
    </mc:Choice>
    <mc:Fallback xmlns="">
      <p:transition spd="slow" advTm="900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表に書き足すと、下のようになる。</a:t>
            </a:r>
          </a:p>
          <a:p>
            <a:pPr algn="l"/>
            <a:r>
              <a:rPr lang="ja-JP" altLang="en-US" sz="3600" dirty="0"/>
              <a:t>　</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pic>
        <p:nvPicPr>
          <p:cNvPr id="6" name="図 5"/>
          <p:cNvPicPr>
            <a:picLocks noChangeAspect="1"/>
          </p:cNvPicPr>
          <p:nvPr/>
        </p:nvPicPr>
        <p:blipFill>
          <a:blip r:embed="rId4"/>
          <a:stretch>
            <a:fillRect/>
          </a:stretch>
        </p:blipFill>
        <p:spPr>
          <a:xfrm>
            <a:off x="1035052" y="1925771"/>
            <a:ext cx="4693861" cy="374576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7812"/>
    </mc:Choice>
    <mc:Fallback xmlns="">
      <p:transition spd="slow" advTm="978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29"/>
            <a:ext cx="11225720" cy="4933197"/>
          </a:xfrm>
        </p:spPr>
        <p:txBody>
          <a:bodyPr>
            <a:normAutofit/>
          </a:bodyPr>
          <a:lstStyle/>
          <a:p>
            <a:pPr marL="342900" indent="-342900" algn="l">
              <a:buFont typeface="Wingdings" panose="05000000000000000000" pitchFamily="2" charset="2"/>
              <a:buChar char="l"/>
            </a:pPr>
            <a:r>
              <a:rPr lang="ja-JP" altLang="en-US" sz="3600" dirty="0"/>
              <a:t>経常収支と金融収支を比較してみると、</a:t>
            </a:r>
          </a:p>
          <a:p>
            <a:pPr algn="l"/>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6" name="テキスト ボックス 5"/>
          <p:cNvSpPr txBox="1"/>
          <p:nvPr/>
        </p:nvSpPr>
        <p:spPr>
          <a:xfrm>
            <a:off x="5826868" y="1984443"/>
            <a:ext cx="5642043" cy="4154984"/>
          </a:xfrm>
          <a:prstGeom prst="rect">
            <a:avLst/>
          </a:prstGeom>
          <a:noFill/>
        </p:spPr>
        <p:txBody>
          <a:bodyPr wrap="square" rtlCol="0">
            <a:spAutoFit/>
          </a:bodyPr>
          <a:lstStyle/>
          <a:p>
            <a:pPr marL="342900" indent="-342900">
              <a:buFont typeface="Wingdings" panose="05000000000000000000" pitchFamily="2" charset="2"/>
              <a:buChar char="l"/>
            </a:pPr>
            <a:r>
              <a:rPr kumimoji="1" lang="ja-JP" altLang="en-US" sz="2400" dirty="0"/>
              <a:t>経常収支</a:t>
            </a:r>
            <a:r>
              <a:rPr kumimoji="1" lang="en-US" altLang="ja-JP" sz="2400" dirty="0"/>
              <a:t>=A+B</a:t>
            </a:r>
          </a:p>
          <a:p>
            <a:pPr marL="342900" indent="-342900">
              <a:buFont typeface="Wingdings" panose="05000000000000000000" pitchFamily="2" charset="2"/>
              <a:buChar char="l"/>
            </a:pPr>
            <a:r>
              <a:rPr lang="ja-JP" altLang="en-US" sz="2400" dirty="0"/>
              <a:t>金融収支</a:t>
            </a:r>
            <a:r>
              <a:rPr lang="en-US" altLang="ja-JP" sz="2400" dirty="0"/>
              <a:t>=-C-A-B+C=</a:t>
            </a:r>
            <a:r>
              <a:rPr lang="ja-JP" altLang="en-US" sz="2400" dirty="0">
                <a:solidFill>
                  <a:srgbClr val="FF0000"/>
                </a:solidFill>
              </a:rPr>
              <a:t>－</a:t>
            </a:r>
            <a:r>
              <a:rPr lang="en-US" altLang="ja-JP" sz="2400" dirty="0"/>
              <a:t>(A+B)</a:t>
            </a:r>
          </a:p>
          <a:p>
            <a:pPr marL="342900" indent="-342900">
              <a:buFont typeface="Wingdings" panose="05000000000000000000" pitchFamily="2" charset="2"/>
              <a:buChar char="l"/>
            </a:pPr>
            <a:r>
              <a:rPr lang="ja-JP" altLang="en-US" sz="2400" dirty="0"/>
              <a:t>つまり、</a:t>
            </a:r>
            <a:r>
              <a:rPr lang="ja-JP" altLang="en-US" sz="2400" dirty="0">
                <a:solidFill>
                  <a:srgbClr val="FF0000"/>
                </a:solidFill>
              </a:rPr>
              <a:t>金融収支の符号を逆にすると</a:t>
            </a:r>
            <a:r>
              <a:rPr lang="ja-JP" altLang="en-US" sz="2400" dirty="0"/>
              <a:t>、</a:t>
            </a:r>
          </a:p>
          <a:p>
            <a:pPr marL="342900" indent="-342900">
              <a:buFont typeface="Wingdings" panose="05000000000000000000" pitchFamily="2" charset="2"/>
              <a:buChar char="l"/>
            </a:pPr>
            <a:r>
              <a:rPr kumimoji="1" lang="ja-JP" altLang="en-US" sz="2400" dirty="0"/>
              <a:t>経常収支＝金融収支ということになる。</a:t>
            </a:r>
          </a:p>
          <a:p>
            <a:pPr marL="342900" indent="-342900">
              <a:buFont typeface="Wingdings" panose="05000000000000000000" pitchFamily="2" charset="2"/>
              <a:buChar char="l"/>
            </a:pPr>
            <a:r>
              <a:rPr lang="ja-JP" altLang="en-US" sz="2400" dirty="0"/>
              <a:t>ちなみに、一番右下の合計欄をみるとわかるように、一国の国際収支のすべての項目を合計すると、収支は必ずゼロになる。このことを</a:t>
            </a:r>
          </a:p>
          <a:p>
            <a:pPr marL="342900" indent="-342900">
              <a:buFont typeface="Wingdings" panose="05000000000000000000" pitchFamily="2" charset="2"/>
              <a:buChar char="l"/>
            </a:pPr>
            <a:r>
              <a:rPr kumimoji="1" lang="ja-JP" altLang="en-US" sz="2400" dirty="0"/>
              <a:t>符号を逆にした金融収支でいえば、</a:t>
            </a:r>
          </a:p>
          <a:p>
            <a:pPr marL="342900" indent="-342900">
              <a:buFont typeface="Wingdings" panose="05000000000000000000" pitchFamily="2" charset="2"/>
              <a:buChar char="l"/>
            </a:pPr>
            <a:r>
              <a:rPr kumimoji="1" lang="ja-JP" altLang="en-US" sz="2400" dirty="0"/>
              <a:t>経常収支＋資本移転等収支＋誤差脱漏</a:t>
            </a:r>
            <a:r>
              <a:rPr kumimoji="1" lang="ja-JP" altLang="en-US" sz="2400" dirty="0">
                <a:solidFill>
                  <a:srgbClr val="FF0000"/>
                </a:solidFill>
              </a:rPr>
              <a:t>－</a:t>
            </a:r>
            <a:r>
              <a:rPr kumimoji="1" lang="ja-JP" altLang="en-US" sz="2400" dirty="0"/>
              <a:t>金融収支＝ゼロ</a:t>
            </a:r>
          </a:p>
        </p:txBody>
      </p:sp>
      <p:pic>
        <p:nvPicPr>
          <p:cNvPr id="4" name="図 3"/>
          <p:cNvPicPr>
            <a:picLocks noChangeAspect="1"/>
          </p:cNvPicPr>
          <p:nvPr/>
        </p:nvPicPr>
        <p:blipFill>
          <a:blip r:embed="rId4"/>
          <a:stretch>
            <a:fillRect/>
          </a:stretch>
        </p:blipFill>
        <p:spPr>
          <a:xfrm>
            <a:off x="976686" y="2071380"/>
            <a:ext cx="4693861" cy="374576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8191"/>
    </mc:Choice>
    <mc:Fallback xmlns="">
      <p:transition spd="slow" advTm="1281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 calcmode="lin" valueType="num">
                                      <p:cBhvr additive="base">
                                        <p:cTn id="3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 calcmode="lin" valueType="num">
                                      <p:cBhvr additive="base">
                                        <p:cTn id="4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5" end="5"/>
                                            </p:txEl>
                                          </p:spTgt>
                                        </p:tgtEl>
                                        <p:attrNameLst>
                                          <p:attrName>style.visibility</p:attrName>
                                        </p:attrNameLst>
                                      </p:cBhvr>
                                      <p:to>
                                        <p:strVal val="visible"/>
                                      </p:to>
                                    </p:set>
                                    <p:anim calcmode="lin" valueType="num">
                                      <p:cBhvr additive="base">
                                        <p:cTn id="4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 calcmode="lin" valueType="num">
                                      <p:cBhvr additive="base">
                                        <p:cTn id="5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1225720" cy="4610910"/>
          </a:xfrm>
        </p:spPr>
        <p:txBody>
          <a:bodyPr>
            <a:normAutofit/>
          </a:bodyPr>
          <a:lstStyle/>
          <a:p>
            <a:pPr marL="342900" indent="-342900" algn="l">
              <a:buFont typeface="Wingdings" panose="05000000000000000000" pitchFamily="2" charset="2"/>
              <a:buChar char="l"/>
            </a:pPr>
            <a:r>
              <a:rPr lang="ja-JP" altLang="en-US" dirty="0"/>
              <a:t>金融収支の符号を逆にすることは、財務省のホームページでは、次のように説明されている。</a:t>
            </a:r>
          </a:p>
          <a:p>
            <a:pPr marL="342900" indent="-342900" algn="l">
              <a:buFont typeface="Wingdings" panose="05000000000000000000" pitchFamily="2" charset="2"/>
              <a:buChar char="l"/>
            </a:pPr>
            <a:r>
              <a:rPr lang="ja-JP" altLang="en-US" dirty="0"/>
              <a:t>「 金融収支のプラス（＋）は純資産の増加、マイナス（－）は純資産の減少を示す」（財務省</a:t>
            </a:r>
            <a:r>
              <a:rPr lang="en-US" altLang="ja-JP" dirty="0"/>
              <a:t>Web</a:t>
            </a:r>
            <a:r>
              <a:rPr lang="ja-JP" altLang="en-US" dirty="0"/>
              <a:t>サイト「国際収支の推移」に掲載の国際収支表の注より）。　</a:t>
            </a:r>
            <a:r>
              <a:rPr lang="en-US" altLang="ja-JP" dirty="0"/>
              <a:t>https://www.mof.go.jp/international_policy/reference/balance_of_payments/bpnet.htm</a:t>
            </a:r>
            <a:r>
              <a:rPr lang="ja-JP" altLang="en-US" dirty="0" err="1"/>
              <a:t>。</a:t>
            </a:r>
            <a:r>
              <a:rPr lang="ja-JP" altLang="en-US" dirty="0"/>
              <a:t>同上サイトからデータを紹介すると、</a:t>
            </a:r>
          </a:p>
          <a:p>
            <a:pPr marL="342900" indent="-342900" algn="l">
              <a:buFont typeface="Wingdings" panose="05000000000000000000" pitchFamily="2" charset="2"/>
              <a:buChar char="l"/>
            </a:pPr>
            <a:r>
              <a:rPr lang="ja-JP" altLang="en-US" dirty="0"/>
              <a:t>たとえば、</a:t>
            </a:r>
            <a:r>
              <a:rPr lang="en-US" altLang="ja-JP" dirty="0"/>
              <a:t>2019</a:t>
            </a:r>
            <a:r>
              <a:rPr lang="ja-JP" altLang="en-US" dirty="0"/>
              <a:t>年（暦年）の日本の国際収支（単位：億円）では、</a:t>
            </a:r>
          </a:p>
          <a:p>
            <a:pPr algn="l"/>
            <a:r>
              <a:rPr lang="ja-JP" altLang="en-US" dirty="0"/>
              <a:t>　　</a:t>
            </a:r>
            <a:r>
              <a:rPr lang="en-US" altLang="ja-JP" dirty="0"/>
              <a:t>201,150</a:t>
            </a:r>
            <a:r>
              <a:rPr lang="ja-JP" altLang="en-US" dirty="0"/>
              <a:t>（経常収支）</a:t>
            </a:r>
          </a:p>
          <a:p>
            <a:pPr algn="l"/>
            <a:r>
              <a:rPr lang="ja-JP" altLang="en-US" dirty="0"/>
              <a:t>　　　</a:t>
            </a:r>
            <a:r>
              <a:rPr lang="en-US" altLang="ja-JP" dirty="0"/>
              <a:t>-4,131</a:t>
            </a:r>
            <a:r>
              <a:rPr lang="ja-JP" altLang="en-US" dirty="0"/>
              <a:t>（資本移転等収支）　    　　合計</a:t>
            </a:r>
            <a:r>
              <a:rPr lang="en-US" altLang="ja-JP" dirty="0"/>
              <a:t>243,055</a:t>
            </a:r>
            <a:r>
              <a:rPr lang="ja-JP" altLang="en-US" dirty="0"/>
              <a:t>＝</a:t>
            </a:r>
            <a:r>
              <a:rPr lang="en-US" altLang="ja-JP" dirty="0"/>
              <a:t>243,055</a:t>
            </a:r>
            <a:r>
              <a:rPr lang="ja-JP" altLang="en-US" dirty="0"/>
              <a:t>（金融収支）</a:t>
            </a:r>
          </a:p>
          <a:p>
            <a:pPr algn="l"/>
            <a:r>
              <a:rPr lang="ja-JP" altLang="en-US" dirty="0"/>
              <a:t>　　　</a:t>
            </a:r>
            <a:r>
              <a:rPr lang="en-US" altLang="ja-JP" dirty="0"/>
              <a:t>46,035</a:t>
            </a:r>
            <a:r>
              <a:rPr lang="ja-JP" altLang="en-US" dirty="0"/>
              <a:t>（誤差脱漏）                       </a:t>
            </a:r>
          </a:p>
          <a:p>
            <a:pPr algn="l"/>
            <a:r>
              <a:rPr lang="ja-JP" altLang="en-US" dirty="0"/>
              <a:t>　　 </a:t>
            </a:r>
            <a:r>
              <a:rPr lang="en-US" altLang="ja-JP" dirty="0"/>
              <a:t>※</a:t>
            </a:r>
            <a:r>
              <a:rPr lang="ja-JP" altLang="en-US" dirty="0"/>
              <a:t>経常収支と資本移転等収支の合計と金融収支の差が、誤差脱漏となっている。</a:t>
            </a:r>
          </a:p>
          <a:p>
            <a:pPr algn="l"/>
            <a:endParaRPr lang="ja-JP" altLang="en-US" sz="2800" dirty="0"/>
          </a:p>
          <a:p>
            <a:pPr algn="l"/>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4" name="右中かっこ 3"/>
          <p:cNvSpPr/>
          <p:nvPr/>
        </p:nvSpPr>
        <p:spPr>
          <a:xfrm>
            <a:off x="4708187" y="3847289"/>
            <a:ext cx="330741" cy="1371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57351"/>
    </mc:Choice>
    <mc:Fallback xmlns="">
      <p:transition spd="slow" advTm="1573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1225720" cy="4842878"/>
          </a:xfrm>
        </p:spPr>
        <p:txBody>
          <a:bodyPr>
            <a:normAutofit/>
          </a:bodyPr>
          <a:lstStyle/>
          <a:p>
            <a:pPr marL="342900" indent="-342900" algn="l">
              <a:buFont typeface="Wingdings" panose="05000000000000000000" pitchFamily="2" charset="2"/>
              <a:buChar char="l"/>
            </a:pPr>
            <a:r>
              <a:rPr lang="ja-JP" altLang="en-US" dirty="0"/>
              <a:t>以前は、たとえば日本の輸出総額が</a:t>
            </a:r>
            <a:r>
              <a:rPr lang="en-US" altLang="ja-JP" dirty="0"/>
              <a:t>5</a:t>
            </a:r>
            <a:r>
              <a:rPr lang="ja-JP" altLang="en-US" dirty="0"/>
              <a:t>兆円、輸入総額が</a:t>
            </a:r>
            <a:r>
              <a:rPr lang="en-US" altLang="ja-JP" dirty="0"/>
              <a:t>3</a:t>
            </a:r>
            <a:r>
              <a:rPr lang="ja-JP" altLang="en-US" dirty="0"/>
              <a:t>兆円とすると、</a:t>
            </a:r>
          </a:p>
          <a:p>
            <a:pPr marL="342900" indent="-342900" algn="l">
              <a:buFont typeface="Wingdings" panose="05000000000000000000" pitchFamily="2" charset="2"/>
              <a:buChar char="l"/>
            </a:pPr>
            <a:r>
              <a:rPr lang="ja-JP" altLang="en-US" dirty="0"/>
              <a:t>貿易収支：貸方－借方＝</a:t>
            </a:r>
            <a:r>
              <a:rPr lang="en-US" altLang="ja-JP" dirty="0"/>
              <a:t>5</a:t>
            </a:r>
            <a:r>
              <a:rPr lang="ja-JP" altLang="en-US" dirty="0"/>
              <a:t>兆円－</a:t>
            </a:r>
            <a:r>
              <a:rPr lang="en-US" altLang="ja-JP" dirty="0"/>
              <a:t>3</a:t>
            </a:r>
            <a:r>
              <a:rPr lang="ja-JP" altLang="en-US" dirty="0"/>
              <a:t>兆円＝＋</a:t>
            </a:r>
            <a:r>
              <a:rPr lang="en-US" altLang="ja-JP" dirty="0"/>
              <a:t>2</a:t>
            </a:r>
            <a:r>
              <a:rPr lang="ja-JP" altLang="en-US" dirty="0"/>
              <a:t>兆円（黒字）。</a:t>
            </a:r>
          </a:p>
          <a:p>
            <a:pPr marL="342900" indent="-342900" algn="l">
              <a:buFont typeface="Wingdings" panose="05000000000000000000" pitchFamily="2" charset="2"/>
              <a:buChar char="l"/>
            </a:pPr>
            <a:r>
              <a:rPr lang="ja-JP" altLang="en-US" dirty="0"/>
              <a:t>その決済の金融収支（その他投資）は、</a:t>
            </a:r>
          </a:p>
          <a:p>
            <a:pPr marL="342900" indent="-342900" algn="l">
              <a:buFont typeface="Wingdings" panose="05000000000000000000" pitchFamily="2" charset="2"/>
              <a:buChar char="l"/>
            </a:pPr>
            <a:r>
              <a:rPr lang="ja-JP" altLang="en-US" dirty="0"/>
              <a:t>金融収支：貸方－借方＝</a:t>
            </a:r>
            <a:r>
              <a:rPr lang="en-US" altLang="ja-JP" dirty="0"/>
              <a:t>3</a:t>
            </a:r>
            <a:r>
              <a:rPr lang="ja-JP" altLang="en-US" dirty="0"/>
              <a:t>兆円－</a:t>
            </a:r>
            <a:r>
              <a:rPr lang="en-US" altLang="ja-JP" dirty="0"/>
              <a:t>5</a:t>
            </a:r>
            <a:r>
              <a:rPr lang="ja-JP" altLang="en-US" dirty="0"/>
              <a:t>兆円＝－</a:t>
            </a:r>
            <a:r>
              <a:rPr lang="en-US" altLang="ja-JP" dirty="0"/>
              <a:t>2</a:t>
            </a:r>
            <a:r>
              <a:rPr lang="ja-JP" altLang="en-US" dirty="0"/>
              <a:t>兆円（赤字）、となっていて、貿易収支と金融収支を合計すると、＋</a:t>
            </a:r>
            <a:r>
              <a:rPr lang="en-US" altLang="ja-JP" dirty="0"/>
              <a:t>2</a:t>
            </a:r>
            <a:r>
              <a:rPr lang="ja-JP" altLang="en-US" dirty="0"/>
              <a:t>兆円－</a:t>
            </a:r>
            <a:r>
              <a:rPr lang="en-US" altLang="ja-JP" dirty="0"/>
              <a:t>2</a:t>
            </a:r>
            <a:r>
              <a:rPr lang="ja-JP" altLang="en-US" dirty="0"/>
              <a:t>兆円＝</a:t>
            </a:r>
            <a:r>
              <a:rPr lang="en-US" altLang="ja-JP" dirty="0"/>
              <a:t>0 </a:t>
            </a:r>
            <a:r>
              <a:rPr lang="ja-JP" altLang="en-US" dirty="0"/>
              <a:t>となっていた。現行の国際収支では、</a:t>
            </a:r>
          </a:p>
          <a:p>
            <a:pPr marL="342900" indent="-342900" algn="l">
              <a:buFont typeface="Wingdings" panose="05000000000000000000" pitchFamily="2" charset="2"/>
              <a:buChar char="l"/>
            </a:pPr>
            <a:r>
              <a:rPr lang="ja-JP" altLang="en-US" dirty="0"/>
              <a:t>金融収支：貸方－借方＝</a:t>
            </a:r>
            <a:r>
              <a:rPr lang="en-US" altLang="ja-JP" dirty="0"/>
              <a:t>3</a:t>
            </a:r>
            <a:r>
              <a:rPr lang="ja-JP" altLang="en-US" dirty="0"/>
              <a:t>兆円－</a:t>
            </a:r>
            <a:r>
              <a:rPr lang="en-US" altLang="ja-JP" dirty="0"/>
              <a:t>5</a:t>
            </a:r>
            <a:r>
              <a:rPr lang="ja-JP" altLang="en-US" dirty="0"/>
              <a:t>兆円＝－</a:t>
            </a:r>
            <a:r>
              <a:rPr lang="en-US" altLang="ja-JP" dirty="0"/>
              <a:t>2</a:t>
            </a:r>
            <a:r>
              <a:rPr lang="ja-JP" altLang="en-US" dirty="0"/>
              <a:t>兆円（赤字）⇒</a:t>
            </a:r>
            <a:r>
              <a:rPr lang="ja-JP" altLang="en-US" dirty="0">
                <a:solidFill>
                  <a:srgbClr val="FF0000"/>
                </a:solidFill>
              </a:rPr>
              <a:t>符号を逆にして</a:t>
            </a:r>
            <a:r>
              <a:rPr lang="en-US" altLang="ja-JP" dirty="0"/>
              <a:t>2</a:t>
            </a:r>
            <a:r>
              <a:rPr lang="ja-JP" altLang="en-US" dirty="0"/>
              <a:t>兆円のプラス。換言すれば、今の金融収支は、借方－貸方という計算になっている（前のスライドのプラスとかマイナスにかかわらず、絶対値で計算していると理解すればよい）。</a:t>
            </a:r>
          </a:p>
          <a:p>
            <a:pPr marL="342900" indent="-342900" algn="l">
              <a:buFont typeface="Wingdings" panose="05000000000000000000" pitchFamily="2" charset="2"/>
              <a:buChar char="l"/>
            </a:pPr>
            <a:r>
              <a:rPr lang="ja-JP" altLang="en-US" dirty="0"/>
              <a:t>よって、経常収支＝金融収支、などということになったのだ。</a:t>
            </a:r>
          </a:p>
          <a:p>
            <a:pPr marL="342900" indent="-342900" algn="l">
              <a:buFont typeface="Wingdings" panose="05000000000000000000" pitchFamily="2" charset="2"/>
              <a:buChar char="l"/>
            </a:pPr>
            <a:r>
              <a:rPr lang="ja-JP" altLang="en-US" dirty="0"/>
              <a:t>個人的には、複式簿記の原理と整合性がある旧方式の国際収支マニュアルによる、</a:t>
            </a:r>
          </a:p>
          <a:p>
            <a:pPr marL="342900" indent="-342900" algn="l">
              <a:buFont typeface="Wingdings" panose="05000000000000000000" pitchFamily="2" charset="2"/>
              <a:buChar char="l"/>
            </a:pPr>
            <a:r>
              <a:rPr lang="ja-JP" altLang="en-US" dirty="0"/>
              <a:t>経常収支＋金融収支＝ゼロの方が好きなのだが。</a:t>
            </a:r>
            <a:endParaRPr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3666"/>
    </mc:Choice>
    <mc:Fallback xmlns="">
      <p:transition spd="slow" advTm="1136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この節では、国際収支表における複式簿記の原理とはどういうものかを説明する。</a:t>
            </a:r>
          </a:p>
          <a:p>
            <a:pPr marL="342900" indent="-342900" algn="l">
              <a:buFont typeface="Wingdings" panose="05000000000000000000" pitchFamily="2" charset="2"/>
              <a:buChar char="l"/>
            </a:pPr>
            <a:r>
              <a:rPr kumimoji="1" lang="ja-JP" altLang="en-US" sz="3600" dirty="0"/>
              <a:t>単なる簿記の勉強とか、テクニカルな内容説明のように感じる人もいるかもしれないが、ここをほぼ理解できると、様々な国際金融取引のイメージが定着して、今後の内容が理解しやすくなる。</a:t>
            </a:r>
          </a:p>
          <a:p>
            <a:pPr marL="342900" indent="-342900" algn="l">
              <a:buFont typeface="Wingdings" panose="05000000000000000000" pitchFamily="2" charset="2"/>
              <a:buChar char="l"/>
            </a:pPr>
            <a:r>
              <a:rPr lang="ja-JP" altLang="en-US" sz="3600" dirty="0"/>
              <a:t>さんざん説明したように、たとえば輸出は貿易収支の貸方、その代金の決済は借方に記録される。図で表す</a:t>
            </a:r>
            <a:r>
              <a:rPr lang="ja-JP" altLang="en-US" sz="3600"/>
              <a:t>と、</a:t>
            </a:r>
            <a:endParaRPr kumimoji="1"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1315"/>
    </mc:Choice>
    <mc:Fallback xmlns="">
      <p:transition spd="slow" advTm="513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最後に、「日本の国際収支は黒字が続いている」などという表現はおかしい。</a:t>
            </a:r>
          </a:p>
          <a:p>
            <a:pPr marL="342900" indent="-342900" algn="l">
              <a:buFont typeface="Wingdings" panose="05000000000000000000" pitchFamily="2" charset="2"/>
              <a:buChar char="l"/>
            </a:pPr>
            <a:r>
              <a:rPr kumimoji="1" lang="ja-JP" altLang="en-US" sz="3600" dirty="0"/>
              <a:t>国際収支の全項目の借方計－貸方計は必ずゼロ。</a:t>
            </a:r>
            <a:r>
              <a:rPr kumimoji="1" lang="en-US" altLang="ja-JP" sz="3600" dirty="0"/>
              <a:t>※</a:t>
            </a:r>
            <a:r>
              <a:rPr lang="ja-JP" altLang="en-US" sz="3600" dirty="0"/>
              <a:t>プラス・マイナスで表現すると、経常</a:t>
            </a:r>
            <a:r>
              <a:rPr lang="ja-JP" altLang="en-US" sz="3600"/>
              <a:t>収支＋資本移転</a:t>
            </a:r>
            <a:r>
              <a:rPr lang="ja-JP" altLang="en-US" sz="3600" dirty="0"/>
              <a:t>等収支＋誤差脱漏＝金融収支。</a:t>
            </a:r>
            <a:endParaRPr kumimoji="1" lang="ja-JP" altLang="en-US" sz="3600" dirty="0"/>
          </a:p>
          <a:p>
            <a:pPr marL="342900" indent="-342900" algn="l">
              <a:buFont typeface="Wingdings" panose="05000000000000000000" pitchFamily="2" charset="2"/>
              <a:buChar char="l"/>
            </a:pPr>
            <a:r>
              <a:rPr lang="ja-JP" altLang="en-US" sz="3600" dirty="0"/>
              <a:t>「日本の経常収支は黒字」などの表現は正しい。</a:t>
            </a:r>
          </a:p>
          <a:p>
            <a:pPr marL="342900" indent="-342900" algn="l">
              <a:buFont typeface="Wingdings" panose="05000000000000000000" pitchFamily="2" charset="2"/>
              <a:buChar char="l"/>
            </a:pPr>
            <a:r>
              <a:rPr lang="ja-JP" altLang="en-US" sz="3600" dirty="0"/>
              <a:t>次に、本体プリントでは、世界の国々の貿易収支を合計したらゼロ、という点について（貿易収支だけではなく、どの国際収支項目でもこの話は同じ）。</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4862"/>
    </mc:Choice>
    <mc:Fallback xmlns="">
      <p:transition spd="slow" advTm="648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たとえば、日本からアメリカへの輸出は、日本にとっては輸出だから、貿易収支の項目で貸方。</a:t>
            </a:r>
          </a:p>
          <a:p>
            <a:pPr marL="342900" indent="-342900" algn="l">
              <a:buFont typeface="Wingdings" panose="05000000000000000000" pitchFamily="2" charset="2"/>
              <a:buChar char="l"/>
            </a:pPr>
            <a:r>
              <a:rPr lang="ja-JP" altLang="en-US" sz="2800" dirty="0"/>
              <a:t>アメリカにとっては輸入だから、貿易収支の項目で借方。</a:t>
            </a:r>
          </a:p>
          <a:p>
            <a:pPr marL="342900" indent="-342900" algn="l">
              <a:buFont typeface="Wingdings" panose="05000000000000000000" pitchFamily="2" charset="2"/>
              <a:buChar char="l"/>
            </a:pPr>
            <a:r>
              <a:rPr lang="ja-JP" altLang="en-US" sz="2800" dirty="0"/>
              <a:t>すべての取引がこのように、立場の違いで逆に計上されているのだから、日本の対米貿易黒字の額は、アメリカの対日貿易赤字の額と、理論的には等しくなる。</a:t>
            </a:r>
          </a:p>
          <a:p>
            <a:pPr algn="l"/>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3676"/>
    </mc:Choice>
    <mc:Fallback xmlns="">
      <p:transition spd="slow" advTm="336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dirty="0"/>
              <a:t>こうして、二国間の貿易収支は理論的には同額がプラスとマイナス逆で記録されているので、足すとゼロ。</a:t>
            </a:r>
          </a:p>
          <a:p>
            <a:pPr marL="342900" indent="-342900" algn="l">
              <a:buFont typeface="Wingdings" panose="05000000000000000000" pitchFamily="2" charset="2"/>
              <a:buChar char="l"/>
            </a:pPr>
            <a:r>
              <a:rPr lang="ja-JP" altLang="en-US" dirty="0"/>
              <a:t>よって、世界の国々の貿易収支を全部合計しても、当然ゼロということになる。それでは、例題をやってみよう。</a:t>
            </a:r>
          </a:p>
          <a:p>
            <a:pPr marL="342900" indent="-342900" algn="l">
              <a:buFont typeface="Wingdings" panose="05000000000000000000" pitchFamily="2" charset="2"/>
              <a:buChar char="l"/>
            </a:pPr>
            <a:r>
              <a:rPr lang="en-US" altLang="ja-JP" dirty="0"/>
              <a:t>〔</a:t>
            </a:r>
            <a:r>
              <a:rPr lang="ja-JP" altLang="en-US" dirty="0"/>
              <a:t>例題</a:t>
            </a:r>
            <a:r>
              <a:rPr lang="en-US" altLang="ja-JP" dirty="0"/>
              <a:t>〕</a:t>
            </a:r>
            <a:r>
              <a:rPr lang="ja-JP" altLang="en-US" dirty="0"/>
              <a:t>　次の各文が正しければ</a:t>
            </a:r>
            <a:r>
              <a:rPr lang="ja-JP" altLang="en-US" dirty="0" err="1"/>
              <a:t>〇</a:t>
            </a:r>
            <a:r>
              <a:rPr lang="ja-JP" altLang="en-US" dirty="0"/>
              <a:t>、間違っていれば</a:t>
            </a:r>
            <a:r>
              <a:rPr lang="en-US" altLang="ja-JP" dirty="0"/>
              <a:t>×</a:t>
            </a:r>
            <a:r>
              <a:rPr lang="ja-JP" altLang="en-US" dirty="0"/>
              <a:t>を答えなさい。</a:t>
            </a:r>
          </a:p>
          <a:p>
            <a:pPr marL="342900" indent="-342900" algn="l">
              <a:buFont typeface="Wingdings" panose="05000000000000000000" pitchFamily="2" charset="2"/>
              <a:buChar char="l"/>
            </a:pPr>
            <a:r>
              <a:rPr lang="ja-JP" altLang="en-US" dirty="0"/>
              <a:t>所得の受取りは、借方である。</a:t>
            </a:r>
          </a:p>
          <a:p>
            <a:pPr algn="l"/>
            <a:r>
              <a:rPr lang="ja-JP" altLang="en-US" dirty="0"/>
              <a:t>　⇒</a:t>
            </a:r>
            <a:r>
              <a:rPr lang="en-US" altLang="ja-JP" dirty="0"/>
              <a:t>×</a:t>
            </a:r>
            <a:endParaRPr lang="ja-JP" altLang="en-US" dirty="0"/>
          </a:p>
          <a:p>
            <a:pPr marL="342900" indent="-342900" algn="l">
              <a:buFont typeface="Wingdings" panose="05000000000000000000" pitchFamily="2" charset="2"/>
              <a:buChar char="l"/>
            </a:pPr>
            <a:r>
              <a:rPr lang="ja-JP" altLang="en-US" dirty="0"/>
              <a:t>財・サービスの輸入は借方である。</a:t>
            </a:r>
          </a:p>
          <a:p>
            <a:pPr algn="l"/>
            <a:r>
              <a:rPr lang="ja-JP" altLang="en-US" dirty="0"/>
              <a:t>　⇒〇</a:t>
            </a:r>
          </a:p>
          <a:p>
            <a:pPr marL="342900" indent="-342900" algn="l">
              <a:buFont typeface="Wingdings" panose="05000000000000000000" pitchFamily="2" charset="2"/>
              <a:buChar char="l"/>
            </a:pPr>
            <a:r>
              <a:rPr lang="ja-JP" altLang="en-US" dirty="0"/>
              <a:t>対外資産の減少は貸方である。</a:t>
            </a:r>
          </a:p>
          <a:p>
            <a:pPr algn="l"/>
            <a:r>
              <a:rPr lang="ja-JP" altLang="en-US" dirty="0"/>
              <a:t>　⇒〇</a:t>
            </a:r>
          </a:p>
          <a:p>
            <a:pPr marL="342900" indent="-342900" algn="l">
              <a:buFont typeface="Wingdings" panose="05000000000000000000" pitchFamily="2" charset="2"/>
              <a:buChar char="l"/>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2168"/>
    </mc:Choice>
    <mc:Fallback xmlns="">
      <p:transition spd="slow" advTm="1121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アメリカの国際収支は、巨額の赤字が続いている。</a:t>
            </a:r>
          </a:p>
          <a:p>
            <a:pPr algn="l"/>
            <a:r>
              <a:rPr lang="ja-JP" altLang="en-US" sz="2800" dirty="0"/>
              <a:t>　⇒</a:t>
            </a:r>
            <a:r>
              <a:rPr lang="en-US" altLang="ja-JP" sz="2800" dirty="0"/>
              <a:t>×</a:t>
            </a:r>
            <a:endParaRPr lang="ja-JP" altLang="en-US" sz="2800" dirty="0"/>
          </a:p>
          <a:p>
            <a:pPr marL="342900" indent="-342900" algn="l">
              <a:buFont typeface="Wingdings" panose="05000000000000000000" pitchFamily="2" charset="2"/>
              <a:buChar char="l"/>
            </a:pPr>
            <a:r>
              <a:rPr lang="ja-JP" altLang="en-US" sz="2800" dirty="0"/>
              <a:t>株式は負債ではなくて資本なので、外国の投資家が日本企業の株を購入した場合は、日本の国際収支統計では対外負債の増加ではなく、資本移転等収支に＋で記録される。</a:t>
            </a:r>
          </a:p>
          <a:p>
            <a:pPr algn="l"/>
            <a:r>
              <a:rPr lang="ja-JP" altLang="en-US" sz="2800" dirty="0"/>
              <a:t>　⇒</a:t>
            </a:r>
            <a:r>
              <a:rPr lang="en-US" altLang="ja-JP" sz="2800" dirty="0"/>
              <a:t>×</a:t>
            </a:r>
            <a:endParaRPr lang="ja-JP" altLang="en-US" sz="2800" dirty="0"/>
          </a:p>
          <a:p>
            <a:pPr marL="342900" indent="-342900" algn="l">
              <a:buFont typeface="Wingdings" panose="05000000000000000000" pitchFamily="2" charset="2"/>
              <a:buChar char="l"/>
            </a:pPr>
            <a:r>
              <a:rPr lang="ja-JP" altLang="en-US" sz="2800" dirty="0"/>
              <a:t>国際的な業務を行う銀行は、他の国の銀行に口座を開設をする。決済のためのこうした銀行間の口座は、コーレル預金（口座）という。</a:t>
            </a:r>
          </a:p>
          <a:p>
            <a:pPr algn="l"/>
            <a:r>
              <a:rPr lang="ja-JP" altLang="en-US" sz="2800" dirty="0"/>
              <a:t>　⇒</a:t>
            </a:r>
            <a:r>
              <a:rPr lang="en-US" altLang="ja-JP" sz="2800" dirty="0"/>
              <a:t>×</a:t>
            </a: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40512"/>
    </mc:Choice>
    <mc:Fallback xmlns="">
      <p:transition spd="slow" advTm="2405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2800" dirty="0"/>
              <a:t>銀行間の国際決済は、ドルならばアメリカ内の口座、ポンドならイギリス内の口座、という具合にその通貨の母国の口座で行われる。</a:t>
            </a:r>
            <a:endParaRPr lang="en-US" altLang="ja-JP" sz="2800" dirty="0"/>
          </a:p>
          <a:p>
            <a:pPr algn="l"/>
            <a:r>
              <a:rPr lang="ja-JP" altLang="en-US" sz="2800" dirty="0"/>
              <a:t>　⇒〇</a:t>
            </a:r>
          </a:p>
          <a:p>
            <a:pPr marL="342900" indent="-342900" algn="l">
              <a:buFont typeface="Wingdings" panose="05000000000000000000" pitchFamily="2" charset="2"/>
              <a:buChar char="l"/>
            </a:pPr>
            <a:r>
              <a:rPr lang="ja-JP" altLang="en-US" sz="2800" dirty="0"/>
              <a:t>銀行</a:t>
            </a:r>
            <a:r>
              <a:rPr lang="en-US" altLang="ja-JP" sz="2800" dirty="0"/>
              <a:t>A</a:t>
            </a:r>
            <a:r>
              <a:rPr lang="ja-JP" altLang="en-US" sz="2800" dirty="0"/>
              <a:t>が銀行</a:t>
            </a:r>
            <a:r>
              <a:rPr lang="en-US" altLang="ja-JP" sz="2800" dirty="0"/>
              <a:t>B</a:t>
            </a:r>
            <a:r>
              <a:rPr lang="ja-JP" altLang="en-US" sz="2800" dirty="0"/>
              <a:t>に口座を持ち、その口座を使って</a:t>
            </a:r>
            <a:r>
              <a:rPr lang="en-US" altLang="ja-JP" sz="2800" dirty="0"/>
              <a:t>A</a:t>
            </a:r>
            <a:r>
              <a:rPr lang="ja-JP" altLang="en-US" sz="2800" dirty="0"/>
              <a:t>が</a:t>
            </a:r>
            <a:r>
              <a:rPr lang="en-US" altLang="ja-JP" sz="2800" dirty="0"/>
              <a:t>B</a:t>
            </a:r>
            <a:r>
              <a:rPr lang="ja-JP" altLang="en-US" sz="2800" dirty="0"/>
              <a:t>に支払うときは、その残高に対して振込みが行われる。</a:t>
            </a:r>
          </a:p>
          <a:p>
            <a:pPr algn="l"/>
            <a:r>
              <a:rPr lang="ja-JP" altLang="en-US" sz="2800" dirty="0"/>
              <a:t>　⇒</a:t>
            </a:r>
            <a:r>
              <a:rPr lang="en-US" altLang="ja-JP" sz="2800" dirty="0"/>
              <a:t>×</a:t>
            </a:r>
            <a:endParaRPr lang="ja-JP" altLang="en-US" sz="2800" dirty="0"/>
          </a:p>
          <a:p>
            <a:pPr marL="342900" indent="-342900" algn="l">
              <a:buFont typeface="Wingdings" panose="05000000000000000000" pitchFamily="2" charset="2"/>
              <a:buChar char="l"/>
            </a:pPr>
            <a:r>
              <a:rPr lang="ja-JP" altLang="en-US" sz="2800" dirty="0"/>
              <a:t>銀行</a:t>
            </a:r>
            <a:r>
              <a:rPr lang="en-US" altLang="ja-JP" sz="2800" dirty="0"/>
              <a:t>A</a:t>
            </a:r>
            <a:r>
              <a:rPr lang="ja-JP" altLang="en-US" sz="2800" dirty="0"/>
              <a:t>が銀行</a:t>
            </a:r>
            <a:r>
              <a:rPr lang="en-US" altLang="ja-JP" sz="2800" dirty="0"/>
              <a:t>B</a:t>
            </a:r>
            <a:r>
              <a:rPr lang="ja-JP" altLang="en-US" sz="2800" dirty="0"/>
              <a:t>に口座を持ち、その口座を使って</a:t>
            </a:r>
            <a:r>
              <a:rPr lang="en-US" altLang="ja-JP" sz="2800" dirty="0">
                <a:solidFill>
                  <a:srgbClr val="FF0000"/>
                </a:solidFill>
              </a:rPr>
              <a:t>B</a:t>
            </a:r>
            <a:r>
              <a:rPr lang="ja-JP" altLang="en-US" sz="2800" dirty="0">
                <a:solidFill>
                  <a:srgbClr val="FF0000"/>
                </a:solidFill>
              </a:rPr>
              <a:t>が</a:t>
            </a:r>
            <a:r>
              <a:rPr lang="en-US" altLang="ja-JP" sz="2800" dirty="0">
                <a:solidFill>
                  <a:srgbClr val="FF0000"/>
                </a:solidFill>
              </a:rPr>
              <a:t>A</a:t>
            </a:r>
            <a:r>
              <a:rPr lang="ja-JP" altLang="en-US" sz="2800" dirty="0">
                <a:solidFill>
                  <a:srgbClr val="FF0000"/>
                </a:solidFill>
              </a:rPr>
              <a:t>に</a:t>
            </a:r>
            <a:r>
              <a:rPr lang="ja-JP" altLang="en-US" sz="2800" dirty="0"/>
              <a:t>支払うときは、その残高に対して振込みが行われる。</a:t>
            </a:r>
          </a:p>
          <a:p>
            <a:pPr algn="l"/>
            <a:r>
              <a:rPr lang="ja-JP" altLang="en-US" sz="2800" dirty="0"/>
              <a:t>　⇒〇</a:t>
            </a:r>
          </a:p>
          <a:p>
            <a:pPr marL="342900" indent="-342900" algn="l">
              <a:buFont typeface="Wingdings" panose="05000000000000000000" pitchFamily="2" charset="2"/>
              <a:buChar char="l"/>
            </a:pPr>
            <a:endParaRPr lang="ja-JP" altLang="en-US" sz="2800" dirty="0"/>
          </a:p>
          <a:p>
            <a:pPr marL="342900" indent="-342900" algn="l">
              <a:buFont typeface="Wingdings" panose="05000000000000000000" pitchFamily="2" charset="2"/>
              <a:buChar char="l"/>
            </a:pPr>
            <a:endParaRPr lang="ja-JP" altLang="en-US" sz="2800" dirty="0"/>
          </a:p>
          <a:p>
            <a:pPr marL="342900" indent="-342900" algn="l">
              <a:buFont typeface="Wingdings" panose="05000000000000000000" pitchFamily="2" charset="2"/>
              <a:buChar char="l"/>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38962"/>
    </mc:Choice>
    <mc:Fallback xmlns="">
      <p:transition spd="slow" advTm="1389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4280170"/>
          </a:xfrm>
        </p:spPr>
        <p:txBody>
          <a:bodyPr>
            <a:normAutofit/>
          </a:bodyPr>
          <a:lstStyle/>
          <a:p>
            <a:pPr marL="342900" indent="-342900" algn="l">
              <a:buFont typeface="Wingdings" panose="05000000000000000000" pitchFamily="2" charset="2"/>
              <a:buChar char="l"/>
            </a:pPr>
            <a:r>
              <a:rPr lang="ja-JP" altLang="en-US" sz="2800" dirty="0"/>
              <a:t>銀行</a:t>
            </a:r>
            <a:r>
              <a:rPr lang="en-US" altLang="ja-JP" sz="2800" dirty="0">
                <a:solidFill>
                  <a:srgbClr val="FF0000"/>
                </a:solidFill>
              </a:rPr>
              <a:t>B</a:t>
            </a:r>
            <a:r>
              <a:rPr lang="ja-JP" altLang="en-US" sz="2800" dirty="0"/>
              <a:t>が銀行</a:t>
            </a:r>
            <a:r>
              <a:rPr lang="en-US" altLang="ja-JP" sz="2800" dirty="0">
                <a:solidFill>
                  <a:srgbClr val="FF0000"/>
                </a:solidFill>
              </a:rPr>
              <a:t>A</a:t>
            </a:r>
            <a:r>
              <a:rPr lang="ja-JP" altLang="en-US" sz="2800" dirty="0"/>
              <a:t>に口座を持ち、その口座を使って</a:t>
            </a:r>
            <a:r>
              <a:rPr lang="en-US" altLang="ja-JP" sz="2800" dirty="0"/>
              <a:t>A</a:t>
            </a:r>
            <a:r>
              <a:rPr lang="ja-JP" altLang="en-US" sz="2800" dirty="0"/>
              <a:t>が</a:t>
            </a:r>
            <a:r>
              <a:rPr lang="en-US" altLang="ja-JP" sz="2800" dirty="0"/>
              <a:t>B</a:t>
            </a:r>
            <a:r>
              <a:rPr lang="ja-JP" altLang="en-US" sz="2800" dirty="0"/>
              <a:t>に支払うときは、その残高に対して振込みが行われる。</a:t>
            </a:r>
          </a:p>
          <a:p>
            <a:pPr algn="l"/>
            <a:r>
              <a:rPr lang="ja-JP" altLang="en-US" sz="2800" dirty="0"/>
              <a:t>　⇒〇</a:t>
            </a:r>
          </a:p>
          <a:p>
            <a:pPr marL="342900" indent="-342900" algn="l">
              <a:buFont typeface="Wingdings" panose="05000000000000000000" pitchFamily="2" charset="2"/>
              <a:buChar char="l"/>
            </a:pPr>
            <a:r>
              <a:rPr lang="ja-JP" altLang="en-US" sz="2800" dirty="0"/>
              <a:t>銀行</a:t>
            </a:r>
            <a:r>
              <a:rPr lang="en-US" altLang="ja-JP" sz="2800" dirty="0"/>
              <a:t>B</a:t>
            </a:r>
            <a:r>
              <a:rPr lang="ja-JP" altLang="en-US" sz="2800" dirty="0"/>
              <a:t>が銀行</a:t>
            </a:r>
            <a:r>
              <a:rPr lang="en-US" altLang="ja-JP" sz="2800" dirty="0"/>
              <a:t>A</a:t>
            </a:r>
            <a:r>
              <a:rPr lang="ja-JP" altLang="en-US" sz="2800" dirty="0"/>
              <a:t>に口座を持ち、その口座を使って</a:t>
            </a:r>
            <a:r>
              <a:rPr lang="en-US" altLang="ja-JP" sz="2800" dirty="0">
                <a:solidFill>
                  <a:srgbClr val="FF0000"/>
                </a:solidFill>
              </a:rPr>
              <a:t>B</a:t>
            </a:r>
            <a:r>
              <a:rPr lang="ja-JP" altLang="en-US" sz="2800" dirty="0">
                <a:solidFill>
                  <a:srgbClr val="FF0000"/>
                </a:solidFill>
              </a:rPr>
              <a:t>が</a:t>
            </a:r>
            <a:r>
              <a:rPr lang="en-US" altLang="ja-JP" sz="2800" dirty="0">
                <a:solidFill>
                  <a:srgbClr val="FF0000"/>
                </a:solidFill>
              </a:rPr>
              <a:t>A</a:t>
            </a:r>
            <a:r>
              <a:rPr lang="ja-JP" altLang="en-US" sz="2800" dirty="0">
                <a:solidFill>
                  <a:srgbClr val="FF0000"/>
                </a:solidFill>
              </a:rPr>
              <a:t>に</a:t>
            </a:r>
            <a:r>
              <a:rPr lang="ja-JP" altLang="en-US" sz="2800" dirty="0"/>
              <a:t>支払うときは、その残高に対して振込みが行われる。</a:t>
            </a:r>
          </a:p>
          <a:p>
            <a:pPr algn="l"/>
            <a:r>
              <a:rPr lang="ja-JP" altLang="en-US" sz="2800" dirty="0"/>
              <a:t>　⇒</a:t>
            </a:r>
            <a:r>
              <a:rPr lang="en-US" altLang="ja-JP" sz="2800" dirty="0"/>
              <a:t>×</a:t>
            </a:r>
            <a:endParaRPr lang="ja-JP" altLang="en-US" sz="2800" dirty="0"/>
          </a:p>
          <a:p>
            <a:pPr algn="l"/>
            <a:endParaRPr lang="ja-JP" altLang="en-US" sz="2800" dirty="0"/>
          </a:p>
          <a:p>
            <a:pPr marL="342900" indent="-342900" algn="l">
              <a:buFont typeface="Wingdings" panose="05000000000000000000" pitchFamily="2" charset="2"/>
              <a:buChar char="l"/>
            </a:pPr>
            <a:endParaRPr lang="ja-JP" altLang="en-US" sz="2800" dirty="0"/>
          </a:p>
          <a:p>
            <a:pPr marL="342900" indent="-342900" algn="l">
              <a:buFont typeface="Wingdings" panose="05000000000000000000" pitchFamily="2" charset="2"/>
              <a:buChar char="l"/>
            </a:pPr>
            <a:endParaRPr lang="ja-JP" altLang="en-US" sz="2800" dirty="0"/>
          </a:p>
          <a:p>
            <a:pPr marL="342900" indent="-342900" algn="l">
              <a:buFont typeface="Wingdings" panose="05000000000000000000" pitchFamily="2" charset="2"/>
              <a:buChar char="l"/>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0348"/>
    </mc:Choice>
    <mc:Fallback xmlns="">
      <p:transition spd="slow" advTm="903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824918"/>
          </a:xfrm>
        </p:spPr>
        <p:txBody>
          <a:bodyPr>
            <a:normAutofit/>
          </a:bodyPr>
          <a:lstStyle/>
          <a:p>
            <a:pPr marL="457200" indent="-457200" algn="l">
              <a:buFont typeface="Wingdings" panose="05000000000000000000" pitchFamily="2" charset="2"/>
              <a:buChar char="l"/>
            </a:pPr>
            <a:r>
              <a:rPr lang="en-US" altLang="ja-JP" dirty="0"/>
              <a:t>〔</a:t>
            </a:r>
            <a:r>
              <a:rPr lang="ja-JP" altLang="en-US" dirty="0"/>
              <a:t>例題</a:t>
            </a:r>
            <a:r>
              <a:rPr lang="en-US" altLang="ja-JP" dirty="0"/>
              <a:t>〕</a:t>
            </a:r>
            <a:endParaRPr lang="ja-JP" altLang="en-US" dirty="0"/>
          </a:p>
          <a:p>
            <a:pPr algn="l"/>
            <a:r>
              <a:rPr lang="ja-JP" altLang="en-US" dirty="0"/>
              <a:t>　アメリカの企業が日本に輸出して、ドルで決済をする契約になっているとする。貿易代金を日本所在の銀行甲とアメリカ所在の銀行乙で決済するとき、各列の中から正しい方法を選び、組合わせを答えなさい。</a:t>
            </a:r>
          </a:p>
          <a:p>
            <a:pPr algn="l"/>
            <a:r>
              <a:rPr lang="ja-JP" altLang="en-US" dirty="0"/>
              <a:t>（使われる口座）　　　　（誰が誰に支払うか）　　　（振込みか引落しか）</a:t>
            </a:r>
          </a:p>
          <a:p>
            <a:pPr algn="l"/>
            <a:r>
              <a:rPr lang="en-US" altLang="ja-JP" dirty="0"/>
              <a:t>a) </a:t>
            </a:r>
            <a:r>
              <a:rPr lang="ja-JP" altLang="en-US" dirty="0"/>
              <a:t>甲が乙に持つ口座　　　　</a:t>
            </a:r>
            <a:r>
              <a:rPr lang="en-US" altLang="ja-JP" dirty="0"/>
              <a:t>1) </a:t>
            </a:r>
            <a:r>
              <a:rPr lang="ja-JP" altLang="en-US" dirty="0"/>
              <a:t>甲が乙　　　　　　　　　　ア</a:t>
            </a:r>
            <a:r>
              <a:rPr lang="en-US" altLang="ja-JP" dirty="0"/>
              <a:t>) </a:t>
            </a:r>
            <a:r>
              <a:rPr lang="ja-JP" altLang="en-US" dirty="0"/>
              <a:t>振込み</a:t>
            </a:r>
          </a:p>
          <a:p>
            <a:pPr algn="l"/>
            <a:r>
              <a:rPr lang="en-US" altLang="ja-JP" dirty="0"/>
              <a:t>b) </a:t>
            </a:r>
            <a:r>
              <a:rPr lang="ja-JP" altLang="en-US" dirty="0"/>
              <a:t>乙が甲に持つ口座　　　　</a:t>
            </a:r>
            <a:r>
              <a:rPr lang="en-US" altLang="ja-JP" dirty="0"/>
              <a:t>2) </a:t>
            </a:r>
            <a:r>
              <a:rPr lang="ja-JP" altLang="en-US" dirty="0"/>
              <a:t>乙が甲　　　　　　　　　　イ</a:t>
            </a:r>
            <a:r>
              <a:rPr lang="en-US" altLang="ja-JP" dirty="0"/>
              <a:t>) </a:t>
            </a:r>
            <a:r>
              <a:rPr lang="ja-JP" altLang="en-US" dirty="0"/>
              <a:t>引落し</a:t>
            </a:r>
          </a:p>
          <a:p>
            <a:pPr marL="342900" indent="-342900" algn="l">
              <a:buFont typeface="Wingdings" panose="05000000000000000000" pitchFamily="2" charset="2"/>
              <a:buChar char="l"/>
            </a:pPr>
            <a:r>
              <a:rPr lang="en-US" altLang="ja-JP" sz="2800" dirty="0"/>
              <a:t>〔</a:t>
            </a:r>
            <a:r>
              <a:rPr lang="ja-JP" altLang="en-US" sz="2800" dirty="0"/>
              <a:t>解説</a:t>
            </a:r>
            <a:r>
              <a:rPr lang="en-US" altLang="ja-JP" sz="2800" dirty="0"/>
              <a:t>〕</a:t>
            </a:r>
            <a:endParaRPr lang="ja-JP" altLang="en-US" sz="2800" dirty="0"/>
          </a:p>
          <a:p>
            <a:pPr algn="l"/>
            <a:r>
              <a:rPr lang="ja-JP" altLang="en-US" dirty="0"/>
              <a:t>　ドルで決済するので、アメリカにある口座を使う。つまり、</a:t>
            </a:r>
            <a:r>
              <a:rPr lang="en-US" altLang="ja-JP" dirty="0"/>
              <a:t>a)</a:t>
            </a:r>
            <a:r>
              <a:rPr lang="ja-JP" altLang="en-US" dirty="0" err="1"/>
              <a:t>。</a:t>
            </a:r>
            <a:r>
              <a:rPr lang="ja-JP" altLang="en-US" dirty="0"/>
              <a:t>輸入したのは日本企業なので、日本側の甲が乙に支払う。つまり、</a:t>
            </a:r>
            <a:r>
              <a:rPr lang="en-US" altLang="ja-JP" dirty="0"/>
              <a:t>1)</a:t>
            </a:r>
            <a:r>
              <a:rPr lang="ja-JP" altLang="en-US" dirty="0" err="1"/>
              <a:t>。</a:t>
            </a:r>
            <a:r>
              <a:rPr lang="ja-JP" altLang="en-US" dirty="0"/>
              <a:t>甲が支払うのだから、甲の預金が引き落とされて減らされる。つまり、イ</a:t>
            </a:r>
            <a:r>
              <a:rPr lang="en-US" altLang="ja-JP" dirty="0"/>
              <a:t>)</a:t>
            </a:r>
            <a:r>
              <a:rPr lang="ja-JP" altLang="en-US" dirty="0" err="1"/>
              <a:t>。</a:t>
            </a:r>
            <a:endParaRPr lang="ja-JP" altLang="en-US" dirty="0"/>
          </a:p>
          <a:p>
            <a:pPr marL="342900" indent="-342900" algn="l">
              <a:buFont typeface="Wingdings" panose="05000000000000000000" pitchFamily="2" charset="2"/>
              <a:buChar char="l"/>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71656"/>
    </mc:Choice>
    <mc:Fallback xmlns="">
      <p:transition spd="slow" advTm="1716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824918"/>
          </a:xfrm>
        </p:spPr>
        <p:txBody>
          <a:bodyPr>
            <a:normAutofit/>
          </a:bodyPr>
          <a:lstStyle/>
          <a:p>
            <a:pPr marL="457200" indent="-457200" algn="l">
              <a:buFont typeface="Wingdings" panose="05000000000000000000" pitchFamily="2" charset="2"/>
              <a:buChar char="l"/>
            </a:pPr>
            <a:r>
              <a:rPr lang="en-US" altLang="ja-JP" dirty="0"/>
              <a:t>〔</a:t>
            </a:r>
            <a:r>
              <a:rPr lang="ja-JP" altLang="en-US" dirty="0"/>
              <a:t>補足</a:t>
            </a:r>
            <a:r>
              <a:rPr lang="en-US" altLang="ja-JP" dirty="0"/>
              <a:t>〕</a:t>
            </a:r>
            <a:r>
              <a:rPr lang="ja-JP" altLang="en-US" dirty="0"/>
              <a:t>直接投資の再投資収益について</a:t>
            </a:r>
          </a:p>
          <a:p>
            <a:pPr marL="457200" indent="-457200" algn="l">
              <a:buFont typeface="Wingdings" panose="05000000000000000000" pitchFamily="2" charset="2"/>
              <a:buChar char="l"/>
            </a:pPr>
            <a:r>
              <a:rPr lang="ja-JP" altLang="en-US" dirty="0"/>
              <a:t>直接投資の項目の内訳の中に、再投資収益というものがある。日本銀行（</a:t>
            </a:r>
            <a:r>
              <a:rPr lang="en-US" altLang="ja-JP" dirty="0"/>
              <a:t>2006</a:t>
            </a:r>
            <a:r>
              <a:rPr lang="ja-JP" altLang="en-US" dirty="0"/>
              <a:t>）から引用する。</a:t>
            </a:r>
          </a:p>
          <a:p>
            <a:pPr marL="457200" indent="-457200" algn="l">
              <a:buFont typeface="Wingdings" panose="05000000000000000000" pitchFamily="2" charset="2"/>
              <a:buChar char="l"/>
            </a:pPr>
            <a:r>
              <a:rPr lang="ja-JP" altLang="en-US" dirty="0"/>
              <a:t>「再投資収益とは、子会社・関連会社が配当として分配しない収益（決算期末における内部留保残高の増減）のうち直接投資家の取り分（株式による資本参加の比率に対応する分）等を指します。国際収支統計においては、これを、実際に配当を行った後、直接投資家から再投資されたものとみなして、所得収支と直接投資に同額を計上しています」。</a:t>
            </a:r>
          </a:p>
          <a:p>
            <a:pPr marL="457200" indent="-457200" algn="l">
              <a:buFont typeface="Wingdings" panose="05000000000000000000" pitchFamily="2" charset="2"/>
              <a:buChar char="l"/>
            </a:pPr>
            <a:r>
              <a:rPr lang="ja-JP" altLang="en-US" dirty="0"/>
              <a:t>日本銀行（</a:t>
            </a:r>
            <a:r>
              <a:rPr lang="en-US" altLang="ja-JP" dirty="0"/>
              <a:t>2006</a:t>
            </a:r>
            <a:r>
              <a:rPr lang="ja-JP" altLang="en-US" dirty="0"/>
              <a:t>）「再投資収益の計上方法の変更に関するお知らせ」日本銀行</a:t>
            </a:r>
            <a:r>
              <a:rPr lang="en-US" altLang="ja-JP" dirty="0"/>
              <a:t>Web</a:t>
            </a:r>
            <a:r>
              <a:rPr lang="ja-JP" altLang="en-US" dirty="0"/>
              <a:t>サイト、</a:t>
            </a:r>
            <a:r>
              <a:rPr lang="en-US" altLang="ja-JP" dirty="0"/>
              <a:t>2</a:t>
            </a:r>
            <a:r>
              <a:rPr lang="ja-JP" altLang="en-US" dirty="0"/>
              <a:t>月より。（</a:t>
            </a:r>
            <a:r>
              <a:rPr lang="en-US" altLang="ja-JP" dirty="0"/>
              <a:t>https://www.boj.or.jp/statistics/outline/notice_2006/ntbop11.htm/</a:t>
            </a:r>
            <a:r>
              <a:rPr lang="ja-JP" altLang="en-US" dirty="0"/>
              <a:t>）</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50378"/>
    </mc:Choice>
    <mc:Fallback xmlns="">
      <p:transition spd="slow" advTm="1503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824918"/>
          </a:xfrm>
        </p:spPr>
        <p:txBody>
          <a:bodyPr>
            <a:normAutofit/>
          </a:bodyPr>
          <a:lstStyle/>
          <a:p>
            <a:pPr marL="457200" indent="-457200" algn="l">
              <a:buFont typeface="Wingdings" panose="05000000000000000000" pitchFamily="2" charset="2"/>
              <a:buChar char="l"/>
            </a:pPr>
            <a:r>
              <a:rPr lang="ja-JP" altLang="en-US" dirty="0"/>
              <a:t>たとえば、日本の企業</a:t>
            </a:r>
            <a:r>
              <a:rPr lang="en-US" altLang="ja-JP" dirty="0"/>
              <a:t>A</a:t>
            </a:r>
            <a:r>
              <a:rPr lang="ja-JP" altLang="en-US" dirty="0"/>
              <a:t>（これが上の引用では、直接投資家）のベトナム支社</a:t>
            </a:r>
            <a:r>
              <a:rPr lang="en-US" altLang="ja-JP" dirty="0"/>
              <a:t>B</a:t>
            </a:r>
            <a:r>
              <a:rPr lang="ja-JP" altLang="en-US" dirty="0"/>
              <a:t>が、昨年度末とくらべて今年度末には、内部留保（</a:t>
            </a:r>
            <a:r>
              <a:rPr lang="en-US" altLang="ja-JP" dirty="0"/>
              <a:t>B</a:t>
            </a:r>
            <a:r>
              <a:rPr lang="ja-JP" altLang="en-US" dirty="0"/>
              <a:t>があげた収益のうち、使わずに持っている部分）残高が</a:t>
            </a:r>
            <a:r>
              <a:rPr lang="en-US" altLang="ja-JP" dirty="0"/>
              <a:t>10</a:t>
            </a:r>
            <a:r>
              <a:rPr lang="ja-JP" altLang="en-US" dirty="0"/>
              <a:t>億ドンから</a:t>
            </a:r>
            <a:r>
              <a:rPr lang="en-US" altLang="ja-JP" dirty="0"/>
              <a:t>12</a:t>
            </a:r>
            <a:r>
              <a:rPr lang="ja-JP" altLang="en-US" dirty="0"/>
              <a:t>億ドンへと</a:t>
            </a:r>
            <a:r>
              <a:rPr lang="en-US" altLang="ja-JP" dirty="0"/>
              <a:t>2</a:t>
            </a:r>
            <a:r>
              <a:rPr lang="ja-JP" altLang="en-US" dirty="0"/>
              <a:t>億ドン増えたとする。</a:t>
            </a:r>
          </a:p>
          <a:p>
            <a:pPr marL="457200" indent="-457200" algn="l">
              <a:buFont typeface="Wingdings" panose="05000000000000000000" pitchFamily="2" charset="2"/>
              <a:buChar char="l"/>
            </a:pPr>
            <a:r>
              <a:rPr lang="ja-JP" altLang="en-US" dirty="0"/>
              <a:t>こご、「使わずに」という意味は、親会社である</a:t>
            </a:r>
            <a:r>
              <a:rPr lang="en-US" altLang="ja-JP" dirty="0"/>
              <a:t>A</a:t>
            </a:r>
            <a:r>
              <a:rPr lang="ja-JP" altLang="en-US" dirty="0"/>
              <a:t>などに渡したのではなく、ベトナムでさらなるビジネス展開をするために、蓄えておくといった意味。</a:t>
            </a:r>
          </a:p>
          <a:p>
            <a:pPr marL="457200" indent="-457200" algn="l">
              <a:buFont typeface="Wingdings" panose="05000000000000000000" pitchFamily="2" charset="2"/>
              <a:buChar char="l"/>
            </a:pPr>
            <a:r>
              <a:rPr lang="ja-JP" altLang="en-US" dirty="0"/>
              <a:t>国際収支統計はフロー統計なので、この増えた</a:t>
            </a:r>
            <a:r>
              <a:rPr lang="en-US" altLang="ja-JP" dirty="0"/>
              <a:t>2</a:t>
            </a:r>
            <a:r>
              <a:rPr lang="ja-JP" altLang="en-US" dirty="0"/>
              <a:t>億元を計上する。</a:t>
            </a:r>
            <a:r>
              <a:rPr lang="en-US" altLang="ja-JP" dirty="0"/>
              <a:t>B</a:t>
            </a:r>
            <a:r>
              <a:rPr lang="ja-JP" altLang="en-US" dirty="0"/>
              <a:t>がベトナムであげた収益をそのまま持っているだけなのに、なぜ計上するかというと、これはあくまで親会社</a:t>
            </a:r>
            <a:r>
              <a:rPr lang="en-US" altLang="ja-JP" dirty="0"/>
              <a:t>A</a:t>
            </a:r>
            <a:r>
              <a:rPr lang="ja-JP" altLang="en-US" dirty="0"/>
              <a:t>の指示や許可のもと、国際的なビジネス展開を続けるために、この会社としてやっていることだから。つまり、内容的には</a:t>
            </a:r>
            <a:r>
              <a:rPr lang="en-US" altLang="ja-JP" dirty="0"/>
              <a:t>A</a:t>
            </a:r>
            <a:r>
              <a:rPr lang="ja-JP" altLang="en-US" dirty="0"/>
              <a:t>が</a:t>
            </a:r>
            <a:r>
              <a:rPr lang="en-US" altLang="ja-JP" dirty="0"/>
              <a:t>B</a:t>
            </a:r>
            <a:r>
              <a:rPr lang="ja-JP" altLang="en-US" dirty="0"/>
              <a:t>にさらに</a:t>
            </a:r>
            <a:r>
              <a:rPr lang="en-US" altLang="ja-JP" dirty="0"/>
              <a:t>2</a:t>
            </a:r>
            <a:r>
              <a:rPr lang="ja-JP" altLang="en-US" dirty="0"/>
              <a:t>億ドンを出資したという直接投資をしたことと同じ、とみなしうるのだ。</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38236"/>
    </mc:Choice>
    <mc:Fallback xmlns="">
      <p:transition spd="slow" advTm="1382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1"/>
            <a:ext cx="10700427" cy="4231530"/>
          </a:xfrm>
        </p:spPr>
        <p:txBody>
          <a:bodyPr>
            <a:normAutofit/>
          </a:bodyPr>
          <a:lstStyle/>
          <a:p>
            <a:pPr marL="457200" indent="-457200" algn="l">
              <a:buFont typeface="Wingdings" panose="05000000000000000000" pitchFamily="2" charset="2"/>
              <a:buChar char="l"/>
            </a:pPr>
            <a:r>
              <a:rPr lang="ja-JP" altLang="en-US" dirty="0"/>
              <a:t>そこで、この</a:t>
            </a:r>
            <a:r>
              <a:rPr lang="en-US" altLang="ja-JP" dirty="0"/>
              <a:t>2</a:t>
            </a:r>
            <a:r>
              <a:rPr lang="ja-JP" altLang="en-US" dirty="0"/>
              <a:t>億ドンについて、今年度末の為替レートで円に換算する。</a:t>
            </a:r>
          </a:p>
          <a:p>
            <a:pPr marL="457200" indent="-457200" algn="l">
              <a:buFont typeface="Wingdings" panose="05000000000000000000" pitchFamily="2" charset="2"/>
              <a:buChar char="l"/>
            </a:pPr>
            <a:r>
              <a:rPr lang="ja-JP" altLang="en-US" dirty="0"/>
              <a:t>そして、その金額が、一度本社の</a:t>
            </a:r>
            <a:r>
              <a:rPr lang="en-US" altLang="ja-JP" dirty="0"/>
              <a:t>A</a:t>
            </a:r>
            <a:r>
              <a:rPr lang="ja-JP" altLang="en-US" dirty="0"/>
              <a:t>に支払われたとみなす（第一次所得収支の直接投資収益の受取りとして計上）。</a:t>
            </a:r>
          </a:p>
          <a:p>
            <a:pPr marL="457200" indent="-457200" algn="l">
              <a:buFont typeface="Wingdings" panose="05000000000000000000" pitchFamily="2" charset="2"/>
              <a:buChar char="l"/>
            </a:pPr>
            <a:r>
              <a:rPr lang="ja-JP" altLang="en-US" dirty="0"/>
              <a:t>同時に、</a:t>
            </a:r>
            <a:r>
              <a:rPr lang="en-US" altLang="ja-JP" dirty="0"/>
              <a:t>A</a:t>
            </a:r>
            <a:r>
              <a:rPr lang="ja-JP" altLang="en-US"/>
              <a:t>からベトナム（</a:t>
            </a:r>
            <a:r>
              <a:rPr lang="ja-JP" altLang="en-US" dirty="0"/>
              <a:t>具体的には</a:t>
            </a:r>
            <a:r>
              <a:rPr lang="en-US" altLang="ja-JP" dirty="0"/>
              <a:t>B</a:t>
            </a:r>
            <a:r>
              <a:rPr lang="ja-JP" altLang="en-US" dirty="0"/>
              <a:t>）に対して、同額の直接投資が行われたとみなす（金融収支の直接投資に計上）。</a:t>
            </a:r>
          </a:p>
          <a:p>
            <a:pPr marL="457200" indent="-457200" algn="l">
              <a:buFont typeface="Wingdings" panose="05000000000000000000" pitchFamily="2" charset="2"/>
              <a:buChar char="l"/>
            </a:pPr>
            <a:r>
              <a:rPr lang="ja-JP" altLang="en-US" dirty="0"/>
              <a:t>最後に、国際収支統計も対外資産負債残高表も、「外国為替及び外国貿易法（昭和</a:t>
            </a:r>
            <a:r>
              <a:rPr lang="en-US" altLang="ja-JP" dirty="0"/>
              <a:t>24</a:t>
            </a:r>
            <a:r>
              <a:rPr lang="ja-JP" altLang="en-US" dirty="0"/>
              <a:t>年法律第</a:t>
            </a:r>
            <a:r>
              <a:rPr lang="en-US" altLang="ja-JP" dirty="0"/>
              <a:t>228</a:t>
            </a:r>
            <a:r>
              <a:rPr lang="ja-JP" altLang="en-US" dirty="0"/>
              <a:t>号）」を根拠法令として作成されている。</a:t>
            </a:r>
          </a:p>
          <a:p>
            <a:pPr marL="457200" indent="-457200" algn="l">
              <a:buFont typeface="Wingdings" panose="05000000000000000000" pitchFamily="2" charset="2"/>
              <a:buChar char="l"/>
            </a:pPr>
            <a:r>
              <a:rPr lang="ja-JP" altLang="en-US" dirty="0"/>
              <a:t>「第五十五条の九  財務大臣は、政令で定めるところにより、対外の貸借及び国際収支に関する統計を作成し、定期的に、内閣に報告しなければならない」。</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87563"/>
    </mc:Choice>
    <mc:Fallback xmlns="">
      <p:transition spd="slow" advTm="1875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日本の企業</a:t>
            </a:r>
            <a:r>
              <a:rPr lang="en-US" altLang="ja-JP" sz="3600" dirty="0"/>
              <a:t>X</a:t>
            </a:r>
            <a:r>
              <a:rPr lang="ja-JP" altLang="en-US" sz="3600" dirty="0"/>
              <a:t>がアメリカの企業</a:t>
            </a:r>
            <a:r>
              <a:rPr lang="en-US" altLang="ja-JP" sz="3600" dirty="0"/>
              <a:t>Y</a:t>
            </a:r>
            <a:r>
              <a:rPr lang="ja-JP" altLang="en-US" sz="3600" dirty="0"/>
              <a:t>に財を輸出して、</a:t>
            </a:r>
          </a:p>
          <a:p>
            <a:pPr marL="342900" indent="-342900" algn="l">
              <a:buFont typeface="Wingdings" panose="05000000000000000000" pitchFamily="2" charset="2"/>
              <a:buChar char="l"/>
            </a:pPr>
            <a:r>
              <a:rPr kumimoji="1" lang="ja-JP" altLang="en-US" sz="3600" dirty="0"/>
              <a:t>決済を日本の銀行</a:t>
            </a:r>
            <a:r>
              <a:rPr kumimoji="1" lang="en-US" altLang="ja-JP" sz="3600" dirty="0"/>
              <a:t>A</a:t>
            </a:r>
            <a:r>
              <a:rPr kumimoji="1" lang="ja-JP" altLang="en-US" sz="3600" dirty="0"/>
              <a:t>とアメリカの</a:t>
            </a:r>
            <a:r>
              <a:rPr lang="ja-JP" altLang="en-US" sz="3600" dirty="0"/>
              <a:t>銀行</a:t>
            </a:r>
            <a:r>
              <a:rPr lang="en-US" altLang="ja-JP" sz="3600" dirty="0"/>
              <a:t>B</a:t>
            </a:r>
            <a:r>
              <a:rPr lang="ja-JP" altLang="en-US" sz="3600" dirty="0"/>
              <a:t>を介して行ったとする。もっともシンプルな決済法は下のとおり。</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7009464" y="2909747"/>
            <a:ext cx="4501601" cy="3693319"/>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600" dirty="0"/>
              <a:t>① </a:t>
            </a:r>
            <a:r>
              <a:rPr kumimoji="1" lang="en-US" altLang="ja-JP" sz="2600" dirty="0"/>
              <a:t>Y</a:t>
            </a:r>
            <a:r>
              <a:rPr kumimoji="1" lang="ja-JP" altLang="en-US" sz="2600" dirty="0"/>
              <a:t>は</a:t>
            </a:r>
            <a:r>
              <a:rPr kumimoji="1" lang="en-US" altLang="ja-JP" sz="2600" dirty="0"/>
              <a:t>B</a:t>
            </a:r>
            <a:r>
              <a:rPr kumimoji="1" lang="ja-JP" altLang="en-US" sz="2600" dirty="0"/>
              <a:t>に代金を支払う。これはアメリカ国内の取引なので、</a:t>
            </a:r>
            <a:r>
              <a:rPr kumimoji="1" lang="en-US" altLang="ja-JP" sz="2600" dirty="0"/>
              <a:t>X</a:t>
            </a:r>
            <a:r>
              <a:rPr kumimoji="1" lang="ja-JP" altLang="en-US" sz="2600" dirty="0"/>
              <a:t>との貿易の契約書類で、金額が何で書かれていても関係なく、ドルで支払う。</a:t>
            </a:r>
          </a:p>
          <a:p>
            <a:pPr marL="285750" indent="-285750">
              <a:buFont typeface="Wingdings" panose="05000000000000000000" pitchFamily="2" charset="2"/>
              <a:buChar char="l"/>
            </a:pPr>
            <a:r>
              <a:rPr lang="ja-JP" altLang="en-US" sz="2600" dirty="0"/>
              <a:t>② </a:t>
            </a:r>
            <a:r>
              <a:rPr lang="en-US" altLang="ja-JP" sz="2600" dirty="0"/>
              <a:t>B</a:t>
            </a:r>
            <a:r>
              <a:rPr lang="ja-JP" altLang="en-US" sz="2600" dirty="0"/>
              <a:t>は</a:t>
            </a:r>
            <a:r>
              <a:rPr lang="en-US" altLang="ja-JP" sz="2600" dirty="0"/>
              <a:t>A</a:t>
            </a:r>
            <a:r>
              <a:rPr lang="ja-JP" altLang="en-US" sz="2600" dirty="0"/>
              <a:t>に支払う。このときは貿易の契約上決められている通貨で支払う。ここでは、ドルで支払うと仮定</a:t>
            </a:r>
            <a:r>
              <a:rPr lang="ja-JP" altLang="en-US" dirty="0"/>
              <a:t>する。</a:t>
            </a:r>
          </a:p>
        </p:txBody>
      </p:sp>
      <p:sp>
        <p:nvSpPr>
          <p:cNvPr id="4" name="右中括号 3"/>
          <p:cNvSpPr/>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左中括号 4"/>
          <p:cNvSpPr/>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7" name="文本框 6"/>
          <p:cNvSpPr txBox="1"/>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10" name="直接箭头连接符 9"/>
          <p:cNvCxnSpPr/>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14" idx="3"/>
          </p:cNvCxnSpPr>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2" name="直接箭头连接符 11"/>
          <p:cNvCxnSpPr>
            <a:cxnSpLocks/>
          </p:cNvCxnSpPr>
          <p:nvPr/>
        </p:nvCxnSpPr>
        <p:spPr>
          <a:xfrm flipH="1" flipV="1">
            <a:off x="1998027" y="3751262"/>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文本框 13"/>
          <p:cNvSpPr txBox="1"/>
          <p:nvPr/>
        </p:nvSpPr>
        <p:spPr>
          <a:xfrm>
            <a:off x="1398905" y="5414645"/>
            <a:ext cx="365125" cy="368300"/>
          </a:xfrm>
          <a:prstGeom prst="rect">
            <a:avLst/>
          </a:prstGeom>
          <a:noFill/>
        </p:spPr>
        <p:txBody>
          <a:bodyPr wrap="square" rtlCol="0">
            <a:spAutoFit/>
          </a:bodyPr>
          <a:lstStyle/>
          <a:p>
            <a:r>
              <a:rPr lang="en-US" altLang="ja-JP"/>
              <a:t>X</a:t>
            </a:r>
          </a:p>
        </p:txBody>
      </p:sp>
      <p:sp>
        <p:nvSpPr>
          <p:cNvPr id="15" name="文本框 14"/>
          <p:cNvSpPr txBox="1"/>
          <p:nvPr/>
        </p:nvSpPr>
        <p:spPr>
          <a:xfrm>
            <a:off x="4197350" y="5414645"/>
            <a:ext cx="292100" cy="368300"/>
          </a:xfrm>
          <a:prstGeom prst="rect">
            <a:avLst/>
          </a:prstGeom>
          <a:noFill/>
        </p:spPr>
        <p:txBody>
          <a:bodyPr wrap="square" rtlCol="0">
            <a:spAutoFit/>
          </a:bodyPr>
          <a:lstStyle/>
          <a:p>
            <a:r>
              <a:rPr lang="en-US" altLang="zh-CN"/>
              <a:t>Y</a:t>
            </a:r>
          </a:p>
        </p:txBody>
      </p:sp>
      <p:cxnSp>
        <p:nvCxnSpPr>
          <p:cNvPr id="19" name="直接箭头连接符 18"/>
          <p:cNvCxnSpPr/>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21" name="文本框 20"/>
          <p:cNvSpPr txBox="1"/>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22" name="文本框 21"/>
          <p:cNvSpPr txBox="1"/>
          <p:nvPr/>
        </p:nvSpPr>
        <p:spPr>
          <a:xfrm>
            <a:off x="2366645" y="3077845"/>
            <a:ext cx="1191895" cy="368300"/>
          </a:xfrm>
          <a:prstGeom prst="rect">
            <a:avLst/>
          </a:prstGeom>
          <a:noFill/>
        </p:spPr>
        <p:txBody>
          <a:bodyPr wrap="square" rtlCol="0">
            <a:spAutoFit/>
          </a:bodyPr>
          <a:lstStyle/>
          <a:p>
            <a:r>
              <a:rPr lang="ja-JP" altLang="zh-CN"/>
              <a:t>支払い②</a:t>
            </a:r>
          </a:p>
        </p:txBody>
      </p:sp>
      <p:sp>
        <p:nvSpPr>
          <p:cNvPr id="23" name="文本框 22"/>
          <p:cNvSpPr txBox="1"/>
          <p:nvPr/>
        </p:nvSpPr>
        <p:spPr>
          <a:xfrm>
            <a:off x="2639060" y="5648960"/>
            <a:ext cx="655320" cy="368300"/>
          </a:xfrm>
          <a:prstGeom prst="rect">
            <a:avLst/>
          </a:prstGeom>
          <a:noFill/>
        </p:spPr>
        <p:txBody>
          <a:bodyPr wrap="square" rtlCol="0">
            <a:spAutoFit/>
          </a:bodyPr>
          <a:lstStyle/>
          <a:p>
            <a:r>
              <a:rPr lang="ja-JP" altLang="zh-CN"/>
              <a:t>輸出</a:t>
            </a:r>
          </a:p>
        </p:txBody>
      </p:sp>
      <p:cxnSp>
        <p:nvCxnSpPr>
          <p:cNvPr id="24" name="曲线连接符 23"/>
          <p:cNvCxnSpPr>
            <a:cxnSpLocks/>
          </p:cNvCxnSpPr>
          <p:nvPr/>
        </p:nvCxnSpPr>
        <p:spPr>
          <a:xfrm rot="5400000">
            <a:off x="2839561" y="3433858"/>
            <a:ext cx="413068" cy="210820"/>
          </a:xfrm>
          <a:prstGeom prst="curvedConnector3">
            <a:avLst>
              <a:gd name="adj1" fmla="val 50000"/>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1251"/>
    </mc:Choice>
    <mc:Fallback xmlns="">
      <p:transition spd="slow" advTm="1212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anim calcmode="lin" valueType="num">
                                      <p:cBhvr additive="base">
                                        <p:cTn id="25"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日本の企業</a:t>
            </a:r>
            <a:r>
              <a:rPr lang="en-US" altLang="ja-JP" sz="3600" dirty="0"/>
              <a:t>X</a:t>
            </a:r>
            <a:r>
              <a:rPr lang="ja-JP" altLang="en-US" sz="3600" dirty="0"/>
              <a:t>がアメリカの企業</a:t>
            </a:r>
            <a:r>
              <a:rPr lang="en-US" altLang="ja-JP" sz="3600" dirty="0"/>
              <a:t>Y</a:t>
            </a:r>
            <a:r>
              <a:rPr lang="ja-JP" altLang="en-US" sz="3600" dirty="0"/>
              <a:t>に財を輸出して、</a:t>
            </a:r>
          </a:p>
          <a:p>
            <a:pPr marL="342900" indent="-342900" algn="l">
              <a:buFont typeface="Wingdings" panose="05000000000000000000" pitchFamily="2" charset="2"/>
              <a:buChar char="l"/>
            </a:pPr>
            <a:r>
              <a:rPr kumimoji="1" lang="ja-JP" altLang="en-US" sz="3600" dirty="0"/>
              <a:t>決済を日本の銀行</a:t>
            </a:r>
            <a:r>
              <a:rPr kumimoji="1" lang="en-US" altLang="ja-JP" sz="3600" dirty="0"/>
              <a:t>A</a:t>
            </a:r>
            <a:r>
              <a:rPr kumimoji="1" lang="ja-JP" altLang="en-US" sz="3600" dirty="0"/>
              <a:t>とアメリカの</a:t>
            </a:r>
            <a:r>
              <a:rPr lang="ja-JP" altLang="en-US" sz="3600" dirty="0"/>
              <a:t>銀行</a:t>
            </a:r>
            <a:r>
              <a:rPr lang="en-US" altLang="ja-JP" sz="3600" dirty="0"/>
              <a:t>B</a:t>
            </a:r>
            <a:r>
              <a:rPr lang="ja-JP" altLang="en-US" sz="3600" dirty="0"/>
              <a:t>を介して行ったとする。もっともシンプルな決済法は下のとおり。</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7433534" y="2886123"/>
            <a:ext cx="3307976" cy="3539430"/>
          </a:xfrm>
          <a:prstGeom prst="rect">
            <a:avLst/>
          </a:prstGeom>
          <a:noFill/>
        </p:spPr>
        <p:txBody>
          <a:bodyPr wrap="square" rtlCol="0">
            <a:spAutoFit/>
          </a:bodyPr>
          <a:lstStyle/>
          <a:p>
            <a:pPr marL="285750" indent="-285750">
              <a:buFont typeface="Wingdings" panose="05000000000000000000" pitchFamily="2" charset="2"/>
              <a:buChar char="l"/>
            </a:pPr>
            <a:r>
              <a:rPr lang="ja-JP" altLang="en-US" sz="2800" dirty="0"/>
              <a:t>③ </a:t>
            </a:r>
            <a:r>
              <a:rPr lang="en-US" altLang="ja-JP" sz="2800" dirty="0"/>
              <a:t>A</a:t>
            </a:r>
            <a:r>
              <a:rPr lang="ja-JP" altLang="en-US" sz="2800" dirty="0"/>
              <a:t>は</a:t>
            </a:r>
            <a:r>
              <a:rPr lang="en-US" altLang="ja-JP" sz="2800" dirty="0"/>
              <a:t>X</a:t>
            </a:r>
            <a:r>
              <a:rPr lang="ja-JP" altLang="en-US" sz="2800" dirty="0"/>
              <a:t>に支払う。これは日本国内の取引なので、円で支払う。</a:t>
            </a:r>
          </a:p>
          <a:p>
            <a:pPr marL="285750" indent="-285750">
              <a:buFont typeface="Wingdings" panose="05000000000000000000" pitchFamily="2" charset="2"/>
              <a:buChar char="l"/>
            </a:pPr>
            <a:r>
              <a:rPr lang="ja-JP" altLang="en-US" sz="2800" dirty="0"/>
              <a:t>④ このように、銀行を通して</a:t>
            </a:r>
            <a:r>
              <a:rPr lang="en-US" altLang="ja-JP" sz="2800" dirty="0"/>
              <a:t>Y</a:t>
            </a:r>
            <a:r>
              <a:rPr lang="ja-JP" altLang="en-US" sz="2800" dirty="0"/>
              <a:t>から</a:t>
            </a:r>
            <a:r>
              <a:rPr lang="en-US" altLang="ja-JP" sz="2800" dirty="0"/>
              <a:t>X</a:t>
            </a:r>
            <a:r>
              <a:rPr lang="ja-JP" altLang="en-US" sz="2800" dirty="0" err="1"/>
              <a:t>にぐるりと</a:t>
            </a:r>
            <a:r>
              <a:rPr lang="ja-JP" altLang="en-US" sz="2800" dirty="0"/>
              <a:t>一周して支払われる。</a:t>
            </a:r>
            <a:endParaRPr lang="en-US" altLang="ja-JP" sz="2800" dirty="0"/>
          </a:p>
        </p:txBody>
      </p:sp>
      <p:sp>
        <p:nvSpPr>
          <p:cNvPr id="31" name="右中括号 30"/>
          <p:cNvSpPr/>
          <p:nvPr>
            <p:custDataLst>
              <p:tags r:id="rId2"/>
            </p:custDataLst>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2" name="左中括号 31"/>
          <p:cNvSpPr/>
          <p:nvPr>
            <p:custDataLst>
              <p:tags r:id="rId3"/>
            </p:custDataLst>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3" name="文本框 32"/>
          <p:cNvSpPr txBox="1"/>
          <p:nvPr>
            <p:custDataLst>
              <p:tags r:id="rId4"/>
            </p:custDataLst>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34" name="文本框 33"/>
          <p:cNvSpPr txBox="1"/>
          <p:nvPr>
            <p:custDataLst>
              <p:tags r:id="rId5"/>
            </p:custDataLst>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35" name="直接箭头连接符 34"/>
          <p:cNvCxnSpPr/>
          <p:nvPr>
            <p:custDataLst>
              <p:tags r:id="rId6"/>
            </p:custDataLst>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6" name="直接箭头连接符 35"/>
          <p:cNvCxnSpPr>
            <a:stCxn id="38" idx="3"/>
          </p:cNvCxnSpPr>
          <p:nvPr>
            <p:custDataLst>
              <p:tags r:id="rId7"/>
            </p:custDataLst>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37" name="直接箭头连接符 36"/>
          <p:cNvCxnSpPr>
            <a:stCxn id="34" idx="1"/>
          </p:cNvCxnSpPr>
          <p:nvPr>
            <p:custDataLst>
              <p:tags r:id="rId8"/>
            </p:custDataLst>
          </p:nvPr>
        </p:nvCxnSpPr>
        <p:spPr>
          <a:xfrm flipH="1" flipV="1">
            <a:off x="1970405" y="3602355"/>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38" name="文本框 37"/>
          <p:cNvSpPr txBox="1"/>
          <p:nvPr>
            <p:custDataLst>
              <p:tags r:id="rId9"/>
            </p:custDataLst>
          </p:nvPr>
        </p:nvSpPr>
        <p:spPr>
          <a:xfrm>
            <a:off x="1398905" y="5414645"/>
            <a:ext cx="365125" cy="368300"/>
          </a:xfrm>
          <a:prstGeom prst="rect">
            <a:avLst/>
          </a:prstGeom>
          <a:noFill/>
        </p:spPr>
        <p:txBody>
          <a:bodyPr wrap="square" rtlCol="0">
            <a:spAutoFit/>
          </a:bodyPr>
          <a:lstStyle/>
          <a:p>
            <a:r>
              <a:rPr lang="en-US" altLang="ja-JP"/>
              <a:t>X</a:t>
            </a:r>
          </a:p>
        </p:txBody>
      </p:sp>
      <p:sp>
        <p:nvSpPr>
          <p:cNvPr id="39" name="文本框 38"/>
          <p:cNvSpPr txBox="1"/>
          <p:nvPr>
            <p:custDataLst>
              <p:tags r:id="rId10"/>
            </p:custDataLst>
          </p:nvPr>
        </p:nvSpPr>
        <p:spPr>
          <a:xfrm>
            <a:off x="4197350" y="5414645"/>
            <a:ext cx="292100" cy="368300"/>
          </a:xfrm>
          <a:prstGeom prst="rect">
            <a:avLst/>
          </a:prstGeom>
          <a:noFill/>
        </p:spPr>
        <p:txBody>
          <a:bodyPr wrap="square" rtlCol="0">
            <a:spAutoFit/>
          </a:bodyPr>
          <a:lstStyle/>
          <a:p>
            <a:r>
              <a:rPr lang="en-US" altLang="zh-CN"/>
              <a:t>Y</a:t>
            </a:r>
          </a:p>
        </p:txBody>
      </p:sp>
      <p:cxnSp>
        <p:nvCxnSpPr>
          <p:cNvPr id="40" name="直接箭头连接符 39"/>
          <p:cNvCxnSpPr/>
          <p:nvPr>
            <p:custDataLst>
              <p:tags r:id="rId11"/>
            </p:custDataLst>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文本框 40"/>
          <p:cNvSpPr txBox="1"/>
          <p:nvPr>
            <p:custDataLst>
              <p:tags r:id="rId12"/>
            </p:custDataLst>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42" name="文本框 41"/>
          <p:cNvSpPr txBox="1"/>
          <p:nvPr>
            <p:custDataLst>
              <p:tags r:id="rId13"/>
            </p:custDataLst>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43" name="文本框 42"/>
          <p:cNvSpPr txBox="1"/>
          <p:nvPr>
            <p:custDataLst>
              <p:tags r:id="rId14"/>
            </p:custDataLst>
          </p:nvPr>
        </p:nvSpPr>
        <p:spPr>
          <a:xfrm>
            <a:off x="2366645" y="3077845"/>
            <a:ext cx="1191895" cy="368300"/>
          </a:xfrm>
          <a:prstGeom prst="rect">
            <a:avLst/>
          </a:prstGeom>
          <a:noFill/>
        </p:spPr>
        <p:txBody>
          <a:bodyPr wrap="square" rtlCol="0">
            <a:spAutoFit/>
          </a:bodyPr>
          <a:lstStyle/>
          <a:p>
            <a:r>
              <a:rPr lang="ja-JP" altLang="zh-CN"/>
              <a:t>支払い②</a:t>
            </a:r>
          </a:p>
        </p:txBody>
      </p:sp>
      <p:sp>
        <p:nvSpPr>
          <p:cNvPr id="44" name="文本框 43"/>
          <p:cNvSpPr txBox="1"/>
          <p:nvPr>
            <p:custDataLst>
              <p:tags r:id="rId15"/>
            </p:custDataLst>
          </p:nvPr>
        </p:nvSpPr>
        <p:spPr>
          <a:xfrm>
            <a:off x="2639060" y="5648960"/>
            <a:ext cx="655320" cy="368300"/>
          </a:xfrm>
          <a:prstGeom prst="rect">
            <a:avLst/>
          </a:prstGeom>
          <a:noFill/>
        </p:spPr>
        <p:txBody>
          <a:bodyPr wrap="square" rtlCol="0">
            <a:spAutoFit/>
          </a:bodyPr>
          <a:lstStyle/>
          <a:p>
            <a:r>
              <a:rPr lang="ja-JP" altLang="zh-CN"/>
              <a:t>輸出</a:t>
            </a:r>
          </a:p>
        </p:txBody>
      </p:sp>
      <p:cxnSp>
        <p:nvCxnSpPr>
          <p:cNvPr id="45" name="曲线连接符 44"/>
          <p:cNvCxnSpPr/>
          <p:nvPr>
            <p:custDataLst>
              <p:tags r:id="rId16"/>
            </p:custDataLst>
          </p:nvPr>
        </p:nvCxnSpPr>
        <p:spPr>
          <a:xfrm rot="10800000" flipV="1">
            <a:off x="3065780" y="3248660"/>
            <a:ext cx="316230" cy="255905"/>
          </a:xfrm>
          <a:prstGeom prst="curvedConnector3">
            <a:avLst>
              <a:gd name="adj1" fmla="val -15662"/>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1251"/>
    </mc:Choice>
    <mc:Fallback xmlns="">
      <p:transition spd="slow" advTm="1212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anim calcmode="lin" valueType="num">
                                      <p:cBhvr additive="base">
                                        <p:cTn id="25"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5184842"/>
          </a:xfrm>
        </p:spPr>
        <p:txBody>
          <a:bodyPr>
            <a:normAutofit/>
          </a:bodyPr>
          <a:lstStyle/>
          <a:p>
            <a:pPr marL="342900" indent="-342900" algn="l">
              <a:buFont typeface="Wingdings" panose="05000000000000000000" pitchFamily="2" charset="2"/>
              <a:buChar char="l"/>
            </a:pPr>
            <a:r>
              <a:rPr lang="ja-JP" altLang="en-US" sz="3600" dirty="0"/>
              <a:t>なぜこうなるかというと、銀行を介さないと、たとえば</a:t>
            </a:r>
            <a:r>
              <a:rPr lang="en-US" altLang="ja-JP" sz="3600" dirty="0"/>
              <a:t>Y</a:t>
            </a:r>
            <a:r>
              <a:rPr lang="ja-JP" altLang="en-US" sz="3600" dirty="0"/>
              <a:t>の従業員が、カバンに札束を入れて、飛行機に乗って支払うなどということになってしまうから。</a:t>
            </a:r>
          </a:p>
          <a:p>
            <a:pPr algn="l"/>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6804212" y="3219855"/>
            <a:ext cx="4771703" cy="3108543"/>
          </a:xfrm>
          <a:prstGeom prst="rect">
            <a:avLst/>
          </a:prstGeom>
          <a:noFill/>
        </p:spPr>
        <p:txBody>
          <a:bodyPr wrap="square" rtlCol="0">
            <a:spAutoFit/>
          </a:bodyPr>
          <a:lstStyle/>
          <a:p>
            <a:pPr marL="457200" indent="-457200">
              <a:buFont typeface="Wingdings" panose="05000000000000000000" pitchFamily="2" charset="2"/>
              <a:buChar char="l"/>
            </a:pPr>
            <a:r>
              <a:rPr lang="ja-JP" altLang="en-US" sz="2800" dirty="0"/>
              <a:t>だから、この①～③の支払いはすべて口座決済。①は、</a:t>
            </a:r>
            <a:r>
              <a:rPr lang="en-US" altLang="ja-JP" sz="2800" dirty="0"/>
              <a:t>B</a:t>
            </a:r>
            <a:r>
              <a:rPr lang="ja-JP" altLang="en-US" sz="2800" dirty="0"/>
              <a:t>に対して</a:t>
            </a:r>
            <a:r>
              <a:rPr lang="en-US" altLang="ja-JP" sz="2800" dirty="0"/>
              <a:t>Y</a:t>
            </a:r>
            <a:r>
              <a:rPr lang="ja-JP" altLang="en-US" sz="2800" dirty="0"/>
              <a:t>が持つ残高の引落し、③は</a:t>
            </a:r>
            <a:r>
              <a:rPr lang="en-US" altLang="ja-JP" sz="2800" dirty="0"/>
              <a:t>A</a:t>
            </a:r>
            <a:r>
              <a:rPr lang="ja-JP" altLang="en-US" sz="2800" dirty="0"/>
              <a:t>に対して</a:t>
            </a:r>
            <a:r>
              <a:rPr lang="en-US" altLang="ja-JP" sz="2800" dirty="0"/>
              <a:t>X</a:t>
            </a:r>
            <a:r>
              <a:rPr lang="ja-JP" altLang="en-US" sz="2800" dirty="0"/>
              <a:t>が持つ口座への振込み。</a:t>
            </a:r>
          </a:p>
          <a:p>
            <a:pPr marL="457200" indent="-457200">
              <a:buFont typeface="Wingdings" panose="05000000000000000000" pitchFamily="2" charset="2"/>
              <a:buChar char="l"/>
            </a:pPr>
            <a:r>
              <a:rPr lang="ja-JP" altLang="en-US" sz="2800" dirty="0"/>
              <a:t>ややこしいのは、</a:t>
            </a:r>
            <a:r>
              <a:rPr lang="en-US" altLang="ja-JP" sz="2800" dirty="0"/>
              <a:t>A</a:t>
            </a:r>
            <a:r>
              <a:rPr lang="ja-JP" altLang="en-US" sz="2800" dirty="0"/>
              <a:t>と</a:t>
            </a:r>
            <a:r>
              <a:rPr lang="en-US" altLang="ja-JP" sz="2800" dirty="0"/>
              <a:t>B</a:t>
            </a:r>
            <a:r>
              <a:rPr lang="ja-JP" altLang="en-US" sz="2800" dirty="0"/>
              <a:t>の間の支払い・受取り。</a:t>
            </a:r>
            <a:endParaRPr lang="en-US" altLang="ja-JP" sz="2800" dirty="0"/>
          </a:p>
        </p:txBody>
      </p:sp>
      <p:sp>
        <p:nvSpPr>
          <p:cNvPr id="4" name="右中括号 3"/>
          <p:cNvSpPr/>
          <p:nvPr>
            <p:custDataLst>
              <p:tags r:id="rId2"/>
            </p:custDataLst>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左中括号 4"/>
          <p:cNvSpPr/>
          <p:nvPr>
            <p:custDataLst>
              <p:tags r:id="rId3"/>
            </p:custDataLst>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custDataLst>
              <p:tags r:id="rId4"/>
            </p:custDataLst>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7" name="文本框 6"/>
          <p:cNvSpPr txBox="1"/>
          <p:nvPr>
            <p:custDataLst>
              <p:tags r:id="rId5"/>
            </p:custDataLst>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10" name="直接箭头连接符 9"/>
          <p:cNvCxnSpPr/>
          <p:nvPr>
            <p:custDataLst>
              <p:tags r:id="rId6"/>
            </p:custDataLst>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14" idx="3"/>
          </p:cNvCxnSpPr>
          <p:nvPr>
            <p:custDataLst>
              <p:tags r:id="rId7"/>
            </p:custDataLst>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2" name="直接箭头连接符 11"/>
          <p:cNvCxnSpPr>
            <a:stCxn id="7" idx="1"/>
          </p:cNvCxnSpPr>
          <p:nvPr>
            <p:custDataLst>
              <p:tags r:id="rId8"/>
            </p:custDataLst>
          </p:nvPr>
        </p:nvCxnSpPr>
        <p:spPr>
          <a:xfrm flipH="1" flipV="1">
            <a:off x="1970405" y="3602355"/>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文本框 13"/>
          <p:cNvSpPr txBox="1"/>
          <p:nvPr>
            <p:custDataLst>
              <p:tags r:id="rId9"/>
            </p:custDataLst>
          </p:nvPr>
        </p:nvSpPr>
        <p:spPr>
          <a:xfrm>
            <a:off x="1398905" y="5414645"/>
            <a:ext cx="365125" cy="368300"/>
          </a:xfrm>
          <a:prstGeom prst="rect">
            <a:avLst/>
          </a:prstGeom>
          <a:noFill/>
        </p:spPr>
        <p:txBody>
          <a:bodyPr wrap="square" rtlCol="0">
            <a:spAutoFit/>
          </a:bodyPr>
          <a:lstStyle/>
          <a:p>
            <a:r>
              <a:rPr lang="en-US" altLang="ja-JP"/>
              <a:t>X</a:t>
            </a:r>
          </a:p>
        </p:txBody>
      </p:sp>
      <p:sp>
        <p:nvSpPr>
          <p:cNvPr id="15" name="文本框 14"/>
          <p:cNvSpPr txBox="1"/>
          <p:nvPr>
            <p:custDataLst>
              <p:tags r:id="rId10"/>
            </p:custDataLst>
          </p:nvPr>
        </p:nvSpPr>
        <p:spPr>
          <a:xfrm>
            <a:off x="4197350" y="5414645"/>
            <a:ext cx="292100" cy="368300"/>
          </a:xfrm>
          <a:prstGeom prst="rect">
            <a:avLst/>
          </a:prstGeom>
          <a:noFill/>
        </p:spPr>
        <p:txBody>
          <a:bodyPr wrap="square" rtlCol="0">
            <a:spAutoFit/>
          </a:bodyPr>
          <a:lstStyle/>
          <a:p>
            <a:r>
              <a:rPr lang="en-US" altLang="zh-CN"/>
              <a:t>Y</a:t>
            </a:r>
          </a:p>
        </p:txBody>
      </p:sp>
      <p:cxnSp>
        <p:nvCxnSpPr>
          <p:cNvPr id="19" name="直接箭头连接符 18"/>
          <p:cNvCxnSpPr/>
          <p:nvPr>
            <p:custDataLst>
              <p:tags r:id="rId11"/>
            </p:custDataLst>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12"/>
            </p:custDataLst>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21" name="文本框 20"/>
          <p:cNvSpPr txBox="1"/>
          <p:nvPr>
            <p:custDataLst>
              <p:tags r:id="rId13"/>
            </p:custDataLst>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22" name="文本框 21"/>
          <p:cNvSpPr txBox="1"/>
          <p:nvPr>
            <p:custDataLst>
              <p:tags r:id="rId14"/>
            </p:custDataLst>
          </p:nvPr>
        </p:nvSpPr>
        <p:spPr>
          <a:xfrm>
            <a:off x="2366645" y="3077845"/>
            <a:ext cx="1191895" cy="368300"/>
          </a:xfrm>
          <a:prstGeom prst="rect">
            <a:avLst/>
          </a:prstGeom>
          <a:noFill/>
        </p:spPr>
        <p:txBody>
          <a:bodyPr wrap="square" rtlCol="0">
            <a:spAutoFit/>
          </a:bodyPr>
          <a:lstStyle/>
          <a:p>
            <a:r>
              <a:rPr lang="ja-JP" altLang="zh-CN"/>
              <a:t>支払い②</a:t>
            </a:r>
          </a:p>
        </p:txBody>
      </p:sp>
      <p:cxnSp>
        <p:nvCxnSpPr>
          <p:cNvPr id="24" name="曲线连接符 23"/>
          <p:cNvCxnSpPr/>
          <p:nvPr>
            <p:custDataLst>
              <p:tags r:id="rId15"/>
            </p:custDataLst>
          </p:nvPr>
        </p:nvCxnSpPr>
        <p:spPr>
          <a:xfrm rot="10800000" flipV="1">
            <a:off x="3065780" y="3248660"/>
            <a:ext cx="316230" cy="255905"/>
          </a:xfrm>
          <a:prstGeom prst="curvedConnector3">
            <a:avLst>
              <a:gd name="adj1" fmla="val -15662"/>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3" name="文本框 22"/>
          <p:cNvSpPr txBox="1"/>
          <p:nvPr>
            <p:custDataLst>
              <p:tags r:id="rId16"/>
            </p:custDataLst>
          </p:nvPr>
        </p:nvSpPr>
        <p:spPr>
          <a:xfrm>
            <a:off x="2639060" y="5648960"/>
            <a:ext cx="754380" cy="368300"/>
          </a:xfrm>
          <a:prstGeom prst="rect">
            <a:avLst/>
          </a:prstGeom>
          <a:noFill/>
        </p:spPr>
        <p:txBody>
          <a:bodyPr wrap="square" rtlCol="0">
            <a:spAutoFit/>
          </a:bodyPr>
          <a:lstStyle/>
          <a:p>
            <a:r>
              <a:rPr lang="ja-JP" altLang="zh-CN"/>
              <a:t>輸出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3097"/>
    </mc:Choice>
    <mc:Fallback xmlns="">
      <p:transition spd="slow" advTm="730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additive="base">
                                        <p:cTn id="19"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3200" dirty="0"/>
              <a:t>なお、国際収支統計に記録されるのは、</a:t>
            </a:r>
            <a:r>
              <a:rPr lang="en-US" altLang="ja-JP" sz="3200" dirty="0"/>
              <a:t>X</a:t>
            </a:r>
            <a:r>
              <a:rPr lang="ja-JP" altLang="en-US" sz="3200" dirty="0"/>
              <a:t>と</a:t>
            </a:r>
            <a:r>
              <a:rPr lang="en-US" altLang="ja-JP" sz="3200" dirty="0"/>
              <a:t>Y</a:t>
            </a:r>
            <a:r>
              <a:rPr lang="ja-JP" altLang="en-US" sz="3200" dirty="0"/>
              <a:t>の間の輸出入、そして、</a:t>
            </a:r>
            <a:r>
              <a:rPr lang="en-US" altLang="ja-JP" sz="3200" dirty="0"/>
              <a:t>B</a:t>
            </a:r>
            <a:r>
              <a:rPr lang="ja-JP" altLang="en-US" sz="3200" dirty="0"/>
              <a:t>と</a:t>
            </a:r>
            <a:r>
              <a:rPr lang="en-US" altLang="ja-JP" sz="3200" dirty="0"/>
              <a:t>A</a:t>
            </a:r>
            <a:r>
              <a:rPr lang="ja-JP" altLang="en-US" sz="3200" dirty="0"/>
              <a:t>の間の決済。①と③の取引は、それぞれの国内での居住者同士の取引なので、国際収支統計には記録されない。</a:t>
            </a:r>
          </a:p>
          <a:p>
            <a:pPr algn="l"/>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5975873" y="2816876"/>
            <a:ext cx="5065960" cy="3539430"/>
          </a:xfrm>
          <a:prstGeom prst="rect">
            <a:avLst/>
          </a:prstGeom>
          <a:noFill/>
        </p:spPr>
        <p:txBody>
          <a:bodyPr wrap="square" rtlCol="0">
            <a:spAutoFit/>
          </a:bodyPr>
          <a:lstStyle/>
          <a:p>
            <a:pPr marL="457200" indent="-457200">
              <a:buFont typeface="Wingdings" panose="05000000000000000000" pitchFamily="2" charset="2"/>
              <a:buChar char="l"/>
            </a:pPr>
            <a:r>
              <a:rPr lang="ja-JP" altLang="en-US" sz="2800" dirty="0"/>
              <a:t>通常、銀行は外国の銀行との間で、こうした決済のために相互に預金を持ち合う。</a:t>
            </a:r>
          </a:p>
          <a:p>
            <a:pPr marL="457200" indent="-457200">
              <a:buFont typeface="Wingdings" panose="05000000000000000000" pitchFamily="2" charset="2"/>
              <a:buChar char="l"/>
            </a:pPr>
            <a:r>
              <a:rPr lang="ja-JP" altLang="en-US" sz="2800" dirty="0"/>
              <a:t>この例でいえば、</a:t>
            </a:r>
            <a:r>
              <a:rPr lang="en-US" altLang="ja-JP" sz="2800" dirty="0"/>
              <a:t>A</a:t>
            </a:r>
            <a:r>
              <a:rPr lang="ja-JP" altLang="en-US" sz="2800" dirty="0"/>
              <a:t>は</a:t>
            </a:r>
            <a:r>
              <a:rPr lang="en-US" altLang="ja-JP" sz="2800" dirty="0"/>
              <a:t>B</a:t>
            </a:r>
            <a:r>
              <a:rPr lang="ja-JP" altLang="en-US" sz="2800" dirty="0"/>
              <a:t>にドル建ての預金を持ち、</a:t>
            </a:r>
            <a:r>
              <a:rPr lang="en-US" altLang="ja-JP" sz="2800" dirty="0"/>
              <a:t>B</a:t>
            </a:r>
            <a:r>
              <a:rPr lang="ja-JP" altLang="en-US" sz="2800" dirty="0"/>
              <a:t>は</a:t>
            </a:r>
            <a:r>
              <a:rPr lang="en-US" altLang="ja-JP" sz="2800" dirty="0"/>
              <a:t>A</a:t>
            </a:r>
            <a:r>
              <a:rPr lang="ja-JP" altLang="en-US" sz="2800" dirty="0"/>
              <a:t>に円建ての預金を持つ。</a:t>
            </a:r>
          </a:p>
          <a:p>
            <a:pPr marL="457200" indent="-457200">
              <a:buFont typeface="Wingdings" panose="05000000000000000000" pitchFamily="2" charset="2"/>
              <a:buChar char="l"/>
            </a:pPr>
            <a:r>
              <a:rPr lang="ja-JP" altLang="en-US" sz="2800" dirty="0"/>
              <a:t>こうした預金をコルレス預金とか、コルレス口座という。</a:t>
            </a:r>
            <a:endParaRPr lang="en-US" altLang="ja-JP" sz="2800" dirty="0"/>
          </a:p>
        </p:txBody>
      </p:sp>
      <p:sp>
        <p:nvSpPr>
          <p:cNvPr id="4" name="右中括号 3"/>
          <p:cNvSpPr/>
          <p:nvPr>
            <p:custDataLst>
              <p:tags r:id="rId2"/>
            </p:custDataLst>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左中括号 4"/>
          <p:cNvSpPr/>
          <p:nvPr>
            <p:custDataLst>
              <p:tags r:id="rId3"/>
            </p:custDataLst>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custDataLst>
              <p:tags r:id="rId4"/>
            </p:custDataLst>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7" name="文本框 6"/>
          <p:cNvSpPr txBox="1"/>
          <p:nvPr>
            <p:custDataLst>
              <p:tags r:id="rId5"/>
            </p:custDataLst>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10" name="直接箭头连接符 9"/>
          <p:cNvCxnSpPr/>
          <p:nvPr>
            <p:custDataLst>
              <p:tags r:id="rId6"/>
            </p:custDataLst>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14" idx="3"/>
          </p:cNvCxnSpPr>
          <p:nvPr>
            <p:custDataLst>
              <p:tags r:id="rId7"/>
            </p:custDataLst>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2" name="直接箭头连接符 11"/>
          <p:cNvCxnSpPr>
            <a:stCxn id="7" idx="1"/>
          </p:cNvCxnSpPr>
          <p:nvPr>
            <p:custDataLst>
              <p:tags r:id="rId8"/>
            </p:custDataLst>
          </p:nvPr>
        </p:nvCxnSpPr>
        <p:spPr>
          <a:xfrm flipH="1" flipV="1">
            <a:off x="1970405" y="3602355"/>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文本框 13"/>
          <p:cNvSpPr txBox="1"/>
          <p:nvPr>
            <p:custDataLst>
              <p:tags r:id="rId9"/>
            </p:custDataLst>
          </p:nvPr>
        </p:nvSpPr>
        <p:spPr>
          <a:xfrm>
            <a:off x="1398905" y="5414645"/>
            <a:ext cx="365125" cy="368300"/>
          </a:xfrm>
          <a:prstGeom prst="rect">
            <a:avLst/>
          </a:prstGeom>
          <a:noFill/>
        </p:spPr>
        <p:txBody>
          <a:bodyPr wrap="square" rtlCol="0">
            <a:spAutoFit/>
          </a:bodyPr>
          <a:lstStyle/>
          <a:p>
            <a:r>
              <a:rPr lang="en-US" altLang="ja-JP"/>
              <a:t>X</a:t>
            </a:r>
          </a:p>
        </p:txBody>
      </p:sp>
      <p:sp>
        <p:nvSpPr>
          <p:cNvPr id="15" name="文本框 14"/>
          <p:cNvSpPr txBox="1"/>
          <p:nvPr>
            <p:custDataLst>
              <p:tags r:id="rId10"/>
            </p:custDataLst>
          </p:nvPr>
        </p:nvSpPr>
        <p:spPr>
          <a:xfrm>
            <a:off x="4197350" y="5414645"/>
            <a:ext cx="292100" cy="368300"/>
          </a:xfrm>
          <a:prstGeom prst="rect">
            <a:avLst/>
          </a:prstGeom>
          <a:noFill/>
        </p:spPr>
        <p:txBody>
          <a:bodyPr wrap="square" rtlCol="0">
            <a:spAutoFit/>
          </a:bodyPr>
          <a:lstStyle/>
          <a:p>
            <a:r>
              <a:rPr lang="en-US" altLang="zh-CN"/>
              <a:t>Y</a:t>
            </a:r>
          </a:p>
        </p:txBody>
      </p:sp>
      <p:cxnSp>
        <p:nvCxnSpPr>
          <p:cNvPr id="19" name="直接箭头连接符 18"/>
          <p:cNvCxnSpPr/>
          <p:nvPr>
            <p:custDataLst>
              <p:tags r:id="rId11"/>
            </p:custDataLst>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12"/>
            </p:custDataLst>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21" name="文本框 20"/>
          <p:cNvSpPr txBox="1"/>
          <p:nvPr>
            <p:custDataLst>
              <p:tags r:id="rId13"/>
            </p:custDataLst>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23" name="文本框 22"/>
          <p:cNvSpPr txBox="1"/>
          <p:nvPr>
            <p:custDataLst>
              <p:tags r:id="rId14"/>
            </p:custDataLst>
          </p:nvPr>
        </p:nvSpPr>
        <p:spPr>
          <a:xfrm>
            <a:off x="2639060" y="5648960"/>
            <a:ext cx="655320" cy="368300"/>
          </a:xfrm>
          <a:prstGeom prst="rect">
            <a:avLst/>
          </a:prstGeom>
          <a:noFill/>
        </p:spPr>
        <p:txBody>
          <a:bodyPr wrap="square" rtlCol="0">
            <a:spAutoFit/>
          </a:bodyPr>
          <a:lstStyle/>
          <a:p>
            <a:r>
              <a:rPr lang="ja-JP" altLang="zh-CN"/>
              <a:t>輸出</a:t>
            </a:r>
          </a:p>
        </p:txBody>
      </p:sp>
      <p:cxnSp>
        <p:nvCxnSpPr>
          <p:cNvPr id="24" name="曲线连接符 23"/>
          <p:cNvCxnSpPr/>
          <p:nvPr>
            <p:custDataLst>
              <p:tags r:id="rId15"/>
            </p:custDataLst>
          </p:nvPr>
        </p:nvCxnSpPr>
        <p:spPr>
          <a:xfrm rot="10800000" flipV="1">
            <a:off x="3065780" y="3248660"/>
            <a:ext cx="316230" cy="255905"/>
          </a:xfrm>
          <a:prstGeom prst="curvedConnector3">
            <a:avLst>
              <a:gd name="adj1" fmla="val -15662"/>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7" name="文本框 26"/>
          <p:cNvSpPr txBox="1"/>
          <p:nvPr>
            <p:custDataLst>
              <p:tags r:id="rId16"/>
            </p:custDataLst>
          </p:nvPr>
        </p:nvSpPr>
        <p:spPr>
          <a:xfrm>
            <a:off x="2364740" y="3063240"/>
            <a:ext cx="1216025" cy="368300"/>
          </a:xfrm>
          <a:prstGeom prst="rect">
            <a:avLst/>
          </a:prstGeom>
          <a:noFill/>
        </p:spPr>
        <p:txBody>
          <a:bodyPr wrap="square" rtlCol="0">
            <a:spAutoFit/>
          </a:bodyPr>
          <a:lstStyle/>
          <a:p>
            <a:r>
              <a:rPr lang="ja-JP" altLang="zh-CN"/>
              <a:t>支払い②</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1218"/>
    </mc:Choice>
    <mc:Fallback xmlns="">
      <p:transition spd="slow" advTm="1112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additive="base">
                                        <p:cTn id="19"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2" end="2"/>
                                            </p:txEl>
                                          </p:spTgt>
                                        </p:tgtEl>
                                        <p:attrNameLst>
                                          <p:attrName>style.visibility</p:attrName>
                                        </p:attrNameLst>
                                      </p:cBhvr>
                                      <p:to>
                                        <p:strVal val="visible"/>
                                      </p:to>
                                    </p:set>
                                    <p:anim calcmode="lin" valueType="num">
                                      <p:cBhvr additive="base">
                                        <p:cTn id="25"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3200" dirty="0"/>
              <a:t>今回の貿易は契約上ドル建てとすると、</a:t>
            </a:r>
            <a:r>
              <a:rPr lang="en-US" altLang="ja-JP" sz="3200" dirty="0"/>
              <a:t>B</a:t>
            </a:r>
            <a:r>
              <a:rPr lang="ja-JP" altLang="en-US" sz="3200" dirty="0"/>
              <a:t>から</a:t>
            </a:r>
            <a:r>
              <a:rPr lang="en-US" altLang="ja-JP" sz="3200" dirty="0"/>
              <a:t>A</a:t>
            </a:r>
            <a:r>
              <a:rPr lang="ja-JP" altLang="en-US" sz="3200" dirty="0" err="1"/>
              <a:t>への</a:t>
            </a:r>
            <a:r>
              <a:rPr lang="ja-JP" altLang="en-US" sz="3200" dirty="0"/>
              <a:t>支払いはドルで行われる。</a:t>
            </a: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6567544" y="1535571"/>
            <a:ext cx="4219996" cy="4955203"/>
          </a:xfrm>
          <a:prstGeom prst="rect">
            <a:avLst/>
          </a:prstGeom>
          <a:noFill/>
        </p:spPr>
        <p:txBody>
          <a:bodyPr wrap="square" rtlCol="0">
            <a:spAutoFit/>
          </a:bodyPr>
          <a:lstStyle/>
          <a:p>
            <a:pPr marL="457200" indent="-457200">
              <a:buFont typeface="Wingdings" panose="05000000000000000000" pitchFamily="2" charset="2"/>
              <a:buChar char="l"/>
            </a:pPr>
            <a:r>
              <a:rPr lang="ja-JP" altLang="en-US" sz="2800" dirty="0"/>
              <a:t>ドルはアメリカの通貨なので、</a:t>
            </a:r>
            <a:r>
              <a:rPr lang="en-US" altLang="ja-JP" sz="2800" dirty="0"/>
              <a:t>A</a:t>
            </a:r>
            <a:r>
              <a:rPr lang="ja-JP" altLang="en-US" sz="2800" dirty="0"/>
              <a:t>が</a:t>
            </a:r>
            <a:r>
              <a:rPr lang="en-US" altLang="ja-JP" sz="2800" dirty="0"/>
              <a:t>B</a:t>
            </a:r>
            <a:r>
              <a:rPr lang="ja-JP" altLang="en-US" sz="2800" dirty="0"/>
              <a:t>に持つコルレス預金を使って、</a:t>
            </a:r>
            <a:r>
              <a:rPr lang="en-US" altLang="ja-JP" sz="2800" dirty="0"/>
              <a:t>B</a:t>
            </a:r>
            <a:r>
              <a:rPr lang="ja-JP" altLang="en-US" sz="2800" dirty="0"/>
              <a:t>が</a:t>
            </a:r>
            <a:r>
              <a:rPr lang="en-US" altLang="ja-JP" sz="2800" dirty="0"/>
              <a:t>A</a:t>
            </a:r>
            <a:r>
              <a:rPr lang="ja-JP" altLang="en-US" sz="2800" dirty="0"/>
              <a:t>に支払う。</a:t>
            </a:r>
            <a:endParaRPr lang="en-US" altLang="ja-JP" sz="2800" dirty="0"/>
          </a:p>
          <a:p>
            <a:pPr marL="457200" indent="-457200">
              <a:buFont typeface="Wingdings" panose="05000000000000000000" pitchFamily="2" charset="2"/>
              <a:buChar char="l"/>
            </a:pPr>
            <a:r>
              <a:rPr lang="ja-JP" altLang="en-US" sz="2800" dirty="0"/>
              <a:t>つまり、</a:t>
            </a:r>
            <a:r>
              <a:rPr lang="en-US" altLang="ja-JP" sz="2800" dirty="0"/>
              <a:t>A</a:t>
            </a:r>
            <a:r>
              <a:rPr lang="ja-JP" altLang="en-US" sz="2800" dirty="0"/>
              <a:t>が</a:t>
            </a:r>
            <a:r>
              <a:rPr lang="en-US" altLang="ja-JP" sz="2800" dirty="0"/>
              <a:t>B</a:t>
            </a:r>
            <a:r>
              <a:rPr lang="ja-JP" altLang="en-US" sz="2800" dirty="0"/>
              <a:t>に持つ口座に代金のドルが</a:t>
            </a:r>
            <a:r>
              <a:rPr lang="ja-JP" altLang="en-US" sz="2800" dirty="0">
                <a:solidFill>
                  <a:srgbClr val="FF0000"/>
                </a:solidFill>
              </a:rPr>
              <a:t>振り込まれる</a:t>
            </a:r>
            <a:r>
              <a:rPr lang="ja-JP" altLang="en-US" sz="2800" dirty="0"/>
              <a:t>。</a:t>
            </a:r>
          </a:p>
          <a:p>
            <a:pPr marL="457200" indent="-457200">
              <a:buFont typeface="Wingdings" panose="05000000000000000000" pitchFamily="2" charset="2"/>
              <a:buChar char="l"/>
            </a:pPr>
            <a:r>
              <a:rPr lang="en-US" altLang="ja-JP" sz="2400" dirty="0"/>
              <a:t>A</a:t>
            </a:r>
            <a:r>
              <a:rPr lang="ja-JP" altLang="en-US" sz="2400" dirty="0"/>
              <a:t>にとっては、対外資産の増加つまり国際収支統計では借方（その他投資）。</a:t>
            </a:r>
          </a:p>
          <a:p>
            <a:pPr marL="457200" indent="-457200">
              <a:buFont typeface="Wingdings" panose="05000000000000000000" pitchFamily="2" charset="2"/>
              <a:buChar char="l"/>
            </a:pPr>
            <a:r>
              <a:rPr lang="ja-JP" altLang="en-US" sz="2400" dirty="0"/>
              <a:t>輸出は日本にとって貸方（貿易収支）。</a:t>
            </a:r>
            <a:endParaRPr lang="en-US" altLang="ja-JP" sz="2400" dirty="0"/>
          </a:p>
        </p:txBody>
      </p:sp>
      <p:sp>
        <p:nvSpPr>
          <p:cNvPr id="4" name="右中括号 3"/>
          <p:cNvSpPr/>
          <p:nvPr>
            <p:custDataLst>
              <p:tags r:id="rId2"/>
            </p:custDataLst>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左中括号 4"/>
          <p:cNvSpPr/>
          <p:nvPr>
            <p:custDataLst>
              <p:tags r:id="rId3"/>
            </p:custDataLst>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custDataLst>
              <p:tags r:id="rId4"/>
            </p:custDataLst>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7" name="文本框 6"/>
          <p:cNvSpPr txBox="1"/>
          <p:nvPr>
            <p:custDataLst>
              <p:tags r:id="rId5"/>
            </p:custDataLst>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10" name="直接箭头连接符 9"/>
          <p:cNvCxnSpPr/>
          <p:nvPr>
            <p:custDataLst>
              <p:tags r:id="rId6"/>
            </p:custDataLst>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14" idx="3"/>
          </p:cNvCxnSpPr>
          <p:nvPr>
            <p:custDataLst>
              <p:tags r:id="rId7"/>
            </p:custDataLst>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2" name="直接箭头连接符 11"/>
          <p:cNvCxnSpPr>
            <a:stCxn id="7" idx="1"/>
          </p:cNvCxnSpPr>
          <p:nvPr>
            <p:custDataLst>
              <p:tags r:id="rId8"/>
            </p:custDataLst>
          </p:nvPr>
        </p:nvCxnSpPr>
        <p:spPr>
          <a:xfrm flipH="1" flipV="1">
            <a:off x="1970405" y="3602355"/>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文本框 13"/>
          <p:cNvSpPr txBox="1"/>
          <p:nvPr>
            <p:custDataLst>
              <p:tags r:id="rId9"/>
            </p:custDataLst>
          </p:nvPr>
        </p:nvSpPr>
        <p:spPr>
          <a:xfrm>
            <a:off x="1398905" y="5414645"/>
            <a:ext cx="365125" cy="368300"/>
          </a:xfrm>
          <a:prstGeom prst="rect">
            <a:avLst/>
          </a:prstGeom>
          <a:noFill/>
        </p:spPr>
        <p:txBody>
          <a:bodyPr wrap="square" rtlCol="0">
            <a:spAutoFit/>
          </a:bodyPr>
          <a:lstStyle/>
          <a:p>
            <a:r>
              <a:rPr lang="en-US" altLang="ja-JP"/>
              <a:t>X</a:t>
            </a:r>
          </a:p>
        </p:txBody>
      </p:sp>
      <p:sp>
        <p:nvSpPr>
          <p:cNvPr id="15" name="文本框 14"/>
          <p:cNvSpPr txBox="1"/>
          <p:nvPr>
            <p:custDataLst>
              <p:tags r:id="rId10"/>
            </p:custDataLst>
          </p:nvPr>
        </p:nvSpPr>
        <p:spPr>
          <a:xfrm>
            <a:off x="4197350" y="5414645"/>
            <a:ext cx="292100" cy="368300"/>
          </a:xfrm>
          <a:prstGeom prst="rect">
            <a:avLst/>
          </a:prstGeom>
          <a:noFill/>
        </p:spPr>
        <p:txBody>
          <a:bodyPr wrap="square" rtlCol="0">
            <a:spAutoFit/>
          </a:bodyPr>
          <a:lstStyle/>
          <a:p>
            <a:r>
              <a:rPr lang="en-US" altLang="zh-CN"/>
              <a:t>Y</a:t>
            </a:r>
          </a:p>
        </p:txBody>
      </p:sp>
      <p:cxnSp>
        <p:nvCxnSpPr>
          <p:cNvPr id="19" name="直接箭头连接符 18"/>
          <p:cNvCxnSpPr/>
          <p:nvPr>
            <p:custDataLst>
              <p:tags r:id="rId11"/>
            </p:custDataLst>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12"/>
            </p:custDataLst>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21" name="文本框 20"/>
          <p:cNvSpPr txBox="1"/>
          <p:nvPr>
            <p:custDataLst>
              <p:tags r:id="rId13"/>
            </p:custDataLst>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22" name="文本框 21"/>
          <p:cNvSpPr txBox="1"/>
          <p:nvPr>
            <p:custDataLst>
              <p:tags r:id="rId14"/>
            </p:custDataLst>
          </p:nvPr>
        </p:nvSpPr>
        <p:spPr>
          <a:xfrm>
            <a:off x="2366645" y="3077845"/>
            <a:ext cx="1191895" cy="368300"/>
          </a:xfrm>
          <a:prstGeom prst="rect">
            <a:avLst/>
          </a:prstGeom>
          <a:noFill/>
        </p:spPr>
        <p:txBody>
          <a:bodyPr wrap="square" rtlCol="0">
            <a:spAutoFit/>
          </a:bodyPr>
          <a:lstStyle/>
          <a:p>
            <a:r>
              <a:rPr lang="ja-JP" altLang="zh-CN"/>
              <a:t>支払い②</a:t>
            </a:r>
          </a:p>
        </p:txBody>
      </p:sp>
      <p:sp>
        <p:nvSpPr>
          <p:cNvPr id="23" name="文本框 22"/>
          <p:cNvSpPr txBox="1"/>
          <p:nvPr>
            <p:custDataLst>
              <p:tags r:id="rId15"/>
            </p:custDataLst>
          </p:nvPr>
        </p:nvSpPr>
        <p:spPr>
          <a:xfrm>
            <a:off x="2639060" y="5648960"/>
            <a:ext cx="655320" cy="368300"/>
          </a:xfrm>
          <a:prstGeom prst="rect">
            <a:avLst/>
          </a:prstGeom>
          <a:noFill/>
        </p:spPr>
        <p:txBody>
          <a:bodyPr wrap="square" rtlCol="0">
            <a:spAutoFit/>
          </a:bodyPr>
          <a:lstStyle/>
          <a:p>
            <a:r>
              <a:rPr lang="ja-JP" altLang="zh-CN"/>
              <a:t>輸出</a:t>
            </a:r>
          </a:p>
        </p:txBody>
      </p:sp>
      <p:cxnSp>
        <p:nvCxnSpPr>
          <p:cNvPr id="24" name="曲线连接符 23"/>
          <p:cNvCxnSpPr/>
          <p:nvPr>
            <p:custDataLst>
              <p:tags r:id="rId16"/>
            </p:custDataLst>
          </p:nvPr>
        </p:nvCxnSpPr>
        <p:spPr>
          <a:xfrm rot="10800000" flipV="1">
            <a:off x="3065780" y="3248660"/>
            <a:ext cx="316230" cy="255905"/>
          </a:xfrm>
          <a:prstGeom prst="curvedConnector3">
            <a:avLst>
              <a:gd name="adj1" fmla="val -15662"/>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0080"/>
    </mc:Choice>
    <mc:Fallback xmlns="">
      <p:transition spd="slow" advTm="1200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additive="base">
                                        <p:cTn id="19"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2" end="2"/>
                                            </p:txEl>
                                          </p:spTgt>
                                        </p:tgtEl>
                                        <p:attrNameLst>
                                          <p:attrName>style.visibility</p:attrName>
                                        </p:attrNameLst>
                                      </p:cBhvr>
                                      <p:to>
                                        <p:strVal val="visible"/>
                                      </p:to>
                                    </p:set>
                                    <p:anim calcmode="lin" valueType="num">
                                      <p:cBhvr additive="base">
                                        <p:cTn id="25"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3" end="3"/>
                                            </p:txEl>
                                          </p:spTgt>
                                        </p:tgtEl>
                                        <p:attrNameLst>
                                          <p:attrName>style.visibility</p:attrName>
                                        </p:attrNameLst>
                                      </p:cBhvr>
                                      <p:to>
                                        <p:strVal val="visible"/>
                                      </p:to>
                                    </p:set>
                                    <p:anim calcmode="lin" valueType="num">
                                      <p:cBhvr additive="base">
                                        <p:cTn id="31"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50212"/>
          </a:xfrm>
        </p:spPr>
        <p:txBody>
          <a:bodyPr>
            <a:normAutofit/>
          </a:bodyPr>
          <a:lstStyle/>
          <a:p>
            <a:pPr marL="342900" indent="-342900" algn="l">
              <a:buFont typeface="Wingdings" panose="05000000000000000000" pitchFamily="2" charset="2"/>
              <a:buChar char="l"/>
            </a:pPr>
            <a:r>
              <a:rPr lang="ja-JP" altLang="en-US" sz="3200" dirty="0"/>
              <a:t>今回の貿易が契約上円建てとすると、</a:t>
            </a:r>
            <a:r>
              <a:rPr lang="en-US" altLang="ja-JP" sz="3200" dirty="0"/>
              <a:t>B</a:t>
            </a:r>
            <a:r>
              <a:rPr lang="ja-JP" altLang="en-US" sz="3200" dirty="0"/>
              <a:t>から</a:t>
            </a:r>
            <a:r>
              <a:rPr lang="en-US" altLang="ja-JP" sz="3200" dirty="0"/>
              <a:t>A</a:t>
            </a:r>
            <a:r>
              <a:rPr lang="ja-JP" altLang="en-US" sz="3200" dirty="0" err="1"/>
              <a:t>への</a:t>
            </a:r>
            <a:r>
              <a:rPr lang="ja-JP" altLang="en-US" sz="3200" dirty="0"/>
              <a:t>支払いは円で行われる。</a:t>
            </a:r>
            <a:endParaRPr lang="ja-JP" altLang="en-US" sz="36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
        <p:nvSpPr>
          <p:cNvPr id="17" name="テキスト ボックス 16"/>
          <p:cNvSpPr txBox="1"/>
          <p:nvPr/>
        </p:nvSpPr>
        <p:spPr>
          <a:xfrm>
            <a:off x="6626711" y="1680800"/>
            <a:ext cx="4370603" cy="4955203"/>
          </a:xfrm>
          <a:prstGeom prst="rect">
            <a:avLst/>
          </a:prstGeom>
          <a:noFill/>
        </p:spPr>
        <p:txBody>
          <a:bodyPr wrap="square" rtlCol="0">
            <a:spAutoFit/>
          </a:bodyPr>
          <a:lstStyle/>
          <a:p>
            <a:pPr marL="457200" indent="-457200">
              <a:buFont typeface="Wingdings" panose="05000000000000000000" pitchFamily="2" charset="2"/>
              <a:buChar char="l"/>
            </a:pPr>
            <a:r>
              <a:rPr lang="ja-JP" altLang="en-US" sz="2800" dirty="0"/>
              <a:t>円は日本の通貨なので、</a:t>
            </a:r>
            <a:r>
              <a:rPr lang="en-US" altLang="ja-JP" sz="2800" dirty="0"/>
              <a:t>B</a:t>
            </a:r>
            <a:r>
              <a:rPr lang="ja-JP" altLang="en-US" sz="2800" dirty="0"/>
              <a:t>が</a:t>
            </a:r>
            <a:r>
              <a:rPr lang="en-US" altLang="ja-JP" sz="2800" dirty="0"/>
              <a:t>A</a:t>
            </a:r>
            <a:r>
              <a:rPr lang="ja-JP" altLang="en-US" sz="2800" dirty="0"/>
              <a:t>に持つコルレス預金を使って、</a:t>
            </a:r>
            <a:r>
              <a:rPr lang="en-US" altLang="ja-JP" sz="2800" dirty="0"/>
              <a:t>B</a:t>
            </a:r>
            <a:r>
              <a:rPr lang="ja-JP" altLang="en-US" sz="2800" dirty="0"/>
              <a:t>が</a:t>
            </a:r>
            <a:r>
              <a:rPr lang="en-US" altLang="ja-JP" sz="2800" dirty="0"/>
              <a:t>A</a:t>
            </a:r>
            <a:r>
              <a:rPr lang="ja-JP" altLang="en-US" sz="2800" dirty="0"/>
              <a:t>に支払う。</a:t>
            </a:r>
          </a:p>
          <a:p>
            <a:pPr marL="457200" indent="-457200">
              <a:buFont typeface="Wingdings" panose="05000000000000000000" pitchFamily="2" charset="2"/>
              <a:buChar char="l"/>
            </a:pPr>
            <a:r>
              <a:rPr lang="ja-JP" altLang="en-US" sz="2800" dirty="0"/>
              <a:t>つまり、</a:t>
            </a:r>
            <a:r>
              <a:rPr lang="en-US" altLang="ja-JP" sz="2800" dirty="0"/>
              <a:t>B</a:t>
            </a:r>
            <a:r>
              <a:rPr lang="ja-JP" altLang="en-US" sz="2800" dirty="0"/>
              <a:t>が</a:t>
            </a:r>
            <a:r>
              <a:rPr lang="en-US" altLang="ja-JP" sz="2800" dirty="0"/>
              <a:t>A</a:t>
            </a:r>
            <a:r>
              <a:rPr lang="ja-JP" altLang="en-US" sz="2800" dirty="0"/>
              <a:t>に持つ口座に対して代金の円が</a:t>
            </a:r>
            <a:r>
              <a:rPr lang="ja-JP" altLang="en-US" sz="2800" dirty="0">
                <a:solidFill>
                  <a:srgbClr val="FF0000"/>
                </a:solidFill>
              </a:rPr>
              <a:t>引き落とされる</a:t>
            </a:r>
            <a:r>
              <a:rPr lang="ja-JP" altLang="en-US" sz="2800" dirty="0"/>
              <a:t>。</a:t>
            </a:r>
          </a:p>
          <a:p>
            <a:pPr marL="457200" indent="-457200">
              <a:buFont typeface="Wingdings" panose="05000000000000000000" pitchFamily="2" charset="2"/>
              <a:buChar char="l"/>
            </a:pPr>
            <a:r>
              <a:rPr lang="en-US" altLang="ja-JP" sz="2400" dirty="0"/>
              <a:t>A</a:t>
            </a:r>
            <a:r>
              <a:rPr lang="ja-JP" altLang="en-US" sz="2400" dirty="0"/>
              <a:t>にとっては、対外負債の減少つまり国際収支統計では借方（その他投資）。</a:t>
            </a:r>
          </a:p>
          <a:p>
            <a:pPr marL="457200" indent="-457200">
              <a:buFont typeface="Wingdings" panose="05000000000000000000" pitchFamily="2" charset="2"/>
              <a:buChar char="l"/>
            </a:pPr>
            <a:r>
              <a:rPr lang="ja-JP" altLang="en-US" sz="2400" dirty="0"/>
              <a:t>輸出は日本にとって貸方（貿易収支）。</a:t>
            </a:r>
            <a:endParaRPr lang="en-US" altLang="ja-JP" sz="2400" dirty="0"/>
          </a:p>
        </p:txBody>
      </p:sp>
      <p:sp>
        <p:nvSpPr>
          <p:cNvPr id="4" name="右中括号 3"/>
          <p:cNvSpPr/>
          <p:nvPr>
            <p:custDataLst>
              <p:tags r:id="rId2"/>
            </p:custDataLst>
          </p:nvPr>
        </p:nvSpPr>
        <p:spPr>
          <a:xfrm>
            <a:off x="1908175" y="3200400"/>
            <a:ext cx="205105" cy="2811145"/>
          </a:xfrm>
          <a:prstGeom prst="righ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5" name="左中括号 4"/>
          <p:cNvSpPr/>
          <p:nvPr>
            <p:custDataLst>
              <p:tags r:id="rId3"/>
            </p:custDataLst>
          </p:nvPr>
        </p:nvSpPr>
        <p:spPr>
          <a:xfrm>
            <a:off x="3832225" y="3201035"/>
            <a:ext cx="168910" cy="2810510"/>
          </a:xfrm>
          <a:prstGeom prst="leftBracket">
            <a:avLst/>
          </a:prstGeom>
        </p:spPr>
        <p:style>
          <a:lnRef idx="1">
            <a:schemeClr val="dk1"/>
          </a:lnRef>
          <a:fillRef idx="0">
            <a:schemeClr val="dk1"/>
          </a:fillRef>
          <a:effectRef idx="0">
            <a:schemeClr val="dk1"/>
          </a:effectRef>
          <a:fontRef idx="minor">
            <a:schemeClr val="tx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custDataLst>
              <p:tags r:id="rId4"/>
            </p:custDataLst>
          </p:nvPr>
        </p:nvSpPr>
        <p:spPr>
          <a:xfrm>
            <a:off x="1168400" y="3164840"/>
            <a:ext cx="925195" cy="922020"/>
          </a:xfrm>
          <a:prstGeom prst="rect">
            <a:avLst/>
          </a:prstGeom>
          <a:noFill/>
        </p:spPr>
        <p:txBody>
          <a:bodyPr wrap="square" rtlCol="0">
            <a:spAutoFit/>
          </a:bodyPr>
          <a:lstStyle/>
          <a:p>
            <a:r>
              <a:rPr lang="ja-JP" altLang="zh-CN"/>
              <a:t>日本</a:t>
            </a:r>
          </a:p>
          <a:p>
            <a:endParaRPr lang="ja-JP" altLang="zh-CN"/>
          </a:p>
          <a:p>
            <a:r>
              <a:rPr lang="ja-JP" altLang="zh-CN"/>
              <a:t>銀行　</a:t>
            </a:r>
            <a:r>
              <a:rPr lang="en-US" altLang="ja-JP"/>
              <a:t>A</a:t>
            </a:r>
          </a:p>
        </p:txBody>
      </p:sp>
      <p:sp>
        <p:nvSpPr>
          <p:cNvPr id="7" name="文本框 6"/>
          <p:cNvSpPr txBox="1"/>
          <p:nvPr>
            <p:custDataLst>
              <p:tags r:id="rId5"/>
            </p:custDataLst>
          </p:nvPr>
        </p:nvSpPr>
        <p:spPr>
          <a:xfrm>
            <a:off x="4001135" y="3154680"/>
            <a:ext cx="1033780" cy="922020"/>
          </a:xfrm>
          <a:prstGeom prst="rect">
            <a:avLst/>
          </a:prstGeom>
          <a:noFill/>
        </p:spPr>
        <p:txBody>
          <a:bodyPr wrap="square" rtlCol="0">
            <a:spAutoFit/>
          </a:bodyPr>
          <a:lstStyle/>
          <a:p>
            <a:r>
              <a:rPr lang="ja-JP" altLang="en-US"/>
              <a:t>アメリカ</a:t>
            </a:r>
          </a:p>
          <a:p>
            <a:endParaRPr lang="ja-JP" altLang="en-US"/>
          </a:p>
          <a:p>
            <a:r>
              <a:rPr lang="ja-JP" altLang="en-US"/>
              <a:t>銀行　</a:t>
            </a:r>
            <a:r>
              <a:rPr lang="en-US" altLang="ja-JP"/>
              <a:t>B</a:t>
            </a:r>
          </a:p>
        </p:txBody>
      </p:sp>
      <p:cxnSp>
        <p:nvCxnSpPr>
          <p:cNvPr id="10" name="直接箭头连接符 9"/>
          <p:cNvCxnSpPr/>
          <p:nvPr>
            <p:custDataLst>
              <p:tags r:id="rId6"/>
            </p:custDataLst>
          </p:nvPr>
        </p:nvCxnSpPr>
        <p:spPr>
          <a:xfrm>
            <a:off x="1520190" y="4076700"/>
            <a:ext cx="0" cy="131445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1" name="直接箭头连接符 10"/>
          <p:cNvCxnSpPr>
            <a:stCxn id="14" idx="3"/>
          </p:cNvCxnSpPr>
          <p:nvPr>
            <p:custDataLst>
              <p:tags r:id="rId7"/>
            </p:custDataLst>
          </p:nvPr>
        </p:nvCxnSpPr>
        <p:spPr>
          <a:xfrm flipV="1">
            <a:off x="1764030" y="5585460"/>
            <a:ext cx="231140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12" name="直接箭头连接符 11"/>
          <p:cNvCxnSpPr>
            <a:stCxn id="7" idx="1"/>
          </p:cNvCxnSpPr>
          <p:nvPr>
            <p:custDataLst>
              <p:tags r:id="rId8"/>
            </p:custDataLst>
          </p:nvPr>
        </p:nvCxnSpPr>
        <p:spPr>
          <a:xfrm flipH="1" flipV="1">
            <a:off x="1970405" y="3602355"/>
            <a:ext cx="2030730" cy="133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文本框 13"/>
          <p:cNvSpPr txBox="1"/>
          <p:nvPr>
            <p:custDataLst>
              <p:tags r:id="rId9"/>
            </p:custDataLst>
          </p:nvPr>
        </p:nvSpPr>
        <p:spPr>
          <a:xfrm>
            <a:off x="1398905" y="5414645"/>
            <a:ext cx="365125" cy="368300"/>
          </a:xfrm>
          <a:prstGeom prst="rect">
            <a:avLst/>
          </a:prstGeom>
          <a:noFill/>
        </p:spPr>
        <p:txBody>
          <a:bodyPr wrap="square" rtlCol="0">
            <a:spAutoFit/>
          </a:bodyPr>
          <a:lstStyle/>
          <a:p>
            <a:r>
              <a:rPr lang="en-US" altLang="ja-JP"/>
              <a:t>X</a:t>
            </a:r>
          </a:p>
        </p:txBody>
      </p:sp>
      <p:sp>
        <p:nvSpPr>
          <p:cNvPr id="15" name="文本框 14"/>
          <p:cNvSpPr txBox="1"/>
          <p:nvPr>
            <p:custDataLst>
              <p:tags r:id="rId10"/>
            </p:custDataLst>
          </p:nvPr>
        </p:nvSpPr>
        <p:spPr>
          <a:xfrm>
            <a:off x="4197350" y="5414645"/>
            <a:ext cx="292100" cy="368300"/>
          </a:xfrm>
          <a:prstGeom prst="rect">
            <a:avLst/>
          </a:prstGeom>
          <a:noFill/>
        </p:spPr>
        <p:txBody>
          <a:bodyPr wrap="square" rtlCol="0">
            <a:spAutoFit/>
          </a:bodyPr>
          <a:lstStyle/>
          <a:p>
            <a:r>
              <a:rPr lang="en-US" altLang="zh-CN"/>
              <a:t>Y</a:t>
            </a:r>
          </a:p>
        </p:txBody>
      </p:sp>
      <p:cxnSp>
        <p:nvCxnSpPr>
          <p:cNvPr id="19" name="直接箭头连接符 18"/>
          <p:cNvCxnSpPr/>
          <p:nvPr>
            <p:custDataLst>
              <p:tags r:id="rId11"/>
            </p:custDataLst>
          </p:nvPr>
        </p:nvCxnSpPr>
        <p:spPr>
          <a:xfrm flipH="1" flipV="1">
            <a:off x="4331335" y="4040505"/>
            <a:ext cx="12065" cy="14357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本框 19"/>
          <p:cNvSpPr txBox="1"/>
          <p:nvPr>
            <p:custDataLst>
              <p:tags r:id="rId12"/>
            </p:custDataLst>
          </p:nvPr>
        </p:nvSpPr>
        <p:spPr>
          <a:xfrm>
            <a:off x="4343400" y="4549775"/>
            <a:ext cx="1096010" cy="368300"/>
          </a:xfrm>
          <a:prstGeom prst="rect">
            <a:avLst/>
          </a:prstGeom>
          <a:noFill/>
        </p:spPr>
        <p:txBody>
          <a:bodyPr wrap="square" rtlCol="0">
            <a:spAutoFit/>
          </a:bodyPr>
          <a:lstStyle/>
          <a:p>
            <a:r>
              <a:rPr lang="ja-JP" altLang="en-US"/>
              <a:t>支払い➀</a:t>
            </a:r>
          </a:p>
        </p:txBody>
      </p:sp>
      <p:sp>
        <p:nvSpPr>
          <p:cNvPr id="21" name="文本框 20"/>
          <p:cNvSpPr txBox="1"/>
          <p:nvPr>
            <p:custDataLst>
              <p:tags r:id="rId13"/>
            </p:custDataLst>
          </p:nvPr>
        </p:nvSpPr>
        <p:spPr>
          <a:xfrm>
            <a:off x="1593215" y="4566920"/>
            <a:ext cx="1181100" cy="368300"/>
          </a:xfrm>
          <a:prstGeom prst="rect">
            <a:avLst/>
          </a:prstGeom>
          <a:noFill/>
        </p:spPr>
        <p:txBody>
          <a:bodyPr wrap="square" rtlCol="0">
            <a:spAutoFit/>
          </a:bodyPr>
          <a:lstStyle/>
          <a:p>
            <a:r>
              <a:rPr lang="ja-JP" altLang="zh-CN"/>
              <a:t>支払い➂</a:t>
            </a:r>
          </a:p>
        </p:txBody>
      </p:sp>
      <p:sp>
        <p:nvSpPr>
          <p:cNvPr id="22" name="文本框 21"/>
          <p:cNvSpPr txBox="1"/>
          <p:nvPr>
            <p:custDataLst>
              <p:tags r:id="rId14"/>
            </p:custDataLst>
          </p:nvPr>
        </p:nvSpPr>
        <p:spPr>
          <a:xfrm>
            <a:off x="2366645" y="3077845"/>
            <a:ext cx="1191895" cy="368300"/>
          </a:xfrm>
          <a:prstGeom prst="rect">
            <a:avLst/>
          </a:prstGeom>
          <a:noFill/>
        </p:spPr>
        <p:txBody>
          <a:bodyPr wrap="square" rtlCol="0">
            <a:spAutoFit/>
          </a:bodyPr>
          <a:lstStyle/>
          <a:p>
            <a:r>
              <a:rPr lang="ja-JP" altLang="zh-CN"/>
              <a:t>支払い②</a:t>
            </a:r>
          </a:p>
        </p:txBody>
      </p:sp>
      <p:sp>
        <p:nvSpPr>
          <p:cNvPr id="23" name="文本框 22"/>
          <p:cNvSpPr txBox="1"/>
          <p:nvPr>
            <p:custDataLst>
              <p:tags r:id="rId15"/>
            </p:custDataLst>
          </p:nvPr>
        </p:nvSpPr>
        <p:spPr>
          <a:xfrm>
            <a:off x="2639060" y="5648960"/>
            <a:ext cx="655320" cy="368300"/>
          </a:xfrm>
          <a:prstGeom prst="rect">
            <a:avLst/>
          </a:prstGeom>
          <a:noFill/>
        </p:spPr>
        <p:txBody>
          <a:bodyPr wrap="square" rtlCol="0">
            <a:spAutoFit/>
          </a:bodyPr>
          <a:lstStyle/>
          <a:p>
            <a:r>
              <a:rPr lang="ja-JP" altLang="zh-CN"/>
              <a:t>輸出</a:t>
            </a:r>
          </a:p>
        </p:txBody>
      </p:sp>
      <p:cxnSp>
        <p:nvCxnSpPr>
          <p:cNvPr id="24" name="曲线连接符 23"/>
          <p:cNvCxnSpPr/>
          <p:nvPr>
            <p:custDataLst>
              <p:tags r:id="rId16"/>
            </p:custDataLst>
          </p:nvPr>
        </p:nvCxnSpPr>
        <p:spPr>
          <a:xfrm rot="10800000" flipV="1">
            <a:off x="3065780" y="3248660"/>
            <a:ext cx="316230" cy="255905"/>
          </a:xfrm>
          <a:prstGeom prst="curvedConnector3">
            <a:avLst>
              <a:gd name="adj1" fmla="val -15662"/>
            </a:avLst>
          </a:prstGeom>
          <a:ln w="12700"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45465"/>
    </mc:Choice>
    <mc:Fallback xmlns="">
      <p:transition spd="slow" advTm="1454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anim calcmode="lin" valueType="num">
                                      <p:cBhvr additive="base">
                                        <p:cTn id="13"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anim calcmode="lin" valueType="num">
                                      <p:cBhvr additive="base">
                                        <p:cTn id="19"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xEl>
                                              <p:pRg st="2" end="2"/>
                                            </p:txEl>
                                          </p:spTgt>
                                        </p:tgtEl>
                                        <p:attrNameLst>
                                          <p:attrName>style.visibility</p:attrName>
                                        </p:attrNameLst>
                                      </p:cBhvr>
                                      <p:to>
                                        <p:strVal val="visible"/>
                                      </p:to>
                                    </p:set>
                                    <p:anim calcmode="lin" valueType="num">
                                      <p:cBhvr additive="base">
                                        <p:cTn id="25"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3" end="3"/>
                                            </p:txEl>
                                          </p:spTgt>
                                        </p:tgtEl>
                                        <p:attrNameLst>
                                          <p:attrName>style.visibility</p:attrName>
                                        </p:attrNameLst>
                                      </p:cBhvr>
                                      <p:to>
                                        <p:strVal val="visible"/>
                                      </p:to>
                                    </p:set>
                                    <p:anim calcmode="lin" valueType="num">
                                      <p:cBhvr additive="base">
                                        <p:cTn id="31"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206230"/>
            <a:ext cx="10700427" cy="4484451"/>
          </a:xfrm>
        </p:spPr>
        <p:txBody>
          <a:bodyPr>
            <a:normAutofit/>
          </a:bodyPr>
          <a:lstStyle/>
          <a:p>
            <a:pPr marL="342900" indent="-342900" algn="l">
              <a:buFont typeface="Wingdings" panose="05000000000000000000" pitchFamily="2" charset="2"/>
              <a:buChar char="l"/>
            </a:pPr>
            <a:r>
              <a:rPr lang="ja-JP" altLang="en-US" sz="3600" dirty="0"/>
              <a:t>このように、国際収支統計では、輸出の貸方に対して、代金の決済は必ず借方になるのだ。</a:t>
            </a:r>
          </a:p>
          <a:p>
            <a:pPr marL="342900" indent="-342900" algn="l">
              <a:buFont typeface="Wingdings" panose="05000000000000000000" pitchFamily="2" charset="2"/>
              <a:buChar char="l"/>
            </a:pPr>
            <a:r>
              <a:rPr kumimoji="1" lang="ja-JP" altLang="en-US" sz="3600" dirty="0"/>
              <a:t>アメリカの国際収支統計にとってはどうかというと、</a:t>
            </a:r>
            <a:r>
              <a:rPr kumimoji="1" lang="en-US" altLang="ja-JP" sz="3600" dirty="0"/>
              <a:t>Y</a:t>
            </a:r>
            <a:r>
              <a:rPr kumimoji="1" lang="ja-JP" altLang="en-US" sz="3600" dirty="0"/>
              <a:t>は</a:t>
            </a:r>
            <a:r>
              <a:rPr kumimoji="1" lang="en-US" altLang="ja-JP" sz="3600" dirty="0"/>
              <a:t>X</a:t>
            </a:r>
            <a:r>
              <a:rPr kumimoji="1" lang="ja-JP" altLang="en-US" sz="3600" dirty="0"/>
              <a:t>から輸入しているので、輸入は借方。</a:t>
            </a:r>
          </a:p>
          <a:p>
            <a:pPr marL="342900" indent="-342900" algn="l">
              <a:buFont typeface="Wingdings" panose="05000000000000000000" pitchFamily="2" charset="2"/>
              <a:buChar char="l"/>
            </a:pPr>
            <a:r>
              <a:rPr lang="ja-JP" altLang="en-US" sz="3600" dirty="0"/>
              <a:t>代金の決済は、ドル建てであれば、対外負債の増加（</a:t>
            </a:r>
            <a:r>
              <a:rPr lang="en-US" altLang="ja-JP" sz="3600" dirty="0"/>
              <a:t>A</a:t>
            </a:r>
            <a:r>
              <a:rPr lang="ja-JP" altLang="en-US" sz="3600" dirty="0"/>
              <a:t>が</a:t>
            </a:r>
            <a:r>
              <a:rPr lang="en-US" altLang="ja-JP" sz="3600" dirty="0"/>
              <a:t>B</a:t>
            </a:r>
            <a:r>
              <a:rPr lang="ja-JP" altLang="en-US" sz="3600" dirty="0"/>
              <a:t>に持つドル預金に</a:t>
            </a:r>
            <a:r>
              <a:rPr lang="ja-JP" altLang="en-US" sz="3600" dirty="0">
                <a:solidFill>
                  <a:srgbClr val="FF0000"/>
                </a:solidFill>
              </a:rPr>
              <a:t>振込み</a:t>
            </a:r>
            <a:r>
              <a:rPr lang="ja-JP" altLang="en-US" sz="3600" dirty="0"/>
              <a:t>）となり、貸方。</a:t>
            </a:r>
          </a:p>
          <a:p>
            <a:pPr marL="342900" indent="-342900" algn="l">
              <a:buFont typeface="Wingdings" panose="05000000000000000000" pitchFamily="2" charset="2"/>
              <a:buChar char="l"/>
            </a:pPr>
            <a:r>
              <a:rPr kumimoji="1" lang="ja-JP" altLang="en-US" sz="3600" dirty="0"/>
              <a:t>円建ての決済であれば、対外資産の減少（</a:t>
            </a:r>
            <a:r>
              <a:rPr kumimoji="1" lang="en-US" altLang="ja-JP" sz="3600" dirty="0"/>
              <a:t>B</a:t>
            </a:r>
            <a:r>
              <a:rPr kumimoji="1" lang="ja-JP" altLang="en-US" sz="3600" dirty="0"/>
              <a:t>が</a:t>
            </a:r>
            <a:r>
              <a:rPr kumimoji="1" lang="en-US" altLang="ja-JP" sz="3600" dirty="0"/>
              <a:t>A</a:t>
            </a:r>
            <a:r>
              <a:rPr kumimoji="1" lang="ja-JP" altLang="en-US" sz="3600" dirty="0"/>
              <a:t>に持つ円預金の</a:t>
            </a:r>
            <a:r>
              <a:rPr kumimoji="1" lang="ja-JP" altLang="en-US" sz="3600" dirty="0">
                <a:solidFill>
                  <a:srgbClr val="FF0000"/>
                </a:solidFill>
              </a:rPr>
              <a:t>引落し</a:t>
            </a:r>
            <a:r>
              <a:rPr kumimoji="1" lang="ja-JP" altLang="en-US" sz="3600" dirty="0"/>
              <a:t>）となり、やはり貸方。</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2</a:t>
            </a:r>
            <a:r>
              <a:rPr kumimoji="1" lang="ja-JP" altLang="en-US" dirty="0"/>
              <a:t>章</a:t>
            </a:r>
            <a:r>
              <a:rPr kumimoji="1" lang="en-US" altLang="ja-JP" dirty="0"/>
              <a:t>2</a:t>
            </a:r>
            <a:r>
              <a:rPr kumimoji="1" lang="ja-JP" altLang="en-US" dirty="0"/>
              <a:t>節</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3708"/>
    </mc:Choice>
    <mc:Fallback xmlns="">
      <p:transition spd="slow" advTm="1137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24ee9a58-1e41-42e4-bb70-4335b95e682f"/>
  <p:tag name="COMMONDATA" val="eyJoZGlkIjoiOTQ4Nzc4NTA4MjQ2MTg4ZGQzNDNlNjExNjM1Zjg0ZDcifQ=="/>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0.xml><?xml version="1.0" encoding="utf-8"?>
<p:tagLst xmlns:a="http://schemas.openxmlformats.org/drawingml/2006/main" xmlns:r="http://schemas.openxmlformats.org/officeDocument/2006/relationships" xmlns:p="http://schemas.openxmlformats.org/presentationml/2006/main">
  <p:tag name="TIMING" val="|0.9|41.7|12.2|20.3"/>
</p:tagLst>
</file>

<file path=ppt/tags/tag101.xml><?xml version="1.0" encoding="utf-8"?>
<p:tagLst xmlns:a="http://schemas.openxmlformats.org/drawingml/2006/main" xmlns:r="http://schemas.openxmlformats.org/officeDocument/2006/relationships" xmlns:p="http://schemas.openxmlformats.org/presentationml/2006/main">
  <p:tag name="TIMING" val="|0.5|4|24|2|2.9|61.8|1|71.7"/>
</p:tagLst>
</file>

<file path=ppt/tags/tag102.xml><?xml version="1.0" encoding="utf-8"?>
<p:tagLst xmlns:a="http://schemas.openxmlformats.org/drawingml/2006/main" xmlns:r="http://schemas.openxmlformats.org/officeDocument/2006/relationships" xmlns:p="http://schemas.openxmlformats.org/presentationml/2006/main">
  <p:tag name="TIMING" val="|1.2|9|16.1|106.8"/>
</p:tagLst>
</file>

<file path=ppt/tags/tag103.xml><?xml version="1.0" encoding="utf-8"?>
<p:tagLst xmlns:a="http://schemas.openxmlformats.org/drawingml/2006/main" xmlns:r="http://schemas.openxmlformats.org/officeDocument/2006/relationships" xmlns:p="http://schemas.openxmlformats.org/presentationml/2006/main">
  <p:tag name="TIMING" val="|0.7|55.7|16.6"/>
</p:tagLst>
</file>

<file path=ppt/tags/tag104.xml><?xml version="1.0" encoding="utf-8"?>
<p:tagLst xmlns:a="http://schemas.openxmlformats.org/drawingml/2006/main" xmlns:r="http://schemas.openxmlformats.org/officeDocument/2006/relationships" xmlns:p="http://schemas.openxmlformats.org/presentationml/2006/main">
  <p:tag name="TIMING" val="|0.5|23.8|63.4|42.5|29.3|21.5"/>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TIMING" val="|1.4|15.2|19.4"/>
</p:tagLst>
</file>

<file path=ppt/tags/tag20.xml><?xml version="1.0" encoding="utf-8"?>
<p:tagLst xmlns:a="http://schemas.openxmlformats.org/drawingml/2006/main" xmlns:r="http://schemas.openxmlformats.org/officeDocument/2006/relationships" xmlns:p="http://schemas.openxmlformats.org/presentationml/2006/main">
  <p:tag name="TIMING" val="|1.2|14.3|4.7|42.4"/>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TIMING" val="|0.7|6.6|16.1|4.8|43.6|26.5|12.7"/>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TIMING" val="|0.9|6.8|26.6|14.8"/>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TIMING" val="|0.7|6.6|16.1|4.8|43.6|26.5|12.7"/>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xml><?xml version="1.0" encoding="utf-8"?>
<p:tagLst xmlns:a="http://schemas.openxmlformats.org/drawingml/2006/main" xmlns:r="http://schemas.openxmlformats.org/officeDocument/2006/relationships" xmlns:p="http://schemas.openxmlformats.org/presentationml/2006/main">
  <p:tag name="TIMING" val="|0.7|10|5.9|48.1|21.9"/>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xml><?xml version="1.0" encoding="utf-8"?>
<p:tagLst xmlns:a="http://schemas.openxmlformats.org/drawingml/2006/main" xmlns:r="http://schemas.openxmlformats.org/officeDocument/2006/relationships" xmlns:p="http://schemas.openxmlformats.org/presentationml/2006/main">
  <p:tag name="TIMING" val="|1.1|16.5|16.3|32.9|26.7"/>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4.xml><?xml version="1.0" encoding="utf-8"?>
<p:tagLst xmlns:a="http://schemas.openxmlformats.org/drawingml/2006/main" xmlns:r="http://schemas.openxmlformats.org/officeDocument/2006/relationships" xmlns:p="http://schemas.openxmlformats.org/presentationml/2006/main">
  <p:tag name="TIMING" val="|1.1|16.8|23.7|38.9"/>
</p:tagLst>
</file>

<file path=ppt/tags/tag85.xml><?xml version="1.0" encoding="utf-8"?>
<p:tagLst xmlns:a="http://schemas.openxmlformats.org/drawingml/2006/main" xmlns:r="http://schemas.openxmlformats.org/officeDocument/2006/relationships" xmlns:p="http://schemas.openxmlformats.org/presentationml/2006/main">
  <p:tag name="TIMING" val="|0.7|31.8|12.2|6.7|9.3"/>
</p:tagLst>
</file>

<file path=ppt/tags/tag86.xml><?xml version="1.0" encoding="utf-8"?>
<p:tagLst xmlns:a="http://schemas.openxmlformats.org/drawingml/2006/main" xmlns:r="http://schemas.openxmlformats.org/officeDocument/2006/relationships" xmlns:p="http://schemas.openxmlformats.org/presentationml/2006/main">
  <p:tag name="TIMING" val="|0.8|38.4|19.1|13"/>
</p:tagLst>
</file>

<file path=ppt/tags/tag87.xml><?xml version="1.0" encoding="utf-8"?>
<p:tagLst xmlns:a="http://schemas.openxmlformats.org/drawingml/2006/main" xmlns:r="http://schemas.openxmlformats.org/officeDocument/2006/relationships" xmlns:p="http://schemas.openxmlformats.org/presentationml/2006/main">
  <p:tag name="TIMING" val="|0.6|2.6"/>
</p:tagLst>
</file>

<file path=ppt/tags/tag88.xml><?xml version="1.0" encoding="utf-8"?>
<p:tagLst xmlns:a="http://schemas.openxmlformats.org/drawingml/2006/main" xmlns:r="http://schemas.openxmlformats.org/officeDocument/2006/relationships" xmlns:p="http://schemas.openxmlformats.org/presentationml/2006/main">
  <p:tag name="TIMING" val="|1.4|10.2|37.1"/>
</p:tagLst>
</file>

<file path=ppt/tags/tag89.xml><?xml version="1.0" encoding="utf-8"?>
<p:tagLst xmlns:a="http://schemas.openxmlformats.org/drawingml/2006/main" xmlns:r="http://schemas.openxmlformats.org/officeDocument/2006/relationships" xmlns:p="http://schemas.openxmlformats.org/presentationml/2006/main">
  <p:tag name="TIMING" val="|0.6|2.2|49.9"/>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0.xml><?xml version="1.0" encoding="utf-8"?>
<p:tagLst xmlns:a="http://schemas.openxmlformats.org/drawingml/2006/main" xmlns:r="http://schemas.openxmlformats.org/officeDocument/2006/relationships" xmlns:p="http://schemas.openxmlformats.org/presentationml/2006/main">
  <p:tag name="TIMING" val="|0.6|9.1|46"/>
</p:tagLst>
</file>

<file path=ppt/tags/tag91.xml><?xml version="1.0" encoding="utf-8"?>
<p:tagLst xmlns:a="http://schemas.openxmlformats.org/drawingml/2006/main" xmlns:r="http://schemas.openxmlformats.org/officeDocument/2006/relationships" xmlns:p="http://schemas.openxmlformats.org/presentationml/2006/main">
  <p:tag name="TIMING" val="|0.6"/>
</p:tagLst>
</file>

<file path=ppt/tags/tag92.xml><?xml version="1.0" encoding="utf-8"?>
<p:tagLst xmlns:a="http://schemas.openxmlformats.org/drawingml/2006/main" xmlns:r="http://schemas.openxmlformats.org/officeDocument/2006/relationships" xmlns:p="http://schemas.openxmlformats.org/presentationml/2006/main">
  <p:tag name="TIMING" val="|0.6|9.4|12.7|36.7|5.8|8|16.5|4.5"/>
</p:tagLst>
</file>

<file path=ppt/tags/tag93.xml><?xml version="1.0" encoding="utf-8"?>
<p:tagLst xmlns:a="http://schemas.openxmlformats.org/drawingml/2006/main" xmlns:r="http://schemas.openxmlformats.org/officeDocument/2006/relationships" xmlns:p="http://schemas.openxmlformats.org/presentationml/2006/main">
  <p:tag name="TIMING" val="|0.6|8.5|56|8|1|33.1"/>
</p:tagLst>
</file>

<file path=ppt/tags/tag94.xml><?xml version="1.0" encoding="utf-8"?>
<p:tagLst xmlns:a="http://schemas.openxmlformats.org/drawingml/2006/main" xmlns:r="http://schemas.openxmlformats.org/officeDocument/2006/relationships" xmlns:p="http://schemas.openxmlformats.org/presentationml/2006/main">
  <p:tag name="TIMING" val="|0.6|8.6|19.3|5|31|20.7|9.3|8.1"/>
</p:tagLst>
</file>

<file path=ppt/tags/tag95.xml><?xml version="1.0" encoding="utf-8"?>
<p:tagLst xmlns:a="http://schemas.openxmlformats.org/drawingml/2006/main" xmlns:r="http://schemas.openxmlformats.org/officeDocument/2006/relationships" xmlns:p="http://schemas.openxmlformats.org/presentationml/2006/main">
  <p:tag name="TIMING" val="|0.7|10.6|6.8|5.1"/>
</p:tagLst>
</file>

<file path=ppt/tags/tag96.xml><?xml version="1.0" encoding="utf-8"?>
<p:tagLst xmlns:a="http://schemas.openxmlformats.org/drawingml/2006/main" xmlns:r="http://schemas.openxmlformats.org/officeDocument/2006/relationships" xmlns:p="http://schemas.openxmlformats.org/presentationml/2006/main">
  <p:tag name="TIMING" val="|0.8|9.6|6.2"/>
</p:tagLst>
</file>

<file path=ppt/tags/tag97.xml><?xml version="1.0" encoding="utf-8"?>
<p:tagLst xmlns:a="http://schemas.openxmlformats.org/drawingml/2006/main" xmlns:r="http://schemas.openxmlformats.org/officeDocument/2006/relationships" xmlns:p="http://schemas.openxmlformats.org/presentationml/2006/main">
  <p:tag name="TIMING" val="|0.7|9.6|10.5|6.2|24.8|4|20.7|8.1|22.6"/>
</p:tagLst>
</file>

<file path=ppt/tags/tag98.xml><?xml version="1.0" encoding="utf-8"?>
<p:tagLst xmlns:a="http://schemas.openxmlformats.org/drawingml/2006/main" xmlns:r="http://schemas.openxmlformats.org/officeDocument/2006/relationships" xmlns:p="http://schemas.openxmlformats.org/presentationml/2006/main">
  <p:tag name="TIMING" val="|0.5|34.9|33.6|48|30.2|44.2"/>
</p:tagLst>
</file>

<file path=ppt/tags/tag99.xml><?xml version="1.0" encoding="utf-8"?>
<p:tagLst xmlns:a="http://schemas.openxmlformats.org/drawingml/2006/main" xmlns:r="http://schemas.openxmlformats.org/officeDocument/2006/relationships" xmlns:p="http://schemas.openxmlformats.org/presentationml/2006/main">
  <p:tag name="TIMING" val="|0.5|41.3|3.2|46.3|7.2|36.7"/>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3267</Words>
  <Application>Microsoft Office PowerPoint</Application>
  <PresentationFormat>ワイド画面</PresentationFormat>
  <Paragraphs>262</Paragraphs>
  <Slides>29</Slides>
  <Notes>29</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29</vt:i4>
      </vt:variant>
    </vt:vector>
  </HeadingPairs>
  <TitlesOfParts>
    <vt:vector size="38"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lpstr>第2章2節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130</cp:revision>
  <dcterms:created xsi:type="dcterms:W3CDTF">2020-04-12T07:19:00Z</dcterms:created>
  <dcterms:modified xsi:type="dcterms:W3CDTF">2024-05-13T08:29:22Z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2460D10912D049A69DB6DECD4A5B065B_13</vt:lpwstr>
  </property>
  <property fmtid="{D5CDD505-2E9C-101B-9397-08002B2CF9AE}" pid="3" name="KSOProductBuildVer">
    <vt:lpwstr>2052-11.1.0.14036</vt:lpwstr>
  </property>
</Properties>
</file>