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32"/>
  </p:notesMasterIdLst>
  <p:handoutMasterIdLst>
    <p:handoutMasterId r:id="rId33"/>
  </p:handoutMasterIdLst>
  <p:sldIdLst>
    <p:sldId id="271" r:id="rId6"/>
    <p:sldId id="265" r:id="rId7"/>
    <p:sldId id="272" r:id="rId8"/>
    <p:sldId id="259" r:id="rId9"/>
    <p:sldId id="260" r:id="rId10"/>
    <p:sldId id="273" r:id="rId11"/>
    <p:sldId id="278" r:id="rId12"/>
    <p:sldId id="277" r:id="rId13"/>
    <p:sldId id="275" r:id="rId14"/>
    <p:sldId id="276"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4" r:id="rId28"/>
    <p:sldId id="291" r:id="rId29"/>
    <p:sldId id="292" r:id="rId30"/>
    <p:sldId id="293"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119" d="100"/>
          <a:sy n="119" d="100"/>
        </p:scale>
        <p:origin x="96" y="216"/>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2024/9/12</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2024/9/12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1367370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3733012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654587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3305008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2779318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1367370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430487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2833485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4122198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548111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extLst>
      <p:ext uri="{BB962C8B-B14F-4D97-AF65-F5344CB8AC3E}">
        <p14:creationId xmlns:p14="http://schemas.microsoft.com/office/powerpoint/2010/main" val="2038342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extLst>
      <p:ext uri="{BB962C8B-B14F-4D97-AF65-F5344CB8AC3E}">
        <p14:creationId xmlns:p14="http://schemas.microsoft.com/office/powerpoint/2010/main" val="28884025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23</a:t>
            </a:fld>
            <a:endParaRPr kumimoji="1" lang="ja-JP" altLang="en-US"/>
          </a:p>
        </p:txBody>
      </p:sp>
    </p:spTree>
    <p:extLst>
      <p:ext uri="{BB962C8B-B14F-4D97-AF65-F5344CB8AC3E}">
        <p14:creationId xmlns:p14="http://schemas.microsoft.com/office/powerpoint/2010/main" val="25129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24</a:t>
            </a:fld>
            <a:endParaRPr kumimoji="1" lang="ja-JP" altLang="en-US"/>
          </a:p>
        </p:txBody>
      </p:sp>
    </p:spTree>
    <p:extLst>
      <p:ext uri="{BB962C8B-B14F-4D97-AF65-F5344CB8AC3E}">
        <p14:creationId xmlns:p14="http://schemas.microsoft.com/office/powerpoint/2010/main" val="24304870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25</a:t>
            </a:fld>
            <a:endParaRPr kumimoji="1" lang="ja-JP" altLang="en-US"/>
          </a:p>
        </p:txBody>
      </p:sp>
    </p:spTree>
    <p:extLst>
      <p:ext uri="{BB962C8B-B14F-4D97-AF65-F5344CB8AC3E}">
        <p14:creationId xmlns:p14="http://schemas.microsoft.com/office/powerpoint/2010/main" val="22689493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26</a:t>
            </a:fld>
            <a:endParaRPr kumimoji="1" lang="ja-JP" altLang="en-US"/>
          </a:p>
        </p:txBody>
      </p:sp>
    </p:spTree>
    <p:extLst>
      <p:ext uri="{BB962C8B-B14F-4D97-AF65-F5344CB8AC3E}">
        <p14:creationId xmlns:p14="http://schemas.microsoft.com/office/powerpoint/2010/main" val="2299196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3873555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1559779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5295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1872444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3148033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3578390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277931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2024/9/12</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3.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8586"/>
    </mc:Choice>
    <mc:Fallback xmlns="">
      <p:transition spd="slow" advTm="858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lang="ja-JP" altLang="en-US" dirty="0"/>
              <a:t>逆</a:t>
            </a:r>
            <a:r>
              <a:rPr kumimoji="1" lang="ja-JP" altLang="en-US" dirty="0"/>
              <a:t>為替の図</a:t>
            </a:r>
            <a:r>
              <a:rPr lang="ja-JP" altLang="en-US" dirty="0"/>
              <a:t>（もっともシンプルな方法。図の中の番号は省略。）</a:t>
            </a:r>
            <a:endParaRPr kumimoji="1" lang="ja-JP" altLang="en-US" dirty="0"/>
          </a:p>
          <a:p>
            <a:pPr marL="342900" indent="-342900" algn="l">
              <a:buFont typeface="Wingdings" panose="05000000000000000000" pitchFamily="2" charset="2"/>
              <a:buChar char="l"/>
            </a:pPr>
            <a:r>
              <a:rPr lang="ja-JP" altLang="en-US" dirty="0"/>
              <a:t>（日本）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endParaRPr lang="ja-JP" altLang="en-US" dirty="0"/>
          </a:p>
          <a:p>
            <a:pPr algn="l"/>
            <a:endParaRPr lang="en-US" altLang="ja-JP" dirty="0"/>
          </a:p>
          <a:p>
            <a:pPr algn="l"/>
            <a:r>
              <a:rPr lang="en-US" altLang="ja-JP" dirty="0"/>
              <a:t>※</a:t>
            </a:r>
            <a:r>
              <a:rPr lang="ja-JP" altLang="en-US" dirty="0"/>
              <a:t>このように、③（手形の方向）と⑥（支払いの方向）が逆なので、逆為替という。</a:t>
            </a:r>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510886" y="1896568"/>
            <a:ext cx="5792654" cy="3816429"/>
          </a:xfrm>
          <a:prstGeom prst="rect">
            <a:avLst/>
          </a:prstGeom>
          <a:noFill/>
        </p:spPr>
        <p:txBody>
          <a:bodyPr wrap="square" rtlCol="0">
            <a:spAutoFit/>
          </a:bodyPr>
          <a:lstStyle/>
          <a:p>
            <a:pPr marL="342900" indent="-342900">
              <a:buFont typeface="+mj-ea"/>
              <a:buAutoNum type="circleNumDbPlain"/>
            </a:pPr>
            <a:r>
              <a:rPr lang="en-US" altLang="ja-JP" sz="2200" dirty="0"/>
              <a:t>X</a:t>
            </a:r>
            <a:r>
              <a:rPr lang="ja-JP" altLang="en-US" sz="2200" dirty="0"/>
              <a:t>は</a:t>
            </a:r>
            <a:r>
              <a:rPr lang="en-US" altLang="ja-JP" sz="2200" dirty="0"/>
              <a:t>Y</a:t>
            </a:r>
            <a:r>
              <a:rPr lang="ja-JP" altLang="en-US" sz="2200" dirty="0"/>
              <a:t>に財を輸出。</a:t>
            </a:r>
          </a:p>
          <a:p>
            <a:pPr marL="342900" indent="-342900">
              <a:buFont typeface="+mj-ea"/>
              <a:buAutoNum type="circleNumDbPlain"/>
            </a:pPr>
            <a:r>
              <a:rPr lang="en-US" altLang="ja-JP" sz="2200" dirty="0"/>
              <a:t>X</a:t>
            </a:r>
            <a:r>
              <a:rPr lang="ja-JP" altLang="en-US" sz="2200" dirty="0"/>
              <a:t>は</a:t>
            </a:r>
            <a:r>
              <a:rPr lang="en-US" altLang="ja-JP" sz="2200" dirty="0"/>
              <a:t>A</a:t>
            </a:r>
            <a:r>
              <a:rPr lang="ja-JP" altLang="en-US" sz="2200" dirty="0"/>
              <a:t>に為替手形を渡す。</a:t>
            </a:r>
          </a:p>
          <a:p>
            <a:pPr marL="342900" indent="-342900">
              <a:buFont typeface="+mj-ea"/>
              <a:buAutoNum type="circleNumDbPlain"/>
            </a:pPr>
            <a:r>
              <a:rPr lang="en-US" altLang="ja-JP" sz="2200" dirty="0"/>
              <a:t>A</a:t>
            </a:r>
            <a:r>
              <a:rPr lang="ja-JP" altLang="en-US" sz="2200" dirty="0"/>
              <a:t>は為替手形を</a:t>
            </a:r>
            <a:r>
              <a:rPr lang="en-US" altLang="ja-JP" sz="2200" dirty="0"/>
              <a:t>B</a:t>
            </a:r>
            <a:r>
              <a:rPr lang="ja-JP" altLang="en-US" sz="2200" dirty="0"/>
              <a:t>に送る。</a:t>
            </a:r>
          </a:p>
          <a:p>
            <a:pPr marL="342900" indent="-342900">
              <a:buFont typeface="+mj-ea"/>
              <a:buAutoNum type="circleNumDbPlain"/>
            </a:pPr>
            <a:r>
              <a:rPr lang="en-US" altLang="ja-JP" sz="2200" dirty="0"/>
              <a:t>B</a:t>
            </a:r>
            <a:r>
              <a:rPr lang="ja-JP" altLang="en-US" sz="2200" dirty="0"/>
              <a:t>は為替手形を</a:t>
            </a:r>
            <a:r>
              <a:rPr lang="en-US" altLang="ja-JP" sz="2200" dirty="0"/>
              <a:t>Y</a:t>
            </a:r>
            <a:r>
              <a:rPr lang="ja-JP" altLang="en-US" sz="2200" dirty="0"/>
              <a:t>に呈示する。</a:t>
            </a:r>
          </a:p>
          <a:p>
            <a:pPr marL="342900" indent="-342900">
              <a:buFont typeface="+mj-ea"/>
              <a:buAutoNum type="circleNumDbPlain"/>
            </a:pPr>
            <a:r>
              <a:rPr lang="en-US" altLang="ja-JP" sz="2200" dirty="0"/>
              <a:t>Y</a:t>
            </a:r>
            <a:r>
              <a:rPr lang="ja-JP" altLang="en-US" sz="2200" dirty="0"/>
              <a:t>は</a:t>
            </a:r>
            <a:r>
              <a:rPr lang="en-US" altLang="ja-JP" sz="2200" dirty="0"/>
              <a:t>B</a:t>
            </a:r>
            <a:r>
              <a:rPr lang="ja-JP" altLang="en-US" sz="2200" dirty="0"/>
              <a:t>に額面の代金を支払う（</a:t>
            </a:r>
            <a:r>
              <a:rPr lang="en-US" altLang="ja-JP" sz="2200" dirty="0"/>
              <a:t>Y</a:t>
            </a:r>
            <a:r>
              <a:rPr lang="ja-JP" altLang="en-US" sz="2200" dirty="0"/>
              <a:t>が</a:t>
            </a:r>
            <a:r>
              <a:rPr lang="en-US" altLang="ja-JP" sz="2200" dirty="0"/>
              <a:t>B</a:t>
            </a:r>
            <a:r>
              <a:rPr lang="ja-JP" altLang="en-US" sz="2200" dirty="0"/>
              <a:t>に置いている口座の引落し）。</a:t>
            </a:r>
          </a:p>
          <a:p>
            <a:pPr marL="342900" indent="-342900">
              <a:buFont typeface="+mj-ea"/>
              <a:buAutoNum type="circleNumDbPlain"/>
            </a:pPr>
            <a:r>
              <a:rPr lang="en-US" altLang="ja-JP" sz="2200" dirty="0"/>
              <a:t>B</a:t>
            </a:r>
            <a:r>
              <a:rPr lang="ja-JP" altLang="en-US" sz="2200" dirty="0"/>
              <a:t>は</a:t>
            </a:r>
            <a:r>
              <a:rPr lang="en-US" altLang="ja-JP" sz="2200" dirty="0"/>
              <a:t>A</a:t>
            </a:r>
            <a:r>
              <a:rPr lang="ja-JP" altLang="en-US" sz="2200" dirty="0"/>
              <a:t>に支払う（</a:t>
            </a:r>
            <a:r>
              <a:rPr lang="en-US" altLang="ja-JP" sz="2200" dirty="0"/>
              <a:t>A</a:t>
            </a:r>
            <a:r>
              <a:rPr lang="ja-JP" altLang="en-US" sz="2200" dirty="0"/>
              <a:t>が</a:t>
            </a:r>
            <a:r>
              <a:rPr lang="en-US" altLang="ja-JP" sz="2200" dirty="0"/>
              <a:t>B</a:t>
            </a:r>
            <a:r>
              <a:rPr lang="ja-JP" altLang="en-US" sz="2200" dirty="0"/>
              <a:t>に置いているドル建ての口座への振込み）。</a:t>
            </a:r>
          </a:p>
          <a:p>
            <a:pPr marL="342900" indent="-342900">
              <a:buFont typeface="+mj-ea"/>
              <a:buAutoNum type="circleNumDbPlain"/>
            </a:pPr>
            <a:r>
              <a:rPr lang="en-US" altLang="ja-JP" sz="2200" dirty="0"/>
              <a:t>A</a:t>
            </a:r>
            <a:r>
              <a:rPr lang="ja-JP" altLang="en-US" sz="2200" dirty="0"/>
              <a:t>は</a:t>
            </a:r>
            <a:r>
              <a:rPr lang="en-US" altLang="ja-JP" sz="2200" dirty="0"/>
              <a:t>X</a:t>
            </a:r>
            <a:r>
              <a:rPr lang="ja-JP" altLang="en-US" sz="2200" dirty="0"/>
              <a:t>に支払う（ここは日本国内なので、為替手形のドル建ての額面を円に換算した金額を</a:t>
            </a:r>
            <a:r>
              <a:rPr lang="en-US" altLang="ja-JP" sz="2200" dirty="0"/>
              <a:t>X</a:t>
            </a:r>
            <a:r>
              <a:rPr lang="ja-JP" altLang="en-US" sz="2200" dirty="0"/>
              <a:t>の口座に振り込む）。</a:t>
            </a:r>
            <a:endParaRPr kumimoji="1" lang="ja-JP" altLang="en-US" sz="2200" dirty="0"/>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107776" y="409000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00069" y="2562441"/>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07776" y="2431681"/>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107776" y="2185480"/>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19908961"/>
      </p:ext>
    </p:extLst>
  </p:cSld>
  <p:clrMapOvr>
    <a:masterClrMapping/>
  </p:clrMapOvr>
  <mc:AlternateContent xmlns:mc="http://schemas.openxmlformats.org/markup-compatibility/2006" xmlns:p14="http://schemas.microsoft.com/office/powerpoint/2010/main">
    <mc:Choice Requires="p14">
      <p:transition spd="slow" p14:dur="2000" advTm="162337"/>
    </mc:Choice>
    <mc:Fallback xmlns="">
      <p:transition spd="slow" advTm="1623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ppt_x"/>
                                          </p:val>
                                        </p:tav>
                                        <p:tav tm="100000">
                                          <p:val>
                                            <p:strVal val="#ppt_x"/>
                                          </p:val>
                                        </p:tav>
                                      </p:tavLst>
                                    </p:anim>
                                    <p:anim calcmode="lin" valueType="num">
                                      <p:cBhvr additive="base">
                                        <p:cTn id="6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
                                            <p:txEl>
                                              <p:pRg st="4" end="4"/>
                                            </p:txEl>
                                          </p:spTgt>
                                        </p:tgtEl>
                                        <p:attrNameLst>
                                          <p:attrName>style.visibility</p:attrName>
                                        </p:attrNameLst>
                                      </p:cBhvr>
                                      <p:to>
                                        <p:strVal val="visible"/>
                                      </p:to>
                                    </p:set>
                                    <p:anim calcmode="lin" valueType="num">
                                      <p:cBhvr additive="base">
                                        <p:cTn id="7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additive="base">
                                        <p:cTn id="85" dur="500" fill="hold"/>
                                        <p:tgtEl>
                                          <p:spTgt spid="14"/>
                                        </p:tgtEl>
                                        <p:attrNameLst>
                                          <p:attrName>ppt_x</p:attrName>
                                        </p:attrNameLst>
                                      </p:cBhvr>
                                      <p:tavLst>
                                        <p:tav tm="0">
                                          <p:val>
                                            <p:strVal val="#ppt_x"/>
                                          </p:val>
                                        </p:tav>
                                        <p:tav tm="100000">
                                          <p:val>
                                            <p:strVal val="#ppt_x"/>
                                          </p:val>
                                        </p:tav>
                                      </p:tavLst>
                                    </p:anim>
                                    <p:anim calcmode="lin" valueType="num">
                                      <p:cBhvr additive="base">
                                        <p:cTn id="8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anim calcmode="lin" valueType="num">
                                      <p:cBhvr additive="base">
                                        <p:cTn id="9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6">
                                            <p:txEl>
                                              <p:pRg st="6" end="6"/>
                                            </p:txEl>
                                          </p:spTgt>
                                        </p:tgtEl>
                                        <p:attrNameLst>
                                          <p:attrName>style.visibility</p:attrName>
                                        </p:attrNameLst>
                                      </p:cBhvr>
                                      <p:to>
                                        <p:strVal val="visible"/>
                                      </p:to>
                                    </p:set>
                                    <p:anim calcmode="lin" valueType="num">
                                      <p:cBhvr additive="base">
                                        <p:cTn id="10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10"/>
                                        </p:tgtEl>
                                        <p:attrNameLst>
                                          <p:attrName>style.visibility</p:attrName>
                                        </p:attrNameLst>
                                      </p:cBhvr>
                                      <p:to>
                                        <p:strVal val="visible"/>
                                      </p:to>
                                    </p:set>
                                    <p:anim calcmode="lin" valueType="num">
                                      <p:cBhvr additive="base">
                                        <p:cTn id="109" dur="500" fill="hold"/>
                                        <p:tgtEl>
                                          <p:spTgt spid="10"/>
                                        </p:tgtEl>
                                        <p:attrNameLst>
                                          <p:attrName>ppt_x</p:attrName>
                                        </p:attrNameLst>
                                      </p:cBhvr>
                                      <p:tavLst>
                                        <p:tav tm="0">
                                          <p:val>
                                            <p:strVal val="#ppt_x"/>
                                          </p:val>
                                        </p:tav>
                                        <p:tav tm="100000">
                                          <p:val>
                                            <p:strVal val="#ppt_x"/>
                                          </p:val>
                                        </p:tav>
                                      </p:tavLst>
                                    </p:anim>
                                    <p:anim calcmode="lin" valueType="num">
                                      <p:cBhvr additive="base">
                                        <p:cTn id="11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3">
                                            <p:txEl>
                                              <p:pRg st="10" end="10"/>
                                            </p:txEl>
                                          </p:spTgt>
                                        </p:tgtEl>
                                        <p:attrNameLst>
                                          <p:attrName>style.visibility</p:attrName>
                                        </p:attrNameLst>
                                      </p:cBhvr>
                                      <p:to>
                                        <p:strVal val="visible"/>
                                      </p:to>
                                    </p:set>
                                    <p:anim calcmode="lin" valueType="num">
                                      <p:cBhvr additive="base">
                                        <p:cTn id="1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lang="ja-JP" altLang="en-US" dirty="0"/>
              <a:t>逆</a:t>
            </a:r>
            <a:r>
              <a:rPr kumimoji="1" lang="ja-JP" altLang="en-US" dirty="0"/>
              <a:t>為替の決済（ドル建ての場合）</a:t>
            </a:r>
          </a:p>
          <a:p>
            <a:pPr algn="l"/>
            <a:r>
              <a:rPr lang="ja-JP" altLang="en-US" dirty="0"/>
              <a:t>　　</a:t>
            </a:r>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826635" y="1658154"/>
            <a:ext cx="10340718" cy="3785652"/>
          </a:xfrm>
          <a:prstGeom prst="rect">
            <a:avLst/>
          </a:prstGeom>
          <a:noFill/>
        </p:spPr>
        <p:txBody>
          <a:bodyPr wrap="square" rtlCol="0">
            <a:spAutoFit/>
          </a:bodyPr>
          <a:lstStyle/>
          <a:p>
            <a:r>
              <a:rPr lang="ja-JP" altLang="en-US" sz="2400" dirty="0"/>
              <a:t>　</a:t>
            </a:r>
            <a:r>
              <a:rPr lang="en-US" altLang="ja-JP" sz="2400" dirty="0"/>
              <a:t>A</a:t>
            </a:r>
            <a:r>
              <a:rPr lang="ja-JP" altLang="en-US" sz="2400" dirty="0"/>
              <a:t>と</a:t>
            </a:r>
            <a:r>
              <a:rPr lang="en-US" altLang="ja-JP" sz="2400" dirty="0"/>
              <a:t>B</a:t>
            </a:r>
            <a:r>
              <a:rPr lang="ja-JP" altLang="en-US" sz="2400" dirty="0"/>
              <a:t>の間のコルレス預金の関係を下に描く。もともと、</a:t>
            </a:r>
            <a:r>
              <a:rPr lang="en-US" altLang="ja-JP" sz="2400" dirty="0"/>
              <a:t>A</a:t>
            </a:r>
            <a:r>
              <a:rPr lang="ja-JP" altLang="en-US" sz="2400" dirty="0"/>
              <a:t>は</a:t>
            </a:r>
            <a:r>
              <a:rPr lang="en-US" altLang="ja-JP" sz="2400" dirty="0"/>
              <a:t>B</a:t>
            </a:r>
            <a:r>
              <a:rPr lang="ja-JP" altLang="en-US" sz="2400" dirty="0"/>
              <a:t>に</a:t>
            </a:r>
            <a:r>
              <a:rPr lang="en-US" altLang="ja-JP" sz="2400" dirty="0"/>
              <a:t>5000</a:t>
            </a:r>
            <a:r>
              <a:rPr lang="ja-JP" altLang="en-US" sz="2400" dirty="0"/>
              <a:t>ドルの預金を持っていて、この支払の金額が</a:t>
            </a:r>
            <a:r>
              <a:rPr lang="en-US" altLang="ja-JP" sz="2400" dirty="0"/>
              <a:t>1000</a:t>
            </a:r>
            <a:r>
              <a:rPr lang="ja-JP" altLang="en-US" sz="2400" dirty="0"/>
              <a:t>ドルと仮定する。</a:t>
            </a:r>
            <a:r>
              <a:rPr lang="en-US" altLang="ja-JP" sz="2400" dirty="0"/>
              <a:t>B</a:t>
            </a:r>
            <a:r>
              <a:rPr lang="ja-JP" altLang="en-US" sz="2400" dirty="0"/>
              <a:t>が</a:t>
            </a:r>
            <a:r>
              <a:rPr lang="en-US" altLang="ja-JP" sz="2400" dirty="0"/>
              <a:t>A</a:t>
            </a:r>
            <a:r>
              <a:rPr lang="ja-JP" altLang="en-US" sz="2400" dirty="0"/>
              <a:t>に支払うのだから、</a:t>
            </a:r>
          </a:p>
          <a:p>
            <a:r>
              <a:rPr lang="ja-JP" altLang="en-US" sz="2400" dirty="0"/>
              <a:t>      　　 　</a:t>
            </a:r>
            <a:r>
              <a:rPr lang="en-US" altLang="ja-JP" sz="2400" dirty="0"/>
              <a:t>A                            </a:t>
            </a:r>
            <a:r>
              <a:rPr lang="ja-JP" altLang="en-US" sz="2400" dirty="0"/>
              <a:t>　</a:t>
            </a:r>
            <a:r>
              <a:rPr lang="en-US" altLang="ja-JP" sz="2400" dirty="0"/>
              <a:t>B</a:t>
            </a:r>
            <a:endParaRPr lang="ja-JP" altLang="en-US" sz="2400" dirty="0"/>
          </a:p>
          <a:p>
            <a:r>
              <a:rPr lang="en-US" altLang="ja-JP" sz="2400" dirty="0"/>
              <a:t>  B</a:t>
            </a:r>
            <a:r>
              <a:rPr lang="ja-JP" altLang="en-US" sz="2400" dirty="0"/>
              <a:t>：</a:t>
            </a:r>
            <a:r>
              <a:rPr lang="en-US" altLang="ja-JP" sz="2400" dirty="0"/>
              <a:t>5000                  </a:t>
            </a:r>
            <a:r>
              <a:rPr lang="ja-JP" altLang="en-US" sz="2400" dirty="0"/>
              <a:t> </a:t>
            </a:r>
            <a:r>
              <a:rPr lang="en-US" altLang="ja-JP" sz="2400" dirty="0"/>
              <a:t>                 A</a:t>
            </a:r>
            <a:r>
              <a:rPr lang="ja-JP" altLang="en-US" sz="2400" dirty="0"/>
              <a:t>：</a:t>
            </a:r>
            <a:r>
              <a:rPr lang="en-US" altLang="ja-JP" sz="2400" dirty="0"/>
              <a:t>5000</a:t>
            </a:r>
          </a:p>
          <a:p>
            <a:endParaRPr lang="ja-JP" altLang="en-US" sz="2400" dirty="0"/>
          </a:p>
          <a:p>
            <a:r>
              <a:rPr lang="en-US" altLang="ja-JP" sz="2400" dirty="0"/>
              <a:t>                                 </a:t>
            </a:r>
            <a:endParaRPr lang="ja-JP" altLang="en-US" sz="2400" dirty="0"/>
          </a:p>
          <a:p>
            <a:r>
              <a:rPr lang="en-US" altLang="ja-JP" sz="2400" dirty="0"/>
              <a:t>                              </a:t>
            </a:r>
            <a:endParaRPr lang="ja-JP" altLang="en-US" sz="2400" dirty="0"/>
          </a:p>
          <a:p>
            <a:r>
              <a:rPr lang="ja-JP" altLang="en-US" sz="2400" dirty="0"/>
              <a:t>　             </a:t>
            </a:r>
            <a:r>
              <a:rPr lang="en-US" altLang="ja-JP" sz="2400" dirty="0"/>
              <a:t>A                           </a:t>
            </a:r>
            <a:r>
              <a:rPr lang="ja-JP" altLang="en-US" sz="2400" dirty="0"/>
              <a:t>　</a:t>
            </a:r>
            <a:r>
              <a:rPr lang="en-US" altLang="ja-JP" sz="2400" dirty="0"/>
              <a:t> B</a:t>
            </a:r>
            <a:endParaRPr lang="ja-JP" altLang="en-US" sz="2400" dirty="0"/>
          </a:p>
          <a:p>
            <a:r>
              <a:rPr lang="en-US" altLang="ja-JP" sz="2400" dirty="0"/>
              <a:t>  B</a:t>
            </a:r>
            <a:r>
              <a:rPr lang="ja-JP" altLang="en-US" sz="2400" dirty="0"/>
              <a:t>：</a:t>
            </a:r>
            <a:r>
              <a:rPr lang="en-US" altLang="ja-JP" sz="2400" dirty="0">
                <a:solidFill>
                  <a:srgbClr val="FF0000"/>
                </a:solidFill>
              </a:rPr>
              <a:t>6000</a:t>
            </a:r>
            <a:r>
              <a:rPr lang="en-US" altLang="ja-JP" sz="2400" dirty="0"/>
              <a:t>                                    A</a:t>
            </a:r>
            <a:r>
              <a:rPr lang="ja-JP" altLang="en-US" sz="2400" dirty="0"/>
              <a:t>：</a:t>
            </a:r>
            <a:r>
              <a:rPr lang="en-US" altLang="ja-JP" sz="2400" dirty="0">
                <a:solidFill>
                  <a:srgbClr val="FF0000"/>
                </a:solidFill>
              </a:rPr>
              <a:t>6000</a:t>
            </a:r>
          </a:p>
          <a:p>
            <a:endParaRPr lang="ja-JP" altLang="en-US" sz="2400" dirty="0"/>
          </a:p>
        </p:txBody>
      </p:sp>
      <p:grpSp>
        <p:nvGrpSpPr>
          <p:cNvPr id="12" name="グループ化 11"/>
          <p:cNvGrpSpPr/>
          <p:nvPr/>
        </p:nvGrpSpPr>
        <p:grpSpPr>
          <a:xfrm>
            <a:off x="826635" y="2800371"/>
            <a:ext cx="1948682" cy="582367"/>
            <a:chOff x="5459116" y="3763701"/>
            <a:chExt cx="1948682" cy="582367"/>
          </a:xfrm>
        </p:grpSpPr>
        <p:cxnSp>
          <p:nvCxnSpPr>
            <p:cNvPr id="5" name="直線コネクタ 4"/>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748041" y="3763701"/>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3780127" y="2794817"/>
            <a:ext cx="1593368" cy="587921"/>
            <a:chOff x="8582707" y="3628604"/>
            <a:chExt cx="1593368" cy="587921"/>
          </a:xfrm>
        </p:grpSpPr>
        <p:cxnSp>
          <p:nvCxnSpPr>
            <p:cNvPr id="16" name="直線コネクタ 15"/>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9169080" y="3634158"/>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下矢印 18"/>
          <p:cNvSpPr/>
          <p:nvPr/>
        </p:nvSpPr>
        <p:spPr>
          <a:xfrm>
            <a:off x="2837629" y="3653729"/>
            <a:ext cx="420457" cy="54401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792082" y="4661496"/>
            <a:ext cx="1948682" cy="553373"/>
            <a:chOff x="5459116" y="3763701"/>
            <a:chExt cx="1948682" cy="553373"/>
          </a:xfrm>
        </p:grpSpPr>
        <p:cxnSp>
          <p:nvCxnSpPr>
            <p:cNvPr id="24" name="直線コネクタ 23"/>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748041" y="3763701"/>
              <a:ext cx="0" cy="553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3780127" y="4661496"/>
            <a:ext cx="1593368" cy="587921"/>
            <a:chOff x="8582707" y="3628604"/>
            <a:chExt cx="1593368" cy="587921"/>
          </a:xfrm>
        </p:grpSpPr>
        <p:cxnSp>
          <p:nvCxnSpPr>
            <p:cNvPr id="27" name="直線コネクタ 26"/>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9169080" y="3634158"/>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テキスト ボックス 3"/>
          <p:cNvSpPr txBox="1"/>
          <p:nvPr/>
        </p:nvSpPr>
        <p:spPr>
          <a:xfrm>
            <a:off x="5992237" y="3091555"/>
            <a:ext cx="4912469" cy="2862322"/>
          </a:xfrm>
          <a:prstGeom prst="rect">
            <a:avLst/>
          </a:prstGeom>
          <a:noFill/>
        </p:spPr>
        <p:txBody>
          <a:bodyPr wrap="square" rtlCol="0">
            <a:spAutoFit/>
          </a:bodyPr>
          <a:lstStyle/>
          <a:p>
            <a:r>
              <a:rPr kumimoji="1" lang="ja-JP" altLang="en-US" sz="2000" dirty="0"/>
              <a:t>　</a:t>
            </a:r>
            <a:r>
              <a:rPr kumimoji="1" lang="ja-JP" altLang="en-US" sz="2400" dirty="0"/>
              <a:t>日本（アメリカ）の国際収支統計にどう反映されるかというと、</a:t>
            </a:r>
          </a:p>
          <a:p>
            <a:pPr marL="285750" indent="-285750">
              <a:buFont typeface="Wingdings" panose="05000000000000000000" pitchFamily="2" charset="2"/>
              <a:buChar char="l"/>
            </a:pPr>
            <a:r>
              <a:rPr lang="ja-JP" altLang="en-US" sz="2400" dirty="0"/>
              <a:t>まず</a:t>
            </a:r>
            <a:r>
              <a:rPr lang="en-US" altLang="ja-JP" sz="2400" dirty="0"/>
              <a:t>X</a:t>
            </a:r>
            <a:r>
              <a:rPr lang="ja-JP" altLang="en-US" sz="2400" dirty="0"/>
              <a:t>から</a:t>
            </a:r>
            <a:r>
              <a:rPr lang="en-US" altLang="ja-JP" sz="2400" dirty="0"/>
              <a:t>Y</a:t>
            </a:r>
            <a:r>
              <a:rPr lang="ja-JP" altLang="en-US" sz="2400" dirty="0"/>
              <a:t>への輸出は貿易収支の貸方、</a:t>
            </a:r>
          </a:p>
          <a:p>
            <a:pPr marL="285750" indent="-285750">
              <a:buFont typeface="Wingdings" panose="05000000000000000000" pitchFamily="2" charset="2"/>
              <a:buChar char="l"/>
            </a:pPr>
            <a:r>
              <a:rPr lang="ja-JP" altLang="en-US" sz="2400" dirty="0"/>
              <a:t>対外資産（負債）の増加は金融収支の借方となる。</a:t>
            </a:r>
          </a:p>
          <a:p>
            <a:endParaRPr kumimoji="1" lang="ja-JP" altLang="en-US" dirty="0"/>
          </a:p>
          <a:p>
            <a:endParaRPr kumimoji="1" lang="ja-JP" altLang="en-US" dirty="0"/>
          </a:p>
        </p:txBody>
      </p:sp>
    </p:spTree>
    <p:custDataLst>
      <p:tags r:id="rId1"/>
    </p:custDataLst>
    <p:extLst>
      <p:ext uri="{BB962C8B-B14F-4D97-AF65-F5344CB8AC3E}">
        <p14:creationId xmlns:p14="http://schemas.microsoft.com/office/powerpoint/2010/main" val="2583595781"/>
      </p:ext>
    </p:extLst>
  </p:cSld>
  <p:clrMapOvr>
    <a:masterClrMapping/>
  </p:clrMapOvr>
  <mc:AlternateContent xmlns:mc="http://schemas.openxmlformats.org/markup-compatibility/2006" xmlns:p14="http://schemas.microsoft.com/office/powerpoint/2010/main">
    <mc:Choice Requires="p14">
      <p:transition spd="slow" p14:dur="2000" advTm="130390"/>
    </mc:Choice>
    <mc:Fallback xmlns="">
      <p:transition spd="slow" advTm="1303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ppt_x"/>
                                          </p:val>
                                        </p:tav>
                                        <p:tav tm="100000">
                                          <p:val>
                                            <p:strVal val="#ppt_x"/>
                                          </p:val>
                                        </p:tav>
                                      </p:tavLst>
                                    </p:anim>
                                    <p:anim calcmode="lin" valueType="num">
                                      <p:cBhvr additive="base">
                                        <p:cTn id="3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additive="base">
                                        <p:cTn id="3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 calcmode="lin" valueType="num">
                                      <p:cBhvr additive="base">
                                        <p:cTn id="4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anim calcmode="lin" valueType="num">
                                      <p:cBhvr additive="base">
                                        <p:cTn id="53" dur="500" fill="hold"/>
                                        <p:tgtEl>
                                          <p:spTgt spid="23"/>
                                        </p:tgtEl>
                                        <p:attrNameLst>
                                          <p:attrName>ppt_x</p:attrName>
                                        </p:attrNameLst>
                                      </p:cBhvr>
                                      <p:tavLst>
                                        <p:tav tm="0">
                                          <p:val>
                                            <p:strVal val="#ppt_x"/>
                                          </p:val>
                                        </p:tav>
                                        <p:tav tm="100000">
                                          <p:val>
                                            <p:strVal val="#ppt_x"/>
                                          </p:val>
                                        </p:tav>
                                      </p:tavLst>
                                    </p:anim>
                                    <p:anim calcmode="lin" valueType="num">
                                      <p:cBhvr additive="base">
                                        <p:cTn id="54" dur="500" fill="hold"/>
                                        <p:tgtEl>
                                          <p:spTgt spid="23"/>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 calcmode="lin" valueType="num">
                                      <p:cBhvr additive="base">
                                        <p:cTn id="6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xEl>
                                              <p:pRg st="0" end="0"/>
                                            </p:txEl>
                                          </p:spTgt>
                                        </p:tgtEl>
                                        <p:attrNameLst>
                                          <p:attrName>style.visibility</p:attrName>
                                        </p:attrNameLst>
                                      </p:cBhvr>
                                      <p:to>
                                        <p:strVal val="visible"/>
                                      </p:to>
                                    </p:set>
                                    <p:anim calcmode="lin" valueType="num">
                                      <p:cBhvr additive="base">
                                        <p:cTn id="6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4">
                                            <p:txEl>
                                              <p:pRg st="1" end="1"/>
                                            </p:txEl>
                                          </p:spTgt>
                                        </p:tgtEl>
                                        <p:attrNameLst>
                                          <p:attrName>style.visibility</p:attrName>
                                        </p:attrNameLst>
                                      </p:cBhvr>
                                      <p:to>
                                        <p:strVal val="visible"/>
                                      </p:to>
                                    </p:set>
                                    <p:anim calcmode="lin" valueType="num">
                                      <p:cBhvr additive="base">
                                        <p:cTn id="7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4">
                                            <p:txEl>
                                              <p:pRg st="2" end="2"/>
                                            </p:txEl>
                                          </p:spTgt>
                                        </p:tgtEl>
                                        <p:attrNameLst>
                                          <p:attrName>style.visibility</p:attrName>
                                        </p:attrNameLst>
                                      </p:cBhvr>
                                      <p:to>
                                        <p:strVal val="visible"/>
                                      </p:to>
                                    </p:set>
                                    <p:anim calcmode="lin" valueType="num">
                                      <p:cBhvr additive="base">
                                        <p:cTn id="8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549111"/>
          </a:xfrm>
        </p:spPr>
        <p:txBody>
          <a:bodyPr>
            <a:normAutofit/>
          </a:bodyPr>
          <a:lstStyle/>
          <a:p>
            <a:pPr marL="342900" indent="-342900" algn="l">
              <a:buFont typeface="Wingdings" panose="05000000000000000000" pitchFamily="2" charset="2"/>
              <a:buChar char="l"/>
            </a:pPr>
            <a:r>
              <a:rPr lang="ja-JP" altLang="en-US" dirty="0"/>
              <a:t>逆</a:t>
            </a:r>
            <a:r>
              <a:rPr kumimoji="1" lang="ja-JP" altLang="en-US" dirty="0"/>
              <a:t>為替の決済（</a:t>
            </a:r>
            <a:r>
              <a:rPr lang="ja-JP" altLang="en-US" dirty="0">
                <a:solidFill>
                  <a:srgbClr val="FF0000"/>
                </a:solidFill>
              </a:rPr>
              <a:t>円</a:t>
            </a:r>
            <a:r>
              <a:rPr kumimoji="1" lang="ja-JP" altLang="en-US" dirty="0">
                <a:solidFill>
                  <a:srgbClr val="FF0000"/>
                </a:solidFill>
              </a:rPr>
              <a:t>建て</a:t>
            </a:r>
            <a:r>
              <a:rPr kumimoji="1" lang="ja-JP" altLang="en-US" dirty="0"/>
              <a:t>の場合）</a:t>
            </a:r>
          </a:p>
          <a:p>
            <a:pPr algn="l"/>
            <a:r>
              <a:rPr lang="ja-JP" altLang="en-US" dirty="0"/>
              <a:t>　　</a:t>
            </a:r>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826635" y="1658154"/>
            <a:ext cx="9737603" cy="4154984"/>
          </a:xfrm>
          <a:prstGeom prst="rect">
            <a:avLst/>
          </a:prstGeom>
          <a:noFill/>
        </p:spPr>
        <p:txBody>
          <a:bodyPr wrap="square" rtlCol="0">
            <a:spAutoFit/>
          </a:bodyPr>
          <a:lstStyle/>
          <a:p>
            <a:r>
              <a:rPr lang="ja-JP" altLang="en-US" sz="2400" dirty="0"/>
              <a:t>　</a:t>
            </a:r>
            <a:r>
              <a:rPr lang="en-US" altLang="ja-JP" sz="2400" dirty="0"/>
              <a:t>A</a:t>
            </a:r>
            <a:r>
              <a:rPr lang="ja-JP" altLang="en-US" sz="2400" dirty="0"/>
              <a:t>と</a:t>
            </a:r>
            <a:r>
              <a:rPr lang="en-US" altLang="ja-JP" sz="2400" dirty="0"/>
              <a:t>B</a:t>
            </a:r>
            <a:r>
              <a:rPr lang="ja-JP" altLang="en-US" sz="2400" dirty="0"/>
              <a:t>の間のコルレス預金の関係を下に描く。もともと、</a:t>
            </a:r>
            <a:r>
              <a:rPr lang="en-US" altLang="ja-JP" sz="2400" dirty="0"/>
              <a:t>B</a:t>
            </a:r>
            <a:r>
              <a:rPr lang="ja-JP" altLang="en-US" sz="2400" dirty="0"/>
              <a:t>は</a:t>
            </a:r>
            <a:r>
              <a:rPr lang="en-US" altLang="ja-JP" sz="2400" dirty="0"/>
              <a:t>A</a:t>
            </a:r>
            <a:r>
              <a:rPr lang="ja-JP" altLang="en-US" sz="2400" dirty="0"/>
              <a:t>に</a:t>
            </a:r>
            <a:r>
              <a:rPr lang="en-US" altLang="ja-JP" sz="2400" dirty="0"/>
              <a:t>800</a:t>
            </a:r>
            <a:r>
              <a:rPr lang="ja-JP" altLang="en-US" sz="2400" dirty="0"/>
              <a:t>万円の預金を持っていて、この支払の金額が</a:t>
            </a:r>
            <a:r>
              <a:rPr lang="en-US" altLang="ja-JP" sz="2400" dirty="0"/>
              <a:t>200</a:t>
            </a:r>
            <a:r>
              <a:rPr lang="ja-JP" altLang="en-US" sz="2400" dirty="0"/>
              <a:t>万円と仮定する。</a:t>
            </a:r>
            <a:r>
              <a:rPr lang="en-US" altLang="ja-JP" sz="2400" dirty="0"/>
              <a:t>B</a:t>
            </a:r>
            <a:r>
              <a:rPr lang="ja-JP" altLang="en-US" sz="2400" dirty="0"/>
              <a:t>が</a:t>
            </a:r>
            <a:r>
              <a:rPr lang="en-US" altLang="ja-JP" sz="2400" dirty="0"/>
              <a:t>A</a:t>
            </a:r>
            <a:r>
              <a:rPr lang="ja-JP" altLang="en-US" sz="2400" dirty="0"/>
              <a:t>に支払うのだから（単位：万円）、</a:t>
            </a:r>
          </a:p>
          <a:p>
            <a:r>
              <a:rPr lang="ja-JP" altLang="en-US" sz="2400" dirty="0"/>
              <a:t>      </a:t>
            </a:r>
            <a:r>
              <a:rPr lang="en-US" altLang="ja-JP" sz="2400" dirty="0"/>
              <a:t>A                                           </a:t>
            </a:r>
            <a:r>
              <a:rPr lang="ja-JP" altLang="en-US" sz="2400" dirty="0"/>
              <a:t>　</a:t>
            </a:r>
            <a:r>
              <a:rPr lang="en-US" altLang="ja-JP" sz="2400" dirty="0"/>
              <a:t>B</a:t>
            </a:r>
            <a:endParaRPr lang="ja-JP" altLang="en-US" sz="2400" dirty="0"/>
          </a:p>
          <a:p>
            <a:r>
              <a:rPr lang="en-US" altLang="ja-JP" sz="2400" dirty="0"/>
              <a:t>   </a:t>
            </a:r>
            <a:r>
              <a:rPr lang="ja-JP" altLang="en-US" sz="2400" dirty="0"/>
              <a:t>　　</a:t>
            </a:r>
            <a:r>
              <a:rPr lang="en-US" altLang="ja-JP" sz="2400" dirty="0"/>
              <a:t>B</a:t>
            </a:r>
            <a:r>
              <a:rPr lang="ja-JP" altLang="en-US" sz="2400" dirty="0"/>
              <a:t>：</a:t>
            </a:r>
            <a:r>
              <a:rPr lang="en-US" altLang="ja-JP" sz="2400" dirty="0"/>
              <a:t>800                       A</a:t>
            </a:r>
            <a:r>
              <a:rPr lang="ja-JP" altLang="en-US" sz="2400" dirty="0"/>
              <a:t>：</a:t>
            </a:r>
            <a:r>
              <a:rPr lang="en-US" altLang="ja-JP" sz="2400" dirty="0"/>
              <a:t>800</a:t>
            </a:r>
          </a:p>
          <a:p>
            <a:endParaRPr lang="ja-JP" altLang="en-US" sz="2400" dirty="0"/>
          </a:p>
          <a:p>
            <a:r>
              <a:rPr lang="en-US" altLang="ja-JP" sz="2400" dirty="0"/>
              <a:t>                                 </a:t>
            </a:r>
            <a:endParaRPr lang="ja-JP" altLang="en-US" sz="2400" dirty="0"/>
          </a:p>
          <a:p>
            <a:r>
              <a:rPr lang="en-US" altLang="ja-JP" sz="2400" dirty="0"/>
              <a:t>                              </a:t>
            </a:r>
            <a:endParaRPr lang="ja-JP" altLang="en-US" sz="2400" dirty="0"/>
          </a:p>
          <a:p>
            <a:r>
              <a:rPr lang="ja-JP" altLang="en-US" sz="2400" dirty="0"/>
              <a:t>　   </a:t>
            </a:r>
            <a:r>
              <a:rPr lang="en-US" altLang="ja-JP" sz="2400" dirty="0"/>
              <a:t>A                                          </a:t>
            </a:r>
            <a:r>
              <a:rPr lang="ja-JP" altLang="en-US" sz="2400" dirty="0"/>
              <a:t>　</a:t>
            </a:r>
            <a:r>
              <a:rPr lang="en-US" altLang="ja-JP" sz="2400" dirty="0"/>
              <a:t> B</a:t>
            </a:r>
            <a:endParaRPr lang="ja-JP" altLang="en-US" sz="2400" dirty="0"/>
          </a:p>
          <a:p>
            <a:r>
              <a:rPr lang="en-US" altLang="ja-JP" sz="2400" dirty="0"/>
              <a:t>         B</a:t>
            </a:r>
            <a:r>
              <a:rPr lang="ja-JP" altLang="en-US" sz="2400" dirty="0"/>
              <a:t>：</a:t>
            </a:r>
            <a:r>
              <a:rPr lang="en-US" altLang="ja-JP" sz="2400" dirty="0">
                <a:solidFill>
                  <a:srgbClr val="FF0000"/>
                </a:solidFill>
              </a:rPr>
              <a:t>600</a:t>
            </a:r>
            <a:r>
              <a:rPr lang="en-US" altLang="ja-JP" sz="2400" dirty="0"/>
              <a:t>                       A</a:t>
            </a:r>
            <a:r>
              <a:rPr lang="ja-JP" altLang="en-US" sz="2400" dirty="0"/>
              <a:t>：</a:t>
            </a:r>
            <a:r>
              <a:rPr lang="en-US" altLang="ja-JP" sz="2400" dirty="0">
                <a:solidFill>
                  <a:srgbClr val="FF0000"/>
                </a:solidFill>
              </a:rPr>
              <a:t>600</a:t>
            </a:r>
          </a:p>
          <a:p>
            <a:endParaRPr lang="ja-JP" altLang="en-US" sz="2400" dirty="0"/>
          </a:p>
        </p:txBody>
      </p:sp>
      <p:grpSp>
        <p:nvGrpSpPr>
          <p:cNvPr id="12" name="グループ化 11"/>
          <p:cNvGrpSpPr/>
          <p:nvPr/>
        </p:nvGrpSpPr>
        <p:grpSpPr>
          <a:xfrm>
            <a:off x="826635" y="3153279"/>
            <a:ext cx="1948682" cy="582367"/>
            <a:chOff x="5459116" y="3763701"/>
            <a:chExt cx="1948682" cy="582367"/>
          </a:xfrm>
        </p:grpSpPr>
        <p:cxnSp>
          <p:nvCxnSpPr>
            <p:cNvPr id="5" name="直線コネクタ 4"/>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037922" y="3763701"/>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3780127" y="3164150"/>
            <a:ext cx="1593368" cy="582367"/>
            <a:chOff x="8582707" y="3628604"/>
            <a:chExt cx="1593368" cy="582367"/>
          </a:xfrm>
        </p:grpSpPr>
        <p:cxnSp>
          <p:nvCxnSpPr>
            <p:cNvPr id="16" name="直線コネクタ 15"/>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9548459" y="3628604"/>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下矢印 18"/>
          <p:cNvSpPr/>
          <p:nvPr/>
        </p:nvSpPr>
        <p:spPr>
          <a:xfrm>
            <a:off x="2984390" y="3891448"/>
            <a:ext cx="420457" cy="54401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826635" y="4983079"/>
            <a:ext cx="1948682" cy="553373"/>
            <a:chOff x="5459116" y="3763701"/>
            <a:chExt cx="1948682" cy="553373"/>
          </a:xfrm>
        </p:grpSpPr>
        <p:cxnSp>
          <p:nvCxnSpPr>
            <p:cNvPr id="24" name="直線コネクタ 23"/>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023125" y="3763701"/>
              <a:ext cx="0" cy="553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3780127" y="4965804"/>
            <a:ext cx="1593368" cy="599642"/>
            <a:chOff x="8582707" y="3628604"/>
            <a:chExt cx="1593368" cy="599642"/>
          </a:xfrm>
        </p:grpSpPr>
        <p:cxnSp>
          <p:nvCxnSpPr>
            <p:cNvPr id="27" name="直線コネクタ 26"/>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9556968" y="3645879"/>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テキスト ボックス 3"/>
          <p:cNvSpPr txBox="1"/>
          <p:nvPr/>
        </p:nvSpPr>
        <p:spPr>
          <a:xfrm>
            <a:off x="5695435" y="3164150"/>
            <a:ext cx="5364913" cy="2308324"/>
          </a:xfrm>
          <a:prstGeom prst="rect">
            <a:avLst/>
          </a:prstGeom>
          <a:noFill/>
        </p:spPr>
        <p:txBody>
          <a:bodyPr wrap="square" rtlCol="0">
            <a:spAutoFit/>
          </a:bodyPr>
          <a:lstStyle/>
          <a:p>
            <a:r>
              <a:rPr lang="ja-JP" altLang="en-US" sz="2400" dirty="0"/>
              <a:t>　日本（アメリカ）の国際収支統計にどう反映されるかというと、</a:t>
            </a:r>
          </a:p>
          <a:p>
            <a:pPr marL="285750" indent="-285750">
              <a:buFont typeface="Wingdings" panose="05000000000000000000" pitchFamily="2" charset="2"/>
              <a:buChar char="l"/>
            </a:pPr>
            <a:r>
              <a:rPr kumimoji="1" lang="ja-JP" altLang="en-US" sz="2400" dirty="0"/>
              <a:t>まず</a:t>
            </a:r>
            <a:r>
              <a:rPr kumimoji="1" lang="en-US" altLang="ja-JP" sz="2400" dirty="0"/>
              <a:t>X</a:t>
            </a:r>
            <a:r>
              <a:rPr kumimoji="1" lang="ja-JP" altLang="en-US" sz="2400" dirty="0"/>
              <a:t>から</a:t>
            </a:r>
            <a:r>
              <a:rPr kumimoji="1" lang="en-US" altLang="ja-JP" sz="2400" dirty="0"/>
              <a:t>Y</a:t>
            </a:r>
            <a:r>
              <a:rPr kumimoji="1" lang="ja-JP" altLang="en-US" sz="2400" dirty="0"/>
              <a:t>への輸出は貿易収支の貸方、</a:t>
            </a:r>
          </a:p>
          <a:p>
            <a:pPr marL="285750" indent="-285750">
              <a:buFont typeface="Wingdings" panose="05000000000000000000" pitchFamily="2" charset="2"/>
              <a:buChar char="l"/>
            </a:pPr>
            <a:r>
              <a:rPr lang="ja-JP" altLang="en-US" sz="2400" dirty="0"/>
              <a:t>対外負債（資産）の減少は金融収支の借方となる。</a:t>
            </a:r>
            <a:endParaRPr kumimoji="1" lang="ja-JP" altLang="en-US" sz="2400" dirty="0"/>
          </a:p>
        </p:txBody>
      </p:sp>
    </p:spTree>
    <p:custDataLst>
      <p:tags r:id="rId1"/>
    </p:custDataLst>
    <p:extLst>
      <p:ext uri="{BB962C8B-B14F-4D97-AF65-F5344CB8AC3E}">
        <p14:creationId xmlns:p14="http://schemas.microsoft.com/office/powerpoint/2010/main" val="2039349192"/>
      </p:ext>
    </p:extLst>
  </p:cSld>
  <p:clrMapOvr>
    <a:masterClrMapping/>
  </p:clrMapOvr>
  <mc:AlternateContent xmlns:mc="http://schemas.openxmlformats.org/markup-compatibility/2006" xmlns:p14="http://schemas.microsoft.com/office/powerpoint/2010/main">
    <mc:Choice Requires="p14">
      <p:transition spd="slow" p14:dur="2000" advTm="135568"/>
    </mc:Choice>
    <mc:Fallback xmlns="">
      <p:transition spd="slow" advTm="1355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ppt_x"/>
                                          </p:val>
                                        </p:tav>
                                        <p:tav tm="100000">
                                          <p:val>
                                            <p:strVal val="#ppt_x"/>
                                          </p:val>
                                        </p:tav>
                                      </p:tavLst>
                                    </p:anim>
                                    <p:anim calcmode="lin" valueType="num">
                                      <p:cBhvr additive="base">
                                        <p:cTn id="3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additive="base">
                                        <p:cTn id="3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 calcmode="lin" valueType="num">
                                      <p:cBhvr additive="base">
                                        <p:cTn id="4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anim calcmode="lin" valueType="num">
                                      <p:cBhvr additive="base">
                                        <p:cTn id="53" dur="500" fill="hold"/>
                                        <p:tgtEl>
                                          <p:spTgt spid="23"/>
                                        </p:tgtEl>
                                        <p:attrNameLst>
                                          <p:attrName>ppt_x</p:attrName>
                                        </p:attrNameLst>
                                      </p:cBhvr>
                                      <p:tavLst>
                                        <p:tav tm="0">
                                          <p:val>
                                            <p:strVal val="#ppt_x"/>
                                          </p:val>
                                        </p:tav>
                                        <p:tav tm="100000">
                                          <p:val>
                                            <p:strVal val="#ppt_x"/>
                                          </p:val>
                                        </p:tav>
                                      </p:tavLst>
                                    </p:anim>
                                    <p:anim calcmode="lin" valueType="num">
                                      <p:cBhvr additive="base">
                                        <p:cTn id="54" dur="500" fill="hold"/>
                                        <p:tgtEl>
                                          <p:spTgt spid="23"/>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 calcmode="lin" valueType="num">
                                      <p:cBhvr additive="base">
                                        <p:cTn id="6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xEl>
                                              <p:pRg st="0" end="0"/>
                                            </p:txEl>
                                          </p:spTgt>
                                        </p:tgtEl>
                                        <p:attrNameLst>
                                          <p:attrName>style.visibility</p:attrName>
                                        </p:attrNameLst>
                                      </p:cBhvr>
                                      <p:to>
                                        <p:strVal val="visible"/>
                                      </p:to>
                                    </p:set>
                                    <p:anim calcmode="lin" valueType="num">
                                      <p:cBhvr additive="base">
                                        <p:cTn id="6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4">
                                            <p:txEl>
                                              <p:pRg st="1" end="1"/>
                                            </p:txEl>
                                          </p:spTgt>
                                        </p:tgtEl>
                                        <p:attrNameLst>
                                          <p:attrName>style.visibility</p:attrName>
                                        </p:attrNameLst>
                                      </p:cBhvr>
                                      <p:to>
                                        <p:strVal val="visible"/>
                                      </p:to>
                                    </p:set>
                                    <p:anim calcmode="lin" valueType="num">
                                      <p:cBhvr additive="base">
                                        <p:cTn id="7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4">
                                            <p:txEl>
                                              <p:pRg st="2" end="2"/>
                                            </p:txEl>
                                          </p:spTgt>
                                        </p:tgtEl>
                                        <p:attrNameLst>
                                          <p:attrName>style.visibility</p:attrName>
                                        </p:attrNameLst>
                                      </p:cBhvr>
                                      <p:to>
                                        <p:strVal val="visible"/>
                                      </p:to>
                                    </p:set>
                                    <p:anim calcmode="lin" valueType="num">
                                      <p:cBhvr additive="base">
                                        <p:cTn id="8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kumimoji="1" lang="ja-JP" altLang="en-US" dirty="0"/>
              <a:t>参考までに、為替というより国際決済の話になるが、日本人がアメリカに旅行して、クレジットカードで買物したとする。その決済がどうなるか図示する。</a:t>
            </a:r>
            <a:r>
              <a:rPr lang="ja-JP" altLang="en-US" dirty="0"/>
              <a:t>日米に所在する</a:t>
            </a:r>
            <a:r>
              <a:rPr kumimoji="1" lang="ja-JP" altLang="en-US" dirty="0"/>
              <a:t>カード会社は、同一企業の親会社・子会社と仮定する。</a:t>
            </a:r>
          </a:p>
          <a:p>
            <a:pPr algn="l"/>
            <a:r>
              <a:rPr lang="ja-JP" altLang="en-US" dirty="0"/>
              <a:t>　　（日本）　　　　</a:t>
            </a:r>
            <a:r>
              <a:rPr lang="ja-JP" altLang="en-US" sz="2000" dirty="0"/>
              <a:t>　</a:t>
            </a:r>
            <a:r>
              <a:rPr lang="ja-JP" altLang="en-US" dirty="0"/>
              <a:t>　　　（アメリカ）</a:t>
            </a:r>
          </a:p>
          <a:p>
            <a:pPr algn="l"/>
            <a:r>
              <a:rPr kumimoji="1" lang="ja-JP" altLang="en-US" dirty="0"/>
              <a:t>　　銀行</a:t>
            </a:r>
            <a:r>
              <a:rPr lang="en-US" altLang="ja-JP" dirty="0"/>
              <a:t>A</a:t>
            </a:r>
            <a:r>
              <a:rPr lang="ja-JP" altLang="en-US" dirty="0"/>
              <a:t>　　　　　　　　　　銀行</a:t>
            </a:r>
            <a:r>
              <a:rPr lang="en-US" altLang="ja-JP" dirty="0"/>
              <a:t>B</a:t>
            </a:r>
          </a:p>
          <a:p>
            <a:pPr algn="l"/>
            <a:endParaRPr kumimoji="1" lang="ja-JP" altLang="en-US" dirty="0"/>
          </a:p>
          <a:p>
            <a:pPr algn="l"/>
            <a:r>
              <a:rPr lang="ja-JP" altLang="en-US" dirty="0"/>
              <a:t>　　　　　　　カード会社</a:t>
            </a:r>
            <a:r>
              <a:rPr lang="en-US" altLang="ja-JP" dirty="0"/>
              <a:t>E</a:t>
            </a:r>
            <a:r>
              <a:rPr kumimoji="1" lang="ja-JP" altLang="en-US" dirty="0"/>
              <a:t>　　　　　　　　　　　　　　</a:t>
            </a:r>
            <a:r>
              <a:rPr lang="ja-JP" altLang="en-US" dirty="0"/>
              <a:t>　　　　　　　　　　　　　　　　　</a:t>
            </a:r>
            <a:endParaRPr lang="en-US" altLang="ja-JP" sz="2000" dirty="0"/>
          </a:p>
          <a:p>
            <a:pPr algn="l"/>
            <a:r>
              <a:rPr kumimoji="1" lang="en-US" altLang="ja-JP" dirty="0"/>
              <a:t>     </a:t>
            </a:r>
            <a:r>
              <a:rPr kumimoji="1" lang="ja-JP" altLang="en-US" dirty="0"/>
              <a:t>　　　　　　　　　　　　　　　　　　　企業</a:t>
            </a:r>
            <a:r>
              <a:rPr lang="en-US" altLang="ja-JP" dirty="0"/>
              <a:t>D</a:t>
            </a:r>
            <a:endParaRPr kumimoji="1" lang="ja-JP" altLang="en-US" sz="2000" dirty="0"/>
          </a:p>
          <a:p>
            <a:pPr algn="l"/>
            <a:r>
              <a:rPr lang="ja-JP" altLang="en-US" dirty="0"/>
              <a:t>　　旅行者</a:t>
            </a:r>
            <a:r>
              <a:rPr lang="en-US" altLang="ja-JP" dirty="0"/>
              <a:t>C</a:t>
            </a:r>
            <a:r>
              <a:rPr kumimoji="1" lang="ja-JP" altLang="en-US" dirty="0"/>
              <a:t>　　                </a:t>
            </a:r>
            <a:r>
              <a:rPr lang="ja-JP" altLang="en-US" dirty="0"/>
              <a:t>旅行者</a:t>
            </a:r>
            <a:r>
              <a:rPr lang="en-US" altLang="ja-JP" dirty="0"/>
              <a:t>C</a:t>
            </a:r>
            <a:r>
              <a:rPr lang="ja-JP" altLang="en-US" dirty="0"/>
              <a:t>　</a:t>
            </a:r>
            <a:r>
              <a:rPr kumimoji="1" lang="ja-JP" altLang="en-US" dirty="0"/>
              <a:t>　　　　　　　　　　　</a:t>
            </a:r>
          </a:p>
          <a:p>
            <a:pPr algn="l"/>
            <a:r>
              <a:rPr kumimoji="1" lang="ja-JP" altLang="en-US" dirty="0"/>
              <a:t>　　　　　　　　　　</a:t>
            </a:r>
            <a:endParaRPr kumimoji="1" lang="ja-JP" altLang="en-US" sz="2000" dirty="0"/>
          </a:p>
          <a:p>
            <a:pPr algn="l"/>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cxnSp>
        <p:nvCxnSpPr>
          <p:cNvPr id="13" name="直線矢印コネクタ 12"/>
          <p:cNvCxnSpPr/>
          <p:nvPr/>
        </p:nvCxnSpPr>
        <p:spPr>
          <a:xfrm>
            <a:off x="2140084" y="5186824"/>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1" name="グループ化 40"/>
          <p:cNvGrpSpPr/>
          <p:nvPr/>
        </p:nvGrpSpPr>
        <p:grpSpPr>
          <a:xfrm>
            <a:off x="4040125" y="4914663"/>
            <a:ext cx="437745" cy="680936"/>
            <a:chOff x="5603132" y="3287949"/>
            <a:chExt cx="437745" cy="680936"/>
          </a:xfrm>
        </p:grpSpPr>
        <p:grpSp>
          <p:nvGrpSpPr>
            <p:cNvPr id="40" name="グループ化 39"/>
            <p:cNvGrpSpPr/>
            <p:nvPr/>
          </p:nvGrpSpPr>
          <p:grpSpPr>
            <a:xfrm>
              <a:off x="5603132" y="3287949"/>
              <a:ext cx="437745" cy="680936"/>
              <a:chOff x="5603132" y="3287949"/>
              <a:chExt cx="437745" cy="680936"/>
            </a:xfrm>
          </p:grpSpPr>
          <p:grpSp>
            <p:nvGrpSpPr>
              <p:cNvPr id="38" name="グループ化 37"/>
              <p:cNvGrpSpPr/>
              <p:nvPr/>
            </p:nvGrpSpPr>
            <p:grpSpPr>
              <a:xfrm>
                <a:off x="5680953" y="3287949"/>
                <a:ext cx="233464" cy="504122"/>
                <a:chOff x="5680953" y="3287949"/>
                <a:chExt cx="233464" cy="504122"/>
              </a:xfrm>
            </p:grpSpPr>
            <p:sp>
              <p:nvSpPr>
                <p:cNvPr id="4" name="円/楕円 3"/>
                <p:cNvSpPr/>
                <p:nvPr/>
              </p:nvSpPr>
              <p:spPr>
                <a:xfrm>
                  <a:off x="5680953" y="3287949"/>
                  <a:ext cx="233464" cy="2140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a:stCxn id="4" idx="4"/>
                </p:cNvCxnSpPr>
                <p:nvPr/>
              </p:nvCxnSpPr>
              <p:spPr>
                <a:xfrm>
                  <a:off x="5797685" y="3501957"/>
                  <a:ext cx="0" cy="2901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a:xfrm>
                <a:off x="5807413" y="3792071"/>
                <a:ext cx="233464" cy="17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5603132" y="3792071"/>
                <a:ext cx="194553" cy="17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9" name="グループ化 38"/>
            <p:cNvGrpSpPr/>
            <p:nvPr/>
          </p:nvGrpSpPr>
          <p:grpSpPr>
            <a:xfrm>
              <a:off x="5603132" y="3501957"/>
              <a:ext cx="437745" cy="169998"/>
              <a:chOff x="5603132" y="3501957"/>
              <a:chExt cx="437745" cy="169998"/>
            </a:xfrm>
          </p:grpSpPr>
          <p:cxnSp>
            <p:nvCxnSpPr>
              <p:cNvPr id="35" name="直線コネクタ 34"/>
              <p:cNvCxnSpPr>
                <a:stCxn id="4" idx="4"/>
              </p:cNvCxnSpPr>
              <p:nvPr/>
            </p:nvCxnSpPr>
            <p:spPr>
              <a:xfrm>
                <a:off x="5797685" y="3501957"/>
                <a:ext cx="243192" cy="1699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4" idx="4"/>
              </p:cNvCxnSpPr>
              <p:nvPr/>
            </p:nvCxnSpPr>
            <p:spPr>
              <a:xfrm flipH="1">
                <a:off x="5603132" y="3501957"/>
                <a:ext cx="194553" cy="1699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2" name="グループ化 41"/>
          <p:cNvGrpSpPr/>
          <p:nvPr/>
        </p:nvGrpSpPr>
        <p:grpSpPr>
          <a:xfrm>
            <a:off x="1371600" y="4914663"/>
            <a:ext cx="437745" cy="680936"/>
            <a:chOff x="5603132" y="3287949"/>
            <a:chExt cx="437745" cy="680936"/>
          </a:xfrm>
        </p:grpSpPr>
        <p:grpSp>
          <p:nvGrpSpPr>
            <p:cNvPr id="43" name="グループ化 42"/>
            <p:cNvGrpSpPr/>
            <p:nvPr/>
          </p:nvGrpSpPr>
          <p:grpSpPr>
            <a:xfrm>
              <a:off x="5603132" y="3287949"/>
              <a:ext cx="437745" cy="680936"/>
              <a:chOff x="5603132" y="3287949"/>
              <a:chExt cx="437745" cy="680936"/>
            </a:xfrm>
          </p:grpSpPr>
          <p:grpSp>
            <p:nvGrpSpPr>
              <p:cNvPr id="47" name="グループ化 46"/>
              <p:cNvGrpSpPr/>
              <p:nvPr/>
            </p:nvGrpSpPr>
            <p:grpSpPr>
              <a:xfrm>
                <a:off x="5680953" y="3287949"/>
                <a:ext cx="233464" cy="504122"/>
                <a:chOff x="5680953" y="3287949"/>
                <a:chExt cx="233464" cy="504122"/>
              </a:xfrm>
            </p:grpSpPr>
            <p:sp>
              <p:nvSpPr>
                <p:cNvPr id="50" name="円/楕円 49"/>
                <p:cNvSpPr/>
                <p:nvPr/>
              </p:nvSpPr>
              <p:spPr>
                <a:xfrm>
                  <a:off x="5680953" y="3287949"/>
                  <a:ext cx="233464" cy="2140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p:cNvCxnSpPr>
                  <a:stCxn id="50" idx="4"/>
                </p:cNvCxnSpPr>
                <p:nvPr/>
              </p:nvCxnSpPr>
              <p:spPr>
                <a:xfrm>
                  <a:off x="5797685" y="3501957"/>
                  <a:ext cx="0" cy="2901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a:xfrm>
                <a:off x="5807413" y="3792071"/>
                <a:ext cx="233464" cy="17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a:off x="5603132" y="3792071"/>
                <a:ext cx="194553" cy="17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 name="グループ化 43"/>
            <p:cNvGrpSpPr/>
            <p:nvPr/>
          </p:nvGrpSpPr>
          <p:grpSpPr>
            <a:xfrm>
              <a:off x="5603132" y="3501957"/>
              <a:ext cx="437745" cy="169998"/>
              <a:chOff x="5603132" y="3501957"/>
              <a:chExt cx="437745" cy="169998"/>
            </a:xfrm>
          </p:grpSpPr>
          <p:cxnSp>
            <p:nvCxnSpPr>
              <p:cNvPr id="45" name="直線コネクタ 44"/>
              <p:cNvCxnSpPr>
                <a:stCxn id="50" idx="4"/>
              </p:cNvCxnSpPr>
              <p:nvPr/>
            </p:nvCxnSpPr>
            <p:spPr>
              <a:xfrm>
                <a:off x="5797685" y="3501957"/>
                <a:ext cx="243192" cy="1699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50" idx="4"/>
              </p:cNvCxnSpPr>
              <p:nvPr/>
            </p:nvCxnSpPr>
            <p:spPr>
              <a:xfrm flipH="1">
                <a:off x="5603132" y="3501957"/>
                <a:ext cx="194553" cy="1699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53" name="直線矢印コネクタ 52"/>
          <p:cNvCxnSpPr/>
          <p:nvPr/>
        </p:nvCxnSpPr>
        <p:spPr>
          <a:xfrm flipH="1">
            <a:off x="4572000" y="4503906"/>
            <a:ext cx="593387" cy="6247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4679004" y="4552545"/>
            <a:ext cx="690664" cy="746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6062864" y="2616741"/>
            <a:ext cx="5347681" cy="3816429"/>
          </a:xfrm>
          <a:prstGeom prst="rect">
            <a:avLst/>
          </a:prstGeom>
          <a:noFill/>
        </p:spPr>
        <p:txBody>
          <a:bodyPr wrap="square" rtlCol="0">
            <a:spAutoFit/>
          </a:bodyPr>
          <a:lstStyle/>
          <a:p>
            <a:pPr marL="457200" indent="-457200">
              <a:buFont typeface="+mj-ea"/>
              <a:buAutoNum type="circleNumDbPlain"/>
            </a:pPr>
            <a:r>
              <a:rPr lang="ja-JP" altLang="en-US" sz="2200" dirty="0"/>
              <a:t>旅行者</a:t>
            </a:r>
            <a:r>
              <a:rPr lang="en-US" altLang="ja-JP" sz="2200" dirty="0"/>
              <a:t>C</a:t>
            </a:r>
            <a:r>
              <a:rPr lang="ja-JP" altLang="en-US" sz="2200" dirty="0"/>
              <a:t>は、アメリカに旅行に出かける。</a:t>
            </a:r>
          </a:p>
          <a:p>
            <a:pPr marL="457200" indent="-457200">
              <a:buFont typeface="+mj-ea"/>
              <a:buAutoNum type="circleNumDbPlain"/>
            </a:pPr>
            <a:r>
              <a:rPr kumimoji="1" lang="ja-JP" altLang="en-US" sz="2200" dirty="0"/>
              <a:t>アメリカで企業</a:t>
            </a:r>
            <a:r>
              <a:rPr kumimoji="1" lang="en-US" altLang="ja-JP" sz="2200" dirty="0"/>
              <a:t>D</a:t>
            </a:r>
            <a:r>
              <a:rPr kumimoji="1" lang="ja-JP" altLang="en-US" sz="2200" dirty="0"/>
              <a:t>から買物して、カードを提示する。</a:t>
            </a:r>
          </a:p>
          <a:p>
            <a:pPr marL="457200" indent="-457200">
              <a:buFont typeface="+mj-ea"/>
              <a:buAutoNum type="circleNumDbPlain"/>
            </a:pPr>
            <a:r>
              <a:rPr lang="en-US" altLang="ja-JP" sz="2200" dirty="0"/>
              <a:t>D</a:t>
            </a:r>
            <a:r>
              <a:rPr lang="ja-JP" altLang="en-US" sz="2200" dirty="0"/>
              <a:t>はカード会社</a:t>
            </a:r>
            <a:r>
              <a:rPr lang="en-US" altLang="ja-JP" sz="2200" dirty="0"/>
              <a:t>E</a:t>
            </a:r>
            <a:r>
              <a:rPr lang="ja-JP" altLang="en-US" sz="2200" dirty="0"/>
              <a:t>から支払いを受ける。</a:t>
            </a:r>
          </a:p>
          <a:p>
            <a:pPr marL="457200" indent="-457200">
              <a:buFont typeface="+mj-ea"/>
              <a:buAutoNum type="circleNumDbPlain"/>
            </a:pPr>
            <a:r>
              <a:rPr kumimoji="1" lang="en-US" altLang="ja-JP" sz="2200" dirty="0"/>
              <a:t>E</a:t>
            </a:r>
            <a:r>
              <a:rPr kumimoji="1" lang="ja-JP" altLang="en-US" sz="2200" dirty="0"/>
              <a:t>は銀行</a:t>
            </a:r>
            <a:r>
              <a:rPr kumimoji="1" lang="en-US" altLang="ja-JP" sz="2200" dirty="0"/>
              <a:t>B</a:t>
            </a:r>
            <a:r>
              <a:rPr kumimoji="1" lang="ja-JP" altLang="en-US" sz="2200" dirty="0"/>
              <a:t>から支払いを受ける。</a:t>
            </a:r>
          </a:p>
          <a:p>
            <a:pPr marL="457200" indent="-457200">
              <a:buFont typeface="+mj-ea"/>
              <a:buAutoNum type="circleNumDbPlain"/>
            </a:pPr>
            <a:r>
              <a:rPr kumimoji="1" lang="ja-JP" altLang="en-US" sz="2200" dirty="0"/>
              <a:t>銀行</a:t>
            </a:r>
            <a:r>
              <a:rPr kumimoji="1" lang="en-US" altLang="ja-JP" sz="2200" dirty="0"/>
              <a:t>A</a:t>
            </a:r>
            <a:r>
              <a:rPr kumimoji="1" lang="ja-JP" altLang="en-US" sz="2200" dirty="0"/>
              <a:t>は</a:t>
            </a:r>
            <a:r>
              <a:rPr lang="ja-JP" altLang="en-US" sz="2200" dirty="0"/>
              <a:t>銀行</a:t>
            </a:r>
            <a:r>
              <a:rPr lang="en-US" altLang="ja-JP" sz="2200" dirty="0"/>
              <a:t>B</a:t>
            </a:r>
            <a:r>
              <a:rPr lang="ja-JP" altLang="en-US" sz="2200" dirty="0"/>
              <a:t>にドルを支払う。</a:t>
            </a:r>
          </a:p>
          <a:p>
            <a:pPr marL="457200" indent="-457200">
              <a:buFont typeface="+mj-ea"/>
              <a:buAutoNum type="circleNumDbPlain"/>
            </a:pPr>
            <a:r>
              <a:rPr kumimoji="1" lang="en-US" altLang="ja-JP" sz="2200" dirty="0"/>
              <a:t>A</a:t>
            </a:r>
            <a:r>
              <a:rPr kumimoji="1" lang="ja-JP" altLang="en-US" sz="2200" dirty="0"/>
              <a:t>は</a:t>
            </a:r>
            <a:r>
              <a:rPr kumimoji="1" lang="en-US" altLang="ja-JP" sz="2200" dirty="0"/>
              <a:t>C</a:t>
            </a:r>
            <a:r>
              <a:rPr kumimoji="1" lang="ja-JP" altLang="en-US" sz="2200" dirty="0"/>
              <a:t>の口座から、代金を円に換算した額を引き落とす。</a:t>
            </a:r>
          </a:p>
          <a:p>
            <a:r>
              <a:rPr lang="en-US" altLang="ja-JP" sz="2200" dirty="0"/>
              <a:t>※</a:t>
            </a:r>
            <a:r>
              <a:rPr lang="ja-JP" altLang="en-US" sz="2200" dirty="0"/>
              <a:t>取引の順序は、各種ありうる。</a:t>
            </a:r>
          </a:p>
          <a:p>
            <a:r>
              <a:rPr kumimoji="1" lang="en-US" altLang="ja-JP" sz="2200" dirty="0"/>
              <a:t>※</a:t>
            </a:r>
            <a:r>
              <a:rPr kumimoji="1" lang="ja-JP" altLang="en-US" sz="2200" dirty="0"/>
              <a:t>アメリカ</a:t>
            </a:r>
            <a:r>
              <a:rPr lang="ja-JP" altLang="en-US" sz="2200" dirty="0"/>
              <a:t>での買物なので、</a:t>
            </a:r>
            <a:r>
              <a:rPr lang="en-US" altLang="ja-JP" sz="2200" dirty="0"/>
              <a:t>AB</a:t>
            </a:r>
            <a:r>
              <a:rPr lang="ja-JP" altLang="en-US" sz="2200" dirty="0"/>
              <a:t>間の決済はドル建て。</a:t>
            </a:r>
            <a:endParaRPr kumimoji="1" lang="ja-JP" altLang="en-US" sz="2200" dirty="0"/>
          </a:p>
        </p:txBody>
      </p:sp>
      <p:cxnSp>
        <p:nvCxnSpPr>
          <p:cNvPr id="58" name="直線矢印コネクタ 57"/>
          <p:cNvCxnSpPr/>
          <p:nvPr/>
        </p:nvCxnSpPr>
        <p:spPr>
          <a:xfrm>
            <a:off x="3832084" y="3842426"/>
            <a:ext cx="973380" cy="3015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3453319" y="3161489"/>
            <a:ext cx="378765" cy="4182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2140084" y="2886921"/>
            <a:ext cx="14202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1566153" y="3161489"/>
            <a:ext cx="0" cy="11965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11489174"/>
      </p:ext>
    </p:extLst>
  </p:cSld>
  <p:clrMapOvr>
    <a:masterClrMapping/>
  </p:clrMapOvr>
  <mc:AlternateContent xmlns:mc="http://schemas.openxmlformats.org/markup-compatibility/2006" xmlns:p14="http://schemas.microsoft.com/office/powerpoint/2010/main">
    <mc:Choice Requires="p14">
      <p:transition spd="slow" p14:dur="2000" advTm="144453"/>
    </mc:Choice>
    <mc:Fallback xmlns="">
      <p:transition spd="slow" advTm="144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additive="base">
                                        <p:cTn id="31" dur="500" fill="hold"/>
                                        <p:tgtEl>
                                          <p:spTgt spid="42"/>
                                        </p:tgtEl>
                                        <p:attrNameLst>
                                          <p:attrName>ppt_x</p:attrName>
                                        </p:attrNameLst>
                                      </p:cBhvr>
                                      <p:tavLst>
                                        <p:tav tm="0">
                                          <p:val>
                                            <p:strVal val="#ppt_x"/>
                                          </p:val>
                                        </p:tav>
                                        <p:tav tm="100000">
                                          <p:val>
                                            <p:strVal val="#ppt_x"/>
                                          </p:val>
                                        </p:tav>
                                      </p:tavLst>
                                    </p:anim>
                                    <p:anim calcmode="lin" valueType="num">
                                      <p:cBhvr additive="base">
                                        <p:cTn id="32" dur="500" fill="hold"/>
                                        <p:tgtEl>
                                          <p:spTgt spid="42"/>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additive="base">
                                        <p:cTn id="35" dur="500" fill="hold"/>
                                        <p:tgtEl>
                                          <p:spTgt spid="41"/>
                                        </p:tgtEl>
                                        <p:attrNameLst>
                                          <p:attrName>ppt_x</p:attrName>
                                        </p:attrNameLst>
                                      </p:cBhvr>
                                      <p:tavLst>
                                        <p:tav tm="0">
                                          <p:val>
                                            <p:strVal val="#ppt_x"/>
                                          </p:val>
                                        </p:tav>
                                        <p:tav tm="100000">
                                          <p:val>
                                            <p:strVal val="#ppt_x"/>
                                          </p:val>
                                        </p:tav>
                                      </p:tavLst>
                                    </p:anim>
                                    <p:anim calcmode="lin" valueType="num">
                                      <p:cBhvr additive="base">
                                        <p:cTn id="3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6">
                                            <p:txEl>
                                              <p:pRg st="0" end="0"/>
                                            </p:txEl>
                                          </p:spTgt>
                                        </p:tgtEl>
                                        <p:attrNameLst>
                                          <p:attrName>style.visibility</p:attrName>
                                        </p:attrNameLst>
                                      </p:cBhvr>
                                      <p:to>
                                        <p:strVal val="visible"/>
                                      </p:to>
                                    </p:set>
                                    <p:anim calcmode="lin" valueType="num">
                                      <p:cBhvr additive="base">
                                        <p:cTn id="47"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6">
                                            <p:txEl>
                                              <p:pRg st="1" end="1"/>
                                            </p:txEl>
                                          </p:spTgt>
                                        </p:tgtEl>
                                        <p:attrNameLst>
                                          <p:attrName>style.visibility</p:attrName>
                                        </p:attrNameLst>
                                      </p:cBhvr>
                                      <p:to>
                                        <p:strVal val="visible"/>
                                      </p:to>
                                    </p:set>
                                    <p:anim calcmode="lin" valueType="num">
                                      <p:cBhvr additive="base">
                                        <p:cTn id="53" dur="500" fill="hold"/>
                                        <p:tgtEl>
                                          <p:spTgt spid="56">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additive="base">
                                        <p:cTn id="5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additive="base">
                                        <p:cTn id="65" dur="500" fill="hold"/>
                                        <p:tgtEl>
                                          <p:spTgt spid="53"/>
                                        </p:tgtEl>
                                        <p:attrNameLst>
                                          <p:attrName>ppt_x</p:attrName>
                                        </p:attrNameLst>
                                      </p:cBhvr>
                                      <p:tavLst>
                                        <p:tav tm="0">
                                          <p:val>
                                            <p:strVal val="#ppt_x"/>
                                          </p:val>
                                        </p:tav>
                                        <p:tav tm="100000">
                                          <p:val>
                                            <p:strVal val="#ppt_x"/>
                                          </p:val>
                                        </p:tav>
                                      </p:tavLst>
                                    </p:anim>
                                    <p:anim calcmode="lin" valueType="num">
                                      <p:cBhvr additive="base">
                                        <p:cTn id="6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additive="base">
                                        <p:cTn id="71" dur="500" fill="hold"/>
                                        <p:tgtEl>
                                          <p:spTgt spid="55"/>
                                        </p:tgtEl>
                                        <p:attrNameLst>
                                          <p:attrName>ppt_x</p:attrName>
                                        </p:attrNameLst>
                                      </p:cBhvr>
                                      <p:tavLst>
                                        <p:tav tm="0">
                                          <p:val>
                                            <p:strVal val="#ppt_x"/>
                                          </p:val>
                                        </p:tav>
                                        <p:tav tm="100000">
                                          <p:val>
                                            <p:strVal val="#ppt_x"/>
                                          </p:val>
                                        </p:tav>
                                      </p:tavLst>
                                    </p:anim>
                                    <p:anim calcmode="lin" valueType="num">
                                      <p:cBhvr additive="base">
                                        <p:cTn id="72"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 calcmode="lin" valueType="num">
                                      <p:cBhvr additive="base">
                                        <p:cTn id="7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56">
                                            <p:txEl>
                                              <p:pRg st="2" end="2"/>
                                            </p:txEl>
                                          </p:spTgt>
                                        </p:tgtEl>
                                        <p:attrNameLst>
                                          <p:attrName>style.visibility</p:attrName>
                                        </p:attrNameLst>
                                      </p:cBhvr>
                                      <p:to>
                                        <p:strVal val="visible"/>
                                      </p:to>
                                    </p:set>
                                    <p:anim calcmode="lin" valueType="num">
                                      <p:cBhvr additive="base">
                                        <p:cTn id="83"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ppt_x"/>
                                          </p:val>
                                        </p:tav>
                                        <p:tav tm="100000">
                                          <p:val>
                                            <p:strVal val="#ppt_x"/>
                                          </p:val>
                                        </p:tav>
                                      </p:tavLst>
                                    </p:anim>
                                    <p:anim calcmode="lin" valueType="num">
                                      <p:cBhvr additive="base">
                                        <p:cTn id="90"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56">
                                            <p:txEl>
                                              <p:pRg st="3" end="3"/>
                                            </p:txEl>
                                          </p:spTgt>
                                        </p:tgtEl>
                                        <p:attrNameLst>
                                          <p:attrName>style.visibility</p:attrName>
                                        </p:attrNameLst>
                                      </p:cBhvr>
                                      <p:to>
                                        <p:strVal val="visible"/>
                                      </p:to>
                                    </p:set>
                                    <p:anim calcmode="lin" valueType="num">
                                      <p:cBhvr additive="base">
                                        <p:cTn id="95" dur="500" fill="hold"/>
                                        <p:tgtEl>
                                          <p:spTgt spid="56">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5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60"/>
                                        </p:tgtEl>
                                        <p:attrNameLst>
                                          <p:attrName>style.visibility</p:attrName>
                                        </p:attrNameLst>
                                      </p:cBhvr>
                                      <p:to>
                                        <p:strVal val="visible"/>
                                      </p:to>
                                    </p:set>
                                    <p:anim calcmode="lin" valueType="num">
                                      <p:cBhvr additive="base">
                                        <p:cTn id="101" dur="500" fill="hold"/>
                                        <p:tgtEl>
                                          <p:spTgt spid="60"/>
                                        </p:tgtEl>
                                        <p:attrNameLst>
                                          <p:attrName>ppt_x</p:attrName>
                                        </p:attrNameLst>
                                      </p:cBhvr>
                                      <p:tavLst>
                                        <p:tav tm="0">
                                          <p:val>
                                            <p:strVal val="#ppt_x"/>
                                          </p:val>
                                        </p:tav>
                                        <p:tav tm="100000">
                                          <p:val>
                                            <p:strVal val="#ppt_x"/>
                                          </p:val>
                                        </p:tav>
                                      </p:tavLst>
                                    </p:anim>
                                    <p:anim calcmode="lin" valueType="num">
                                      <p:cBhvr additive="base">
                                        <p:cTn id="102"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56">
                                            <p:txEl>
                                              <p:pRg st="4" end="4"/>
                                            </p:txEl>
                                          </p:spTgt>
                                        </p:tgtEl>
                                        <p:attrNameLst>
                                          <p:attrName>style.visibility</p:attrName>
                                        </p:attrNameLst>
                                      </p:cBhvr>
                                      <p:to>
                                        <p:strVal val="visible"/>
                                      </p:to>
                                    </p:set>
                                    <p:anim calcmode="lin" valueType="num">
                                      <p:cBhvr additive="base">
                                        <p:cTn id="107"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5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62"/>
                                        </p:tgtEl>
                                        <p:attrNameLst>
                                          <p:attrName>style.visibility</p:attrName>
                                        </p:attrNameLst>
                                      </p:cBhvr>
                                      <p:to>
                                        <p:strVal val="visible"/>
                                      </p:to>
                                    </p:set>
                                    <p:anim calcmode="lin" valueType="num">
                                      <p:cBhvr additive="base">
                                        <p:cTn id="113" dur="500" fill="hold"/>
                                        <p:tgtEl>
                                          <p:spTgt spid="62"/>
                                        </p:tgtEl>
                                        <p:attrNameLst>
                                          <p:attrName>ppt_x</p:attrName>
                                        </p:attrNameLst>
                                      </p:cBhvr>
                                      <p:tavLst>
                                        <p:tav tm="0">
                                          <p:val>
                                            <p:strVal val="#ppt_x"/>
                                          </p:val>
                                        </p:tav>
                                        <p:tav tm="100000">
                                          <p:val>
                                            <p:strVal val="#ppt_x"/>
                                          </p:val>
                                        </p:tav>
                                      </p:tavLst>
                                    </p:anim>
                                    <p:anim calcmode="lin" valueType="num">
                                      <p:cBhvr additive="base">
                                        <p:cTn id="11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56">
                                            <p:txEl>
                                              <p:pRg st="5" end="5"/>
                                            </p:txEl>
                                          </p:spTgt>
                                        </p:tgtEl>
                                        <p:attrNameLst>
                                          <p:attrName>style.visibility</p:attrName>
                                        </p:attrNameLst>
                                      </p:cBhvr>
                                      <p:to>
                                        <p:strVal val="visible"/>
                                      </p:to>
                                    </p:set>
                                    <p:anim calcmode="lin" valueType="num">
                                      <p:cBhvr additive="base">
                                        <p:cTn id="119" dur="500" fill="hold"/>
                                        <p:tgtEl>
                                          <p:spTgt spid="56">
                                            <p:txEl>
                                              <p:pRg st="5" end="5"/>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5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nodeType="click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ppt_x"/>
                                          </p:val>
                                        </p:tav>
                                        <p:tav tm="100000">
                                          <p:val>
                                            <p:strVal val="#ppt_x"/>
                                          </p:val>
                                        </p:tav>
                                      </p:tavLst>
                                    </p:anim>
                                    <p:anim calcmode="lin" valueType="num">
                                      <p:cBhvr additive="base">
                                        <p:cTn id="126" dur="500" fill="hold"/>
                                        <p:tgtEl>
                                          <p:spTgt spid="64"/>
                                        </p:tgtEl>
                                        <p:attrNameLst>
                                          <p:attrName>ppt_y</p:attrName>
                                        </p:attrNameLst>
                                      </p:cBhvr>
                                      <p:tavLst>
                                        <p:tav tm="0">
                                          <p:val>
                                            <p:strVal val="1+#ppt_h/2"/>
                                          </p:val>
                                        </p:tav>
                                        <p:tav tm="100000">
                                          <p:val>
                                            <p:strVal val="#ppt_y"/>
                                          </p:val>
                                        </p:tav>
                                      </p:tavLst>
                                    </p:anim>
                                  </p:childTnLst>
                                </p:cTn>
                              </p:par>
                              <p:par>
                                <p:cTn id="127" presetID="2" presetClass="entr" presetSubtype="4" fill="hold" nodeType="withEffect">
                                  <p:stCondLst>
                                    <p:cond delay="0"/>
                                  </p:stCondLst>
                                  <p:childTnLst>
                                    <p:set>
                                      <p:cBhvr>
                                        <p:cTn id="128" dur="1" fill="hold">
                                          <p:stCondLst>
                                            <p:cond delay="0"/>
                                          </p:stCondLst>
                                        </p:cTn>
                                        <p:tgtEl>
                                          <p:spTgt spid="56">
                                            <p:txEl>
                                              <p:pRg st="6" end="6"/>
                                            </p:txEl>
                                          </p:spTgt>
                                        </p:tgtEl>
                                        <p:attrNameLst>
                                          <p:attrName>style.visibility</p:attrName>
                                        </p:attrNameLst>
                                      </p:cBhvr>
                                      <p:to>
                                        <p:strVal val="visible"/>
                                      </p:to>
                                    </p:set>
                                    <p:anim calcmode="lin" valueType="num">
                                      <p:cBhvr additive="base">
                                        <p:cTn id="129"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additive="base">
                                        <p:cTn id="130" dur="500" fill="hold"/>
                                        <p:tgtEl>
                                          <p:spTgt spid="5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nodeType="clickEffect">
                                  <p:stCondLst>
                                    <p:cond delay="0"/>
                                  </p:stCondLst>
                                  <p:childTnLst>
                                    <p:set>
                                      <p:cBhvr>
                                        <p:cTn id="134" dur="1" fill="hold">
                                          <p:stCondLst>
                                            <p:cond delay="0"/>
                                          </p:stCondLst>
                                        </p:cTn>
                                        <p:tgtEl>
                                          <p:spTgt spid="56">
                                            <p:txEl>
                                              <p:pRg st="7" end="7"/>
                                            </p:txEl>
                                          </p:spTgt>
                                        </p:tgtEl>
                                        <p:attrNameLst>
                                          <p:attrName>style.visibility</p:attrName>
                                        </p:attrNameLst>
                                      </p:cBhvr>
                                      <p:to>
                                        <p:strVal val="visible"/>
                                      </p:to>
                                    </p:set>
                                    <p:anim calcmode="lin" valueType="num">
                                      <p:cBhvr additive="base">
                                        <p:cTn id="135" dur="500" fill="hold"/>
                                        <p:tgtEl>
                                          <p:spTgt spid="56">
                                            <p:txEl>
                                              <p:pRg st="7" end="7"/>
                                            </p:txEl>
                                          </p:spTgt>
                                        </p:tgtEl>
                                        <p:attrNameLst>
                                          <p:attrName>ppt_x</p:attrName>
                                        </p:attrNameLst>
                                      </p:cBhvr>
                                      <p:tavLst>
                                        <p:tav tm="0">
                                          <p:val>
                                            <p:strVal val="#ppt_x"/>
                                          </p:val>
                                        </p:tav>
                                        <p:tav tm="100000">
                                          <p:val>
                                            <p:strVal val="#ppt_x"/>
                                          </p:val>
                                        </p:tav>
                                      </p:tavLst>
                                    </p:anim>
                                    <p:anim calcmode="lin" valueType="num">
                                      <p:cBhvr additive="base">
                                        <p:cTn id="136" dur="500" fill="hold"/>
                                        <p:tgtEl>
                                          <p:spTgt spid="5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200" dirty="0"/>
              <a:t>話戻って、貿易決済の主流である逆為替は、実はもっと複雑。</a:t>
            </a:r>
          </a:p>
          <a:p>
            <a:pPr marL="342900" indent="-342900" algn="l">
              <a:buFont typeface="Wingdings" panose="05000000000000000000" pitchFamily="2" charset="2"/>
              <a:buChar char="l"/>
            </a:pPr>
            <a:r>
              <a:rPr lang="ja-JP" altLang="en-US" sz="3200" dirty="0"/>
              <a:t>今まで説明したやり方だけでは、大きな問題が残っている。</a:t>
            </a:r>
          </a:p>
          <a:p>
            <a:pPr marL="342900" indent="-342900" algn="l">
              <a:buFont typeface="Wingdings" panose="05000000000000000000" pitchFamily="2" charset="2"/>
              <a:buChar char="l"/>
            </a:pPr>
            <a:r>
              <a:rPr lang="en-US" altLang="ja-JP" sz="3200" dirty="0"/>
              <a:t>X</a:t>
            </a:r>
            <a:r>
              <a:rPr lang="ja-JP" altLang="en-US" sz="3200" dirty="0" err="1"/>
              <a:t>は輸</a:t>
            </a:r>
            <a:r>
              <a:rPr lang="ja-JP" altLang="en-US" sz="3200" dirty="0"/>
              <a:t>出した代金を回収するのが、大変遅くなる。海上輸送による貿易の場合には、</a:t>
            </a:r>
            <a:r>
              <a:rPr lang="en-US" altLang="ja-JP" sz="3200" dirty="0"/>
              <a:t>Y</a:t>
            </a:r>
            <a:r>
              <a:rPr lang="ja-JP" altLang="en-US" sz="3200" dirty="0"/>
              <a:t>に貨物が到着するまで数ヵ月かかる場合もある。それから支払いが始まるようでは、</a:t>
            </a:r>
            <a:r>
              <a:rPr lang="en-US" altLang="ja-JP" sz="3200" dirty="0"/>
              <a:t>X</a:t>
            </a:r>
            <a:r>
              <a:rPr lang="ja-JP" altLang="en-US" sz="3200" dirty="0"/>
              <a:t>のキャッシュフローと資本の回転にもダメージあり。つまり、</a:t>
            </a:r>
          </a:p>
          <a:p>
            <a:pPr marL="342900" indent="-342900" algn="l">
              <a:buFont typeface="Wingdings" panose="05000000000000000000" pitchFamily="2" charset="2"/>
              <a:buChar char="l"/>
            </a:pPr>
            <a:r>
              <a:rPr lang="ja-JP" altLang="en-US" sz="3200" dirty="0"/>
              <a:t>期間あたりの利潤率が低くなる。もう一度、図をみると、</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992054226"/>
      </p:ext>
    </p:extLst>
  </p:cSld>
  <p:clrMapOvr>
    <a:masterClrMapping/>
  </p:clrMapOvr>
  <mc:AlternateContent xmlns:mc="http://schemas.openxmlformats.org/markup-compatibility/2006" xmlns:p14="http://schemas.microsoft.com/office/powerpoint/2010/main">
    <mc:Choice Requires="p14">
      <p:transition spd="slow" p14:dur="2000" advTm="61299"/>
    </mc:Choice>
    <mc:Fallback xmlns="">
      <p:transition spd="slow" advTm="612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lnSpcReduction="10000"/>
          </a:bodyPr>
          <a:lstStyle/>
          <a:p>
            <a:pPr marL="342900" indent="-342900" algn="l">
              <a:buFont typeface="Wingdings" panose="05000000000000000000" pitchFamily="2" charset="2"/>
              <a:buChar char="l"/>
            </a:pPr>
            <a:r>
              <a:rPr lang="ja-JP" altLang="en-US" dirty="0"/>
              <a:t>逆</a:t>
            </a:r>
            <a:r>
              <a:rPr kumimoji="1" lang="ja-JP" altLang="en-US" dirty="0"/>
              <a:t>為替の図</a:t>
            </a:r>
            <a:r>
              <a:rPr lang="ja-JP" altLang="en-US" dirty="0"/>
              <a:t>（もっともシンプルな方法。図の中の番号は省略。）</a:t>
            </a:r>
            <a:endParaRPr kumimoji="1" lang="ja-JP" altLang="en-US" dirty="0"/>
          </a:p>
          <a:p>
            <a:pPr marL="342900" indent="-342900" algn="l">
              <a:buFont typeface="Wingdings" panose="05000000000000000000" pitchFamily="2" charset="2"/>
              <a:buChar char="l"/>
            </a:pPr>
            <a:r>
              <a:rPr lang="ja-JP" altLang="en-US" dirty="0"/>
              <a:t>（日本）　　　　　　　　　 （アメリカ）</a:t>
            </a:r>
            <a:endParaRPr kumimoji="1" lang="ja-JP" altLang="en-US" dirty="0"/>
          </a:p>
          <a:p>
            <a:pPr algn="l"/>
            <a:r>
              <a:rPr lang="ja-JP" altLang="en-US" dirty="0"/>
              <a:t>　　　　　　　　　　</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endParaRPr lang="ja-JP" altLang="en-US" dirty="0"/>
          </a:p>
          <a:p>
            <a:pPr algn="l"/>
            <a:r>
              <a:rPr lang="en-US" altLang="ja-JP" dirty="0"/>
              <a:t>※</a:t>
            </a:r>
            <a:r>
              <a:rPr lang="ja-JP" altLang="en-US" dirty="0"/>
              <a:t>このように、</a:t>
            </a:r>
            <a:r>
              <a:rPr lang="en-US" altLang="ja-JP" dirty="0"/>
              <a:t>X</a:t>
            </a:r>
            <a:r>
              <a:rPr lang="ja-JP" altLang="en-US" dirty="0"/>
              <a:t>が代金を受け取る順番が最後。だからといって、</a:t>
            </a:r>
            <a:r>
              <a:rPr lang="en-US" altLang="ja-JP" dirty="0"/>
              <a:t>Y</a:t>
            </a:r>
            <a:r>
              <a:rPr lang="ja-JP" altLang="en-US" dirty="0"/>
              <a:t>は貨物が到着して確認できるまでは、支払いたくない。⇒次の回で、その解決策を説明。</a:t>
            </a:r>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531206" y="1490168"/>
            <a:ext cx="5184843" cy="3816429"/>
          </a:xfrm>
          <a:prstGeom prst="rect">
            <a:avLst/>
          </a:prstGeom>
          <a:noFill/>
        </p:spPr>
        <p:txBody>
          <a:bodyPr wrap="square" rtlCol="0">
            <a:spAutoFit/>
          </a:bodyPr>
          <a:lstStyle/>
          <a:p>
            <a:pPr marL="342900" indent="-342900">
              <a:buFont typeface="+mj-ea"/>
              <a:buAutoNum type="circleNumDbPlain"/>
            </a:pPr>
            <a:r>
              <a:rPr lang="en-US" altLang="ja-JP" sz="2200" dirty="0"/>
              <a:t>X</a:t>
            </a:r>
            <a:r>
              <a:rPr lang="ja-JP" altLang="en-US" sz="2200" dirty="0"/>
              <a:t>は</a:t>
            </a:r>
            <a:r>
              <a:rPr lang="en-US" altLang="ja-JP" sz="2200" dirty="0"/>
              <a:t>Y</a:t>
            </a:r>
            <a:r>
              <a:rPr lang="ja-JP" altLang="en-US" sz="2200" dirty="0"/>
              <a:t>に財を輸出。</a:t>
            </a:r>
          </a:p>
          <a:p>
            <a:pPr marL="342900" indent="-342900">
              <a:buFont typeface="+mj-ea"/>
              <a:buAutoNum type="circleNumDbPlain"/>
            </a:pPr>
            <a:r>
              <a:rPr lang="en-US" altLang="ja-JP" sz="2200" dirty="0"/>
              <a:t>X</a:t>
            </a:r>
            <a:r>
              <a:rPr lang="ja-JP" altLang="en-US" sz="2200" dirty="0"/>
              <a:t>は</a:t>
            </a:r>
            <a:r>
              <a:rPr lang="en-US" altLang="ja-JP" sz="2200" dirty="0"/>
              <a:t>A</a:t>
            </a:r>
            <a:r>
              <a:rPr lang="ja-JP" altLang="en-US" sz="2200" dirty="0"/>
              <a:t>に為替手形を渡す。</a:t>
            </a:r>
          </a:p>
          <a:p>
            <a:pPr marL="342900" indent="-342900">
              <a:buFont typeface="+mj-ea"/>
              <a:buAutoNum type="circleNumDbPlain"/>
            </a:pPr>
            <a:r>
              <a:rPr lang="en-US" altLang="ja-JP" sz="2200" dirty="0"/>
              <a:t>A</a:t>
            </a:r>
            <a:r>
              <a:rPr lang="ja-JP" altLang="en-US" sz="2200" dirty="0"/>
              <a:t>は為替手形を</a:t>
            </a:r>
            <a:r>
              <a:rPr lang="en-US" altLang="ja-JP" sz="2200" dirty="0"/>
              <a:t>B</a:t>
            </a:r>
            <a:r>
              <a:rPr lang="ja-JP" altLang="en-US" sz="2200" dirty="0"/>
              <a:t>に送る。</a:t>
            </a:r>
          </a:p>
          <a:p>
            <a:pPr marL="342900" indent="-342900">
              <a:buFont typeface="+mj-ea"/>
              <a:buAutoNum type="circleNumDbPlain"/>
            </a:pPr>
            <a:r>
              <a:rPr lang="en-US" altLang="ja-JP" sz="2200" dirty="0"/>
              <a:t>B</a:t>
            </a:r>
            <a:r>
              <a:rPr lang="ja-JP" altLang="en-US" sz="2200" dirty="0"/>
              <a:t>は為替手形を</a:t>
            </a:r>
            <a:r>
              <a:rPr lang="en-US" altLang="ja-JP" sz="2200" dirty="0"/>
              <a:t>Y</a:t>
            </a:r>
            <a:r>
              <a:rPr lang="ja-JP" altLang="en-US" sz="2200" dirty="0"/>
              <a:t>に呈示する。</a:t>
            </a:r>
          </a:p>
          <a:p>
            <a:pPr marL="342900" indent="-342900">
              <a:buFont typeface="+mj-ea"/>
              <a:buAutoNum type="circleNumDbPlain"/>
            </a:pPr>
            <a:r>
              <a:rPr lang="en-US" altLang="ja-JP" sz="2200" dirty="0"/>
              <a:t>Y</a:t>
            </a:r>
            <a:r>
              <a:rPr lang="ja-JP" altLang="en-US" sz="2200" dirty="0"/>
              <a:t>は</a:t>
            </a:r>
            <a:r>
              <a:rPr lang="en-US" altLang="ja-JP" sz="2200" dirty="0"/>
              <a:t>B</a:t>
            </a:r>
            <a:r>
              <a:rPr lang="ja-JP" altLang="en-US" sz="2200" dirty="0"/>
              <a:t>に額面の代金を支払う（</a:t>
            </a:r>
            <a:r>
              <a:rPr lang="en-US" altLang="ja-JP" sz="2200" dirty="0"/>
              <a:t>Y</a:t>
            </a:r>
            <a:r>
              <a:rPr lang="ja-JP" altLang="en-US" sz="2200" dirty="0"/>
              <a:t>が</a:t>
            </a:r>
            <a:r>
              <a:rPr lang="en-US" altLang="ja-JP" sz="2200" dirty="0"/>
              <a:t>B</a:t>
            </a:r>
            <a:r>
              <a:rPr lang="ja-JP" altLang="en-US" sz="2200" dirty="0"/>
              <a:t>に置いている口座の引落し）。</a:t>
            </a:r>
          </a:p>
          <a:p>
            <a:pPr marL="342900" indent="-342900">
              <a:buFont typeface="+mj-ea"/>
              <a:buAutoNum type="circleNumDbPlain"/>
            </a:pPr>
            <a:r>
              <a:rPr lang="en-US" altLang="ja-JP" sz="2200" dirty="0"/>
              <a:t>B</a:t>
            </a:r>
            <a:r>
              <a:rPr lang="ja-JP" altLang="en-US" sz="2200" dirty="0"/>
              <a:t>は</a:t>
            </a:r>
            <a:r>
              <a:rPr lang="en-US" altLang="ja-JP" sz="2200" dirty="0"/>
              <a:t>A</a:t>
            </a:r>
            <a:r>
              <a:rPr lang="ja-JP" altLang="en-US" sz="2200" dirty="0"/>
              <a:t>に支払う（</a:t>
            </a:r>
            <a:r>
              <a:rPr lang="en-US" altLang="ja-JP" sz="2200" dirty="0"/>
              <a:t>A</a:t>
            </a:r>
            <a:r>
              <a:rPr lang="ja-JP" altLang="en-US" sz="2200" dirty="0"/>
              <a:t>が</a:t>
            </a:r>
            <a:r>
              <a:rPr lang="en-US" altLang="ja-JP" sz="2200" dirty="0"/>
              <a:t>B</a:t>
            </a:r>
            <a:r>
              <a:rPr lang="ja-JP" altLang="en-US" sz="2200" dirty="0"/>
              <a:t>に置いているドル建ての口座への振込み）。</a:t>
            </a:r>
          </a:p>
          <a:p>
            <a:pPr marL="342900" indent="-342900">
              <a:buFont typeface="+mj-ea"/>
              <a:buAutoNum type="circleNumDbPlain"/>
            </a:pPr>
            <a:r>
              <a:rPr lang="en-US" altLang="ja-JP" sz="2200" dirty="0"/>
              <a:t>A</a:t>
            </a:r>
            <a:r>
              <a:rPr lang="ja-JP" altLang="en-US" sz="2200" dirty="0"/>
              <a:t>は</a:t>
            </a:r>
            <a:r>
              <a:rPr lang="en-US" altLang="ja-JP" sz="2200" dirty="0"/>
              <a:t>X</a:t>
            </a:r>
            <a:r>
              <a:rPr lang="ja-JP" altLang="en-US" sz="2200" dirty="0"/>
              <a:t>に支払う（ここは日本国内なので、為替手形のドル建ての額面を円に換算した金額を</a:t>
            </a:r>
            <a:r>
              <a:rPr lang="en-US" altLang="ja-JP" sz="2200" dirty="0"/>
              <a:t>X</a:t>
            </a:r>
            <a:r>
              <a:rPr lang="ja-JP" altLang="en-US" sz="2200" dirty="0"/>
              <a:t>の口座に振り込む）。</a:t>
            </a:r>
            <a:endParaRPr kumimoji="1" lang="ja-JP" altLang="en-US" sz="2200" dirty="0"/>
          </a:p>
        </p:txBody>
      </p:sp>
      <p:cxnSp>
        <p:nvCxnSpPr>
          <p:cNvPr id="8" name="直線矢印コネクタ 7"/>
          <p:cNvCxnSpPr/>
          <p:nvPr/>
        </p:nvCxnSpPr>
        <p:spPr>
          <a:xfrm flipH="1" flipV="1">
            <a:off x="1695885" y="28098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29418" y="28098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107776" y="4297903"/>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526009" y="2809800"/>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112750" y="280834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07776" y="2772149"/>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107776" y="2555131"/>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76212177"/>
      </p:ext>
    </p:extLst>
  </p:cSld>
  <p:clrMapOvr>
    <a:masterClrMapping/>
  </p:clrMapOvr>
  <mc:AlternateContent xmlns:mc="http://schemas.openxmlformats.org/markup-compatibility/2006" xmlns:p14="http://schemas.microsoft.com/office/powerpoint/2010/main">
    <mc:Choice Requires="p14">
      <p:transition spd="slow" p14:dur="2000" advTm="103119"/>
    </mc:Choice>
    <mc:Fallback xmlns="">
      <p:transition spd="slow" advTm="1031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ppt_x"/>
                                          </p:val>
                                        </p:tav>
                                        <p:tav tm="100000">
                                          <p:val>
                                            <p:strVal val="#ppt_x"/>
                                          </p:val>
                                        </p:tav>
                                      </p:tavLst>
                                    </p:anim>
                                    <p:anim calcmode="lin" valueType="num">
                                      <p:cBhvr additive="base">
                                        <p:cTn id="6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
                                            <p:txEl>
                                              <p:pRg st="4" end="4"/>
                                            </p:txEl>
                                          </p:spTgt>
                                        </p:tgtEl>
                                        <p:attrNameLst>
                                          <p:attrName>style.visibility</p:attrName>
                                        </p:attrNameLst>
                                      </p:cBhvr>
                                      <p:to>
                                        <p:strVal val="visible"/>
                                      </p:to>
                                    </p:set>
                                    <p:anim calcmode="lin" valueType="num">
                                      <p:cBhvr additive="base">
                                        <p:cTn id="7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additive="base">
                                        <p:cTn id="85" dur="500" fill="hold"/>
                                        <p:tgtEl>
                                          <p:spTgt spid="14"/>
                                        </p:tgtEl>
                                        <p:attrNameLst>
                                          <p:attrName>ppt_x</p:attrName>
                                        </p:attrNameLst>
                                      </p:cBhvr>
                                      <p:tavLst>
                                        <p:tav tm="0">
                                          <p:val>
                                            <p:strVal val="#ppt_x"/>
                                          </p:val>
                                        </p:tav>
                                        <p:tav tm="100000">
                                          <p:val>
                                            <p:strVal val="#ppt_x"/>
                                          </p:val>
                                        </p:tav>
                                      </p:tavLst>
                                    </p:anim>
                                    <p:anim calcmode="lin" valueType="num">
                                      <p:cBhvr additive="base">
                                        <p:cTn id="8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anim calcmode="lin" valueType="num">
                                      <p:cBhvr additive="base">
                                        <p:cTn id="9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6">
                                            <p:txEl>
                                              <p:pRg st="6" end="6"/>
                                            </p:txEl>
                                          </p:spTgt>
                                        </p:tgtEl>
                                        <p:attrNameLst>
                                          <p:attrName>style.visibility</p:attrName>
                                        </p:attrNameLst>
                                      </p:cBhvr>
                                      <p:to>
                                        <p:strVal val="visible"/>
                                      </p:to>
                                    </p:set>
                                    <p:anim calcmode="lin" valueType="num">
                                      <p:cBhvr additive="base">
                                        <p:cTn id="10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10"/>
                                        </p:tgtEl>
                                        <p:attrNameLst>
                                          <p:attrName>style.visibility</p:attrName>
                                        </p:attrNameLst>
                                      </p:cBhvr>
                                      <p:to>
                                        <p:strVal val="visible"/>
                                      </p:to>
                                    </p:set>
                                    <p:anim calcmode="lin" valueType="num">
                                      <p:cBhvr additive="base">
                                        <p:cTn id="109" dur="500" fill="hold"/>
                                        <p:tgtEl>
                                          <p:spTgt spid="10"/>
                                        </p:tgtEl>
                                        <p:attrNameLst>
                                          <p:attrName>ppt_x</p:attrName>
                                        </p:attrNameLst>
                                      </p:cBhvr>
                                      <p:tavLst>
                                        <p:tav tm="0">
                                          <p:val>
                                            <p:strVal val="#ppt_x"/>
                                          </p:val>
                                        </p:tav>
                                        <p:tav tm="100000">
                                          <p:val>
                                            <p:strVal val="#ppt_x"/>
                                          </p:val>
                                        </p:tav>
                                      </p:tavLst>
                                    </p:anim>
                                    <p:anim calcmode="lin" valueType="num">
                                      <p:cBhvr additive="base">
                                        <p:cTn id="11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3">
                                            <p:txEl>
                                              <p:pRg st="10" end="10"/>
                                            </p:txEl>
                                          </p:spTgt>
                                        </p:tgtEl>
                                        <p:attrNameLst>
                                          <p:attrName>style.visibility</p:attrName>
                                        </p:attrNameLst>
                                      </p:cBhvr>
                                      <p:to>
                                        <p:strVal val="visible"/>
                                      </p:to>
                                    </p:set>
                                    <p:anim calcmode="lin" valueType="num">
                                      <p:cBhvr additive="base">
                                        <p:cTn id="1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328828"/>
          </a:xfrm>
        </p:spPr>
        <p:txBody>
          <a:bodyPr>
            <a:normAutofit/>
          </a:bodyPr>
          <a:lstStyle/>
          <a:p>
            <a:pPr marL="342900" indent="-342900" algn="l">
              <a:buFont typeface="Wingdings" panose="05000000000000000000" pitchFamily="2" charset="2"/>
              <a:buChar char="l"/>
            </a:pPr>
            <a:r>
              <a:rPr lang="ja-JP" altLang="en-US" sz="2000" dirty="0">
                <a:latin typeface="+mn-ea"/>
              </a:rPr>
              <a:t>（補足）日本と中国の企業間の貿易で、代金の決済がドル建てだと、口座のやりとりや国際収支統計はどうなるだろう。こうした事例は、実際によくある。中国企業</a:t>
            </a:r>
            <a:r>
              <a:rPr lang="en-US" altLang="ja-JP" sz="2000" dirty="0">
                <a:latin typeface="+mn-ea"/>
              </a:rPr>
              <a:t>X</a:t>
            </a:r>
            <a:r>
              <a:rPr lang="ja-JP" altLang="en-US" sz="2000" dirty="0">
                <a:latin typeface="+mn-ea"/>
              </a:rPr>
              <a:t>が日本の企業</a:t>
            </a:r>
            <a:r>
              <a:rPr lang="en-US" altLang="ja-JP" sz="2000" dirty="0">
                <a:latin typeface="+mn-ea"/>
              </a:rPr>
              <a:t>Y</a:t>
            </a:r>
            <a:r>
              <a:rPr lang="ja-JP" altLang="en-US" sz="2000" dirty="0" err="1">
                <a:latin typeface="+mn-ea"/>
              </a:rPr>
              <a:t>に輸</a:t>
            </a:r>
            <a:r>
              <a:rPr lang="ja-JP" altLang="en-US" sz="2000" dirty="0">
                <a:latin typeface="+mn-ea"/>
              </a:rPr>
              <a:t>出したと仮定する。</a:t>
            </a:r>
          </a:p>
          <a:p>
            <a:pPr marL="342900" indent="-342900" algn="l">
              <a:buFont typeface="Wingdings" panose="05000000000000000000" pitchFamily="2" charset="2"/>
              <a:buChar char="l"/>
            </a:pPr>
            <a:r>
              <a:rPr lang="ja-JP" altLang="en-US" sz="2000" dirty="0">
                <a:latin typeface="+mn-ea"/>
              </a:rPr>
              <a:t>まず、決済についてのスタートとして、ドル決済。ドルはアメリカの通貨だから、</a:t>
            </a:r>
            <a:r>
              <a:rPr lang="en-US" altLang="ja-JP" sz="2000" dirty="0">
                <a:latin typeface="+mn-ea"/>
              </a:rPr>
              <a:t>A</a:t>
            </a:r>
            <a:r>
              <a:rPr lang="ja-JP" altLang="en-US" sz="2000" dirty="0">
                <a:latin typeface="+mn-ea"/>
              </a:rPr>
              <a:t>と</a:t>
            </a:r>
            <a:r>
              <a:rPr lang="en-US" altLang="ja-JP" sz="2000" dirty="0">
                <a:latin typeface="+mn-ea"/>
              </a:rPr>
              <a:t>B</a:t>
            </a:r>
            <a:r>
              <a:rPr lang="ja-JP" altLang="en-US" sz="2000" dirty="0">
                <a:latin typeface="+mn-ea"/>
              </a:rPr>
              <a:t>がアメリカの銀行</a:t>
            </a:r>
            <a:r>
              <a:rPr lang="en-US" altLang="ja-JP" sz="2000" dirty="0">
                <a:latin typeface="+mn-ea"/>
              </a:rPr>
              <a:t>C</a:t>
            </a:r>
            <a:r>
              <a:rPr lang="ja-JP" altLang="en-US" sz="2000" dirty="0">
                <a:latin typeface="+mn-ea"/>
              </a:rPr>
              <a:t>に持っているドル建ての預金を使うことになる（</a:t>
            </a:r>
            <a:r>
              <a:rPr lang="en-US" altLang="ja-JP" sz="2000" dirty="0">
                <a:latin typeface="+mn-ea"/>
              </a:rPr>
              <a:t>A</a:t>
            </a:r>
            <a:r>
              <a:rPr lang="ja-JP" altLang="en-US" sz="2000" dirty="0">
                <a:latin typeface="+mn-ea"/>
              </a:rPr>
              <a:t>も</a:t>
            </a:r>
            <a:r>
              <a:rPr lang="en-US" altLang="ja-JP" sz="2000" dirty="0">
                <a:latin typeface="+mn-ea"/>
              </a:rPr>
              <a:t>B</a:t>
            </a:r>
            <a:r>
              <a:rPr lang="ja-JP" altLang="en-US" sz="2000" dirty="0">
                <a:latin typeface="+mn-ea"/>
              </a:rPr>
              <a:t>も、同じ銀行</a:t>
            </a:r>
            <a:r>
              <a:rPr lang="en-US" altLang="ja-JP" sz="2000" dirty="0">
                <a:latin typeface="+mn-ea"/>
              </a:rPr>
              <a:t>C</a:t>
            </a:r>
            <a:r>
              <a:rPr lang="ja-JP" altLang="en-US" sz="2000" dirty="0">
                <a:latin typeface="+mn-ea"/>
              </a:rPr>
              <a:t>に口座を持つと仮定）。</a:t>
            </a:r>
          </a:p>
          <a:p>
            <a:pPr algn="l"/>
            <a:r>
              <a:rPr lang="ja-JP" altLang="en-US" sz="2000" dirty="0">
                <a:latin typeface="+mn-ea"/>
              </a:rPr>
              <a:t>　　　　　　　（アメリカ）銀行</a:t>
            </a:r>
            <a:r>
              <a:rPr lang="en-US" altLang="ja-JP" sz="2000" dirty="0">
                <a:latin typeface="+mn-ea"/>
              </a:rPr>
              <a:t>C</a:t>
            </a:r>
            <a:endParaRPr lang="ja-JP" altLang="en-US" sz="2000" dirty="0">
              <a:latin typeface="+mn-ea"/>
            </a:endParaRPr>
          </a:p>
          <a:p>
            <a:pPr algn="l"/>
            <a:r>
              <a:rPr lang="ja-JP" altLang="en-US" dirty="0"/>
              <a:t>　（</a:t>
            </a:r>
            <a:r>
              <a:rPr lang="ja-JP" altLang="en-US" sz="2000" dirty="0"/>
              <a:t>中国）　　　　　　　　　 （日本）</a:t>
            </a:r>
            <a:endParaRPr kumimoji="1" lang="ja-JP" altLang="en-US" sz="2000" dirty="0"/>
          </a:p>
          <a:p>
            <a:pPr algn="l"/>
            <a:r>
              <a:rPr lang="ja-JP" altLang="en-US" sz="2000" dirty="0"/>
              <a:t>　　</a:t>
            </a:r>
            <a:r>
              <a:rPr kumimoji="1" lang="ja-JP" altLang="en-US" sz="2000" dirty="0"/>
              <a:t>銀行</a:t>
            </a:r>
            <a:r>
              <a:rPr lang="en-US" altLang="ja-JP" sz="2000" dirty="0"/>
              <a:t>A</a:t>
            </a:r>
            <a:r>
              <a:rPr lang="ja-JP" altLang="en-US" sz="2000" dirty="0"/>
              <a:t>　　　　　　　　　　銀行</a:t>
            </a:r>
            <a:r>
              <a:rPr lang="en-US" altLang="ja-JP" sz="2000" dirty="0"/>
              <a:t>B</a:t>
            </a:r>
          </a:p>
          <a:p>
            <a:pPr algn="l"/>
            <a:r>
              <a:rPr kumimoji="1" lang="ja-JP" altLang="en-US" sz="2000" dirty="0"/>
              <a:t>　　　　　　　　　　　　　　　　　</a:t>
            </a:r>
            <a:endParaRPr kumimoji="1" lang="en-US" altLang="ja-JP" sz="2000" dirty="0"/>
          </a:p>
          <a:p>
            <a:pPr algn="l"/>
            <a:r>
              <a:rPr lang="ja-JP" altLang="en-US" sz="2000" dirty="0"/>
              <a:t> 　</a:t>
            </a:r>
            <a:endParaRPr lang="en-US" altLang="ja-JP" sz="2000" dirty="0"/>
          </a:p>
          <a:p>
            <a:pPr algn="l"/>
            <a:r>
              <a:rPr kumimoji="1" lang="en-US" altLang="ja-JP" sz="2000" dirty="0"/>
              <a:t>     </a:t>
            </a:r>
            <a:endParaRPr kumimoji="1" lang="ja-JP" altLang="en-US" sz="2000" dirty="0"/>
          </a:p>
          <a:p>
            <a:pPr algn="l"/>
            <a:r>
              <a:rPr lang="ja-JP" altLang="en-US" sz="2000" dirty="0"/>
              <a:t>　　</a:t>
            </a:r>
            <a:r>
              <a:rPr kumimoji="1" lang="ja-JP" altLang="en-US" sz="2000" dirty="0"/>
              <a:t>企業</a:t>
            </a:r>
            <a:r>
              <a:rPr kumimoji="1" lang="en-US" altLang="ja-JP" sz="2000" dirty="0"/>
              <a:t>X</a:t>
            </a:r>
            <a:r>
              <a:rPr kumimoji="1" lang="ja-JP" altLang="en-US" sz="2000" dirty="0"/>
              <a:t>　　　　　　　　　　企業</a:t>
            </a:r>
            <a:r>
              <a:rPr kumimoji="1" lang="en-US" altLang="ja-JP" sz="2000" dirty="0"/>
              <a:t>Y</a:t>
            </a:r>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cxnSp>
        <p:nvCxnSpPr>
          <p:cNvPr id="8" name="直線矢印コネクタ 7"/>
          <p:cNvCxnSpPr/>
          <p:nvPr/>
        </p:nvCxnSpPr>
        <p:spPr>
          <a:xfrm flipV="1">
            <a:off x="1561005" y="4148485"/>
            <a:ext cx="0" cy="93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248003" y="4140834"/>
            <a:ext cx="0" cy="93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1889569" y="5435473"/>
            <a:ext cx="1288800" cy="2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1891191" y="3886773"/>
            <a:ext cx="128717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747896" y="4140834"/>
            <a:ext cx="0" cy="93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3504153" y="4140834"/>
            <a:ext cx="0" cy="93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811671" y="3054078"/>
            <a:ext cx="6638642" cy="3416320"/>
          </a:xfrm>
          <a:prstGeom prst="rect">
            <a:avLst/>
          </a:prstGeom>
          <a:noFill/>
        </p:spPr>
        <p:txBody>
          <a:bodyPr wrap="square" rtlCol="0">
            <a:spAutoFit/>
          </a:bodyPr>
          <a:lstStyle/>
          <a:p>
            <a:pPr marL="457200" indent="-457200">
              <a:buFont typeface="+mj-ea"/>
              <a:buAutoNum type="circleNumDbPlain"/>
            </a:pPr>
            <a:r>
              <a:rPr lang="ja-JP" altLang="en-US" sz="2400" dirty="0"/>
              <a:t>日中間のやりとりはこれまでと同じ。</a:t>
            </a:r>
            <a:r>
              <a:rPr lang="en-US" altLang="ja-JP" sz="2400" dirty="0"/>
              <a:t>X</a:t>
            </a:r>
            <a:r>
              <a:rPr lang="ja-JP" altLang="en-US" sz="2400" dirty="0"/>
              <a:t>が</a:t>
            </a:r>
            <a:r>
              <a:rPr lang="en-US" altLang="ja-JP" sz="2400" dirty="0"/>
              <a:t>Y</a:t>
            </a:r>
            <a:r>
              <a:rPr lang="ja-JP" altLang="en-US" sz="2400" dirty="0"/>
              <a:t>に貨物を輸出。</a:t>
            </a:r>
          </a:p>
          <a:p>
            <a:pPr marL="457200" indent="-457200">
              <a:buFont typeface="+mj-ea"/>
              <a:buAutoNum type="circleNumDbPlain"/>
            </a:pPr>
            <a:r>
              <a:rPr kumimoji="1" lang="en-US" altLang="ja-JP" sz="2400" dirty="0"/>
              <a:t>X</a:t>
            </a:r>
            <a:r>
              <a:rPr kumimoji="1" lang="ja-JP" altLang="en-US" sz="2400" dirty="0"/>
              <a:t>は為替手形を</a:t>
            </a:r>
            <a:r>
              <a:rPr kumimoji="1" lang="en-US" altLang="ja-JP" sz="2400" dirty="0"/>
              <a:t>A</a:t>
            </a:r>
            <a:r>
              <a:rPr kumimoji="1" lang="ja-JP" altLang="en-US" sz="2400" dirty="0"/>
              <a:t>に持ち込む。</a:t>
            </a:r>
          </a:p>
          <a:p>
            <a:pPr marL="457200" indent="-457200">
              <a:buFont typeface="+mj-ea"/>
              <a:buAutoNum type="circleNumDbPlain"/>
            </a:pPr>
            <a:r>
              <a:rPr lang="en-US" altLang="ja-JP" sz="2400" dirty="0"/>
              <a:t>A</a:t>
            </a:r>
            <a:r>
              <a:rPr lang="ja-JP" altLang="en-US" sz="2400" dirty="0"/>
              <a:t>はこの手形を</a:t>
            </a:r>
            <a:r>
              <a:rPr lang="en-US" altLang="ja-JP" sz="2400" dirty="0"/>
              <a:t>B</a:t>
            </a:r>
            <a:r>
              <a:rPr lang="ja-JP" altLang="en-US" sz="2400" dirty="0"/>
              <a:t>に送る。</a:t>
            </a:r>
          </a:p>
          <a:p>
            <a:pPr marL="457200" indent="-457200">
              <a:buFont typeface="+mj-ea"/>
              <a:buAutoNum type="circleNumDbPlain"/>
            </a:pPr>
            <a:r>
              <a:rPr lang="en-US" altLang="ja-JP" sz="2400" dirty="0"/>
              <a:t>B</a:t>
            </a:r>
            <a:r>
              <a:rPr lang="ja-JP" altLang="en-US" sz="2400" dirty="0"/>
              <a:t>は手形を</a:t>
            </a:r>
            <a:r>
              <a:rPr lang="en-US" altLang="ja-JP" sz="2400" dirty="0"/>
              <a:t>Y</a:t>
            </a:r>
            <a:r>
              <a:rPr lang="ja-JP" altLang="en-US" sz="2400" dirty="0"/>
              <a:t>に呈示する。</a:t>
            </a:r>
          </a:p>
          <a:p>
            <a:pPr marL="457200" indent="-457200">
              <a:buFont typeface="+mj-ea"/>
              <a:buAutoNum type="circleNumDbPlain"/>
            </a:pPr>
            <a:r>
              <a:rPr kumimoji="1" lang="en-US" altLang="ja-JP" sz="2400" dirty="0"/>
              <a:t>Y</a:t>
            </a:r>
            <a:r>
              <a:rPr kumimoji="1" lang="ja-JP" altLang="en-US" sz="2400" dirty="0"/>
              <a:t>は手形代金相当の円を</a:t>
            </a:r>
            <a:r>
              <a:rPr lang="en-US" altLang="ja-JP" sz="2400" dirty="0"/>
              <a:t>B</a:t>
            </a:r>
            <a:r>
              <a:rPr kumimoji="1" lang="ja-JP" altLang="en-US" sz="2400" dirty="0"/>
              <a:t>に支払う。</a:t>
            </a:r>
          </a:p>
          <a:p>
            <a:pPr marL="457200" indent="-457200">
              <a:buFont typeface="+mj-ea"/>
              <a:buAutoNum type="circleNumDbPlain"/>
            </a:pPr>
            <a:r>
              <a:rPr lang="en-US" altLang="ja-JP" sz="2400" dirty="0"/>
              <a:t>B</a:t>
            </a:r>
            <a:r>
              <a:rPr lang="ja-JP" altLang="en-US" sz="2400" dirty="0"/>
              <a:t>は、アメリカ銀行</a:t>
            </a:r>
            <a:r>
              <a:rPr lang="en-US" altLang="ja-JP" sz="2400" dirty="0"/>
              <a:t>C</a:t>
            </a:r>
            <a:r>
              <a:rPr lang="ja-JP" altLang="en-US" sz="2400" dirty="0"/>
              <a:t>の口座を使って、</a:t>
            </a:r>
            <a:r>
              <a:rPr lang="en-US" altLang="ja-JP" sz="2400" dirty="0"/>
              <a:t>A</a:t>
            </a:r>
            <a:r>
              <a:rPr lang="ja-JP" altLang="en-US" sz="2400" dirty="0"/>
              <a:t>にドルを支払う。</a:t>
            </a:r>
            <a:endParaRPr lang="en-US" altLang="ja-JP" sz="2400" dirty="0"/>
          </a:p>
          <a:p>
            <a:pPr marL="457200" indent="-457200">
              <a:buFont typeface="+mj-ea"/>
              <a:buAutoNum type="circleNumDbPlain"/>
            </a:pPr>
            <a:r>
              <a:rPr lang="en-US" altLang="ja-JP" sz="2400" dirty="0"/>
              <a:t>A</a:t>
            </a:r>
            <a:r>
              <a:rPr lang="ja-JP" altLang="en-US" sz="2400" dirty="0"/>
              <a:t>は</a:t>
            </a:r>
            <a:r>
              <a:rPr lang="en-US" altLang="ja-JP" sz="2400" dirty="0"/>
              <a:t>X</a:t>
            </a:r>
            <a:r>
              <a:rPr lang="ja-JP" altLang="en-US" sz="2400" dirty="0"/>
              <a:t>に手形代金相当の元を支払う。</a:t>
            </a:r>
            <a:endParaRPr kumimoji="1" lang="ja-JP" altLang="en-US" sz="2400" dirty="0"/>
          </a:p>
        </p:txBody>
      </p:sp>
      <p:cxnSp>
        <p:nvCxnSpPr>
          <p:cNvPr id="23" name="直線矢印コネクタ 22"/>
          <p:cNvCxnSpPr/>
          <p:nvPr/>
        </p:nvCxnSpPr>
        <p:spPr>
          <a:xfrm flipH="1" flipV="1">
            <a:off x="3083668" y="3148382"/>
            <a:ext cx="233464" cy="4508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a:off x="1764976" y="3171217"/>
            <a:ext cx="1026863" cy="5708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63019746"/>
      </p:ext>
    </p:extLst>
  </p:cSld>
  <p:clrMapOvr>
    <a:masterClrMapping/>
  </p:clrMapOvr>
  <mc:AlternateContent xmlns:mc="http://schemas.openxmlformats.org/markup-compatibility/2006" xmlns:p14="http://schemas.microsoft.com/office/powerpoint/2010/main">
    <mc:Choice Requires="p14">
      <p:transition spd="slow" p14:dur="2000" advTm="212680"/>
    </mc:Choice>
    <mc:Fallback xmlns="">
      <p:transition spd="slow" advTm="2126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9">
                                            <p:txEl>
                                              <p:pRg st="0" end="0"/>
                                            </p:txEl>
                                          </p:spTgt>
                                        </p:tgtEl>
                                        <p:attrNameLst>
                                          <p:attrName>style.visibility</p:attrName>
                                        </p:attrNameLst>
                                      </p:cBhvr>
                                      <p:to>
                                        <p:strVal val="visible"/>
                                      </p:to>
                                    </p:set>
                                    <p:anim calcmode="lin" valueType="num">
                                      <p:cBhvr additive="base">
                                        <p:cTn id="49"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9">
                                            <p:txEl>
                                              <p:pRg st="1" end="1"/>
                                            </p:txEl>
                                          </p:spTgt>
                                        </p:tgtEl>
                                        <p:attrNameLst>
                                          <p:attrName>style.visibility</p:attrName>
                                        </p:attrNameLst>
                                      </p:cBhvr>
                                      <p:to>
                                        <p:strVal val="visible"/>
                                      </p:to>
                                    </p:set>
                                    <p:anim calcmode="lin" valueType="num">
                                      <p:cBhvr additive="base">
                                        <p:cTn id="55"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9">
                                            <p:txEl>
                                              <p:pRg st="2" end="2"/>
                                            </p:txEl>
                                          </p:spTgt>
                                        </p:tgtEl>
                                        <p:attrNameLst>
                                          <p:attrName>style.visibility</p:attrName>
                                        </p:attrNameLst>
                                      </p:cBhvr>
                                      <p:to>
                                        <p:strVal val="visible"/>
                                      </p:to>
                                    </p:set>
                                    <p:anim calcmode="lin" valueType="num">
                                      <p:cBhvr additive="base">
                                        <p:cTn id="67"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9">
                                            <p:txEl>
                                              <p:pRg st="3" end="3"/>
                                            </p:txEl>
                                          </p:spTgt>
                                        </p:tgtEl>
                                        <p:attrNameLst>
                                          <p:attrName>style.visibility</p:attrName>
                                        </p:attrNameLst>
                                      </p:cBhvr>
                                      <p:to>
                                        <p:strVal val="visible"/>
                                      </p:to>
                                    </p:set>
                                    <p:anim calcmode="lin" valueType="num">
                                      <p:cBhvr additive="base">
                                        <p:cTn id="79" dur="500" fill="hold"/>
                                        <p:tgtEl>
                                          <p:spTgt spid="19">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19">
                                            <p:txEl>
                                              <p:pRg st="4" end="4"/>
                                            </p:txEl>
                                          </p:spTgt>
                                        </p:tgtEl>
                                        <p:attrNameLst>
                                          <p:attrName>style.visibility</p:attrName>
                                        </p:attrNameLst>
                                      </p:cBhvr>
                                      <p:to>
                                        <p:strVal val="visible"/>
                                      </p:to>
                                    </p:set>
                                    <p:anim calcmode="lin" valueType="num">
                                      <p:cBhvr additive="base">
                                        <p:cTn id="91"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18"/>
                                        </p:tgtEl>
                                        <p:attrNameLst>
                                          <p:attrName>style.visibility</p:attrName>
                                        </p:attrNameLst>
                                      </p:cBhvr>
                                      <p:to>
                                        <p:strVal val="visible"/>
                                      </p:to>
                                    </p:set>
                                    <p:anim calcmode="lin" valueType="num">
                                      <p:cBhvr additive="base">
                                        <p:cTn id="97" dur="500" fill="hold"/>
                                        <p:tgtEl>
                                          <p:spTgt spid="18"/>
                                        </p:tgtEl>
                                        <p:attrNameLst>
                                          <p:attrName>ppt_x</p:attrName>
                                        </p:attrNameLst>
                                      </p:cBhvr>
                                      <p:tavLst>
                                        <p:tav tm="0">
                                          <p:val>
                                            <p:strVal val="#ppt_x"/>
                                          </p:val>
                                        </p:tav>
                                        <p:tav tm="100000">
                                          <p:val>
                                            <p:strVal val="#ppt_x"/>
                                          </p:val>
                                        </p:tav>
                                      </p:tavLst>
                                    </p:anim>
                                    <p:anim calcmode="lin" valueType="num">
                                      <p:cBhvr additive="base">
                                        <p:cTn id="9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19">
                                            <p:txEl>
                                              <p:pRg st="5" end="5"/>
                                            </p:txEl>
                                          </p:spTgt>
                                        </p:tgtEl>
                                        <p:attrNameLst>
                                          <p:attrName>style.visibility</p:attrName>
                                        </p:attrNameLst>
                                      </p:cBhvr>
                                      <p:to>
                                        <p:strVal val="visible"/>
                                      </p:to>
                                    </p:set>
                                    <p:anim calcmode="lin" valueType="num">
                                      <p:cBhvr additive="base">
                                        <p:cTn id="103" dur="500" fill="hold"/>
                                        <p:tgtEl>
                                          <p:spTgt spid="19">
                                            <p:txEl>
                                              <p:pRg st="5" end="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additive="base">
                                        <p:cTn id="109" dur="500" fill="hold"/>
                                        <p:tgtEl>
                                          <p:spTgt spid="23"/>
                                        </p:tgtEl>
                                        <p:attrNameLst>
                                          <p:attrName>ppt_x</p:attrName>
                                        </p:attrNameLst>
                                      </p:cBhvr>
                                      <p:tavLst>
                                        <p:tav tm="0">
                                          <p:val>
                                            <p:strVal val="#ppt_x"/>
                                          </p:val>
                                        </p:tav>
                                        <p:tav tm="100000">
                                          <p:val>
                                            <p:strVal val="#ppt_x"/>
                                          </p:val>
                                        </p:tav>
                                      </p:tavLst>
                                    </p:anim>
                                    <p:anim calcmode="lin" valueType="num">
                                      <p:cBhvr additive="base">
                                        <p:cTn id="11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additive="base">
                                        <p:cTn id="115" dur="500" fill="hold"/>
                                        <p:tgtEl>
                                          <p:spTgt spid="25"/>
                                        </p:tgtEl>
                                        <p:attrNameLst>
                                          <p:attrName>ppt_x</p:attrName>
                                        </p:attrNameLst>
                                      </p:cBhvr>
                                      <p:tavLst>
                                        <p:tav tm="0">
                                          <p:val>
                                            <p:strVal val="#ppt_x"/>
                                          </p:val>
                                        </p:tav>
                                        <p:tav tm="100000">
                                          <p:val>
                                            <p:strVal val="#ppt_x"/>
                                          </p:val>
                                        </p:tav>
                                      </p:tavLst>
                                    </p:anim>
                                    <p:anim calcmode="lin" valueType="num">
                                      <p:cBhvr additive="base">
                                        <p:cTn id="11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19">
                                            <p:txEl>
                                              <p:pRg st="6" end="6"/>
                                            </p:txEl>
                                          </p:spTgt>
                                        </p:tgtEl>
                                        <p:attrNameLst>
                                          <p:attrName>style.visibility</p:attrName>
                                        </p:attrNameLst>
                                      </p:cBhvr>
                                      <p:to>
                                        <p:strVal val="visible"/>
                                      </p:to>
                                    </p:set>
                                    <p:anim calcmode="lin" valueType="num">
                                      <p:cBhvr additive="base">
                                        <p:cTn id="121" dur="500" fill="hold"/>
                                        <p:tgtEl>
                                          <p:spTgt spid="19">
                                            <p:txEl>
                                              <p:pRg st="6" end="6"/>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10"/>
                                        </p:tgtEl>
                                        <p:attrNameLst>
                                          <p:attrName>style.visibility</p:attrName>
                                        </p:attrNameLst>
                                      </p:cBhvr>
                                      <p:to>
                                        <p:strVal val="visible"/>
                                      </p:to>
                                    </p:set>
                                    <p:anim calcmode="lin" valueType="num">
                                      <p:cBhvr additive="base">
                                        <p:cTn id="127" dur="500" fill="hold"/>
                                        <p:tgtEl>
                                          <p:spTgt spid="10"/>
                                        </p:tgtEl>
                                        <p:attrNameLst>
                                          <p:attrName>ppt_x</p:attrName>
                                        </p:attrNameLst>
                                      </p:cBhvr>
                                      <p:tavLst>
                                        <p:tav tm="0">
                                          <p:val>
                                            <p:strVal val="#ppt_x"/>
                                          </p:val>
                                        </p:tav>
                                        <p:tav tm="100000">
                                          <p:val>
                                            <p:strVal val="#ppt_x"/>
                                          </p:val>
                                        </p:tav>
                                      </p:tavLst>
                                    </p:anim>
                                    <p:anim calcmode="lin" valueType="num">
                                      <p:cBhvr additive="base">
                                        <p:cTn id="1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7744" y="355398"/>
            <a:ext cx="11099259" cy="704918"/>
          </a:xfrm>
        </p:spPr>
        <p:txBody>
          <a:bodyPr/>
          <a:lstStyle/>
          <a:p>
            <a:r>
              <a:rPr lang="ja-JP" altLang="en-US" dirty="0"/>
              <a:t>第</a:t>
            </a:r>
            <a:r>
              <a:rPr lang="en-US" altLang="ja-JP" dirty="0"/>
              <a:t>3</a:t>
            </a:r>
            <a:r>
              <a:rPr lang="ja-JP" altLang="en-US" dirty="0"/>
              <a:t>章</a:t>
            </a:r>
            <a:r>
              <a:rPr lang="en-US" altLang="ja-JP" dirty="0"/>
              <a:t>1</a:t>
            </a:r>
            <a:r>
              <a:rPr lang="ja-JP" altLang="en-US" dirty="0"/>
              <a:t>節</a:t>
            </a:r>
            <a:endParaRPr kumimoji="1" lang="ja-JP" altLang="en-US" dirty="0"/>
          </a:p>
        </p:txBody>
      </p:sp>
      <p:sp>
        <p:nvSpPr>
          <p:cNvPr id="5" name="テキスト ボックス 4"/>
          <p:cNvSpPr txBox="1"/>
          <p:nvPr/>
        </p:nvSpPr>
        <p:spPr>
          <a:xfrm>
            <a:off x="252919" y="1060316"/>
            <a:ext cx="11585643" cy="4524315"/>
          </a:xfrm>
          <a:prstGeom prst="rect">
            <a:avLst/>
          </a:prstGeom>
          <a:noFill/>
        </p:spPr>
        <p:txBody>
          <a:bodyPr wrap="square" rtlCol="0">
            <a:spAutoFit/>
          </a:bodyPr>
          <a:lstStyle/>
          <a:p>
            <a:pPr marL="285750" indent="-285750">
              <a:buFont typeface="Wingdings" panose="05000000000000000000" pitchFamily="2" charset="2"/>
              <a:buChar char="l"/>
            </a:pPr>
            <a:r>
              <a:rPr lang="ja-JP" altLang="en-US" dirty="0"/>
              <a:t>銀行間の決済のところだけを図にして説明する。</a:t>
            </a:r>
          </a:p>
          <a:p>
            <a:pPr marL="285750" indent="-285750">
              <a:buFont typeface="Wingdings" panose="05000000000000000000" pitchFamily="2" charset="2"/>
              <a:buChar char="l"/>
            </a:pPr>
            <a:r>
              <a:rPr lang="en-US" altLang="ja-JP" dirty="0"/>
              <a:t>A</a:t>
            </a:r>
            <a:r>
              <a:rPr lang="ja-JP" altLang="en-US" dirty="0"/>
              <a:t>と</a:t>
            </a:r>
            <a:r>
              <a:rPr lang="en-US" altLang="ja-JP" dirty="0"/>
              <a:t>B</a:t>
            </a:r>
            <a:r>
              <a:rPr lang="ja-JP" altLang="en-US" dirty="0"/>
              <a:t>は、アメリカの銀行</a:t>
            </a:r>
            <a:r>
              <a:rPr lang="en-US" altLang="ja-JP" dirty="0"/>
              <a:t>C</a:t>
            </a:r>
            <a:r>
              <a:rPr lang="ja-JP" altLang="en-US" dirty="0"/>
              <a:t>に預金をそれぞれ</a:t>
            </a:r>
            <a:r>
              <a:rPr lang="en-US" altLang="ja-JP" dirty="0"/>
              <a:t>8000</a:t>
            </a:r>
            <a:r>
              <a:rPr lang="ja-JP" altLang="en-US" dirty="0"/>
              <a:t>ドルと</a:t>
            </a:r>
            <a:r>
              <a:rPr lang="en-US" altLang="ja-JP" dirty="0"/>
              <a:t>7000</a:t>
            </a:r>
            <a:r>
              <a:rPr lang="ja-JP" altLang="en-US" dirty="0"/>
              <a:t>ドル持っていたと仮定。下の図の左のようになる。</a:t>
            </a:r>
          </a:p>
          <a:p>
            <a:pPr marL="285750" indent="-285750">
              <a:buFont typeface="Wingdings" panose="05000000000000000000" pitchFamily="2" charset="2"/>
              <a:buChar char="l"/>
            </a:pPr>
            <a:r>
              <a:rPr lang="ja-JP" altLang="en-US" dirty="0"/>
              <a:t>そして、貿易の代金が、</a:t>
            </a:r>
            <a:r>
              <a:rPr lang="en-US" altLang="ja-JP" dirty="0"/>
              <a:t>3000</a:t>
            </a:r>
            <a:r>
              <a:rPr lang="ja-JP" altLang="en-US" dirty="0"/>
              <a:t>ドルだとする。</a:t>
            </a:r>
          </a:p>
          <a:p>
            <a:pPr marL="285750" indent="-285750">
              <a:buFont typeface="Wingdings" panose="05000000000000000000" pitchFamily="2" charset="2"/>
              <a:buChar char="l"/>
            </a:pPr>
            <a:r>
              <a:rPr lang="ja-JP" altLang="en-US" dirty="0"/>
              <a:t>代金決済後は、右の図のようになる。</a:t>
            </a:r>
          </a:p>
          <a:p>
            <a:endParaRPr kumimoji="1" lang="en-US" altLang="ja-JP" dirty="0"/>
          </a:p>
          <a:p>
            <a:r>
              <a:rPr lang="ja-JP" altLang="en-US" dirty="0"/>
              <a:t>　　　　　 　（アメリカ）</a:t>
            </a:r>
            <a:endParaRPr kumimoji="1" lang="ja-JP" altLang="en-US" dirty="0"/>
          </a:p>
          <a:p>
            <a:r>
              <a:rPr lang="ja-JP" altLang="en-US" dirty="0"/>
              <a:t>　　　　　　　　銀行</a:t>
            </a:r>
            <a:r>
              <a:rPr lang="en-US" altLang="ja-JP" dirty="0"/>
              <a:t>C</a:t>
            </a:r>
            <a:endParaRPr lang="ja-JP" altLang="en-US" dirty="0"/>
          </a:p>
          <a:p>
            <a:endParaRPr lang="ja-JP" altLang="en-US" dirty="0"/>
          </a:p>
          <a:p>
            <a:r>
              <a:rPr lang="ja-JP" altLang="en-US" dirty="0"/>
              <a:t>　　　　　　　　　　</a:t>
            </a:r>
            <a:r>
              <a:rPr lang="en-US" altLang="ja-JP" dirty="0"/>
              <a:t>A</a:t>
            </a:r>
            <a:r>
              <a:rPr lang="ja-JP" altLang="en-US" dirty="0"/>
              <a:t>：</a:t>
            </a:r>
            <a:r>
              <a:rPr lang="en-US" altLang="ja-JP" dirty="0"/>
              <a:t>8000</a:t>
            </a:r>
          </a:p>
          <a:p>
            <a:r>
              <a:rPr lang="en-US" altLang="ja-JP" dirty="0"/>
              <a:t>                             B</a:t>
            </a:r>
            <a:r>
              <a:rPr lang="ja-JP" altLang="en-US" dirty="0"/>
              <a:t>：</a:t>
            </a:r>
            <a:r>
              <a:rPr lang="en-US" altLang="ja-JP" dirty="0"/>
              <a:t>7000</a:t>
            </a:r>
            <a:endParaRPr lang="ja-JP" altLang="en-US" dirty="0"/>
          </a:p>
          <a:p>
            <a:endParaRPr lang="ja-JP" altLang="en-US" dirty="0"/>
          </a:p>
          <a:p>
            <a:r>
              <a:rPr lang="ja-JP" altLang="en-US" dirty="0"/>
              <a:t>　　（中国）　　　　　　　　　　　（日本）</a:t>
            </a:r>
          </a:p>
          <a:p>
            <a:r>
              <a:rPr lang="ja-JP" altLang="en-US" dirty="0"/>
              <a:t>　　銀行</a:t>
            </a:r>
            <a:r>
              <a:rPr lang="en-US" altLang="ja-JP" dirty="0"/>
              <a:t>A</a:t>
            </a:r>
            <a:r>
              <a:rPr lang="ja-JP" altLang="en-US" dirty="0"/>
              <a:t>　　　　　　　　　　　　銀行</a:t>
            </a:r>
            <a:r>
              <a:rPr lang="en-US" altLang="ja-JP" dirty="0"/>
              <a:t>B</a:t>
            </a:r>
            <a:endParaRPr kumimoji="1" lang="ja-JP" altLang="en-US" dirty="0"/>
          </a:p>
          <a:p>
            <a:endParaRPr lang="ja-JP" altLang="en-US" dirty="0"/>
          </a:p>
          <a:p>
            <a:r>
              <a:rPr kumimoji="1" lang="en-US" altLang="ja-JP" dirty="0"/>
              <a:t>    C</a:t>
            </a:r>
            <a:r>
              <a:rPr kumimoji="1" lang="ja-JP" altLang="en-US" dirty="0"/>
              <a:t>：</a:t>
            </a:r>
            <a:r>
              <a:rPr kumimoji="1" lang="en-US" altLang="ja-JP" dirty="0"/>
              <a:t>8000                             C</a:t>
            </a:r>
            <a:r>
              <a:rPr kumimoji="1" lang="ja-JP" altLang="en-US" dirty="0"/>
              <a:t>：</a:t>
            </a:r>
            <a:r>
              <a:rPr kumimoji="1" lang="en-US" altLang="ja-JP" dirty="0"/>
              <a:t>7000</a:t>
            </a:r>
            <a:endParaRPr kumimoji="1" lang="ja-JP" altLang="en-US" dirty="0"/>
          </a:p>
          <a:p>
            <a:r>
              <a:rPr kumimoji="1" lang="ja-JP" altLang="en-US" dirty="0"/>
              <a:t>　</a:t>
            </a:r>
          </a:p>
        </p:txBody>
      </p:sp>
      <p:grpSp>
        <p:nvGrpSpPr>
          <p:cNvPr id="22" name="グループ化 21"/>
          <p:cNvGrpSpPr/>
          <p:nvPr/>
        </p:nvGrpSpPr>
        <p:grpSpPr>
          <a:xfrm>
            <a:off x="1225685" y="3122579"/>
            <a:ext cx="1611644" cy="729575"/>
            <a:chOff x="1225685" y="3122579"/>
            <a:chExt cx="1611644" cy="729575"/>
          </a:xfrm>
        </p:grpSpPr>
        <p:cxnSp>
          <p:nvCxnSpPr>
            <p:cNvPr id="7" name="直線コネクタ 6"/>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グループ化 16"/>
          <p:cNvGrpSpPr/>
          <p:nvPr/>
        </p:nvGrpSpPr>
        <p:grpSpPr>
          <a:xfrm>
            <a:off x="470933" y="4764148"/>
            <a:ext cx="1592762" cy="616276"/>
            <a:chOff x="437744" y="4885171"/>
            <a:chExt cx="1592762" cy="616276"/>
          </a:xfrm>
        </p:grpSpPr>
        <p:cxnSp>
          <p:nvCxnSpPr>
            <p:cNvPr id="11" name="直線コネクタ 10"/>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398494" y="4885171"/>
              <a:ext cx="0" cy="616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グループ化 17"/>
          <p:cNvGrpSpPr/>
          <p:nvPr/>
        </p:nvGrpSpPr>
        <p:grpSpPr>
          <a:xfrm>
            <a:off x="2610448" y="4779902"/>
            <a:ext cx="1592762" cy="616276"/>
            <a:chOff x="437744" y="4885171"/>
            <a:chExt cx="1592762" cy="616276"/>
          </a:xfrm>
        </p:grpSpPr>
        <p:cxnSp>
          <p:nvCxnSpPr>
            <p:cNvPr id="19" name="直線コネクタ 18"/>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398494" y="4885171"/>
              <a:ext cx="0" cy="616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p:cNvSpPr txBox="1"/>
          <p:nvPr/>
        </p:nvSpPr>
        <p:spPr>
          <a:xfrm>
            <a:off x="5163960" y="2445310"/>
            <a:ext cx="5516440" cy="3139321"/>
          </a:xfrm>
          <a:prstGeom prst="rect">
            <a:avLst/>
          </a:prstGeom>
          <a:noFill/>
        </p:spPr>
        <p:txBody>
          <a:bodyPr wrap="square" rtlCol="0">
            <a:spAutoFit/>
          </a:bodyPr>
          <a:lstStyle/>
          <a:p>
            <a:r>
              <a:rPr lang="ja-JP" altLang="en-US" dirty="0"/>
              <a:t>                    （アメリカ）</a:t>
            </a:r>
          </a:p>
          <a:p>
            <a:r>
              <a:rPr lang="ja-JP" altLang="en-US" dirty="0"/>
              <a:t>　　　　　　　　銀行</a:t>
            </a:r>
            <a:r>
              <a:rPr lang="en-US" altLang="ja-JP" dirty="0"/>
              <a:t>C</a:t>
            </a:r>
            <a:endParaRPr lang="ja-JP" altLang="en-US" dirty="0"/>
          </a:p>
          <a:p>
            <a:endParaRPr lang="ja-JP" altLang="en-US" dirty="0"/>
          </a:p>
          <a:p>
            <a:r>
              <a:rPr lang="ja-JP" altLang="en-US" dirty="0"/>
              <a:t>　　　　　　　　　</a:t>
            </a:r>
            <a:r>
              <a:rPr lang="en-US" altLang="ja-JP" dirty="0"/>
              <a:t>A</a:t>
            </a:r>
            <a:r>
              <a:rPr lang="ja-JP" altLang="en-US" dirty="0"/>
              <a:t>：</a:t>
            </a:r>
            <a:r>
              <a:rPr lang="en-US" altLang="ja-JP" dirty="0">
                <a:solidFill>
                  <a:srgbClr val="FF0000"/>
                </a:solidFill>
              </a:rPr>
              <a:t>11000</a:t>
            </a:r>
          </a:p>
          <a:p>
            <a:r>
              <a:rPr lang="en-US" altLang="ja-JP" dirty="0"/>
              <a:t>                          B</a:t>
            </a:r>
            <a:r>
              <a:rPr lang="ja-JP" altLang="en-US" dirty="0"/>
              <a:t>：  </a:t>
            </a:r>
            <a:r>
              <a:rPr lang="en-US" altLang="ja-JP" dirty="0">
                <a:solidFill>
                  <a:srgbClr val="FF0000"/>
                </a:solidFill>
              </a:rPr>
              <a:t>4000</a:t>
            </a:r>
            <a:endParaRPr lang="ja-JP" altLang="en-US" dirty="0">
              <a:solidFill>
                <a:srgbClr val="FF0000"/>
              </a:solidFill>
            </a:endParaRPr>
          </a:p>
          <a:p>
            <a:endParaRPr lang="ja-JP" altLang="en-US" dirty="0"/>
          </a:p>
          <a:p>
            <a:r>
              <a:rPr lang="ja-JP" altLang="en-US" dirty="0"/>
              <a:t>　　（中国）　　　　　　　　　　　（日本）</a:t>
            </a:r>
          </a:p>
          <a:p>
            <a:r>
              <a:rPr lang="ja-JP" altLang="en-US" dirty="0"/>
              <a:t>　　銀行</a:t>
            </a:r>
            <a:r>
              <a:rPr lang="en-US" altLang="ja-JP" dirty="0"/>
              <a:t>A</a:t>
            </a:r>
            <a:r>
              <a:rPr lang="ja-JP" altLang="en-US" dirty="0"/>
              <a:t>　　　　　　　　　　　　銀行</a:t>
            </a:r>
            <a:r>
              <a:rPr lang="en-US" altLang="ja-JP" dirty="0"/>
              <a:t>B</a:t>
            </a:r>
            <a:endParaRPr lang="ja-JP" altLang="en-US" dirty="0"/>
          </a:p>
          <a:p>
            <a:endParaRPr lang="ja-JP" altLang="en-US" dirty="0"/>
          </a:p>
          <a:p>
            <a:r>
              <a:rPr lang="en-US" altLang="ja-JP" dirty="0"/>
              <a:t>  </a:t>
            </a:r>
            <a:r>
              <a:rPr lang="en-US" altLang="ja-JP" dirty="0">
                <a:solidFill>
                  <a:srgbClr val="FF0000"/>
                </a:solidFill>
              </a:rPr>
              <a:t>C</a:t>
            </a:r>
            <a:r>
              <a:rPr lang="ja-JP" altLang="en-US" dirty="0">
                <a:solidFill>
                  <a:srgbClr val="FF0000"/>
                </a:solidFill>
              </a:rPr>
              <a:t>：</a:t>
            </a:r>
            <a:r>
              <a:rPr lang="en-US" altLang="ja-JP" dirty="0">
                <a:solidFill>
                  <a:srgbClr val="FF0000"/>
                </a:solidFill>
              </a:rPr>
              <a:t>11000</a:t>
            </a:r>
            <a:r>
              <a:rPr lang="en-US" altLang="ja-JP" dirty="0"/>
              <a:t>                            </a:t>
            </a:r>
            <a:r>
              <a:rPr lang="en-US" altLang="ja-JP" dirty="0">
                <a:solidFill>
                  <a:srgbClr val="FF0000"/>
                </a:solidFill>
              </a:rPr>
              <a:t>C</a:t>
            </a:r>
            <a:r>
              <a:rPr lang="ja-JP" altLang="en-US" dirty="0">
                <a:solidFill>
                  <a:srgbClr val="FF0000"/>
                </a:solidFill>
              </a:rPr>
              <a:t>：</a:t>
            </a:r>
            <a:r>
              <a:rPr lang="en-US" altLang="ja-JP" dirty="0">
                <a:solidFill>
                  <a:srgbClr val="FF0000"/>
                </a:solidFill>
              </a:rPr>
              <a:t>4000</a:t>
            </a:r>
            <a:endParaRPr lang="ja-JP" altLang="en-US" dirty="0">
              <a:solidFill>
                <a:srgbClr val="FF0000"/>
              </a:solidFill>
            </a:endParaRPr>
          </a:p>
          <a:p>
            <a:r>
              <a:rPr lang="ja-JP" altLang="en-US" dirty="0"/>
              <a:t>　</a:t>
            </a:r>
          </a:p>
        </p:txBody>
      </p:sp>
      <p:grpSp>
        <p:nvGrpSpPr>
          <p:cNvPr id="23" name="グループ化 22"/>
          <p:cNvGrpSpPr/>
          <p:nvPr/>
        </p:nvGrpSpPr>
        <p:grpSpPr>
          <a:xfrm>
            <a:off x="5937594" y="3122579"/>
            <a:ext cx="1611644" cy="729575"/>
            <a:chOff x="1225685" y="3122579"/>
            <a:chExt cx="1611644" cy="729575"/>
          </a:xfrm>
        </p:grpSpPr>
        <p:cxnSp>
          <p:nvCxnSpPr>
            <p:cNvPr id="24" name="直線コネクタ 23"/>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5271541" y="4793350"/>
            <a:ext cx="1592762" cy="616276"/>
            <a:chOff x="437744" y="4885171"/>
            <a:chExt cx="1592762" cy="616276"/>
          </a:xfrm>
        </p:grpSpPr>
        <p:cxnSp>
          <p:nvCxnSpPr>
            <p:cNvPr id="27" name="直線コネクタ 26"/>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398494" y="4885171"/>
              <a:ext cx="0" cy="616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グループ化 28"/>
          <p:cNvGrpSpPr/>
          <p:nvPr/>
        </p:nvGrpSpPr>
        <p:grpSpPr>
          <a:xfrm>
            <a:off x="7487587" y="4770872"/>
            <a:ext cx="1592762" cy="616276"/>
            <a:chOff x="437744" y="4885171"/>
            <a:chExt cx="1592762" cy="616276"/>
          </a:xfrm>
        </p:grpSpPr>
        <p:cxnSp>
          <p:nvCxnSpPr>
            <p:cNvPr id="30" name="直線コネクタ 29"/>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398494" y="4885171"/>
              <a:ext cx="0" cy="616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右矢印 31"/>
          <p:cNvSpPr/>
          <p:nvPr/>
        </p:nvSpPr>
        <p:spPr>
          <a:xfrm>
            <a:off x="4303059" y="3711388"/>
            <a:ext cx="739588" cy="48409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3468338"/>
      </p:ext>
    </p:extLst>
  </p:cSld>
  <p:clrMapOvr>
    <a:masterClrMapping/>
  </p:clrMapOvr>
  <mc:AlternateContent xmlns:mc="http://schemas.openxmlformats.org/markup-compatibility/2006" xmlns:p14="http://schemas.microsoft.com/office/powerpoint/2010/main">
    <mc:Choice Requires="p14">
      <p:transition spd="slow" p14:dur="2000" advTm="101624"/>
    </mc:Choice>
    <mc:Fallback xmlns="">
      <p:transition spd="slow" advTm="10162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a:bodyPr>
          <a:lstStyle/>
          <a:p>
            <a:pPr marL="342900" indent="-342900" algn="l">
              <a:buFont typeface="Wingdings" panose="05000000000000000000" pitchFamily="2" charset="2"/>
              <a:buChar char="l"/>
            </a:pPr>
            <a:r>
              <a:rPr lang="en-US" altLang="ja-JP" dirty="0">
                <a:latin typeface="+mn-ea"/>
              </a:rPr>
              <a:t>B</a:t>
            </a:r>
            <a:r>
              <a:rPr lang="ja-JP" altLang="en-US" dirty="0">
                <a:latin typeface="+mn-ea"/>
              </a:rPr>
              <a:t>が</a:t>
            </a:r>
            <a:r>
              <a:rPr lang="en-US" altLang="ja-JP" dirty="0">
                <a:latin typeface="+mn-ea"/>
              </a:rPr>
              <a:t>C</a:t>
            </a:r>
            <a:r>
              <a:rPr lang="ja-JP" altLang="en-US" dirty="0">
                <a:latin typeface="+mn-ea"/>
              </a:rPr>
              <a:t>に持つ預金が減らされて、その分</a:t>
            </a:r>
            <a:r>
              <a:rPr lang="en-US" altLang="ja-JP" dirty="0">
                <a:latin typeface="+mn-ea"/>
              </a:rPr>
              <a:t>A</a:t>
            </a:r>
            <a:r>
              <a:rPr lang="ja-JP" altLang="en-US" dirty="0">
                <a:latin typeface="+mn-ea"/>
              </a:rPr>
              <a:t>が</a:t>
            </a:r>
            <a:r>
              <a:rPr lang="en-US" altLang="ja-JP" dirty="0">
                <a:latin typeface="+mn-ea"/>
              </a:rPr>
              <a:t>C</a:t>
            </a:r>
            <a:r>
              <a:rPr lang="ja-JP" altLang="en-US" dirty="0">
                <a:latin typeface="+mn-ea"/>
              </a:rPr>
              <a:t>に持つ預金に振り込まれている。</a:t>
            </a:r>
          </a:p>
          <a:p>
            <a:pPr marL="342900" indent="-342900" algn="l">
              <a:buFont typeface="Wingdings" panose="05000000000000000000" pitchFamily="2" charset="2"/>
              <a:buChar char="l"/>
            </a:pPr>
            <a:r>
              <a:rPr lang="ja-JP" altLang="en-US" dirty="0">
                <a:latin typeface="+mn-ea"/>
              </a:rPr>
              <a:t>端的にいうと、</a:t>
            </a:r>
            <a:r>
              <a:rPr lang="en-US" altLang="ja-JP" dirty="0">
                <a:latin typeface="+mn-ea"/>
              </a:rPr>
              <a:t>B</a:t>
            </a:r>
            <a:r>
              <a:rPr lang="ja-JP" altLang="en-US" dirty="0">
                <a:latin typeface="+mn-ea"/>
              </a:rPr>
              <a:t>から</a:t>
            </a:r>
            <a:r>
              <a:rPr lang="en-US" altLang="ja-JP" dirty="0">
                <a:latin typeface="+mn-ea"/>
              </a:rPr>
              <a:t>A</a:t>
            </a:r>
            <a:r>
              <a:rPr lang="ja-JP" altLang="en-US" dirty="0">
                <a:latin typeface="+mn-ea"/>
              </a:rPr>
              <a:t>へ口座振替えが行われたということ。</a:t>
            </a:r>
          </a:p>
          <a:p>
            <a:pPr marL="342900" indent="-342900" algn="l">
              <a:buFont typeface="Wingdings" panose="05000000000000000000" pitchFamily="2" charset="2"/>
              <a:buChar char="l"/>
            </a:pPr>
            <a:r>
              <a:rPr lang="ja-JP" altLang="en-US" dirty="0">
                <a:latin typeface="+mn-ea"/>
              </a:rPr>
              <a:t>日本（中国）の国際収支統計にとってどうなるかというと、</a:t>
            </a:r>
          </a:p>
          <a:p>
            <a:pPr marL="342900" indent="-342900" algn="l">
              <a:buFont typeface="Wingdings" panose="05000000000000000000" pitchFamily="2" charset="2"/>
              <a:buChar char="l"/>
            </a:pPr>
            <a:r>
              <a:rPr lang="ja-JP" altLang="en-US" dirty="0">
                <a:latin typeface="+mn-ea"/>
              </a:rPr>
              <a:t>日本（中国）の企業は輸入（輸出）したわけだから、日本（中国）の国際収支統計では、貿易収支の項目で、借方（貸方）。</a:t>
            </a:r>
          </a:p>
          <a:p>
            <a:pPr marL="342900" indent="-342900" algn="l">
              <a:buFont typeface="Wingdings" panose="05000000000000000000" pitchFamily="2" charset="2"/>
              <a:buChar char="l"/>
            </a:pPr>
            <a:r>
              <a:rPr lang="ja-JP" altLang="en-US" dirty="0">
                <a:latin typeface="+mn-ea"/>
              </a:rPr>
              <a:t>決済の部分では、日本の銀行</a:t>
            </a:r>
            <a:r>
              <a:rPr lang="en-US" altLang="ja-JP" dirty="0">
                <a:latin typeface="+mn-ea"/>
              </a:rPr>
              <a:t>B</a:t>
            </a:r>
            <a:r>
              <a:rPr lang="ja-JP" altLang="en-US" dirty="0">
                <a:latin typeface="+mn-ea"/>
              </a:rPr>
              <a:t>（中国の銀行の</a:t>
            </a:r>
            <a:r>
              <a:rPr lang="en-US" altLang="ja-JP" dirty="0">
                <a:latin typeface="+mn-ea"/>
              </a:rPr>
              <a:t>A</a:t>
            </a:r>
            <a:r>
              <a:rPr lang="ja-JP" altLang="en-US" dirty="0">
                <a:latin typeface="+mn-ea"/>
              </a:rPr>
              <a:t>）が</a:t>
            </a:r>
            <a:r>
              <a:rPr lang="en-US" altLang="ja-JP" dirty="0">
                <a:latin typeface="+mn-ea"/>
              </a:rPr>
              <a:t>C</a:t>
            </a:r>
            <a:r>
              <a:rPr lang="ja-JP" altLang="en-US" dirty="0">
                <a:latin typeface="+mn-ea"/>
              </a:rPr>
              <a:t>に持つドル預金が減少（増加）している。</a:t>
            </a:r>
          </a:p>
          <a:p>
            <a:pPr marL="342900" indent="-342900" algn="l">
              <a:buFont typeface="Wingdings" panose="05000000000000000000" pitchFamily="2" charset="2"/>
              <a:buChar char="l"/>
            </a:pPr>
            <a:r>
              <a:rPr lang="ja-JP" altLang="en-US" dirty="0">
                <a:latin typeface="+mn-ea"/>
              </a:rPr>
              <a:t>よって、日本（中国）の国際収支統計では、対外資産の減少（増加）なので、金融収支のその他投資が、貸方（借方）ということになる。</a:t>
            </a:r>
          </a:p>
          <a:p>
            <a:pPr marL="342900" indent="-342900" algn="l">
              <a:buFont typeface="Wingdings" panose="05000000000000000000" pitchFamily="2" charset="2"/>
              <a:buChar char="l"/>
            </a:pPr>
            <a:r>
              <a:rPr lang="ja-JP" altLang="en-US" dirty="0">
                <a:latin typeface="+mn-ea"/>
              </a:rPr>
              <a:t>複式簿記の原理で、日本では借方と貸方、中国では貸方と借方。いずれも辻褄があう。</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126010258"/>
      </p:ext>
    </p:extLst>
  </p:cSld>
  <p:clrMapOvr>
    <a:masterClrMapping/>
  </p:clrMapOvr>
  <mc:AlternateContent xmlns:mc="http://schemas.openxmlformats.org/markup-compatibility/2006" xmlns:p14="http://schemas.microsoft.com/office/powerpoint/2010/main">
    <mc:Choice Requires="p14">
      <p:transition spd="slow" p14:dur="2000" advTm="116559"/>
    </mc:Choice>
    <mc:Fallback xmlns="">
      <p:transition spd="slow" advTm="1165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42023" y="1249146"/>
            <a:ext cx="10700427" cy="4879851"/>
          </a:xfrm>
        </p:spPr>
        <p:txBody>
          <a:bodyPr>
            <a:normAutofit/>
          </a:bodyPr>
          <a:lstStyle/>
          <a:p>
            <a:pPr marL="342900" indent="-342900" algn="l">
              <a:buFont typeface="Wingdings" panose="05000000000000000000" pitchFamily="2" charset="2"/>
              <a:buChar char="l"/>
            </a:pPr>
            <a:r>
              <a:rPr lang="ja-JP" altLang="en-US" sz="2000" dirty="0">
                <a:latin typeface="+mn-ea"/>
              </a:rPr>
              <a:t>では、銀行</a:t>
            </a:r>
            <a:r>
              <a:rPr lang="en-US" altLang="ja-JP" sz="2000" dirty="0">
                <a:latin typeface="+mn-ea"/>
              </a:rPr>
              <a:t>A</a:t>
            </a:r>
            <a:r>
              <a:rPr lang="ja-JP" altLang="en-US" sz="2000" dirty="0">
                <a:latin typeface="+mn-ea"/>
              </a:rPr>
              <a:t>と</a:t>
            </a:r>
            <a:r>
              <a:rPr lang="en-US" altLang="ja-JP" sz="2000" dirty="0">
                <a:latin typeface="+mn-ea"/>
              </a:rPr>
              <a:t>B</a:t>
            </a:r>
            <a:r>
              <a:rPr lang="ja-JP" altLang="en-US" sz="2000" dirty="0">
                <a:latin typeface="+mn-ea"/>
              </a:rPr>
              <a:t>がドル建て口座を持つアメリカの銀行が、別々の銀行だったらどうなるか？</a:t>
            </a:r>
          </a:p>
          <a:p>
            <a:pPr marL="342900" indent="-342900" algn="l">
              <a:buFont typeface="Wingdings" panose="05000000000000000000" pitchFamily="2" charset="2"/>
              <a:buChar char="l"/>
            </a:pPr>
            <a:r>
              <a:rPr lang="ja-JP" altLang="en-US" sz="2000" dirty="0">
                <a:latin typeface="+mn-ea"/>
              </a:rPr>
              <a:t>左の図では、中国の銀行</a:t>
            </a:r>
            <a:r>
              <a:rPr lang="en-US" altLang="ja-JP" sz="2000" dirty="0">
                <a:latin typeface="+mn-ea"/>
              </a:rPr>
              <a:t>A</a:t>
            </a:r>
            <a:r>
              <a:rPr lang="ja-JP" altLang="en-US" sz="2000" dirty="0">
                <a:latin typeface="+mn-ea"/>
              </a:rPr>
              <a:t>はアメリカの銀行</a:t>
            </a:r>
            <a:r>
              <a:rPr lang="en-US" altLang="ja-JP" sz="2000" dirty="0">
                <a:latin typeface="+mn-ea"/>
              </a:rPr>
              <a:t>C</a:t>
            </a:r>
            <a:r>
              <a:rPr lang="ja-JP" altLang="en-US" sz="2000" dirty="0">
                <a:latin typeface="+mn-ea"/>
              </a:rPr>
              <a:t>に口座を持つが、日本の銀行</a:t>
            </a:r>
            <a:r>
              <a:rPr lang="en-US" altLang="ja-JP" sz="2000" dirty="0">
                <a:latin typeface="+mn-ea"/>
              </a:rPr>
              <a:t>B</a:t>
            </a:r>
            <a:r>
              <a:rPr lang="ja-JP" altLang="en-US" sz="2000" dirty="0">
                <a:latin typeface="+mn-ea"/>
              </a:rPr>
              <a:t>はアメリカの銀行</a:t>
            </a:r>
            <a:r>
              <a:rPr lang="en-US" altLang="ja-JP" sz="2000" dirty="0">
                <a:latin typeface="+mn-ea"/>
              </a:rPr>
              <a:t>D</a:t>
            </a:r>
            <a:r>
              <a:rPr lang="ja-JP" altLang="en-US" sz="2000" dirty="0">
                <a:latin typeface="+mn-ea"/>
              </a:rPr>
              <a:t>に口座を持つとする。</a:t>
            </a:r>
          </a:p>
          <a:p>
            <a:pPr marL="342900" indent="-342900" algn="l">
              <a:buFont typeface="Wingdings" panose="05000000000000000000" pitchFamily="2" charset="2"/>
              <a:buChar char="l"/>
            </a:pPr>
            <a:r>
              <a:rPr lang="ja-JP" altLang="en-US" sz="2000" dirty="0">
                <a:latin typeface="+mn-ea"/>
              </a:rPr>
              <a:t>そして決済すると、右の図のようになる。しかし、･･････</a:t>
            </a:r>
          </a:p>
          <a:p>
            <a:pPr marL="342900" indent="-342900" algn="l">
              <a:buFont typeface="Wingdings" panose="05000000000000000000" pitchFamily="2" charset="2"/>
              <a:buChar char="l"/>
            </a:pPr>
            <a:endParaRPr lang="ja-JP" altLang="en-US" sz="2000" dirty="0">
              <a:latin typeface="+mn-ea"/>
            </a:endParaRPr>
          </a:p>
          <a:p>
            <a:pPr marL="342900" indent="-342900" algn="l">
              <a:buFont typeface="Wingdings" panose="05000000000000000000" pitchFamily="2" charset="2"/>
              <a:buChar char="l"/>
            </a:pPr>
            <a:endParaRPr lang="ja-JP" altLang="en-US" sz="2000"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4" name="テキスト ボックス 3"/>
          <p:cNvSpPr txBox="1"/>
          <p:nvPr/>
        </p:nvSpPr>
        <p:spPr>
          <a:xfrm>
            <a:off x="912973" y="2882100"/>
            <a:ext cx="4331380" cy="2308324"/>
          </a:xfrm>
          <a:prstGeom prst="rect">
            <a:avLst/>
          </a:prstGeom>
          <a:noFill/>
        </p:spPr>
        <p:txBody>
          <a:bodyPr wrap="square" rtlCol="0">
            <a:spAutoFit/>
          </a:bodyPr>
          <a:lstStyle/>
          <a:p>
            <a:r>
              <a:rPr lang="ja-JP" altLang="en-US" dirty="0"/>
              <a:t>                    （アメリカ）</a:t>
            </a:r>
          </a:p>
          <a:p>
            <a:r>
              <a:rPr lang="ja-JP" altLang="en-US" dirty="0"/>
              <a:t>　　銀行</a:t>
            </a:r>
            <a:r>
              <a:rPr lang="en-US" altLang="ja-JP" dirty="0"/>
              <a:t>C</a:t>
            </a:r>
            <a:r>
              <a:rPr lang="ja-JP" altLang="en-US" dirty="0"/>
              <a:t>　　　　　　　　　銀行</a:t>
            </a:r>
            <a:r>
              <a:rPr lang="en-US" altLang="ja-JP" dirty="0"/>
              <a:t>D</a:t>
            </a:r>
            <a:endParaRPr lang="ja-JP" altLang="en-US" dirty="0"/>
          </a:p>
          <a:p>
            <a:r>
              <a:rPr lang="en-US" altLang="ja-JP" dirty="0"/>
              <a:t>            A</a:t>
            </a:r>
            <a:r>
              <a:rPr lang="ja-JP" altLang="en-US" dirty="0"/>
              <a:t>：</a:t>
            </a:r>
            <a:r>
              <a:rPr lang="en-US" altLang="ja-JP" dirty="0"/>
              <a:t>8000                        B</a:t>
            </a:r>
            <a:r>
              <a:rPr lang="ja-JP" altLang="en-US" dirty="0"/>
              <a:t>：</a:t>
            </a:r>
            <a:r>
              <a:rPr lang="en-US" altLang="ja-JP" dirty="0"/>
              <a:t>7000</a:t>
            </a:r>
            <a:endParaRPr lang="ja-JP" altLang="en-US" dirty="0"/>
          </a:p>
          <a:p>
            <a:r>
              <a:rPr lang="ja-JP" altLang="en-US" dirty="0"/>
              <a:t>　　　　　　　　</a:t>
            </a:r>
          </a:p>
          <a:p>
            <a:r>
              <a:rPr lang="ja-JP" altLang="en-US" dirty="0"/>
              <a:t>　</a:t>
            </a:r>
            <a:endParaRPr lang="en-US" altLang="ja-JP" dirty="0"/>
          </a:p>
          <a:p>
            <a:r>
              <a:rPr lang="ja-JP" altLang="en-US" dirty="0"/>
              <a:t>　        （中国）　　　　　　　　　　　（日本）</a:t>
            </a:r>
          </a:p>
          <a:p>
            <a:r>
              <a:rPr lang="ja-JP" altLang="en-US" dirty="0"/>
              <a:t>　　      銀行</a:t>
            </a:r>
            <a:r>
              <a:rPr lang="en-US" altLang="ja-JP" dirty="0"/>
              <a:t>A</a:t>
            </a:r>
            <a:r>
              <a:rPr lang="ja-JP" altLang="en-US" dirty="0"/>
              <a:t>　　　　　　　　　　　　銀行</a:t>
            </a:r>
            <a:r>
              <a:rPr lang="en-US" altLang="ja-JP" dirty="0"/>
              <a:t>B</a:t>
            </a:r>
            <a:endParaRPr lang="ja-JP" altLang="en-US" dirty="0"/>
          </a:p>
          <a:p>
            <a:r>
              <a:rPr lang="en-US" altLang="ja-JP" dirty="0"/>
              <a:t>   </a:t>
            </a:r>
            <a:r>
              <a:rPr lang="ja-JP" altLang="en-US" dirty="0"/>
              <a:t> </a:t>
            </a:r>
            <a:r>
              <a:rPr lang="en-US" altLang="ja-JP" dirty="0"/>
              <a:t>C</a:t>
            </a:r>
            <a:r>
              <a:rPr lang="ja-JP" altLang="en-US" dirty="0"/>
              <a:t>：</a:t>
            </a:r>
            <a:r>
              <a:rPr lang="en-US" altLang="ja-JP" dirty="0"/>
              <a:t>8000                               D</a:t>
            </a:r>
            <a:r>
              <a:rPr lang="ja-JP" altLang="en-US" dirty="0"/>
              <a:t>：</a:t>
            </a:r>
            <a:r>
              <a:rPr lang="en-US" altLang="ja-JP" dirty="0"/>
              <a:t>7000</a:t>
            </a:r>
            <a:endParaRPr lang="ja-JP" altLang="en-US" dirty="0"/>
          </a:p>
        </p:txBody>
      </p:sp>
      <p:grpSp>
        <p:nvGrpSpPr>
          <p:cNvPr id="5" name="グループ化 4"/>
          <p:cNvGrpSpPr/>
          <p:nvPr/>
        </p:nvGrpSpPr>
        <p:grpSpPr>
          <a:xfrm>
            <a:off x="1031131" y="3492230"/>
            <a:ext cx="1611644" cy="729575"/>
            <a:chOff x="1225685" y="3122579"/>
            <a:chExt cx="1611644" cy="729575"/>
          </a:xfrm>
        </p:grpSpPr>
        <p:cxnSp>
          <p:nvCxnSpPr>
            <p:cNvPr id="6" name="直線コネクタ 5"/>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グループ化 7"/>
          <p:cNvGrpSpPr/>
          <p:nvPr/>
        </p:nvGrpSpPr>
        <p:grpSpPr>
          <a:xfrm>
            <a:off x="2963693" y="3492229"/>
            <a:ext cx="1611644" cy="729575"/>
            <a:chOff x="1225685" y="3122579"/>
            <a:chExt cx="1611644" cy="729575"/>
          </a:xfrm>
        </p:grpSpPr>
        <p:cxnSp>
          <p:nvCxnSpPr>
            <p:cNvPr id="9" name="直線コネクタ 8"/>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10"/>
          <p:cNvGrpSpPr/>
          <p:nvPr/>
        </p:nvGrpSpPr>
        <p:grpSpPr>
          <a:xfrm>
            <a:off x="1050013" y="4862124"/>
            <a:ext cx="1592762" cy="467927"/>
            <a:chOff x="437744" y="4885171"/>
            <a:chExt cx="1592762" cy="467927"/>
          </a:xfrm>
        </p:grpSpPr>
        <p:cxnSp>
          <p:nvCxnSpPr>
            <p:cNvPr id="12" name="直線コネクタ 11"/>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398494" y="4885171"/>
              <a:ext cx="0" cy="467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p:cNvGrpSpPr/>
          <p:nvPr/>
        </p:nvGrpSpPr>
        <p:grpSpPr>
          <a:xfrm>
            <a:off x="3380650" y="4860905"/>
            <a:ext cx="1592762" cy="467927"/>
            <a:chOff x="437744" y="4885171"/>
            <a:chExt cx="1592762" cy="467927"/>
          </a:xfrm>
        </p:grpSpPr>
        <p:cxnSp>
          <p:nvCxnSpPr>
            <p:cNvPr id="16" name="直線コネクタ 15"/>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398494" y="4885171"/>
              <a:ext cx="0" cy="467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p:cNvSpPr txBox="1"/>
          <p:nvPr/>
        </p:nvSpPr>
        <p:spPr>
          <a:xfrm>
            <a:off x="6301232" y="2882100"/>
            <a:ext cx="4331380" cy="2308324"/>
          </a:xfrm>
          <a:prstGeom prst="rect">
            <a:avLst/>
          </a:prstGeom>
          <a:noFill/>
        </p:spPr>
        <p:txBody>
          <a:bodyPr wrap="square" rtlCol="0">
            <a:spAutoFit/>
          </a:bodyPr>
          <a:lstStyle/>
          <a:p>
            <a:r>
              <a:rPr lang="ja-JP" altLang="en-US" dirty="0"/>
              <a:t>                    （アメリカ）</a:t>
            </a:r>
          </a:p>
          <a:p>
            <a:r>
              <a:rPr lang="ja-JP" altLang="en-US" i="1" dirty="0"/>
              <a:t>　　</a:t>
            </a:r>
            <a:r>
              <a:rPr lang="ja-JP" altLang="en-US" dirty="0"/>
              <a:t>銀行</a:t>
            </a:r>
            <a:r>
              <a:rPr lang="en-US" altLang="ja-JP" dirty="0"/>
              <a:t>C</a:t>
            </a:r>
            <a:r>
              <a:rPr lang="ja-JP" altLang="en-US" dirty="0"/>
              <a:t>　　　　　　　　　銀行</a:t>
            </a:r>
            <a:r>
              <a:rPr lang="en-US" altLang="ja-JP" dirty="0"/>
              <a:t>D</a:t>
            </a:r>
            <a:endParaRPr lang="ja-JP" altLang="en-US" dirty="0"/>
          </a:p>
          <a:p>
            <a:r>
              <a:rPr lang="en-US" altLang="ja-JP" i="1" dirty="0"/>
              <a:t>           </a:t>
            </a:r>
            <a:r>
              <a:rPr lang="en-US" altLang="ja-JP" i="1" dirty="0">
                <a:solidFill>
                  <a:srgbClr val="FF0000"/>
                </a:solidFill>
              </a:rPr>
              <a:t> </a:t>
            </a:r>
            <a:r>
              <a:rPr lang="en-US" altLang="ja-JP" dirty="0">
                <a:solidFill>
                  <a:srgbClr val="FF0000"/>
                </a:solidFill>
              </a:rPr>
              <a:t>A</a:t>
            </a:r>
            <a:r>
              <a:rPr lang="ja-JP" altLang="en-US" dirty="0">
                <a:solidFill>
                  <a:srgbClr val="FF0000"/>
                </a:solidFill>
              </a:rPr>
              <a:t>：</a:t>
            </a:r>
            <a:r>
              <a:rPr lang="en-US" altLang="ja-JP" dirty="0">
                <a:solidFill>
                  <a:srgbClr val="FF0000"/>
                </a:solidFill>
              </a:rPr>
              <a:t>11000</a:t>
            </a:r>
            <a:r>
              <a:rPr lang="en-US" altLang="ja-JP" dirty="0"/>
              <a:t>                    </a:t>
            </a:r>
            <a:r>
              <a:rPr lang="en-US" altLang="ja-JP" dirty="0">
                <a:solidFill>
                  <a:srgbClr val="FF0000"/>
                </a:solidFill>
              </a:rPr>
              <a:t>B</a:t>
            </a:r>
            <a:r>
              <a:rPr lang="ja-JP" altLang="en-US" dirty="0">
                <a:solidFill>
                  <a:srgbClr val="FF0000"/>
                </a:solidFill>
              </a:rPr>
              <a:t>：</a:t>
            </a:r>
            <a:r>
              <a:rPr lang="en-US" altLang="ja-JP" dirty="0">
                <a:solidFill>
                  <a:srgbClr val="FF0000"/>
                </a:solidFill>
              </a:rPr>
              <a:t>4000</a:t>
            </a:r>
            <a:endParaRPr lang="ja-JP" altLang="en-US" dirty="0">
              <a:solidFill>
                <a:srgbClr val="FF0000"/>
              </a:solidFill>
            </a:endParaRPr>
          </a:p>
          <a:p>
            <a:r>
              <a:rPr lang="ja-JP" altLang="en-US" i="1" dirty="0"/>
              <a:t>　　　　　　　　</a:t>
            </a:r>
          </a:p>
          <a:p>
            <a:r>
              <a:rPr lang="ja-JP" altLang="en-US" dirty="0"/>
              <a:t>　</a:t>
            </a:r>
            <a:endParaRPr lang="en-US" altLang="ja-JP" dirty="0"/>
          </a:p>
          <a:p>
            <a:r>
              <a:rPr lang="ja-JP" altLang="en-US" dirty="0"/>
              <a:t>　        （中国）　　　　　　　　　　　（日本）</a:t>
            </a:r>
          </a:p>
          <a:p>
            <a:r>
              <a:rPr lang="ja-JP" altLang="en-US" dirty="0"/>
              <a:t>　　      銀行</a:t>
            </a:r>
            <a:r>
              <a:rPr lang="en-US" altLang="ja-JP" dirty="0"/>
              <a:t>A</a:t>
            </a:r>
            <a:r>
              <a:rPr lang="ja-JP" altLang="en-US" dirty="0"/>
              <a:t>　　　　　　　　　　　　銀行</a:t>
            </a:r>
            <a:r>
              <a:rPr lang="en-US" altLang="ja-JP" dirty="0"/>
              <a:t>B</a:t>
            </a:r>
            <a:endParaRPr lang="ja-JP" altLang="en-US" dirty="0"/>
          </a:p>
          <a:p>
            <a:r>
              <a:rPr lang="en-US" altLang="ja-JP" dirty="0">
                <a:solidFill>
                  <a:srgbClr val="FF0000"/>
                </a:solidFill>
              </a:rPr>
              <a:t>C</a:t>
            </a:r>
            <a:r>
              <a:rPr lang="ja-JP" altLang="en-US" dirty="0">
                <a:solidFill>
                  <a:srgbClr val="FF0000"/>
                </a:solidFill>
              </a:rPr>
              <a:t>：</a:t>
            </a:r>
            <a:r>
              <a:rPr lang="en-US" altLang="ja-JP" dirty="0">
                <a:solidFill>
                  <a:srgbClr val="FF0000"/>
                </a:solidFill>
              </a:rPr>
              <a:t>11000 </a:t>
            </a:r>
            <a:r>
              <a:rPr lang="en-US" altLang="ja-JP" dirty="0"/>
              <a:t>         </a:t>
            </a:r>
            <a:r>
              <a:rPr lang="ja-JP" altLang="en-US" dirty="0"/>
              <a:t> </a:t>
            </a:r>
            <a:r>
              <a:rPr lang="en-US" altLang="ja-JP" dirty="0"/>
              <a:t>                     </a:t>
            </a:r>
            <a:r>
              <a:rPr lang="en-US" altLang="ja-JP" dirty="0">
                <a:solidFill>
                  <a:srgbClr val="FF0000"/>
                </a:solidFill>
              </a:rPr>
              <a:t>D</a:t>
            </a:r>
            <a:r>
              <a:rPr lang="ja-JP" altLang="en-US" dirty="0">
                <a:solidFill>
                  <a:srgbClr val="FF0000"/>
                </a:solidFill>
              </a:rPr>
              <a:t>：</a:t>
            </a:r>
            <a:r>
              <a:rPr lang="en-US" altLang="ja-JP" dirty="0">
                <a:solidFill>
                  <a:srgbClr val="FF0000"/>
                </a:solidFill>
              </a:rPr>
              <a:t>4000</a:t>
            </a:r>
            <a:endParaRPr lang="ja-JP" altLang="en-US" dirty="0">
              <a:solidFill>
                <a:srgbClr val="FF0000"/>
              </a:solidFill>
            </a:endParaRPr>
          </a:p>
        </p:txBody>
      </p:sp>
      <p:grpSp>
        <p:nvGrpSpPr>
          <p:cNvPr id="19" name="グループ化 18"/>
          <p:cNvGrpSpPr/>
          <p:nvPr/>
        </p:nvGrpSpPr>
        <p:grpSpPr>
          <a:xfrm>
            <a:off x="6371092" y="3492228"/>
            <a:ext cx="1611644" cy="729575"/>
            <a:chOff x="1225685" y="3122579"/>
            <a:chExt cx="1611644" cy="729575"/>
          </a:xfrm>
        </p:grpSpPr>
        <p:cxnSp>
          <p:nvCxnSpPr>
            <p:cNvPr id="20" name="直線コネクタ 19"/>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グループ化 21"/>
          <p:cNvGrpSpPr/>
          <p:nvPr/>
        </p:nvGrpSpPr>
        <p:grpSpPr>
          <a:xfrm>
            <a:off x="8233793" y="3492228"/>
            <a:ext cx="1611644" cy="729575"/>
            <a:chOff x="1225685" y="3122579"/>
            <a:chExt cx="1611644" cy="729575"/>
          </a:xfrm>
        </p:grpSpPr>
        <p:cxnSp>
          <p:nvCxnSpPr>
            <p:cNvPr id="23" name="直線コネクタ 22"/>
            <p:cNvCxnSpPr/>
            <p:nvPr/>
          </p:nvCxnSpPr>
          <p:spPr>
            <a:xfrm flipV="1">
              <a:off x="1225685" y="3122579"/>
              <a:ext cx="16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760707" y="3122579"/>
              <a:ext cx="0" cy="72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p:cNvGrpSpPr/>
          <p:nvPr/>
        </p:nvGrpSpPr>
        <p:grpSpPr>
          <a:xfrm>
            <a:off x="6342143" y="4860000"/>
            <a:ext cx="1592762" cy="467927"/>
            <a:chOff x="437744" y="4885171"/>
            <a:chExt cx="1592762" cy="467927"/>
          </a:xfrm>
        </p:grpSpPr>
        <p:cxnSp>
          <p:nvCxnSpPr>
            <p:cNvPr id="26" name="直線コネクタ 25"/>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398494" y="4885171"/>
              <a:ext cx="0" cy="467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グループ化 27"/>
          <p:cNvGrpSpPr/>
          <p:nvPr/>
        </p:nvGrpSpPr>
        <p:grpSpPr>
          <a:xfrm>
            <a:off x="8733423" y="4860000"/>
            <a:ext cx="1592762" cy="467927"/>
            <a:chOff x="437744" y="4885171"/>
            <a:chExt cx="1592762" cy="467927"/>
          </a:xfrm>
        </p:grpSpPr>
        <p:cxnSp>
          <p:nvCxnSpPr>
            <p:cNvPr id="29" name="直線コネクタ 28"/>
            <p:cNvCxnSpPr/>
            <p:nvPr/>
          </p:nvCxnSpPr>
          <p:spPr>
            <a:xfrm flipV="1">
              <a:off x="437744" y="4885171"/>
              <a:ext cx="1592762" cy="13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398494" y="4885171"/>
              <a:ext cx="0" cy="467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右カーブ矢印 32"/>
          <p:cNvSpPr/>
          <p:nvPr/>
        </p:nvSpPr>
        <p:spPr>
          <a:xfrm rot="5280000">
            <a:off x="7407977" y="1474330"/>
            <a:ext cx="965130" cy="2244968"/>
          </a:xfrm>
          <a:prstGeom prst="curv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テキスト ボックス 33"/>
          <p:cNvSpPr txBox="1"/>
          <p:nvPr/>
        </p:nvSpPr>
        <p:spPr>
          <a:xfrm>
            <a:off x="9039615" y="2316307"/>
            <a:ext cx="2179363" cy="646331"/>
          </a:xfrm>
          <a:prstGeom prst="rect">
            <a:avLst/>
          </a:prstGeom>
          <a:noFill/>
        </p:spPr>
        <p:txBody>
          <a:bodyPr wrap="square" rtlCol="0">
            <a:spAutoFit/>
          </a:bodyPr>
          <a:lstStyle/>
          <a:p>
            <a:r>
              <a:rPr kumimoji="1" lang="en-US" altLang="ja-JP" dirty="0">
                <a:solidFill>
                  <a:srgbClr val="FF0000"/>
                </a:solidFill>
              </a:rPr>
              <a:t>D</a:t>
            </a:r>
            <a:r>
              <a:rPr kumimoji="1" lang="ja-JP" altLang="en-US" dirty="0">
                <a:solidFill>
                  <a:srgbClr val="FF0000"/>
                </a:solidFill>
              </a:rPr>
              <a:t>から</a:t>
            </a:r>
            <a:r>
              <a:rPr kumimoji="1" lang="en-US" altLang="ja-JP" dirty="0">
                <a:solidFill>
                  <a:srgbClr val="FF0000"/>
                </a:solidFill>
              </a:rPr>
              <a:t>C</a:t>
            </a:r>
            <a:r>
              <a:rPr kumimoji="1" lang="ja-JP" altLang="en-US" dirty="0">
                <a:solidFill>
                  <a:srgbClr val="FF0000"/>
                </a:solidFill>
              </a:rPr>
              <a:t>に</a:t>
            </a:r>
            <a:r>
              <a:rPr kumimoji="1" lang="en-US" altLang="ja-JP" dirty="0">
                <a:solidFill>
                  <a:srgbClr val="FF0000"/>
                </a:solidFill>
              </a:rPr>
              <a:t>3000</a:t>
            </a:r>
            <a:r>
              <a:rPr kumimoji="1" lang="ja-JP" altLang="en-US" dirty="0">
                <a:solidFill>
                  <a:srgbClr val="FF0000"/>
                </a:solidFill>
              </a:rPr>
              <a:t>ドルの</a:t>
            </a:r>
          </a:p>
          <a:p>
            <a:r>
              <a:rPr kumimoji="1" lang="ja-JP" altLang="en-US" dirty="0">
                <a:solidFill>
                  <a:srgbClr val="FF0000"/>
                </a:solidFill>
              </a:rPr>
              <a:t>支払いが必要！</a:t>
            </a:r>
            <a:endParaRPr kumimoji="1" lang="en-US" altLang="ja-JP" dirty="0">
              <a:solidFill>
                <a:srgbClr val="FF0000"/>
              </a:solidFill>
            </a:endParaRPr>
          </a:p>
        </p:txBody>
      </p:sp>
      <p:sp>
        <p:nvSpPr>
          <p:cNvPr id="35" name="右矢印 34"/>
          <p:cNvSpPr/>
          <p:nvPr/>
        </p:nvSpPr>
        <p:spPr>
          <a:xfrm>
            <a:off x="5096435" y="3857015"/>
            <a:ext cx="895802" cy="62085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400314659"/>
      </p:ext>
    </p:extLst>
  </p:cSld>
  <p:clrMapOvr>
    <a:masterClrMapping/>
  </p:clrMapOvr>
  <mc:AlternateContent xmlns:mc="http://schemas.openxmlformats.org/markup-compatibility/2006" xmlns:p14="http://schemas.microsoft.com/office/powerpoint/2010/main">
    <mc:Choice Requires="p14">
      <p:transition spd="slow" p14:dur="2000" advTm="142142"/>
    </mc:Choice>
    <mc:Fallback xmlns="">
      <p:transition spd="slow" advTm="1421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
                                            <p:txEl>
                                              <p:pRg st="0" end="0"/>
                                            </p:txEl>
                                          </p:spTgt>
                                        </p:tgtEl>
                                        <p:attrNameLst>
                                          <p:attrName>style.visibility</p:attrName>
                                        </p:attrNameLst>
                                      </p:cBhvr>
                                      <p:to>
                                        <p:strVal val="visible"/>
                                      </p:to>
                                    </p:set>
                                    <p:anim calcmode="lin" valueType="num">
                                      <p:cBhvr additive="base">
                                        <p:cTn id="13"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4">
                                            <p:txEl>
                                              <p:pRg st="1" end="1"/>
                                            </p:txEl>
                                          </p:spTgt>
                                        </p:tgtEl>
                                        <p:attrNameLst>
                                          <p:attrName>style.visibility</p:attrName>
                                        </p:attrNameLst>
                                      </p:cBhvr>
                                      <p:to>
                                        <p:strVal val="visible"/>
                                      </p:to>
                                    </p:set>
                                    <p:anim calcmode="lin" valueType="num">
                                      <p:cBhvr additive="base">
                                        <p:cTn id="17" dur="500" fill="hold"/>
                                        <p:tgtEl>
                                          <p:spTgt spid="3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ja-JP" altLang="en-US" sz="2800" dirty="0"/>
              <a:t>この節では、国際収支表の最初の項目、貿易取引の詳細を説明する。</a:t>
            </a:r>
          </a:p>
          <a:p>
            <a:pPr marL="342900" indent="-342900" algn="l">
              <a:buFont typeface="Wingdings" panose="05000000000000000000" pitchFamily="2" charset="2"/>
              <a:buChar char="l"/>
            </a:pPr>
            <a:r>
              <a:rPr kumimoji="1" lang="ja-JP" altLang="en-US" sz="2800" dirty="0"/>
              <a:t>今後ひんぱんに下のような図が出てくるので、まずそれを説明する。</a:t>
            </a:r>
          </a:p>
          <a:p>
            <a:pPr algn="l"/>
            <a:r>
              <a:rPr lang="ja-JP" altLang="en-US" sz="3600" dirty="0"/>
              <a:t>　        </a:t>
            </a:r>
            <a:r>
              <a:rPr lang="ja-JP" altLang="en-US" dirty="0"/>
              <a:t>銀行</a:t>
            </a:r>
            <a:r>
              <a:rPr lang="en-US" altLang="ja-JP" dirty="0"/>
              <a:t>A</a:t>
            </a:r>
          </a:p>
          <a:p>
            <a:pPr algn="l"/>
            <a:r>
              <a:rPr lang="en-US" altLang="ja-JP" dirty="0"/>
              <a:t>                       </a:t>
            </a:r>
            <a:r>
              <a:rPr lang="ja-JP" altLang="en-US" dirty="0"/>
              <a:t>企業</a:t>
            </a:r>
            <a:r>
              <a:rPr lang="en-US" altLang="ja-JP" dirty="0"/>
              <a:t>B</a:t>
            </a:r>
            <a:r>
              <a:rPr lang="ja-JP" altLang="en-US" dirty="0"/>
              <a:t>：</a:t>
            </a:r>
            <a:r>
              <a:rPr lang="en-US" altLang="ja-JP" dirty="0"/>
              <a:t>3000</a:t>
            </a:r>
            <a:endParaRPr lang="ja-JP" altLang="en-US" dirty="0"/>
          </a:p>
          <a:p>
            <a:pPr algn="l"/>
            <a:endParaRPr lang="ja-JP" altLang="en-US" sz="3600" dirty="0"/>
          </a:p>
          <a:p>
            <a:pPr algn="l"/>
            <a:endParaRPr lang="ja-JP" altLang="en-US" sz="2800" dirty="0"/>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grpSp>
        <p:nvGrpSpPr>
          <p:cNvPr id="11" name="グループ化 10"/>
          <p:cNvGrpSpPr/>
          <p:nvPr/>
        </p:nvGrpSpPr>
        <p:grpSpPr>
          <a:xfrm>
            <a:off x="1079770" y="3040816"/>
            <a:ext cx="2898843" cy="1213066"/>
            <a:chOff x="1731523" y="3939702"/>
            <a:chExt cx="2898843" cy="1213066"/>
          </a:xfrm>
        </p:grpSpPr>
        <p:cxnSp>
          <p:nvCxnSpPr>
            <p:cNvPr id="6" name="直線コネクタ 5"/>
            <p:cNvCxnSpPr/>
            <p:nvPr/>
          </p:nvCxnSpPr>
          <p:spPr>
            <a:xfrm flipV="1">
              <a:off x="1731523" y="3939702"/>
              <a:ext cx="2898843" cy="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916195" y="3939702"/>
              <a:ext cx="0" cy="1213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13" name="テキスト ボックス 12"/>
          <p:cNvSpPr txBox="1"/>
          <p:nvPr/>
        </p:nvSpPr>
        <p:spPr>
          <a:xfrm>
            <a:off x="5163284" y="2627919"/>
            <a:ext cx="6358155" cy="3046988"/>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a:t>これは、銀行</a:t>
            </a:r>
            <a:r>
              <a:rPr kumimoji="1" lang="en-US" altLang="ja-JP" sz="2400" dirty="0"/>
              <a:t>A</a:t>
            </a:r>
            <a:r>
              <a:rPr kumimoji="1" lang="ja-JP" altLang="en-US" sz="2400" dirty="0"/>
              <a:t>のもとに、企業</a:t>
            </a:r>
            <a:r>
              <a:rPr kumimoji="1" lang="en-US" altLang="ja-JP" sz="2400" dirty="0"/>
              <a:t>B</a:t>
            </a:r>
            <a:r>
              <a:rPr kumimoji="1" lang="ja-JP" altLang="en-US" sz="2400" dirty="0"/>
              <a:t>が</a:t>
            </a:r>
            <a:r>
              <a:rPr kumimoji="1" lang="en-US" altLang="ja-JP" sz="2400" dirty="0"/>
              <a:t>3000</a:t>
            </a:r>
            <a:r>
              <a:rPr kumimoji="1" lang="ja-JP" altLang="en-US" sz="2400" dirty="0"/>
              <a:t>の預金をしている、という意味。</a:t>
            </a:r>
          </a:p>
          <a:p>
            <a:pPr marL="342900" indent="-342900">
              <a:buFont typeface="Wingdings" panose="05000000000000000000" pitchFamily="2" charset="2"/>
              <a:buChar char="l"/>
            </a:pPr>
            <a:r>
              <a:rPr lang="ja-JP" altLang="en-US" sz="2400" dirty="0"/>
              <a:t>銀行にとって、客からの預金はお金を預かっているのであり、引き出しの要求があれば払戻すべきもの。つまり、負債。</a:t>
            </a:r>
          </a:p>
          <a:p>
            <a:pPr marL="342900" indent="-342900">
              <a:buFont typeface="Wingdings" panose="05000000000000000000" pitchFamily="2" charset="2"/>
              <a:buChar char="l"/>
            </a:pPr>
            <a:r>
              <a:rPr kumimoji="1" lang="ja-JP" altLang="en-US" sz="2400" dirty="0"/>
              <a:t>だから、企業会計の資産（左側）と負債・資本（右側）を示すバランスシート（貸借対照表）を示すこうした図が多用される。</a:t>
            </a:r>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45650"/>
    </mc:Choice>
    <mc:Fallback xmlns="">
      <p:transition spd="slow" advTm="1456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 calcmode="lin" valueType="num">
                                      <p:cBhvr additive="base">
                                        <p:cTn id="3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1" end="1"/>
                                            </p:txEl>
                                          </p:spTgt>
                                        </p:tgtEl>
                                        <p:attrNameLst>
                                          <p:attrName>style.visibility</p:attrName>
                                        </p:attrNameLst>
                                      </p:cBhvr>
                                      <p:to>
                                        <p:strVal val="visible"/>
                                      </p:to>
                                    </p:set>
                                    <p:anim calcmode="lin" valueType="num">
                                      <p:cBhvr additive="base">
                                        <p:cTn id="4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xEl>
                                              <p:pRg st="2" end="2"/>
                                            </p:txEl>
                                          </p:spTgt>
                                        </p:tgtEl>
                                        <p:attrNameLst>
                                          <p:attrName>style.visibility</p:attrName>
                                        </p:attrNameLst>
                                      </p:cBhvr>
                                      <p:to>
                                        <p:strVal val="visible"/>
                                      </p:to>
                                    </p:set>
                                    <p:anim calcmode="lin" valueType="num">
                                      <p:cBhvr additive="base">
                                        <p:cTn id="4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a:bodyPr>
          <a:lstStyle/>
          <a:p>
            <a:pPr marL="342900" indent="-342900" algn="l">
              <a:buFont typeface="Wingdings" panose="05000000000000000000" pitchFamily="2" charset="2"/>
              <a:buChar char="l"/>
            </a:pPr>
            <a:r>
              <a:rPr lang="ja-JP" altLang="en-US" dirty="0">
                <a:latin typeface="+mn-ea"/>
              </a:rPr>
              <a:t>銀行にとって、顧客の預金は負債。もし窓口に顧客が来て、現金で引き出したいと要求したら、支払わなければならない。</a:t>
            </a:r>
            <a:r>
              <a:rPr lang="en-US" altLang="ja-JP" dirty="0">
                <a:latin typeface="+mn-ea"/>
              </a:rPr>
              <a:t>C</a:t>
            </a:r>
            <a:r>
              <a:rPr lang="ja-JP" altLang="en-US" dirty="0">
                <a:latin typeface="+mn-ea"/>
              </a:rPr>
              <a:t>にとっては、輸出入に伴う決済、しかも遠い外国の日中間の貿易で負債が増えて、資金流出の可能性が増えている。</a:t>
            </a:r>
            <a:r>
              <a:rPr lang="en-US" altLang="ja-JP" dirty="0">
                <a:latin typeface="+mn-ea"/>
              </a:rPr>
              <a:t>D</a:t>
            </a:r>
            <a:r>
              <a:rPr lang="ja-JP" altLang="en-US" dirty="0">
                <a:latin typeface="+mn-ea"/>
              </a:rPr>
              <a:t>は逆の立場。</a:t>
            </a:r>
          </a:p>
          <a:p>
            <a:pPr marL="342900" indent="-342900" algn="l">
              <a:buFont typeface="Wingdings" panose="05000000000000000000" pitchFamily="2" charset="2"/>
              <a:buChar char="l"/>
            </a:pPr>
            <a:r>
              <a:rPr lang="ja-JP" altLang="en-US" dirty="0">
                <a:latin typeface="+mn-ea"/>
              </a:rPr>
              <a:t>だから、</a:t>
            </a:r>
            <a:r>
              <a:rPr lang="en-US" altLang="ja-JP" dirty="0">
                <a:latin typeface="+mn-ea"/>
              </a:rPr>
              <a:t>D</a:t>
            </a:r>
            <a:r>
              <a:rPr lang="ja-JP" altLang="en-US" dirty="0">
                <a:latin typeface="+mn-ea"/>
              </a:rPr>
              <a:t>から</a:t>
            </a:r>
            <a:r>
              <a:rPr lang="en-US" altLang="ja-JP" dirty="0">
                <a:latin typeface="+mn-ea"/>
              </a:rPr>
              <a:t>C</a:t>
            </a:r>
            <a:r>
              <a:rPr lang="ja-JP" altLang="en-US" dirty="0">
                <a:latin typeface="+mn-ea"/>
              </a:rPr>
              <a:t>に</a:t>
            </a:r>
            <a:r>
              <a:rPr lang="en-US" altLang="ja-JP" dirty="0">
                <a:latin typeface="+mn-ea"/>
              </a:rPr>
              <a:t>3000</a:t>
            </a:r>
            <a:r>
              <a:rPr lang="ja-JP" altLang="en-US" dirty="0">
                <a:latin typeface="+mn-ea"/>
              </a:rPr>
              <a:t>ドルを移転しなければならない。</a:t>
            </a:r>
          </a:p>
          <a:p>
            <a:pPr marL="342900" indent="-342900" algn="l">
              <a:buFont typeface="Wingdings" panose="05000000000000000000" pitchFamily="2" charset="2"/>
              <a:buChar char="l"/>
            </a:pPr>
            <a:r>
              <a:rPr lang="ja-JP" altLang="en-US" dirty="0">
                <a:latin typeface="+mn-ea"/>
              </a:rPr>
              <a:t>これはどうするのかというと、通常は中央銀行の預金を使って決済する。国内の銀行同士では、こうしたときにコルレス預金を作ってやりとりは、普通はしない。</a:t>
            </a:r>
          </a:p>
          <a:p>
            <a:pPr marL="342900" indent="-342900" algn="l">
              <a:buFont typeface="Wingdings" panose="05000000000000000000" pitchFamily="2" charset="2"/>
              <a:buChar char="l"/>
            </a:pPr>
            <a:r>
              <a:rPr lang="ja-JP" altLang="en-US" dirty="0">
                <a:latin typeface="+mn-ea"/>
              </a:rPr>
              <a:t>どの国でも、国内の銀行は中央銀行にそれぞれ決済用の預金を置いている。</a:t>
            </a:r>
          </a:p>
          <a:p>
            <a:pPr marL="342900" indent="-342900" algn="l">
              <a:buFont typeface="Wingdings" panose="05000000000000000000" pitchFamily="2" charset="2"/>
              <a:buChar char="l"/>
            </a:pPr>
            <a:r>
              <a:rPr lang="ja-JP" altLang="en-US" dirty="0">
                <a:latin typeface="+mn-ea"/>
              </a:rPr>
              <a:t>アメリカの中央銀行は、連邦準備銀行（</a:t>
            </a:r>
            <a:r>
              <a:rPr lang="en-US" altLang="ja-JP" dirty="0">
                <a:latin typeface="+mn-ea"/>
              </a:rPr>
              <a:t>FRB</a:t>
            </a:r>
            <a:r>
              <a:rPr lang="ja-JP" altLang="en-US" dirty="0">
                <a:latin typeface="+mn-ea"/>
              </a:rPr>
              <a:t>：</a:t>
            </a:r>
            <a:r>
              <a:rPr lang="en-US" altLang="ja-JP" dirty="0">
                <a:latin typeface="+mn-ea"/>
              </a:rPr>
              <a:t>Federal Reserve Bank</a:t>
            </a:r>
            <a:r>
              <a:rPr lang="ja-JP" altLang="en-US" dirty="0">
                <a:latin typeface="+mn-ea"/>
              </a:rPr>
              <a:t>）という。</a:t>
            </a:r>
          </a:p>
          <a:p>
            <a:pPr marL="342900" indent="-342900" algn="l">
              <a:buFont typeface="Wingdings" panose="05000000000000000000" pitchFamily="2" charset="2"/>
              <a:buChar char="l"/>
            </a:pPr>
            <a:r>
              <a:rPr lang="ja-JP" altLang="en-US" dirty="0">
                <a:latin typeface="+mn-ea"/>
              </a:rPr>
              <a:t>図示すると次のとおり。</a:t>
            </a:r>
          </a:p>
          <a:p>
            <a:pPr marL="342900" indent="-342900" algn="l">
              <a:buFont typeface="Wingdings" panose="05000000000000000000" pitchFamily="2" charset="2"/>
              <a:buChar char="l"/>
            </a:pPr>
            <a:endParaRPr lang="ja-JP" altLang="en-US" sz="2000"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65524311"/>
      </p:ext>
    </p:extLst>
  </p:cSld>
  <p:clrMapOvr>
    <a:masterClrMapping/>
  </p:clrMapOvr>
  <mc:AlternateContent xmlns:mc="http://schemas.openxmlformats.org/markup-compatibility/2006" xmlns:p14="http://schemas.microsoft.com/office/powerpoint/2010/main">
    <mc:Choice Requires="p14">
      <p:transition spd="slow" p14:dur="2000" advTm="124021"/>
    </mc:Choice>
    <mc:Fallback xmlns="">
      <p:transition spd="slow" advTm="1240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191995"/>
          </a:xfrm>
        </p:spPr>
        <p:txBody>
          <a:bodyPr>
            <a:normAutofit/>
          </a:bodyPr>
          <a:lstStyle/>
          <a:p>
            <a:pPr marL="342900" indent="-342900" algn="l">
              <a:buFont typeface="Wingdings" panose="05000000000000000000" pitchFamily="2" charset="2"/>
              <a:buChar char="l"/>
            </a:pPr>
            <a:r>
              <a:rPr lang="ja-JP" altLang="en-US" sz="2000" dirty="0">
                <a:latin typeface="+mn-ea"/>
              </a:rPr>
              <a:t>下のように</a:t>
            </a:r>
            <a:r>
              <a:rPr lang="en-US" altLang="ja-JP" sz="2000" dirty="0">
                <a:latin typeface="+mn-ea"/>
              </a:rPr>
              <a:t>C</a:t>
            </a:r>
            <a:r>
              <a:rPr lang="ja-JP" altLang="en-US" sz="2000" dirty="0">
                <a:latin typeface="+mn-ea"/>
              </a:rPr>
              <a:t>と</a:t>
            </a:r>
            <a:r>
              <a:rPr lang="en-US" altLang="ja-JP" sz="2000" dirty="0">
                <a:latin typeface="+mn-ea"/>
              </a:rPr>
              <a:t>D</a:t>
            </a:r>
            <a:r>
              <a:rPr lang="ja-JP" altLang="en-US" sz="2000" dirty="0">
                <a:latin typeface="+mn-ea"/>
              </a:rPr>
              <a:t>は、</a:t>
            </a:r>
            <a:r>
              <a:rPr lang="en-US" altLang="ja-JP" sz="2000" dirty="0">
                <a:latin typeface="+mn-ea"/>
              </a:rPr>
              <a:t>FRB</a:t>
            </a:r>
            <a:r>
              <a:rPr lang="ja-JP" altLang="en-US" sz="2000" dirty="0">
                <a:latin typeface="+mn-ea"/>
              </a:rPr>
              <a:t>に預金をそれぞれ</a:t>
            </a:r>
            <a:r>
              <a:rPr lang="en-US" altLang="ja-JP" sz="2000" dirty="0">
                <a:latin typeface="+mn-ea"/>
              </a:rPr>
              <a:t>9000</a:t>
            </a:r>
            <a:r>
              <a:rPr lang="ja-JP" altLang="en-US" sz="2000" dirty="0">
                <a:latin typeface="+mn-ea"/>
              </a:rPr>
              <a:t>ドル置いていたと仮定する。</a:t>
            </a:r>
          </a:p>
          <a:p>
            <a:pPr algn="l"/>
            <a:endParaRPr lang="ja-JP" altLang="en-US" sz="2000" dirty="0">
              <a:latin typeface="+mn-ea"/>
            </a:endParaRPr>
          </a:p>
          <a:p>
            <a:pPr algn="l"/>
            <a:r>
              <a:rPr lang="ja-JP" altLang="en-US" sz="2000" dirty="0">
                <a:latin typeface="+mn-ea"/>
              </a:rPr>
              <a:t>　　　　　　　　　　　　　　　　　　</a:t>
            </a:r>
            <a:r>
              <a:rPr lang="en-US" altLang="ja-JP" sz="2000" dirty="0">
                <a:latin typeface="+mn-ea"/>
              </a:rPr>
              <a:t>FRB</a:t>
            </a:r>
            <a:r>
              <a:rPr lang="ja-JP" altLang="en-US" sz="2000" dirty="0">
                <a:latin typeface="+mn-ea"/>
              </a:rPr>
              <a:t>（連邦準備銀行）</a:t>
            </a:r>
          </a:p>
          <a:p>
            <a:pPr algn="l"/>
            <a:r>
              <a:rPr lang="ja-JP" altLang="en-US" sz="2000" dirty="0">
                <a:latin typeface="+mn-ea"/>
              </a:rPr>
              <a:t>　　　　　　　　　　　　　　　　　　　　　</a:t>
            </a:r>
            <a:r>
              <a:rPr lang="en-US" altLang="ja-JP" sz="2000" dirty="0">
                <a:latin typeface="+mn-ea"/>
              </a:rPr>
              <a:t>C</a:t>
            </a:r>
            <a:r>
              <a:rPr lang="ja-JP" altLang="en-US" sz="2000" dirty="0">
                <a:latin typeface="+mn-ea"/>
              </a:rPr>
              <a:t>：</a:t>
            </a:r>
            <a:r>
              <a:rPr lang="en-US" altLang="ja-JP" sz="2000" dirty="0">
                <a:latin typeface="+mn-ea"/>
              </a:rPr>
              <a:t>9000</a:t>
            </a:r>
            <a:endParaRPr lang="ja-JP" altLang="en-US" sz="2000" dirty="0">
              <a:latin typeface="+mn-ea"/>
            </a:endParaRPr>
          </a:p>
          <a:p>
            <a:pPr algn="l"/>
            <a:r>
              <a:rPr lang="en-US" altLang="ja-JP" sz="2000" dirty="0">
                <a:latin typeface="+mn-ea"/>
              </a:rPr>
              <a:t>                                              D</a:t>
            </a:r>
            <a:r>
              <a:rPr lang="ja-JP" altLang="en-US" sz="2000" dirty="0">
                <a:latin typeface="+mn-ea"/>
              </a:rPr>
              <a:t>：</a:t>
            </a:r>
            <a:r>
              <a:rPr lang="en-US" altLang="ja-JP" sz="2000" dirty="0">
                <a:latin typeface="+mn-ea"/>
              </a:rPr>
              <a:t>9000</a:t>
            </a:r>
          </a:p>
          <a:p>
            <a:pPr algn="l"/>
            <a:endParaRPr lang="ja-JP" altLang="en-US" sz="2000" dirty="0">
              <a:latin typeface="+mn-ea"/>
            </a:endParaRPr>
          </a:p>
          <a:p>
            <a:pPr algn="l"/>
            <a:r>
              <a:rPr lang="ja-JP" altLang="en-US" sz="2000" dirty="0">
                <a:latin typeface="+mn-ea"/>
              </a:rPr>
              <a:t>　　　　　　　銀行</a:t>
            </a:r>
            <a:r>
              <a:rPr lang="en-US" altLang="ja-JP" sz="2000" dirty="0">
                <a:latin typeface="+mn-ea"/>
              </a:rPr>
              <a:t>C</a:t>
            </a:r>
            <a:r>
              <a:rPr lang="ja-JP" altLang="en-US" sz="2000" dirty="0">
                <a:latin typeface="+mn-ea"/>
              </a:rPr>
              <a:t>　　　　　　　　　　　　　　　　　　　　　　　　　　銀行</a:t>
            </a:r>
            <a:r>
              <a:rPr lang="en-US" altLang="ja-JP" sz="2000" dirty="0">
                <a:latin typeface="+mn-ea"/>
              </a:rPr>
              <a:t>D</a:t>
            </a:r>
            <a:endParaRPr lang="ja-JP" altLang="en-US" sz="2000" dirty="0">
              <a:latin typeface="+mn-ea"/>
            </a:endParaRPr>
          </a:p>
          <a:p>
            <a:pPr algn="l"/>
            <a:r>
              <a:rPr lang="en-US" altLang="ja-JP" sz="2000" dirty="0">
                <a:latin typeface="+mn-ea"/>
              </a:rPr>
              <a:t>     FRB</a:t>
            </a:r>
            <a:r>
              <a:rPr lang="ja-JP" altLang="en-US" sz="2000" dirty="0">
                <a:latin typeface="+mn-ea"/>
              </a:rPr>
              <a:t>：</a:t>
            </a:r>
            <a:r>
              <a:rPr lang="en-US" altLang="ja-JP" sz="2000" dirty="0">
                <a:latin typeface="+mn-ea"/>
              </a:rPr>
              <a:t>9000                                                    FRB</a:t>
            </a:r>
            <a:r>
              <a:rPr lang="ja-JP" altLang="en-US" sz="2000" dirty="0">
                <a:latin typeface="+mn-ea"/>
              </a:rPr>
              <a:t>：</a:t>
            </a:r>
            <a:r>
              <a:rPr lang="en-US" altLang="ja-JP" sz="2000" dirty="0">
                <a:latin typeface="+mn-ea"/>
              </a:rPr>
              <a:t>9000</a:t>
            </a:r>
          </a:p>
          <a:p>
            <a:pPr algn="l"/>
            <a:endParaRPr lang="en-US" altLang="ja-JP" sz="2000" dirty="0">
              <a:latin typeface="+mn-ea"/>
            </a:endParaRPr>
          </a:p>
          <a:p>
            <a:pPr marL="342900" indent="-342900" algn="l">
              <a:buFont typeface="Wingdings" panose="05000000000000000000" pitchFamily="2" charset="2"/>
              <a:buChar char="l"/>
            </a:pPr>
            <a:endParaRPr lang="ja-JP" altLang="en-US" sz="2000" dirty="0">
              <a:latin typeface="+mn-ea"/>
            </a:endParaRPr>
          </a:p>
          <a:p>
            <a:pPr marL="342900" indent="-342900" algn="l">
              <a:buFont typeface="Wingdings" panose="05000000000000000000" pitchFamily="2" charset="2"/>
              <a:buChar char="l"/>
            </a:pPr>
            <a:r>
              <a:rPr lang="ja-JP" altLang="en-US" sz="2000" dirty="0">
                <a:latin typeface="+mn-ea"/>
              </a:rPr>
              <a:t>これを使って決済するのだから、次のようになる。</a:t>
            </a:r>
            <a:endParaRPr lang="en-US" altLang="ja-JP" sz="2000" dirty="0">
              <a:latin typeface="+mn-ea"/>
            </a:endParaRPr>
          </a:p>
          <a:p>
            <a:pPr algn="l"/>
            <a:endParaRPr lang="en-US" altLang="ja-JP" sz="2000" dirty="0">
              <a:latin typeface="+mn-ea"/>
            </a:endParaRPr>
          </a:p>
          <a:p>
            <a:pPr algn="l"/>
            <a:endParaRPr lang="ja-JP" altLang="en-US" sz="2000"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cxnSp>
        <p:nvCxnSpPr>
          <p:cNvPr id="5" name="直線コネクタ 4"/>
          <p:cNvCxnSpPr/>
          <p:nvPr/>
        </p:nvCxnSpPr>
        <p:spPr>
          <a:xfrm>
            <a:off x="3463047" y="2383277"/>
            <a:ext cx="20067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122238" y="2407024"/>
            <a:ext cx="0" cy="6992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1075765" y="3926541"/>
            <a:ext cx="1694329" cy="645458"/>
            <a:chOff x="1075765" y="3106271"/>
            <a:chExt cx="1694329" cy="645458"/>
          </a:xfrm>
        </p:grpSpPr>
        <p:cxnSp>
          <p:nvCxnSpPr>
            <p:cNvPr id="9" name="直線コネクタ 8"/>
            <p:cNvCxnSpPr/>
            <p:nvPr/>
          </p:nvCxnSpPr>
          <p:spPr>
            <a:xfrm flipV="1">
              <a:off x="1075765" y="3119718"/>
              <a:ext cx="16943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245659" y="3106271"/>
              <a:ext cx="0" cy="6454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p:cNvGrpSpPr/>
          <p:nvPr/>
        </p:nvGrpSpPr>
        <p:grpSpPr>
          <a:xfrm>
            <a:off x="6166762" y="3913094"/>
            <a:ext cx="1694329" cy="645458"/>
            <a:chOff x="1075765" y="3119718"/>
            <a:chExt cx="1694329" cy="645458"/>
          </a:xfrm>
        </p:grpSpPr>
        <p:cxnSp>
          <p:nvCxnSpPr>
            <p:cNvPr id="14" name="直線コネクタ 13"/>
            <p:cNvCxnSpPr/>
            <p:nvPr/>
          </p:nvCxnSpPr>
          <p:spPr>
            <a:xfrm flipV="1">
              <a:off x="1075765" y="3119718"/>
              <a:ext cx="16943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274842" y="3119718"/>
              <a:ext cx="0" cy="6454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17260281"/>
      </p:ext>
    </p:extLst>
  </p:cSld>
  <p:clrMapOvr>
    <a:masterClrMapping/>
  </p:clrMapOvr>
  <mc:AlternateContent xmlns:mc="http://schemas.openxmlformats.org/markup-compatibility/2006" xmlns:p14="http://schemas.microsoft.com/office/powerpoint/2010/main">
    <mc:Choice Requires="p14">
      <p:transition spd="slow" p14:dur="2000" advTm="28650"/>
    </mc:Choice>
    <mc:Fallback xmlns="">
      <p:transition spd="slow" advTm="286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16106"/>
            <a:ext cx="10700427" cy="4814047"/>
          </a:xfrm>
        </p:spPr>
        <p:txBody>
          <a:bodyPr>
            <a:normAutofit/>
          </a:bodyPr>
          <a:lstStyle/>
          <a:p>
            <a:pPr marL="342900" indent="-342900" algn="l">
              <a:buFont typeface="Wingdings" panose="05000000000000000000" pitchFamily="2" charset="2"/>
              <a:buChar char="l"/>
            </a:pPr>
            <a:r>
              <a:rPr lang="ja-JP" altLang="en-US" sz="2000" dirty="0">
                <a:latin typeface="+mn-ea"/>
              </a:rPr>
              <a:t>やはり、現金ではなくて、このように口座振替で決済する。</a:t>
            </a:r>
          </a:p>
          <a:p>
            <a:pPr algn="l"/>
            <a:r>
              <a:rPr lang="ja-JP" altLang="en-US" sz="2000" dirty="0">
                <a:latin typeface="+mn-ea"/>
              </a:rPr>
              <a:t>　　　　　　　　　　　　　　　　　　</a:t>
            </a:r>
            <a:r>
              <a:rPr lang="en-US" altLang="ja-JP" sz="2000" dirty="0">
                <a:latin typeface="+mn-ea"/>
              </a:rPr>
              <a:t>FRB</a:t>
            </a:r>
            <a:r>
              <a:rPr lang="ja-JP" altLang="en-US" sz="2000" dirty="0">
                <a:latin typeface="+mn-ea"/>
              </a:rPr>
              <a:t>（連邦準備銀行）</a:t>
            </a:r>
          </a:p>
          <a:p>
            <a:pPr algn="l"/>
            <a:r>
              <a:rPr lang="ja-JP" altLang="en-US" sz="2000" dirty="0">
                <a:latin typeface="+mn-ea"/>
              </a:rPr>
              <a:t>　　　　　　　　　　　　　　　　　　　　　 </a:t>
            </a:r>
            <a:r>
              <a:rPr lang="en-US" altLang="ja-JP" sz="2000" dirty="0">
                <a:solidFill>
                  <a:srgbClr val="FF0000"/>
                </a:solidFill>
                <a:latin typeface="+mn-ea"/>
              </a:rPr>
              <a:t>C</a:t>
            </a:r>
            <a:r>
              <a:rPr lang="ja-JP" altLang="en-US" sz="2000" dirty="0">
                <a:solidFill>
                  <a:srgbClr val="FF0000"/>
                </a:solidFill>
                <a:latin typeface="+mn-ea"/>
              </a:rPr>
              <a:t>：</a:t>
            </a:r>
            <a:r>
              <a:rPr lang="en-US" altLang="ja-JP" sz="2000" dirty="0">
                <a:solidFill>
                  <a:srgbClr val="FF0000"/>
                </a:solidFill>
                <a:latin typeface="+mn-ea"/>
              </a:rPr>
              <a:t>12000</a:t>
            </a:r>
            <a:endParaRPr lang="ja-JP" altLang="en-US" sz="2000" dirty="0">
              <a:solidFill>
                <a:srgbClr val="FF0000"/>
              </a:solidFill>
              <a:latin typeface="+mn-ea"/>
            </a:endParaRPr>
          </a:p>
          <a:p>
            <a:pPr algn="l"/>
            <a:r>
              <a:rPr lang="en-US" altLang="ja-JP" sz="2000" dirty="0">
                <a:latin typeface="+mn-ea"/>
              </a:rPr>
              <a:t>                                              </a:t>
            </a:r>
            <a:r>
              <a:rPr lang="en-US" altLang="ja-JP" sz="2000" dirty="0">
                <a:solidFill>
                  <a:srgbClr val="FF0000"/>
                </a:solidFill>
                <a:latin typeface="+mn-ea"/>
              </a:rPr>
              <a:t>D</a:t>
            </a:r>
            <a:r>
              <a:rPr lang="ja-JP" altLang="en-US" sz="2000" dirty="0">
                <a:solidFill>
                  <a:srgbClr val="FF0000"/>
                </a:solidFill>
                <a:latin typeface="+mn-ea"/>
              </a:rPr>
              <a:t>：  </a:t>
            </a:r>
            <a:r>
              <a:rPr lang="en-US" altLang="ja-JP" sz="2000" dirty="0">
                <a:solidFill>
                  <a:srgbClr val="FF0000"/>
                </a:solidFill>
                <a:latin typeface="+mn-ea"/>
              </a:rPr>
              <a:t>6000</a:t>
            </a:r>
          </a:p>
          <a:p>
            <a:pPr algn="l"/>
            <a:endParaRPr lang="ja-JP" altLang="en-US" sz="2000" dirty="0">
              <a:latin typeface="+mn-ea"/>
            </a:endParaRPr>
          </a:p>
          <a:p>
            <a:pPr algn="l"/>
            <a:r>
              <a:rPr lang="ja-JP" altLang="en-US" sz="2000" dirty="0">
                <a:latin typeface="+mn-ea"/>
              </a:rPr>
              <a:t>　　　　　　　銀行</a:t>
            </a:r>
            <a:r>
              <a:rPr lang="en-US" altLang="ja-JP" sz="2000" dirty="0">
                <a:latin typeface="+mn-ea"/>
              </a:rPr>
              <a:t>C</a:t>
            </a:r>
            <a:r>
              <a:rPr lang="ja-JP" altLang="en-US" sz="2000" dirty="0">
                <a:latin typeface="+mn-ea"/>
              </a:rPr>
              <a:t>　　　　　　　　　　　　　　　　　　　　　　　　　　銀行</a:t>
            </a:r>
            <a:r>
              <a:rPr lang="en-US" altLang="ja-JP" sz="2000" dirty="0">
                <a:latin typeface="+mn-ea"/>
              </a:rPr>
              <a:t>D</a:t>
            </a:r>
            <a:endParaRPr lang="ja-JP" altLang="en-US" sz="2000" dirty="0">
              <a:latin typeface="+mn-ea"/>
            </a:endParaRPr>
          </a:p>
          <a:p>
            <a:pPr algn="l"/>
            <a:r>
              <a:rPr lang="en-US" altLang="ja-JP" sz="2000" dirty="0">
                <a:latin typeface="+mn-ea"/>
              </a:rPr>
              <a:t>     </a:t>
            </a:r>
            <a:r>
              <a:rPr lang="en-US" altLang="ja-JP" sz="2000" dirty="0">
                <a:solidFill>
                  <a:srgbClr val="FF0000"/>
                </a:solidFill>
                <a:latin typeface="+mn-ea"/>
              </a:rPr>
              <a:t>FRB</a:t>
            </a:r>
            <a:r>
              <a:rPr lang="ja-JP" altLang="en-US" sz="2000" dirty="0">
                <a:solidFill>
                  <a:srgbClr val="FF0000"/>
                </a:solidFill>
                <a:latin typeface="+mn-ea"/>
              </a:rPr>
              <a:t>：</a:t>
            </a:r>
            <a:r>
              <a:rPr lang="en-US" altLang="ja-JP" sz="2000" dirty="0">
                <a:solidFill>
                  <a:srgbClr val="FF0000"/>
                </a:solidFill>
                <a:latin typeface="+mn-ea"/>
              </a:rPr>
              <a:t>12000</a:t>
            </a:r>
            <a:r>
              <a:rPr lang="en-US" altLang="ja-JP" sz="2000" dirty="0">
                <a:latin typeface="+mn-ea"/>
              </a:rPr>
              <a:t>                                                  </a:t>
            </a:r>
            <a:r>
              <a:rPr lang="en-US" altLang="ja-JP" sz="2000" dirty="0">
                <a:solidFill>
                  <a:srgbClr val="FF0000"/>
                </a:solidFill>
                <a:latin typeface="+mn-ea"/>
              </a:rPr>
              <a:t>FRB</a:t>
            </a:r>
            <a:r>
              <a:rPr lang="ja-JP" altLang="en-US" sz="2000" dirty="0">
                <a:solidFill>
                  <a:srgbClr val="FF0000"/>
                </a:solidFill>
                <a:latin typeface="+mn-ea"/>
              </a:rPr>
              <a:t>：</a:t>
            </a:r>
            <a:r>
              <a:rPr lang="en-US" altLang="ja-JP" sz="2000" dirty="0">
                <a:solidFill>
                  <a:srgbClr val="FF0000"/>
                </a:solidFill>
                <a:latin typeface="+mn-ea"/>
              </a:rPr>
              <a:t>6000</a:t>
            </a:r>
          </a:p>
          <a:p>
            <a:pPr algn="l"/>
            <a:endParaRPr lang="en-US" altLang="ja-JP" sz="2000" dirty="0">
              <a:latin typeface="+mn-ea"/>
            </a:endParaRPr>
          </a:p>
          <a:p>
            <a:pPr marL="342900" indent="-342900" algn="l">
              <a:buFont typeface="Wingdings" panose="05000000000000000000" pitchFamily="2" charset="2"/>
              <a:buChar char="l"/>
            </a:pPr>
            <a:endParaRPr lang="ja-JP" altLang="en-US" sz="2000" dirty="0">
              <a:latin typeface="+mn-ea"/>
            </a:endParaRPr>
          </a:p>
          <a:p>
            <a:pPr marL="342900" indent="-342900" algn="l">
              <a:buFont typeface="Wingdings" panose="05000000000000000000" pitchFamily="2" charset="2"/>
              <a:buChar char="l"/>
            </a:pPr>
            <a:r>
              <a:rPr lang="ja-JP" altLang="en-US" sz="2000" dirty="0">
                <a:latin typeface="+mn-ea"/>
              </a:rPr>
              <a:t>話戻って、銀行</a:t>
            </a:r>
            <a:r>
              <a:rPr lang="en-US" altLang="ja-JP" sz="2000" dirty="0">
                <a:latin typeface="+mn-ea"/>
              </a:rPr>
              <a:t>C</a:t>
            </a:r>
            <a:r>
              <a:rPr lang="ja-JP" altLang="en-US" sz="2000" dirty="0">
                <a:latin typeface="+mn-ea"/>
              </a:rPr>
              <a:t>と</a:t>
            </a:r>
            <a:r>
              <a:rPr lang="en-US" altLang="ja-JP" sz="2000" dirty="0">
                <a:latin typeface="+mn-ea"/>
              </a:rPr>
              <a:t>D</a:t>
            </a:r>
            <a:r>
              <a:rPr lang="ja-JP" altLang="en-US" sz="2000" dirty="0" err="1">
                <a:latin typeface="+mn-ea"/>
              </a:rPr>
              <a:t>のように</a:t>
            </a:r>
            <a:r>
              <a:rPr lang="ja-JP" altLang="en-US" sz="2000" dirty="0">
                <a:latin typeface="+mn-ea"/>
              </a:rPr>
              <a:t>別ではなく、同一銀行店舗内に</a:t>
            </a:r>
            <a:r>
              <a:rPr lang="en-US" altLang="ja-JP" sz="2000" dirty="0">
                <a:latin typeface="+mn-ea"/>
              </a:rPr>
              <a:t>A</a:t>
            </a:r>
            <a:r>
              <a:rPr lang="ja-JP" altLang="en-US" sz="2000" dirty="0">
                <a:latin typeface="+mn-ea"/>
              </a:rPr>
              <a:t>と</a:t>
            </a:r>
            <a:r>
              <a:rPr lang="en-US" altLang="ja-JP" sz="2000" dirty="0">
                <a:latin typeface="+mn-ea"/>
              </a:rPr>
              <a:t>B</a:t>
            </a:r>
            <a:r>
              <a:rPr lang="ja-JP" altLang="en-US" sz="2000" dirty="0">
                <a:latin typeface="+mn-ea"/>
              </a:rPr>
              <a:t>が口座を持っている場合には、</a:t>
            </a:r>
            <a:r>
              <a:rPr lang="en-US" altLang="ja-JP" sz="2000" dirty="0">
                <a:latin typeface="+mn-ea"/>
              </a:rPr>
              <a:t>A</a:t>
            </a:r>
            <a:r>
              <a:rPr lang="ja-JP" altLang="en-US" sz="2000" dirty="0">
                <a:latin typeface="+mn-ea"/>
              </a:rPr>
              <a:t>の預金の減少と</a:t>
            </a:r>
            <a:r>
              <a:rPr lang="en-US" altLang="ja-JP" sz="2000" dirty="0">
                <a:latin typeface="+mn-ea"/>
              </a:rPr>
              <a:t>B</a:t>
            </a:r>
            <a:r>
              <a:rPr lang="ja-JP" altLang="en-US" sz="2000" dirty="0">
                <a:latin typeface="+mn-ea"/>
              </a:rPr>
              <a:t>の預金の増加がプラマイゼロなので、こうした操作は必要なかったわけ。</a:t>
            </a:r>
          </a:p>
          <a:p>
            <a:pPr algn="l"/>
            <a:r>
              <a:rPr lang="en-US" altLang="ja-JP" sz="2000" dirty="0">
                <a:latin typeface="+mn-ea"/>
              </a:rPr>
              <a:t>※</a:t>
            </a:r>
            <a:r>
              <a:rPr lang="ja-JP" altLang="en-US" sz="2000" dirty="0">
                <a:latin typeface="+mn-ea"/>
              </a:rPr>
              <a:t>国内の銀行は、定期的に中央銀行に行って、預金の引出し・預入れを行っている。</a:t>
            </a:r>
            <a:endParaRPr lang="en-US" altLang="ja-JP" sz="2000" dirty="0">
              <a:latin typeface="+mn-ea"/>
            </a:endParaRPr>
          </a:p>
          <a:p>
            <a:pPr algn="l"/>
            <a:endParaRPr lang="ja-JP" altLang="en-US" sz="2000"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grpSp>
        <p:nvGrpSpPr>
          <p:cNvPr id="8" name="グループ化 7"/>
          <p:cNvGrpSpPr/>
          <p:nvPr/>
        </p:nvGrpSpPr>
        <p:grpSpPr>
          <a:xfrm>
            <a:off x="3489941" y="1926077"/>
            <a:ext cx="2006759" cy="699247"/>
            <a:chOff x="3463047" y="2383277"/>
            <a:chExt cx="2006759" cy="699247"/>
          </a:xfrm>
        </p:grpSpPr>
        <p:cxnSp>
          <p:nvCxnSpPr>
            <p:cNvPr id="5" name="直線コネクタ 4"/>
            <p:cNvCxnSpPr/>
            <p:nvPr/>
          </p:nvCxnSpPr>
          <p:spPr>
            <a:xfrm>
              <a:off x="3463047" y="2383277"/>
              <a:ext cx="20067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162579" y="2383277"/>
              <a:ext cx="0" cy="6992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1105661" y="3509682"/>
            <a:ext cx="1694329" cy="779930"/>
            <a:chOff x="1075765" y="3106271"/>
            <a:chExt cx="1694329" cy="779930"/>
          </a:xfrm>
        </p:grpSpPr>
        <p:cxnSp>
          <p:nvCxnSpPr>
            <p:cNvPr id="9" name="直線コネクタ 8"/>
            <p:cNvCxnSpPr/>
            <p:nvPr/>
          </p:nvCxnSpPr>
          <p:spPr>
            <a:xfrm flipV="1">
              <a:off x="1075765" y="3119718"/>
              <a:ext cx="16943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339788" y="3106271"/>
              <a:ext cx="0" cy="77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p:cNvGrpSpPr/>
          <p:nvPr/>
        </p:nvGrpSpPr>
        <p:grpSpPr>
          <a:xfrm>
            <a:off x="6204600" y="3509682"/>
            <a:ext cx="1694329" cy="645458"/>
            <a:chOff x="1075765" y="3106271"/>
            <a:chExt cx="1694329" cy="645458"/>
          </a:xfrm>
        </p:grpSpPr>
        <p:cxnSp>
          <p:nvCxnSpPr>
            <p:cNvPr id="14" name="直線コネクタ 13"/>
            <p:cNvCxnSpPr/>
            <p:nvPr/>
          </p:nvCxnSpPr>
          <p:spPr>
            <a:xfrm flipV="1">
              <a:off x="1075765" y="3119718"/>
              <a:ext cx="16943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245659" y="3106271"/>
              <a:ext cx="0" cy="6454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511234537"/>
      </p:ext>
    </p:extLst>
  </p:cSld>
  <p:clrMapOvr>
    <a:masterClrMapping/>
  </p:clrMapOvr>
  <mc:AlternateContent xmlns:mc="http://schemas.openxmlformats.org/markup-compatibility/2006" xmlns:p14="http://schemas.microsoft.com/office/powerpoint/2010/main">
    <mc:Choice Requires="p14">
      <p:transition spd="slow" p14:dur="2000" advTm="140156"/>
    </mc:Choice>
    <mc:Fallback xmlns="">
      <p:transition spd="slow" advTm="140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 calcmode="lin" valueType="num">
                                      <p:cBhvr additive="base">
                                        <p:cTn id="1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a:bodyPr>
          <a:lstStyle/>
          <a:p>
            <a:pPr algn="l"/>
            <a:r>
              <a:rPr lang="en-US" altLang="ja-JP" sz="2000" dirty="0">
                <a:latin typeface="+mn-ea"/>
              </a:rPr>
              <a:t>〔</a:t>
            </a:r>
            <a:r>
              <a:rPr lang="ja-JP" altLang="en-US" sz="2000" dirty="0">
                <a:latin typeface="+mn-ea"/>
              </a:rPr>
              <a:t>補足</a:t>
            </a:r>
            <a:r>
              <a:rPr lang="en-US" altLang="ja-JP" sz="2000" dirty="0">
                <a:latin typeface="+mn-ea"/>
              </a:rPr>
              <a:t>〕</a:t>
            </a:r>
            <a:endParaRPr lang="ja-JP" altLang="en-US" sz="2000" dirty="0">
              <a:latin typeface="+mn-ea"/>
            </a:endParaRPr>
          </a:p>
          <a:p>
            <a:pPr marL="342900" indent="-342900" algn="l">
              <a:buFont typeface="Wingdings" panose="05000000000000000000" pitchFamily="2" charset="2"/>
              <a:buChar char="l"/>
            </a:pPr>
            <a:r>
              <a:rPr kumimoji="1" lang="ja-JP" altLang="en-US" sz="2000" dirty="0">
                <a:latin typeface="+mn-ea"/>
              </a:rPr>
              <a:t>銀行間の国際決済においても、デジタル化（</a:t>
            </a:r>
            <a:r>
              <a:rPr kumimoji="1" lang="en-US" altLang="ja-JP" sz="2000" dirty="0">
                <a:latin typeface="+mn-ea"/>
              </a:rPr>
              <a:t>DX</a:t>
            </a:r>
            <a:r>
              <a:rPr kumimoji="1" lang="ja-JP" altLang="en-US" sz="2000" dirty="0">
                <a:latin typeface="+mn-ea"/>
              </a:rPr>
              <a:t>）が進んでいる。</a:t>
            </a:r>
          </a:p>
          <a:p>
            <a:pPr marL="342900" indent="-342900" algn="l">
              <a:buFont typeface="Wingdings" panose="05000000000000000000" pitchFamily="2" charset="2"/>
              <a:buChar char="l"/>
            </a:pPr>
            <a:r>
              <a:rPr lang="ja-JP" altLang="en-US" sz="2000" dirty="0">
                <a:latin typeface="+mn-ea"/>
              </a:rPr>
              <a:t>その一つは、現在主流となっている</a:t>
            </a:r>
            <a:r>
              <a:rPr lang="en-US" altLang="ja-JP" sz="2000" dirty="0">
                <a:latin typeface="+mn-ea"/>
              </a:rPr>
              <a:t>SWIFT</a:t>
            </a:r>
            <a:r>
              <a:rPr lang="ja-JP" altLang="en-US" sz="2000" dirty="0">
                <a:latin typeface="+mn-ea"/>
              </a:rPr>
              <a:t>（</a:t>
            </a:r>
            <a:r>
              <a:rPr lang="en-US" altLang="ja-JP" sz="2000" dirty="0">
                <a:latin typeface="+mn-ea"/>
              </a:rPr>
              <a:t>Society for Worldwide Interbank Financial Telecommunication</a:t>
            </a:r>
            <a:r>
              <a:rPr lang="ja-JP" altLang="en-US" sz="2000" dirty="0">
                <a:latin typeface="+mn-ea"/>
              </a:rPr>
              <a:t>：国際銀行間通信協会。銀行間の国際決済の内容を通信するシステム）とブロックチェーン（分散台帳）技術を組み合わせる、というもの。</a:t>
            </a:r>
          </a:p>
          <a:p>
            <a:pPr marL="342900" indent="-342900" algn="l">
              <a:buFont typeface="Wingdings" panose="05000000000000000000" pitchFamily="2" charset="2"/>
              <a:buChar char="l"/>
            </a:pPr>
            <a:r>
              <a:rPr kumimoji="1" lang="ja-JP" altLang="en-US" sz="2000" dirty="0">
                <a:latin typeface="+mn-ea"/>
              </a:rPr>
              <a:t>現在の</a:t>
            </a:r>
            <a:r>
              <a:rPr kumimoji="1" lang="en-US" altLang="ja-JP" sz="2000" dirty="0">
                <a:latin typeface="+mn-ea"/>
              </a:rPr>
              <a:t>SWIFT</a:t>
            </a:r>
            <a:r>
              <a:rPr kumimoji="1" lang="ja-JP" altLang="en-US" sz="2000" dirty="0">
                <a:latin typeface="+mn-ea"/>
              </a:rPr>
              <a:t>では決済に数十分かかるが、それが</a:t>
            </a:r>
            <a:r>
              <a:rPr kumimoji="1" lang="en-US" altLang="ja-JP" sz="2000" dirty="0">
                <a:latin typeface="+mn-ea"/>
              </a:rPr>
              <a:t>1</a:t>
            </a:r>
            <a:r>
              <a:rPr kumimoji="1" lang="ja-JP" altLang="en-US" sz="2000" dirty="0">
                <a:latin typeface="+mn-ea"/>
              </a:rPr>
              <a:t>秒以下になるとともに、手数料も安くなるという。</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829801840"/>
      </p:ext>
    </p:extLst>
  </p:cSld>
  <p:clrMapOvr>
    <a:masterClrMapping/>
  </p:clrMapOvr>
  <mc:AlternateContent xmlns:mc="http://schemas.openxmlformats.org/markup-compatibility/2006" xmlns:p14="http://schemas.microsoft.com/office/powerpoint/2010/main">
    <mc:Choice Requires="p14">
      <p:transition spd="slow" p14:dur="2000" advTm="187923"/>
    </mc:Choice>
    <mc:Fallback xmlns="">
      <p:transition spd="slow" advTm="1879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a:bodyPr>
          <a:lstStyle/>
          <a:p>
            <a:pPr marL="342900" indent="-342900" algn="l">
              <a:buFont typeface="Wingdings" panose="05000000000000000000" pitchFamily="2" charset="2"/>
              <a:buChar char="l"/>
            </a:pPr>
            <a:r>
              <a:rPr lang="en-US" altLang="ja-JP" sz="2000" dirty="0">
                <a:latin typeface="+mn-ea"/>
              </a:rPr>
              <a:t>〔</a:t>
            </a:r>
            <a:r>
              <a:rPr lang="ja-JP" altLang="en-US" sz="2000" dirty="0">
                <a:latin typeface="+mn-ea"/>
              </a:rPr>
              <a:t>例題</a:t>
            </a:r>
            <a:r>
              <a:rPr lang="en-US" altLang="ja-JP" sz="2000" dirty="0">
                <a:latin typeface="+mn-ea"/>
              </a:rPr>
              <a:t>〕 </a:t>
            </a:r>
            <a:r>
              <a:rPr lang="ja-JP" altLang="en-US" sz="2000" dirty="0">
                <a:latin typeface="+mn-ea"/>
              </a:rPr>
              <a:t>次の各文が正しければ</a:t>
            </a:r>
            <a:r>
              <a:rPr lang="ja-JP" altLang="en-US" sz="2000" dirty="0" err="1">
                <a:latin typeface="+mn-ea"/>
              </a:rPr>
              <a:t>〇</a:t>
            </a:r>
            <a:r>
              <a:rPr lang="ja-JP" altLang="en-US" sz="2000" dirty="0">
                <a:latin typeface="+mn-ea"/>
              </a:rPr>
              <a:t>、間違っていれば</a:t>
            </a:r>
            <a:r>
              <a:rPr lang="en-US" altLang="ja-JP" sz="2000" dirty="0">
                <a:latin typeface="+mn-ea"/>
              </a:rPr>
              <a:t>×</a:t>
            </a:r>
            <a:r>
              <a:rPr lang="ja-JP" altLang="en-US" sz="2000" dirty="0">
                <a:latin typeface="+mn-ea"/>
              </a:rPr>
              <a:t>を答えなさい。</a:t>
            </a:r>
          </a:p>
          <a:p>
            <a:pPr marL="342900" indent="-342900" algn="l">
              <a:buFont typeface="Wingdings" panose="05000000000000000000" pitchFamily="2" charset="2"/>
              <a:buChar char="l"/>
            </a:pPr>
            <a:r>
              <a:rPr lang="ja-JP" altLang="en-US" sz="2000" dirty="0">
                <a:latin typeface="+mn-ea"/>
              </a:rPr>
              <a:t>並為替とは、小切手が送られる方向と、資金が国際的に流れる方向とが、同じもののことをいう。</a:t>
            </a:r>
          </a:p>
          <a:p>
            <a:pPr algn="l"/>
            <a:r>
              <a:rPr lang="ja-JP" altLang="en-US" sz="2000" dirty="0">
                <a:latin typeface="+mn-ea"/>
              </a:rPr>
              <a:t>　　⇒〇</a:t>
            </a:r>
          </a:p>
          <a:p>
            <a:pPr marL="342900" indent="-342900" algn="l">
              <a:buFont typeface="Wingdings" panose="05000000000000000000" pitchFamily="2" charset="2"/>
              <a:buChar char="l"/>
            </a:pPr>
            <a:r>
              <a:rPr lang="ja-JP" altLang="en-US" sz="2000" dirty="0">
                <a:latin typeface="+mn-ea"/>
              </a:rPr>
              <a:t>逆為替とは、輸出した企業が為替手形を銀行に持ち込む方向と、銀行がこの企業に支払いをする方向が逆だから、逆為替という。</a:t>
            </a:r>
          </a:p>
          <a:p>
            <a:pPr algn="l"/>
            <a:r>
              <a:rPr lang="ja-JP" altLang="en-US" sz="2000" dirty="0">
                <a:latin typeface="+mn-ea"/>
              </a:rPr>
              <a:t>　　⇒</a:t>
            </a:r>
            <a:r>
              <a:rPr lang="en-US" altLang="ja-JP" sz="2000" dirty="0">
                <a:latin typeface="+mn-ea"/>
              </a:rPr>
              <a:t>×</a:t>
            </a:r>
            <a:endParaRPr lang="ja-JP" altLang="en-US" sz="2000" dirty="0">
              <a:latin typeface="+mn-ea"/>
            </a:endParaRPr>
          </a:p>
          <a:p>
            <a:pPr marL="342900" indent="-342900" algn="l">
              <a:buFont typeface="Wingdings" panose="05000000000000000000" pitchFamily="2" charset="2"/>
              <a:buChar char="l"/>
            </a:pPr>
            <a:r>
              <a:rPr lang="ja-JP" altLang="en-US" sz="2000" dirty="0">
                <a:latin typeface="+mn-ea"/>
              </a:rPr>
              <a:t>並為替は、送金為替ともいう。</a:t>
            </a:r>
          </a:p>
          <a:p>
            <a:pPr algn="l"/>
            <a:r>
              <a:rPr lang="ja-JP" altLang="en-US" sz="2000" dirty="0">
                <a:latin typeface="+mn-ea"/>
              </a:rPr>
              <a:t>　　⇒〇</a:t>
            </a:r>
          </a:p>
          <a:p>
            <a:pPr marL="342900" indent="-342900" algn="l">
              <a:buFont typeface="Wingdings" panose="05000000000000000000" pitchFamily="2" charset="2"/>
              <a:buChar char="l"/>
            </a:pPr>
            <a:r>
              <a:rPr lang="ja-JP" altLang="en-US" sz="2000" dirty="0">
                <a:latin typeface="+mn-ea"/>
              </a:rPr>
              <a:t>逆為替は、取立為替ともいう。</a:t>
            </a:r>
          </a:p>
          <a:p>
            <a:pPr algn="l"/>
            <a:r>
              <a:rPr lang="ja-JP" altLang="en-US" sz="2000" dirty="0">
                <a:latin typeface="+mn-ea"/>
              </a:rPr>
              <a:t>　　⇒〇</a:t>
            </a:r>
          </a:p>
          <a:p>
            <a:pPr algn="l"/>
            <a:endParaRPr lang="ja-JP" altLang="en-US" sz="2000" dirty="0">
              <a:latin typeface="+mn-ea"/>
            </a:endParaRPr>
          </a:p>
          <a:p>
            <a:pPr marL="342900" indent="-342900" algn="l">
              <a:buFont typeface="Wingdings" panose="05000000000000000000" pitchFamily="2" charset="2"/>
              <a:buChar char="l"/>
            </a:pPr>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292208453"/>
      </p:ext>
    </p:extLst>
  </p:cSld>
  <p:clrMapOvr>
    <a:masterClrMapping/>
  </p:clrMapOvr>
  <mc:AlternateContent xmlns:mc="http://schemas.openxmlformats.org/markup-compatibility/2006" xmlns:p14="http://schemas.microsoft.com/office/powerpoint/2010/main">
    <mc:Choice Requires="p14">
      <p:transition spd="slow" p14:dur="2000" advTm="187923"/>
    </mc:Choice>
    <mc:Fallback xmlns="">
      <p:transition spd="slow" advTm="1879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4879851"/>
          </a:xfrm>
        </p:spPr>
        <p:txBody>
          <a:bodyPr>
            <a:normAutofit/>
          </a:bodyPr>
          <a:lstStyle/>
          <a:p>
            <a:pPr marL="342900" indent="-342900" algn="l">
              <a:buFont typeface="Wingdings" panose="05000000000000000000" pitchFamily="2" charset="2"/>
              <a:buChar char="l"/>
            </a:pPr>
            <a:r>
              <a:rPr lang="ja-JP" altLang="en-US" dirty="0">
                <a:latin typeface="+mn-ea"/>
              </a:rPr>
              <a:t>企業の資産と負債の状況を示す会計のことを貸借対称表という。</a:t>
            </a:r>
          </a:p>
          <a:p>
            <a:pPr algn="l"/>
            <a:r>
              <a:rPr lang="ja-JP" altLang="en-US" dirty="0">
                <a:latin typeface="+mn-ea"/>
              </a:rPr>
              <a:t>　　⇒</a:t>
            </a:r>
            <a:r>
              <a:rPr lang="en-US" altLang="ja-JP" dirty="0">
                <a:latin typeface="+mn-ea"/>
              </a:rPr>
              <a:t>×</a:t>
            </a:r>
            <a:r>
              <a:rPr lang="ja-JP" altLang="en-US" dirty="0" err="1">
                <a:latin typeface="+mn-ea"/>
              </a:rPr>
              <a:t>。</a:t>
            </a:r>
            <a:r>
              <a:rPr lang="ja-JP" altLang="en-US" dirty="0">
                <a:latin typeface="+mn-ea"/>
              </a:rPr>
              <a:t>正しくは、貸借対照表。</a:t>
            </a:r>
          </a:p>
          <a:p>
            <a:pPr marL="342900" indent="-342900" algn="l">
              <a:buFont typeface="Wingdings" panose="05000000000000000000" pitchFamily="2" charset="2"/>
              <a:buChar char="l"/>
            </a:pPr>
            <a:r>
              <a:rPr lang="ja-JP" altLang="en-US" dirty="0">
                <a:latin typeface="+mn-ea"/>
              </a:rPr>
              <a:t>金融資産の増減と国際収支統計の関係は、下の表のとおりである。</a:t>
            </a:r>
          </a:p>
          <a:p>
            <a:pPr algn="l"/>
            <a:r>
              <a:rPr lang="ja-JP" altLang="en-US" dirty="0">
                <a:latin typeface="+mn-ea"/>
              </a:rPr>
              <a:t>　　</a:t>
            </a:r>
          </a:p>
          <a:p>
            <a:pPr algn="l"/>
            <a:endParaRPr lang="ja-JP" altLang="en-US" dirty="0">
              <a:latin typeface="+mn-ea"/>
            </a:endParaRPr>
          </a:p>
          <a:p>
            <a:pPr marL="342900" indent="-342900" algn="l">
              <a:buFont typeface="Wingdings" panose="05000000000000000000" pitchFamily="2" charset="2"/>
              <a:buChar char="l"/>
            </a:pPr>
            <a:endParaRPr kumimoji="1" lang="ja-JP" altLang="en-US" dirty="0"/>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アメリカの中央銀行の名称は、連邦準備銀行である。</a:t>
            </a:r>
          </a:p>
          <a:p>
            <a:pPr algn="l"/>
            <a:r>
              <a:rPr lang="ja-JP" altLang="en-US" dirty="0"/>
              <a:t>　　⇒〇</a:t>
            </a:r>
          </a:p>
          <a:p>
            <a:pPr algn="l"/>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pic>
        <p:nvPicPr>
          <p:cNvPr id="7" name="図 6"/>
          <p:cNvPicPr>
            <a:picLocks noChangeAspect="1"/>
          </p:cNvPicPr>
          <p:nvPr/>
        </p:nvPicPr>
        <p:blipFill>
          <a:blip r:embed="rId4"/>
          <a:stretch>
            <a:fillRect/>
          </a:stretch>
        </p:blipFill>
        <p:spPr>
          <a:xfrm>
            <a:off x="1051731" y="2520159"/>
            <a:ext cx="3619150" cy="949182"/>
          </a:xfrm>
          <a:prstGeom prst="rect">
            <a:avLst/>
          </a:prstGeom>
        </p:spPr>
      </p:pic>
    </p:spTree>
    <p:custDataLst>
      <p:tags r:id="rId1"/>
    </p:custDataLst>
    <p:extLst>
      <p:ext uri="{BB962C8B-B14F-4D97-AF65-F5344CB8AC3E}">
        <p14:creationId xmlns:p14="http://schemas.microsoft.com/office/powerpoint/2010/main" val="4249628999"/>
      </p:ext>
    </p:extLst>
  </p:cSld>
  <p:clrMapOvr>
    <a:masterClrMapping/>
  </p:clrMapOvr>
  <mc:AlternateContent xmlns:mc="http://schemas.openxmlformats.org/markup-compatibility/2006" xmlns:p14="http://schemas.microsoft.com/office/powerpoint/2010/main">
    <mc:Choice Requires="p14">
      <p:transition spd="slow" p14:dur="2000" advTm="165146"/>
    </mc:Choice>
    <mc:Fallback xmlns="">
      <p:transition spd="slow" advTm="1651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3927971"/>
          </a:xfrm>
        </p:spPr>
        <p:txBody>
          <a:bodyPr>
            <a:normAutofit/>
          </a:bodyPr>
          <a:lstStyle/>
          <a:p>
            <a:pPr marL="342900" indent="-342900" algn="l">
              <a:buFont typeface="Wingdings" panose="05000000000000000000" pitchFamily="2" charset="2"/>
              <a:buChar char="l"/>
            </a:pPr>
            <a:r>
              <a:rPr kumimoji="1" lang="ja-JP" altLang="en-US" dirty="0"/>
              <a:t>同一国内の銀行間の決済は、お互いに</a:t>
            </a:r>
            <a:r>
              <a:rPr lang="ja-JP" altLang="en-US" dirty="0"/>
              <a:t>開設</a:t>
            </a:r>
            <a:r>
              <a:rPr kumimoji="1" lang="ja-JP" altLang="en-US" dirty="0"/>
              <a:t>している預け金（コルレス預金）を使って行われる。</a:t>
            </a:r>
          </a:p>
          <a:p>
            <a:pPr algn="l"/>
            <a:r>
              <a:rPr lang="ja-JP" altLang="en-US" dirty="0"/>
              <a:t>　　⇒</a:t>
            </a:r>
            <a:r>
              <a:rPr lang="en-US" altLang="ja-JP" dirty="0"/>
              <a:t>×</a:t>
            </a:r>
            <a:endParaRPr kumimoji="1" lang="ja-JP" altLang="en-US" dirty="0"/>
          </a:p>
          <a:p>
            <a:pPr marL="342900" indent="-342900" algn="l">
              <a:buFont typeface="Wingdings" panose="05000000000000000000" pitchFamily="2" charset="2"/>
              <a:buChar char="l"/>
            </a:pPr>
            <a:r>
              <a:rPr lang="ja-JP" altLang="en-US" dirty="0"/>
              <a:t>為替手形を使っただけの単純な貿易決済では、輸入者にとって貨物の受取りが遅くなるという欠点がある。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kumimoji="1" lang="ja-JP" altLang="en-US" dirty="0"/>
              <a:t>為替手形が外貨建てのときに、輸出者の取引銀行が輸出者に支払う現地通貨は、対顧客レートが適用される。</a:t>
            </a:r>
          </a:p>
          <a:p>
            <a:pPr algn="l"/>
            <a:r>
              <a:rPr lang="ja-JP" altLang="en-US" dirty="0"/>
              <a:t>　　⇒〇</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109668769"/>
      </p:ext>
    </p:extLst>
  </p:cSld>
  <p:clrMapOvr>
    <a:masterClrMapping/>
  </p:clrMapOvr>
  <mc:AlternateContent xmlns:mc="http://schemas.openxmlformats.org/markup-compatibility/2006" xmlns:p14="http://schemas.microsoft.com/office/powerpoint/2010/main">
    <mc:Choice Requires="p14">
      <p:transition spd="slow" p14:dur="2000" advTm="281781"/>
    </mc:Choice>
    <mc:Fallback xmlns="">
      <p:transition spd="slow" advTm="2817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ja-JP" altLang="en-US" dirty="0"/>
              <a:t>企業</a:t>
            </a:r>
            <a:r>
              <a:rPr lang="en-US" altLang="ja-JP" dirty="0"/>
              <a:t>B</a:t>
            </a:r>
            <a:r>
              <a:rPr lang="ja-JP" altLang="en-US" dirty="0"/>
              <a:t>の立場からすれば、</a:t>
            </a:r>
            <a:r>
              <a:rPr lang="en-US" altLang="ja-JP" dirty="0"/>
              <a:t>A</a:t>
            </a:r>
            <a:r>
              <a:rPr lang="ja-JP" altLang="en-US" dirty="0" err="1"/>
              <a:t>への</a:t>
            </a:r>
            <a:r>
              <a:rPr lang="ja-JP" altLang="en-US" dirty="0"/>
              <a:t>預金は資産だから、下の図となる。</a:t>
            </a:r>
            <a:endParaRPr lang="en-US" altLang="ja-JP" dirty="0"/>
          </a:p>
          <a:p>
            <a:pPr algn="l"/>
            <a:r>
              <a:rPr lang="en-US" altLang="ja-JP" dirty="0"/>
              <a:t>                 </a:t>
            </a:r>
            <a:r>
              <a:rPr lang="ja-JP" altLang="en-US" dirty="0"/>
              <a:t>       企業</a:t>
            </a:r>
            <a:r>
              <a:rPr lang="en-US" altLang="ja-JP" dirty="0"/>
              <a:t>B</a:t>
            </a:r>
          </a:p>
          <a:p>
            <a:pPr algn="l"/>
            <a:r>
              <a:rPr lang="ja-JP" altLang="en-US" dirty="0"/>
              <a:t>　銀行</a:t>
            </a:r>
            <a:r>
              <a:rPr lang="en-US" altLang="ja-JP" dirty="0"/>
              <a:t>A</a:t>
            </a:r>
            <a:r>
              <a:rPr lang="ja-JP" altLang="en-US" dirty="0"/>
              <a:t>：</a:t>
            </a:r>
            <a:r>
              <a:rPr lang="en-US" altLang="ja-JP" dirty="0"/>
              <a:t>3000</a:t>
            </a:r>
            <a:endParaRPr lang="ja-JP" altLang="en-US" dirty="0"/>
          </a:p>
          <a:p>
            <a:pPr algn="l"/>
            <a:endParaRPr lang="ja-JP" altLang="en-US" dirty="0"/>
          </a:p>
          <a:p>
            <a:pPr algn="l"/>
            <a:endParaRPr lang="ja-JP" altLang="en-US" dirty="0"/>
          </a:p>
          <a:p>
            <a:pPr algn="l"/>
            <a:endParaRPr lang="ja-JP" altLang="en-US" dirty="0"/>
          </a:p>
          <a:p>
            <a:pPr algn="l"/>
            <a:endParaRPr lang="ja-JP" altLang="en-US" dirty="0"/>
          </a:p>
          <a:p>
            <a:pPr algn="l"/>
            <a:endParaRPr lang="ja-JP" altLang="en-US" dirty="0"/>
          </a:p>
          <a:p>
            <a:pPr marL="342900" indent="-342900" algn="l">
              <a:buFont typeface="Wingdings" panose="05000000000000000000" pitchFamily="2" charset="2"/>
              <a:buChar char="l"/>
            </a:pPr>
            <a:r>
              <a:rPr lang="ja-JP" altLang="en-US" dirty="0"/>
              <a:t>それでは、並為替（</a:t>
            </a:r>
            <a:r>
              <a:rPr lang="en-US" altLang="ja-JP" dirty="0"/>
              <a:t>ordinary exchange</a:t>
            </a:r>
            <a:r>
              <a:rPr lang="ja-JP" altLang="en-US" dirty="0"/>
              <a:t>）と逆為替（</a:t>
            </a:r>
            <a:r>
              <a:rPr lang="en-US" altLang="ja-JP" dirty="0"/>
              <a:t>reverse exchange</a:t>
            </a:r>
            <a:r>
              <a:rPr lang="ja-JP" altLang="en-US" dirty="0"/>
              <a:t>）を説明する。</a:t>
            </a:r>
          </a:p>
          <a:p>
            <a:pPr marL="342900" indent="-342900" algn="l">
              <a:buFont typeface="Wingdings" panose="05000000000000000000" pitchFamily="2" charset="2"/>
              <a:buChar char="l"/>
            </a:pPr>
            <a:r>
              <a:rPr lang="ja-JP" altLang="en-US" dirty="0"/>
              <a:t>国際的に資金が流れる方向と、為替手形ないし小切手が流れる方向の異同によって言われている言葉。</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grpSp>
        <p:nvGrpSpPr>
          <p:cNvPr id="11" name="グループ化 10"/>
          <p:cNvGrpSpPr/>
          <p:nvPr/>
        </p:nvGrpSpPr>
        <p:grpSpPr>
          <a:xfrm>
            <a:off x="749030" y="1928048"/>
            <a:ext cx="3045520" cy="1213066"/>
            <a:chOff x="942820" y="3939702"/>
            <a:chExt cx="3045520" cy="1213066"/>
          </a:xfrm>
        </p:grpSpPr>
        <p:cxnSp>
          <p:nvCxnSpPr>
            <p:cNvPr id="6" name="直線コネクタ 5"/>
            <p:cNvCxnSpPr/>
            <p:nvPr/>
          </p:nvCxnSpPr>
          <p:spPr>
            <a:xfrm>
              <a:off x="942820" y="3939702"/>
              <a:ext cx="30455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916195" y="3939702"/>
              <a:ext cx="0" cy="1213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13" name="テキスト ボックス 12"/>
          <p:cNvSpPr txBox="1"/>
          <p:nvPr/>
        </p:nvSpPr>
        <p:spPr>
          <a:xfrm>
            <a:off x="4749835" y="1689664"/>
            <a:ext cx="6699622" cy="2800767"/>
          </a:xfrm>
          <a:prstGeom prst="rect">
            <a:avLst/>
          </a:prstGeom>
          <a:noFill/>
        </p:spPr>
        <p:txBody>
          <a:bodyPr wrap="square" rtlCol="0">
            <a:spAutoFit/>
          </a:bodyPr>
          <a:lstStyle/>
          <a:p>
            <a:pPr marL="342900" indent="-342900">
              <a:buFont typeface="Wingdings" panose="05000000000000000000" pitchFamily="2" charset="2"/>
              <a:buChar char="l"/>
            </a:pPr>
            <a:r>
              <a:rPr lang="ja-JP" altLang="en-US" sz="2200" dirty="0"/>
              <a:t>左右の横線の長さが違うのは、文字・数字を入れた結果の便宜的なもの。</a:t>
            </a:r>
          </a:p>
          <a:p>
            <a:pPr marL="342900" indent="-342900">
              <a:buFont typeface="Wingdings" panose="05000000000000000000" pitchFamily="2" charset="2"/>
              <a:buChar char="l"/>
            </a:pPr>
            <a:r>
              <a:rPr lang="ja-JP" altLang="en-US" sz="2200" dirty="0"/>
              <a:t>なお、こうした貸借対照表の図は、国際収支統計とは別のもの。</a:t>
            </a:r>
            <a:endParaRPr lang="en-US" altLang="ja-JP" sz="2200" dirty="0"/>
          </a:p>
          <a:p>
            <a:pPr marL="342900" indent="-342900">
              <a:buFont typeface="Wingdings" panose="05000000000000000000" pitchFamily="2" charset="2"/>
              <a:buChar char="l"/>
            </a:pPr>
            <a:r>
              <a:rPr lang="ja-JP" altLang="en-US" sz="2200" dirty="0"/>
              <a:t>この図は、個別の銀行や企業の会計のイメージ図。</a:t>
            </a:r>
            <a:endParaRPr kumimoji="1" lang="ja-JP" altLang="en-US" sz="2200" dirty="0"/>
          </a:p>
          <a:p>
            <a:pPr marL="342900" indent="-342900">
              <a:buFont typeface="Wingdings" panose="05000000000000000000" pitchFamily="2" charset="2"/>
              <a:buChar char="l"/>
            </a:pPr>
            <a:r>
              <a:rPr lang="ja-JP" altLang="en-US" sz="2200" dirty="0"/>
              <a:t>国際収支統計は、個人、企業、金融機関、政府部門の取引や資産・負債のこうした変化を国レベルで集計したもの。</a:t>
            </a:r>
          </a:p>
        </p:txBody>
      </p:sp>
    </p:spTree>
    <p:custDataLst>
      <p:tags r:id="rId1"/>
    </p:custDataLst>
    <p:extLst>
      <p:ext uri="{BB962C8B-B14F-4D97-AF65-F5344CB8AC3E}">
        <p14:creationId xmlns:p14="http://schemas.microsoft.com/office/powerpoint/2010/main" val="3887997955"/>
      </p:ext>
    </p:extLst>
  </p:cSld>
  <p:clrMapOvr>
    <a:masterClrMapping/>
  </p:clrMapOvr>
  <mc:AlternateContent xmlns:mc="http://schemas.openxmlformats.org/markup-compatibility/2006" xmlns:p14="http://schemas.microsoft.com/office/powerpoint/2010/main">
    <mc:Choice Requires="p14">
      <p:transition spd="slow" p14:dur="2000" advTm="87568"/>
    </mc:Choice>
    <mc:Fallback xmlns="">
      <p:transition spd="slow" advTm="875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 calcmode="lin" valueType="num">
                                      <p:cBhvr additive="base">
                                        <p:cTn id="31"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1" end="1"/>
                                            </p:txEl>
                                          </p:spTgt>
                                        </p:tgtEl>
                                        <p:attrNameLst>
                                          <p:attrName>style.visibility</p:attrName>
                                        </p:attrNameLst>
                                      </p:cBhvr>
                                      <p:to>
                                        <p:strVal val="visible"/>
                                      </p:to>
                                    </p:set>
                                    <p:anim calcmode="lin" valueType="num">
                                      <p:cBhvr additive="base">
                                        <p:cTn id="3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anim calcmode="lin" valueType="num">
                                      <p:cBhvr additive="base">
                                        <p:cTn id="43"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xEl>
                                              <p:pRg st="3" end="3"/>
                                            </p:txEl>
                                          </p:spTgt>
                                        </p:tgtEl>
                                        <p:attrNameLst>
                                          <p:attrName>style.visibility</p:attrName>
                                        </p:attrNameLst>
                                      </p:cBhvr>
                                      <p:to>
                                        <p:strVal val="visible"/>
                                      </p:to>
                                    </p:set>
                                    <p:anim calcmode="lin" valueType="num">
                                      <p:cBhvr additive="base">
                                        <p:cTn id="49"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en-US" altLang="ja-JP" sz="3600" dirty="0"/>
              <a:t>〔</a:t>
            </a:r>
            <a:r>
              <a:rPr lang="ja-JP" altLang="en-US" sz="3600" dirty="0"/>
              <a:t>並為替</a:t>
            </a:r>
            <a:r>
              <a:rPr lang="en-US" altLang="ja-JP" sz="3600" dirty="0"/>
              <a:t>〕</a:t>
            </a:r>
            <a:endParaRPr lang="ja-JP" altLang="en-US" sz="3600" dirty="0"/>
          </a:p>
          <a:p>
            <a:pPr marL="342900" indent="-342900" algn="l">
              <a:buFont typeface="Wingdings" panose="05000000000000000000" pitchFamily="2" charset="2"/>
              <a:buChar char="l"/>
            </a:pPr>
            <a:r>
              <a:rPr lang="ja-JP" altLang="en-US" sz="3600" dirty="0"/>
              <a:t>並為替は送金為替とも呼ばれる。国際間で為替手形（小切手）が動く方向と資金が動く方向とが、同一なので、「並」為替。</a:t>
            </a:r>
          </a:p>
          <a:p>
            <a:pPr marL="342900" indent="-342900" algn="l">
              <a:buFont typeface="Wingdings" panose="05000000000000000000" pitchFamily="2" charset="2"/>
              <a:buChar char="l"/>
            </a:pPr>
            <a:r>
              <a:rPr lang="ja-JP" altLang="en-US" sz="3600" dirty="0"/>
              <a:t>送金などに使われる。</a:t>
            </a:r>
          </a:p>
          <a:p>
            <a:pPr marL="342900" indent="-342900" algn="l">
              <a:buFont typeface="Wingdings" panose="05000000000000000000" pitchFamily="2" charset="2"/>
              <a:buChar char="l"/>
            </a:pPr>
            <a:r>
              <a:rPr lang="ja-JP" altLang="en-US" sz="3600" dirty="0"/>
              <a:t>例）</a:t>
            </a:r>
            <a:r>
              <a:rPr lang="en-US" altLang="ja-JP" sz="3600" dirty="0"/>
              <a:t>X</a:t>
            </a:r>
            <a:r>
              <a:rPr lang="ja-JP" altLang="en-US" sz="3600" dirty="0"/>
              <a:t>が</a:t>
            </a:r>
            <a:r>
              <a:rPr lang="en-US" altLang="ja-JP" sz="3600" dirty="0"/>
              <a:t>Y</a:t>
            </a:r>
            <a:r>
              <a:rPr lang="ja-JP" altLang="en-US" sz="3600" dirty="0"/>
              <a:t>に送金や支払いをしたいとき（ドル建ての小切手で支払うと仮定）。</a:t>
            </a:r>
          </a:p>
          <a:p>
            <a:pPr marL="342900" indent="-342900" algn="l">
              <a:buFont typeface="Wingdings" panose="05000000000000000000" pitchFamily="2" charset="2"/>
              <a:buChar char="l"/>
            </a:pP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59166969"/>
      </p:ext>
    </p:extLst>
  </p:cSld>
  <p:clrMapOvr>
    <a:masterClrMapping/>
  </p:clrMapOvr>
  <mc:AlternateContent xmlns:mc="http://schemas.openxmlformats.org/markup-compatibility/2006" xmlns:p14="http://schemas.microsoft.com/office/powerpoint/2010/main">
    <mc:Choice Requires="p14">
      <p:transition spd="slow" p14:dur="2000" advTm="66743"/>
    </mc:Choice>
    <mc:Fallback xmlns="">
      <p:transition spd="slow" advTm="667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kumimoji="1" lang="ja-JP" altLang="en-US" dirty="0"/>
              <a:t>並為替の図</a:t>
            </a:r>
          </a:p>
          <a:p>
            <a:pPr algn="l"/>
            <a:r>
              <a:rPr lang="ja-JP" altLang="en-US" dirty="0"/>
              <a:t>　　（日本）　　　　</a:t>
            </a:r>
            <a:r>
              <a:rPr lang="ja-JP" altLang="en-US" sz="2000" dirty="0"/>
              <a:t>　</a:t>
            </a:r>
            <a:r>
              <a:rPr lang="ja-JP" altLang="en-US" dirty="0"/>
              <a:t>　　　（アメリカ）</a:t>
            </a:r>
          </a:p>
          <a:p>
            <a:pPr algn="l"/>
            <a:r>
              <a:rPr kumimoji="1" lang="ja-JP" altLang="en-US" dirty="0"/>
              <a:t>　　銀行</a:t>
            </a:r>
            <a:r>
              <a:rPr lang="en-US" altLang="ja-JP" dirty="0"/>
              <a:t>A</a:t>
            </a:r>
            <a:r>
              <a:rPr lang="ja-JP" altLang="en-US" dirty="0"/>
              <a:t>　　　　　　　　　　銀行</a:t>
            </a:r>
            <a:r>
              <a:rPr lang="en-US" altLang="ja-JP" dirty="0"/>
              <a:t>B</a:t>
            </a:r>
          </a:p>
          <a:p>
            <a:pPr algn="l"/>
            <a:r>
              <a:rPr kumimoji="1" lang="ja-JP" altLang="en-US" dirty="0"/>
              <a:t>　　　　　　　　　　</a:t>
            </a:r>
            <a:r>
              <a:rPr kumimoji="1" lang="ja-JP" altLang="en-US" sz="2000" dirty="0"/>
              <a:t>④</a:t>
            </a:r>
            <a:r>
              <a:rPr kumimoji="1" lang="ja-JP" altLang="en-US" dirty="0"/>
              <a:t>　　　　　　　</a:t>
            </a:r>
            <a:endParaRPr kumimoji="1" lang="en-US" altLang="ja-JP" sz="2000" dirty="0"/>
          </a:p>
          <a:p>
            <a:pPr algn="l"/>
            <a:r>
              <a:rPr lang="ja-JP" altLang="en-US" dirty="0"/>
              <a:t>　　　　　　　　　　　　　　　　　　　</a:t>
            </a:r>
            <a:r>
              <a:rPr lang="ja-JP" altLang="en-US" sz="2000" dirty="0"/>
              <a:t>③</a:t>
            </a:r>
            <a:endParaRPr lang="en-US" altLang="ja-JP" sz="2000" dirty="0"/>
          </a:p>
          <a:p>
            <a:pPr algn="l"/>
            <a:r>
              <a:rPr kumimoji="1" lang="en-US" altLang="ja-JP" dirty="0"/>
              <a:t>     </a:t>
            </a:r>
            <a:r>
              <a:rPr kumimoji="1" lang="ja-JP" altLang="en-US" sz="2000" dirty="0"/>
              <a:t>①</a:t>
            </a:r>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r>
              <a:rPr kumimoji="1" lang="ja-JP" altLang="en-US" sz="2000" dirty="0"/>
              <a:t>②</a:t>
            </a:r>
          </a:p>
          <a:p>
            <a:pPr algn="l"/>
            <a:endParaRPr lang="ja-JP" altLang="en-US" sz="2000" dirty="0"/>
          </a:p>
          <a:p>
            <a:pPr algn="l"/>
            <a:r>
              <a:rPr lang="en-US" altLang="ja-JP" dirty="0"/>
              <a:t>※</a:t>
            </a:r>
            <a:r>
              <a:rPr lang="ja-JP" altLang="en-US" dirty="0"/>
              <a:t>このように、②と④の矢印の方向が同じなので、並為替という。</a:t>
            </a:r>
            <a:endParaRPr kumimoji="1"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763805" y="680611"/>
            <a:ext cx="5184843" cy="4431983"/>
          </a:xfrm>
          <a:prstGeom prst="rect">
            <a:avLst/>
          </a:prstGeom>
          <a:noFill/>
        </p:spPr>
        <p:txBody>
          <a:bodyPr wrap="square" rtlCol="0">
            <a:spAutoFit/>
          </a:bodyPr>
          <a:lstStyle/>
          <a:p>
            <a:r>
              <a:rPr lang="ja-JP" altLang="en-US" sz="2400" dirty="0"/>
              <a:t>　</a:t>
            </a:r>
            <a:r>
              <a:rPr lang="en-US" altLang="ja-JP" sz="2400" dirty="0"/>
              <a:t>X</a:t>
            </a:r>
            <a:r>
              <a:rPr lang="ja-JP" altLang="en-US" sz="2400" dirty="0"/>
              <a:t>が</a:t>
            </a:r>
            <a:r>
              <a:rPr lang="en-US" altLang="ja-JP" sz="2400" dirty="0"/>
              <a:t>Y</a:t>
            </a:r>
            <a:r>
              <a:rPr lang="ja-JP" altLang="en-US" sz="2400" dirty="0"/>
              <a:t>に送金や支払いをしたいとき（ドル建ての小切手で支払うと仮定）。</a:t>
            </a:r>
            <a:endParaRPr lang="en-US" altLang="ja-JP" sz="2400" dirty="0"/>
          </a:p>
          <a:p>
            <a:pPr marL="342900" indent="-342900">
              <a:buFont typeface="+mj-ea"/>
              <a:buAutoNum type="circleNumDbPlain"/>
            </a:pPr>
            <a:r>
              <a:rPr lang="en-US" altLang="ja-JP" sz="2400" dirty="0"/>
              <a:t>X</a:t>
            </a:r>
            <a:r>
              <a:rPr lang="ja-JP" altLang="en-US" sz="2400" dirty="0"/>
              <a:t>は</a:t>
            </a:r>
            <a:r>
              <a:rPr lang="en-US" altLang="ja-JP" sz="2400" dirty="0"/>
              <a:t>A</a:t>
            </a:r>
            <a:r>
              <a:rPr lang="ja-JP" altLang="en-US" sz="2400" dirty="0"/>
              <a:t>に円を支払って、ドル建て小切手を購入する。</a:t>
            </a:r>
          </a:p>
          <a:p>
            <a:pPr marL="342900" indent="-342900">
              <a:buFont typeface="+mj-ea"/>
              <a:buAutoNum type="circleNumDbPlain"/>
            </a:pPr>
            <a:r>
              <a:rPr lang="en-US" altLang="ja-JP" sz="2400" dirty="0"/>
              <a:t>X</a:t>
            </a:r>
            <a:r>
              <a:rPr lang="ja-JP" altLang="en-US" sz="2400" dirty="0"/>
              <a:t>は</a:t>
            </a:r>
            <a:r>
              <a:rPr lang="en-US" altLang="ja-JP" sz="2400" dirty="0"/>
              <a:t>Y</a:t>
            </a:r>
            <a:r>
              <a:rPr lang="ja-JP" altLang="en-US" sz="2400" dirty="0"/>
              <a:t>に小切手を送付する。</a:t>
            </a:r>
          </a:p>
          <a:p>
            <a:pPr marL="342900" indent="-342900">
              <a:buFont typeface="+mj-ea"/>
              <a:buAutoNum type="circleNumDbPlain"/>
            </a:pPr>
            <a:r>
              <a:rPr lang="en-US" altLang="ja-JP" sz="2400" dirty="0"/>
              <a:t>Y</a:t>
            </a:r>
            <a:r>
              <a:rPr lang="ja-JP" altLang="en-US" sz="2400" dirty="0"/>
              <a:t>は</a:t>
            </a:r>
            <a:r>
              <a:rPr lang="en-US" altLang="ja-JP" sz="2400" dirty="0"/>
              <a:t>B</a:t>
            </a:r>
            <a:r>
              <a:rPr lang="ja-JP" altLang="en-US" sz="2400" dirty="0"/>
              <a:t>に小切手を“預金”する（小切手を持参して、額面の金額を口座に振り込んでもらう）。</a:t>
            </a:r>
          </a:p>
          <a:p>
            <a:pPr marL="342900" indent="-342900">
              <a:buFont typeface="+mj-ea"/>
              <a:buAutoNum type="circleNumDbPlain"/>
            </a:pPr>
            <a:r>
              <a:rPr lang="en-US" altLang="ja-JP" sz="2400" dirty="0"/>
              <a:t>B</a:t>
            </a:r>
            <a:r>
              <a:rPr lang="ja-JP" altLang="en-US" sz="2400" dirty="0"/>
              <a:t>は</a:t>
            </a:r>
            <a:r>
              <a:rPr lang="en-US" altLang="ja-JP" sz="2400" dirty="0"/>
              <a:t>A</a:t>
            </a:r>
            <a:r>
              <a:rPr lang="ja-JP" altLang="en-US" sz="2400" dirty="0"/>
              <a:t>に小切手を送り、</a:t>
            </a:r>
            <a:r>
              <a:rPr lang="en-US" altLang="ja-JP" sz="2400" dirty="0"/>
              <a:t>A</a:t>
            </a:r>
            <a:r>
              <a:rPr lang="ja-JP" altLang="en-US" sz="2400" dirty="0"/>
              <a:t>は</a:t>
            </a:r>
            <a:r>
              <a:rPr lang="en-US" altLang="ja-JP" sz="2400" dirty="0"/>
              <a:t>B</a:t>
            </a:r>
            <a:r>
              <a:rPr lang="ja-JP" altLang="en-US" sz="2400" dirty="0"/>
              <a:t>にドルを支払う（</a:t>
            </a:r>
            <a:r>
              <a:rPr lang="en-US" altLang="ja-JP" sz="2400" dirty="0">
                <a:solidFill>
                  <a:srgbClr val="FF0000"/>
                </a:solidFill>
              </a:rPr>
              <a:t>A</a:t>
            </a:r>
            <a:r>
              <a:rPr lang="ja-JP" altLang="en-US" sz="2400" dirty="0">
                <a:solidFill>
                  <a:srgbClr val="FF0000"/>
                </a:solidFill>
              </a:rPr>
              <a:t>が</a:t>
            </a:r>
            <a:r>
              <a:rPr lang="en-US" altLang="ja-JP" sz="2400" dirty="0">
                <a:solidFill>
                  <a:srgbClr val="FF0000"/>
                </a:solidFill>
              </a:rPr>
              <a:t>B</a:t>
            </a:r>
            <a:r>
              <a:rPr lang="ja-JP" altLang="en-US" sz="2400" dirty="0" err="1">
                <a:solidFill>
                  <a:srgbClr val="FF0000"/>
                </a:solidFill>
              </a:rPr>
              <a:t>に保</a:t>
            </a:r>
            <a:r>
              <a:rPr lang="ja-JP" altLang="en-US" sz="2400" dirty="0">
                <a:solidFill>
                  <a:srgbClr val="FF0000"/>
                </a:solidFill>
              </a:rPr>
              <a:t>有するドル建ての預金の引落し</a:t>
            </a:r>
            <a:r>
              <a:rPr lang="ja-JP" altLang="en-US" sz="2400" dirty="0"/>
              <a:t>）。</a:t>
            </a:r>
          </a:p>
          <a:p>
            <a:endParaRPr kumimoji="1" lang="ja-JP" altLang="en-US" dirty="0"/>
          </a:p>
        </p:txBody>
      </p:sp>
      <p:cxnSp>
        <p:nvCxnSpPr>
          <p:cNvPr id="8" name="直線矢印コネクタ 7"/>
          <p:cNvCxnSpPr/>
          <p:nvPr/>
        </p:nvCxnSpPr>
        <p:spPr>
          <a:xfrm flipH="1" flipV="1">
            <a:off x="1750979" y="2558374"/>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71600" y="25596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107776" y="407055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77870" y="2555131"/>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61012" y="25560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07776" y="2421953"/>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107776" y="2125257"/>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11793229"/>
      </p:ext>
    </p:extLst>
  </p:cSld>
  <p:clrMapOvr>
    <a:masterClrMapping/>
  </p:clrMapOvr>
  <mc:AlternateContent xmlns:mc="http://schemas.openxmlformats.org/markup-compatibility/2006" xmlns:p14="http://schemas.microsoft.com/office/powerpoint/2010/main">
    <mc:Choice Requires="p14">
      <p:transition spd="slow" p14:dur="2000" advTm="179892"/>
    </mc:Choice>
    <mc:Fallback xmlns="">
      <p:transition spd="slow" advTm="1798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anim calcmode="lin" valueType="num">
                                      <p:cBhvr additive="base">
                                        <p:cTn id="6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additive="base">
                                        <p:cTn id="7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additive="base">
                                        <p:cTn id="7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6">
                                            <p:txEl>
                                              <p:pRg st="3" end="3"/>
                                            </p:txEl>
                                          </p:spTgt>
                                        </p:tgtEl>
                                        <p:attrNameLst>
                                          <p:attrName>style.visibility</p:attrName>
                                        </p:attrNameLst>
                                      </p:cBhvr>
                                      <p:to>
                                        <p:strVal val="visible"/>
                                      </p:to>
                                    </p:set>
                                    <p:anim calcmode="lin" valueType="num">
                                      <p:cBhvr additive="base">
                                        <p:cTn id="8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additive="base">
                                        <p:cTn id="91" dur="500" fill="hold"/>
                                        <p:tgtEl>
                                          <p:spTgt spid="14"/>
                                        </p:tgtEl>
                                        <p:attrNameLst>
                                          <p:attrName>ppt_x</p:attrName>
                                        </p:attrNameLst>
                                      </p:cBhvr>
                                      <p:tavLst>
                                        <p:tav tm="0">
                                          <p:val>
                                            <p:strVal val="#ppt_x"/>
                                          </p:val>
                                        </p:tav>
                                        <p:tav tm="100000">
                                          <p:val>
                                            <p:strVal val="#ppt_x"/>
                                          </p:val>
                                        </p:tav>
                                      </p:tavLst>
                                    </p:anim>
                                    <p:anim calcmode="lin" valueType="num">
                                      <p:cBhvr additive="base">
                                        <p:cTn id="9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15"/>
                                        </p:tgtEl>
                                        <p:attrNameLst>
                                          <p:attrName>style.visibility</p:attrName>
                                        </p:attrNameLst>
                                      </p:cBhvr>
                                      <p:to>
                                        <p:strVal val="visible"/>
                                      </p:to>
                                    </p:set>
                                    <p:anim calcmode="lin" valueType="num">
                                      <p:cBhvr additive="base">
                                        <p:cTn id="97" dur="500" fill="hold"/>
                                        <p:tgtEl>
                                          <p:spTgt spid="15"/>
                                        </p:tgtEl>
                                        <p:attrNameLst>
                                          <p:attrName>ppt_x</p:attrName>
                                        </p:attrNameLst>
                                      </p:cBhvr>
                                      <p:tavLst>
                                        <p:tav tm="0">
                                          <p:val>
                                            <p:strVal val="#ppt_x"/>
                                          </p:val>
                                        </p:tav>
                                        <p:tav tm="100000">
                                          <p:val>
                                            <p:strVal val="#ppt_x"/>
                                          </p:val>
                                        </p:tav>
                                      </p:tavLst>
                                    </p:anim>
                                    <p:anim calcmode="lin" valueType="num">
                                      <p:cBhvr additive="base">
                                        <p:cTn id="9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
                                            <p:txEl>
                                              <p:pRg st="4" end="4"/>
                                            </p:txEl>
                                          </p:spTgt>
                                        </p:tgtEl>
                                        <p:attrNameLst>
                                          <p:attrName>style.visibility</p:attrName>
                                        </p:attrNameLst>
                                      </p:cBhvr>
                                      <p:to>
                                        <p:strVal val="visible"/>
                                      </p:to>
                                    </p:set>
                                    <p:anim calcmode="lin" valueType="num">
                                      <p:cBhvr additive="base">
                                        <p:cTn id="10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6">
                                            <p:txEl>
                                              <p:pRg st="4" end="4"/>
                                            </p:txEl>
                                          </p:spTgt>
                                        </p:tgtEl>
                                        <p:attrNameLst>
                                          <p:attrName>style.visibility</p:attrName>
                                        </p:attrNameLst>
                                      </p:cBhvr>
                                      <p:to>
                                        <p:strVal val="visible"/>
                                      </p:to>
                                    </p:set>
                                    <p:anim calcmode="lin" valueType="num">
                                      <p:cBhvr additive="base">
                                        <p:cTn id="10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additive="base">
                                        <p:cTn id="115" dur="500" fill="hold"/>
                                        <p:tgtEl>
                                          <p:spTgt spid="22"/>
                                        </p:tgtEl>
                                        <p:attrNameLst>
                                          <p:attrName>ppt_x</p:attrName>
                                        </p:attrNameLst>
                                      </p:cBhvr>
                                      <p:tavLst>
                                        <p:tav tm="0">
                                          <p:val>
                                            <p:strVal val="#ppt_x"/>
                                          </p:val>
                                        </p:tav>
                                        <p:tav tm="100000">
                                          <p:val>
                                            <p:strVal val="#ppt_x"/>
                                          </p:val>
                                        </p:tav>
                                      </p:tavLst>
                                    </p:anim>
                                    <p:anim calcmode="lin" valueType="num">
                                      <p:cBhvr additive="base">
                                        <p:cTn id="1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20"/>
                                        </p:tgtEl>
                                        <p:attrNameLst>
                                          <p:attrName>style.visibility</p:attrName>
                                        </p:attrNameLst>
                                      </p:cBhvr>
                                      <p:to>
                                        <p:strVal val="visible"/>
                                      </p:to>
                                    </p:set>
                                    <p:anim calcmode="lin" valueType="num">
                                      <p:cBhvr additive="base">
                                        <p:cTn id="121" dur="500" fill="hold"/>
                                        <p:tgtEl>
                                          <p:spTgt spid="20"/>
                                        </p:tgtEl>
                                        <p:attrNameLst>
                                          <p:attrName>ppt_x</p:attrName>
                                        </p:attrNameLst>
                                      </p:cBhvr>
                                      <p:tavLst>
                                        <p:tav tm="0">
                                          <p:val>
                                            <p:strVal val="#ppt_x"/>
                                          </p:val>
                                        </p:tav>
                                        <p:tav tm="100000">
                                          <p:val>
                                            <p:strVal val="#ppt_x"/>
                                          </p:val>
                                        </p:tav>
                                      </p:tavLst>
                                    </p:anim>
                                    <p:anim calcmode="lin" valueType="num">
                                      <p:cBhvr additive="base">
                                        <p:cTn id="1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3">
                                            <p:txEl>
                                              <p:pRg st="3" end="3"/>
                                            </p:txEl>
                                          </p:spTgt>
                                        </p:tgtEl>
                                        <p:attrNameLst>
                                          <p:attrName>style.visibility</p:attrName>
                                        </p:attrNameLst>
                                      </p:cBhvr>
                                      <p:to>
                                        <p:strVal val="visible"/>
                                      </p:to>
                                    </p:set>
                                    <p:anim calcmode="lin" valueType="num">
                                      <p:cBhvr additive="base">
                                        <p:cTn id="1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kumimoji="1" lang="ja-JP" altLang="en-US" dirty="0"/>
              <a:t>並為替の図</a:t>
            </a:r>
          </a:p>
          <a:p>
            <a:pPr algn="l"/>
            <a:r>
              <a:rPr lang="ja-JP" altLang="en-US" dirty="0"/>
              <a:t>　　（日本）　　　　</a:t>
            </a:r>
            <a:r>
              <a:rPr lang="ja-JP" altLang="en-US" sz="2000" dirty="0"/>
              <a:t>　</a:t>
            </a:r>
            <a:r>
              <a:rPr lang="ja-JP" altLang="en-US" dirty="0"/>
              <a:t>　　　（アメリカ）</a:t>
            </a:r>
          </a:p>
          <a:p>
            <a:pPr algn="l"/>
            <a:r>
              <a:rPr kumimoji="1" lang="ja-JP" altLang="en-US" dirty="0"/>
              <a:t>　　銀行</a:t>
            </a:r>
            <a:r>
              <a:rPr lang="en-US" altLang="ja-JP" dirty="0"/>
              <a:t>A</a:t>
            </a:r>
            <a:r>
              <a:rPr lang="ja-JP" altLang="en-US" dirty="0"/>
              <a:t>　　　　　　　　　　銀行</a:t>
            </a:r>
            <a:r>
              <a:rPr lang="en-US" altLang="ja-JP" dirty="0"/>
              <a:t>B</a:t>
            </a:r>
          </a:p>
          <a:p>
            <a:pPr algn="l"/>
            <a:r>
              <a:rPr kumimoji="1" lang="ja-JP" altLang="en-US" dirty="0"/>
              <a:t>　　　　　　　　　　</a:t>
            </a:r>
            <a:r>
              <a:rPr kumimoji="1" lang="ja-JP" altLang="en-US" sz="2000" dirty="0"/>
              <a:t>④</a:t>
            </a:r>
            <a:r>
              <a:rPr kumimoji="1" lang="ja-JP" altLang="en-US" dirty="0"/>
              <a:t>　　　　　　　</a:t>
            </a:r>
            <a:endParaRPr kumimoji="1" lang="en-US" altLang="ja-JP" sz="2000" dirty="0"/>
          </a:p>
          <a:p>
            <a:pPr algn="l"/>
            <a:r>
              <a:rPr lang="ja-JP" altLang="en-US" dirty="0"/>
              <a:t>　　　　　　　　　　　　　　　　　　　</a:t>
            </a:r>
            <a:r>
              <a:rPr lang="ja-JP" altLang="en-US" sz="2000" dirty="0"/>
              <a:t>③</a:t>
            </a:r>
            <a:endParaRPr lang="en-US" altLang="ja-JP" sz="2000" dirty="0"/>
          </a:p>
          <a:p>
            <a:pPr algn="l"/>
            <a:r>
              <a:rPr kumimoji="1" lang="en-US" altLang="ja-JP" dirty="0"/>
              <a:t>     </a:t>
            </a:r>
            <a:r>
              <a:rPr kumimoji="1" lang="ja-JP" altLang="en-US" sz="2000" dirty="0"/>
              <a:t>①</a:t>
            </a:r>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r>
              <a:rPr kumimoji="1" lang="ja-JP" altLang="en-US" sz="2000" dirty="0"/>
              <a:t>②</a:t>
            </a:r>
          </a:p>
          <a:p>
            <a:pPr algn="l"/>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763805" y="1191496"/>
            <a:ext cx="5184843" cy="4524315"/>
          </a:xfrm>
          <a:prstGeom prst="rect">
            <a:avLst/>
          </a:prstGeom>
          <a:noFill/>
        </p:spPr>
        <p:txBody>
          <a:bodyPr wrap="square" rtlCol="0">
            <a:spAutoFit/>
          </a:bodyPr>
          <a:lstStyle/>
          <a:p>
            <a:r>
              <a:rPr lang="ja-JP" altLang="en-US" sz="2400" dirty="0"/>
              <a:t>　</a:t>
            </a:r>
            <a:r>
              <a:rPr lang="en-US" altLang="ja-JP" sz="2400" dirty="0"/>
              <a:t>A</a:t>
            </a:r>
            <a:r>
              <a:rPr lang="ja-JP" altLang="en-US" sz="2400" dirty="0"/>
              <a:t>と</a:t>
            </a:r>
            <a:r>
              <a:rPr lang="en-US" altLang="ja-JP" sz="2400" dirty="0"/>
              <a:t>B</a:t>
            </a:r>
            <a:r>
              <a:rPr lang="ja-JP" altLang="en-US" sz="2400" dirty="0"/>
              <a:t>の間のコルレス預金の関係を下に描く。もともと、</a:t>
            </a:r>
            <a:r>
              <a:rPr lang="en-US" altLang="ja-JP" sz="2400" dirty="0"/>
              <a:t>A</a:t>
            </a:r>
            <a:r>
              <a:rPr lang="ja-JP" altLang="en-US" sz="2400" dirty="0"/>
              <a:t>は</a:t>
            </a:r>
            <a:r>
              <a:rPr lang="en-US" altLang="ja-JP" sz="2400" dirty="0"/>
              <a:t>B</a:t>
            </a:r>
            <a:r>
              <a:rPr lang="ja-JP" altLang="en-US" sz="2400" dirty="0"/>
              <a:t>に</a:t>
            </a:r>
            <a:r>
              <a:rPr lang="en-US" altLang="ja-JP" sz="2400" dirty="0"/>
              <a:t>5000</a:t>
            </a:r>
            <a:r>
              <a:rPr lang="ja-JP" altLang="en-US" sz="2400" dirty="0"/>
              <a:t>ドルの預金を持っていて、この送金の金額が</a:t>
            </a:r>
            <a:r>
              <a:rPr lang="en-US" altLang="ja-JP" sz="2400" dirty="0"/>
              <a:t>1000</a:t>
            </a:r>
            <a:r>
              <a:rPr lang="ja-JP" altLang="en-US" sz="2400" dirty="0"/>
              <a:t>ドルと仮定する。</a:t>
            </a:r>
          </a:p>
          <a:p>
            <a:r>
              <a:rPr lang="ja-JP" altLang="en-US" sz="2400" dirty="0"/>
              <a:t>      　　 　</a:t>
            </a:r>
            <a:r>
              <a:rPr lang="en-US" altLang="ja-JP" sz="2400" dirty="0"/>
              <a:t>A                            </a:t>
            </a:r>
            <a:r>
              <a:rPr lang="ja-JP" altLang="en-US" sz="2400" dirty="0"/>
              <a:t>　</a:t>
            </a:r>
            <a:r>
              <a:rPr lang="en-US" altLang="ja-JP" sz="2400" dirty="0"/>
              <a:t>B</a:t>
            </a:r>
            <a:endParaRPr lang="ja-JP" altLang="en-US" sz="2400" dirty="0"/>
          </a:p>
          <a:p>
            <a:r>
              <a:rPr lang="en-US" altLang="ja-JP" sz="2400" dirty="0"/>
              <a:t>   B</a:t>
            </a:r>
            <a:r>
              <a:rPr lang="ja-JP" altLang="en-US" sz="2400" dirty="0"/>
              <a:t>：</a:t>
            </a:r>
            <a:r>
              <a:rPr lang="en-US" altLang="ja-JP" sz="2400" dirty="0"/>
              <a:t>5000                                   A</a:t>
            </a:r>
            <a:r>
              <a:rPr lang="ja-JP" altLang="en-US" sz="2400" dirty="0"/>
              <a:t>：</a:t>
            </a:r>
            <a:r>
              <a:rPr lang="en-US" altLang="ja-JP" sz="2400" dirty="0"/>
              <a:t>5000</a:t>
            </a:r>
          </a:p>
          <a:p>
            <a:endParaRPr lang="ja-JP" altLang="en-US" sz="2400" dirty="0"/>
          </a:p>
          <a:p>
            <a:r>
              <a:rPr lang="en-US" altLang="ja-JP" sz="2400" dirty="0"/>
              <a:t>                                 </a:t>
            </a:r>
            <a:endParaRPr lang="ja-JP" altLang="en-US" sz="2400" dirty="0"/>
          </a:p>
          <a:p>
            <a:r>
              <a:rPr lang="en-US" altLang="ja-JP" sz="2400" dirty="0"/>
              <a:t>                              </a:t>
            </a:r>
            <a:endParaRPr lang="ja-JP" altLang="en-US" sz="2400" dirty="0"/>
          </a:p>
          <a:p>
            <a:r>
              <a:rPr lang="ja-JP" altLang="en-US" sz="2400" dirty="0"/>
              <a:t>　             </a:t>
            </a:r>
            <a:r>
              <a:rPr lang="en-US" altLang="ja-JP" sz="2400" dirty="0"/>
              <a:t>A                           </a:t>
            </a:r>
            <a:r>
              <a:rPr lang="ja-JP" altLang="en-US" sz="2400" dirty="0"/>
              <a:t>　</a:t>
            </a:r>
            <a:r>
              <a:rPr lang="en-US" altLang="ja-JP" sz="2400" dirty="0"/>
              <a:t> B</a:t>
            </a:r>
            <a:endParaRPr lang="ja-JP" altLang="en-US" sz="2400" dirty="0"/>
          </a:p>
          <a:p>
            <a:r>
              <a:rPr lang="en-US" altLang="ja-JP" sz="2400" dirty="0"/>
              <a:t>   B</a:t>
            </a:r>
            <a:r>
              <a:rPr lang="ja-JP" altLang="en-US" sz="2400" dirty="0"/>
              <a:t>：</a:t>
            </a:r>
            <a:r>
              <a:rPr lang="en-US" altLang="ja-JP" sz="2400" dirty="0">
                <a:solidFill>
                  <a:srgbClr val="FF0000"/>
                </a:solidFill>
              </a:rPr>
              <a:t>4000</a:t>
            </a:r>
            <a:r>
              <a:rPr lang="en-US" altLang="ja-JP" sz="2400" dirty="0"/>
              <a:t>                                   A</a:t>
            </a:r>
            <a:r>
              <a:rPr lang="ja-JP" altLang="en-US" sz="2400" dirty="0"/>
              <a:t>：</a:t>
            </a:r>
            <a:r>
              <a:rPr lang="en-US" altLang="ja-JP" sz="2400" dirty="0">
                <a:solidFill>
                  <a:srgbClr val="FF0000"/>
                </a:solidFill>
              </a:rPr>
              <a:t>4000</a:t>
            </a:r>
          </a:p>
          <a:p>
            <a:endParaRPr lang="ja-JP" altLang="en-US" sz="2400" dirty="0"/>
          </a:p>
        </p:txBody>
      </p:sp>
      <p:cxnSp>
        <p:nvCxnSpPr>
          <p:cNvPr id="8" name="直線矢印コネクタ 7"/>
          <p:cNvCxnSpPr/>
          <p:nvPr/>
        </p:nvCxnSpPr>
        <p:spPr>
          <a:xfrm flipH="1" flipV="1">
            <a:off x="1750979" y="2558374"/>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71600" y="25596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169267" y="4140000"/>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77870" y="2555131"/>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61012" y="25560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07776" y="2421953"/>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107776" y="2125257"/>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5819264" y="3070909"/>
            <a:ext cx="1948682" cy="582367"/>
            <a:chOff x="5459116" y="3763701"/>
            <a:chExt cx="1948682" cy="582367"/>
          </a:xfrm>
        </p:grpSpPr>
        <p:cxnSp>
          <p:nvCxnSpPr>
            <p:cNvPr id="5" name="直線コネクタ 4"/>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748041" y="3763701"/>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8736042" y="3059198"/>
            <a:ext cx="1593368" cy="587921"/>
            <a:chOff x="8582707" y="3628604"/>
            <a:chExt cx="1593368" cy="587921"/>
          </a:xfrm>
        </p:grpSpPr>
        <p:cxnSp>
          <p:nvCxnSpPr>
            <p:cNvPr id="16" name="直線コネクタ 15"/>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9169080" y="3634158"/>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下矢印 18"/>
          <p:cNvSpPr/>
          <p:nvPr/>
        </p:nvSpPr>
        <p:spPr>
          <a:xfrm>
            <a:off x="7935769" y="3920312"/>
            <a:ext cx="420457" cy="54401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5796459" y="4875154"/>
            <a:ext cx="1948682" cy="553373"/>
            <a:chOff x="5459116" y="3763701"/>
            <a:chExt cx="1948682" cy="553373"/>
          </a:xfrm>
        </p:grpSpPr>
        <p:cxnSp>
          <p:nvCxnSpPr>
            <p:cNvPr id="24" name="直線コネクタ 23"/>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748041" y="3763701"/>
              <a:ext cx="0" cy="553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8669114" y="4861908"/>
            <a:ext cx="1593368" cy="587921"/>
            <a:chOff x="8582707" y="3628604"/>
            <a:chExt cx="1593368" cy="587921"/>
          </a:xfrm>
        </p:grpSpPr>
        <p:cxnSp>
          <p:nvCxnSpPr>
            <p:cNvPr id="27" name="直線コネクタ 26"/>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9169080" y="3634158"/>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024252205"/>
      </p:ext>
    </p:extLst>
  </p:cSld>
  <p:clrMapOvr>
    <a:masterClrMapping/>
  </p:clrMapOvr>
  <mc:AlternateContent xmlns:mc="http://schemas.openxmlformats.org/markup-compatibility/2006" xmlns:p14="http://schemas.microsoft.com/office/powerpoint/2010/main">
    <mc:Choice Requires="p14">
      <p:transition spd="slow" p14:dur="2000" advTm="97532"/>
    </mc:Choice>
    <mc:Fallback xmlns="">
      <p:transition spd="slow" advTm="975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additive="base">
                                        <p:cTn id="2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 calcmode="lin" valueType="num">
                                      <p:cBhvr additive="base">
                                        <p:cTn id="4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
                                            <p:txEl>
                                              <p:pRg st="7" end="7"/>
                                            </p:txEl>
                                          </p:spTgt>
                                        </p:tgtEl>
                                        <p:attrNameLst>
                                          <p:attrName>style.visibility</p:attrName>
                                        </p:attrNameLst>
                                      </p:cBhvr>
                                      <p:to>
                                        <p:strVal val="visible"/>
                                      </p:to>
                                    </p:set>
                                    <p:anim calcmode="lin" valueType="num">
                                      <p:cBhvr additive="base">
                                        <p:cTn id="5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kumimoji="1" lang="ja-JP" altLang="en-US" dirty="0"/>
              <a:t>並為替の図</a:t>
            </a:r>
          </a:p>
          <a:p>
            <a:pPr algn="l"/>
            <a:r>
              <a:rPr lang="ja-JP" altLang="en-US" dirty="0"/>
              <a:t>　　（日本）　　　　</a:t>
            </a:r>
            <a:r>
              <a:rPr lang="ja-JP" altLang="en-US" sz="2000" dirty="0"/>
              <a:t>　</a:t>
            </a:r>
            <a:r>
              <a:rPr lang="ja-JP" altLang="en-US" dirty="0"/>
              <a:t>　　　（アメリカ）</a:t>
            </a:r>
          </a:p>
          <a:p>
            <a:pPr algn="l"/>
            <a:r>
              <a:rPr kumimoji="1" lang="ja-JP" altLang="en-US" dirty="0"/>
              <a:t>　　銀行</a:t>
            </a:r>
            <a:r>
              <a:rPr lang="en-US" altLang="ja-JP" dirty="0"/>
              <a:t>A</a:t>
            </a:r>
            <a:r>
              <a:rPr lang="ja-JP" altLang="en-US" dirty="0"/>
              <a:t>　　　　　　　　　　銀行</a:t>
            </a:r>
            <a:r>
              <a:rPr lang="en-US" altLang="ja-JP" dirty="0"/>
              <a:t>B</a:t>
            </a:r>
          </a:p>
          <a:p>
            <a:pPr algn="l"/>
            <a:r>
              <a:rPr kumimoji="1" lang="ja-JP" altLang="en-US" dirty="0"/>
              <a:t>　　　　　　　　　　</a:t>
            </a:r>
            <a:r>
              <a:rPr kumimoji="1" lang="ja-JP" altLang="en-US" sz="2000" dirty="0">
                <a:solidFill>
                  <a:srgbClr val="FF0000"/>
                </a:solidFill>
              </a:rPr>
              <a:t>④</a:t>
            </a:r>
            <a:r>
              <a:rPr kumimoji="1" lang="ja-JP" altLang="en-US" dirty="0"/>
              <a:t>　　　　　　　</a:t>
            </a:r>
            <a:endParaRPr kumimoji="1" lang="en-US" altLang="ja-JP" sz="2000" dirty="0"/>
          </a:p>
          <a:p>
            <a:pPr algn="l"/>
            <a:r>
              <a:rPr lang="ja-JP" altLang="en-US" dirty="0"/>
              <a:t>　　　　　　　　　　　　　　　　　　　</a:t>
            </a:r>
            <a:r>
              <a:rPr lang="ja-JP" altLang="en-US" sz="2000" dirty="0">
                <a:solidFill>
                  <a:srgbClr val="FF0000"/>
                </a:solidFill>
              </a:rPr>
              <a:t>①</a:t>
            </a:r>
            <a:endParaRPr lang="en-US" altLang="ja-JP" sz="2000" dirty="0">
              <a:solidFill>
                <a:srgbClr val="FF0000"/>
              </a:solidFill>
            </a:endParaRPr>
          </a:p>
          <a:p>
            <a:pPr algn="l"/>
            <a:r>
              <a:rPr kumimoji="1" lang="en-US" altLang="ja-JP" dirty="0"/>
              <a:t>     </a:t>
            </a:r>
            <a:r>
              <a:rPr lang="ja-JP" altLang="en-US" sz="2000" dirty="0">
                <a:solidFill>
                  <a:srgbClr val="FF0000"/>
                </a:solidFill>
              </a:rPr>
              <a:t>③</a:t>
            </a:r>
            <a:endParaRPr kumimoji="1" lang="ja-JP" altLang="en-US" sz="2000" dirty="0">
              <a:solidFill>
                <a:srgbClr val="FF0000"/>
              </a:solidFill>
            </a:endParaRPr>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r>
              <a:rPr kumimoji="1" lang="ja-JP" altLang="en-US" sz="2000" dirty="0">
                <a:solidFill>
                  <a:srgbClr val="FF0000"/>
                </a:solidFill>
              </a:rPr>
              <a:t>②</a:t>
            </a:r>
          </a:p>
          <a:p>
            <a:pPr algn="l"/>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588534" y="542111"/>
            <a:ext cx="5757635" cy="5632311"/>
          </a:xfrm>
          <a:prstGeom prst="rect">
            <a:avLst/>
          </a:prstGeom>
          <a:noFill/>
        </p:spPr>
        <p:txBody>
          <a:bodyPr wrap="square" rtlCol="0">
            <a:spAutoFit/>
          </a:bodyPr>
          <a:lstStyle/>
          <a:p>
            <a:r>
              <a:rPr lang="ja-JP" altLang="en-US" sz="2400"/>
              <a:t>　左の図のように、もし</a:t>
            </a:r>
            <a:r>
              <a:rPr lang="ja-JP" altLang="en-US" sz="2400" dirty="0"/>
              <a:t>円建てで決済するという支払契約だとどうなるか。①と③は、それにかかわらず、国内の取引なので、①はドルで、③は円で支払われる。④は円建てなら、考え方の道筋は、前にも示したように次のとおり。</a:t>
            </a:r>
          </a:p>
          <a:p>
            <a:pPr marL="342900" indent="-342900">
              <a:buFont typeface="Wingdings" panose="05000000000000000000" pitchFamily="2" charset="2"/>
              <a:buChar char="l"/>
            </a:pPr>
            <a:r>
              <a:rPr lang="ja-JP" altLang="en-US" sz="2400" dirty="0"/>
              <a:t>まずその通貨の母国にある口座で決済する。円ならば、円は日本の通貨なので、地理的に日本にある通貨、つまり、</a:t>
            </a:r>
            <a:r>
              <a:rPr lang="en-US" altLang="ja-JP" sz="2400" dirty="0"/>
              <a:t>B</a:t>
            </a:r>
            <a:r>
              <a:rPr lang="ja-JP" altLang="en-US" sz="2400" dirty="0"/>
              <a:t>が</a:t>
            </a:r>
            <a:r>
              <a:rPr lang="en-US" altLang="ja-JP" sz="2400" dirty="0"/>
              <a:t>A</a:t>
            </a:r>
            <a:r>
              <a:rPr lang="ja-JP" altLang="en-US" sz="2400" dirty="0"/>
              <a:t>に持つ口座で決済する。</a:t>
            </a:r>
          </a:p>
          <a:p>
            <a:pPr marL="342900" indent="-342900">
              <a:buFont typeface="Wingdings" panose="05000000000000000000" pitchFamily="2" charset="2"/>
              <a:buChar char="l"/>
            </a:pPr>
            <a:r>
              <a:rPr lang="ja-JP" altLang="en-US" sz="2400" dirty="0"/>
              <a:t>誰が誰に支払うのかを考える。これは、通貨が何かには関係ない。</a:t>
            </a:r>
            <a:r>
              <a:rPr lang="en-US" altLang="ja-JP" sz="2400" dirty="0"/>
              <a:t>B</a:t>
            </a:r>
            <a:r>
              <a:rPr lang="ja-JP" altLang="en-US" sz="2400" dirty="0"/>
              <a:t>が</a:t>
            </a:r>
            <a:r>
              <a:rPr lang="en-US" altLang="ja-JP" sz="2400" dirty="0"/>
              <a:t>A</a:t>
            </a:r>
            <a:r>
              <a:rPr lang="ja-JP" altLang="en-US" sz="2400" dirty="0"/>
              <a:t>に支払う。</a:t>
            </a:r>
          </a:p>
          <a:p>
            <a:pPr marL="342900" indent="-342900">
              <a:buFont typeface="Wingdings" panose="05000000000000000000" pitchFamily="2" charset="2"/>
              <a:buChar char="l"/>
            </a:pPr>
            <a:r>
              <a:rPr lang="ja-JP" altLang="en-US" sz="2400" dirty="0"/>
              <a:t>ということは、</a:t>
            </a:r>
            <a:r>
              <a:rPr lang="en-US" altLang="ja-JP" sz="2400" dirty="0"/>
              <a:t>A</a:t>
            </a:r>
            <a:r>
              <a:rPr lang="ja-JP" altLang="en-US" sz="2400" dirty="0"/>
              <a:t>がお金を受け取るわけだから、</a:t>
            </a:r>
            <a:r>
              <a:rPr lang="en-US" altLang="ja-JP" sz="2400" dirty="0"/>
              <a:t>B</a:t>
            </a:r>
            <a:r>
              <a:rPr lang="ja-JP" altLang="en-US" sz="2400" dirty="0"/>
              <a:t>が</a:t>
            </a:r>
            <a:r>
              <a:rPr lang="en-US" altLang="ja-JP" sz="2400" dirty="0"/>
              <a:t>A</a:t>
            </a:r>
            <a:r>
              <a:rPr lang="ja-JP" altLang="en-US" sz="2400" dirty="0"/>
              <a:t>に持つ口座が引き落とされる。</a:t>
            </a:r>
            <a:endParaRPr lang="en-US" altLang="ja-JP" sz="2400" dirty="0"/>
          </a:p>
        </p:txBody>
      </p:sp>
      <p:cxnSp>
        <p:nvCxnSpPr>
          <p:cNvPr id="8" name="直線矢印コネクタ 7"/>
          <p:cNvCxnSpPr/>
          <p:nvPr/>
        </p:nvCxnSpPr>
        <p:spPr>
          <a:xfrm flipH="1" flipV="1">
            <a:off x="1750979" y="2558374"/>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71600" y="25596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77870" y="2555131"/>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61012" y="25560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984443" y="2120395"/>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1984443" y="2368449"/>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flipH="1">
            <a:off x="1984443" y="4095345"/>
            <a:ext cx="1815335" cy="97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31409992"/>
      </p:ext>
    </p:extLst>
  </p:cSld>
  <p:clrMapOvr>
    <a:masterClrMapping/>
  </p:clrMapOvr>
  <mc:AlternateContent xmlns:mc="http://schemas.openxmlformats.org/markup-compatibility/2006" xmlns:p14="http://schemas.microsoft.com/office/powerpoint/2010/main">
    <mc:Choice Requires="p14">
      <p:transition spd="slow" p14:dur="2000" advTm="106163"/>
    </mc:Choice>
    <mc:Fallback xmlns="">
      <p:transition spd="slow" advTm="1061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kumimoji="1" lang="ja-JP" altLang="en-US" dirty="0"/>
              <a:t>並為替の図</a:t>
            </a:r>
          </a:p>
          <a:p>
            <a:pPr algn="l"/>
            <a:r>
              <a:rPr lang="ja-JP" altLang="en-US" dirty="0"/>
              <a:t>　　（日本）　　　　</a:t>
            </a:r>
            <a:r>
              <a:rPr lang="ja-JP" altLang="en-US" sz="2000" dirty="0"/>
              <a:t>　</a:t>
            </a:r>
            <a:r>
              <a:rPr lang="ja-JP" altLang="en-US" dirty="0"/>
              <a:t>　　　（アメリカ）</a:t>
            </a:r>
          </a:p>
          <a:p>
            <a:pPr algn="l"/>
            <a:r>
              <a:rPr kumimoji="1" lang="ja-JP" altLang="en-US" dirty="0"/>
              <a:t>　　銀行</a:t>
            </a:r>
            <a:r>
              <a:rPr lang="en-US" altLang="ja-JP" dirty="0"/>
              <a:t>A</a:t>
            </a:r>
            <a:r>
              <a:rPr lang="ja-JP" altLang="en-US" dirty="0"/>
              <a:t>　　　　　　　　　　銀行</a:t>
            </a:r>
            <a:r>
              <a:rPr lang="en-US" altLang="ja-JP" dirty="0"/>
              <a:t>B</a:t>
            </a:r>
          </a:p>
          <a:p>
            <a:pPr algn="l"/>
            <a:r>
              <a:rPr kumimoji="1" lang="ja-JP" altLang="en-US" dirty="0"/>
              <a:t>　　　　　　　　　　</a:t>
            </a:r>
            <a:r>
              <a:rPr kumimoji="1" lang="ja-JP" altLang="en-US" sz="2000" dirty="0"/>
              <a:t>④</a:t>
            </a:r>
            <a:r>
              <a:rPr kumimoji="1" lang="ja-JP" altLang="en-US" dirty="0"/>
              <a:t>　　　　　　　</a:t>
            </a:r>
            <a:endParaRPr kumimoji="1" lang="en-US" altLang="ja-JP" sz="2000" dirty="0"/>
          </a:p>
          <a:p>
            <a:pPr algn="l"/>
            <a:r>
              <a:rPr lang="ja-JP" altLang="en-US" dirty="0"/>
              <a:t>　　　　　　　　　　　　　　　　　　　</a:t>
            </a:r>
            <a:r>
              <a:rPr lang="ja-JP" altLang="en-US" sz="2000" dirty="0"/>
              <a:t>①</a:t>
            </a:r>
            <a:endParaRPr lang="en-US" altLang="ja-JP" sz="2000" dirty="0"/>
          </a:p>
          <a:p>
            <a:pPr algn="l"/>
            <a:r>
              <a:rPr kumimoji="1" lang="en-US" altLang="ja-JP" dirty="0"/>
              <a:t>     </a:t>
            </a:r>
            <a:r>
              <a:rPr lang="ja-JP" altLang="en-US" sz="2000" dirty="0"/>
              <a:t>③</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r>
              <a:rPr kumimoji="1" lang="ja-JP" altLang="en-US" sz="2000" dirty="0"/>
              <a:t>②</a:t>
            </a:r>
          </a:p>
          <a:p>
            <a:pPr algn="l"/>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
        <p:nvSpPr>
          <p:cNvPr id="6" name="テキスト ボックス 5"/>
          <p:cNvSpPr txBox="1"/>
          <p:nvPr/>
        </p:nvSpPr>
        <p:spPr>
          <a:xfrm>
            <a:off x="5763805" y="1191496"/>
            <a:ext cx="5184843" cy="4524315"/>
          </a:xfrm>
          <a:prstGeom prst="rect">
            <a:avLst/>
          </a:prstGeom>
          <a:noFill/>
        </p:spPr>
        <p:txBody>
          <a:bodyPr wrap="square" rtlCol="0">
            <a:spAutoFit/>
          </a:bodyPr>
          <a:lstStyle/>
          <a:p>
            <a:r>
              <a:rPr lang="ja-JP" altLang="en-US" sz="2400" dirty="0"/>
              <a:t>　</a:t>
            </a:r>
            <a:r>
              <a:rPr lang="en-US" altLang="ja-JP" sz="2400" dirty="0"/>
              <a:t>A</a:t>
            </a:r>
            <a:r>
              <a:rPr lang="ja-JP" altLang="en-US" sz="2400" dirty="0"/>
              <a:t>と</a:t>
            </a:r>
            <a:r>
              <a:rPr lang="en-US" altLang="ja-JP" sz="2400" dirty="0"/>
              <a:t>B</a:t>
            </a:r>
            <a:r>
              <a:rPr lang="ja-JP" altLang="en-US" sz="2400" dirty="0"/>
              <a:t>の間のコルレス預金の関係を下に描く。もともと、</a:t>
            </a:r>
            <a:r>
              <a:rPr lang="en-US" altLang="ja-JP" sz="2400" dirty="0"/>
              <a:t>B</a:t>
            </a:r>
            <a:r>
              <a:rPr lang="ja-JP" altLang="en-US" sz="2400" dirty="0"/>
              <a:t>は</a:t>
            </a:r>
            <a:r>
              <a:rPr lang="en-US" altLang="ja-JP" sz="2400" dirty="0"/>
              <a:t>A</a:t>
            </a:r>
            <a:r>
              <a:rPr lang="ja-JP" altLang="en-US" sz="2400" dirty="0"/>
              <a:t>に</a:t>
            </a:r>
            <a:r>
              <a:rPr lang="en-US" altLang="ja-JP" sz="2400" dirty="0"/>
              <a:t>5000</a:t>
            </a:r>
            <a:r>
              <a:rPr lang="ja-JP" altLang="en-US" sz="2400" dirty="0"/>
              <a:t>円の預金を持っていて、この送金の金額が</a:t>
            </a:r>
            <a:r>
              <a:rPr lang="en-US" altLang="ja-JP" sz="2400" dirty="0"/>
              <a:t>1000</a:t>
            </a:r>
            <a:r>
              <a:rPr lang="ja-JP" altLang="en-US" sz="2400" dirty="0"/>
              <a:t>円と仮定する。</a:t>
            </a:r>
          </a:p>
          <a:p>
            <a:r>
              <a:rPr lang="ja-JP" altLang="en-US" sz="2400" dirty="0"/>
              <a:t>      　　 　</a:t>
            </a:r>
            <a:r>
              <a:rPr lang="en-US" altLang="ja-JP" sz="2400" dirty="0"/>
              <a:t>A                            </a:t>
            </a:r>
            <a:r>
              <a:rPr lang="ja-JP" altLang="en-US" sz="2400" dirty="0"/>
              <a:t>　</a:t>
            </a:r>
            <a:r>
              <a:rPr lang="en-US" altLang="ja-JP" sz="2400" dirty="0"/>
              <a:t>B</a:t>
            </a:r>
            <a:endParaRPr lang="ja-JP" altLang="en-US" sz="2400" dirty="0"/>
          </a:p>
          <a:p>
            <a:r>
              <a:rPr lang="en-US" altLang="ja-JP" sz="2400" dirty="0"/>
              <a:t>            B</a:t>
            </a:r>
            <a:r>
              <a:rPr lang="ja-JP" altLang="en-US" sz="2400" dirty="0"/>
              <a:t>：</a:t>
            </a:r>
            <a:r>
              <a:rPr lang="en-US" altLang="ja-JP" sz="2400" dirty="0"/>
              <a:t>5000                 A</a:t>
            </a:r>
            <a:r>
              <a:rPr lang="ja-JP" altLang="en-US" sz="2400" dirty="0"/>
              <a:t>：</a:t>
            </a:r>
            <a:r>
              <a:rPr lang="en-US" altLang="ja-JP" sz="2400" dirty="0"/>
              <a:t>5000</a:t>
            </a:r>
          </a:p>
          <a:p>
            <a:endParaRPr lang="ja-JP" altLang="en-US" sz="2400" dirty="0"/>
          </a:p>
          <a:p>
            <a:r>
              <a:rPr lang="en-US" altLang="ja-JP" sz="2400" dirty="0"/>
              <a:t>                                 </a:t>
            </a:r>
            <a:endParaRPr lang="ja-JP" altLang="en-US" sz="2400" dirty="0"/>
          </a:p>
          <a:p>
            <a:r>
              <a:rPr lang="en-US" altLang="ja-JP" sz="2400" dirty="0"/>
              <a:t>                              </a:t>
            </a:r>
            <a:endParaRPr lang="ja-JP" altLang="en-US" sz="2400" dirty="0"/>
          </a:p>
          <a:p>
            <a:r>
              <a:rPr lang="ja-JP" altLang="en-US" sz="2400" dirty="0"/>
              <a:t>　             </a:t>
            </a:r>
            <a:r>
              <a:rPr lang="en-US" altLang="ja-JP" sz="2400" dirty="0"/>
              <a:t>A                           </a:t>
            </a:r>
            <a:r>
              <a:rPr lang="ja-JP" altLang="en-US" sz="2400" dirty="0"/>
              <a:t>　</a:t>
            </a:r>
            <a:r>
              <a:rPr lang="en-US" altLang="ja-JP" sz="2400" dirty="0"/>
              <a:t> B</a:t>
            </a:r>
            <a:endParaRPr lang="ja-JP" altLang="en-US" sz="2400" dirty="0"/>
          </a:p>
          <a:p>
            <a:r>
              <a:rPr lang="en-US" altLang="ja-JP" sz="2400" dirty="0"/>
              <a:t>  </a:t>
            </a:r>
            <a:r>
              <a:rPr lang="ja-JP" altLang="en-US" sz="2400" dirty="0"/>
              <a:t>　　</a:t>
            </a:r>
            <a:r>
              <a:rPr lang="en-US" altLang="ja-JP" sz="2400" dirty="0"/>
              <a:t>     B</a:t>
            </a:r>
            <a:r>
              <a:rPr lang="ja-JP" altLang="en-US" sz="2400" dirty="0"/>
              <a:t>：</a:t>
            </a:r>
            <a:r>
              <a:rPr lang="en-US" altLang="ja-JP" sz="2400" dirty="0">
                <a:solidFill>
                  <a:srgbClr val="FF0000"/>
                </a:solidFill>
              </a:rPr>
              <a:t>4000</a:t>
            </a:r>
            <a:r>
              <a:rPr lang="en-US" altLang="ja-JP" sz="2400" dirty="0"/>
              <a:t>                A</a:t>
            </a:r>
            <a:r>
              <a:rPr lang="ja-JP" altLang="en-US" sz="2400" dirty="0"/>
              <a:t>：</a:t>
            </a:r>
            <a:r>
              <a:rPr lang="en-US" altLang="ja-JP" sz="2400" dirty="0">
                <a:solidFill>
                  <a:srgbClr val="FF0000"/>
                </a:solidFill>
              </a:rPr>
              <a:t>4000</a:t>
            </a:r>
          </a:p>
          <a:p>
            <a:endParaRPr lang="ja-JP" altLang="en-US" sz="2400" dirty="0"/>
          </a:p>
        </p:txBody>
      </p:sp>
      <p:cxnSp>
        <p:nvCxnSpPr>
          <p:cNvPr id="8" name="直線矢印コネクタ 7"/>
          <p:cNvCxnSpPr/>
          <p:nvPr/>
        </p:nvCxnSpPr>
        <p:spPr>
          <a:xfrm flipH="1" flipV="1">
            <a:off x="1750979" y="2558374"/>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71600" y="25596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cxnSpLocks/>
          </p:cNvCxnSpPr>
          <p:nvPr/>
        </p:nvCxnSpPr>
        <p:spPr>
          <a:xfrm flipH="1">
            <a:off x="2107776" y="4072925"/>
            <a:ext cx="161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77870" y="2555131"/>
            <a:ext cx="3600" cy="1236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61012" y="2556000"/>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07776" y="2110668"/>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107776" y="2329538"/>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5819264" y="3070909"/>
            <a:ext cx="1948682" cy="582367"/>
            <a:chOff x="5459116" y="3763701"/>
            <a:chExt cx="1948682" cy="582367"/>
          </a:xfrm>
        </p:grpSpPr>
        <p:cxnSp>
          <p:nvCxnSpPr>
            <p:cNvPr id="5" name="直線コネクタ 4"/>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164382" y="3763701"/>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8736042" y="3059198"/>
            <a:ext cx="1593368" cy="582367"/>
            <a:chOff x="8582707" y="3628604"/>
            <a:chExt cx="1593368" cy="582367"/>
          </a:xfrm>
        </p:grpSpPr>
        <p:cxnSp>
          <p:nvCxnSpPr>
            <p:cNvPr id="16" name="直線コネクタ 15"/>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9645736" y="3628604"/>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下矢印 18"/>
          <p:cNvSpPr/>
          <p:nvPr/>
        </p:nvSpPr>
        <p:spPr>
          <a:xfrm>
            <a:off x="7935769" y="3920312"/>
            <a:ext cx="420457" cy="54401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5819264" y="4861908"/>
            <a:ext cx="1948682" cy="553373"/>
            <a:chOff x="5459116" y="3763701"/>
            <a:chExt cx="1948682" cy="553373"/>
          </a:xfrm>
        </p:grpSpPr>
        <p:cxnSp>
          <p:nvCxnSpPr>
            <p:cNvPr id="24" name="直線コネクタ 23"/>
            <p:cNvCxnSpPr/>
            <p:nvPr/>
          </p:nvCxnSpPr>
          <p:spPr>
            <a:xfrm>
              <a:off x="5459116" y="3763701"/>
              <a:ext cx="1948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261658" y="3763701"/>
              <a:ext cx="0" cy="553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8736042" y="4861908"/>
            <a:ext cx="1593368" cy="582367"/>
            <a:chOff x="8582707" y="3628604"/>
            <a:chExt cx="1593368" cy="582367"/>
          </a:xfrm>
        </p:grpSpPr>
        <p:cxnSp>
          <p:nvCxnSpPr>
            <p:cNvPr id="27" name="直線コネクタ 26"/>
            <p:cNvCxnSpPr/>
            <p:nvPr/>
          </p:nvCxnSpPr>
          <p:spPr>
            <a:xfrm flipV="1">
              <a:off x="8582707" y="3628604"/>
              <a:ext cx="1593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9645736" y="3628604"/>
              <a:ext cx="0" cy="58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108151661"/>
      </p:ext>
    </p:extLst>
  </p:cSld>
  <p:clrMapOvr>
    <a:masterClrMapping/>
  </p:clrMapOvr>
  <mc:AlternateContent xmlns:mc="http://schemas.openxmlformats.org/markup-compatibility/2006" xmlns:p14="http://schemas.microsoft.com/office/powerpoint/2010/main">
    <mc:Choice Requires="p14">
      <p:transition spd="slow" p14:dur="2000" advTm="48307"/>
    </mc:Choice>
    <mc:Fallback xmlns="">
      <p:transition spd="slow" advTm="483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additive="base">
                                        <p:cTn id="2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 calcmode="lin" valueType="num">
                                      <p:cBhvr additive="base">
                                        <p:cTn id="4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
                                            <p:txEl>
                                              <p:pRg st="7" end="7"/>
                                            </p:txEl>
                                          </p:spTgt>
                                        </p:tgtEl>
                                        <p:attrNameLst>
                                          <p:attrName>style.visibility</p:attrName>
                                        </p:attrNameLst>
                                      </p:cBhvr>
                                      <p:to>
                                        <p:strVal val="visible"/>
                                      </p:to>
                                    </p:set>
                                    <p:anim calcmode="lin" valueType="num">
                                      <p:cBhvr additive="base">
                                        <p:cTn id="5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en-US" altLang="ja-JP" sz="3600" dirty="0"/>
              <a:t>〔</a:t>
            </a:r>
            <a:r>
              <a:rPr lang="ja-JP" altLang="en-US" sz="3600" dirty="0"/>
              <a:t>逆為替</a:t>
            </a:r>
            <a:r>
              <a:rPr lang="en-US" altLang="ja-JP" sz="3600" dirty="0"/>
              <a:t>〕</a:t>
            </a:r>
            <a:endParaRPr lang="ja-JP" altLang="en-US" sz="3600" dirty="0"/>
          </a:p>
          <a:p>
            <a:pPr marL="342900" indent="-342900" algn="l">
              <a:buFont typeface="Wingdings" panose="05000000000000000000" pitchFamily="2" charset="2"/>
              <a:buChar char="l"/>
            </a:pPr>
            <a:r>
              <a:rPr lang="ja-JP" altLang="en-US" sz="3600" dirty="0"/>
              <a:t>逆為替は取立為替とも呼ばれる。国際間で為替手形が動く方向と資金が動く方向とが、逆なので、「逆」為替。</a:t>
            </a:r>
          </a:p>
          <a:p>
            <a:pPr marL="342900" indent="-342900" algn="l">
              <a:buFont typeface="Wingdings" panose="05000000000000000000" pitchFamily="2" charset="2"/>
              <a:buChar char="l"/>
            </a:pPr>
            <a:r>
              <a:rPr lang="ja-JP" altLang="en-US" sz="3600" dirty="0"/>
              <a:t>輸出入の決済などに使われる。</a:t>
            </a:r>
          </a:p>
          <a:p>
            <a:pPr marL="342900" indent="-342900" algn="l">
              <a:buFont typeface="Wingdings" panose="05000000000000000000" pitchFamily="2" charset="2"/>
              <a:buChar char="l"/>
            </a:pPr>
            <a:r>
              <a:rPr lang="ja-JP" altLang="en-US" sz="3600" dirty="0"/>
              <a:t>例）</a:t>
            </a:r>
            <a:r>
              <a:rPr lang="en-US" altLang="ja-JP" sz="3600" dirty="0"/>
              <a:t>X</a:t>
            </a:r>
            <a:r>
              <a:rPr lang="ja-JP" altLang="en-US" sz="3600" dirty="0"/>
              <a:t>が</a:t>
            </a:r>
            <a:r>
              <a:rPr lang="en-US" altLang="ja-JP" sz="3600" dirty="0"/>
              <a:t>Y</a:t>
            </a:r>
            <a:r>
              <a:rPr lang="ja-JP" altLang="en-US" sz="3600" dirty="0"/>
              <a:t>に財を輸出したので、代金を取り立てる（ドル建ての為替手形を使う）と仮定。</a:t>
            </a:r>
          </a:p>
          <a:p>
            <a:pPr marL="342900" indent="-342900" algn="l">
              <a:buFont typeface="Wingdings" panose="05000000000000000000" pitchFamily="2" charset="2"/>
              <a:buChar char="l"/>
            </a:pP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8981832"/>
      </p:ext>
    </p:extLst>
  </p:cSld>
  <p:clrMapOvr>
    <a:masterClrMapping/>
  </p:clrMapOvr>
  <mc:AlternateContent xmlns:mc="http://schemas.openxmlformats.org/markup-compatibility/2006" xmlns:p14="http://schemas.microsoft.com/office/powerpoint/2010/main">
    <mc:Choice Requires="p14">
      <p:transition spd="slow" p14:dur="2000" advTm="43224"/>
    </mc:Choice>
    <mc:Fallback xmlns="">
      <p:transition spd="slow" advTm="432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27.1|7|1|3.2|6.6|24.1|20.4"/>
</p:tagLst>
</file>

<file path=ppt/tags/tag10.xml><?xml version="1.0" encoding="utf-8"?>
<p:tagLst xmlns:a="http://schemas.openxmlformats.org/drawingml/2006/main" xmlns:r="http://schemas.openxmlformats.org/officeDocument/2006/relationships" xmlns:p="http://schemas.openxmlformats.org/presentationml/2006/main">
  <p:tag name="TIMING" val="|0.6|4.4|17.2|0.8|1.4|21.5|1.2|0.9|1.4|15.7|16.2|11.2"/>
</p:tagLst>
</file>

<file path=ppt/tags/tag11.xml><?xml version="1.0" encoding="utf-8"?>
<p:tagLst xmlns:a="http://schemas.openxmlformats.org/drawingml/2006/main" xmlns:r="http://schemas.openxmlformats.org/officeDocument/2006/relationships" xmlns:p="http://schemas.openxmlformats.org/presentationml/2006/main">
  <p:tag name="TIMING" val="|0.9|1.8|29.3|0.9|0.6|20.4|0.8|3.1|1.2|24.3|6.2|8.9"/>
</p:tagLst>
</file>

<file path=ppt/tags/tag12.xml><?xml version="1.0" encoding="utf-8"?>
<p:tagLst xmlns:a="http://schemas.openxmlformats.org/drawingml/2006/main" xmlns:r="http://schemas.openxmlformats.org/officeDocument/2006/relationships" xmlns:p="http://schemas.openxmlformats.org/presentationml/2006/main">
  <p:tag name="TIMING" val="|0.9|24.7|0.9|0.9|13.3|1.1|0.8|3.8|4.3|1|1.7|3.2|1.1|6.6|1.7|4.8|3.2|4.8|1.7|7.5|43"/>
</p:tagLst>
</file>

<file path=ppt/tags/tag13.xml><?xml version="1.0" encoding="utf-8"?>
<p:tagLst xmlns:a="http://schemas.openxmlformats.org/drawingml/2006/main" xmlns:r="http://schemas.openxmlformats.org/officeDocument/2006/relationships" xmlns:p="http://schemas.openxmlformats.org/presentationml/2006/main">
  <p:tag name="TIMING" val="|1|7.6|7.5|36.3"/>
</p:tagLst>
</file>

<file path=ppt/tags/tag14.xml><?xml version="1.0" encoding="utf-8"?>
<p:tagLst xmlns:a="http://schemas.openxmlformats.org/drawingml/2006/main" xmlns:r="http://schemas.openxmlformats.org/officeDocument/2006/relationships" xmlns:p="http://schemas.openxmlformats.org/presentationml/2006/main">
  <p:tag name="TIMING" val="|0.5|8.8|0.9|2|2.5|1.3|2.4|2.4|1.2|3.2|1|2.4|1.1|3.1|1.5|2.3|1.3|2.7|1.6"/>
</p:tagLst>
</file>

<file path=ppt/tags/tag15.xml><?xml version="1.0" encoding="utf-8"?>
<p:tagLst xmlns:a="http://schemas.openxmlformats.org/drawingml/2006/main" xmlns:r="http://schemas.openxmlformats.org/officeDocument/2006/relationships" xmlns:p="http://schemas.openxmlformats.org/presentationml/2006/main">
  <p:tag name="TIMING" val="|0.7|36.3|43.3|5.1|1.4|3.2|6.6|4.2|6.9|6.6|1.8|5.8|2.2|4.9|2.3|20.2|3.4|7.5|1.2|24.6|7.2"/>
</p:tagLst>
</file>

<file path=ppt/tags/tag16.xml><?xml version="1.0" encoding="utf-8"?>
<p:tagLst xmlns:a="http://schemas.openxmlformats.org/drawingml/2006/main" xmlns:r="http://schemas.openxmlformats.org/officeDocument/2006/relationships" xmlns:p="http://schemas.openxmlformats.org/presentationml/2006/main">
  <p:tag name="TIMING" val="|0.5|9.2|4.1|10.2|32.3|10.8|29.6"/>
</p:tagLst>
</file>

<file path=ppt/tags/tag17.xml><?xml version="1.0" encoding="utf-8"?>
<p:tagLst xmlns:a="http://schemas.openxmlformats.org/drawingml/2006/main" xmlns:r="http://schemas.openxmlformats.org/officeDocument/2006/relationships" xmlns:p="http://schemas.openxmlformats.org/presentationml/2006/main">
  <p:tag name="TIMING" val="|117.6|6.2"/>
</p:tagLst>
</file>

<file path=ppt/tags/tag18.xml><?xml version="1.0" encoding="utf-8"?>
<p:tagLst xmlns:a="http://schemas.openxmlformats.org/drawingml/2006/main" xmlns:r="http://schemas.openxmlformats.org/officeDocument/2006/relationships" xmlns:p="http://schemas.openxmlformats.org/presentationml/2006/main">
  <p:tag name="TIMING" val="|0.5|62.1|8.4|18.1|11|19.1"/>
</p:tagLst>
</file>

<file path=ppt/tags/tag19.xml><?xml version="1.0" encoding="utf-8"?>
<p:tagLst xmlns:a="http://schemas.openxmlformats.org/drawingml/2006/main" xmlns:r="http://schemas.openxmlformats.org/officeDocument/2006/relationships" xmlns:p="http://schemas.openxmlformats.org/presentationml/2006/main">
  <p:tag name="TIMING" val="|23.8"/>
</p:tagLst>
</file>

<file path=ppt/tags/tag2.xml><?xml version="1.0" encoding="utf-8"?>
<p:tagLst xmlns:a="http://schemas.openxmlformats.org/drawingml/2006/main" xmlns:r="http://schemas.openxmlformats.org/officeDocument/2006/relationships" xmlns:p="http://schemas.openxmlformats.org/presentationml/2006/main">
  <p:tag name="TIMING" val="|0.9|6.2|0.7|0.7|1.9|14.9|13.8|2.5|16.3|12.8"/>
</p:tagLst>
</file>

<file path=ppt/tags/tag20.xml><?xml version="1.0" encoding="utf-8"?>
<p:tagLst xmlns:a="http://schemas.openxmlformats.org/drawingml/2006/main" xmlns:r="http://schemas.openxmlformats.org/officeDocument/2006/relationships" xmlns:p="http://schemas.openxmlformats.org/presentationml/2006/main">
  <p:tag name="TIMING" val="|25.8|56.5"/>
</p:tagLst>
</file>

<file path=ppt/tags/tag21.xml><?xml version="1.0" encoding="utf-8"?>
<p:tagLst xmlns:a="http://schemas.openxmlformats.org/drawingml/2006/main" xmlns:r="http://schemas.openxmlformats.org/officeDocument/2006/relationships" xmlns:p="http://schemas.openxmlformats.org/presentationml/2006/main">
  <p:tag name="TIMING" val="|0.8|21.9|37.6|3.1|42|21.1|23.7|3.6|31.2"/>
</p:tagLst>
</file>

<file path=ppt/tags/tag22.xml><?xml version="1.0" encoding="utf-8"?>
<p:tagLst xmlns:a="http://schemas.openxmlformats.org/drawingml/2006/main" xmlns:r="http://schemas.openxmlformats.org/officeDocument/2006/relationships" xmlns:p="http://schemas.openxmlformats.org/presentationml/2006/main">
  <p:tag name="TIMING" val="|0.8|21.9|37.6|3.1|42|21.1|23.7|3.6|31.2"/>
</p:tagLst>
</file>

<file path=ppt/tags/tag23.xml><?xml version="1.0" encoding="utf-8"?>
<p:tagLst xmlns:a="http://schemas.openxmlformats.org/drawingml/2006/main" xmlns:r="http://schemas.openxmlformats.org/officeDocument/2006/relationships" xmlns:p="http://schemas.openxmlformats.org/presentationml/2006/main">
  <p:tag name="TIMING" val="|1.3|40.7|20.2|8.6|30.6|1|30.6|28.7"/>
</p:tagLst>
</file>

<file path=ppt/tags/tag24.xml><?xml version="1.0" encoding="utf-8"?>
<p:tagLst xmlns:a="http://schemas.openxmlformats.org/drawingml/2006/main" xmlns:r="http://schemas.openxmlformats.org/officeDocument/2006/relationships" xmlns:p="http://schemas.openxmlformats.org/presentationml/2006/main">
  <p:tag name="TIMING" val="|1|41.1|11.8|43.5|40.1|35.9|49"/>
</p:tagLst>
</file>

<file path=ppt/tags/tag3.xml><?xml version="1.0" encoding="utf-8"?>
<p:tagLst xmlns:a="http://schemas.openxmlformats.org/drawingml/2006/main" xmlns:r="http://schemas.openxmlformats.org/officeDocument/2006/relationships" xmlns:p="http://schemas.openxmlformats.org/presentationml/2006/main">
  <p:tag name="TIMING" val="|1.8|2.1|18.5|4.7"/>
</p:tagLst>
</file>

<file path=ppt/tags/tag4.xml><?xml version="1.0" encoding="utf-8"?>
<p:tagLst xmlns:a="http://schemas.openxmlformats.org/drawingml/2006/main" xmlns:r="http://schemas.openxmlformats.org/officeDocument/2006/relationships" xmlns:p="http://schemas.openxmlformats.org/presentationml/2006/main">
  <p:tag name="TIMING" val="|0.6|1.3|3.1|7.6|5.7|3.4|36.4|0.8|1.1|1.8|2.4|1.5|5.7|1.8|33.8|1.1|0.9|3.5|3|1.8|1.5"/>
</p:tagLst>
</file>

<file path=ppt/tags/tag5.xml><?xml version="1.0" encoding="utf-8"?>
<p:tagLst xmlns:a="http://schemas.openxmlformats.org/drawingml/2006/main" xmlns:r="http://schemas.openxmlformats.org/officeDocument/2006/relationships" xmlns:p="http://schemas.openxmlformats.org/presentationml/2006/main">
  <p:tag name="TIMING" val="|24.8|22.6|0.8|0.8|18.4|4.2|0.9|0.8"/>
</p:tagLst>
</file>

<file path=ppt/tags/tag6.xml><?xml version="1.0" encoding="utf-8"?>
<p:tagLst xmlns:a="http://schemas.openxmlformats.org/drawingml/2006/main" xmlns:r="http://schemas.openxmlformats.org/officeDocument/2006/relationships" xmlns:p="http://schemas.openxmlformats.org/presentationml/2006/main">
  <p:tag name="TIMING" val="|2.9|58.1|21.9|10.8"/>
</p:tagLst>
</file>

<file path=ppt/tags/tag7.xml><?xml version="1.0" encoding="utf-8"?>
<p:tagLst xmlns:a="http://schemas.openxmlformats.org/drawingml/2006/main" xmlns:r="http://schemas.openxmlformats.org/officeDocument/2006/relationships" xmlns:p="http://schemas.openxmlformats.org/presentationml/2006/main">
  <p:tag name="TIMING" val="|1.7|15.6|0.7|0.7|16.1|1.9|0.7|0.7"/>
</p:tagLst>
</file>

<file path=ppt/tags/tag8.xml><?xml version="1.0" encoding="utf-8"?>
<p:tagLst xmlns:a="http://schemas.openxmlformats.org/drawingml/2006/main" xmlns:r="http://schemas.openxmlformats.org/officeDocument/2006/relationships" xmlns:p="http://schemas.openxmlformats.org/presentationml/2006/main">
  <p:tag name="TIMING" val="|1.4|3.4|13.7|7.7"/>
</p:tagLst>
</file>

<file path=ppt/tags/tag9.xml><?xml version="1.0" encoding="utf-8"?>
<p:tagLst xmlns:a="http://schemas.openxmlformats.org/drawingml/2006/main" xmlns:r="http://schemas.openxmlformats.org/officeDocument/2006/relationships" xmlns:p="http://schemas.openxmlformats.org/presentationml/2006/main">
  <p:tag name="TIMING" val="|0.5|11.6|0.9|5.4|6.7|5|1.3|8|1.2|3.7|3.1|4.6|2.1|22.9|3.8|21.3|3.2|18.1|21.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3424</Words>
  <Application>Microsoft Office PowerPoint</Application>
  <PresentationFormat>ワイド画面</PresentationFormat>
  <Paragraphs>355</Paragraphs>
  <Slides>26</Slides>
  <Notes>25</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26</vt:i4>
      </vt:variant>
    </vt:vector>
  </HeadingPairs>
  <TitlesOfParts>
    <vt:vector size="35"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lpstr>第3章1節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151</cp:revision>
  <dcterms:created xsi:type="dcterms:W3CDTF">2020-04-12T07:19:24Z</dcterms:created>
  <dcterms:modified xsi:type="dcterms:W3CDTF">2024-09-12T05:45:14Z</dcterms:modified>
</cp:coreProperties>
</file>