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30"/>
  </p:notesMasterIdLst>
  <p:handoutMasterIdLst>
    <p:handoutMasterId r:id="rId31"/>
  </p:handoutMasterIdLst>
  <p:sldIdLst>
    <p:sldId id="271" r:id="rId6"/>
    <p:sldId id="265" r:id="rId7"/>
    <p:sldId id="274"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2024/5/20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2024/5/20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1147469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2438323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1960097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2987305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2987305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939348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1924147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3530491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298730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716504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extLst>
      <p:ext uri="{BB962C8B-B14F-4D97-AF65-F5344CB8AC3E}">
        <p14:creationId xmlns:p14="http://schemas.microsoft.com/office/powerpoint/2010/main" val="2939348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extLst>
      <p:ext uri="{BB962C8B-B14F-4D97-AF65-F5344CB8AC3E}">
        <p14:creationId xmlns:p14="http://schemas.microsoft.com/office/powerpoint/2010/main" val="1924147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23</a:t>
            </a:fld>
            <a:endParaRPr kumimoji="1" lang="ja-JP" altLang="en-US"/>
          </a:p>
        </p:txBody>
      </p:sp>
    </p:spTree>
    <p:extLst>
      <p:ext uri="{BB962C8B-B14F-4D97-AF65-F5344CB8AC3E}">
        <p14:creationId xmlns:p14="http://schemas.microsoft.com/office/powerpoint/2010/main" val="29873056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24</a:t>
            </a:fld>
            <a:endParaRPr kumimoji="1" lang="ja-JP" altLang="en-US"/>
          </a:p>
        </p:txBody>
      </p:sp>
    </p:spTree>
    <p:extLst>
      <p:ext uri="{BB962C8B-B14F-4D97-AF65-F5344CB8AC3E}">
        <p14:creationId xmlns:p14="http://schemas.microsoft.com/office/powerpoint/2010/main" val="1924147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2961775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429994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2787824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3844277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340791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1190598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3844277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2024/5/20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6097"/>
    </mc:Choice>
    <mc:Fallback xmlns="">
      <p:transition spd="slow" advTm="609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3842425"/>
          </a:xfrm>
        </p:spPr>
        <p:txBody>
          <a:bodyPr>
            <a:normAutofit lnSpcReduction="10000"/>
          </a:bodyPr>
          <a:lstStyle/>
          <a:p>
            <a:pPr marL="342900" indent="-342900" algn="l">
              <a:buFont typeface="Wingdings" panose="05000000000000000000" pitchFamily="2" charset="2"/>
              <a:buChar char="l"/>
            </a:pPr>
            <a:r>
              <a:rPr lang="en-US" altLang="ja-JP" dirty="0"/>
              <a:t>〔</a:t>
            </a:r>
            <a:r>
              <a:rPr lang="ja-JP" altLang="en-US" dirty="0"/>
              <a:t>ポイント</a:t>
            </a:r>
            <a:r>
              <a:rPr lang="en-US" altLang="ja-JP" dirty="0"/>
              <a:t>〕</a:t>
            </a:r>
          </a:p>
          <a:p>
            <a:pPr marL="342900" indent="-342900" algn="l">
              <a:buFont typeface="Wingdings" panose="05000000000000000000" pitchFamily="2" charset="2"/>
              <a:buChar char="l"/>
            </a:pPr>
            <a:r>
              <a:rPr kumimoji="1" lang="ja-JP" altLang="en-US" dirty="0"/>
              <a:t>輸出者も輸入者も、代金の受取り・支払いのタイミングに文句はないが、銀行</a:t>
            </a:r>
            <a:r>
              <a:rPr kumimoji="1" lang="en-US" altLang="ja-JP" dirty="0"/>
              <a:t>A</a:t>
            </a:r>
            <a:r>
              <a:rPr kumimoji="1" lang="ja-JP" altLang="en-US" dirty="0"/>
              <a:t>としては、輸出者にすでに代金を支払っているのに、手形の満期まで資金を回収できないことが不満な場合もある。</a:t>
            </a:r>
          </a:p>
          <a:p>
            <a:pPr marL="342900" indent="-342900" algn="l">
              <a:buFont typeface="Wingdings" panose="05000000000000000000" pitchFamily="2" charset="2"/>
              <a:buChar char="l"/>
            </a:pPr>
            <a:r>
              <a:rPr lang="ja-JP" altLang="en-US" dirty="0"/>
              <a:t>また、手形の満期がさらに長くて、その前に貨物が到着するケースもありうる。</a:t>
            </a:r>
          </a:p>
          <a:p>
            <a:pPr marL="342900" indent="-342900" algn="l">
              <a:buFont typeface="Wingdings" panose="05000000000000000000" pitchFamily="2" charset="2"/>
              <a:buChar char="l"/>
            </a:pPr>
            <a:r>
              <a:rPr lang="ja-JP" altLang="en-US" dirty="0"/>
              <a:t>その解決策としての、一つのケースを紹介。</a:t>
            </a:r>
          </a:p>
          <a:p>
            <a:pPr marL="342900" indent="-342900" algn="l">
              <a:buFont typeface="Wingdings" panose="05000000000000000000" pitchFamily="2" charset="2"/>
              <a:buChar char="l"/>
            </a:pPr>
            <a:r>
              <a:rPr lang="ja-JP" altLang="en-US" dirty="0"/>
              <a:t>第一点については、</a:t>
            </a:r>
            <a:r>
              <a:rPr lang="en-US" altLang="ja-JP" dirty="0"/>
              <a:t>BA</a:t>
            </a:r>
            <a:r>
              <a:rPr lang="ja-JP" altLang="en-US" dirty="0"/>
              <a:t>市場（</a:t>
            </a:r>
            <a:r>
              <a:rPr lang="en-US" altLang="ja-JP" dirty="0"/>
              <a:t>bankers’ acceptances market</a:t>
            </a:r>
            <a:r>
              <a:rPr lang="ja-JP" altLang="en-US" dirty="0"/>
              <a:t>）という為替手形の売買ができる市場を利用する。</a:t>
            </a:r>
          </a:p>
          <a:p>
            <a:pPr marL="342900" indent="-342900" algn="l">
              <a:buFont typeface="Wingdings" panose="05000000000000000000" pitchFamily="2" charset="2"/>
              <a:buChar char="l"/>
            </a:pPr>
            <a:r>
              <a:rPr lang="ja-JP" altLang="en-US" dirty="0"/>
              <a:t>第二点については、輸入者の銀行が輸入者から約束手形を受け取る。</a:t>
            </a:r>
          </a:p>
          <a:p>
            <a:pPr marL="342900" indent="-342900" algn="l">
              <a:buFont typeface="Wingdings" panose="05000000000000000000" pitchFamily="2" charset="2"/>
              <a:buChar char="l"/>
            </a:pPr>
            <a:r>
              <a:rPr lang="ja-JP" altLang="en-US" dirty="0"/>
              <a:t>それが、次の図。</a:t>
            </a:r>
          </a:p>
          <a:p>
            <a:pPr marL="342900" indent="-342900" algn="l">
              <a:buFont typeface="Wingdings" panose="05000000000000000000" pitchFamily="2" charset="2"/>
              <a:buChar char="l"/>
            </a:pPr>
            <a:endParaRPr lang="ja-JP" altLang="en-US" dirty="0"/>
          </a:p>
          <a:p>
            <a:pPr marL="342900" indent="-342900" algn="l">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059422066"/>
      </p:ext>
    </p:extLst>
  </p:cSld>
  <p:clrMapOvr>
    <a:masterClrMapping/>
  </p:clrMapOvr>
  <mc:AlternateContent xmlns:mc="http://schemas.openxmlformats.org/markup-compatibility/2006" xmlns:p14="http://schemas.microsoft.com/office/powerpoint/2010/main">
    <mc:Choice Requires="p14">
      <p:transition spd="slow" p14:dur="2000" advTm="144993"/>
    </mc:Choice>
    <mc:Fallback xmlns="">
      <p:transition spd="slow" advTm="1449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69"/>
            <a:ext cx="11040896" cy="5405145"/>
          </a:xfrm>
        </p:spPr>
        <p:txBody>
          <a:bodyPr>
            <a:normAutofit/>
          </a:bodyPr>
          <a:lstStyle/>
          <a:p>
            <a:pPr marL="342900" indent="-342900" algn="l">
              <a:buFont typeface="Wingdings" panose="05000000000000000000" pitchFamily="2" charset="2"/>
              <a:buChar char="l"/>
            </a:pPr>
            <a:r>
              <a:rPr lang="ja-JP" altLang="en-US" sz="2000" dirty="0"/>
              <a:t>アメリカの銀行</a:t>
            </a:r>
            <a:r>
              <a:rPr lang="en-US" altLang="ja-JP" sz="2000" dirty="0"/>
              <a:t>B</a:t>
            </a:r>
            <a:r>
              <a:rPr lang="ja-JP" altLang="en-US" sz="2000" dirty="0" err="1"/>
              <a:t>が保</a:t>
            </a:r>
            <a:r>
              <a:rPr lang="ja-JP" altLang="en-US" sz="2000" dirty="0"/>
              <a:t>証人になり、為替手形に満期があるケース</a:t>
            </a:r>
            <a:r>
              <a:rPr lang="ja-JP" altLang="en-US" sz="2000" dirty="0">
                <a:solidFill>
                  <a:srgbClr val="FF0000"/>
                </a:solidFill>
              </a:rPr>
              <a:t>（</a:t>
            </a:r>
            <a:r>
              <a:rPr lang="en-US" altLang="ja-JP" sz="2000" dirty="0">
                <a:solidFill>
                  <a:srgbClr val="FF0000"/>
                </a:solidFill>
              </a:rPr>
              <a:t>BA</a:t>
            </a:r>
            <a:r>
              <a:rPr lang="ja-JP" altLang="en-US" sz="2000" dirty="0">
                <a:solidFill>
                  <a:srgbClr val="FF0000"/>
                </a:solidFill>
              </a:rPr>
              <a:t>市場利用の例）</a:t>
            </a:r>
            <a:r>
              <a:rPr lang="ja-JP" altLang="en-US" sz="2000" dirty="0"/>
              <a:t>。</a:t>
            </a:r>
          </a:p>
          <a:p>
            <a:pPr algn="l"/>
            <a:r>
              <a:rPr lang="ja-JP" altLang="en-US" dirty="0"/>
              <a:t>　（日本）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r>
              <a:rPr lang="en-US" altLang="ja-JP" dirty="0"/>
              <a:t>BA</a:t>
            </a:r>
            <a:r>
              <a:rPr lang="ja-JP" altLang="en-US" dirty="0"/>
              <a:t>市場</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r>
              <a:rPr lang="ja-JP" altLang="en-US" dirty="0"/>
              <a:t>　船会社　　保険会社</a:t>
            </a:r>
          </a:p>
          <a:p>
            <a:pPr algn="l"/>
            <a:r>
              <a:rPr lang="ja-JP" altLang="en-US" dirty="0"/>
              <a:t>　　　　　　　　　　　　　　　船会社</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6" name="テキスト ボックス 5"/>
          <p:cNvSpPr txBox="1"/>
          <p:nvPr/>
        </p:nvSpPr>
        <p:spPr>
          <a:xfrm>
            <a:off x="5033775" y="1537223"/>
            <a:ext cx="6527833" cy="4093428"/>
          </a:xfrm>
          <a:prstGeom prst="rect">
            <a:avLst/>
          </a:prstGeom>
          <a:noFill/>
        </p:spPr>
        <p:txBody>
          <a:bodyPr wrap="square" rtlCol="0">
            <a:spAutoFit/>
          </a:bodyPr>
          <a:lstStyle/>
          <a:p>
            <a:r>
              <a:rPr lang="ja-JP" altLang="en-US" sz="2000" dirty="0"/>
              <a:t>　　（途中までは前とまったく同じなので、説明文を省略）</a:t>
            </a:r>
          </a:p>
          <a:p>
            <a:pPr marL="342900" indent="-342900">
              <a:buFont typeface="+mj-ea"/>
              <a:buAutoNum type="circleNumDbPlain"/>
            </a:pPr>
            <a:r>
              <a:rPr lang="en-US" altLang="ja-JP" sz="2000" dirty="0"/>
              <a:t>A</a:t>
            </a:r>
            <a:r>
              <a:rPr lang="ja-JP" altLang="en-US" sz="2000" dirty="0"/>
              <a:t>は為替手形と船積書類を</a:t>
            </a:r>
            <a:r>
              <a:rPr lang="en-US" altLang="ja-JP" sz="2000" dirty="0"/>
              <a:t>B</a:t>
            </a:r>
            <a:r>
              <a:rPr lang="ja-JP" altLang="en-US" sz="2000" dirty="0"/>
              <a:t>に送る。</a:t>
            </a:r>
            <a:r>
              <a:rPr lang="en-US" altLang="ja-JP" sz="2000" dirty="0"/>
              <a:t>B</a:t>
            </a:r>
            <a:r>
              <a:rPr lang="ja-JP" altLang="en-US" sz="2000" dirty="0"/>
              <a:t>は手形の裏に「</a:t>
            </a:r>
            <a:r>
              <a:rPr lang="en-US" altLang="ja-JP" sz="2000" dirty="0"/>
              <a:t>accepted</a:t>
            </a:r>
            <a:r>
              <a:rPr lang="ja-JP" altLang="en-US" sz="2000" dirty="0"/>
              <a:t>」というハンコを押して、</a:t>
            </a:r>
            <a:r>
              <a:rPr lang="en-US" altLang="ja-JP" sz="2000" dirty="0"/>
              <a:t>A</a:t>
            </a:r>
            <a:r>
              <a:rPr lang="ja-JP" altLang="en-US" sz="2000" dirty="0"/>
              <a:t>に返却する。</a:t>
            </a:r>
          </a:p>
          <a:p>
            <a:pPr marL="342900" indent="-342900">
              <a:buFont typeface="+mj-ea"/>
              <a:buAutoNum type="circleNumDbPlain"/>
            </a:pPr>
            <a:r>
              <a:rPr lang="en-US" altLang="ja-JP" sz="2000" dirty="0">
                <a:solidFill>
                  <a:srgbClr val="FF0000"/>
                </a:solidFill>
              </a:rPr>
              <a:t>A</a:t>
            </a:r>
            <a:r>
              <a:rPr lang="ja-JP" altLang="en-US" sz="2000" dirty="0">
                <a:solidFill>
                  <a:srgbClr val="FF0000"/>
                </a:solidFill>
              </a:rPr>
              <a:t>は満期になる前に、この手形を</a:t>
            </a:r>
            <a:r>
              <a:rPr lang="en-US" altLang="ja-JP" sz="2000" dirty="0">
                <a:solidFill>
                  <a:srgbClr val="FF0000"/>
                </a:solidFill>
              </a:rPr>
              <a:t>BA</a:t>
            </a:r>
            <a:r>
              <a:rPr lang="ja-JP" altLang="en-US" sz="2000" dirty="0">
                <a:solidFill>
                  <a:srgbClr val="FF0000"/>
                </a:solidFill>
              </a:rPr>
              <a:t>市場で売却して代金を回収する。</a:t>
            </a:r>
          </a:p>
          <a:p>
            <a:pPr marL="342900" indent="-342900">
              <a:buFont typeface="+mj-ea"/>
              <a:buAutoNum type="circleNumDbPlain"/>
            </a:pPr>
            <a:r>
              <a:rPr lang="en-US" altLang="ja-JP" sz="2000" dirty="0">
                <a:solidFill>
                  <a:srgbClr val="FF0000"/>
                </a:solidFill>
              </a:rPr>
              <a:t>B</a:t>
            </a:r>
            <a:r>
              <a:rPr lang="ja-JP" altLang="en-US" sz="2000" dirty="0">
                <a:solidFill>
                  <a:srgbClr val="FF0000"/>
                </a:solidFill>
              </a:rPr>
              <a:t>は</a:t>
            </a:r>
            <a:r>
              <a:rPr lang="en-US" altLang="ja-JP" sz="2000" dirty="0">
                <a:solidFill>
                  <a:srgbClr val="FF0000"/>
                </a:solidFill>
              </a:rPr>
              <a:t>Y</a:t>
            </a:r>
            <a:r>
              <a:rPr lang="ja-JP" altLang="en-US" sz="2000" dirty="0">
                <a:solidFill>
                  <a:srgbClr val="FF0000"/>
                </a:solidFill>
              </a:rPr>
              <a:t>から、上記引受手形と同期限、同額の約束手形を徴求し、船積書類を渡す。</a:t>
            </a:r>
          </a:p>
          <a:p>
            <a:pPr marL="342900" indent="-342900">
              <a:buFont typeface="+mj-ea"/>
              <a:buAutoNum type="circleNumDbPlain"/>
            </a:pPr>
            <a:r>
              <a:rPr lang="en-US" altLang="ja-JP" sz="2000" dirty="0"/>
              <a:t>Y</a:t>
            </a:r>
            <a:r>
              <a:rPr lang="ja-JP" altLang="en-US" sz="2000" dirty="0"/>
              <a:t>は港に行って船会社に船荷証券を渡して貨物を受け取る。</a:t>
            </a:r>
          </a:p>
          <a:p>
            <a:pPr marL="342900" indent="-342900">
              <a:buFont typeface="+mj-ea"/>
              <a:buAutoNum type="circleNumDbPlain"/>
            </a:pPr>
            <a:r>
              <a:rPr lang="ja-JP" altLang="en-US" sz="2000" dirty="0">
                <a:solidFill>
                  <a:srgbClr val="FF0000"/>
                </a:solidFill>
              </a:rPr>
              <a:t>為替手形の満期が来たら、最後の保有者が</a:t>
            </a:r>
            <a:r>
              <a:rPr lang="en-US" altLang="ja-JP" sz="2000" dirty="0">
                <a:solidFill>
                  <a:srgbClr val="FF0000"/>
                </a:solidFill>
              </a:rPr>
              <a:t>B</a:t>
            </a:r>
            <a:r>
              <a:rPr lang="ja-JP" altLang="en-US" sz="2000" dirty="0">
                <a:solidFill>
                  <a:srgbClr val="FF0000"/>
                </a:solidFill>
              </a:rPr>
              <a:t>から支払いを受ける。</a:t>
            </a:r>
          </a:p>
          <a:p>
            <a:pPr marL="342900" indent="-342900">
              <a:buFont typeface="+mj-ea"/>
              <a:buAutoNum type="circleNumDbPlain"/>
            </a:pPr>
            <a:r>
              <a:rPr lang="ja-JP" altLang="en-US" sz="2000" dirty="0">
                <a:solidFill>
                  <a:srgbClr val="FF0000"/>
                </a:solidFill>
              </a:rPr>
              <a:t>同期日に</a:t>
            </a:r>
            <a:r>
              <a:rPr lang="en-US" altLang="ja-JP" sz="2000" dirty="0">
                <a:solidFill>
                  <a:srgbClr val="FF0000"/>
                </a:solidFill>
              </a:rPr>
              <a:t>B</a:t>
            </a:r>
            <a:r>
              <a:rPr lang="ja-JP" altLang="en-US" sz="2000" dirty="0">
                <a:solidFill>
                  <a:srgbClr val="FF0000"/>
                </a:solidFill>
              </a:rPr>
              <a:t>は、</a:t>
            </a:r>
            <a:r>
              <a:rPr lang="en-US" altLang="ja-JP" sz="2000" dirty="0">
                <a:solidFill>
                  <a:srgbClr val="FF0000"/>
                </a:solidFill>
              </a:rPr>
              <a:t>Y</a:t>
            </a:r>
            <a:r>
              <a:rPr lang="ja-JP" altLang="en-US" sz="2000" dirty="0">
                <a:solidFill>
                  <a:srgbClr val="FF0000"/>
                </a:solidFill>
              </a:rPr>
              <a:t>から約束手形にもとづいて代金を徴求する（</a:t>
            </a:r>
            <a:r>
              <a:rPr lang="en-US" altLang="ja-JP" sz="2000" dirty="0">
                <a:solidFill>
                  <a:srgbClr val="FF0000"/>
                </a:solidFill>
              </a:rPr>
              <a:t>Y</a:t>
            </a:r>
            <a:r>
              <a:rPr lang="ja-JP" altLang="en-US" sz="2000" dirty="0">
                <a:solidFill>
                  <a:srgbClr val="FF0000"/>
                </a:solidFill>
              </a:rPr>
              <a:t>は</a:t>
            </a:r>
            <a:r>
              <a:rPr lang="en-US" altLang="ja-JP" sz="2000" dirty="0">
                <a:solidFill>
                  <a:srgbClr val="FF0000"/>
                </a:solidFill>
              </a:rPr>
              <a:t>B</a:t>
            </a:r>
            <a:r>
              <a:rPr lang="ja-JP" altLang="en-US" sz="2000" dirty="0">
                <a:solidFill>
                  <a:srgbClr val="FF0000"/>
                </a:solidFill>
              </a:rPr>
              <a:t>に代金を支払う）。</a:t>
            </a:r>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045402" y="402191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025947" y="207847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332689" y="4377447"/>
            <a:ext cx="175098" cy="4085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857983" y="4348264"/>
            <a:ext cx="963038" cy="38910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2045402" y="4180225"/>
            <a:ext cx="1692000" cy="1945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099922" y="4377447"/>
            <a:ext cx="403984" cy="77821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57991"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607667"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926077" y="2412460"/>
            <a:ext cx="1811325" cy="1386921"/>
            <a:chOff x="1926077" y="2412460"/>
            <a:chExt cx="1811325" cy="1386921"/>
          </a:xfrm>
        </p:grpSpPr>
        <p:cxnSp>
          <p:nvCxnSpPr>
            <p:cNvPr id="5" name="直線コネクタ 4"/>
            <p:cNvCxnSpPr/>
            <p:nvPr/>
          </p:nvCxnSpPr>
          <p:spPr>
            <a:xfrm flipH="1">
              <a:off x="2045402" y="2412460"/>
              <a:ext cx="16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1926077" y="2412460"/>
              <a:ext cx="119325" cy="1386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 name="直線矢印コネクタ 6"/>
          <p:cNvCxnSpPr/>
          <p:nvPr/>
        </p:nvCxnSpPr>
        <p:spPr>
          <a:xfrm>
            <a:off x="2045402" y="2247089"/>
            <a:ext cx="171145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2218860" y="2898843"/>
            <a:ext cx="1485092" cy="50583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p:nvPr/>
        </p:nvCxnSpPr>
        <p:spPr>
          <a:xfrm>
            <a:off x="1857983" y="2412460"/>
            <a:ext cx="379380" cy="48638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3726947" y="2469621"/>
            <a:ext cx="244073" cy="40856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4805464"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07310330"/>
      </p:ext>
    </p:extLst>
  </p:cSld>
  <p:clrMapOvr>
    <a:masterClrMapping/>
  </p:clrMapOvr>
  <mc:AlternateContent xmlns:mc="http://schemas.openxmlformats.org/markup-compatibility/2006" xmlns:p14="http://schemas.microsoft.com/office/powerpoint/2010/main">
    <mc:Choice Requires="p14">
      <p:transition spd="slow" p14:dur="2000" advTm="183631"/>
    </mc:Choice>
    <mc:Fallback xmlns="">
      <p:transition spd="slow" advTm="1836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 calcmode="lin" valueType="num">
                                      <p:cBhvr additive="base">
                                        <p:cTn id="4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 calcmode="lin" valueType="num">
                                      <p:cBhvr additive="base">
                                        <p:cTn id="6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500" fill="hold"/>
                                        <p:tgtEl>
                                          <p:spTgt spid="19"/>
                                        </p:tgtEl>
                                        <p:attrNameLst>
                                          <p:attrName>ppt_x</p:attrName>
                                        </p:attrNameLst>
                                      </p:cBhvr>
                                      <p:tavLst>
                                        <p:tav tm="0">
                                          <p:val>
                                            <p:strVal val="#ppt_x"/>
                                          </p:val>
                                        </p:tav>
                                        <p:tav tm="100000">
                                          <p:val>
                                            <p:strVal val="#ppt_x"/>
                                          </p:val>
                                        </p:tav>
                                      </p:tavLst>
                                    </p:anim>
                                    <p:anim calcmode="lin" valueType="num">
                                      <p:cBhvr additive="base">
                                        <p:cTn id="7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
                                            <p:txEl>
                                              <p:pRg st="5" end="5"/>
                                            </p:txEl>
                                          </p:spTgt>
                                        </p:tgtEl>
                                        <p:attrNameLst>
                                          <p:attrName>style.visibility</p:attrName>
                                        </p:attrNameLst>
                                      </p:cBhvr>
                                      <p:to>
                                        <p:strVal val="visible"/>
                                      </p:to>
                                    </p:set>
                                    <p:anim calcmode="lin" valueType="num">
                                      <p:cBhvr additive="base">
                                        <p:cTn id="7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additive="base">
                                        <p:cTn id="85" dur="500" fill="hold"/>
                                        <p:tgtEl>
                                          <p:spTgt spid="26"/>
                                        </p:tgtEl>
                                        <p:attrNameLst>
                                          <p:attrName>ppt_x</p:attrName>
                                        </p:attrNameLst>
                                      </p:cBhvr>
                                      <p:tavLst>
                                        <p:tav tm="0">
                                          <p:val>
                                            <p:strVal val="#ppt_x"/>
                                          </p:val>
                                        </p:tav>
                                        <p:tav tm="100000">
                                          <p:val>
                                            <p:strVal val="#ppt_x"/>
                                          </p:val>
                                        </p:tav>
                                      </p:tavLst>
                                    </p:anim>
                                    <p:anim calcmode="lin" valueType="num">
                                      <p:cBhvr additive="base">
                                        <p:cTn id="8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6">
                                            <p:txEl>
                                              <p:pRg st="6" end="6"/>
                                            </p:txEl>
                                          </p:spTgt>
                                        </p:tgtEl>
                                        <p:attrNameLst>
                                          <p:attrName>style.visibility</p:attrName>
                                        </p:attrNameLst>
                                      </p:cBhvr>
                                      <p:to>
                                        <p:strVal val="visible"/>
                                      </p:to>
                                    </p:set>
                                    <p:anim calcmode="lin" valueType="num">
                                      <p:cBhvr additive="base">
                                        <p:cTn id="9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0"/>
                                        </p:tgtEl>
                                        <p:attrNameLst>
                                          <p:attrName>style.visibility</p:attrName>
                                        </p:attrNameLst>
                                      </p:cBhvr>
                                      <p:to>
                                        <p:strVal val="visible"/>
                                      </p:to>
                                    </p:set>
                                    <p:anim calcmode="lin" valueType="num">
                                      <p:cBhvr additive="base">
                                        <p:cTn id="97" dur="500" fill="hold"/>
                                        <p:tgtEl>
                                          <p:spTgt spid="30"/>
                                        </p:tgtEl>
                                        <p:attrNameLst>
                                          <p:attrName>ppt_x</p:attrName>
                                        </p:attrNameLst>
                                      </p:cBhvr>
                                      <p:tavLst>
                                        <p:tav tm="0">
                                          <p:val>
                                            <p:strVal val="#ppt_x"/>
                                          </p:val>
                                        </p:tav>
                                        <p:tav tm="100000">
                                          <p:val>
                                            <p:strVal val="#ppt_x"/>
                                          </p:val>
                                        </p:tav>
                                      </p:tavLst>
                                    </p:anim>
                                    <p:anim calcmode="lin" valueType="num">
                                      <p:cBhvr additive="base">
                                        <p:cTn id="9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en-US" altLang="ja-JP" sz="2800" dirty="0"/>
              <a:t>〔</a:t>
            </a:r>
            <a:r>
              <a:rPr lang="ja-JP" altLang="en-US" sz="2800" dirty="0"/>
              <a:t>ポイント</a:t>
            </a:r>
            <a:r>
              <a:rPr lang="en-US" altLang="ja-JP" sz="2800" dirty="0"/>
              <a:t>〕</a:t>
            </a:r>
            <a:endParaRPr lang="ja-JP" altLang="en-US" sz="2800" dirty="0"/>
          </a:p>
          <a:p>
            <a:pPr marL="342900" indent="-342900" algn="l">
              <a:buFont typeface="Wingdings" panose="05000000000000000000" pitchFamily="2" charset="2"/>
              <a:buChar char="l"/>
            </a:pPr>
            <a:r>
              <a:rPr lang="ja-JP" altLang="en-US" sz="2800" dirty="0"/>
              <a:t>為替手形の満期と約束手形の満期が同じなのは、</a:t>
            </a:r>
            <a:r>
              <a:rPr lang="en-US" altLang="ja-JP" sz="2800" dirty="0"/>
              <a:t>B</a:t>
            </a:r>
            <a:r>
              <a:rPr lang="ja-JP" altLang="en-US" sz="2800" dirty="0"/>
              <a:t>にとって為替手形の支払いをしなければならないときに、輸入者から支払いを受けていなければ困るから。</a:t>
            </a:r>
          </a:p>
          <a:p>
            <a:pPr marL="342900" indent="-342900" algn="l">
              <a:buFont typeface="Wingdings" panose="05000000000000000000" pitchFamily="2" charset="2"/>
              <a:buChar char="l"/>
            </a:pPr>
            <a:r>
              <a:rPr lang="en-US" altLang="ja-JP" sz="2800" dirty="0"/>
              <a:t>BA</a:t>
            </a:r>
            <a:r>
              <a:rPr lang="ja-JP" altLang="en-US" sz="2800" dirty="0"/>
              <a:t>市場とは、このように銀行が「引き受けた」（＝支払いを確約した）為替手形を満期前に売買する市場。ニューヨークとロンドンにある。</a:t>
            </a:r>
          </a:p>
          <a:p>
            <a:pPr marL="342900" indent="-342900" algn="l">
              <a:buFont typeface="Wingdings" panose="05000000000000000000" pitchFamily="2" charset="2"/>
              <a:buChar char="l"/>
            </a:pPr>
            <a:r>
              <a:rPr lang="ja-JP" altLang="en-US" sz="2800" dirty="0"/>
              <a:t>為替手形と船荷証券は、第三者に売買可能な有価証券である。</a:t>
            </a:r>
          </a:p>
          <a:p>
            <a:pPr marL="342900" indent="-342900" algn="l">
              <a:buFont typeface="Wingdings" panose="05000000000000000000" pitchFamily="2" charset="2"/>
              <a:buChar char="l"/>
            </a:pPr>
            <a:r>
              <a:rPr lang="ja-JP" altLang="en-US" sz="2800" dirty="0"/>
              <a:t>以上のように、船積書類のついた為替手形で、しかも引受信用が伴っているような貿易の仕組みを「荷為替信用制度」とも呼ぶ。</a:t>
            </a:r>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49764499"/>
      </p:ext>
    </p:extLst>
  </p:cSld>
  <p:clrMapOvr>
    <a:masterClrMapping/>
  </p:clrMapOvr>
  <mc:AlternateContent xmlns:mc="http://schemas.openxmlformats.org/markup-compatibility/2006" xmlns:p14="http://schemas.microsoft.com/office/powerpoint/2010/main">
    <mc:Choice Requires="p14">
      <p:transition spd="slow" p14:dur="2000" advTm="71668"/>
    </mc:Choice>
    <mc:Fallback xmlns="">
      <p:transition spd="slow" advTm="716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ja-JP" altLang="en-US" sz="2800" dirty="0"/>
              <a:t>では、為替手形を</a:t>
            </a:r>
            <a:r>
              <a:rPr lang="en-US" altLang="ja-JP" sz="2800" dirty="0"/>
              <a:t>BA</a:t>
            </a:r>
            <a:r>
              <a:rPr lang="ja-JP" altLang="en-US" sz="2800" dirty="0"/>
              <a:t>市場で売買する企業・金融機関は、何の得があってそうしているのか。</a:t>
            </a:r>
          </a:p>
          <a:p>
            <a:pPr marL="342900" indent="-342900" algn="l">
              <a:buFont typeface="Wingdings" panose="05000000000000000000" pitchFamily="2" charset="2"/>
              <a:buChar char="l"/>
            </a:pPr>
            <a:r>
              <a:rPr lang="ja-JP" altLang="en-US" sz="2800" dirty="0"/>
              <a:t>売り手としては、資金を回収したいからということで簡単。買い手のメリットは何か。</a:t>
            </a:r>
          </a:p>
          <a:p>
            <a:pPr marL="342900" indent="-342900" algn="l">
              <a:buFont typeface="Wingdings" panose="05000000000000000000" pitchFamily="2" charset="2"/>
              <a:buChar char="l"/>
            </a:pPr>
            <a:r>
              <a:rPr kumimoji="1" lang="ja-JP" altLang="en-US" sz="2800" dirty="0"/>
              <a:t>それは、満期前であれば、額面よりも安く買うことができて、満期に額面で支払いを受ければ、その差額が利益になるから。</a:t>
            </a:r>
          </a:p>
          <a:p>
            <a:pPr marL="342900" indent="-342900" algn="l">
              <a:buFont typeface="Wingdings" panose="05000000000000000000" pitchFamily="2" charset="2"/>
              <a:buChar char="l"/>
            </a:pPr>
            <a:r>
              <a:rPr lang="ja-JP" altLang="en-US" sz="2800" dirty="0"/>
              <a:t>このことを理解するためには、「時間が利子を生む」という経済学の重要事項を説明する必要がある。</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90964733"/>
      </p:ext>
    </p:extLst>
  </p:cSld>
  <p:clrMapOvr>
    <a:masterClrMapping/>
  </p:clrMapOvr>
  <mc:AlternateContent xmlns:mc="http://schemas.openxmlformats.org/markup-compatibility/2006" xmlns:p14="http://schemas.microsoft.com/office/powerpoint/2010/main">
    <mc:Choice Requires="p14">
      <p:transition spd="slow" p14:dur="2000" advTm="58691"/>
    </mc:Choice>
    <mc:Fallback xmlns="">
      <p:transition spd="slow" advTm="586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10910"/>
          </a:xfrm>
        </p:spPr>
        <p:txBody>
          <a:bodyPr>
            <a:noAutofit/>
          </a:bodyPr>
          <a:lstStyle/>
          <a:p>
            <a:pPr marL="342900" indent="-342900" algn="l">
              <a:buFont typeface="Wingdings" panose="05000000000000000000" pitchFamily="2" charset="2"/>
              <a:buChar char="l"/>
            </a:pPr>
            <a:r>
              <a:rPr lang="ja-JP" altLang="en-US" dirty="0"/>
              <a:t>ある品種の朝顔は、増殖率が</a:t>
            </a:r>
            <a:r>
              <a:rPr lang="en-US" altLang="ja-JP" dirty="0"/>
              <a:t>50</a:t>
            </a:r>
            <a:r>
              <a:rPr lang="ja-JP" altLang="en-US" dirty="0"/>
              <a:t>パーセントであると仮定する。たとえば、今年</a:t>
            </a:r>
            <a:r>
              <a:rPr lang="en-US" altLang="ja-JP" dirty="0"/>
              <a:t>10</a:t>
            </a:r>
            <a:r>
              <a:rPr lang="ja-JP" altLang="en-US" dirty="0"/>
              <a:t>粒植えれば、秋口には</a:t>
            </a:r>
            <a:r>
              <a:rPr lang="en-US" altLang="ja-JP" dirty="0"/>
              <a:t>15</a:t>
            </a:r>
            <a:r>
              <a:rPr lang="ja-JP" altLang="en-US" dirty="0"/>
              <a:t>粒が残る。</a:t>
            </a:r>
          </a:p>
          <a:p>
            <a:pPr marL="342900" indent="-342900" algn="l">
              <a:buFont typeface="Wingdings" panose="05000000000000000000" pitchFamily="2" charset="2"/>
              <a:buChar char="l"/>
            </a:pPr>
            <a:r>
              <a:rPr lang="ja-JP" altLang="en-US" dirty="0"/>
              <a:t>この朝顔の種を来年</a:t>
            </a:r>
            <a:r>
              <a:rPr lang="en-US" altLang="ja-JP" dirty="0"/>
              <a:t>30</a:t>
            </a:r>
            <a:r>
              <a:rPr lang="ja-JP" altLang="en-US" dirty="0"/>
              <a:t>粒あげるから、現在あなたが持っている種</a:t>
            </a:r>
            <a:r>
              <a:rPr lang="en-US" altLang="ja-JP" dirty="0"/>
              <a:t>30</a:t>
            </a:r>
            <a:r>
              <a:rPr lang="ja-JP" altLang="en-US" dirty="0"/>
              <a:t>粒をください、などと言われても、応じることはないでしょう（親しい友人や家族だから、親切に応じてあげる、などという話ではない。ビジネスに関するたとえ話なので、ビジネスライクに考えよう）。</a:t>
            </a:r>
          </a:p>
          <a:p>
            <a:pPr marL="342900" indent="-342900" algn="l">
              <a:buFont typeface="Wingdings" panose="05000000000000000000" pitchFamily="2" charset="2"/>
              <a:buChar char="l"/>
            </a:pPr>
            <a:r>
              <a:rPr lang="ja-JP" altLang="en-US" dirty="0"/>
              <a:t>なぜなら、今年</a:t>
            </a:r>
            <a:r>
              <a:rPr lang="en-US" altLang="ja-JP" dirty="0"/>
              <a:t>30</a:t>
            </a:r>
            <a:r>
              <a:rPr lang="ja-JP" altLang="en-US" dirty="0"/>
              <a:t>粒を植えれば、秋口には</a:t>
            </a:r>
            <a:r>
              <a:rPr lang="en-US" altLang="ja-JP" dirty="0"/>
              <a:t>45</a:t>
            </a:r>
            <a:r>
              <a:rPr lang="ja-JP" altLang="en-US" dirty="0"/>
              <a:t>粒になっているので、来年には</a:t>
            </a:r>
            <a:r>
              <a:rPr lang="en-US" altLang="ja-JP" dirty="0"/>
              <a:t>45</a:t>
            </a:r>
            <a:r>
              <a:rPr lang="ja-JP" altLang="en-US" dirty="0"/>
              <a:t>粒を植えることができる。来年</a:t>
            </a:r>
            <a:r>
              <a:rPr lang="en-US" altLang="ja-JP" dirty="0"/>
              <a:t>45</a:t>
            </a:r>
            <a:r>
              <a:rPr lang="ja-JP" altLang="en-US" dirty="0"/>
              <a:t>粒の種をもらえるという約束ならば、今年、</a:t>
            </a:r>
            <a:r>
              <a:rPr lang="en-US" altLang="ja-JP" dirty="0"/>
              <a:t>30</a:t>
            </a:r>
            <a:r>
              <a:rPr lang="ja-JP" altLang="en-US" dirty="0"/>
              <a:t>粒あげてもトントンかな、とあなたは思うだろう。</a:t>
            </a:r>
          </a:p>
          <a:p>
            <a:pPr marL="342900" indent="-342900" algn="l">
              <a:buFont typeface="Wingdings" panose="05000000000000000000" pitchFamily="2" charset="2"/>
              <a:buChar char="l"/>
            </a:pPr>
            <a:r>
              <a:rPr lang="ja-JP" altLang="en-US" dirty="0"/>
              <a:t>つまり、来年</a:t>
            </a:r>
            <a:r>
              <a:rPr lang="en-US" altLang="ja-JP" dirty="0"/>
              <a:t>30</a:t>
            </a:r>
            <a:r>
              <a:rPr lang="ja-JP" altLang="en-US" dirty="0"/>
              <a:t>粒の種をもらう約束・権利の今年の価値は、</a:t>
            </a:r>
            <a:r>
              <a:rPr lang="en-US" altLang="ja-JP" dirty="0"/>
              <a:t>30</a:t>
            </a:r>
            <a:r>
              <a:rPr lang="ja-JP" altLang="en-US" dirty="0"/>
              <a:t>粒ではない。今年</a:t>
            </a:r>
            <a:r>
              <a:rPr lang="en-US" altLang="ja-JP" dirty="0"/>
              <a:t>20</a:t>
            </a:r>
            <a:r>
              <a:rPr lang="ja-JP" altLang="en-US" dirty="0"/>
              <a:t>粒植えれば、来年までには</a:t>
            </a:r>
            <a:r>
              <a:rPr lang="en-US" altLang="ja-JP" dirty="0"/>
              <a:t>30</a:t>
            </a:r>
            <a:r>
              <a:rPr lang="ja-JP" altLang="en-US" dirty="0"/>
              <a:t>粒になるのだから、</a:t>
            </a:r>
            <a:r>
              <a:rPr lang="en-US" altLang="ja-JP" dirty="0"/>
              <a:t>20</a:t>
            </a:r>
            <a:r>
              <a:rPr lang="ja-JP" altLang="en-US" dirty="0"/>
              <a:t>粒がこの交換の適正な価値</a:t>
            </a:r>
            <a:r>
              <a:rPr lang="ja-JP" altLang="en-US" dirty="0">
                <a:solidFill>
                  <a:srgbClr val="FF0000"/>
                </a:solidFill>
              </a:rPr>
              <a:t>（割引現在価値）</a:t>
            </a:r>
            <a:r>
              <a:rPr lang="ja-JP" altLang="en-US" dirty="0"/>
              <a:t>である。</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144875828"/>
      </p:ext>
    </p:extLst>
  </p:cSld>
  <p:clrMapOvr>
    <a:masterClrMapping/>
  </p:clrMapOvr>
  <mc:AlternateContent xmlns:mc="http://schemas.openxmlformats.org/markup-compatibility/2006" xmlns:p14="http://schemas.microsoft.com/office/powerpoint/2010/main">
    <mc:Choice Requires="p14">
      <p:transition spd="slow" p14:dur="2000" advTm="115255"/>
    </mc:Choice>
    <mc:Fallback xmlns="">
      <p:transition spd="slow" advTm="1152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10910"/>
          </a:xfrm>
        </p:spPr>
        <p:txBody>
          <a:bodyPr>
            <a:noAutofit/>
          </a:bodyPr>
          <a:lstStyle/>
          <a:p>
            <a:pPr marL="342900" indent="-342900" algn="l">
              <a:buFont typeface="Wingdings" panose="05000000000000000000" pitchFamily="2" charset="2"/>
              <a:buChar char="l"/>
            </a:pPr>
            <a:r>
              <a:rPr lang="ja-JP" altLang="en-US" dirty="0"/>
              <a:t>下のように式を並べてみる。</a:t>
            </a:r>
          </a:p>
          <a:p>
            <a:pPr algn="l"/>
            <a:r>
              <a:rPr lang="zh-CN" altLang="en-US" dirty="0">
                <a:latin typeface="ＭＳ Ｐゴシック" panose="020B0600070205080204" pitchFamily="50" charset="-128"/>
                <a:ea typeface="ＭＳ Ｐゴシック" panose="020B0600070205080204" pitchFamily="50" charset="-128"/>
              </a:rPr>
              <a:t>    （今年）　　　　（来年）</a:t>
            </a:r>
            <a:endParaRPr lang="en-US" altLang="zh-CN" dirty="0">
              <a:latin typeface="ＭＳ Ｐゴシック" panose="020B0600070205080204" pitchFamily="50" charset="-128"/>
              <a:ea typeface="ＭＳ Ｐゴシック" panose="020B0600070205080204" pitchFamily="50" charset="-128"/>
            </a:endParaRPr>
          </a:p>
          <a:p>
            <a:pPr algn="l"/>
            <a:r>
              <a:rPr lang="en-US" altLang="zh-CN" dirty="0">
                <a:latin typeface="ＭＳ Ｐゴシック" panose="020B0600070205080204" pitchFamily="50" charset="-128"/>
                <a:ea typeface="ＭＳ Ｐゴシック" panose="020B0600070205080204" pitchFamily="50" charset="-128"/>
              </a:rPr>
              <a:t>     20</a:t>
            </a:r>
            <a:r>
              <a:rPr lang="zh-CN" altLang="en-US" dirty="0">
                <a:latin typeface="ＭＳ Ｐゴシック" panose="020B0600070205080204" pitchFamily="50" charset="-128"/>
                <a:ea typeface="ＭＳ Ｐゴシック" panose="020B0600070205080204" pitchFamily="50" charset="-128"/>
              </a:rPr>
              <a:t>粒　　　＝　　</a:t>
            </a:r>
            <a:r>
              <a:rPr lang="en-US" altLang="zh-CN" dirty="0">
                <a:latin typeface="ＭＳ Ｐゴシック" panose="020B0600070205080204" pitchFamily="50" charset="-128"/>
                <a:ea typeface="ＭＳ Ｐゴシック" panose="020B0600070205080204" pitchFamily="50" charset="-128"/>
              </a:rPr>
              <a:t>30</a:t>
            </a:r>
            <a:r>
              <a:rPr lang="zh-CN" altLang="en-US" dirty="0">
                <a:latin typeface="ＭＳ Ｐゴシック" panose="020B0600070205080204" pitchFamily="50" charset="-128"/>
                <a:ea typeface="ＭＳ Ｐゴシック" panose="020B0600070205080204" pitchFamily="50" charset="-128"/>
              </a:rPr>
              <a:t>粒</a:t>
            </a:r>
          </a:p>
          <a:p>
            <a:pPr algn="l"/>
            <a:r>
              <a:rPr lang="zh-CN" altLang="en-US" dirty="0">
                <a:latin typeface="ＭＳ Ｐゴシック" panose="020B0600070205080204" pitchFamily="50" charset="-128"/>
                <a:ea typeface="ＭＳ Ｐゴシック" panose="020B0600070205080204" pitchFamily="50" charset="-128"/>
              </a:rPr>
              <a:t>     </a:t>
            </a:r>
            <a:r>
              <a:rPr lang="en-US" altLang="zh-CN" dirty="0">
                <a:latin typeface="ＭＳ Ｐゴシック" panose="020B0600070205080204" pitchFamily="50" charset="-128"/>
                <a:ea typeface="ＭＳ Ｐゴシック" panose="020B0600070205080204" pitchFamily="50" charset="-128"/>
              </a:rPr>
              <a:t>30</a:t>
            </a:r>
            <a:r>
              <a:rPr lang="zh-CN" altLang="en-US" dirty="0">
                <a:latin typeface="ＭＳ Ｐゴシック" panose="020B0600070205080204" pitchFamily="50" charset="-128"/>
                <a:ea typeface="ＭＳ Ｐゴシック" panose="020B0600070205080204" pitchFamily="50" charset="-128"/>
              </a:rPr>
              <a:t>粒　　　＝　　</a:t>
            </a:r>
            <a:r>
              <a:rPr lang="en-US" altLang="zh-CN" dirty="0">
                <a:latin typeface="ＭＳ Ｐゴシック" panose="020B0600070205080204" pitchFamily="50" charset="-128"/>
                <a:ea typeface="ＭＳ Ｐゴシック" panose="020B0600070205080204" pitchFamily="50" charset="-128"/>
              </a:rPr>
              <a:t>45</a:t>
            </a:r>
            <a:r>
              <a:rPr lang="zh-CN" altLang="en-US" dirty="0">
                <a:latin typeface="ＭＳ Ｐゴシック" panose="020B0600070205080204" pitchFamily="50" charset="-128"/>
                <a:ea typeface="ＭＳ Ｐゴシック" panose="020B0600070205080204" pitchFamily="50" charset="-128"/>
              </a:rPr>
              <a:t>粒</a:t>
            </a:r>
            <a:endParaRPr lang="en-US" altLang="zh-CN" dirty="0">
              <a:latin typeface="ＭＳ Ｐゴシック" panose="020B0600070205080204" pitchFamily="50" charset="-128"/>
              <a:ea typeface="ＭＳ Ｐゴシック" panose="020B0600070205080204" pitchFamily="50" charset="-128"/>
            </a:endParaRPr>
          </a:p>
          <a:p>
            <a:pPr algn="l"/>
            <a:r>
              <a:rPr lang="en-US" altLang="zh-CN" dirty="0">
                <a:latin typeface="ＭＳ Ｐゴシック" panose="020B0600070205080204" pitchFamily="50" charset="-128"/>
                <a:ea typeface="ＭＳ Ｐゴシック" panose="020B0600070205080204" pitchFamily="50" charset="-128"/>
              </a:rPr>
              <a:t>      </a:t>
            </a:r>
            <a:r>
              <a:rPr lang="zh-CN" altLang="en-US" dirty="0">
                <a:latin typeface="ＭＳ Ｐゴシック" panose="020B0600070205080204" pitchFamily="50" charset="-128"/>
                <a:ea typeface="ＭＳ Ｐゴシック" panose="020B0600070205080204" pitchFamily="50" charset="-128"/>
              </a:rPr>
              <a:t>ｎ粒 　　 ＝　　ｎ</a:t>
            </a:r>
            <a:r>
              <a:rPr lang="en-US" altLang="zh-CN" dirty="0">
                <a:latin typeface="ＭＳ Ｐゴシック" panose="020B0600070205080204" pitchFamily="50" charset="-128"/>
                <a:ea typeface="ＭＳ Ｐゴシック" panose="020B0600070205080204" pitchFamily="50" charset="-128"/>
              </a:rPr>
              <a:t>×1.5</a:t>
            </a:r>
            <a:r>
              <a:rPr lang="zh-CN" altLang="en-US" dirty="0">
                <a:latin typeface="ＭＳ Ｐゴシック" panose="020B0600070205080204" pitchFamily="50" charset="-128"/>
                <a:ea typeface="ＭＳ Ｐゴシック" panose="020B0600070205080204" pitchFamily="50" charset="-128"/>
              </a:rPr>
              <a:t>粒</a:t>
            </a:r>
          </a:p>
          <a:p>
            <a:pPr algn="l"/>
            <a:r>
              <a:rPr lang="zh-CN" altLang="en-US" dirty="0">
                <a:latin typeface="ＭＳ Ｐゴシック" panose="020B0600070205080204" pitchFamily="50" charset="-128"/>
                <a:ea typeface="ＭＳ Ｐゴシック" panose="020B0600070205080204" pitchFamily="50" charset="-128"/>
              </a:rPr>
              <a:t>  ｍ</a:t>
            </a:r>
            <a:r>
              <a:rPr lang="en-US" altLang="zh-CN" dirty="0">
                <a:latin typeface="ＭＳ Ｐゴシック" panose="020B0600070205080204" pitchFamily="50" charset="-128"/>
                <a:ea typeface="ＭＳ Ｐゴシック" panose="020B0600070205080204" pitchFamily="50" charset="-128"/>
              </a:rPr>
              <a:t>÷1.5</a:t>
            </a:r>
            <a:r>
              <a:rPr lang="zh-CN" altLang="en-US" dirty="0">
                <a:latin typeface="ＭＳ Ｐゴシック" panose="020B0600070205080204" pitchFamily="50" charset="-128"/>
                <a:ea typeface="ＭＳ Ｐゴシック" panose="020B0600070205080204" pitchFamily="50" charset="-128"/>
              </a:rPr>
              <a:t>粒　＝　　ｍ粒</a:t>
            </a:r>
            <a:endParaRPr lang="en-US" altLang="zh-CN" dirty="0">
              <a:latin typeface="ＭＳ Ｐゴシック" panose="020B0600070205080204" pitchFamily="50" charset="-128"/>
              <a:ea typeface="ＭＳ Ｐゴシック" panose="020B0600070205080204" pitchFamily="50" charset="-128"/>
            </a:endParaRPr>
          </a:p>
          <a:p>
            <a:pPr marL="342900" indent="-342900" algn="l">
              <a:buFont typeface="Wingdings" panose="05000000000000000000" pitchFamily="2" charset="2"/>
              <a:buChar char="l"/>
            </a:pPr>
            <a:r>
              <a:rPr lang="ja-JP" altLang="en-US" dirty="0">
                <a:latin typeface="ＭＳ Ｐゴシック" panose="020B0600070205080204" pitchFamily="50" charset="-128"/>
                <a:ea typeface="ＭＳ Ｐゴシック" panose="020B0600070205080204" pitchFamily="50" charset="-128"/>
              </a:rPr>
              <a:t>最後の式をみてもらうとわかるように、来年の</a:t>
            </a:r>
            <a:r>
              <a:rPr lang="en-US" altLang="ja-JP" dirty="0">
                <a:latin typeface="ＭＳ Ｐゴシック" panose="020B0600070205080204" pitchFamily="50" charset="-128"/>
                <a:ea typeface="ＭＳ Ｐゴシック" panose="020B0600070205080204" pitchFamily="50" charset="-128"/>
              </a:rPr>
              <a:t>m</a:t>
            </a:r>
            <a:r>
              <a:rPr lang="ja-JP" altLang="en-US" dirty="0">
                <a:latin typeface="ＭＳ Ｐゴシック" panose="020B0600070205080204" pitchFamily="50" charset="-128"/>
                <a:ea typeface="ＭＳ Ｐゴシック" panose="020B0600070205080204" pitchFamily="50" charset="-128"/>
              </a:rPr>
              <a:t>粒＝今年の</a:t>
            </a:r>
            <a:r>
              <a:rPr lang="en-US" altLang="ja-JP" dirty="0">
                <a:latin typeface="ＭＳ Ｐゴシック" panose="020B0600070205080204" pitchFamily="50" charset="-128"/>
                <a:ea typeface="ＭＳ Ｐゴシック" panose="020B0600070205080204" pitchFamily="50" charset="-128"/>
              </a:rPr>
              <a:t>m/1.5</a:t>
            </a:r>
            <a:r>
              <a:rPr lang="ja-JP" altLang="en-US" dirty="0">
                <a:latin typeface="ＭＳ Ｐゴシック" panose="020B0600070205080204" pitchFamily="50" charset="-128"/>
                <a:ea typeface="ＭＳ Ｐゴシック" panose="020B0600070205080204" pitchFamily="50" charset="-128"/>
              </a:rPr>
              <a:t>粒。</a:t>
            </a:r>
          </a:p>
          <a:p>
            <a:pPr marL="342900" indent="-342900" algn="l">
              <a:buFont typeface="Wingdings" panose="05000000000000000000" pitchFamily="2" charset="2"/>
              <a:buChar char="l"/>
            </a:pPr>
            <a:r>
              <a:rPr lang="ja-JP" altLang="en-US" dirty="0">
                <a:latin typeface="ＭＳ Ｐゴシック" panose="020B0600070205080204" pitchFamily="50" charset="-128"/>
                <a:ea typeface="ＭＳ Ｐゴシック" panose="020B0600070205080204" pitchFamily="50" charset="-128"/>
              </a:rPr>
              <a:t>今年の価値は、来年の価値を増殖率で割り引いた（割った）数値となる。</a:t>
            </a:r>
            <a:endParaRPr lang="zh-CN" altLang="en-US" dirty="0">
              <a:latin typeface="ＭＳ Ｐゴシック" panose="020B0600070205080204" pitchFamily="50" charset="-128"/>
              <a:ea typeface="ＭＳ Ｐゴシック" panose="020B0600070205080204" pitchFamily="50" charset="-128"/>
            </a:endParaRPr>
          </a:p>
          <a:p>
            <a:pPr marL="342900" indent="-342900" algn="l">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716552001"/>
      </p:ext>
    </p:extLst>
  </p:cSld>
  <p:clrMapOvr>
    <a:masterClrMapping/>
  </p:clrMapOvr>
  <mc:AlternateContent xmlns:mc="http://schemas.openxmlformats.org/markup-compatibility/2006" xmlns:p14="http://schemas.microsoft.com/office/powerpoint/2010/main">
    <mc:Choice Requires="p14">
      <p:transition spd="slow" p14:dur="2000" advTm="95763"/>
    </mc:Choice>
    <mc:Fallback xmlns="">
      <p:transition spd="slow" advTm="957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10910"/>
          </a:xfrm>
        </p:spPr>
        <p:txBody>
          <a:bodyPr>
            <a:noAutofit/>
          </a:bodyPr>
          <a:lstStyle/>
          <a:p>
            <a:pPr marL="342900" indent="-342900" algn="l">
              <a:buFont typeface="Wingdings" panose="05000000000000000000" pitchFamily="2" charset="2"/>
              <a:buChar char="l"/>
            </a:pPr>
            <a:r>
              <a:rPr lang="ja-JP" altLang="en-US" dirty="0"/>
              <a:t>通常の耐久消費財は、時間が経てば中古品ということで、価値は目減りしてゆく。</a:t>
            </a:r>
          </a:p>
          <a:p>
            <a:pPr marL="342900" indent="-342900" algn="l">
              <a:buFont typeface="Wingdings" panose="05000000000000000000" pitchFamily="2" charset="2"/>
              <a:buChar char="l"/>
            </a:pPr>
            <a:r>
              <a:rPr lang="ja-JP" altLang="en-US" dirty="0"/>
              <a:t>だが、投資されている資本は、通常は運用益や利子がついて増殖していく（運用に失敗すれば、目減りするが）。</a:t>
            </a:r>
          </a:p>
          <a:p>
            <a:pPr marL="342900" indent="-342900" algn="l">
              <a:buFont typeface="Wingdings" panose="05000000000000000000" pitchFamily="2" charset="2"/>
              <a:buChar char="l"/>
            </a:pPr>
            <a:r>
              <a:rPr lang="ja-JP" altLang="en-US" dirty="0"/>
              <a:t>そこで、金融資産への投資の話に戻る。</a:t>
            </a:r>
          </a:p>
          <a:p>
            <a:pPr marL="342900" indent="-342900" algn="l">
              <a:buFont typeface="Wingdings" panose="05000000000000000000" pitchFamily="2" charset="2"/>
              <a:buChar char="l"/>
            </a:pPr>
            <a:r>
              <a:rPr lang="ja-JP" altLang="en-US" dirty="0"/>
              <a:t>満期が半年後である有価証券を仮定しよう。</a:t>
            </a:r>
          </a:p>
          <a:p>
            <a:pPr marL="342900" indent="-342900" algn="l">
              <a:buFont typeface="Wingdings" panose="05000000000000000000" pitchFamily="2" charset="2"/>
              <a:buChar char="l"/>
            </a:pPr>
            <a:r>
              <a:rPr lang="ja-JP" altLang="en-US" dirty="0"/>
              <a:t>満期が半年後ということは、半年後に額面相当の金額をもらえるということである。額面を</a:t>
            </a:r>
            <a:r>
              <a:rPr lang="en-US" altLang="ja-JP" dirty="0"/>
              <a:t>102</a:t>
            </a:r>
            <a:r>
              <a:rPr lang="ja-JP" altLang="en-US" dirty="0"/>
              <a:t>万ドルと仮定しよう。</a:t>
            </a:r>
          </a:p>
          <a:p>
            <a:pPr marL="342900" indent="-342900" algn="l">
              <a:buFont typeface="Wingdings" panose="05000000000000000000" pitchFamily="2" charset="2"/>
              <a:buChar char="l"/>
            </a:pPr>
            <a:r>
              <a:rPr lang="ja-JP" altLang="en-US" dirty="0"/>
              <a:t>半年間の金利が</a:t>
            </a:r>
            <a:r>
              <a:rPr lang="en-US" altLang="ja-JP" dirty="0"/>
              <a:t>2</a:t>
            </a:r>
            <a:r>
              <a:rPr lang="ja-JP" altLang="en-US" dirty="0"/>
              <a:t>パーセントであるとする。</a:t>
            </a:r>
          </a:p>
          <a:p>
            <a:pPr marL="342900" indent="-342900" algn="l">
              <a:buFont typeface="Wingdings" panose="05000000000000000000" pitchFamily="2" charset="2"/>
              <a:buChar char="l"/>
            </a:pPr>
            <a:r>
              <a:rPr lang="ja-JP" altLang="en-US" dirty="0"/>
              <a:t>この有価証券を現時点で</a:t>
            </a:r>
            <a:r>
              <a:rPr lang="en-US" altLang="ja-JP" dirty="0"/>
              <a:t>102</a:t>
            </a:r>
            <a:r>
              <a:rPr lang="ja-JP" altLang="en-US" dirty="0"/>
              <a:t>万ドルで買ってくれといわれても、あなたは買わない。なぜなら、</a:t>
            </a:r>
            <a:endParaRPr lang="en-US" altLang="ja-JP" dirty="0"/>
          </a:p>
          <a:p>
            <a:pPr marL="342900" indent="-342900" algn="l">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876590658"/>
      </p:ext>
    </p:extLst>
  </p:cSld>
  <p:clrMapOvr>
    <a:masterClrMapping/>
  </p:clrMapOvr>
  <mc:AlternateContent xmlns:mc="http://schemas.openxmlformats.org/markup-compatibility/2006" xmlns:p14="http://schemas.microsoft.com/office/powerpoint/2010/main">
    <mc:Choice Requires="p14">
      <p:transition spd="slow" p14:dur="2000" advTm="102684"/>
    </mc:Choice>
    <mc:Fallback xmlns="">
      <p:transition spd="slow" advTm="1026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10910"/>
          </a:xfrm>
        </p:spPr>
        <p:txBody>
          <a:bodyPr>
            <a:noAutofit/>
          </a:bodyPr>
          <a:lstStyle/>
          <a:p>
            <a:pPr marL="342900" indent="-342900" algn="l">
              <a:buFont typeface="Wingdings" panose="05000000000000000000" pitchFamily="2" charset="2"/>
              <a:buChar char="l"/>
            </a:pPr>
            <a:r>
              <a:rPr lang="en-US" altLang="ja-JP" dirty="0"/>
              <a:t>102</a:t>
            </a:r>
            <a:r>
              <a:rPr lang="ja-JP" altLang="en-US" dirty="0"/>
              <a:t>万ドルを半年間、金利</a:t>
            </a:r>
            <a:r>
              <a:rPr lang="en-US" altLang="ja-JP" dirty="0"/>
              <a:t>2</a:t>
            </a:r>
            <a:r>
              <a:rPr lang="ja-JP" altLang="en-US" dirty="0"/>
              <a:t>パーセントで運用すれば、</a:t>
            </a:r>
            <a:r>
              <a:rPr lang="en-US" altLang="ja-JP" dirty="0"/>
              <a:t>102×1.02</a:t>
            </a:r>
            <a:r>
              <a:rPr lang="ja-JP" altLang="en-US" dirty="0"/>
              <a:t>万ドルとなるのだから、半年後に</a:t>
            </a:r>
            <a:r>
              <a:rPr lang="en-US" altLang="ja-JP" dirty="0"/>
              <a:t>102</a:t>
            </a:r>
            <a:r>
              <a:rPr lang="ja-JP" altLang="en-US" dirty="0"/>
              <a:t>万ドルもらえる資産を現在</a:t>
            </a:r>
            <a:r>
              <a:rPr lang="en-US" altLang="ja-JP" dirty="0"/>
              <a:t>102</a:t>
            </a:r>
            <a:r>
              <a:rPr lang="ja-JP" altLang="en-US" dirty="0"/>
              <a:t>万ドルで買っても何の得にもならない。</a:t>
            </a:r>
          </a:p>
          <a:p>
            <a:pPr marL="342900" indent="-342900" algn="l">
              <a:buFont typeface="Wingdings" panose="05000000000000000000" pitchFamily="2" charset="2"/>
              <a:buChar char="l"/>
            </a:pPr>
            <a:r>
              <a:rPr lang="ja-JP" altLang="en-US" dirty="0"/>
              <a:t>いくらなら、この資産が売れるかというと、</a:t>
            </a:r>
          </a:p>
          <a:p>
            <a:pPr algn="l"/>
            <a:r>
              <a:rPr lang="ja-JP" altLang="en-US" dirty="0"/>
              <a:t>　　</a:t>
            </a:r>
            <a:r>
              <a:rPr lang="en-US" altLang="ja-JP" dirty="0"/>
              <a:t>102</a:t>
            </a:r>
            <a:r>
              <a:rPr lang="ja-JP" altLang="en-US" dirty="0"/>
              <a:t>万</a:t>
            </a:r>
            <a:r>
              <a:rPr lang="en-US" altLang="ja-JP" dirty="0"/>
              <a:t>÷(1+0.02)=100</a:t>
            </a:r>
            <a:r>
              <a:rPr lang="ja-JP" altLang="en-US" dirty="0"/>
              <a:t>万ドルとなる。つまり、額面価格</a:t>
            </a:r>
            <a:r>
              <a:rPr lang="en-US" altLang="ja-JP" dirty="0"/>
              <a:t>÷(1+</a:t>
            </a:r>
            <a:r>
              <a:rPr lang="ja-JP" altLang="en-US" dirty="0"/>
              <a:t>利子率</a:t>
            </a:r>
            <a:r>
              <a:rPr lang="en-US" altLang="ja-JP" dirty="0"/>
              <a:t>)</a:t>
            </a:r>
            <a:endParaRPr lang="ja-JP" altLang="en-US" dirty="0"/>
          </a:p>
          <a:p>
            <a:pPr marL="342900" indent="-342900" algn="l">
              <a:buFont typeface="Wingdings" panose="05000000000000000000" pitchFamily="2" charset="2"/>
              <a:buChar char="l"/>
            </a:pPr>
            <a:r>
              <a:rPr lang="ja-JP" altLang="en-US" dirty="0"/>
              <a:t>つまり、現時点でのこの資産の価格が、額面価格</a:t>
            </a:r>
            <a:r>
              <a:rPr lang="en-US" altLang="ja-JP" dirty="0"/>
              <a:t>÷(1+</a:t>
            </a:r>
            <a:r>
              <a:rPr lang="ja-JP" altLang="en-US" dirty="0"/>
              <a:t>利子率</a:t>
            </a:r>
            <a:r>
              <a:rPr lang="en-US" altLang="ja-JP" dirty="0"/>
              <a:t>)</a:t>
            </a:r>
            <a:r>
              <a:rPr lang="ja-JP" altLang="en-US" dirty="0"/>
              <a:t>以下であれば、投資に値するとみなされるだろう。</a:t>
            </a:r>
          </a:p>
          <a:p>
            <a:pPr marL="342900" indent="-342900" algn="l">
              <a:buFont typeface="Wingdings" panose="05000000000000000000" pitchFamily="2" charset="2"/>
              <a:buChar char="l"/>
            </a:pPr>
            <a:r>
              <a:rPr lang="ja-JP" altLang="en-US" dirty="0"/>
              <a:t>経済学では、このような話を掘り下げて、「時間が利子を生む」と説明する。</a:t>
            </a:r>
          </a:p>
          <a:p>
            <a:pPr marL="342900" indent="-342900" algn="l">
              <a:buFont typeface="Wingdings" panose="05000000000000000000" pitchFamily="2" charset="2"/>
              <a:buChar char="l"/>
            </a:pPr>
            <a:r>
              <a:rPr lang="ja-JP" altLang="en-US" dirty="0"/>
              <a:t>世の中にそもそもなぜ利子があるのかというと、資産や資本はそもそも時とともに増殖するのだから、その増殖率にみあう利子率があってこそ、投資や貸付は可能だといった理屈。</a:t>
            </a:r>
            <a:r>
              <a:rPr lang="en-US" altLang="ja-JP" dirty="0"/>
              <a:t>BA</a:t>
            </a:r>
            <a:r>
              <a:rPr lang="ja-JP" altLang="en-US" dirty="0"/>
              <a:t>市場の話に戻ると、</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415338154"/>
      </p:ext>
    </p:extLst>
  </p:cSld>
  <p:clrMapOvr>
    <a:masterClrMapping/>
  </p:clrMapOvr>
  <mc:AlternateContent xmlns:mc="http://schemas.openxmlformats.org/markup-compatibility/2006" xmlns:p14="http://schemas.microsoft.com/office/powerpoint/2010/main">
    <mc:Choice Requires="p14">
      <p:transition spd="slow" p14:dur="2000" advTm="102845"/>
    </mc:Choice>
    <mc:Fallback xmlns="">
      <p:transition spd="slow" advTm="10284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518368"/>
          </a:xfrm>
        </p:spPr>
        <p:txBody>
          <a:bodyPr>
            <a:noAutofit/>
          </a:bodyPr>
          <a:lstStyle/>
          <a:p>
            <a:pPr marL="342900" indent="-342900" algn="l">
              <a:buFont typeface="Wingdings" panose="05000000000000000000" pitchFamily="2" charset="2"/>
              <a:buChar char="l"/>
            </a:pPr>
            <a:r>
              <a:rPr lang="en-US" altLang="ja-JP" sz="2700" dirty="0"/>
              <a:t>BA</a:t>
            </a:r>
            <a:r>
              <a:rPr lang="ja-JP" altLang="en-US" sz="2700" dirty="0"/>
              <a:t>市場で期限付きの引受手形を買う人たちは、少し安く買うことができて、金利相当部分が利益として得られるから、購入するのである。たとえば、</a:t>
            </a:r>
          </a:p>
          <a:p>
            <a:pPr marL="342900" indent="-342900" algn="l">
              <a:buFont typeface="Wingdings" panose="05000000000000000000" pitchFamily="2" charset="2"/>
              <a:buChar char="l"/>
            </a:pPr>
            <a:r>
              <a:rPr lang="en-US" altLang="ja-JP" sz="2700" dirty="0"/>
              <a:t>3</a:t>
            </a:r>
            <a:r>
              <a:rPr lang="ja-JP" altLang="en-US" sz="2700" dirty="0"/>
              <a:t>ヵ月間の金利を</a:t>
            </a:r>
            <a:r>
              <a:rPr lang="en-US" altLang="ja-JP" sz="2700" dirty="0"/>
              <a:t>1</a:t>
            </a:r>
            <a:r>
              <a:rPr lang="ja-JP" altLang="en-US" sz="2700" dirty="0"/>
              <a:t>パーセントと仮定すると、</a:t>
            </a:r>
            <a:r>
              <a:rPr lang="en-US" altLang="ja-JP" sz="2700" dirty="0"/>
              <a:t>100</a:t>
            </a:r>
            <a:r>
              <a:rPr lang="ja-JP" altLang="en-US" sz="2700" dirty="0"/>
              <a:t>万円で購入した為替手形（満期半年後、額面</a:t>
            </a:r>
            <a:r>
              <a:rPr lang="en-US" altLang="ja-JP" sz="2700" dirty="0"/>
              <a:t>102</a:t>
            </a:r>
            <a:r>
              <a:rPr lang="ja-JP" altLang="en-US" sz="2700" dirty="0"/>
              <a:t>万円）を</a:t>
            </a:r>
            <a:r>
              <a:rPr lang="en-US" altLang="ja-JP" sz="2700" dirty="0"/>
              <a:t>3</a:t>
            </a:r>
            <a:r>
              <a:rPr lang="ja-JP" altLang="en-US" sz="2700" dirty="0"/>
              <a:t>ヵ月後に手放すときは、</a:t>
            </a:r>
            <a:r>
              <a:rPr lang="en-US" altLang="ja-JP" sz="2700" dirty="0"/>
              <a:t>102÷(1+0.01)≒101</a:t>
            </a:r>
            <a:r>
              <a:rPr lang="ja-JP" altLang="en-US" sz="2700" dirty="0"/>
              <a:t>万円で売ることができる。逆にいえば、この投資家は、</a:t>
            </a:r>
            <a:r>
              <a:rPr lang="en-US" altLang="ja-JP" sz="2700" dirty="0"/>
              <a:t>3</a:t>
            </a:r>
            <a:r>
              <a:rPr lang="ja-JP" altLang="en-US" sz="2700" dirty="0"/>
              <a:t>ヵ月間、</a:t>
            </a:r>
            <a:r>
              <a:rPr lang="en-US" altLang="ja-JP" sz="2700" dirty="0"/>
              <a:t>100</a:t>
            </a:r>
            <a:r>
              <a:rPr lang="ja-JP" altLang="en-US" sz="2700" dirty="0"/>
              <a:t>万円をこの手形で運用して、</a:t>
            </a:r>
            <a:r>
              <a:rPr lang="en-US" altLang="ja-JP" sz="2700" dirty="0"/>
              <a:t>1</a:t>
            </a:r>
            <a:r>
              <a:rPr lang="ja-JP" altLang="en-US" sz="2700" dirty="0"/>
              <a:t>万円、つまり、およそ</a:t>
            </a:r>
            <a:r>
              <a:rPr lang="en-US" altLang="ja-JP" sz="2700" dirty="0"/>
              <a:t>1</a:t>
            </a:r>
            <a:r>
              <a:rPr lang="ja-JP" altLang="en-US" sz="2700" dirty="0"/>
              <a:t>パーセントの金利相当の収入を得たことになる。</a:t>
            </a:r>
          </a:p>
          <a:p>
            <a:pPr marL="342900" indent="-342900" algn="l">
              <a:buFont typeface="Wingdings" panose="05000000000000000000" pitchFamily="2" charset="2"/>
              <a:buChar char="l"/>
            </a:pPr>
            <a:r>
              <a:rPr lang="ja-JP" altLang="en-US" sz="2700" dirty="0"/>
              <a:t>ちなみに、輸出企業から最初に為替手形を買い取る銀行も、額面で買い取るわけではなく、割引率や為替手数料を勘案したディスカウント価格で買い取る。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273064982"/>
      </p:ext>
    </p:extLst>
  </p:cSld>
  <p:clrMapOvr>
    <a:masterClrMapping/>
  </p:clrMapOvr>
  <mc:AlternateContent xmlns:mc="http://schemas.openxmlformats.org/markup-compatibility/2006" xmlns:p14="http://schemas.microsoft.com/office/powerpoint/2010/main">
    <mc:Choice Requires="p14">
      <p:transition spd="slow" p14:dur="2000" advTm="122982"/>
    </mc:Choice>
    <mc:Fallback xmlns="">
      <p:transition spd="slow" advTm="1229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10910"/>
          </a:xfrm>
        </p:spPr>
        <p:txBody>
          <a:bodyPr>
            <a:noAutofit/>
          </a:bodyPr>
          <a:lstStyle/>
          <a:p>
            <a:pPr marL="342900" indent="-342900" algn="l">
              <a:buFont typeface="Wingdings" panose="05000000000000000000" pitchFamily="2" charset="2"/>
              <a:buChar char="l"/>
            </a:pPr>
            <a:r>
              <a:rPr lang="ja-JP" altLang="en-US" dirty="0">
                <a:latin typeface="ＭＳ Ｐゴシック" panose="020B0600070205080204" pitchFamily="50" charset="-128"/>
              </a:rPr>
              <a:t>貿易取引で適用される対顧客為替レートを理解するうえでも、時間が利子を生む話は役立つ。</a:t>
            </a:r>
          </a:p>
          <a:p>
            <a:pPr marL="342900" indent="-342900" algn="l">
              <a:buFont typeface="Wingdings" panose="05000000000000000000" pitchFamily="2" charset="2"/>
              <a:buChar char="l"/>
            </a:pPr>
            <a:r>
              <a:rPr lang="ja-JP" altLang="en-US" dirty="0">
                <a:latin typeface="ＭＳ Ｐゴシック" panose="020B0600070205080204" pitchFamily="50" charset="-128"/>
              </a:rPr>
              <a:t>以下、高橋靖治（</a:t>
            </a:r>
            <a:r>
              <a:rPr lang="en-US" altLang="ja-JP" dirty="0">
                <a:latin typeface="ＭＳ Ｐゴシック" panose="020B0600070205080204" pitchFamily="50" charset="-128"/>
              </a:rPr>
              <a:t>2011</a:t>
            </a:r>
            <a:r>
              <a:rPr lang="ja-JP" altLang="en-US" dirty="0">
                <a:latin typeface="ＭＳ Ｐゴシック" panose="020B0600070205080204" pitchFamily="50" charset="-128"/>
              </a:rPr>
              <a:t>）</a:t>
            </a:r>
            <a:r>
              <a:rPr lang="en-US" altLang="ja-JP" dirty="0">
                <a:latin typeface="ＭＳ Ｐゴシック" panose="020B0600070205080204" pitchFamily="50" charset="-128"/>
              </a:rPr>
              <a:t>『</a:t>
            </a:r>
            <a:r>
              <a:rPr lang="ja-JP" altLang="en-US" dirty="0">
                <a:latin typeface="ＭＳ Ｐゴシック" panose="020B0600070205080204" pitchFamily="50" charset="-128"/>
              </a:rPr>
              <a:t>貿易のしくみと実務</a:t>
            </a:r>
            <a:r>
              <a:rPr lang="en-US" altLang="ja-JP" dirty="0">
                <a:latin typeface="ＭＳ Ｐゴシック" panose="020B0600070205080204" pitchFamily="50" charset="-128"/>
              </a:rPr>
              <a:t>』</a:t>
            </a:r>
            <a:r>
              <a:rPr lang="ja-JP" altLang="en-US" dirty="0">
                <a:latin typeface="ＭＳ Ｐゴシック" panose="020B0600070205080204" pitchFamily="50" charset="-128"/>
              </a:rPr>
              <a:t>同文館出版の</a:t>
            </a:r>
            <a:r>
              <a:rPr lang="en-US" altLang="ja-JP" dirty="0">
                <a:latin typeface="ＭＳ Ｐゴシック" panose="020B0600070205080204" pitchFamily="50" charset="-128"/>
              </a:rPr>
              <a:t>460-461</a:t>
            </a:r>
            <a:r>
              <a:rPr lang="ja-JP" altLang="en-US" dirty="0">
                <a:latin typeface="ＭＳ Ｐゴシック" panose="020B0600070205080204" pitchFamily="50" charset="-128"/>
              </a:rPr>
              <a:t>頁を参考に説明する（少し数値例を変更して説明している箇所あり）。</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とてもわかりやすいお勧めの良書です。「　　　」内はこの書物の</a:t>
            </a:r>
            <a:r>
              <a:rPr lang="en-US" altLang="ja-JP" dirty="0">
                <a:latin typeface="ＭＳ Ｐゴシック" panose="020B0600070205080204" pitchFamily="50" charset="-128"/>
              </a:rPr>
              <a:t>460-461</a:t>
            </a:r>
            <a:r>
              <a:rPr lang="ja-JP" altLang="en-US" dirty="0">
                <a:latin typeface="ＭＳ Ｐゴシック" panose="020B0600070205080204" pitchFamily="50" charset="-128"/>
              </a:rPr>
              <a:t>頁からの引用。</a:t>
            </a:r>
          </a:p>
          <a:p>
            <a:pPr marL="342900" indent="-342900" algn="l">
              <a:buFont typeface="Wingdings" panose="05000000000000000000" pitchFamily="2" charset="2"/>
              <a:buChar char="l"/>
            </a:pPr>
            <a:r>
              <a:rPr lang="ja-JP" altLang="en-US" dirty="0">
                <a:latin typeface="ＭＳ Ｐゴシック" panose="020B0600070205080204" pitchFamily="50" charset="-128"/>
              </a:rPr>
              <a:t>日本企業が輸出者、外国企業が輸入者で、ドル建ての一覧払い手形が利用されるケースを考えよう。</a:t>
            </a:r>
          </a:p>
          <a:p>
            <a:pPr marL="342900" indent="-342900" algn="l">
              <a:buFont typeface="Wingdings" panose="05000000000000000000" pitchFamily="2" charset="2"/>
              <a:buChar char="l"/>
            </a:pPr>
            <a:r>
              <a:rPr lang="ja-JP" altLang="en-US" dirty="0">
                <a:latin typeface="ＭＳ Ｐゴシック" panose="020B0600070205080204" pitchFamily="50" charset="-128"/>
              </a:rPr>
              <a:t>輸出者がこの手形を銀行に持ってきて買い取ってもらうときのレートは、一覧払い手形買相場（</a:t>
            </a:r>
            <a:r>
              <a:rPr lang="en-US" altLang="ja-JP" dirty="0">
                <a:latin typeface="ＭＳ Ｐゴシック" panose="020B0600070205080204" pitchFamily="50" charset="-128"/>
              </a:rPr>
              <a:t>at sight buying rate</a:t>
            </a:r>
            <a:r>
              <a:rPr lang="ja-JP" altLang="en-US" dirty="0">
                <a:latin typeface="ＭＳ Ｐゴシック" panose="020B0600070205080204" pitchFamily="50" charset="-128"/>
              </a:rPr>
              <a:t>）というのが適用される。</a:t>
            </a:r>
          </a:p>
          <a:p>
            <a:pPr marL="342900" indent="-342900" algn="l">
              <a:buFont typeface="Wingdings" panose="05000000000000000000" pitchFamily="2" charset="2"/>
              <a:buChar char="l"/>
            </a:pPr>
            <a:r>
              <a:rPr lang="ja-JP" altLang="en-US" dirty="0">
                <a:latin typeface="ＭＳ Ｐゴシック" panose="020B0600070205080204" pitchFamily="50" charset="-128"/>
              </a:rPr>
              <a:t>念のため、すでに説明した図をコピペ。</a:t>
            </a:r>
          </a:p>
          <a:p>
            <a:pPr marL="342900" indent="-342900" algn="l">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12164155"/>
      </p:ext>
    </p:extLst>
  </p:cSld>
  <p:clrMapOvr>
    <a:masterClrMapping/>
  </p:clrMapOvr>
  <mc:AlternateContent xmlns:mc="http://schemas.openxmlformats.org/markup-compatibility/2006" xmlns:p14="http://schemas.microsoft.com/office/powerpoint/2010/main">
    <mc:Choice Requires="p14">
      <p:transition spd="slow" p14:dur="2000" advTm="115555"/>
    </mc:Choice>
    <mc:Fallback xmlns="">
      <p:transition spd="slow" advTm="1155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lnSpcReduction="10000"/>
          </a:bodyPr>
          <a:lstStyle/>
          <a:p>
            <a:pPr marL="342900" indent="-342900" algn="l">
              <a:buFont typeface="Wingdings" panose="05000000000000000000" pitchFamily="2" charset="2"/>
              <a:buChar char="l"/>
            </a:pPr>
            <a:r>
              <a:rPr lang="ja-JP" altLang="en-US" dirty="0"/>
              <a:t>前の節の内容</a:t>
            </a:r>
            <a:r>
              <a:rPr lang="ja-JP" altLang="en-US"/>
              <a:t>に、少し</a:t>
            </a:r>
            <a:r>
              <a:rPr lang="ja-JP" altLang="en-US" dirty="0"/>
              <a:t>補足する。「為替手形だけのシンプルな貿易方法」などと表現したが、それは代金の決済にかかわるものとしては、為替手形のみ、という意味。</a:t>
            </a:r>
          </a:p>
          <a:p>
            <a:pPr marL="342900" indent="-342900" algn="l">
              <a:buFont typeface="Wingdings" panose="05000000000000000000" pitchFamily="2" charset="2"/>
              <a:buChar char="l"/>
            </a:pPr>
            <a:r>
              <a:rPr lang="ja-JP" altLang="en-US" dirty="0"/>
              <a:t>実務では、他の書類が為替手形に添付されている。</a:t>
            </a:r>
          </a:p>
          <a:p>
            <a:pPr marL="342900" indent="-342900" algn="l">
              <a:buFont typeface="Wingdings" panose="05000000000000000000" pitchFamily="2" charset="2"/>
              <a:buChar char="l"/>
            </a:pPr>
            <a:r>
              <a:rPr lang="ja-JP" altLang="en-US" dirty="0"/>
              <a:t>その添付される書類とは、船積書類（</a:t>
            </a:r>
            <a:r>
              <a:rPr lang="en-US" altLang="ja-JP" dirty="0"/>
              <a:t>shipping documents</a:t>
            </a:r>
            <a:r>
              <a:rPr lang="ja-JP" altLang="en-US" dirty="0"/>
              <a:t>）。</a:t>
            </a:r>
          </a:p>
          <a:p>
            <a:pPr marL="342900" indent="-342900" algn="l">
              <a:buFont typeface="Wingdings" panose="05000000000000000000" pitchFamily="2" charset="2"/>
              <a:buChar char="l"/>
            </a:pPr>
            <a:r>
              <a:rPr lang="ja-JP" altLang="en-US" dirty="0"/>
              <a:t>英語では複数形になっているように、複数の書類。</a:t>
            </a:r>
          </a:p>
          <a:p>
            <a:pPr marL="342900" indent="-342900" algn="l">
              <a:buFont typeface="Wingdings" panose="05000000000000000000" pitchFamily="2" charset="2"/>
              <a:buChar char="l"/>
            </a:pPr>
            <a:r>
              <a:rPr lang="ja-JP" altLang="en-US" dirty="0"/>
              <a:t>船積書類が添付されている為替手形のことを荷為替（にがわせ：</a:t>
            </a:r>
            <a:r>
              <a:rPr lang="en-US" altLang="ja-JP" dirty="0"/>
              <a:t>documentary bill</a:t>
            </a:r>
            <a:r>
              <a:rPr lang="ja-JP" altLang="en-US" dirty="0"/>
              <a:t>）という。　</a:t>
            </a:r>
          </a:p>
          <a:p>
            <a:pPr marL="342900" indent="-342900" algn="l">
              <a:buFont typeface="Wingdings" panose="05000000000000000000" pitchFamily="2" charset="2"/>
              <a:buChar char="l"/>
            </a:pPr>
            <a:r>
              <a:rPr lang="ja-JP" altLang="en-US" dirty="0"/>
              <a:t>以下この節では、実務的なことを細かく説明するが、実務的といっても必ずしも実務に完全に則したわけではなく、理論的な説明または、便宜的な仮定や簡略化も含まれている。</a:t>
            </a:r>
          </a:p>
          <a:p>
            <a:pPr algn="l"/>
            <a:endParaRPr lang="ja-JP" altLang="en-US" sz="2800" dirty="0"/>
          </a:p>
          <a:p>
            <a:pPr algn="l"/>
            <a:r>
              <a:rPr lang="ja-JP" altLang="en-US" sz="3600" dirty="0"/>
              <a:t>　　</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23618"/>
    </mc:Choice>
    <mc:Fallback xmlns="">
      <p:transition spd="slow" advTm="1236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lang="ja-JP" altLang="en-US" dirty="0"/>
              <a:t>〇で囲った部分の話。ドル建ての為替手形を銀行</a:t>
            </a:r>
            <a:r>
              <a:rPr lang="en-US" altLang="ja-JP" dirty="0"/>
              <a:t>A</a:t>
            </a:r>
            <a:r>
              <a:rPr lang="ja-JP" altLang="en-US" dirty="0"/>
              <a:t>がいくらで買い取るのか。</a:t>
            </a:r>
          </a:p>
          <a:p>
            <a:pPr algn="l"/>
            <a:r>
              <a:rPr lang="ja-JP" altLang="en-US" dirty="0"/>
              <a:t>　（日本）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r>
              <a:rPr lang="ja-JP" altLang="en-US" dirty="0"/>
              <a:t>　船会社　　保険会社</a:t>
            </a:r>
          </a:p>
          <a:p>
            <a:pPr algn="l"/>
            <a:r>
              <a:rPr lang="ja-JP" altLang="en-US" dirty="0"/>
              <a:t>　　　　　　　　　　　　　　　船会社</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045402" y="402191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045402" y="2246855"/>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025947" y="207847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332689" y="4377447"/>
            <a:ext cx="175098" cy="4085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857983" y="4348264"/>
            <a:ext cx="963038" cy="38910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2045402" y="4180225"/>
            <a:ext cx="1692000" cy="1945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099922" y="4377447"/>
            <a:ext cx="403984" cy="77821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57991"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607667"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926077" y="2412460"/>
            <a:ext cx="1811325" cy="1386921"/>
            <a:chOff x="1926077" y="2412460"/>
            <a:chExt cx="1811325" cy="1386921"/>
          </a:xfrm>
        </p:grpSpPr>
        <p:cxnSp>
          <p:nvCxnSpPr>
            <p:cNvPr id="5" name="直線コネクタ 4"/>
            <p:cNvCxnSpPr/>
            <p:nvPr/>
          </p:nvCxnSpPr>
          <p:spPr>
            <a:xfrm flipH="1">
              <a:off x="2045402" y="2412460"/>
              <a:ext cx="16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1926077" y="2412460"/>
              <a:ext cx="119325" cy="1386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 name="円/楕円 3"/>
          <p:cNvSpPr/>
          <p:nvPr/>
        </p:nvSpPr>
        <p:spPr>
          <a:xfrm>
            <a:off x="1060315" y="2976664"/>
            <a:ext cx="865762" cy="38910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492672639"/>
      </p:ext>
    </p:extLst>
  </p:cSld>
  <p:clrMapOvr>
    <a:masterClrMapping/>
  </p:clrMapOvr>
  <mc:AlternateContent xmlns:mc="http://schemas.openxmlformats.org/markup-compatibility/2006" xmlns:p14="http://schemas.microsoft.com/office/powerpoint/2010/main">
    <mc:Choice Requires="p14">
      <p:transition spd="slow" p14:dur="2000" advTm="40349"/>
    </mc:Choice>
    <mc:Fallback xmlns="">
      <p:transition spd="slow" advTm="403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776280"/>
          </a:xfrm>
        </p:spPr>
        <p:txBody>
          <a:bodyPr>
            <a:noAutofit/>
          </a:bodyPr>
          <a:lstStyle/>
          <a:p>
            <a:pPr marL="342900" indent="-342900" algn="l">
              <a:buFont typeface="Wingdings" panose="05000000000000000000" pitchFamily="2" charset="2"/>
              <a:buChar char="l"/>
            </a:pPr>
            <a:r>
              <a:rPr lang="ja-JP" altLang="en-US" dirty="0"/>
              <a:t>輸出者である日本企業から為替手形を買い取る銀行としては、買い取ってから外国で支払いを受けるまでの期間、つまり書類が郵送されている期間は手形金額を立て替えている。そこで、「対顧客相場の仲値から、この郵送期間の金利と銀行手数料を差し引いた相場が、一覧払い手形買相場」ということになる。</a:t>
            </a:r>
          </a:p>
          <a:p>
            <a:pPr marL="342900" indent="-342900" algn="l">
              <a:buFont typeface="Wingdings" panose="05000000000000000000" pitchFamily="2" charset="2"/>
              <a:buChar char="l"/>
            </a:pPr>
            <a:r>
              <a:rPr lang="ja-JP" altLang="en-US" dirty="0"/>
              <a:t>「買相場」の意味は、前に説明したように、銀行にとってのドル買い・円売り。この銀行は、ドル建ての為替手形を輸出者から買うから。</a:t>
            </a:r>
          </a:p>
          <a:p>
            <a:pPr marL="342900" indent="-342900" algn="l">
              <a:buFont typeface="Wingdings" panose="05000000000000000000" pitchFamily="2" charset="2"/>
              <a:buChar char="l"/>
            </a:pPr>
            <a:r>
              <a:rPr lang="ja-JP" altLang="en-US" dirty="0"/>
              <a:t>たとえばこの為替手形の額面が</a:t>
            </a:r>
            <a:r>
              <a:rPr lang="en-US" altLang="ja-JP" dirty="0"/>
              <a:t>10</a:t>
            </a:r>
            <a:r>
              <a:rPr lang="ja-JP" altLang="en-US" dirty="0"/>
              <a:t>万ドルで、対顧客相場の仲値が、</a:t>
            </a:r>
            <a:r>
              <a:rPr lang="en-US" altLang="ja-JP" dirty="0"/>
              <a:t>$1=\100</a:t>
            </a:r>
            <a:r>
              <a:rPr lang="ja-JP" altLang="en-US" dirty="0"/>
              <a:t>とする。単純に掛け算すると、</a:t>
            </a:r>
            <a:r>
              <a:rPr lang="en-US" altLang="ja-JP" dirty="0"/>
              <a:t>10</a:t>
            </a:r>
            <a:r>
              <a:rPr lang="ja-JP" altLang="en-US" dirty="0"/>
              <a:t>万ドル</a:t>
            </a:r>
            <a:r>
              <a:rPr lang="en-US" altLang="ja-JP" dirty="0"/>
              <a:t>×100</a:t>
            </a:r>
            <a:r>
              <a:rPr lang="ja-JP" altLang="en-US" dirty="0"/>
              <a:t>円＝</a:t>
            </a:r>
            <a:r>
              <a:rPr lang="en-US" altLang="ja-JP" dirty="0"/>
              <a:t>1000</a:t>
            </a:r>
            <a:r>
              <a:rPr lang="ja-JP" altLang="en-US" dirty="0"/>
              <a:t>万円。</a:t>
            </a:r>
          </a:p>
          <a:p>
            <a:pPr marL="342900" indent="-342900" algn="l">
              <a:buFont typeface="Wingdings" panose="05000000000000000000" pitchFamily="2" charset="2"/>
              <a:buChar char="l"/>
            </a:pPr>
            <a:r>
              <a:rPr lang="ja-JP" altLang="en-US" dirty="0"/>
              <a:t>実際は、郵送期間相当の金利と手数料を引いたレート（＝一覧払い手形買相場）、たとえば、</a:t>
            </a:r>
            <a:r>
              <a:rPr lang="en-US" altLang="ja-JP" dirty="0"/>
              <a:t>$1=\98</a:t>
            </a:r>
            <a:r>
              <a:rPr lang="ja-JP" altLang="en-US" dirty="0"/>
              <a:t>などと円高ドル安になる。（銀行は外貨を安く買って、高く売る。）</a:t>
            </a:r>
          </a:p>
          <a:p>
            <a:pPr marL="342900" indent="-342900" algn="l">
              <a:buFont typeface="Wingdings" panose="05000000000000000000" pitchFamily="2" charset="2"/>
              <a:buChar char="l"/>
            </a:pPr>
            <a:r>
              <a:rPr lang="ja-JP" altLang="en-US" dirty="0"/>
              <a:t>つまり、輸出者は</a:t>
            </a:r>
            <a:r>
              <a:rPr lang="en-US" altLang="ja-JP" dirty="0"/>
              <a:t>1000</a:t>
            </a:r>
            <a:r>
              <a:rPr lang="ja-JP" altLang="en-US" dirty="0"/>
              <a:t>万円受け取るのではなく、</a:t>
            </a:r>
            <a:r>
              <a:rPr lang="en-US" altLang="ja-JP" dirty="0"/>
              <a:t>980</a:t>
            </a:r>
            <a:r>
              <a:rPr lang="ja-JP" altLang="en-US" dirty="0"/>
              <a:t>万円を受け取る。</a:t>
            </a:r>
          </a:p>
          <a:p>
            <a:pPr marL="342900" indent="-342900" algn="l">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958613197"/>
      </p:ext>
    </p:extLst>
  </p:cSld>
  <p:clrMapOvr>
    <a:masterClrMapping/>
  </p:clrMapOvr>
  <mc:AlternateContent xmlns:mc="http://schemas.openxmlformats.org/markup-compatibility/2006" xmlns:p14="http://schemas.microsoft.com/office/powerpoint/2010/main">
    <mc:Choice Requires="p14">
      <p:transition spd="slow" p14:dur="2000" advTm="167376"/>
    </mc:Choice>
    <mc:Fallback xmlns="">
      <p:transition spd="slow" advTm="1673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655402"/>
          </a:xfrm>
        </p:spPr>
        <p:txBody>
          <a:bodyPr>
            <a:noAutofit/>
          </a:bodyPr>
          <a:lstStyle/>
          <a:p>
            <a:pPr marL="342900" indent="-342900" algn="l">
              <a:buFont typeface="Wingdings" panose="05000000000000000000" pitchFamily="2" charset="2"/>
              <a:buChar char="l"/>
            </a:pPr>
            <a:r>
              <a:rPr lang="ja-JP" altLang="en-US" dirty="0"/>
              <a:t>期限付き手形買相場もある。期限付き手形（＝ユーザンスビル）とは、簡単にいえば一覧払いではなく、支払の期日（満期）が決まっている手形。</a:t>
            </a:r>
          </a:p>
          <a:p>
            <a:pPr marL="342900" indent="-342900" algn="l">
              <a:buFont typeface="Wingdings" panose="05000000000000000000" pitchFamily="2" charset="2"/>
              <a:buChar char="l"/>
            </a:pPr>
            <a:r>
              <a:rPr lang="ja-JP" altLang="en-US" dirty="0"/>
              <a:t>高橋（</a:t>
            </a:r>
            <a:r>
              <a:rPr lang="en-US" altLang="ja-JP" dirty="0"/>
              <a:t>2011</a:t>
            </a:r>
            <a:r>
              <a:rPr lang="ja-JP" altLang="en-US" dirty="0"/>
              <a:t>）から引用。この場合には、「一覧払い手形よりも･･････銀行の立替えが長くなり、その期間分の金利が差し引かれた相場が、この期限付き手形買相場（</a:t>
            </a:r>
            <a:r>
              <a:rPr lang="en-US" altLang="ja-JP" dirty="0" err="1"/>
              <a:t>usance</a:t>
            </a:r>
            <a:r>
              <a:rPr lang="en-US" altLang="ja-JP" dirty="0"/>
              <a:t> bill buying rate</a:t>
            </a:r>
            <a:r>
              <a:rPr lang="ja-JP" altLang="en-US" dirty="0"/>
              <a:t>）」である（各英単語の冒頭は前田が小文字に修整した）。</a:t>
            </a:r>
          </a:p>
          <a:p>
            <a:pPr marL="342900" indent="-342900" algn="l">
              <a:buFont typeface="Wingdings" panose="05000000000000000000" pitchFamily="2" charset="2"/>
              <a:buChar char="l"/>
            </a:pPr>
            <a:r>
              <a:rPr lang="ja-JP" altLang="en-US" dirty="0"/>
              <a:t>ユーザンスとは、一覧払いと違って手形が提示された後日に輸入者から支払いが行われたり、確定日（船積の日など）の何日後に支払われたりするなどの支払猶予のことである。つまり、猶予される分、一覧払いよりも期間が長いので、その間の時間が利子を生むのである。</a:t>
            </a:r>
          </a:p>
          <a:p>
            <a:pPr marL="342900" indent="-342900" algn="l">
              <a:buFont typeface="Wingdings" panose="05000000000000000000" pitchFamily="2" charset="2"/>
              <a:buChar char="l"/>
            </a:pPr>
            <a:r>
              <a:rPr lang="ja-JP" altLang="en-US" dirty="0"/>
              <a:t>だから、一覧払い手形の場合だと、仲値</a:t>
            </a:r>
            <a:r>
              <a:rPr lang="en-US" altLang="ja-JP" dirty="0"/>
              <a:t>$1=\100</a:t>
            </a:r>
            <a:r>
              <a:rPr lang="ja-JP" altLang="en-US" dirty="0"/>
              <a:t>に対して</a:t>
            </a:r>
            <a:r>
              <a:rPr lang="en-US" altLang="ja-JP" dirty="0"/>
              <a:t>$1=\98</a:t>
            </a:r>
            <a:r>
              <a:rPr lang="ja-JP" altLang="en-US" dirty="0"/>
              <a:t>などになると説明したが、期限付き手形の場合はさらにドル安になって、</a:t>
            </a:r>
            <a:r>
              <a:rPr lang="en-US" altLang="ja-JP" dirty="0"/>
              <a:t>$1=\96</a:t>
            </a:r>
            <a:r>
              <a:rPr lang="ja-JP" altLang="en-US" dirty="0"/>
              <a:t>などが適用される。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0776594"/>
      </p:ext>
    </p:extLst>
  </p:cSld>
  <p:clrMapOvr>
    <a:masterClrMapping/>
  </p:clrMapOvr>
  <mc:AlternateContent xmlns:mc="http://schemas.openxmlformats.org/markup-compatibility/2006" xmlns:p14="http://schemas.microsoft.com/office/powerpoint/2010/main">
    <mc:Choice Requires="p14">
      <p:transition spd="slow" p14:dur="2000" advTm="117317"/>
    </mc:Choice>
    <mc:Fallback xmlns="">
      <p:transition spd="slow" advTm="1173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282119"/>
          </a:xfrm>
        </p:spPr>
        <p:txBody>
          <a:bodyPr>
            <a:noAutofit/>
          </a:bodyPr>
          <a:lstStyle/>
          <a:p>
            <a:pPr marL="342900" indent="-342900" algn="l">
              <a:buFont typeface="Wingdings" panose="05000000000000000000" pitchFamily="2" charset="2"/>
              <a:buChar char="l"/>
            </a:pPr>
            <a:r>
              <a:rPr lang="en-US" altLang="ja-JP" dirty="0">
                <a:latin typeface="ＭＳ Ｐゴシック" panose="020B0600070205080204" pitchFamily="50" charset="-128"/>
              </a:rPr>
              <a:t>〔</a:t>
            </a:r>
            <a:r>
              <a:rPr lang="ja-JP" altLang="en-US" dirty="0">
                <a:latin typeface="ＭＳ Ｐゴシック" panose="020B0600070205080204" pitchFamily="50" charset="-128"/>
              </a:rPr>
              <a:t>例題</a:t>
            </a:r>
            <a:r>
              <a:rPr lang="en-US" altLang="ja-JP" dirty="0">
                <a:latin typeface="ＭＳ Ｐゴシック" panose="020B0600070205080204" pitchFamily="50" charset="-128"/>
              </a:rPr>
              <a:t>〕 </a:t>
            </a:r>
            <a:r>
              <a:rPr lang="ja-JP" altLang="en-US" dirty="0">
                <a:latin typeface="ＭＳ Ｐゴシック" panose="020B0600070205080204" pitchFamily="50" charset="-128"/>
              </a:rPr>
              <a:t>以下の文章の</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内に、適切な式や数値や記号を入れなさい。</a:t>
            </a:r>
          </a:p>
          <a:p>
            <a:pPr algn="l"/>
            <a:r>
              <a:rPr lang="ja-JP" altLang="en-US" dirty="0">
                <a:latin typeface="ＭＳ Ｐゴシック" panose="020B0600070205080204" pitchFamily="50" charset="-128"/>
              </a:rPr>
              <a:t>　</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ヵ月後に満期がくる銀行引受手形が現在</a:t>
            </a:r>
            <a:r>
              <a:rPr lang="en-US" altLang="ja-JP" dirty="0">
                <a:latin typeface="ＭＳ Ｐゴシック" panose="020B0600070205080204" pitchFamily="50" charset="-128"/>
              </a:rPr>
              <a:t>97</a:t>
            </a:r>
            <a:r>
              <a:rPr lang="ja-JP" altLang="en-US" dirty="0">
                <a:latin typeface="ＭＳ Ｐゴシック" panose="020B0600070205080204" pitchFamily="50" charset="-128"/>
              </a:rPr>
              <a:t>万ドルで売られており、額面が</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万ドルであるとする。一方で</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ヵ月間の短期貸付の金利が</a:t>
            </a:r>
            <a:r>
              <a:rPr lang="en-US" altLang="ja-JP" dirty="0">
                <a:latin typeface="ＭＳ Ｐゴシック" panose="020B0600070205080204" pitchFamily="50" charset="-128"/>
              </a:rPr>
              <a:t>5</a:t>
            </a:r>
            <a:r>
              <a:rPr lang="ja-JP" altLang="en-US" dirty="0">
                <a:latin typeface="ＭＳ Ｐゴシック" panose="020B0600070205080204" pitchFamily="50" charset="-128"/>
              </a:rPr>
              <a:t>％であると仮定する。銀行引受手形に投資したときの収益率（％）は、</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利益／投資した額だから、</a:t>
            </a:r>
            <a:r>
              <a:rPr lang="en-US" altLang="ja-JP" dirty="0">
                <a:latin typeface="ＭＳ Ｐゴシック" panose="020B0600070205080204" pitchFamily="50" charset="-128"/>
              </a:rPr>
              <a:t>100×</a:t>
            </a:r>
            <a:endParaRPr lang="ja-JP" altLang="en-US" dirty="0">
              <a:latin typeface="ＭＳ Ｐゴシック" panose="020B0600070205080204" pitchFamily="50" charset="-128"/>
            </a:endParaRPr>
          </a:p>
          <a:p>
            <a:pPr algn="l"/>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％となる。明らかに貸付金利より低いので、この為替手形を積極的に買おうという金融機関は現れにくい。</a:t>
            </a:r>
          </a:p>
          <a:p>
            <a:pPr algn="l"/>
            <a:r>
              <a:rPr lang="ja-JP" altLang="en-US" dirty="0">
                <a:latin typeface="ＭＳ Ｐゴシック" panose="020B0600070205080204" pitchFamily="50" charset="-128"/>
              </a:rPr>
              <a:t>　逆に、この手形の価格が下がりすぎて</a:t>
            </a:r>
            <a:r>
              <a:rPr lang="en-US" altLang="ja-JP" dirty="0">
                <a:latin typeface="ＭＳ Ｐゴシック" panose="020B0600070205080204" pitchFamily="50" charset="-128"/>
              </a:rPr>
              <a:t>90</a:t>
            </a:r>
            <a:r>
              <a:rPr lang="ja-JP" altLang="en-US" dirty="0">
                <a:latin typeface="ＭＳ Ｐゴシック" panose="020B0600070205080204" pitchFamily="50" charset="-128"/>
              </a:rPr>
              <a:t>万ドルになれば、この手形に投資したときの収益率はおよそ</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％となり、買い手が殺到して価格は上がる。結局、価格が落ち着くのは、短期貸付金利と収益率がほぼ等しくなったときである（均衡価格）。その均衡価格を</a:t>
            </a:r>
            <a:r>
              <a:rPr lang="en-US" altLang="ja-JP" dirty="0">
                <a:latin typeface="ＭＳ Ｐゴシック" panose="020B0600070205080204" pitchFamily="50" charset="-128"/>
              </a:rPr>
              <a:t>A</a:t>
            </a:r>
            <a:r>
              <a:rPr lang="ja-JP" altLang="en-US" dirty="0">
                <a:latin typeface="ＭＳ Ｐゴシック" panose="020B0600070205080204" pitchFamily="50" charset="-128"/>
              </a:rPr>
              <a:t>万ドルと表記すると、</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a:t>
            </a:r>
            <a:r>
              <a:rPr lang="en-US" altLang="ja-JP" dirty="0">
                <a:latin typeface="ＭＳ Ｐゴシック" panose="020B0600070205080204" pitchFamily="50" charset="-128"/>
              </a:rPr>
              <a:t>5</a:t>
            </a:r>
            <a:r>
              <a:rPr lang="ja-JP" altLang="en-US" dirty="0">
                <a:latin typeface="ＭＳ Ｐゴシック" panose="020B0600070205080204" pitchFamily="50" charset="-128"/>
              </a:rPr>
              <a:t>　という式になる。これを解くと、</a:t>
            </a:r>
            <a:r>
              <a:rPr lang="en-US" altLang="ja-JP" dirty="0">
                <a:latin typeface="ＭＳ Ｐゴシック" panose="020B0600070205080204" pitchFamily="50" charset="-128"/>
              </a:rPr>
              <a:t>A</a:t>
            </a:r>
            <a:r>
              <a:rPr lang="ja-JP" altLang="en-US" dirty="0">
                <a:latin typeface="ＭＳ Ｐゴシック" panose="020B0600070205080204" pitchFamily="50" charset="-128"/>
              </a:rPr>
              <a:t>＝</a:t>
            </a:r>
            <a:r>
              <a:rPr lang="en-US" altLang="ja-JP" dirty="0">
                <a:latin typeface="ＭＳ Ｐゴシック" panose="020B0600070205080204" pitchFamily="50" charset="-128"/>
              </a:rPr>
              <a:t>10000÷〔</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err="1">
                <a:latin typeface="ＭＳ Ｐゴシック" panose="020B0600070205080204" pitchFamily="50" charset="-128"/>
              </a:rPr>
              <a:t>、</a:t>
            </a:r>
            <a:r>
              <a:rPr lang="ja-JP" altLang="en-US" dirty="0">
                <a:latin typeface="ＭＳ Ｐゴシック" panose="020B0600070205080204" pitchFamily="50" charset="-128"/>
              </a:rPr>
              <a:t>つまり、</a:t>
            </a:r>
            <a:r>
              <a:rPr lang="en-US" altLang="ja-JP" dirty="0">
                <a:latin typeface="ＭＳ Ｐゴシック" panose="020B0600070205080204" pitchFamily="50" charset="-128"/>
              </a:rPr>
              <a:t>A</a:t>
            </a:r>
            <a:r>
              <a:rPr lang="ja-JP" altLang="en-US" dirty="0">
                <a:latin typeface="ＭＳ Ｐゴシック" panose="020B0600070205080204" pitchFamily="50" charset="-128"/>
              </a:rPr>
              <a:t>＝</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a:t>
            </a:r>
            <a:r>
              <a:rPr lang="en-US" altLang="ja-JP" dirty="0">
                <a:latin typeface="ＭＳ Ｐゴシック" panose="020B0600070205080204" pitchFamily="50" charset="-128"/>
              </a:rPr>
              <a:t>1</a:t>
            </a:r>
            <a:r>
              <a:rPr lang="ja-JP" altLang="en-US" dirty="0">
                <a:latin typeface="ＭＳ Ｐゴシック" panose="020B0600070205080204" pitchFamily="50" charset="-128"/>
              </a:rPr>
              <a:t>＋</a:t>
            </a:r>
            <a:r>
              <a:rPr lang="en-US" altLang="ja-JP" dirty="0">
                <a:latin typeface="ＭＳ Ｐゴシック" panose="020B0600070205080204" pitchFamily="50" charset="-128"/>
              </a:rPr>
              <a:t>〔    〕</a:t>
            </a:r>
            <a:r>
              <a:rPr lang="ja-JP" altLang="en-US" dirty="0">
                <a:latin typeface="ＭＳ Ｐゴシック" panose="020B0600070205080204" pitchFamily="50" charset="-128"/>
              </a:rPr>
              <a:t>）となる。</a:t>
            </a:r>
          </a:p>
          <a:p>
            <a:pPr algn="l"/>
            <a:r>
              <a:rPr lang="ja-JP" altLang="en-US" dirty="0">
                <a:latin typeface="ＭＳ Ｐゴシック" panose="020B0600070205080204" pitchFamily="50" charset="-128"/>
              </a:rPr>
              <a:t>　</a:t>
            </a:r>
            <a:r>
              <a:rPr lang="ja-JP" altLang="en-US" dirty="0"/>
              <a:t>結局、割引現在価値で、この手形は売買されることになるのである。</a:t>
            </a:r>
          </a:p>
          <a:p>
            <a:pPr algn="l"/>
            <a:r>
              <a:rPr lang="ja-JP" altLang="en-US" dirty="0">
                <a:latin typeface="ＭＳ Ｐゴシック" panose="020B0600070205080204" pitchFamily="50" charset="-128"/>
              </a:rPr>
              <a:t>（次のスライドで、正解を表示）</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000719958"/>
      </p:ext>
    </p:extLst>
  </p:cSld>
  <p:clrMapOvr>
    <a:masterClrMapping/>
  </p:clrMapOvr>
  <mc:AlternateContent xmlns:mc="http://schemas.openxmlformats.org/markup-compatibility/2006" xmlns:p14="http://schemas.microsoft.com/office/powerpoint/2010/main">
    <mc:Choice Requires="p14">
      <p:transition spd="slow" p14:dur="2000" advTm="609021"/>
    </mc:Choice>
    <mc:Fallback xmlns="">
      <p:transition spd="slow" advTm="60902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893012"/>
          </a:xfrm>
        </p:spPr>
        <p:txBody>
          <a:bodyPr>
            <a:noAutofit/>
          </a:bodyPr>
          <a:lstStyle/>
          <a:p>
            <a:pPr algn="l"/>
            <a:r>
              <a:rPr lang="en-US" altLang="ja-JP" dirty="0">
                <a:latin typeface="ＭＳ Ｐゴシック" panose="020B0600070205080204" pitchFamily="50" charset="-128"/>
              </a:rPr>
              <a:t>〔</a:t>
            </a:r>
            <a:r>
              <a:rPr lang="ja-JP" altLang="en-US" dirty="0">
                <a:latin typeface="ＭＳ Ｐゴシック" panose="020B0600070205080204" pitchFamily="50" charset="-128"/>
              </a:rPr>
              <a:t>正解</a:t>
            </a:r>
            <a:r>
              <a:rPr lang="en-US" altLang="ja-JP" dirty="0">
                <a:latin typeface="ＭＳ Ｐゴシック" panose="020B0600070205080204" pitchFamily="50" charset="-128"/>
              </a:rPr>
              <a:t>〕</a:t>
            </a:r>
            <a:endParaRPr lang="ja-JP" altLang="en-US" dirty="0">
              <a:latin typeface="ＭＳ Ｐゴシック" panose="020B0600070205080204" pitchFamily="50" charset="-128"/>
            </a:endParaRPr>
          </a:p>
          <a:p>
            <a:pPr algn="l"/>
            <a:r>
              <a:rPr lang="ja-JP" altLang="en-US" dirty="0">
                <a:latin typeface="ＭＳ Ｐゴシック" panose="020B0600070205080204" pitchFamily="50" charset="-128"/>
              </a:rPr>
              <a:t>　</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ヵ月後に満期がくる銀行引受手形が現在</a:t>
            </a:r>
            <a:r>
              <a:rPr lang="en-US" altLang="ja-JP" dirty="0">
                <a:latin typeface="ＭＳ Ｐゴシック" panose="020B0600070205080204" pitchFamily="50" charset="-128"/>
              </a:rPr>
              <a:t>97</a:t>
            </a:r>
            <a:r>
              <a:rPr lang="ja-JP" altLang="en-US" dirty="0">
                <a:latin typeface="ＭＳ Ｐゴシック" panose="020B0600070205080204" pitchFamily="50" charset="-128"/>
              </a:rPr>
              <a:t>万ドルで売られており、額面が</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万ドルであるとする。一方で</a:t>
            </a:r>
            <a:r>
              <a:rPr lang="en-US" altLang="ja-JP" dirty="0">
                <a:latin typeface="ＭＳ Ｐゴシック" panose="020B0600070205080204" pitchFamily="50" charset="-128"/>
              </a:rPr>
              <a:t>3</a:t>
            </a:r>
            <a:r>
              <a:rPr lang="ja-JP" altLang="en-US" dirty="0">
                <a:latin typeface="ＭＳ Ｐゴシック" panose="020B0600070205080204" pitchFamily="50" charset="-128"/>
              </a:rPr>
              <a:t>ヵ月間の短期貸付の金利が</a:t>
            </a:r>
            <a:r>
              <a:rPr lang="en-US" altLang="ja-JP" dirty="0">
                <a:latin typeface="ＭＳ Ｐゴシック" panose="020B0600070205080204" pitchFamily="50" charset="-128"/>
              </a:rPr>
              <a:t>5</a:t>
            </a:r>
            <a:r>
              <a:rPr lang="ja-JP" altLang="en-US" dirty="0">
                <a:latin typeface="ＭＳ Ｐゴシック" panose="020B0600070205080204" pitchFamily="50" charset="-128"/>
              </a:rPr>
              <a:t>％であると仮定する。銀行引受手形に投資したときの収益率（％）は、</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利益／投資した額だから、</a:t>
            </a:r>
            <a:r>
              <a:rPr lang="en-US" altLang="ja-JP" dirty="0">
                <a:latin typeface="ＭＳ Ｐゴシック" panose="020B0600070205080204" pitchFamily="50" charset="-128"/>
              </a:rPr>
              <a:t>100×</a:t>
            </a:r>
            <a:endParaRPr lang="ja-JP" altLang="en-US" dirty="0">
              <a:latin typeface="ＭＳ Ｐゴシック" panose="020B0600070205080204" pitchFamily="50" charset="-128"/>
            </a:endParaRPr>
          </a:p>
          <a:p>
            <a:pPr algn="l"/>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％となる。明らかに貸付金利より低いので、この為替手形を積極的に買おうという金融機関は現れにくい。</a:t>
            </a:r>
          </a:p>
          <a:p>
            <a:pPr algn="l"/>
            <a:r>
              <a:rPr lang="ja-JP" altLang="en-US" dirty="0">
                <a:latin typeface="ＭＳ Ｐゴシック" panose="020B0600070205080204" pitchFamily="50" charset="-128"/>
              </a:rPr>
              <a:t>　逆に、この手形の価格が下がりすぎて</a:t>
            </a:r>
            <a:r>
              <a:rPr lang="en-US" altLang="ja-JP" dirty="0">
                <a:latin typeface="ＭＳ Ｐゴシック" panose="020B0600070205080204" pitchFamily="50" charset="-128"/>
              </a:rPr>
              <a:t>90</a:t>
            </a:r>
            <a:r>
              <a:rPr lang="ja-JP" altLang="en-US" dirty="0">
                <a:latin typeface="ＭＳ Ｐゴシック" panose="020B0600070205080204" pitchFamily="50" charset="-128"/>
              </a:rPr>
              <a:t>万ドルになれば、この手形に投資したときの収益率はおよそ</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％となり、買い手が殺到して価格は上がる。結局、価格が落ち着くのは、短期貸付金利と収益率がほぼ等しくなったときである（均衡価格）。その均衡価格を</a:t>
            </a:r>
            <a:r>
              <a:rPr lang="en-US" altLang="ja-JP" dirty="0">
                <a:latin typeface="ＭＳ Ｐゴシック" panose="020B0600070205080204" pitchFamily="50" charset="-128"/>
              </a:rPr>
              <a:t>A</a:t>
            </a:r>
            <a:r>
              <a:rPr lang="ja-JP" altLang="en-US" dirty="0">
                <a:latin typeface="ＭＳ Ｐゴシック" panose="020B0600070205080204" pitchFamily="50" charset="-128"/>
              </a:rPr>
              <a:t>万ドルと表記すると、</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a:latin typeface="ＭＳ Ｐゴシック" panose="020B0600070205080204" pitchFamily="50" charset="-128"/>
              </a:rPr>
              <a:t>＝</a:t>
            </a:r>
            <a:r>
              <a:rPr lang="en-US" altLang="ja-JP" dirty="0">
                <a:latin typeface="ＭＳ Ｐゴシック" panose="020B0600070205080204" pitchFamily="50" charset="-128"/>
              </a:rPr>
              <a:t>5</a:t>
            </a:r>
            <a:r>
              <a:rPr lang="ja-JP" altLang="en-US" dirty="0">
                <a:latin typeface="ＭＳ Ｐゴシック" panose="020B0600070205080204" pitchFamily="50" charset="-128"/>
              </a:rPr>
              <a:t>　という式になる。これを解くと、</a:t>
            </a:r>
            <a:r>
              <a:rPr lang="en-US" altLang="ja-JP" dirty="0">
                <a:latin typeface="ＭＳ Ｐゴシック" panose="020B0600070205080204" pitchFamily="50" charset="-128"/>
              </a:rPr>
              <a:t>A</a:t>
            </a:r>
            <a:r>
              <a:rPr lang="ja-JP" altLang="en-US" dirty="0">
                <a:latin typeface="ＭＳ Ｐゴシック" panose="020B0600070205080204" pitchFamily="50" charset="-128"/>
              </a:rPr>
              <a:t>＝</a:t>
            </a:r>
            <a:r>
              <a:rPr lang="en-US" altLang="ja-JP" dirty="0">
                <a:latin typeface="ＭＳ Ｐゴシック" panose="020B0600070205080204" pitchFamily="50" charset="-128"/>
              </a:rPr>
              <a:t>10000÷〔</a:t>
            </a:r>
            <a:r>
              <a:rPr lang="ja-JP" altLang="en-US" dirty="0">
                <a:latin typeface="ＭＳ Ｐゴシック" panose="020B0600070205080204" pitchFamily="50" charset="-128"/>
              </a:rPr>
              <a:t>　　　</a:t>
            </a:r>
            <a:r>
              <a:rPr lang="en-US" altLang="ja-JP" dirty="0">
                <a:latin typeface="ＭＳ Ｐゴシック" panose="020B0600070205080204" pitchFamily="50" charset="-128"/>
              </a:rPr>
              <a:t>〕</a:t>
            </a:r>
            <a:r>
              <a:rPr lang="ja-JP" altLang="en-US" dirty="0" err="1">
                <a:latin typeface="ＭＳ Ｐゴシック" panose="020B0600070205080204" pitchFamily="50" charset="-128"/>
              </a:rPr>
              <a:t>、</a:t>
            </a:r>
            <a:r>
              <a:rPr lang="ja-JP" altLang="en-US" dirty="0">
                <a:latin typeface="ＭＳ Ｐゴシック" panose="020B0600070205080204" pitchFamily="50" charset="-128"/>
              </a:rPr>
              <a:t>つまり、</a:t>
            </a:r>
            <a:r>
              <a:rPr lang="en-US" altLang="ja-JP" dirty="0">
                <a:latin typeface="ＭＳ Ｐゴシック" panose="020B0600070205080204" pitchFamily="50" charset="-128"/>
              </a:rPr>
              <a:t>A</a:t>
            </a:r>
            <a:r>
              <a:rPr lang="ja-JP" altLang="en-US" dirty="0">
                <a:latin typeface="ＭＳ Ｐゴシック" panose="020B0600070205080204" pitchFamily="50" charset="-128"/>
              </a:rPr>
              <a:t>＝</a:t>
            </a:r>
            <a:r>
              <a:rPr lang="en-US" altLang="ja-JP" dirty="0">
                <a:latin typeface="ＭＳ Ｐゴシック" panose="020B0600070205080204" pitchFamily="50" charset="-128"/>
              </a:rPr>
              <a:t>100</a:t>
            </a:r>
            <a:r>
              <a:rPr lang="ja-JP" altLang="en-US" dirty="0">
                <a:latin typeface="ＭＳ Ｐゴシック" panose="020B0600070205080204" pitchFamily="50" charset="-128"/>
              </a:rPr>
              <a:t>／（</a:t>
            </a:r>
            <a:r>
              <a:rPr lang="en-US" altLang="ja-JP" dirty="0">
                <a:latin typeface="ＭＳ Ｐゴシック" panose="020B0600070205080204" pitchFamily="50" charset="-128"/>
              </a:rPr>
              <a:t>1</a:t>
            </a:r>
            <a:r>
              <a:rPr lang="ja-JP" altLang="en-US" dirty="0">
                <a:latin typeface="ＭＳ Ｐゴシック" panose="020B0600070205080204" pitchFamily="50" charset="-128"/>
              </a:rPr>
              <a:t>＋</a:t>
            </a:r>
            <a:r>
              <a:rPr lang="en-US" altLang="ja-JP" dirty="0">
                <a:latin typeface="ＭＳ Ｐゴシック" panose="020B0600070205080204" pitchFamily="50" charset="-128"/>
              </a:rPr>
              <a:t>〔    〕</a:t>
            </a:r>
            <a:r>
              <a:rPr lang="ja-JP" altLang="en-US" dirty="0">
                <a:latin typeface="ＭＳ Ｐゴシック" panose="020B0600070205080204" pitchFamily="50" charset="-128"/>
              </a:rPr>
              <a:t>）となる。</a:t>
            </a:r>
          </a:p>
          <a:p>
            <a:pPr algn="l"/>
            <a:r>
              <a:rPr lang="ja-JP" altLang="en-US" dirty="0">
                <a:latin typeface="ＭＳ Ｐゴシック" panose="020B0600070205080204" pitchFamily="50" charset="-128"/>
              </a:rPr>
              <a:t>　</a:t>
            </a:r>
            <a:r>
              <a:rPr lang="ja-JP" altLang="en-US" dirty="0"/>
              <a:t>結局、割引現在価値で、この手形は売買されることになるのである。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
        <p:nvSpPr>
          <p:cNvPr id="4" name="テキスト ボックス 3"/>
          <p:cNvSpPr txBox="1"/>
          <p:nvPr/>
        </p:nvSpPr>
        <p:spPr>
          <a:xfrm>
            <a:off x="1242154" y="2646035"/>
            <a:ext cx="1439694" cy="369332"/>
          </a:xfrm>
          <a:prstGeom prst="rect">
            <a:avLst/>
          </a:prstGeom>
          <a:noFill/>
        </p:spPr>
        <p:txBody>
          <a:bodyPr wrap="square" rtlCol="0">
            <a:spAutoFit/>
          </a:bodyPr>
          <a:lstStyle/>
          <a:p>
            <a:r>
              <a:rPr kumimoji="1" lang="ja-JP" altLang="en-US" dirty="0"/>
              <a:t>（</a:t>
            </a:r>
            <a:r>
              <a:rPr kumimoji="1" lang="en-US" altLang="ja-JP" dirty="0"/>
              <a:t>100</a:t>
            </a:r>
            <a:r>
              <a:rPr kumimoji="1" lang="ja-JP" altLang="en-US" dirty="0"/>
              <a:t>－</a:t>
            </a:r>
            <a:r>
              <a:rPr kumimoji="1" lang="en-US" altLang="ja-JP" dirty="0"/>
              <a:t>97</a:t>
            </a:r>
            <a:r>
              <a:rPr kumimoji="1" lang="ja-JP" altLang="en-US" dirty="0"/>
              <a:t>）</a:t>
            </a:r>
          </a:p>
        </p:txBody>
      </p:sp>
      <p:sp>
        <p:nvSpPr>
          <p:cNvPr id="6" name="テキスト ボックス 5"/>
          <p:cNvSpPr txBox="1"/>
          <p:nvPr/>
        </p:nvSpPr>
        <p:spPr>
          <a:xfrm>
            <a:off x="3824895" y="2646035"/>
            <a:ext cx="505838" cy="369332"/>
          </a:xfrm>
          <a:prstGeom prst="rect">
            <a:avLst/>
          </a:prstGeom>
          <a:noFill/>
        </p:spPr>
        <p:txBody>
          <a:bodyPr wrap="square" rtlCol="0">
            <a:spAutoFit/>
          </a:bodyPr>
          <a:lstStyle/>
          <a:p>
            <a:r>
              <a:rPr kumimoji="1" lang="en-US" altLang="ja-JP" dirty="0"/>
              <a:t>97</a:t>
            </a:r>
            <a:endParaRPr kumimoji="1" lang="ja-JP" altLang="en-US" dirty="0"/>
          </a:p>
        </p:txBody>
      </p:sp>
      <p:sp>
        <p:nvSpPr>
          <p:cNvPr id="7" name="テキスト ボックス 6"/>
          <p:cNvSpPr txBox="1"/>
          <p:nvPr/>
        </p:nvSpPr>
        <p:spPr>
          <a:xfrm>
            <a:off x="5311302" y="2646035"/>
            <a:ext cx="515566" cy="369332"/>
          </a:xfrm>
          <a:prstGeom prst="rect">
            <a:avLst/>
          </a:prstGeom>
          <a:noFill/>
        </p:spPr>
        <p:txBody>
          <a:bodyPr wrap="square" rtlCol="0">
            <a:spAutoFit/>
          </a:bodyPr>
          <a:lstStyle/>
          <a:p>
            <a:r>
              <a:rPr kumimoji="1" lang="en-US" altLang="ja-JP" dirty="0"/>
              <a:t>3.9</a:t>
            </a:r>
            <a:endParaRPr kumimoji="1" lang="ja-JP" altLang="en-US" dirty="0"/>
          </a:p>
        </p:txBody>
      </p:sp>
      <p:sp>
        <p:nvSpPr>
          <p:cNvPr id="9" name="テキスト ボックス 8"/>
          <p:cNvSpPr txBox="1"/>
          <p:nvPr/>
        </p:nvSpPr>
        <p:spPr>
          <a:xfrm>
            <a:off x="3640069" y="3748117"/>
            <a:ext cx="609951" cy="369332"/>
          </a:xfrm>
          <a:prstGeom prst="rect">
            <a:avLst/>
          </a:prstGeom>
          <a:noFill/>
        </p:spPr>
        <p:txBody>
          <a:bodyPr wrap="square" rtlCol="0">
            <a:spAutoFit/>
          </a:bodyPr>
          <a:lstStyle/>
          <a:p>
            <a:r>
              <a:rPr kumimoji="1" lang="en-US" altLang="ja-JP" dirty="0"/>
              <a:t>11.1</a:t>
            </a:r>
            <a:endParaRPr kumimoji="1" lang="ja-JP" altLang="en-US" dirty="0"/>
          </a:p>
        </p:txBody>
      </p:sp>
      <p:sp>
        <p:nvSpPr>
          <p:cNvPr id="13" name="テキスト ボックス 12"/>
          <p:cNvSpPr txBox="1"/>
          <p:nvPr/>
        </p:nvSpPr>
        <p:spPr>
          <a:xfrm>
            <a:off x="7294251" y="4397635"/>
            <a:ext cx="1215958" cy="369332"/>
          </a:xfrm>
          <a:prstGeom prst="rect">
            <a:avLst/>
          </a:prstGeom>
          <a:noFill/>
        </p:spPr>
        <p:txBody>
          <a:bodyPr wrap="square" rtlCol="0">
            <a:spAutoFit/>
          </a:bodyPr>
          <a:lstStyle/>
          <a:p>
            <a:r>
              <a:rPr lang="ja-JP" altLang="en-US" dirty="0"/>
              <a:t>（</a:t>
            </a:r>
            <a:r>
              <a:rPr lang="en-US" altLang="ja-JP" dirty="0"/>
              <a:t>100</a:t>
            </a:r>
            <a:r>
              <a:rPr lang="ja-JP" altLang="en-US" dirty="0"/>
              <a:t>－</a:t>
            </a:r>
            <a:r>
              <a:rPr lang="en-US" altLang="ja-JP" dirty="0"/>
              <a:t>A</a:t>
            </a:r>
            <a:r>
              <a:rPr lang="ja-JP" altLang="en-US" dirty="0"/>
              <a:t>）</a:t>
            </a:r>
            <a:endParaRPr kumimoji="1" lang="ja-JP" altLang="en-US" dirty="0"/>
          </a:p>
        </p:txBody>
      </p:sp>
      <p:sp>
        <p:nvSpPr>
          <p:cNvPr id="14" name="テキスト ボックス 13"/>
          <p:cNvSpPr txBox="1"/>
          <p:nvPr/>
        </p:nvSpPr>
        <p:spPr>
          <a:xfrm>
            <a:off x="9114817" y="4397635"/>
            <a:ext cx="330740" cy="369332"/>
          </a:xfrm>
          <a:prstGeom prst="rect">
            <a:avLst/>
          </a:prstGeom>
          <a:noFill/>
        </p:spPr>
        <p:txBody>
          <a:bodyPr wrap="square" rtlCol="0">
            <a:spAutoFit/>
          </a:bodyPr>
          <a:lstStyle/>
          <a:p>
            <a:r>
              <a:rPr kumimoji="1" lang="en-US" altLang="ja-JP" dirty="0"/>
              <a:t>A</a:t>
            </a:r>
            <a:endParaRPr kumimoji="1" lang="ja-JP" altLang="en-US" dirty="0"/>
          </a:p>
        </p:txBody>
      </p:sp>
      <p:sp>
        <p:nvSpPr>
          <p:cNvPr id="15" name="テキスト ボックス 14"/>
          <p:cNvSpPr txBox="1"/>
          <p:nvPr/>
        </p:nvSpPr>
        <p:spPr>
          <a:xfrm>
            <a:off x="5581437" y="4766967"/>
            <a:ext cx="554477" cy="369332"/>
          </a:xfrm>
          <a:prstGeom prst="rect">
            <a:avLst/>
          </a:prstGeom>
          <a:noFill/>
        </p:spPr>
        <p:txBody>
          <a:bodyPr wrap="square" rtlCol="0">
            <a:spAutoFit/>
          </a:bodyPr>
          <a:lstStyle/>
          <a:p>
            <a:r>
              <a:rPr kumimoji="1" lang="en-US" altLang="ja-JP" dirty="0"/>
              <a:t>105</a:t>
            </a:r>
            <a:endParaRPr kumimoji="1" lang="ja-JP" altLang="en-US" dirty="0"/>
          </a:p>
        </p:txBody>
      </p:sp>
      <p:sp>
        <p:nvSpPr>
          <p:cNvPr id="16" name="テキスト ボックス 15"/>
          <p:cNvSpPr txBox="1"/>
          <p:nvPr/>
        </p:nvSpPr>
        <p:spPr>
          <a:xfrm>
            <a:off x="9445557" y="4766648"/>
            <a:ext cx="612843" cy="369651"/>
          </a:xfrm>
          <a:prstGeom prst="rect">
            <a:avLst/>
          </a:prstGeom>
          <a:noFill/>
        </p:spPr>
        <p:txBody>
          <a:bodyPr wrap="square" rtlCol="0">
            <a:spAutoFit/>
          </a:bodyPr>
          <a:lstStyle/>
          <a:p>
            <a:r>
              <a:rPr kumimoji="1" lang="en-US" altLang="ja-JP" dirty="0"/>
              <a:t>0.05</a:t>
            </a:r>
            <a:endParaRPr kumimoji="1" lang="ja-JP" altLang="en-US" dirty="0"/>
          </a:p>
        </p:txBody>
      </p:sp>
    </p:spTree>
    <p:custDataLst>
      <p:tags r:id="rId1"/>
    </p:custDataLst>
    <p:extLst>
      <p:ext uri="{BB962C8B-B14F-4D97-AF65-F5344CB8AC3E}">
        <p14:creationId xmlns:p14="http://schemas.microsoft.com/office/powerpoint/2010/main" val="3142253095"/>
      </p:ext>
    </p:extLst>
  </p:cSld>
  <p:clrMapOvr>
    <a:masterClrMapping/>
  </p:clrMapOvr>
  <mc:AlternateContent xmlns:mc="http://schemas.openxmlformats.org/markup-compatibility/2006" xmlns:p14="http://schemas.microsoft.com/office/powerpoint/2010/main">
    <mc:Choice Requires="p14">
      <p:transition spd="slow" p14:dur="2000" advTm="324908"/>
    </mc:Choice>
    <mc:Fallback xmlns="">
      <p:transition spd="slow" advTm="3249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ppt_x"/>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500" fill="hold"/>
                                        <p:tgtEl>
                                          <p:spTgt spid="15"/>
                                        </p:tgtEl>
                                        <p:attrNameLst>
                                          <p:attrName>ppt_x</p:attrName>
                                        </p:attrNameLst>
                                      </p:cBhvr>
                                      <p:tavLst>
                                        <p:tav tm="0">
                                          <p:val>
                                            <p:strVal val="#ppt_x"/>
                                          </p:val>
                                        </p:tav>
                                        <p:tav tm="100000">
                                          <p:val>
                                            <p:strVal val="#ppt_x"/>
                                          </p:val>
                                        </p:tav>
                                      </p:tavLst>
                                    </p:anim>
                                    <p:anim calcmode="lin" valueType="num">
                                      <p:cBhvr additive="base">
                                        <p:cTn id="6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additive="base">
                                        <p:cTn id="71" dur="500" fill="hold"/>
                                        <p:tgtEl>
                                          <p:spTgt spid="16"/>
                                        </p:tgtEl>
                                        <p:attrNameLst>
                                          <p:attrName>ppt_x</p:attrName>
                                        </p:attrNameLst>
                                      </p:cBhvr>
                                      <p:tavLst>
                                        <p:tav tm="0">
                                          <p:val>
                                            <p:strVal val="#ppt_x"/>
                                          </p:val>
                                        </p:tav>
                                        <p:tav tm="100000">
                                          <p:val>
                                            <p:strVal val="#ppt_x"/>
                                          </p:val>
                                        </p:tav>
                                      </p:tavLst>
                                    </p:anim>
                                    <p:anim calcmode="lin" valueType="num">
                                      <p:cBhvr additive="base">
                                        <p:cTn id="7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P spid="13" grpId="0"/>
      <p:bldP spid="14"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ja-JP" altLang="en-US" dirty="0"/>
              <a:t>船積書類は、主に以下の書類から成っている。</a:t>
            </a:r>
          </a:p>
          <a:p>
            <a:pPr marL="457200" indent="-457200" algn="l">
              <a:buFont typeface="+mj-ea"/>
              <a:buAutoNum type="circleNumDbPlain"/>
            </a:pPr>
            <a:r>
              <a:rPr lang="ja-JP" altLang="en-US" dirty="0"/>
              <a:t>送り状（</a:t>
            </a:r>
            <a:r>
              <a:rPr lang="en-US" altLang="ja-JP" dirty="0"/>
              <a:t>invoice</a:t>
            </a:r>
            <a:r>
              <a:rPr lang="ja-JP" altLang="en-US" dirty="0"/>
              <a:t>）：貨物の明細。貨物の内容、数量、金額などが記載されている。ちなみに、宅配便の箱に貼り付けてあるものも、送り状などと書いてある。</a:t>
            </a:r>
          </a:p>
          <a:p>
            <a:pPr marL="457200" indent="-457200" algn="l">
              <a:buFont typeface="+mj-ea"/>
              <a:buAutoNum type="circleNumDbPlain"/>
            </a:pPr>
            <a:r>
              <a:rPr lang="ja-JP" altLang="en-US" dirty="0"/>
              <a:t>船荷証券（</a:t>
            </a:r>
            <a:r>
              <a:rPr lang="en-US" altLang="ja-JP" dirty="0"/>
              <a:t>bill of lading</a:t>
            </a:r>
            <a:r>
              <a:rPr lang="ja-JP" altLang="en-US" dirty="0"/>
              <a:t>）：貨物の受取証（有価証券）。これと交換に、輸入者は、船会社（運送会社）から貨物を受け取ることができる。もし、輸入者が輸入代金を支払えない場合には、銀行はこの船荷証券を輸入者に引き渡さず、売却して代金を回収できる。</a:t>
            </a:r>
          </a:p>
          <a:p>
            <a:pPr marL="457200" indent="-457200" algn="l">
              <a:buFont typeface="+mj-ea"/>
              <a:buAutoNum type="circleNumDbPlain"/>
            </a:pPr>
            <a:r>
              <a:rPr lang="ja-JP" altLang="en-US" dirty="0"/>
              <a:t>保険証券（</a:t>
            </a:r>
            <a:r>
              <a:rPr lang="en-US" altLang="ja-JP" dirty="0"/>
              <a:t>insurance policy</a:t>
            </a:r>
            <a:r>
              <a:rPr lang="ja-JP" altLang="en-US" dirty="0"/>
              <a:t>）：貨物の輸送中の事故などを補てんする損害保険の証書。</a:t>
            </a:r>
            <a:endParaRPr lang="en-US" altLang="ja-JP" dirty="0"/>
          </a:p>
          <a:p>
            <a:pPr marL="457200" indent="-457200" algn="l">
              <a:buFont typeface="+mj-ea"/>
              <a:buAutoNum type="circleNumDbPlain"/>
            </a:pPr>
            <a:r>
              <a:rPr lang="ja-JP" altLang="en-US" dirty="0"/>
              <a:t>その他：税関、検疫にかかわる書類など。</a:t>
            </a:r>
          </a:p>
          <a:p>
            <a:pPr algn="l"/>
            <a:endParaRPr lang="ja-JP" altLang="en-US" dirty="0"/>
          </a:p>
          <a:p>
            <a:pPr algn="l"/>
            <a:r>
              <a:rPr lang="ja-JP" altLang="en-US" dirty="0"/>
              <a:t>　　</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496865951"/>
      </p:ext>
    </p:extLst>
  </p:cSld>
  <p:clrMapOvr>
    <a:masterClrMapping/>
  </p:clrMapOvr>
  <mc:AlternateContent xmlns:mc="http://schemas.openxmlformats.org/markup-compatibility/2006" xmlns:p14="http://schemas.microsoft.com/office/powerpoint/2010/main">
    <mc:Choice Requires="p14">
      <p:transition spd="slow" p14:dur="2000" advTm="119127"/>
    </mc:Choice>
    <mc:Fallback xmlns="">
      <p:transition spd="slow" advTm="11912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623978"/>
          </a:xfrm>
        </p:spPr>
        <p:txBody>
          <a:bodyPr>
            <a:normAutofit/>
          </a:bodyPr>
          <a:lstStyle/>
          <a:p>
            <a:pPr marL="342900" indent="-342900" algn="l">
              <a:buFont typeface="Wingdings" panose="05000000000000000000" pitchFamily="2" charset="2"/>
              <a:buChar char="l"/>
            </a:pPr>
            <a:r>
              <a:rPr lang="ja-JP" altLang="en-US" dirty="0"/>
              <a:t>船積書類も含めてこれまでの図解を再現（海上貿易のケース）する。</a:t>
            </a:r>
          </a:p>
          <a:p>
            <a:pPr algn="l"/>
            <a:r>
              <a:rPr lang="ja-JP" altLang="en-US" dirty="0"/>
              <a:t>　（日本）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r>
              <a:rPr lang="ja-JP" altLang="en-US" dirty="0"/>
              <a:t>　船会社　　保険会社</a:t>
            </a:r>
          </a:p>
          <a:p>
            <a:pPr algn="l"/>
            <a:r>
              <a:rPr lang="ja-JP" altLang="en-US" dirty="0"/>
              <a:t>　　　　　　　　　　　　　　　船会社</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6" name="テキスト ボックス 5"/>
          <p:cNvSpPr txBox="1"/>
          <p:nvPr/>
        </p:nvSpPr>
        <p:spPr>
          <a:xfrm>
            <a:off x="5179690" y="1594902"/>
            <a:ext cx="6123850" cy="5170646"/>
          </a:xfrm>
          <a:prstGeom prst="rect">
            <a:avLst/>
          </a:prstGeom>
          <a:noFill/>
        </p:spPr>
        <p:txBody>
          <a:bodyPr wrap="square" rtlCol="0">
            <a:spAutoFit/>
          </a:bodyPr>
          <a:lstStyle/>
          <a:p>
            <a:pPr marL="342900" indent="-342900">
              <a:buFont typeface="+mj-ea"/>
              <a:buAutoNum type="circleNumDbPlain"/>
            </a:pPr>
            <a:r>
              <a:rPr lang="en-US" altLang="ja-JP" sz="2200" dirty="0"/>
              <a:t>X</a:t>
            </a:r>
            <a:r>
              <a:rPr lang="ja-JP" altLang="en-US" sz="2200" dirty="0"/>
              <a:t>と</a:t>
            </a:r>
            <a:r>
              <a:rPr lang="en-US" altLang="ja-JP" sz="2200" dirty="0"/>
              <a:t>Y</a:t>
            </a:r>
            <a:r>
              <a:rPr lang="ja-JP" altLang="en-US" sz="2200" dirty="0"/>
              <a:t>は輸出入の内容を相談。</a:t>
            </a:r>
          </a:p>
          <a:p>
            <a:pPr marL="342900" indent="-342900">
              <a:buFont typeface="+mj-ea"/>
              <a:buAutoNum type="circleNumDbPlain"/>
            </a:pPr>
            <a:r>
              <a:rPr lang="en-US" altLang="ja-JP" sz="2200" dirty="0"/>
              <a:t>X</a:t>
            </a:r>
            <a:r>
              <a:rPr lang="ja-JP" altLang="en-US" sz="2200" dirty="0"/>
              <a:t>は船会社と海上輸送の契約をして、貨物を持込み</a:t>
            </a:r>
            <a:r>
              <a:rPr lang="ja-JP" altLang="en-US" sz="2200" dirty="0">
                <a:solidFill>
                  <a:srgbClr val="FF0000"/>
                </a:solidFill>
              </a:rPr>
              <a:t>船荷証券</a:t>
            </a:r>
            <a:r>
              <a:rPr lang="ja-JP" altLang="en-US" sz="2200" dirty="0"/>
              <a:t>を受け取る。</a:t>
            </a:r>
          </a:p>
          <a:p>
            <a:pPr marL="342900" indent="-342900">
              <a:buFont typeface="+mj-ea"/>
              <a:buAutoNum type="circleNumDbPlain"/>
            </a:pPr>
            <a:r>
              <a:rPr lang="en-US" altLang="ja-JP" sz="2200" dirty="0"/>
              <a:t>X</a:t>
            </a:r>
            <a:r>
              <a:rPr lang="ja-JP" altLang="en-US" sz="2200" dirty="0"/>
              <a:t>は保険会社と契約して、</a:t>
            </a:r>
            <a:r>
              <a:rPr lang="ja-JP" altLang="en-US" sz="2200" dirty="0">
                <a:solidFill>
                  <a:srgbClr val="FF0000"/>
                </a:solidFill>
              </a:rPr>
              <a:t>保険証券</a:t>
            </a:r>
            <a:r>
              <a:rPr lang="ja-JP" altLang="en-US" sz="2200" dirty="0"/>
              <a:t>を受け取る。</a:t>
            </a:r>
          </a:p>
          <a:p>
            <a:pPr marL="342900" indent="-342900">
              <a:buFont typeface="+mj-ea"/>
              <a:buAutoNum type="circleNumDbPlain"/>
            </a:pPr>
            <a:r>
              <a:rPr lang="en-US" altLang="ja-JP" sz="2200" dirty="0"/>
              <a:t>X</a:t>
            </a:r>
            <a:r>
              <a:rPr lang="ja-JP" altLang="en-US" sz="2200" dirty="0"/>
              <a:t>（船会社）は、</a:t>
            </a:r>
            <a:r>
              <a:rPr lang="en-US" altLang="ja-JP" sz="2200" dirty="0"/>
              <a:t>Y</a:t>
            </a:r>
            <a:r>
              <a:rPr lang="ja-JP" altLang="en-US" sz="2200" dirty="0"/>
              <a:t>に貨物を輸出する。</a:t>
            </a:r>
          </a:p>
          <a:p>
            <a:pPr marL="342900" indent="-342900">
              <a:buFont typeface="+mj-ea"/>
              <a:buAutoNum type="circleNumDbPlain"/>
            </a:pPr>
            <a:r>
              <a:rPr lang="en-US" altLang="ja-JP" sz="2200" dirty="0"/>
              <a:t>X</a:t>
            </a:r>
            <a:r>
              <a:rPr lang="ja-JP" altLang="en-US" sz="2200" dirty="0"/>
              <a:t>は</a:t>
            </a:r>
            <a:r>
              <a:rPr lang="en-US" altLang="ja-JP" sz="2200" dirty="0"/>
              <a:t>A</a:t>
            </a:r>
            <a:r>
              <a:rPr lang="ja-JP" altLang="en-US" sz="2200" dirty="0"/>
              <a:t>に為替手形と</a:t>
            </a:r>
            <a:r>
              <a:rPr lang="ja-JP" altLang="en-US" sz="2200" dirty="0">
                <a:solidFill>
                  <a:srgbClr val="FF0000"/>
                </a:solidFill>
              </a:rPr>
              <a:t>船積書類</a:t>
            </a:r>
            <a:r>
              <a:rPr lang="ja-JP" altLang="en-US" sz="2200" dirty="0"/>
              <a:t>を持ち込む。</a:t>
            </a:r>
          </a:p>
          <a:p>
            <a:pPr marL="342900" indent="-342900">
              <a:buFont typeface="+mj-ea"/>
              <a:buAutoNum type="circleNumDbPlain"/>
            </a:pPr>
            <a:r>
              <a:rPr lang="en-US" altLang="ja-JP" sz="2200" dirty="0"/>
              <a:t>A</a:t>
            </a:r>
            <a:r>
              <a:rPr lang="ja-JP" altLang="en-US" sz="2200" dirty="0"/>
              <a:t>は為替手形と船積書類を</a:t>
            </a:r>
            <a:r>
              <a:rPr lang="en-US" altLang="ja-JP" sz="2200" dirty="0"/>
              <a:t>B</a:t>
            </a:r>
            <a:r>
              <a:rPr lang="ja-JP" altLang="en-US" sz="2200" dirty="0"/>
              <a:t>に送る。</a:t>
            </a:r>
          </a:p>
          <a:p>
            <a:pPr marL="342900" indent="-342900">
              <a:buFont typeface="+mj-ea"/>
              <a:buAutoNum type="circleNumDbPlain"/>
            </a:pPr>
            <a:r>
              <a:rPr lang="en-US" altLang="ja-JP" sz="2200" dirty="0"/>
              <a:t>B</a:t>
            </a:r>
            <a:r>
              <a:rPr lang="ja-JP" altLang="en-US" sz="2200" dirty="0"/>
              <a:t>は為替手形を</a:t>
            </a:r>
            <a:r>
              <a:rPr lang="en-US" altLang="ja-JP" sz="2200" dirty="0"/>
              <a:t>Y</a:t>
            </a:r>
            <a:r>
              <a:rPr lang="ja-JP" altLang="en-US" sz="2200" dirty="0"/>
              <a:t>に呈示する。</a:t>
            </a:r>
          </a:p>
          <a:p>
            <a:pPr marL="342900" indent="-342900">
              <a:buFont typeface="+mj-ea"/>
              <a:buAutoNum type="circleNumDbPlain"/>
            </a:pPr>
            <a:r>
              <a:rPr lang="en-US" altLang="ja-JP" sz="2200" dirty="0"/>
              <a:t>Y</a:t>
            </a:r>
            <a:r>
              <a:rPr lang="ja-JP" altLang="en-US" sz="2200" dirty="0"/>
              <a:t>は</a:t>
            </a:r>
            <a:r>
              <a:rPr lang="en-US" altLang="ja-JP" sz="2200" dirty="0"/>
              <a:t>B</a:t>
            </a:r>
            <a:r>
              <a:rPr lang="ja-JP" altLang="en-US" sz="2200" dirty="0"/>
              <a:t>に額面の代金を支払う（</a:t>
            </a:r>
            <a:r>
              <a:rPr lang="en-US" altLang="ja-JP" sz="2200" dirty="0"/>
              <a:t>Y</a:t>
            </a:r>
            <a:r>
              <a:rPr lang="ja-JP" altLang="en-US" sz="2200" dirty="0"/>
              <a:t>が</a:t>
            </a:r>
            <a:r>
              <a:rPr lang="en-US" altLang="ja-JP" sz="2200" dirty="0"/>
              <a:t>B</a:t>
            </a:r>
            <a:r>
              <a:rPr lang="ja-JP" altLang="en-US" sz="2200" dirty="0"/>
              <a:t>に置いている口座の引落し）。</a:t>
            </a:r>
            <a:r>
              <a:rPr lang="en-US" altLang="ja-JP" sz="2200" dirty="0"/>
              <a:t>B</a:t>
            </a:r>
            <a:r>
              <a:rPr lang="ja-JP" altLang="en-US" sz="2200" dirty="0"/>
              <a:t>はそれと引き換えに、</a:t>
            </a:r>
            <a:r>
              <a:rPr lang="en-US" altLang="ja-JP" sz="2200" dirty="0"/>
              <a:t>Y</a:t>
            </a:r>
            <a:r>
              <a:rPr lang="ja-JP" altLang="en-US" sz="2200" dirty="0"/>
              <a:t>に</a:t>
            </a:r>
            <a:r>
              <a:rPr lang="ja-JP" altLang="en-US" sz="2200" dirty="0">
                <a:solidFill>
                  <a:srgbClr val="FF0000"/>
                </a:solidFill>
              </a:rPr>
              <a:t>船積書類</a:t>
            </a:r>
            <a:r>
              <a:rPr lang="ja-JP" altLang="en-US" sz="2200" dirty="0"/>
              <a:t>を渡す（</a:t>
            </a:r>
            <a:r>
              <a:rPr lang="en-US" altLang="ja-JP" sz="2200" dirty="0"/>
              <a:t>documents against payments</a:t>
            </a:r>
            <a:r>
              <a:rPr lang="ja-JP" altLang="en-US" sz="2200" dirty="0"/>
              <a:t>）。</a:t>
            </a:r>
          </a:p>
          <a:p>
            <a:pPr marL="342900" indent="-342900">
              <a:buFont typeface="+mj-ea"/>
              <a:buAutoNum type="circleNumDbPlain"/>
            </a:pPr>
            <a:r>
              <a:rPr lang="en-US" altLang="ja-JP" sz="2200" dirty="0"/>
              <a:t>Y</a:t>
            </a:r>
            <a:r>
              <a:rPr lang="ja-JP" altLang="en-US" sz="2200" dirty="0"/>
              <a:t>は港に行って船会社に</a:t>
            </a:r>
            <a:r>
              <a:rPr lang="ja-JP" altLang="en-US" sz="2200" dirty="0">
                <a:solidFill>
                  <a:srgbClr val="FF0000"/>
                </a:solidFill>
              </a:rPr>
              <a:t>船荷証券</a:t>
            </a:r>
            <a:r>
              <a:rPr lang="ja-JP" altLang="en-US" sz="2200" dirty="0"/>
              <a:t>を渡して貨物を受け取る。</a:t>
            </a:r>
          </a:p>
          <a:p>
            <a:pPr marL="342900" indent="-342900">
              <a:buFont typeface="+mj-ea"/>
              <a:buAutoNum type="circleNumDbPlain"/>
            </a:pPr>
            <a:r>
              <a:rPr lang="en-US" altLang="ja-JP" sz="2200" dirty="0"/>
              <a:t>B</a:t>
            </a:r>
            <a:r>
              <a:rPr lang="ja-JP" altLang="en-US" sz="2200" dirty="0"/>
              <a:t>は</a:t>
            </a:r>
            <a:r>
              <a:rPr lang="en-US" altLang="ja-JP" sz="2200" dirty="0"/>
              <a:t>A</a:t>
            </a:r>
            <a:r>
              <a:rPr lang="ja-JP" altLang="en-US" sz="2200" dirty="0"/>
              <a:t>に支払う。</a:t>
            </a:r>
          </a:p>
          <a:p>
            <a:pPr marL="342900" indent="-342900">
              <a:buFont typeface="+mj-ea"/>
              <a:buAutoNum type="circleNumDbPlain"/>
            </a:pPr>
            <a:r>
              <a:rPr lang="en-US" altLang="ja-JP" sz="2200" dirty="0"/>
              <a:t>A</a:t>
            </a:r>
            <a:r>
              <a:rPr lang="ja-JP" altLang="en-US" sz="2200" dirty="0"/>
              <a:t>は</a:t>
            </a:r>
            <a:r>
              <a:rPr lang="en-US" altLang="ja-JP" sz="2200" dirty="0"/>
              <a:t>X</a:t>
            </a:r>
            <a:r>
              <a:rPr lang="ja-JP" altLang="en-US" sz="2200" dirty="0"/>
              <a:t>に支払う。</a:t>
            </a:r>
            <a:endParaRPr kumimoji="1" lang="ja-JP" altLang="en-US" sz="2200" dirty="0"/>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045402" y="402191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045402" y="245113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026522" y="2204935"/>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332689" y="4377447"/>
            <a:ext cx="175098" cy="4085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857983" y="4348264"/>
            <a:ext cx="963038" cy="38910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2045402" y="4180225"/>
            <a:ext cx="1692000" cy="1945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099922" y="4377447"/>
            <a:ext cx="403984" cy="77821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503906"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80028652"/>
      </p:ext>
    </p:extLst>
  </p:cSld>
  <p:clrMapOvr>
    <a:masterClrMapping/>
  </p:clrMapOvr>
  <mc:AlternateContent xmlns:mc="http://schemas.openxmlformats.org/markup-compatibility/2006" xmlns:p14="http://schemas.microsoft.com/office/powerpoint/2010/main">
    <mc:Choice Requires="p14">
      <p:transition spd="slow" p14:dur="2000" advTm="146748"/>
    </mc:Choice>
    <mc:Fallback xmlns="">
      <p:transition spd="slow" advTm="1467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additive="base">
                                        <p:cTn id="65" dur="500" fill="hold"/>
                                        <p:tgtEl>
                                          <p:spTgt spid="12"/>
                                        </p:tgtEl>
                                        <p:attrNameLst>
                                          <p:attrName>ppt_x</p:attrName>
                                        </p:attrNameLst>
                                      </p:cBhvr>
                                      <p:tavLst>
                                        <p:tav tm="0">
                                          <p:val>
                                            <p:strVal val="#ppt_x"/>
                                          </p:val>
                                        </p:tav>
                                        <p:tav tm="100000">
                                          <p:val>
                                            <p:strVal val="#ppt_x"/>
                                          </p:val>
                                        </p:tav>
                                      </p:tavLst>
                                    </p:anim>
                                    <p:anim calcmode="lin" valueType="num">
                                      <p:cBhvr additive="base">
                                        <p:cTn id="6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6">
                                            <p:txEl>
                                              <p:pRg st="3" end="3"/>
                                            </p:txEl>
                                          </p:spTgt>
                                        </p:tgtEl>
                                        <p:attrNameLst>
                                          <p:attrName>style.visibility</p:attrName>
                                        </p:attrNameLst>
                                      </p:cBhvr>
                                      <p:to>
                                        <p:strVal val="visible"/>
                                      </p:to>
                                    </p:set>
                                    <p:anim calcmode="lin" valueType="num">
                                      <p:cBhvr additive="base">
                                        <p:cTn id="7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500" fill="hold"/>
                                        <p:tgtEl>
                                          <p:spTgt spid="13"/>
                                        </p:tgtEl>
                                        <p:attrNameLst>
                                          <p:attrName>ppt_x</p:attrName>
                                        </p:attrNameLst>
                                      </p:cBhvr>
                                      <p:tavLst>
                                        <p:tav tm="0">
                                          <p:val>
                                            <p:strVal val="#ppt_x"/>
                                          </p:val>
                                        </p:tav>
                                        <p:tav tm="100000">
                                          <p:val>
                                            <p:strVal val="#ppt_x"/>
                                          </p:val>
                                        </p:tav>
                                      </p:tavLst>
                                    </p:anim>
                                    <p:anim calcmode="lin" valueType="num">
                                      <p:cBhvr additive="base">
                                        <p:cTn id="7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6">
                                            <p:txEl>
                                              <p:pRg st="4" end="4"/>
                                            </p:txEl>
                                          </p:spTgt>
                                        </p:tgtEl>
                                        <p:attrNameLst>
                                          <p:attrName>style.visibility</p:attrName>
                                        </p:attrNameLst>
                                      </p:cBhvr>
                                      <p:to>
                                        <p:strVal val="visible"/>
                                      </p:to>
                                    </p:set>
                                    <p:anim calcmode="lin" valueType="num">
                                      <p:cBhvr additive="base">
                                        <p:cTn id="8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8"/>
                                        </p:tgtEl>
                                        <p:attrNameLst>
                                          <p:attrName>style.visibility</p:attrName>
                                        </p:attrNameLst>
                                      </p:cBhvr>
                                      <p:to>
                                        <p:strVal val="visible"/>
                                      </p:to>
                                    </p:set>
                                    <p:anim calcmode="lin" valueType="num">
                                      <p:cBhvr additive="base">
                                        <p:cTn id="89" dur="500" fill="hold"/>
                                        <p:tgtEl>
                                          <p:spTgt spid="8"/>
                                        </p:tgtEl>
                                        <p:attrNameLst>
                                          <p:attrName>ppt_x</p:attrName>
                                        </p:attrNameLst>
                                      </p:cBhvr>
                                      <p:tavLst>
                                        <p:tav tm="0">
                                          <p:val>
                                            <p:strVal val="#ppt_x"/>
                                          </p:val>
                                        </p:tav>
                                        <p:tav tm="100000">
                                          <p:val>
                                            <p:strVal val="#ppt_x"/>
                                          </p:val>
                                        </p:tav>
                                      </p:tavLst>
                                    </p:anim>
                                    <p:anim calcmode="lin" valueType="num">
                                      <p:cBhvr additive="base">
                                        <p:cTn id="9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6">
                                            <p:txEl>
                                              <p:pRg st="5" end="5"/>
                                            </p:txEl>
                                          </p:spTgt>
                                        </p:tgtEl>
                                        <p:attrNameLst>
                                          <p:attrName>style.visibility</p:attrName>
                                        </p:attrNameLst>
                                      </p:cBhvr>
                                      <p:to>
                                        <p:strVal val="visible"/>
                                      </p:to>
                                    </p:set>
                                    <p:anim calcmode="lin" valueType="num">
                                      <p:cBhvr additive="base">
                                        <p:cTn id="9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20"/>
                                        </p:tgtEl>
                                        <p:attrNameLst>
                                          <p:attrName>style.visibility</p:attrName>
                                        </p:attrNameLst>
                                      </p:cBhvr>
                                      <p:to>
                                        <p:strVal val="visible"/>
                                      </p:to>
                                    </p:set>
                                    <p:anim calcmode="lin" valueType="num">
                                      <p:cBhvr additive="base">
                                        <p:cTn id="101" dur="500" fill="hold"/>
                                        <p:tgtEl>
                                          <p:spTgt spid="20"/>
                                        </p:tgtEl>
                                        <p:attrNameLst>
                                          <p:attrName>ppt_x</p:attrName>
                                        </p:attrNameLst>
                                      </p:cBhvr>
                                      <p:tavLst>
                                        <p:tav tm="0">
                                          <p:val>
                                            <p:strVal val="#ppt_x"/>
                                          </p:val>
                                        </p:tav>
                                        <p:tav tm="100000">
                                          <p:val>
                                            <p:strVal val="#ppt_x"/>
                                          </p:val>
                                        </p:tav>
                                      </p:tavLst>
                                    </p:anim>
                                    <p:anim calcmode="lin" valueType="num">
                                      <p:cBhvr additive="base">
                                        <p:cTn id="10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6">
                                            <p:txEl>
                                              <p:pRg st="6" end="6"/>
                                            </p:txEl>
                                          </p:spTgt>
                                        </p:tgtEl>
                                        <p:attrNameLst>
                                          <p:attrName>style.visibility</p:attrName>
                                        </p:attrNameLst>
                                      </p:cBhvr>
                                      <p:to>
                                        <p:strVal val="visible"/>
                                      </p:to>
                                    </p:set>
                                    <p:anim calcmode="lin" valueType="num">
                                      <p:cBhvr additive="base">
                                        <p:cTn id="10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15"/>
                                        </p:tgtEl>
                                        <p:attrNameLst>
                                          <p:attrName>style.visibility</p:attrName>
                                        </p:attrNameLst>
                                      </p:cBhvr>
                                      <p:to>
                                        <p:strVal val="visible"/>
                                      </p:to>
                                    </p:set>
                                    <p:anim calcmode="lin" valueType="num">
                                      <p:cBhvr additive="base">
                                        <p:cTn id="113" dur="500" fill="hold"/>
                                        <p:tgtEl>
                                          <p:spTgt spid="15"/>
                                        </p:tgtEl>
                                        <p:attrNameLst>
                                          <p:attrName>ppt_x</p:attrName>
                                        </p:attrNameLst>
                                      </p:cBhvr>
                                      <p:tavLst>
                                        <p:tav tm="0">
                                          <p:val>
                                            <p:strVal val="#ppt_x"/>
                                          </p:val>
                                        </p:tav>
                                        <p:tav tm="100000">
                                          <p:val>
                                            <p:strVal val="#ppt_x"/>
                                          </p:val>
                                        </p:tav>
                                      </p:tavLst>
                                    </p:anim>
                                    <p:anim calcmode="lin" valueType="num">
                                      <p:cBhvr additive="base">
                                        <p:cTn id="1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anim calcmode="lin" valueType="num">
                                      <p:cBhvr additive="base">
                                        <p:cTn id="11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nodeType="clickEffect">
                                  <p:stCondLst>
                                    <p:cond delay="0"/>
                                  </p:stCondLst>
                                  <p:childTnLst>
                                    <p:set>
                                      <p:cBhvr>
                                        <p:cTn id="124" dur="1" fill="hold">
                                          <p:stCondLst>
                                            <p:cond delay="0"/>
                                          </p:stCondLst>
                                        </p:cTn>
                                        <p:tgtEl>
                                          <p:spTgt spid="23"/>
                                        </p:tgtEl>
                                        <p:attrNameLst>
                                          <p:attrName>style.visibility</p:attrName>
                                        </p:attrNameLst>
                                      </p:cBhvr>
                                      <p:to>
                                        <p:strVal val="visible"/>
                                      </p:to>
                                    </p:set>
                                    <p:anim calcmode="lin" valueType="num">
                                      <p:cBhvr additive="base">
                                        <p:cTn id="125" dur="500" fill="hold"/>
                                        <p:tgtEl>
                                          <p:spTgt spid="23"/>
                                        </p:tgtEl>
                                        <p:attrNameLst>
                                          <p:attrName>ppt_x</p:attrName>
                                        </p:attrNameLst>
                                      </p:cBhvr>
                                      <p:tavLst>
                                        <p:tav tm="0">
                                          <p:val>
                                            <p:strVal val="#ppt_x"/>
                                          </p:val>
                                        </p:tav>
                                        <p:tav tm="100000">
                                          <p:val>
                                            <p:strVal val="#ppt_x"/>
                                          </p:val>
                                        </p:tav>
                                      </p:tavLst>
                                    </p:anim>
                                    <p:anim calcmode="lin" valueType="num">
                                      <p:cBhvr additive="base">
                                        <p:cTn id="1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nodeType="clickEffect">
                                  <p:stCondLst>
                                    <p:cond delay="0"/>
                                  </p:stCondLst>
                                  <p:childTnLst>
                                    <p:set>
                                      <p:cBhvr>
                                        <p:cTn id="130" dur="1" fill="hold">
                                          <p:stCondLst>
                                            <p:cond delay="0"/>
                                          </p:stCondLst>
                                        </p:cTn>
                                        <p:tgtEl>
                                          <p:spTgt spid="6">
                                            <p:txEl>
                                              <p:pRg st="8" end="8"/>
                                            </p:txEl>
                                          </p:spTgt>
                                        </p:tgtEl>
                                        <p:attrNameLst>
                                          <p:attrName>style.visibility</p:attrName>
                                        </p:attrNameLst>
                                      </p:cBhvr>
                                      <p:to>
                                        <p:strVal val="visible"/>
                                      </p:to>
                                    </p:set>
                                    <p:anim calcmode="lin" valueType="num">
                                      <p:cBhvr additive="base">
                                        <p:cTn id="13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nodeType="clickEffect">
                                  <p:stCondLst>
                                    <p:cond delay="0"/>
                                  </p:stCondLst>
                                  <p:childTnLst>
                                    <p:set>
                                      <p:cBhvr>
                                        <p:cTn id="136" dur="1" fill="hold">
                                          <p:stCondLst>
                                            <p:cond delay="0"/>
                                          </p:stCondLst>
                                        </p:cTn>
                                        <p:tgtEl>
                                          <p:spTgt spid="3">
                                            <p:txEl>
                                              <p:pRg st="9" end="9"/>
                                            </p:txEl>
                                          </p:spTgt>
                                        </p:tgtEl>
                                        <p:attrNameLst>
                                          <p:attrName>style.visibility</p:attrName>
                                        </p:attrNameLst>
                                      </p:cBhvr>
                                      <p:to>
                                        <p:strVal val="visible"/>
                                      </p:to>
                                    </p:set>
                                    <p:anim calcmode="lin" valueType="num">
                                      <p:cBhvr additive="base">
                                        <p:cTn id="1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nodeType="clickEffect">
                                  <p:stCondLst>
                                    <p:cond delay="0"/>
                                  </p:stCondLst>
                                  <p:childTnLst>
                                    <p:set>
                                      <p:cBhvr>
                                        <p:cTn id="142" dur="1" fill="hold">
                                          <p:stCondLst>
                                            <p:cond delay="0"/>
                                          </p:stCondLst>
                                        </p:cTn>
                                        <p:tgtEl>
                                          <p:spTgt spid="19"/>
                                        </p:tgtEl>
                                        <p:attrNameLst>
                                          <p:attrName>style.visibility</p:attrName>
                                        </p:attrNameLst>
                                      </p:cBhvr>
                                      <p:to>
                                        <p:strVal val="visible"/>
                                      </p:to>
                                    </p:set>
                                    <p:anim calcmode="lin" valueType="num">
                                      <p:cBhvr additive="base">
                                        <p:cTn id="143" dur="500" fill="hold"/>
                                        <p:tgtEl>
                                          <p:spTgt spid="19"/>
                                        </p:tgtEl>
                                        <p:attrNameLst>
                                          <p:attrName>ppt_x</p:attrName>
                                        </p:attrNameLst>
                                      </p:cBhvr>
                                      <p:tavLst>
                                        <p:tav tm="0">
                                          <p:val>
                                            <p:strVal val="#ppt_x"/>
                                          </p:val>
                                        </p:tav>
                                        <p:tav tm="100000">
                                          <p:val>
                                            <p:strVal val="#ppt_x"/>
                                          </p:val>
                                        </p:tav>
                                      </p:tavLst>
                                    </p:anim>
                                    <p:anim calcmode="lin" valueType="num">
                                      <p:cBhvr additive="base">
                                        <p:cTn id="1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nodeType="clickEffect">
                                  <p:stCondLst>
                                    <p:cond delay="0"/>
                                  </p:stCondLst>
                                  <p:childTnLst>
                                    <p:set>
                                      <p:cBhvr>
                                        <p:cTn id="148" dur="1" fill="hold">
                                          <p:stCondLst>
                                            <p:cond delay="0"/>
                                          </p:stCondLst>
                                        </p:cTn>
                                        <p:tgtEl>
                                          <p:spTgt spid="6">
                                            <p:txEl>
                                              <p:pRg st="9" end="9"/>
                                            </p:txEl>
                                          </p:spTgt>
                                        </p:tgtEl>
                                        <p:attrNameLst>
                                          <p:attrName>style.visibility</p:attrName>
                                        </p:attrNameLst>
                                      </p:cBhvr>
                                      <p:to>
                                        <p:strVal val="visible"/>
                                      </p:to>
                                    </p:set>
                                    <p:anim calcmode="lin" valueType="num">
                                      <p:cBhvr additive="base">
                                        <p:cTn id="1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nodeType="clickEffect">
                                  <p:stCondLst>
                                    <p:cond delay="0"/>
                                  </p:stCondLst>
                                  <p:childTnLst>
                                    <p:set>
                                      <p:cBhvr>
                                        <p:cTn id="154" dur="1" fill="hold">
                                          <p:stCondLst>
                                            <p:cond delay="0"/>
                                          </p:stCondLst>
                                        </p:cTn>
                                        <p:tgtEl>
                                          <p:spTgt spid="22"/>
                                        </p:tgtEl>
                                        <p:attrNameLst>
                                          <p:attrName>style.visibility</p:attrName>
                                        </p:attrNameLst>
                                      </p:cBhvr>
                                      <p:to>
                                        <p:strVal val="visible"/>
                                      </p:to>
                                    </p:set>
                                    <p:anim calcmode="lin" valueType="num">
                                      <p:cBhvr additive="base">
                                        <p:cTn id="155" dur="500" fill="hold"/>
                                        <p:tgtEl>
                                          <p:spTgt spid="22"/>
                                        </p:tgtEl>
                                        <p:attrNameLst>
                                          <p:attrName>ppt_x</p:attrName>
                                        </p:attrNameLst>
                                      </p:cBhvr>
                                      <p:tavLst>
                                        <p:tav tm="0">
                                          <p:val>
                                            <p:strVal val="#ppt_x"/>
                                          </p:val>
                                        </p:tav>
                                        <p:tav tm="100000">
                                          <p:val>
                                            <p:strVal val="#ppt_x"/>
                                          </p:val>
                                        </p:tav>
                                      </p:tavLst>
                                    </p:anim>
                                    <p:anim calcmode="lin" valueType="num">
                                      <p:cBhvr additive="base">
                                        <p:cTn id="1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nodeType="clickEffect">
                                  <p:stCondLst>
                                    <p:cond delay="0"/>
                                  </p:stCondLst>
                                  <p:childTnLst>
                                    <p:set>
                                      <p:cBhvr>
                                        <p:cTn id="160" dur="1" fill="hold">
                                          <p:stCondLst>
                                            <p:cond delay="0"/>
                                          </p:stCondLst>
                                        </p:cTn>
                                        <p:tgtEl>
                                          <p:spTgt spid="6">
                                            <p:txEl>
                                              <p:pRg st="10" end="10"/>
                                            </p:txEl>
                                          </p:spTgt>
                                        </p:tgtEl>
                                        <p:attrNameLst>
                                          <p:attrName>style.visibility</p:attrName>
                                        </p:attrNameLst>
                                      </p:cBhvr>
                                      <p:to>
                                        <p:strVal val="visible"/>
                                      </p:to>
                                    </p:set>
                                    <p:anim calcmode="lin" valueType="num">
                                      <p:cBhvr additive="base">
                                        <p:cTn id="161"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nodeType="clickEffect">
                                  <p:stCondLst>
                                    <p:cond delay="0"/>
                                  </p:stCondLst>
                                  <p:childTnLst>
                                    <p:set>
                                      <p:cBhvr>
                                        <p:cTn id="166" dur="1" fill="hold">
                                          <p:stCondLst>
                                            <p:cond delay="0"/>
                                          </p:stCondLst>
                                        </p:cTn>
                                        <p:tgtEl>
                                          <p:spTgt spid="10"/>
                                        </p:tgtEl>
                                        <p:attrNameLst>
                                          <p:attrName>style.visibility</p:attrName>
                                        </p:attrNameLst>
                                      </p:cBhvr>
                                      <p:to>
                                        <p:strVal val="visible"/>
                                      </p:to>
                                    </p:set>
                                    <p:anim calcmode="lin" valueType="num">
                                      <p:cBhvr additive="base">
                                        <p:cTn id="167" dur="500" fill="hold"/>
                                        <p:tgtEl>
                                          <p:spTgt spid="10"/>
                                        </p:tgtEl>
                                        <p:attrNameLst>
                                          <p:attrName>ppt_x</p:attrName>
                                        </p:attrNameLst>
                                      </p:cBhvr>
                                      <p:tavLst>
                                        <p:tav tm="0">
                                          <p:val>
                                            <p:strVal val="#ppt_x"/>
                                          </p:val>
                                        </p:tav>
                                        <p:tav tm="100000">
                                          <p:val>
                                            <p:strVal val="#ppt_x"/>
                                          </p:val>
                                        </p:tav>
                                      </p:tavLst>
                                    </p:anim>
                                    <p:anim calcmode="lin" valueType="num">
                                      <p:cBhvr additive="base">
                                        <p:cTn id="16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ja-JP" altLang="en-US" dirty="0"/>
              <a:t>ここからが、第</a:t>
            </a:r>
            <a:r>
              <a:rPr lang="en-US" altLang="ja-JP" dirty="0"/>
              <a:t>2</a:t>
            </a:r>
            <a:r>
              <a:rPr lang="ja-JP" altLang="en-US" dirty="0"/>
              <a:t>節の本題。まだこの状態でも、輸出者</a:t>
            </a:r>
            <a:r>
              <a:rPr lang="en-US" altLang="ja-JP" dirty="0"/>
              <a:t>X</a:t>
            </a:r>
            <a:r>
              <a:rPr lang="ja-JP" altLang="en-US" dirty="0"/>
              <a:t>の代金受取りが最後になるという問題が解決されていない。</a:t>
            </a:r>
          </a:p>
          <a:p>
            <a:pPr marL="342900" indent="-342900" algn="l">
              <a:buFont typeface="Wingdings" panose="05000000000000000000" pitchFamily="2" charset="2"/>
              <a:buChar char="l"/>
            </a:pPr>
            <a:r>
              <a:rPr lang="ja-JP" altLang="en-US" dirty="0"/>
              <a:t>それを解決するものして、信用状（</a:t>
            </a:r>
            <a:r>
              <a:rPr lang="en-US" altLang="ja-JP" dirty="0"/>
              <a:t>letter of credit</a:t>
            </a:r>
            <a:r>
              <a:rPr lang="ja-JP" altLang="en-US" dirty="0"/>
              <a:t>）が登場する。信用状とは、「輸入者がもし代金を支払えなくても、私が必ず支払います」という保証人になったことを証明する書類。</a:t>
            </a:r>
          </a:p>
          <a:p>
            <a:pPr marL="342900" indent="-342900" algn="l">
              <a:buFont typeface="Wingdings" panose="05000000000000000000" pitchFamily="2" charset="2"/>
              <a:buChar char="l"/>
            </a:pPr>
            <a:r>
              <a:rPr lang="ja-JP" altLang="en-US" dirty="0"/>
              <a:t>誰でもその役割を果たせるが、輸入者側の取引銀行がすることが多い。</a:t>
            </a:r>
          </a:p>
          <a:p>
            <a:pPr marL="342900" indent="-342900" algn="l">
              <a:buFont typeface="Wingdings" panose="05000000000000000000" pitchFamily="2" charset="2"/>
              <a:buChar char="l"/>
            </a:pPr>
            <a:r>
              <a:rPr lang="ja-JP" altLang="en-US" dirty="0"/>
              <a:t>それを加えて、取引の実際を説明する。</a:t>
            </a:r>
          </a:p>
          <a:p>
            <a:pPr marL="342900" indent="-342900" algn="l">
              <a:buFont typeface="Wingdings" panose="05000000000000000000" pitchFamily="2" charset="2"/>
              <a:buChar char="l"/>
            </a:pPr>
            <a:r>
              <a:rPr lang="ja-JP" altLang="en-US" dirty="0"/>
              <a:t>なお、為替手形は一覧払いつまり満期がないものと仮定する。</a:t>
            </a:r>
          </a:p>
          <a:p>
            <a:pPr algn="l"/>
            <a:r>
              <a:rPr lang="ja-JP" altLang="en-US" dirty="0"/>
              <a:t>　　</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Tree>
    <p:custDataLst>
      <p:tags r:id="rId1"/>
    </p:custDataLst>
    <p:extLst>
      <p:ext uri="{BB962C8B-B14F-4D97-AF65-F5344CB8AC3E}">
        <p14:creationId xmlns:p14="http://schemas.microsoft.com/office/powerpoint/2010/main" val="857820383"/>
      </p:ext>
    </p:extLst>
  </p:cSld>
  <p:clrMapOvr>
    <a:masterClrMapping/>
  </p:clrMapOvr>
  <mc:AlternateContent xmlns:mc="http://schemas.openxmlformats.org/markup-compatibility/2006" xmlns:p14="http://schemas.microsoft.com/office/powerpoint/2010/main">
    <mc:Choice Requires="p14">
      <p:transition spd="slow" p14:dur="2000" advTm="79713"/>
    </mc:Choice>
    <mc:Fallback xmlns="">
      <p:transition spd="slow" advTm="797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0700427" cy="5062460"/>
          </a:xfrm>
        </p:spPr>
        <p:txBody>
          <a:bodyPr>
            <a:normAutofit/>
          </a:bodyPr>
          <a:lstStyle/>
          <a:p>
            <a:pPr marL="342900" indent="-342900" algn="l">
              <a:buFont typeface="Wingdings" panose="05000000000000000000" pitchFamily="2" charset="2"/>
              <a:buChar char="l"/>
            </a:pPr>
            <a:r>
              <a:rPr lang="ja-JP" altLang="en-US" dirty="0"/>
              <a:t>アメリカの銀行</a:t>
            </a:r>
            <a:r>
              <a:rPr lang="en-US" altLang="ja-JP" dirty="0"/>
              <a:t>B</a:t>
            </a:r>
            <a:r>
              <a:rPr lang="ja-JP" altLang="en-US" dirty="0" err="1"/>
              <a:t>が保</a:t>
            </a:r>
            <a:r>
              <a:rPr lang="ja-JP" altLang="en-US" dirty="0"/>
              <a:t>証人になるケース。</a:t>
            </a:r>
          </a:p>
          <a:p>
            <a:pPr algn="l"/>
            <a:r>
              <a:rPr lang="ja-JP" altLang="en-US" dirty="0"/>
              <a:t>　（日本）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r>
              <a:rPr lang="ja-JP" altLang="en-US" dirty="0"/>
              <a:t>　船会社　　保険会社</a:t>
            </a:r>
          </a:p>
          <a:p>
            <a:pPr algn="l"/>
            <a:r>
              <a:rPr lang="ja-JP" altLang="en-US" dirty="0"/>
              <a:t>　　　　　　　　　　　　　　　船会社</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6" name="テキスト ボックス 5"/>
          <p:cNvSpPr txBox="1"/>
          <p:nvPr/>
        </p:nvSpPr>
        <p:spPr>
          <a:xfrm>
            <a:off x="5033775" y="1537223"/>
            <a:ext cx="6527833" cy="4524315"/>
          </a:xfrm>
          <a:prstGeom prst="rect">
            <a:avLst/>
          </a:prstGeom>
          <a:noFill/>
        </p:spPr>
        <p:txBody>
          <a:bodyPr wrap="square" rtlCol="0">
            <a:spAutoFit/>
          </a:bodyPr>
          <a:lstStyle/>
          <a:p>
            <a:pPr marL="342900" indent="-342900">
              <a:buFont typeface="+mj-ea"/>
              <a:buAutoNum type="circleNumDbPlain"/>
            </a:pPr>
            <a:r>
              <a:rPr lang="en-US" altLang="ja-JP" dirty="0"/>
              <a:t>X</a:t>
            </a:r>
            <a:r>
              <a:rPr lang="ja-JP" altLang="en-US" dirty="0"/>
              <a:t>と</a:t>
            </a:r>
            <a:r>
              <a:rPr lang="en-US" altLang="ja-JP" dirty="0"/>
              <a:t>Y</a:t>
            </a:r>
            <a:r>
              <a:rPr lang="ja-JP" altLang="en-US" dirty="0"/>
              <a:t>は輸出入の内容を相談。</a:t>
            </a:r>
          </a:p>
          <a:p>
            <a:pPr marL="342900" indent="-342900">
              <a:buFont typeface="+mj-ea"/>
              <a:buAutoNum type="circleNumDbPlain"/>
            </a:pPr>
            <a:r>
              <a:rPr lang="en-US" altLang="ja-JP" dirty="0"/>
              <a:t>Y</a:t>
            </a:r>
            <a:r>
              <a:rPr lang="ja-JP" altLang="en-US" dirty="0"/>
              <a:t>は</a:t>
            </a:r>
            <a:r>
              <a:rPr lang="en-US" altLang="ja-JP" dirty="0"/>
              <a:t>B</a:t>
            </a:r>
            <a:r>
              <a:rPr lang="ja-JP" altLang="en-US" dirty="0"/>
              <a:t>に</a:t>
            </a:r>
            <a:r>
              <a:rPr lang="ja-JP" altLang="en-US" dirty="0">
                <a:solidFill>
                  <a:srgbClr val="FF0000"/>
                </a:solidFill>
              </a:rPr>
              <a:t>信用状</a:t>
            </a:r>
            <a:r>
              <a:rPr lang="ja-JP" altLang="en-US" dirty="0"/>
              <a:t>の発行（開設）を依頼（</a:t>
            </a:r>
            <a:r>
              <a:rPr lang="en-US" altLang="ja-JP" dirty="0"/>
              <a:t>X</a:t>
            </a:r>
            <a:r>
              <a:rPr lang="ja-JP" altLang="en-US" dirty="0"/>
              <a:t>が依頼するケースもあり）。</a:t>
            </a:r>
            <a:r>
              <a:rPr lang="en-US" altLang="ja-JP" dirty="0"/>
              <a:t>OK</a:t>
            </a:r>
            <a:r>
              <a:rPr lang="ja-JP" altLang="en-US" dirty="0"/>
              <a:t>ならば料金を</a:t>
            </a:r>
            <a:r>
              <a:rPr lang="en-US" altLang="ja-JP" dirty="0"/>
              <a:t>B</a:t>
            </a:r>
            <a:r>
              <a:rPr lang="ja-JP" altLang="en-US" dirty="0"/>
              <a:t>に支払って契約成立。</a:t>
            </a:r>
          </a:p>
          <a:p>
            <a:pPr marL="342900" indent="-342900">
              <a:buFont typeface="+mj-ea"/>
              <a:buAutoNum type="circleNumDbPlain"/>
            </a:pPr>
            <a:r>
              <a:rPr lang="en-US" altLang="ja-JP" dirty="0"/>
              <a:t>B</a:t>
            </a:r>
            <a:r>
              <a:rPr lang="ja-JP" altLang="en-US" dirty="0"/>
              <a:t>は</a:t>
            </a:r>
            <a:r>
              <a:rPr lang="en-US" altLang="ja-JP" dirty="0"/>
              <a:t>A</a:t>
            </a:r>
            <a:r>
              <a:rPr lang="ja-JP" altLang="en-US" dirty="0"/>
              <a:t>（そして</a:t>
            </a:r>
            <a:r>
              <a:rPr lang="en-US" altLang="ja-JP" dirty="0"/>
              <a:t>A</a:t>
            </a:r>
            <a:r>
              <a:rPr lang="ja-JP" altLang="en-US" dirty="0"/>
              <a:t>から</a:t>
            </a:r>
            <a:r>
              <a:rPr lang="en-US" altLang="ja-JP" dirty="0"/>
              <a:t>X</a:t>
            </a:r>
            <a:r>
              <a:rPr lang="ja-JP" altLang="en-US" dirty="0"/>
              <a:t>）に信用状を発行（開設）・通知。</a:t>
            </a:r>
          </a:p>
          <a:p>
            <a:pPr marL="342900" indent="-342900">
              <a:buFont typeface="+mj-ea"/>
              <a:buAutoNum type="circleNumDbPlain"/>
            </a:pPr>
            <a:r>
              <a:rPr lang="en-US" altLang="ja-JP" dirty="0"/>
              <a:t>X</a:t>
            </a:r>
            <a:r>
              <a:rPr lang="ja-JP" altLang="en-US" dirty="0"/>
              <a:t>は船会社と海上輸送の契約をして、貨物を持込み船荷証券を受け取る。</a:t>
            </a:r>
          </a:p>
          <a:p>
            <a:pPr marL="342900" indent="-342900">
              <a:buFont typeface="+mj-ea"/>
              <a:buAutoNum type="circleNumDbPlain"/>
            </a:pPr>
            <a:r>
              <a:rPr lang="en-US" altLang="ja-JP" dirty="0"/>
              <a:t>X</a:t>
            </a:r>
            <a:r>
              <a:rPr lang="ja-JP" altLang="en-US" dirty="0"/>
              <a:t>は保険会社と契約して、保険証券を受け取る。</a:t>
            </a:r>
          </a:p>
          <a:p>
            <a:pPr marL="342900" indent="-342900">
              <a:buFont typeface="+mj-ea"/>
              <a:buAutoNum type="circleNumDbPlain"/>
            </a:pPr>
            <a:r>
              <a:rPr lang="en-US" altLang="ja-JP" dirty="0"/>
              <a:t>X</a:t>
            </a:r>
            <a:r>
              <a:rPr lang="ja-JP" altLang="en-US" dirty="0"/>
              <a:t>（船会社）は、</a:t>
            </a:r>
            <a:r>
              <a:rPr lang="en-US" altLang="ja-JP" dirty="0"/>
              <a:t>Y</a:t>
            </a:r>
            <a:r>
              <a:rPr lang="ja-JP" altLang="en-US" dirty="0"/>
              <a:t>に貨物を輸出する。</a:t>
            </a:r>
          </a:p>
          <a:p>
            <a:pPr marL="342900" indent="-342900">
              <a:buFont typeface="+mj-ea"/>
              <a:buAutoNum type="circleNumDbPlain"/>
            </a:pPr>
            <a:r>
              <a:rPr lang="en-US" altLang="ja-JP" dirty="0"/>
              <a:t>X</a:t>
            </a:r>
            <a:r>
              <a:rPr lang="ja-JP" altLang="en-US" dirty="0"/>
              <a:t>は</a:t>
            </a:r>
            <a:r>
              <a:rPr lang="en-US" altLang="ja-JP" dirty="0"/>
              <a:t>A</a:t>
            </a:r>
            <a:r>
              <a:rPr lang="ja-JP" altLang="en-US" dirty="0"/>
              <a:t>に為替手形と船積書類を持ち込み、買取を依頼する。</a:t>
            </a:r>
          </a:p>
          <a:p>
            <a:pPr marL="342900" indent="-342900">
              <a:buFont typeface="+mj-ea"/>
              <a:buAutoNum type="circleNumDbPlain"/>
            </a:pPr>
            <a:r>
              <a:rPr lang="en-US" altLang="ja-JP" dirty="0">
                <a:solidFill>
                  <a:srgbClr val="FF0000"/>
                </a:solidFill>
              </a:rPr>
              <a:t>A</a:t>
            </a:r>
            <a:r>
              <a:rPr lang="ja-JP" altLang="en-US" dirty="0">
                <a:solidFill>
                  <a:srgbClr val="FF0000"/>
                </a:solidFill>
              </a:rPr>
              <a:t>は手形を買い取り、</a:t>
            </a:r>
            <a:r>
              <a:rPr lang="en-US" altLang="ja-JP" dirty="0">
                <a:solidFill>
                  <a:srgbClr val="FF0000"/>
                </a:solidFill>
              </a:rPr>
              <a:t>X</a:t>
            </a:r>
            <a:r>
              <a:rPr lang="ja-JP" altLang="en-US" dirty="0">
                <a:solidFill>
                  <a:srgbClr val="FF0000"/>
                </a:solidFill>
              </a:rPr>
              <a:t>に代金を支払う。</a:t>
            </a:r>
          </a:p>
          <a:p>
            <a:pPr marL="342900" indent="-342900">
              <a:buFont typeface="+mj-ea"/>
              <a:buAutoNum type="circleNumDbPlain"/>
            </a:pPr>
            <a:r>
              <a:rPr lang="en-US" altLang="ja-JP" dirty="0"/>
              <a:t>A</a:t>
            </a:r>
            <a:r>
              <a:rPr lang="ja-JP" altLang="en-US" dirty="0"/>
              <a:t>は為替手形と船積書類を</a:t>
            </a:r>
            <a:r>
              <a:rPr lang="en-US" altLang="ja-JP" dirty="0"/>
              <a:t>B</a:t>
            </a:r>
            <a:r>
              <a:rPr lang="ja-JP" altLang="en-US" dirty="0"/>
              <a:t>に送る。</a:t>
            </a:r>
            <a:r>
              <a:rPr lang="en-US" altLang="ja-JP" dirty="0">
                <a:solidFill>
                  <a:srgbClr val="FF0000"/>
                </a:solidFill>
              </a:rPr>
              <a:t>B</a:t>
            </a:r>
            <a:r>
              <a:rPr lang="ja-JP" altLang="en-US" dirty="0">
                <a:solidFill>
                  <a:srgbClr val="FF0000"/>
                </a:solidFill>
              </a:rPr>
              <a:t>は</a:t>
            </a:r>
            <a:r>
              <a:rPr lang="en-US" altLang="ja-JP" dirty="0">
                <a:solidFill>
                  <a:srgbClr val="FF0000"/>
                </a:solidFill>
              </a:rPr>
              <a:t>A</a:t>
            </a:r>
            <a:r>
              <a:rPr lang="ja-JP" altLang="en-US" dirty="0">
                <a:solidFill>
                  <a:srgbClr val="FF0000"/>
                </a:solidFill>
              </a:rPr>
              <a:t>に代金を支払う（この⑨は⑪の後のケースもあり）。</a:t>
            </a:r>
          </a:p>
          <a:p>
            <a:pPr marL="342900" indent="-342900">
              <a:buFont typeface="+mj-ea"/>
              <a:buAutoNum type="circleNumDbPlain"/>
            </a:pPr>
            <a:r>
              <a:rPr lang="en-US" altLang="ja-JP" dirty="0"/>
              <a:t>B</a:t>
            </a:r>
            <a:r>
              <a:rPr lang="ja-JP" altLang="en-US" dirty="0"/>
              <a:t>は為替手形を</a:t>
            </a:r>
            <a:r>
              <a:rPr lang="en-US" altLang="ja-JP" dirty="0"/>
              <a:t>Y</a:t>
            </a:r>
            <a:r>
              <a:rPr lang="ja-JP" altLang="en-US" dirty="0"/>
              <a:t>に呈示する。</a:t>
            </a:r>
          </a:p>
          <a:p>
            <a:pPr marL="342900" indent="-342900">
              <a:buFont typeface="+mj-ea"/>
              <a:buAutoNum type="circleNumDbPlain"/>
            </a:pPr>
            <a:r>
              <a:rPr lang="en-US" altLang="ja-JP" dirty="0"/>
              <a:t>Y</a:t>
            </a:r>
            <a:r>
              <a:rPr lang="ja-JP" altLang="en-US" dirty="0"/>
              <a:t>は</a:t>
            </a:r>
            <a:r>
              <a:rPr lang="en-US" altLang="ja-JP" dirty="0"/>
              <a:t>B</a:t>
            </a:r>
            <a:r>
              <a:rPr lang="ja-JP" altLang="en-US" dirty="0"/>
              <a:t>に額面の代金を支払う（</a:t>
            </a:r>
            <a:r>
              <a:rPr lang="en-US" altLang="ja-JP" dirty="0"/>
              <a:t>Y</a:t>
            </a:r>
            <a:r>
              <a:rPr lang="ja-JP" altLang="en-US" dirty="0"/>
              <a:t>が</a:t>
            </a:r>
            <a:r>
              <a:rPr lang="en-US" altLang="ja-JP" dirty="0"/>
              <a:t>B</a:t>
            </a:r>
            <a:r>
              <a:rPr lang="ja-JP" altLang="en-US" dirty="0"/>
              <a:t>に置いている口座の引落し）。</a:t>
            </a:r>
            <a:r>
              <a:rPr lang="en-US" altLang="ja-JP" dirty="0"/>
              <a:t>B</a:t>
            </a:r>
            <a:r>
              <a:rPr lang="ja-JP" altLang="en-US" dirty="0"/>
              <a:t>はそれと引き換えに、</a:t>
            </a:r>
            <a:r>
              <a:rPr lang="en-US" altLang="ja-JP" dirty="0"/>
              <a:t>Y</a:t>
            </a:r>
            <a:r>
              <a:rPr lang="ja-JP" altLang="en-US" dirty="0"/>
              <a:t>に船積書類を渡す。</a:t>
            </a:r>
          </a:p>
          <a:p>
            <a:pPr marL="342900" indent="-342900">
              <a:buFont typeface="+mj-ea"/>
              <a:buAutoNum type="circleNumDbPlain"/>
            </a:pPr>
            <a:r>
              <a:rPr lang="en-US" altLang="ja-JP" dirty="0"/>
              <a:t>Y</a:t>
            </a:r>
            <a:r>
              <a:rPr lang="ja-JP" altLang="en-US" dirty="0"/>
              <a:t>は港に行って船会社に船荷証券を渡して貨物を受け取る。</a:t>
            </a:r>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045402" y="402191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2045402" y="2246855"/>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025947" y="207847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332689" y="4377447"/>
            <a:ext cx="175098" cy="4085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857983" y="4348264"/>
            <a:ext cx="963038" cy="38910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2045402" y="4180225"/>
            <a:ext cx="1692000" cy="1945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099922" y="4377447"/>
            <a:ext cx="403984" cy="77821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57991"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607667"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926077" y="2412460"/>
            <a:ext cx="1811325" cy="1386921"/>
            <a:chOff x="1926077" y="2412460"/>
            <a:chExt cx="1811325" cy="1386921"/>
          </a:xfrm>
        </p:grpSpPr>
        <p:cxnSp>
          <p:nvCxnSpPr>
            <p:cNvPr id="5" name="直線コネクタ 4"/>
            <p:cNvCxnSpPr/>
            <p:nvPr/>
          </p:nvCxnSpPr>
          <p:spPr>
            <a:xfrm flipH="1">
              <a:off x="2045402" y="2412460"/>
              <a:ext cx="16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1926077" y="2412460"/>
              <a:ext cx="119325" cy="1386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89035288"/>
      </p:ext>
    </p:extLst>
  </p:cSld>
  <p:clrMapOvr>
    <a:masterClrMapping/>
  </p:clrMapOvr>
  <mc:AlternateContent xmlns:mc="http://schemas.openxmlformats.org/markup-compatibility/2006" xmlns:p14="http://schemas.microsoft.com/office/powerpoint/2010/main">
    <mc:Choice Requires="p14">
      <p:transition spd="slow" p14:dur="2000" advTm="299224"/>
    </mc:Choice>
    <mc:Fallback xmlns="">
      <p:transition spd="slow" advTm="2992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4" end="4"/>
                                            </p:txEl>
                                          </p:spTgt>
                                        </p:tgtEl>
                                        <p:attrNameLst>
                                          <p:attrName>style.visibility</p:attrName>
                                        </p:attrNameLst>
                                      </p:cBhvr>
                                      <p:to>
                                        <p:strVal val="visible"/>
                                      </p:to>
                                    </p:set>
                                    <p:anim calcmode="lin" valueType="num">
                                      <p:cBhvr additive="base">
                                        <p:cTn id="7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 calcmode="lin" valueType="num">
                                      <p:cBhvr additive="base">
                                        <p:cTn id="7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9"/>
                                        </p:tgtEl>
                                        <p:attrNameLst>
                                          <p:attrName>style.visibility</p:attrName>
                                        </p:attrNameLst>
                                      </p:cBhvr>
                                      <p:to>
                                        <p:strVal val="visible"/>
                                      </p:to>
                                    </p:set>
                                    <p:anim calcmode="lin" valueType="num">
                                      <p:cBhvr additive="base">
                                        <p:cTn id="85" dur="500" fill="hold"/>
                                        <p:tgtEl>
                                          <p:spTgt spid="9"/>
                                        </p:tgtEl>
                                        <p:attrNameLst>
                                          <p:attrName>ppt_x</p:attrName>
                                        </p:attrNameLst>
                                      </p:cBhvr>
                                      <p:tavLst>
                                        <p:tav tm="0">
                                          <p:val>
                                            <p:strVal val="#ppt_x"/>
                                          </p:val>
                                        </p:tav>
                                        <p:tav tm="100000">
                                          <p:val>
                                            <p:strVal val="#ppt_x"/>
                                          </p:val>
                                        </p:tav>
                                      </p:tavLst>
                                    </p:anim>
                                    <p:anim calcmode="lin" valueType="num">
                                      <p:cBhvr additive="base">
                                        <p:cTn id="86" dur="500" fill="hold"/>
                                        <p:tgtEl>
                                          <p:spTgt spid="9"/>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2"/>
                                        </p:tgtEl>
                                        <p:attrNameLst>
                                          <p:attrName>style.visibility</p:attrName>
                                        </p:attrNameLst>
                                      </p:cBhvr>
                                      <p:to>
                                        <p:strVal val="visible"/>
                                      </p:to>
                                    </p:set>
                                    <p:anim calcmode="lin" valueType="num">
                                      <p:cBhvr additive="base">
                                        <p:cTn id="89" dur="500" fill="hold"/>
                                        <p:tgtEl>
                                          <p:spTgt spid="12"/>
                                        </p:tgtEl>
                                        <p:attrNameLst>
                                          <p:attrName>ppt_x</p:attrName>
                                        </p:attrNameLst>
                                      </p:cBhvr>
                                      <p:tavLst>
                                        <p:tav tm="0">
                                          <p:val>
                                            <p:strVal val="#ppt_x"/>
                                          </p:val>
                                        </p:tav>
                                        <p:tav tm="100000">
                                          <p:val>
                                            <p:strVal val="#ppt_x"/>
                                          </p:val>
                                        </p:tav>
                                      </p:tavLst>
                                    </p:anim>
                                    <p:anim calcmode="lin" valueType="num">
                                      <p:cBhvr additive="base">
                                        <p:cTn id="9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6">
                                            <p:txEl>
                                              <p:pRg st="5" end="5"/>
                                            </p:txEl>
                                          </p:spTgt>
                                        </p:tgtEl>
                                        <p:attrNameLst>
                                          <p:attrName>style.visibility</p:attrName>
                                        </p:attrNameLst>
                                      </p:cBhvr>
                                      <p:to>
                                        <p:strVal val="visible"/>
                                      </p:to>
                                    </p:set>
                                    <p:anim calcmode="lin" valueType="num">
                                      <p:cBhvr additive="base">
                                        <p:cTn id="9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13"/>
                                        </p:tgtEl>
                                        <p:attrNameLst>
                                          <p:attrName>style.visibility</p:attrName>
                                        </p:attrNameLst>
                                      </p:cBhvr>
                                      <p:to>
                                        <p:strVal val="visible"/>
                                      </p:to>
                                    </p:set>
                                    <p:anim calcmode="lin" valueType="num">
                                      <p:cBhvr additive="base">
                                        <p:cTn id="101" dur="500" fill="hold"/>
                                        <p:tgtEl>
                                          <p:spTgt spid="13"/>
                                        </p:tgtEl>
                                        <p:attrNameLst>
                                          <p:attrName>ppt_x</p:attrName>
                                        </p:attrNameLst>
                                      </p:cBhvr>
                                      <p:tavLst>
                                        <p:tav tm="0">
                                          <p:val>
                                            <p:strVal val="#ppt_x"/>
                                          </p:val>
                                        </p:tav>
                                        <p:tav tm="100000">
                                          <p:val>
                                            <p:strVal val="#ppt_x"/>
                                          </p:val>
                                        </p:tav>
                                      </p:tavLst>
                                    </p:anim>
                                    <p:anim calcmode="lin" valueType="num">
                                      <p:cBhvr additive="base">
                                        <p:cTn id="10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6">
                                            <p:txEl>
                                              <p:pRg st="6" end="6"/>
                                            </p:txEl>
                                          </p:spTgt>
                                        </p:tgtEl>
                                        <p:attrNameLst>
                                          <p:attrName>style.visibility</p:attrName>
                                        </p:attrNameLst>
                                      </p:cBhvr>
                                      <p:to>
                                        <p:strVal val="visible"/>
                                      </p:to>
                                    </p:set>
                                    <p:anim calcmode="lin" valueType="num">
                                      <p:cBhvr additive="base">
                                        <p:cTn id="10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8"/>
                                        </p:tgtEl>
                                        <p:attrNameLst>
                                          <p:attrName>style.visibility</p:attrName>
                                        </p:attrNameLst>
                                      </p:cBhvr>
                                      <p:to>
                                        <p:strVal val="visible"/>
                                      </p:to>
                                    </p:set>
                                    <p:anim calcmode="lin" valueType="num">
                                      <p:cBhvr additive="base">
                                        <p:cTn id="113" dur="500" fill="hold"/>
                                        <p:tgtEl>
                                          <p:spTgt spid="8"/>
                                        </p:tgtEl>
                                        <p:attrNameLst>
                                          <p:attrName>ppt_x</p:attrName>
                                        </p:attrNameLst>
                                      </p:cBhvr>
                                      <p:tavLst>
                                        <p:tav tm="0">
                                          <p:val>
                                            <p:strVal val="#ppt_x"/>
                                          </p:val>
                                        </p:tav>
                                        <p:tav tm="100000">
                                          <p:val>
                                            <p:strVal val="#ppt_x"/>
                                          </p:val>
                                        </p:tav>
                                      </p:tavLst>
                                    </p:anim>
                                    <p:anim calcmode="lin" valueType="num">
                                      <p:cBhvr additive="base">
                                        <p:cTn id="1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anim calcmode="lin" valueType="num">
                                      <p:cBhvr additive="base">
                                        <p:cTn id="11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nodeType="clickEffect">
                                  <p:stCondLst>
                                    <p:cond delay="0"/>
                                  </p:stCondLst>
                                  <p:childTnLst>
                                    <p:set>
                                      <p:cBhvr>
                                        <p:cTn id="124" dur="1" fill="hold">
                                          <p:stCondLst>
                                            <p:cond delay="0"/>
                                          </p:stCondLst>
                                        </p:cTn>
                                        <p:tgtEl>
                                          <p:spTgt spid="10"/>
                                        </p:tgtEl>
                                        <p:attrNameLst>
                                          <p:attrName>style.visibility</p:attrName>
                                        </p:attrNameLst>
                                      </p:cBhvr>
                                      <p:to>
                                        <p:strVal val="visible"/>
                                      </p:to>
                                    </p:set>
                                    <p:anim calcmode="lin" valueType="num">
                                      <p:cBhvr additive="base">
                                        <p:cTn id="125" dur="500" fill="hold"/>
                                        <p:tgtEl>
                                          <p:spTgt spid="10"/>
                                        </p:tgtEl>
                                        <p:attrNameLst>
                                          <p:attrName>ppt_x</p:attrName>
                                        </p:attrNameLst>
                                      </p:cBhvr>
                                      <p:tavLst>
                                        <p:tav tm="0">
                                          <p:val>
                                            <p:strVal val="#ppt_x"/>
                                          </p:val>
                                        </p:tav>
                                        <p:tav tm="100000">
                                          <p:val>
                                            <p:strVal val="#ppt_x"/>
                                          </p:val>
                                        </p:tav>
                                      </p:tavLst>
                                    </p:anim>
                                    <p:anim calcmode="lin" valueType="num">
                                      <p:cBhvr additive="base">
                                        <p:cTn id="1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nodeType="clickEffect">
                                  <p:stCondLst>
                                    <p:cond delay="0"/>
                                  </p:stCondLst>
                                  <p:childTnLst>
                                    <p:set>
                                      <p:cBhvr>
                                        <p:cTn id="130" dur="1" fill="hold">
                                          <p:stCondLst>
                                            <p:cond delay="0"/>
                                          </p:stCondLst>
                                        </p:cTn>
                                        <p:tgtEl>
                                          <p:spTgt spid="6">
                                            <p:txEl>
                                              <p:pRg st="8" end="8"/>
                                            </p:txEl>
                                          </p:spTgt>
                                        </p:tgtEl>
                                        <p:attrNameLst>
                                          <p:attrName>style.visibility</p:attrName>
                                        </p:attrNameLst>
                                      </p:cBhvr>
                                      <p:to>
                                        <p:strVal val="visible"/>
                                      </p:to>
                                    </p:set>
                                    <p:anim calcmode="lin" valueType="num">
                                      <p:cBhvr additive="base">
                                        <p:cTn id="13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nodeType="clickEffect">
                                  <p:stCondLst>
                                    <p:cond delay="0"/>
                                  </p:stCondLst>
                                  <p:childTnLst>
                                    <p:set>
                                      <p:cBhvr>
                                        <p:cTn id="136" dur="1" fill="hold">
                                          <p:stCondLst>
                                            <p:cond delay="0"/>
                                          </p:stCondLst>
                                        </p:cTn>
                                        <p:tgtEl>
                                          <p:spTgt spid="20"/>
                                        </p:tgtEl>
                                        <p:attrNameLst>
                                          <p:attrName>style.visibility</p:attrName>
                                        </p:attrNameLst>
                                      </p:cBhvr>
                                      <p:to>
                                        <p:strVal val="visible"/>
                                      </p:to>
                                    </p:set>
                                    <p:anim calcmode="lin" valueType="num">
                                      <p:cBhvr additive="base">
                                        <p:cTn id="137" dur="500" fill="hold"/>
                                        <p:tgtEl>
                                          <p:spTgt spid="20"/>
                                        </p:tgtEl>
                                        <p:attrNameLst>
                                          <p:attrName>ppt_x</p:attrName>
                                        </p:attrNameLst>
                                      </p:cBhvr>
                                      <p:tavLst>
                                        <p:tav tm="0">
                                          <p:val>
                                            <p:strVal val="#ppt_x"/>
                                          </p:val>
                                        </p:tav>
                                        <p:tav tm="100000">
                                          <p:val>
                                            <p:strVal val="#ppt_x"/>
                                          </p:val>
                                        </p:tav>
                                      </p:tavLst>
                                    </p:anim>
                                    <p:anim calcmode="lin" valueType="num">
                                      <p:cBhvr additive="base">
                                        <p:cTn id="1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nodeType="clickEffect">
                                  <p:stCondLst>
                                    <p:cond delay="0"/>
                                  </p:stCondLst>
                                  <p:childTnLst>
                                    <p:set>
                                      <p:cBhvr>
                                        <p:cTn id="142" dur="1" fill="hold">
                                          <p:stCondLst>
                                            <p:cond delay="0"/>
                                          </p:stCondLst>
                                        </p:cTn>
                                        <p:tgtEl>
                                          <p:spTgt spid="22"/>
                                        </p:tgtEl>
                                        <p:attrNameLst>
                                          <p:attrName>style.visibility</p:attrName>
                                        </p:attrNameLst>
                                      </p:cBhvr>
                                      <p:to>
                                        <p:strVal val="visible"/>
                                      </p:to>
                                    </p:set>
                                    <p:anim calcmode="lin" valueType="num">
                                      <p:cBhvr additive="base">
                                        <p:cTn id="143" dur="500" fill="hold"/>
                                        <p:tgtEl>
                                          <p:spTgt spid="22"/>
                                        </p:tgtEl>
                                        <p:attrNameLst>
                                          <p:attrName>ppt_x</p:attrName>
                                        </p:attrNameLst>
                                      </p:cBhvr>
                                      <p:tavLst>
                                        <p:tav tm="0">
                                          <p:val>
                                            <p:strVal val="#ppt_x"/>
                                          </p:val>
                                        </p:tav>
                                        <p:tav tm="100000">
                                          <p:val>
                                            <p:strVal val="#ppt_x"/>
                                          </p:val>
                                        </p:tav>
                                      </p:tavLst>
                                    </p:anim>
                                    <p:anim calcmode="lin" valueType="num">
                                      <p:cBhvr additive="base">
                                        <p:cTn id="14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nodeType="clickEffect">
                                  <p:stCondLst>
                                    <p:cond delay="0"/>
                                  </p:stCondLst>
                                  <p:childTnLst>
                                    <p:set>
                                      <p:cBhvr>
                                        <p:cTn id="148" dur="1" fill="hold">
                                          <p:stCondLst>
                                            <p:cond delay="0"/>
                                          </p:stCondLst>
                                        </p:cTn>
                                        <p:tgtEl>
                                          <p:spTgt spid="6">
                                            <p:txEl>
                                              <p:pRg st="9" end="9"/>
                                            </p:txEl>
                                          </p:spTgt>
                                        </p:tgtEl>
                                        <p:attrNameLst>
                                          <p:attrName>style.visibility</p:attrName>
                                        </p:attrNameLst>
                                      </p:cBhvr>
                                      <p:to>
                                        <p:strVal val="visible"/>
                                      </p:to>
                                    </p:set>
                                    <p:anim calcmode="lin" valueType="num">
                                      <p:cBhvr additive="base">
                                        <p:cTn id="1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15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nodeType="clickEffect">
                                  <p:stCondLst>
                                    <p:cond delay="0"/>
                                  </p:stCondLst>
                                  <p:childTnLst>
                                    <p:set>
                                      <p:cBhvr>
                                        <p:cTn id="154" dur="1" fill="hold">
                                          <p:stCondLst>
                                            <p:cond delay="0"/>
                                          </p:stCondLst>
                                        </p:cTn>
                                        <p:tgtEl>
                                          <p:spTgt spid="15"/>
                                        </p:tgtEl>
                                        <p:attrNameLst>
                                          <p:attrName>style.visibility</p:attrName>
                                        </p:attrNameLst>
                                      </p:cBhvr>
                                      <p:to>
                                        <p:strVal val="visible"/>
                                      </p:to>
                                    </p:set>
                                    <p:anim calcmode="lin" valueType="num">
                                      <p:cBhvr additive="base">
                                        <p:cTn id="155" dur="500" fill="hold"/>
                                        <p:tgtEl>
                                          <p:spTgt spid="15"/>
                                        </p:tgtEl>
                                        <p:attrNameLst>
                                          <p:attrName>ppt_x</p:attrName>
                                        </p:attrNameLst>
                                      </p:cBhvr>
                                      <p:tavLst>
                                        <p:tav tm="0">
                                          <p:val>
                                            <p:strVal val="#ppt_x"/>
                                          </p:val>
                                        </p:tav>
                                        <p:tav tm="100000">
                                          <p:val>
                                            <p:strVal val="#ppt_x"/>
                                          </p:val>
                                        </p:tav>
                                      </p:tavLst>
                                    </p:anim>
                                    <p:anim calcmode="lin" valueType="num">
                                      <p:cBhvr additive="base">
                                        <p:cTn id="1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nodeType="clickEffect">
                                  <p:stCondLst>
                                    <p:cond delay="0"/>
                                  </p:stCondLst>
                                  <p:childTnLst>
                                    <p:set>
                                      <p:cBhvr>
                                        <p:cTn id="160" dur="1" fill="hold">
                                          <p:stCondLst>
                                            <p:cond delay="0"/>
                                          </p:stCondLst>
                                        </p:cTn>
                                        <p:tgtEl>
                                          <p:spTgt spid="6">
                                            <p:txEl>
                                              <p:pRg st="10" end="10"/>
                                            </p:txEl>
                                          </p:spTgt>
                                        </p:tgtEl>
                                        <p:attrNameLst>
                                          <p:attrName>style.visibility</p:attrName>
                                        </p:attrNameLst>
                                      </p:cBhvr>
                                      <p:to>
                                        <p:strVal val="visible"/>
                                      </p:to>
                                    </p:set>
                                    <p:anim calcmode="lin" valueType="num">
                                      <p:cBhvr additive="base">
                                        <p:cTn id="161"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62"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nodeType="clickEffect">
                                  <p:stCondLst>
                                    <p:cond delay="0"/>
                                  </p:stCondLst>
                                  <p:childTnLst>
                                    <p:set>
                                      <p:cBhvr>
                                        <p:cTn id="166" dur="1" fill="hold">
                                          <p:stCondLst>
                                            <p:cond delay="0"/>
                                          </p:stCondLst>
                                        </p:cTn>
                                        <p:tgtEl>
                                          <p:spTgt spid="23"/>
                                        </p:tgtEl>
                                        <p:attrNameLst>
                                          <p:attrName>style.visibility</p:attrName>
                                        </p:attrNameLst>
                                      </p:cBhvr>
                                      <p:to>
                                        <p:strVal val="visible"/>
                                      </p:to>
                                    </p:set>
                                    <p:anim calcmode="lin" valueType="num">
                                      <p:cBhvr additive="base">
                                        <p:cTn id="167" dur="500" fill="hold"/>
                                        <p:tgtEl>
                                          <p:spTgt spid="23"/>
                                        </p:tgtEl>
                                        <p:attrNameLst>
                                          <p:attrName>ppt_x</p:attrName>
                                        </p:attrNameLst>
                                      </p:cBhvr>
                                      <p:tavLst>
                                        <p:tav tm="0">
                                          <p:val>
                                            <p:strVal val="#ppt_x"/>
                                          </p:val>
                                        </p:tav>
                                        <p:tav tm="100000">
                                          <p:val>
                                            <p:strVal val="#ppt_x"/>
                                          </p:val>
                                        </p:tav>
                                      </p:tavLst>
                                    </p:anim>
                                    <p:anim calcmode="lin" valueType="num">
                                      <p:cBhvr additive="base">
                                        <p:cTn id="1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nodeType="clickEffect">
                                  <p:stCondLst>
                                    <p:cond delay="0"/>
                                  </p:stCondLst>
                                  <p:childTnLst>
                                    <p:set>
                                      <p:cBhvr>
                                        <p:cTn id="172" dur="1" fill="hold">
                                          <p:stCondLst>
                                            <p:cond delay="0"/>
                                          </p:stCondLst>
                                        </p:cTn>
                                        <p:tgtEl>
                                          <p:spTgt spid="6">
                                            <p:txEl>
                                              <p:pRg st="11" end="11"/>
                                            </p:txEl>
                                          </p:spTgt>
                                        </p:tgtEl>
                                        <p:attrNameLst>
                                          <p:attrName>style.visibility</p:attrName>
                                        </p:attrNameLst>
                                      </p:cBhvr>
                                      <p:to>
                                        <p:strVal val="visible"/>
                                      </p:to>
                                    </p:set>
                                    <p:anim calcmode="lin" valueType="num">
                                      <p:cBhvr additive="base">
                                        <p:cTn id="17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nodeType="clickEffect">
                                  <p:stCondLst>
                                    <p:cond delay="0"/>
                                  </p:stCondLst>
                                  <p:childTnLst>
                                    <p:set>
                                      <p:cBhvr>
                                        <p:cTn id="178" dur="1" fill="hold">
                                          <p:stCondLst>
                                            <p:cond delay="0"/>
                                          </p:stCondLst>
                                        </p:cTn>
                                        <p:tgtEl>
                                          <p:spTgt spid="3">
                                            <p:txEl>
                                              <p:pRg st="9" end="9"/>
                                            </p:txEl>
                                          </p:spTgt>
                                        </p:tgtEl>
                                        <p:attrNameLst>
                                          <p:attrName>style.visibility</p:attrName>
                                        </p:attrNameLst>
                                      </p:cBhvr>
                                      <p:to>
                                        <p:strVal val="visible"/>
                                      </p:to>
                                    </p:set>
                                    <p:anim calcmode="lin" valueType="num">
                                      <p:cBhvr additive="base">
                                        <p:cTn id="17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2" presetClass="entr" presetSubtype="4" fill="hold" nodeType="clickEffect">
                                  <p:stCondLst>
                                    <p:cond delay="0"/>
                                  </p:stCondLst>
                                  <p:childTnLst>
                                    <p:set>
                                      <p:cBhvr>
                                        <p:cTn id="184" dur="1" fill="hold">
                                          <p:stCondLst>
                                            <p:cond delay="0"/>
                                          </p:stCondLst>
                                        </p:cTn>
                                        <p:tgtEl>
                                          <p:spTgt spid="19"/>
                                        </p:tgtEl>
                                        <p:attrNameLst>
                                          <p:attrName>style.visibility</p:attrName>
                                        </p:attrNameLst>
                                      </p:cBhvr>
                                      <p:to>
                                        <p:strVal val="visible"/>
                                      </p:to>
                                    </p:set>
                                    <p:anim calcmode="lin" valueType="num">
                                      <p:cBhvr additive="base">
                                        <p:cTn id="185" dur="500" fill="hold"/>
                                        <p:tgtEl>
                                          <p:spTgt spid="19"/>
                                        </p:tgtEl>
                                        <p:attrNameLst>
                                          <p:attrName>ppt_x</p:attrName>
                                        </p:attrNameLst>
                                      </p:cBhvr>
                                      <p:tavLst>
                                        <p:tav tm="0">
                                          <p:val>
                                            <p:strVal val="#ppt_x"/>
                                          </p:val>
                                        </p:tav>
                                        <p:tav tm="100000">
                                          <p:val>
                                            <p:strVal val="#ppt_x"/>
                                          </p:val>
                                        </p:tav>
                                      </p:tavLst>
                                    </p:anim>
                                    <p:anim calcmode="lin" valueType="num">
                                      <p:cBhvr additive="base">
                                        <p:cTn id="18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en-US" altLang="ja-JP" sz="2800" dirty="0"/>
              <a:t>〔</a:t>
            </a:r>
            <a:r>
              <a:rPr lang="ja-JP" altLang="en-US" sz="2800" dirty="0"/>
              <a:t>ポイント</a:t>
            </a:r>
            <a:r>
              <a:rPr lang="en-US" altLang="ja-JP" sz="2800" dirty="0"/>
              <a:t>〕</a:t>
            </a:r>
          </a:p>
          <a:p>
            <a:pPr marL="342900" indent="-342900" algn="l">
              <a:buFont typeface="Wingdings" panose="05000000000000000000" pitchFamily="2" charset="2"/>
              <a:buChar char="l"/>
            </a:pPr>
            <a:r>
              <a:rPr lang="ja-JP" altLang="en-US" sz="2800" dirty="0"/>
              <a:t>たとえ輸入者が代金を支払えなくても、銀行</a:t>
            </a:r>
            <a:r>
              <a:rPr lang="en-US" altLang="ja-JP" sz="2800" dirty="0"/>
              <a:t>B</a:t>
            </a:r>
            <a:r>
              <a:rPr lang="ja-JP" altLang="en-US" sz="2800" dirty="0"/>
              <a:t>が必ず支払いますという約束つまり信用状があるゆえに、銀行</a:t>
            </a:r>
            <a:r>
              <a:rPr lang="en-US" altLang="ja-JP" sz="2800" dirty="0"/>
              <a:t>A</a:t>
            </a:r>
            <a:r>
              <a:rPr lang="ja-JP" altLang="en-US" sz="2800" dirty="0"/>
              <a:t>としては代金を受け取った後に輸出者に支払いをしなくてよい。</a:t>
            </a:r>
          </a:p>
          <a:p>
            <a:pPr marL="342900" indent="-342900" algn="l">
              <a:buFont typeface="Wingdings" panose="05000000000000000000" pitchFamily="2" charset="2"/>
              <a:buChar char="l"/>
            </a:pPr>
            <a:r>
              <a:rPr lang="ja-JP" altLang="en-US" sz="2800" dirty="0"/>
              <a:t>だから、為替手形が持ち込まれたら、すぐに支払うことができる（</a:t>
            </a:r>
            <a:r>
              <a:rPr lang="ja-JP" altLang="en-US" sz="2800" dirty="0">
                <a:solidFill>
                  <a:srgbClr val="FF0000"/>
                </a:solidFill>
              </a:rPr>
              <a:t>輸出者としては、早めに代金を回収することができる</a:t>
            </a:r>
            <a:r>
              <a:rPr lang="ja-JP" altLang="en-US" sz="2800" dirty="0"/>
              <a:t>）。</a:t>
            </a:r>
          </a:p>
          <a:p>
            <a:pPr marL="342900" indent="-342900" algn="l">
              <a:buFont typeface="Wingdings" panose="05000000000000000000" pitchFamily="2" charset="2"/>
              <a:buChar char="l"/>
            </a:pPr>
            <a:r>
              <a:rPr lang="ja-JP" altLang="en-US" sz="2800" dirty="0"/>
              <a:t>銀行</a:t>
            </a:r>
            <a:r>
              <a:rPr lang="en-US" altLang="ja-JP" sz="2800" dirty="0"/>
              <a:t>A</a:t>
            </a:r>
            <a:r>
              <a:rPr lang="ja-JP" altLang="en-US" sz="2800" dirty="0"/>
              <a:t>から手形が送られてきた</a:t>
            </a:r>
            <a:r>
              <a:rPr lang="en-US" altLang="ja-JP" sz="2800" dirty="0"/>
              <a:t>B</a:t>
            </a:r>
            <a:r>
              <a:rPr lang="ja-JP" altLang="en-US" sz="2800" dirty="0"/>
              <a:t>としても、自分が保証人になっているので、必ず支払わなければならない立場であり、すぐに</a:t>
            </a:r>
            <a:r>
              <a:rPr lang="en-US" altLang="ja-JP" sz="2800" dirty="0"/>
              <a:t>A</a:t>
            </a:r>
            <a:r>
              <a:rPr lang="ja-JP" altLang="en-US" sz="2800" dirty="0"/>
              <a:t>に支払う。</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57032556"/>
      </p:ext>
    </p:extLst>
  </p:cSld>
  <p:clrMapOvr>
    <a:masterClrMapping/>
  </p:clrMapOvr>
  <mc:AlternateContent xmlns:mc="http://schemas.openxmlformats.org/markup-compatibility/2006" xmlns:p14="http://schemas.microsoft.com/office/powerpoint/2010/main">
    <mc:Choice Requires="p14">
      <p:transition spd="slow" p14:dur="2000" advTm="55503"/>
    </mc:Choice>
    <mc:Fallback xmlns="">
      <p:transition spd="slow" advTm="555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rmAutofit/>
          </a:bodyPr>
          <a:lstStyle/>
          <a:p>
            <a:pPr marL="342900" indent="-342900" algn="l">
              <a:buFont typeface="Wingdings" panose="05000000000000000000" pitchFamily="2" charset="2"/>
              <a:buChar char="l"/>
            </a:pPr>
            <a:r>
              <a:rPr lang="en-US" altLang="ja-JP" sz="2700" dirty="0"/>
              <a:t>〔</a:t>
            </a:r>
            <a:r>
              <a:rPr lang="ja-JP" altLang="en-US" sz="2700" dirty="0"/>
              <a:t>ポイント</a:t>
            </a:r>
            <a:r>
              <a:rPr lang="en-US" altLang="ja-JP" sz="2700" dirty="0"/>
              <a:t>〕</a:t>
            </a:r>
          </a:p>
          <a:p>
            <a:pPr marL="342900" indent="-342900" algn="l">
              <a:buFont typeface="Wingdings" panose="05000000000000000000" pitchFamily="2" charset="2"/>
              <a:buChar char="l"/>
            </a:pPr>
            <a:r>
              <a:rPr kumimoji="1" lang="ja-JP" altLang="en-US" sz="2700" dirty="0"/>
              <a:t>もし輸入者が代金を支払えなかったら、</a:t>
            </a:r>
            <a:r>
              <a:rPr kumimoji="1" lang="en-US" altLang="ja-JP" sz="2700" dirty="0"/>
              <a:t>B</a:t>
            </a:r>
            <a:r>
              <a:rPr kumimoji="1" lang="ja-JP" altLang="en-US" sz="2700" dirty="0"/>
              <a:t>は船荷証券（貨物を受け取る権利書）を輸入者に渡さない。</a:t>
            </a:r>
          </a:p>
          <a:p>
            <a:pPr marL="342900" indent="-342900" algn="l">
              <a:buFont typeface="Wingdings" panose="05000000000000000000" pitchFamily="2" charset="2"/>
              <a:buChar char="l"/>
            </a:pPr>
            <a:r>
              <a:rPr lang="ja-JP" altLang="en-US" sz="2700" dirty="0"/>
              <a:t>そして</a:t>
            </a:r>
            <a:r>
              <a:rPr lang="en-US" altLang="ja-JP" sz="2700" dirty="0"/>
              <a:t>B</a:t>
            </a:r>
            <a:r>
              <a:rPr lang="ja-JP" altLang="en-US" sz="2700" dirty="0"/>
              <a:t>は、有価証券である船荷証券を売却して、代金をある程度回収する。</a:t>
            </a:r>
          </a:p>
          <a:p>
            <a:pPr marL="342900" indent="-342900" algn="l">
              <a:buFont typeface="Wingdings" panose="05000000000000000000" pitchFamily="2" charset="2"/>
              <a:buChar char="l"/>
            </a:pPr>
            <a:r>
              <a:rPr lang="ja-JP" altLang="en-US" sz="2700" dirty="0"/>
              <a:t>ここまでは一覧払つまり満期がない手形のケース。しかし、輸送に長い月日がかかるので、貨物が到着する頃まで、輸入者が代金を支払いたくない（支払えない）等の事情があるときは、期限（満期）のある手形が使われる。その場合は、輸出者はすぐに代金を回収できるが、その取引銀行</a:t>
            </a:r>
            <a:r>
              <a:rPr lang="en-US" altLang="ja-JP" sz="2700" dirty="0"/>
              <a:t>A</a:t>
            </a:r>
            <a:r>
              <a:rPr lang="ja-JP" altLang="en-US" sz="2700" dirty="0"/>
              <a:t>は満期まで代金を回収できない（後で説明する</a:t>
            </a:r>
            <a:r>
              <a:rPr lang="en-US" altLang="ja-JP" sz="2700" dirty="0"/>
              <a:t>BA</a:t>
            </a:r>
            <a:r>
              <a:rPr lang="ja-JP" altLang="en-US" sz="2700" dirty="0"/>
              <a:t>市場を使えばできるが）。</a:t>
            </a:r>
          </a:p>
          <a:p>
            <a:pPr marL="342900" indent="-342900" algn="l">
              <a:buFont typeface="Wingdings" panose="05000000000000000000" pitchFamily="2" charset="2"/>
              <a:buChar char="l"/>
            </a:pPr>
            <a:r>
              <a:rPr lang="ja-JP" altLang="en-US" sz="2700" dirty="0"/>
              <a:t>それを図示すると次のようになる。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18409794"/>
      </p:ext>
    </p:extLst>
  </p:cSld>
  <p:clrMapOvr>
    <a:masterClrMapping/>
  </p:clrMapOvr>
  <mc:AlternateContent xmlns:mc="http://schemas.openxmlformats.org/markup-compatibility/2006" xmlns:p14="http://schemas.microsoft.com/office/powerpoint/2010/main">
    <mc:Choice Requires="p14">
      <p:transition spd="slow" p14:dur="2000" advTm="127507"/>
    </mc:Choice>
    <mc:Fallback xmlns="">
      <p:transition spd="slow" advTm="1275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03113" y="1141570"/>
            <a:ext cx="11040896" cy="5473966"/>
          </a:xfrm>
        </p:spPr>
        <p:txBody>
          <a:bodyPr>
            <a:normAutofit/>
          </a:bodyPr>
          <a:lstStyle/>
          <a:p>
            <a:pPr marL="342900" indent="-342900" algn="l">
              <a:buFont typeface="Wingdings" panose="05000000000000000000" pitchFamily="2" charset="2"/>
              <a:buChar char="l"/>
            </a:pPr>
            <a:r>
              <a:rPr lang="ja-JP" altLang="en-US" dirty="0"/>
              <a:t>アメリカの銀行</a:t>
            </a:r>
            <a:r>
              <a:rPr lang="en-US" altLang="ja-JP" dirty="0"/>
              <a:t>B</a:t>
            </a:r>
            <a:r>
              <a:rPr lang="ja-JP" altLang="en-US" dirty="0" err="1"/>
              <a:t>が保</a:t>
            </a:r>
            <a:r>
              <a:rPr lang="ja-JP" altLang="en-US" dirty="0"/>
              <a:t>証人になり、為替手形に満期があるケース</a:t>
            </a:r>
            <a:r>
              <a:rPr lang="ja-JP" altLang="en-US" dirty="0">
                <a:solidFill>
                  <a:srgbClr val="FF0000"/>
                </a:solidFill>
              </a:rPr>
              <a:t>（一例）</a:t>
            </a:r>
            <a:r>
              <a:rPr lang="ja-JP" altLang="en-US" dirty="0"/>
              <a:t>。</a:t>
            </a:r>
          </a:p>
          <a:p>
            <a:pPr algn="l"/>
            <a:r>
              <a:rPr lang="ja-JP" altLang="en-US" dirty="0"/>
              <a:t>　（日本）　　　　　　　　　 （アメリカ）</a:t>
            </a:r>
            <a:endParaRPr lang="ja-JP" altLang="en-US" sz="2000" dirty="0"/>
          </a:p>
          <a:p>
            <a:pPr algn="l"/>
            <a:r>
              <a:rPr lang="ja-JP" altLang="en-US" dirty="0"/>
              <a:t>　　</a:t>
            </a:r>
            <a:r>
              <a:rPr kumimoji="1" lang="ja-JP" altLang="en-US" dirty="0"/>
              <a:t>銀行</a:t>
            </a:r>
            <a:r>
              <a:rPr lang="en-US" altLang="ja-JP" dirty="0"/>
              <a:t>A</a:t>
            </a:r>
            <a:r>
              <a:rPr lang="ja-JP" altLang="en-US" dirty="0"/>
              <a:t>　　　　　　　　　　銀行</a:t>
            </a:r>
            <a:r>
              <a:rPr lang="en-US" altLang="ja-JP" dirty="0"/>
              <a:t>B</a:t>
            </a:r>
          </a:p>
          <a:p>
            <a:pPr algn="l"/>
            <a:r>
              <a:rPr kumimoji="1" lang="ja-JP" altLang="en-US" dirty="0"/>
              <a:t>　　　　　　　　　　　　　　　　　</a:t>
            </a:r>
            <a:endParaRPr kumimoji="1" lang="en-US" altLang="ja-JP" sz="2000" dirty="0"/>
          </a:p>
          <a:p>
            <a:pPr algn="l"/>
            <a:r>
              <a:rPr lang="ja-JP" altLang="en-US" dirty="0"/>
              <a:t> 　</a:t>
            </a:r>
            <a:endParaRPr lang="en-US" altLang="ja-JP" sz="2000" dirty="0"/>
          </a:p>
          <a:p>
            <a:pPr algn="l"/>
            <a:r>
              <a:rPr kumimoji="1" lang="en-US" altLang="ja-JP" dirty="0"/>
              <a:t>     </a:t>
            </a:r>
            <a:endParaRPr kumimoji="1" lang="ja-JP" altLang="en-US" sz="2000" dirty="0"/>
          </a:p>
          <a:p>
            <a:pPr algn="l"/>
            <a:r>
              <a:rPr lang="ja-JP" altLang="en-US" dirty="0"/>
              <a:t>　　</a:t>
            </a:r>
            <a:r>
              <a:rPr kumimoji="1" lang="ja-JP" altLang="en-US" dirty="0"/>
              <a:t>企業</a:t>
            </a:r>
            <a:r>
              <a:rPr kumimoji="1" lang="en-US" altLang="ja-JP" dirty="0"/>
              <a:t>X</a:t>
            </a:r>
            <a:r>
              <a:rPr kumimoji="1" lang="ja-JP" altLang="en-US" dirty="0"/>
              <a:t>　　　　　　　　　　企業</a:t>
            </a:r>
            <a:r>
              <a:rPr kumimoji="1" lang="en-US" altLang="ja-JP" dirty="0"/>
              <a:t>Y</a:t>
            </a:r>
            <a:endParaRPr kumimoji="1" lang="ja-JP" altLang="en-US" dirty="0"/>
          </a:p>
          <a:p>
            <a:pPr algn="l"/>
            <a:r>
              <a:rPr kumimoji="1" lang="ja-JP" altLang="en-US" dirty="0"/>
              <a:t>　</a:t>
            </a:r>
            <a:endParaRPr lang="ja-JP" altLang="en-US" sz="2000" dirty="0"/>
          </a:p>
          <a:p>
            <a:pPr algn="l"/>
            <a:r>
              <a:rPr lang="ja-JP" altLang="en-US" dirty="0"/>
              <a:t>　船会社　　保険会社</a:t>
            </a:r>
          </a:p>
          <a:p>
            <a:pPr algn="l"/>
            <a:r>
              <a:rPr lang="ja-JP" altLang="en-US" dirty="0"/>
              <a:t>　　　　　　　　　　　　　　　船会社</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3</a:t>
            </a:r>
            <a:r>
              <a:rPr kumimoji="1" lang="ja-JP" altLang="en-US" dirty="0"/>
              <a:t>章</a:t>
            </a:r>
            <a:r>
              <a:rPr kumimoji="1" lang="en-US" altLang="ja-JP" dirty="0"/>
              <a:t>2</a:t>
            </a:r>
            <a:r>
              <a:rPr kumimoji="1" lang="ja-JP" altLang="en-US" dirty="0"/>
              <a:t>節</a:t>
            </a:r>
          </a:p>
        </p:txBody>
      </p:sp>
      <p:sp>
        <p:nvSpPr>
          <p:cNvPr id="6" name="テキスト ボックス 5"/>
          <p:cNvSpPr txBox="1"/>
          <p:nvPr/>
        </p:nvSpPr>
        <p:spPr>
          <a:xfrm>
            <a:off x="5033775" y="1537223"/>
            <a:ext cx="6527833" cy="5078313"/>
          </a:xfrm>
          <a:prstGeom prst="rect">
            <a:avLst/>
          </a:prstGeom>
          <a:noFill/>
        </p:spPr>
        <p:txBody>
          <a:bodyPr wrap="square" rtlCol="0">
            <a:spAutoFit/>
          </a:bodyPr>
          <a:lstStyle/>
          <a:p>
            <a:pPr marL="342900" indent="-342900">
              <a:buFont typeface="+mj-ea"/>
              <a:buAutoNum type="circleNumDbPlain"/>
            </a:pPr>
            <a:r>
              <a:rPr lang="en-US" altLang="ja-JP" dirty="0"/>
              <a:t>X</a:t>
            </a:r>
            <a:r>
              <a:rPr lang="ja-JP" altLang="en-US" dirty="0"/>
              <a:t>と</a:t>
            </a:r>
            <a:r>
              <a:rPr lang="en-US" altLang="ja-JP" dirty="0"/>
              <a:t>Y</a:t>
            </a:r>
            <a:r>
              <a:rPr lang="ja-JP" altLang="en-US" dirty="0"/>
              <a:t>は輸出入の内容を相談。</a:t>
            </a:r>
          </a:p>
          <a:p>
            <a:pPr marL="342900" indent="-342900">
              <a:buFont typeface="+mj-ea"/>
              <a:buAutoNum type="circleNumDbPlain"/>
            </a:pPr>
            <a:r>
              <a:rPr lang="en-US" altLang="ja-JP" dirty="0"/>
              <a:t>Y</a:t>
            </a:r>
            <a:r>
              <a:rPr lang="ja-JP" altLang="en-US" dirty="0"/>
              <a:t>は</a:t>
            </a:r>
            <a:r>
              <a:rPr lang="en-US" altLang="ja-JP" dirty="0"/>
              <a:t>B</a:t>
            </a:r>
            <a:r>
              <a:rPr lang="ja-JP" altLang="en-US" dirty="0"/>
              <a:t>に信用状の発行（開設）を依頼。</a:t>
            </a:r>
            <a:r>
              <a:rPr lang="en-US" altLang="ja-JP" dirty="0"/>
              <a:t>OK</a:t>
            </a:r>
            <a:r>
              <a:rPr lang="ja-JP" altLang="en-US" dirty="0"/>
              <a:t>ならば料金を</a:t>
            </a:r>
            <a:r>
              <a:rPr lang="en-US" altLang="ja-JP" dirty="0"/>
              <a:t>B</a:t>
            </a:r>
            <a:r>
              <a:rPr lang="ja-JP" altLang="en-US" dirty="0"/>
              <a:t>に支払って契約成立。</a:t>
            </a:r>
          </a:p>
          <a:p>
            <a:pPr marL="342900" indent="-342900">
              <a:buFont typeface="+mj-ea"/>
              <a:buAutoNum type="circleNumDbPlain"/>
            </a:pPr>
            <a:r>
              <a:rPr lang="en-US" altLang="ja-JP" dirty="0"/>
              <a:t>B</a:t>
            </a:r>
            <a:r>
              <a:rPr lang="ja-JP" altLang="en-US" dirty="0"/>
              <a:t>は</a:t>
            </a:r>
            <a:r>
              <a:rPr lang="en-US" altLang="ja-JP" dirty="0"/>
              <a:t>A</a:t>
            </a:r>
            <a:r>
              <a:rPr lang="ja-JP" altLang="en-US" dirty="0"/>
              <a:t>（</a:t>
            </a:r>
            <a:r>
              <a:rPr lang="en-US" altLang="ja-JP" dirty="0"/>
              <a:t>X</a:t>
            </a:r>
            <a:r>
              <a:rPr lang="ja-JP" altLang="en-US" dirty="0"/>
              <a:t>）に信用状を発行・通知。</a:t>
            </a:r>
          </a:p>
          <a:p>
            <a:pPr marL="342900" indent="-342900">
              <a:buFont typeface="+mj-ea"/>
              <a:buAutoNum type="circleNumDbPlain"/>
            </a:pPr>
            <a:r>
              <a:rPr lang="en-US" altLang="ja-JP" dirty="0"/>
              <a:t>X</a:t>
            </a:r>
            <a:r>
              <a:rPr lang="ja-JP" altLang="en-US" dirty="0"/>
              <a:t>は船会社と海上輸送の契約をして、貨物を持込み船荷証券を受け取る。</a:t>
            </a:r>
          </a:p>
          <a:p>
            <a:pPr marL="342900" indent="-342900">
              <a:buFont typeface="+mj-ea"/>
              <a:buAutoNum type="circleNumDbPlain"/>
            </a:pPr>
            <a:r>
              <a:rPr lang="en-US" altLang="ja-JP" dirty="0"/>
              <a:t>X</a:t>
            </a:r>
            <a:r>
              <a:rPr lang="ja-JP" altLang="en-US" dirty="0"/>
              <a:t>は保険会社と契約して、保険証券を受け取る。</a:t>
            </a:r>
          </a:p>
          <a:p>
            <a:pPr marL="342900" indent="-342900">
              <a:buFont typeface="+mj-ea"/>
              <a:buAutoNum type="circleNumDbPlain"/>
            </a:pPr>
            <a:r>
              <a:rPr lang="en-US" altLang="ja-JP" dirty="0"/>
              <a:t>X</a:t>
            </a:r>
            <a:r>
              <a:rPr lang="ja-JP" altLang="en-US" dirty="0"/>
              <a:t>（船会社）は、</a:t>
            </a:r>
            <a:r>
              <a:rPr lang="en-US" altLang="ja-JP" dirty="0"/>
              <a:t>Y</a:t>
            </a:r>
            <a:r>
              <a:rPr lang="ja-JP" altLang="en-US" dirty="0"/>
              <a:t>に貨物を輸出する。</a:t>
            </a:r>
          </a:p>
          <a:p>
            <a:pPr marL="342900" indent="-342900">
              <a:buFont typeface="+mj-ea"/>
              <a:buAutoNum type="circleNumDbPlain"/>
            </a:pPr>
            <a:r>
              <a:rPr lang="en-US" altLang="ja-JP" dirty="0"/>
              <a:t>X</a:t>
            </a:r>
            <a:r>
              <a:rPr lang="ja-JP" altLang="en-US" dirty="0"/>
              <a:t>は</a:t>
            </a:r>
            <a:r>
              <a:rPr lang="en-US" altLang="ja-JP" dirty="0"/>
              <a:t>A</a:t>
            </a:r>
            <a:r>
              <a:rPr lang="ja-JP" altLang="en-US" dirty="0"/>
              <a:t>に為替手形と船積書類を持ち込み、買取を依頼する。</a:t>
            </a:r>
          </a:p>
          <a:p>
            <a:pPr marL="342900" indent="-342900">
              <a:buFont typeface="+mj-ea"/>
              <a:buAutoNum type="circleNumDbPlain"/>
            </a:pPr>
            <a:r>
              <a:rPr lang="en-US" altLang="ja-JP" dirty="0"/>
              <a:t>A</a:t>
            </a:r>
            <a:r>
              <a:rPr lang="ja-JP" altLang="en-US" dirty="0"/>
              <a:t>は手形を買い取り、</a:t>
            </a:r>
            <a:r>
              <a:rPr lang="en-US" altLang="ja-JP" dirty="0"/>
              <a:t>X</a:t>
            </a:r>
            <a:r>
              <a:rPr lang="ja-JP" altLang="en-US" dirty="0"/>
              <a:t>に代金を支払う。</a:t>
            </a:r>
          </a:p>
          <a:p>
            <a:pPr marL="342900" indent="-342900">
              <a:buFont typeface="+mj-ea"/>
              <a:buAutoNum type="circleNumDbPlain"/>
            </a:pPr>
            <a:r>
              <a:rPr lang="en-US" altLang="ja-JP" dirty="0"/>
              <a:t>A</a:t>
            </a:r>
            <a:r>
              <a:rPr lang="ja-JP" altLang="en-US" dirty="0"/>
              <a:t>は為替手形と船積書類を</a:t>
            </a:r>
            <a:r>
              <a:rPr lang="en-US" altLang="ja-JP" dirty="0"/>
              <a:t>B</a:t>
            </a:r>
            <a:r>
              <a:rPr lang="ja-JP" altLang="en-US" dirty="0"/>
              <a:t>に送る。</a:t>
            </a:r>
            <a:r>
              <a:rPr lang="en-US" altLang="ja-JP" dirty="0">
                <a:solidFill>
                  <a:srgbClr val="FF0000"/>
                </a:solidFill>
              </a:rPr>
              <a:t>B</a:t>
            </a:r>
            <a:r>
              <a:rPr lang="ja-JP" altLang="en-US" dirty="0">
                <a:solidFill>
                  <a:srgbClr val="FF0000"/>
                </a:solidFill>
              </a:rPr>
              <a:t>は手形の裏に「</a:t>
            </a:r>
            <a:r>
              <a:rPr lang="en-US" altLang="ja-JP" dirty="0">
                <a:solidFill>
                  <a:srgbClr val="FF0000"/>
                </a:solidFill>
              </a:rPr>
              <a:t>accepted</a:t>
            </a:r>
            <a:r>
              <a:rPr lang="ja-JP" altLang="en-US" dirty="0">
                <a:solidFill>
                  <a:srgbClr val="FF0000"/>
                </a:solidFill>
              </a:rPr>
              <a:t>」というハンコを押して（引受信用）、</a:t>
            </a:r>
            <a:r>
              <a:rPr lang="en-US" altLang="ja-JP" dirty="0">
                <a:solidFill>
                  <a:srgbClr val="FF0000"/>
                </a:solidFill>
              </a:rPr>
              <a:t>A</a:t>
            </a:r>
            <a:r>
              <a:rPr lang="ja-JP" altLang="en-US" dirty="0">
                <a:solidFill>
                  <a:srgbClr val="FF0000"/>
                </a:solidFill>
              </a:rPr>
              <a:t>に返却する（銀行引受手形）。</a:t>
            </a:r>
          </a:p>
          <a:p>
            <a:pPr marL="342900" indent="-342900">
              <a:buFont typeface="+mj-ea"/>
              <a:buAutoNum type="circleNumDbPlain"/>
            </a:pPr>
            <a:r>
              <a:rPr lang="en-US" altLang="ja-JP" dirty="0">
                <a:solidFill>
                  <a:srgbClr val="FF0000"/>
                </a:solidFill>
              </a:rPr>
              <a:t>A</a:t>
            </a:r>
            <a:r>
              <a:rPr lang="ja-JP" altLang="en-US" dirty="0">
                <a:solidFill>
                  <a:srgbClr val="FF0000"/>
                </a:solidFill>
              </a:rPr>
              <a:t>は満期になったら、</a:t>
            </a:r>
            <a:r>
              <a:rPr lang="en-US" altLang="ja-JP" dirty="0">
                <a:solidFill>
                  <a:srgbClr val="FF0000"/>
                </a:solidFill>
              </a:rPr>
              <a:t>B</a:t>
            </a:r>
            <a:r>
              <a:rPr lang="ja-JP" altLang="en-US" dirty="0">
                <a:solidFill>
                  <a:srgbClr val="FF0000"/>
                </a:solidFill>
              </a:rPr>
              <a:t>に再度手形を送り、支払いを受ける。</a:t>
            </a:r>
          </a:p>
          <a:p>
            <a:pPr marL="342900" indent="-342900">
              <a:buFont typeface="+mj-ea"/>
              <a:buAutoNum type="circleNumDbPlain"/>
            </a:pPr>
            <a:r>
              <a:rPr lang="en-US" altLang="ja-JP" dirty="0"/>
              <a:t>B</a:t>
            </a:r>
            <a:r>
              <a:rPr lang="ja-JP" altLang="en-US" dirty="0"/>
              <a:t>は為替手形を</a:t>
            </a:r>
            <a:r>
              <a:rPr lang="en-US" altLang="ja-JP" dirty="0"/>
              <a:t>Y</a:t>
            </a:r>
            <a:r>
              <a:rPr lang="ja-JP" altLang="en-US" dirty="0"/>
              <a:t>に呈示する。</a:t>
            </a:r>
          </a:p>
          <a:p>
            <a:pPr marL="342900" indent="-342900">
              <a:buFont typeface="+mj-ea"/>
              <a:buAutoNum type="circleNumDbPlain"/>
            </a:pPr>
            <a:r>
              <a:rPr lang="en-US" altLang="ja-JP" dirty="0"/>
              <a:t>Y</a:t>
            </a:r>
            <a:r>
              <a:rPr lang="ja-JP" altLang="en-US" dirty="0"/>
              <a:t>は</a:t>
            </a:r>
            <a:r>
              <a:rPr lang="en-US" altLang="ja-JP" dirty="0"/>
              <a:t>B</a:t>
            </a:r>
            <a:r>
              <a:rPr lang="ja-JP" altLang="en-US" dirty="0"/>
              <a:t>に額面の代金を支払う。</a:t>
            </a:r>
            <a:r>
              <a:rPr lang="en-US" altLang="ja-JP" dirty="0"/>
              <a:t>B</a:t>
            </a:r>
            <a:r>
              <a:rPr lang="ja-JP" altLang="en-US" dirty="0"/>
              <a:t>はそれと引き換えに、</a:t>
            </a:r>
            <a:r>
              <a:rPr lang="en-US" altLang="ja-JP" dirty="0"/>
              <a:t>Y</a:t>
            </a:r>
            <a:r>
              <a:rPr lang="ja-JP" altLang="en-US" dirty="0"/>
              <a:t>に船積書類を渡す。</a:t>
            </a:r>
          </a:p>
          <a:p>
            <a:pPr marL="342900" indent="-342900">
              <a:buFont typeface="+mj-ea"/>
              <a:buAutoNum type="circleNumDbPlain"/>
            </a:pPr>
            <a:r>
              <a:rPr lang="en-US" altLang="ja-JP" dirty="0"/>
              <a:t>Y</a:t>
            </a:r>
            <a:r>
              <a:rPr lang="ja-JP" altLang="en-US" dirty="0"/>
              <a:t>は港に行って船会社に船荷証券を渡して貨物を受け取る。</a:t>
            </a:r>
          </a:p>
        </p:txBody>
      </p:sp>
      <p:cxnSp>
        <p:nvCxnSpPr>
          <p:cNvPr id="8" name="直線矢印コネクタ 7"/>
          <p:cNvCxnSpPr/>
          <p:nvPr/>
        </p:nvCxnSpPr>
        <p:spPr>
          <a:xfrm flipH="1" flipV="1">
            <a:off x="174125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1332689"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045402" y="4021912"/>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4099922" y="2560981"/>
            <a:ext cx="0" cy="1238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2025947" y="2078476"/>
            <a:ext cx="1692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a:off x="1332689" y="4377447"/>
            <a:ext cx="175098" cy="4085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1857983" y="4348264"/>
            <a:ext cx="963038" cy="38910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2045402" y="4180225"/>
            <a:ext cx="1692000" cy="1945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4099922" y="4377447"/>
            <a:ext cx="403984" cy="778213"/>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357991"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607667" y="2560981"/>
            <a:ext cx="0" cy="12384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1926077" y="2412460"/>
            <a:ext cx="1811325" cy="1386921"/>
            <a:chOff x="1926077" y="2412460"/>
            <a:chExt cx="1811325" cy="1386921"/>
          </a:xfrm>
        </p:grpSpPr>
        <p:cxnSp>
          <p:nvCxnSpPr>
            <p:cNvPr id="5" name="直線コネクタ 4"/>
            <p:cNvCxnSpPr/>
            <p:nvPr/>
          </p:nvCxnSpPr>
          <p:spPr>
            <a:xfrm flipH="1">
              <a:off x="2045402" y="2412460"/>
              <a:ext cx="16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a:off x="1926077" y="2412460"/>
              <a:ext cx="119325" cy="1386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 name="直線矢印コネクタ 6"/>
          <p:cNvCxnSpPr/>
          <p:nvPr/>
        </p:nvCxnSpPr>
        <p:spPr>
          <a:xfrm flipV="1">
            <a:off x="2045402" y="2247089"/>
            <a:ext cx="1692000" cy="97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39404840"/>
      </p:ext>
    </p:extLst>
  </p:cSld>
  <p:clrMapOvr>
    <a:masterClrMapping/>
  </p:clrMapOvr>
  <mc:AlternateContent xmlns:mc="http://schemas.openxmlformats.org/markup-compatibility/2006" xmlns:p14="http://schemas.microsoft.com/office/powerpoint/2010/main">
    <mc:Choice Requires="p14">
      <p:transition spd="slow" p14:dur="2000" advTm="207757"/>
    </mc:Choice>
    <mc:Fallback xmlns="">
      <p:transition spd="slow" advTm="2077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 calcmode="lin" valueType="num">
                                      <p:cBhvr additive="base">
                                        <p:cTn id="4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 calcmode="lin" valueType="num">
                                      <p:cBhvr additive="base">
                                        <p:cTn id="6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4" end="4"/>
                                            </p:txEl>
                                          </p:spTgt>
                                        </p:tgtEl>
                                        <p:attrNameLst>
                                          <p:attrName>style.visibility</p:attrName>
                                        </p:attrNameLst>
                                      </p:cBhvr>
                                      <p:to>
                                        <p:strVal val="visible"/>
                                      </p:to>
                                    </p:set>
                                    <p:anim calcmode="lin" valueType="num">
                                      <p:cBhvr additive="base">
                                        <p:cTn id="7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 calcmode="lin" valueType="num">
                                      <p:cBhvr additive="base">
                                        <p:cTn id="7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9"/>
                                        </p:tgtEl>
                                        <p:attrNameLst>
                                          <p:attrName>style.visibility</p:attrName>
                                        </p:attrNameLst>
                                      </p:cBhvr>
                                      <p:to>
                                        <p:strVal val="visible"/>
                                      </p:to>
                                    </p:set>
                                    <p:anim calcmode="lin" valueType="num">
                                      <p:cBhvr additive="base">
                                        <p:cTn id="85" dur="500" fill="hold"/>
                                        <p:tgtEl>
                                          <p:spTgt spid="9"/>
                                        </p:tgtEl>
                                        <p:attrNameLst>
                                          <p:attrName>ppt_x</p:attrName>
                                        </p:attrNameLst>
                                      </p:cBhvr>
                                      <p:tavLst>
                                        <p:tav tm="0">
                                          <p:val>
                                            <p:strVal val="#ppt_x"/>
                                          </p:val>
                                        </p:tav>
                                        <p:tav tm="100000">
                                          <p:val>
                                            <p:strVal val="#ppt_x"/>
                                          </p:val>
                                        </p:tav>
                                      </p:tavLst>
                                    </p:anim>
                                    <p:anim calcmode="lin" valueType="num">
                                      <p:cBhvr additive="base">
                                        <p:cTn id="86" dur="500" fill="hold"/>
                                        <p:tgtEl>
                                          <p:spTgt spid="9"/>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2"/>
                                        </p:tgtEl>
                                        <p:attrNameLst>
                                          <p:attrName>style.visibility</p:attrName>
                                        </p:attrNameLst>
                                      </p:cBhvr>
                                      <p:to>
                                        <p:strVal val="visible"/>
                                      </p:to>
                                    </p:set>
                                    <p:anim calcmode="lin" valueType="num">
                                      <p:cBhvr additive="base">
                                        <p:cTn id="89" dur="500" fill="hold"/>
                                        <p:tgtEl>
                                          <p:spTgt spid="12"/>
                                        </p:tgtEl>
                                        <p:attrNameLst>
                                          <p:attrName>ppt_x</p:attrName>
                                        </p:attrNameLst>
                                      </p:cBhvr>
                                      <p:tavLst>
                                        <p:tav tm="0">
                                          <p:val>
                                            <p:strVal val="#ppt_x"/>
                                          </p:val>
                                        </p:tav>
                                        <p:tav tm="100000">
                                          <p:val>
                                            <p:strVal val="#ppt_x"/>
                                          </p:val>
                                        </p:tav>
                                      </p:tavLst>
                                    </p:anim>
                                    <p:anim calcmode="lin" valueType="num">
                                      <p:cBhvr additive="base">
                                        <p:cTn id="9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6">
                                            <p:txEl>
                                              <p:pRg st="5" end="5"/>
                                            </p:txEl>
                                          </p:spTgt>
                                        </p:tgtEl>
                                        <p:attrNameLst>
                                          <p:attrName>style.visibility</p:attrName>
                                        </p:attrNameLst>
                                      </p:cBhvr>
                                      <p:to>
                                        <p:strVal val="visible"/>
                                      </p:to>
                                    </p:set>
                                    <p:anim calcmode="lin" valueType="num">
                                      <p:cBhvr additive="base">
                                        <p:cTn id="9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13"/>
                                        </p:tgtEl>
                                        <p:attrNameLst>
                                          <p:attrName>style.visibility</p:attrName>
                                        </p:attrNameLst>
                                      </p:cBhvr>
                                      <p:to>
                                        <p:strVal val="visible"/>
                                      </p:to>
                                    </p:set>
                                    <p:anim calcmode="lin" valueType="num">
                                      <p:cBhvr additive="base">
                                        <p:cTn id="101" dur="500" fill="hold"/>
                                        <p:tgtEl>
                                          <p:spTgt spid="13"/>
                                        </p:tgtEl>
                                        <p:attrNameLst>
                                          <p:attrName>ppt_x</p:attrName>
                                        </p:attrNameLst>
                                      </p:cBhvr>
                                      <p:tavLst>
                                        <p:tav tm="0">
                                          <p:val>
                                            <p:strVal val="#ppt_x"/>
                                          </p:val>
                                        </p:tav>
                                        <p:tav tm="100000">
                                          <p:val>
                                            <p:strVal val="#ppt_x"/>
                                          </p:val>
                                        </p:tav>
                                      </p:tavLst>
                                    </p:anim>
                                    <p:anim calcmode="lin" valueType="num">
                                      <p:cBhvr additive="base">
                                        <p:cTn id="10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6">
                                            <p:txEl>
                                              <p:pRg st="6" end="6"/>
                                            </p:txEl>
                                          </p:spTgt>
                                        </p:tgtEl>
                                        <p:attrNameLst>
                                          <p:attrName>style.visibility</p:attrName>
                                        </p:attrNameLst>
                                      </p:cBhvr>
                                      <p:to>
                                        <p:strVal val="visible"/>
                                      </p:to>
                                    </p:set>
                                    <p:anim calcmode="lin" valueType="num">
                                      <p:cBhvr additive="base">
                                        <p:cTn id="10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8"/>
                                        </p:tgtEl>
                                        <p:attrNameLst>
                                          <p:attrName>style.visibility</p:attrName>
                                        </p:attrNameLst>
                                      </p:cBhvr>
                                      <p:to>
                                        <p:strVal val="visible"/>
                                      </p:to>
                                    </p:set>
                                    <p:anim calcmode="lin" valueType="num">
                                      <p:cBhvr additive="base">
                                        <p:cTn id="113" dur="500" fill="hold"/>
                                        <p:tgtEl>
                                          <p:spTgt spid="8"/>
                                        </p:tgtEl>
                                        <p:attrNameLst>
                                          <p:attrName>ppt_x</p:attrName>
                                        </p:attrNameLst>
                                      </p:cBhvr>
                                      <p:tavLst>
                                        <p:tav tm="0">
                                          <p:val>
                                            <p:strVal val="#ppt_x"/>
                                          </p:val>
                                        </p:tav>
                                        <p:tav tm="100000">
                                          <p:val>
                                            <p:strVal val="#ppt_x"/>
                                          </p:val>
                                        </p:tav>
                                      </p:tavLst>
                                    </p:anim>
                                    <p:anim calcmode="lin" valueType="num">
                                      <p:cBhvr additive="base">
                                        <p:cTn id="1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anim calcmode="lin" valueType="num">
                                      <p:cBhvr additive="base">
                                        <p:cTn id="11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nodeType="clickEffect">
                                  <p:stCondLst>
                                    <p:cond delay="0"/>
                                  </p:stCondLst>
                                  <p:childTnLst>
                                    <p:set>
                                      <p:cBhvr>
                                        <p:cTn id="124" dur="1" fill="hold">
                                          <p:stCondLst>
                                            <p:cond delay="0"/>
                                          </p:stCondLst>
                                        </p:cTn>
                                        <p:tgtEl>
                                          <p:spTgt spid="10"/>
                                        </p:tgtEl>
                                        <p:attrNameLst>
                                          <p:attrName>style.visibility</p:attrName>
                                        </p:attrNameLst>
                                      </p:cBhvr>
                                      <p:to>
                                        <p:strVal val="visible"/>
                                      </p:to>
                                    </p:set>
                                    <p:anim calcmode="lin" valueType="num">
                                      <p:cBhvr additive="base">
                                        <p:cTn id="125" dur="500" fill="hold"/>
                                        <p:tgtEl>
                                          <p:spTgt spid="10"/>
                                        </p:tgtEl>
                                        <p:attrNameLst>
                                          <p:attrName>ppt_x</p:attrName>
                                        </p:attrNameLst>
                                      </p:cBhvr>
                                      <p:tavLst>
                                        <p:tav tm="0">
                                          <p:val>
                                            <p:strVal val="#ppt_x"/>
                                          </p:val>
                                        </p:tav>
                                        <p:tav tm="100000">
                                          <p:val>
                                            <p:strVal val="#ppt_x"/>
                                          </p:val>
                                        </p:tav>
                                      </p:tavLst>
                                    </p:anim>
                                    <p:anim calcmode="lin" valueType="num">
                                      <p:cBhvr additive="base">
                                        <p:cTn id="1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nodeType="clickEffect">
                                  <p:stCondLst>
                                    <p:cond delay="0"/>
                                  </p:stCondLst>
                                  <p:childTnLst>
                                    <p:set>
                                      <p:cBhvr>
                                        <p:cTn id="130" dur="1" fill="hold">
                                          <p:stCondLst>
                                            <p:cond delay="0"/>
                                          </p:stCondLst>
                                        </p:cTn>
                                        <p:tgtEl>
                                          <p:spTgt spid="6">
                                            <p:txEl>
                                              <p:pRg st="8" end="8"/>
                                            </p:txEl>
                                          </p:spTgt>
                                        </p:tgtEl>
                                        <p:attrNameLst>
                                          <p:attrName>style.visibility</p:attrName>
                                        </p:attrNameLst>
                                      </p:cBhvr>
                                      <p:to>
                                        <p:strVal val="visible"/>
                                      </p:to>
                                    </p:set>
                                    <p:anim calcmode="lin" valueType="num">
                                      <p:cBhvr additive="base">
                                        <p:cTn id="13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3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4" fill="hold" nodeType="clickEffect">
                                  <p:stCondLst>
                                    <p:cond delay="0"/>
                                  </p:stCondLst>
                                  <p:childTnLst>
                                    <p:set>
                                      <p:cBhvr>
                                        <p:cTn id="136" dur="1" fill="hold">
                                          <p:stCondLst>
                                            <p:cond delay="0"/>
                                          </p:stCondLst>
                                        </p:cTn>
                                        <p:tgtEl>
                                          <p:spTgt spid="7"/>
                                        </p:tgtEl>
                                        <p:attrNameLst>
                                          <p:attrName>style.visibility</p:attrName>
                                        </p:attrNameLst>
                                      </p:cBhvr>
                                      <p:to>
                                        <p:strVal val="visible"/>
                                      </p:to>
                                    </p:set>
                                    <p:anim calcmode="lin" valueType="num">
                                      <p:cBhvr additive="base">
                                        <p:cTn id="137" dur="500" fill="hold"/>
                                        <p:tgtEl>
                                          <p:spTgt spid="7"/>
                                        </p:tgtEl>
                                        <p:attrNameLst>
                                          <p:attrName>ppt_x</p:attrName>
                                        </p:attrNameLst>
                                      </p:cBhvr>
                                      <p:tavLst>
                                        <p:tav tm="0">
                                          <p:val>
                                            <p:strVal val="#ppt_x"/>
                                          </p:val>
                                        </p:tav>
                                        <p:tav tm="100000">
                                          <p:val>
                                            <p:strVal val="#ppt_x"/>
                                          </p:val>
                                        </p:tav>
                                      </p:tavLst>
                                    </p:anim>
                                    <p:anim calcmode="lin" valueType="num">
                                      <p:cBhvr additive="base">
                                        <p:cTn id="1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nodeType="clickEffect">
                                  <p:stCondLst>
                                    <p:cond delay="0"/>
                                  </p:stCondLst>
                                  <p:childTnLst>
                                    <p:set>
                                      <p:cBhvr>
                                        <p:cTn id="142" dur="1" fill="hold">
                                          <p:stCondLst>
                                            <p:cond delay="0"/>
                                          </p:stCondLst>
                                        </p:cTn>
                                        <p:tgtEl>
                                          <p:spTgt spid="6">
                                            <p:txEl>
                                              <p:pRg st="9" end="9"/>
                                            </p:txEl>
                                          </p:spTgt>
                                        </p:tgtEl>
                                        <p:attrNameLst>
                                          <p:attrName>style.visibility</p:attrName>
                                        </p:attrNameLst>
                                      </p:cBhvr>
                                      <p:to>
                                        <p:strVal val="visible"/>
                                      </p:to>
                                    </p:set>
                                    <p:anim calcmode="lin" valueType="num">
                                      <p:cBhvr additive="base">
                                        <p:cTn id="1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nodeType="clickEffect">
                                  <p:stCondLst>
                                    <p:cond delay="0"/>
                                  </p:stCondLst>
                                  <p:childTnLst>
                                    <p:set>
                                      <p:cBhvr>
                                        <p:cTn id="148" dur="1" fill="hold">
                                          <p:stCondLst>
                                            <p:cond delay="0"/>
                                          </p:stCondLst>
                                        </p:cTn>
                                        <p:tgtEl>
                                          <p:spTgt spid="22"/>
                                        </p:tgtEl>
                                        <p:attrNameLst>
                                          <p:attrName>style.visibility</p:attrName>
                                        </p:attrNameLst>
                                      </p:cBhvr>
                                      <p:to>
                                        <p:strVal val="visible"/>
                                      </p:to>
                                    </p:set>
                                    <p:anim calcmode="lin" valueType="num">
                                      <p:cBhvr additive="base">
                                        <p:cTn id="149" dur="500" fill="hold"/>
                                        <p:tgtEl>
                                          <p:spTgt spid="22"/>
                                        </p:tgtEl>
                                        <p:attrNameLst>
                                          <p:attrName>ppt_x</p:attrName>
                                        </p:attrNameLst>
                                      </p:cBhvr>
                                      <p:tavLst>
                                        <p:tav tm="0">
                                          <p:val>
                                            <p:strVal val="#ppt_x"/>
                                          </p:val>
                                        </p:tav>
                                        <p:tav tm="100000">
                                          <p:val>
                                            <p:strVal val="#ppt_x"/>
                                          </p:val>
                                        </p:tav>
                                      </p:tavLst>
                                    </p:anim>
                                    <p:anim calcmode="lin" valueType="num">
                                      <p:cBhvr additive="base">
                                        <p:cTn id="1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2" presetClass="entr" presetSubtype="4" fill="hold" nodeType="clickEffect">
                                  <p:stCondLst>
                                    <p:cond delay="0"/>
                                  </p:stCondLst>
                                  <p:childTnLst>
                                    <p:set>
                                      <p:cBhvr>
                                        <p:cTn id="154" dur="1" fill="hold">
                                          <p:stCondLst>
                                            <p:cond delay="0"/>
                                          </p:stCondLst>
                                        </p:cTn>
                                        <p:tgtEl>
                                          <p:spTgt spid="6">
                                            <p:txEl>
                                              <p:pRg st="10" end="10"/>
                                            </p:txEl>
                                          </p:spTgt>
                                        </p:tgtEl>
                                        <p:attrNameLst>
                                          <p:attrName>style.visibility</p:attrName>
                                        </p:attrNameLst>
                                      </p:cBhvr>
                                      <p:to>
                                        <p:strVal val="visible"/>
                                      </p:to>
                                    </p:set>
                                    <p:anim calcmode="lin" valueType="num">
                                      <p:cBhvr additive="base">
                                        <p:cTn id="15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56"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2" presetClass="entr" presetSubtype="4" fill="hold" nodeType="clickEffect">
                                  <p:stCondLst>
                                    <p:cond delay="0"/>
                                  </p:stCondLst>
                                  <p:childTnLst>
                                    <p:set>
                                      <p:cBhvr>
                                        <p:cTn id="160" dur="1" fill="hold">
                                          <p:stCondLst>
                                            <p:cond delay="0"/>
                                          </p:stCondLst>
                                        </p:cTn>
                                        <p:tgtEl>
                                          <p:spTgt spid="15"/>
                                        </p:tgtEl>
                                        <p:attrNameLst>
                                          <p:attrName>style.visibility</p:attrName>
                                        </p:attrNameLst>
                                      </p:cBhvr>
                                      <p:to>
                                        <p:strVal val="visible"/>
                                      </p:to>
                                    </p:set>
                                    <p:anim calcmode="lin" valueType="num">
                                      <p:cBhvr additive="base">
                                        <p:cTn id="161" dur="500" fill="hold"/>
                                        <p:tgtEl>
                                          <p:spTgt spid="15"/>
                                        </p:tgtEl>
                                        <p:attrNameLst>
                                          <p:attrName>ppt_x</p:attrName>
                                        </p:attrNameLst>
                                      </p:cBhvr>
                                      <p:tavLst>
                                        <p:tav tm="0">
                                          <p:val>
                                            <p:strVal val="#ppt_x"/>
                                          </p:val>
                                        </p:tav>
                                        <p:tav tm="100000">
                                          <p:val>
                                            <p:strVal val="#ppt_x"/>
                                          </p:val>
                                        </p:tav>
                                      </p:tavLst>
                                    </p:anim>
                                    <p:anim calcmode="lin" valueType="num">
                                      <p:cBhvr additive="base">
                                        <p:cTn id="1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nodeType="clickEffect">
                                  <p:stCondLst>
                                    <p:cond delay="0"/>
                                  </p:stCondLst>
                                  <p:childTnLst>
                                    <p:set>
                                      <p:cBhvr>
                                        <p:cTn id="166" dur="1" fill="hold">
                                          <p:stCondLst>
                                            <p:cond delay="0"/>
                                          </p:stCondLst>
                                        </p:cTn>
                                        <p:tgtEl>
                                          <p:spTgt spid="6">
                                            <p:txEl>
                                              <p:pRg st="11" end="11"/>
                                            </p:txEl>
                                          </p:spTgt>
                                        </p:tgtEl>
                                        <p:attrNameLst>
                                          <p:attrName>style.visibility</p:attrName>
                                        </p:attrNameLst>
                                      </p:cBhvr>
                                      <p:to>
                                        <p:strVal val="visible"/>
                                      </p:to>
                                    </p:set>
                                    <p:anim calcmode="lin" valueType="num">
                                      <p:cBhvr additive="base">
                                        <p:cTn id="16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16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nodeType="clickEffect">
                                  <p:stCondLst>
                                    <p:cond delay="0"/>
                                  </p:stCondLst>
                                  <p:childTnLst>
                                    <p:set>
                                      <p:cBhvr>
                                        <p:cTn id="172" dur="1" fill="hold">
                                          <p:stCondLst>
                                            <p:cond delay="0"/>
                                          </p:stCondLst>
                                        </p:cTn>
                                        <p:tgtEl>
                                          <p:spTgt spid="23"/>
                                        </p:tgtEl>
                                        <p:attrNameLst>
                                          <p:attrName>style.visibility</p:attrName>
                                        </p:attrNameLst>
                                      </p:cBhvr>
                                      <p:to>
                                        <p:strVal val="visible"/>
                                      </p:to>
                                    </p:set>
                                    <p:anim calcmode="lin" valueType="num">
                                      <p:cBhvr additive="base">
                                        <p:cTn id="173" dur="500" fill="hold"/>
                                        <p:tgtEl>
                                          <p:spTgt spid="23"/>
                                        </p:tgtEl>
                                        <p:attrNameLst>
                                          <p:attrName>ppt_x</p:attrName>
                                        </p:attrNameLst>
                                      </p:cBhvr>
                                      <p:tavLst>
                                        <p:tav tm="0">
                                          <p:val>
                                            <p:strVal val="#ppt_x"/>
                                          </p:val>
                                        </p:tav>
                                        <p:tav tm="100000">
                                          <p:val>
                                            <p:strVal val="#ppt_x"/>
                                          </p:val>
                                        </p:tav>
                                      </p:tavLst>
                                    </p:anim>
                                    <p:anim calcmode="lin" valueType="num">
                                      <p:cBhvr additive="base">
                                        <p:cTn id="1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nodeType="clickEffect">
                                  <p:stCondLst>
                                    <p:cond delay="0"/>
                                  </p:stCondLst>
                                  <p:childTnLst>
                                    <p:set>
                                      <p:cBhvr>
                                        <p:cTn id="178" dur="1" fill="hold">
                                          <p:stCondLst>
                                            <p:cond delay="0"/>
                                          </p:stCondLst>
                                        </p:cTn>
                                        <p:tgtEl>
                                          <p:spTgt spid="6">
                                            <p:txEl>
                                              <p:pRg st="12" end="12"/>
                                            </p:txEl>
                                          </p:spTgt>
                                        </p:tgtEl>
                                        <p:attrNameLst>
                                          <p:attrName>style.visibility</p:attrName>
                                        </p:attrNameLst>
                                      </p:cBhvr>
                                      <p:to>
                                        <p:strVal val="visible"/>
                                      </p:to>
                                    </p:set>
                                    <p:anim calcmode="lin" valueType="num">
                                      <p:cBhvr additive="base">
                                        <p:cTn id="179"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2" presetClass="entr" presetSubtype="4" fill="hold" nodeType="clickEffect">
                                  <p:stCondLst>
                                    <p:cond delay="0"/>
                                  </p:stCondLst>
                                  <p:childTnLst>
                                    <p:set>
                                      <p:cBhvr>
                                        <p:cTn id="184" dur="1" fill="hold">
                                          <p:stCondLst>
                                            <p:cond delay="0"/>
                                          </p:stCondLst>
                                        </p:cTn>
                                        <p:tgtEl>
                                          <p:spTgt spid="3">
                                            <p:txEl>
                                              <p:pRg st="9" end="9"/>
                                            </p:txEl>
                                          </p:spTgt>
                                        </p:tgtEl>
                                        <p:attrNameLst>
                                          <p:attrName>style.visibility</p:attrName>
                                        </p:attrNameLst>
                                      </p:cBhvr>
                                      <p:to>
                                        <p:strVal val="visible"/>
                                      </p:to>
                                    </p:set>
                                    <p:anim calcmode="lin" valueType="num">
                                      <p:cBhvr additive="base">
                                        <p:cTn id="18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8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87" fill="hold">
                      <p:stCondLst>
                        <p:cond delay="indefinite"/>
                      </p:stCondLst>
                      <p:childTnLst>
                        <p:par>
                          <p:cTn id="188" fill="hold">
                            <p:stCondLst>
                              <p:cond delay="0"/>
                            </p:stCondLst>
                            <p:childTnLst>
                              <p:par>
                                <p:cTn id="189" presetID="2" presetClass="entr" presetSubtype="4" fill="hold" nodeType="clickEffect">
                                  <p:stCondLst>
                                    <p:cond delay="0"/>
                                  </p:stCondLst>
                                  <p:childTnLst>
                                    <p:set>
                                      <p:cBhvr>
                                        <p:cTn id="190" dur="1" fill="hold">
                                          <p:stCondLst>
                                            <p:cond delay="0"/>
                                          </p:stCondLst>
                                        </p:cTn>
                                        <p:tgtEl>
                                          <p:spTgt spid="19"/>
                                        </p:tgtEl>
                                        <p:attrNameLst>
                                          <p:attrName>style.visibility</p:attrName>
                                        </p:attrNameLst>
                                      </p:cBhvr>
                                      <p:to>
                                        <p:strVal val="visible"/>
                                      </p:to>
                                    </p:set>
                                    <p:anim calcmode="lin" valueType="num">
                                      <p:cBhvr additive="base">
                                        <p:cTn id="191" dur="500" fill="hold"/>
                                        <p:tgtEl>
                                          <p:spTgt spid="19"/>
                                        </p:tgtEl>
                                        <p:attrNameLst>
                                          <p:attrName>ppt_x</p:attrName>
                                        </p:attrNameLst>
                                      </p:cBhvr>
                                      <p:tavLst>
                                        <p:tav tm="0">
                                          <p:val>
                                            <p:strVal val="#ppt_x"/>
                                          </p:val>
                                        </p:tav>
                                        <p:tav tm="100000">
                                          <p:val>
                                            <p:strVal val="#ppt_x"/>
                                          </p:val>
                                        </p:tav>
                                      </p:tavLst>
                                    </p:anim>
                                    <p:anim calcmode="lin" valueType="num">
                                      <p:cBhvr additive="base">
                                        <p:cTn id="1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8|7.8|16.8|2.9|32.7"/>
</p:tagLst>
</file>

<file path=ppt/tags/tag10.xml><?xml version="1.0" encoding="utf-8"?>
<p:tagLst xmlns:a="http://schemas.openxmlformats.org/drawingml/2006/main" xmlns:r="http://schemas.openxmlformats.org/officeDocument/2006/relationships" xmlns:p="http://schemas.openxmlformats.org/presentationml/2006/main">
  <p:tag name="TIMING" val="|15.2|8.5|8.1|7.1|10.9|0.9|1|14.8|34.7|29|4.7|0.7|0.8|25.1|2.8"/>
</p:tagLst>
</file>

<file path=ppt/tags/tag11.xml><?xml version="1.0" encoding="utf-8"?>
<p:tagLst xmlns:a="http://schemas.openxmlformats.org/drawingml/2006/main" xmlns:r="http://schemas.openxmlformats.org/officeDocument/2006/relationships" xmlns:p="http://schemas.openxmlformats.org/presentationml/2006/main">
  <p:tag name="TIMING" val="|0.7|1|23.2|23.6|7.6"/>
</p:tagLst>
</file>

<file path=ppt/tags/tag12.xml><?xml version="1.0" encoding="utf-8"?>
<p:tagLst xmlns:a="http://schemas.openxmlformats.org/drawingml/2006/main" xmlns:r="http://schemas.openxmlformats.org/officeDocument/2006/relationships" xmlns:p="http://schemas.openxmlformats.org/presentationml/2006/main">
  <p:tag name="TIMING" val="|0.5|9.9|19.4|16.5"/>
</p:tagLst>
</file>

<file path=ppt/tags/tag13.xml><?xml version="1.0" encoding="utf-8"?>
<p:tagLst xmlns:a="http://schemas.openxmlformats.org/drawingml/2006/main" xmlns:r="http://schemas.openxmlformats.org/officeDocument/2006/relationships" xmlns:p="http://schemas.openxmlformats.org/presentationml/2006/main">
  <p:tag name="TIMING" val="|4.1|14.7|26.3|27.3"/>
</p:tagLst>
</file>

<file path=ppt/tags/tag14.xml><?xml version="1.0" encoding="utf-8"?>
<p:tagLst xmlns:a="http://schemas.openxmlformats.org/drawingml/2006/main" xmlns:r="http://schemas.openxmlformats.org/officeDocument/2006/relationships" xmlns:p="http://schemas.openxmlformats.org/presentationml/2006/main">
  <p:tag name="TIMING" val="|0.8|24.9|9|2.7|4.5|4.9|9.3|16.6"/>
</p:tagLst>
</file>

<file path=ppt/tags/tag15.xml><?xml version="1.0" encoding="utf-8"?>
<p:tagLst xmlns:a="http://schemas.openxmlformats.org/drawingml/2006/main" xmlns:r="http://schemas.openxmlformats.org/officeDocument/2006/relationships" xmlns:p="http://schemas.openxmlformats.org/presentationml/2006/main">
  <p:tag name="TIMING" val="|1.4|19.3|16.8|4.8|5.8|32.4|8.6"/>
</p:tagLst>
</file>

<file path=ppt/tags/tag16.xml><?xml version="1.0" encoding="utf-8"?>
<p:tagLst xmlns:a="http://schemas.openxmlformats.org/drawingml/2006/main" xmlns:r="http://schemas.openxmlformats.org/officeDocument/2006/relationships" xmlns:p="http://schemas.openxmlformats.org/presentationml/2006/main">
  <p:tag name="TIMING" val="|0.6|21.4|8.3|19.1|12.5|11.9"/>
</p:tagLst>
</file>

<file path=ppt/tags/tag17.xml><?xml version="1.0" encoding="utf-8"?>
<p:tagLst xmlns:a="http://schemas.openxmlformats.org/drawingml/2006/main" xmlns:r="http://schemas.openxmlformats.org/officeDocument/2006/relationships" xmlns:p="http://schemas.openxmlformats.org/presentationml/2006/main">
  <p:tag name="TIMING" val="|1.3|27.5|55.8|33.3"/>
</p:tagLst>
</file>

<file path=ppt/tags/tag18.xml><?xml version="1.0" encoding="utf-8"?>
<p:tagLst xmlns:a="http://schemas.openxmlformats.org/drawingml/2006/main" xmlns:r="http://schemas.openxmlformats.org/officeDocument/2006/relationships" xmlns:p="http://schemas.openxmlformats.org/presentationml/2006/main">
  <p:tag name="TIMING" val="|0.7|12.1|37.5|14|41.6"/>
</p:tagLst>
</file>

<file path=ppt/tags/tag19.xml><?xml version="1.0" encoding="utf-8"?>
<p:tagLst xmlns:a="http://schemas.openxmlformats.org/drawingml/2006/main" xmlns:r="http://schemas.openxmlformats.org/officeDocument/2006/relationships" xmlns:p="http://schemas.openxmlformats.org/presentationml/2006/main">
  <p:tag name="TIMING" val="|9"/>
</p:tagLst>
</file>

<file path=ppt/tags/tag2.xml><?xml version="1.0" encoding="utf-8"?>
<p:tagLst xmlns:a="http://schemas.openxmlformats.org/drawingml/2006/main" xmlns:r="http://schemas.openxmlformats.org/officeDocument/2006/relationships" xmlns:p="http://schemas.openxmlformats.org/presentationml/2006/main">
  <p:tag name="TIMING" val="|0.7|2.3|27.8|50|29.4"/>
</p:tagLst>
</file>

<file path=ppt/tags/tag20.xml><?xml version="1.0" encoding="utf-8"?>
<p:tagLst xmlns:a="http://schemas.openxmlformats.org/drawingml/2006/main" xmlns:r="http://schemas.openxmlformats.org/officeDocument/2006/relationships" xmlns:p="http://schemas.openxmlformats.org/presentationml/2006/main">
  <p:tag name="TIMING" val="|0.9|72.8|19.3|24.6|38"/>
</p:tagLst>
</file>

<file path=ppt/tags/tag21.xml><?xml version="1.0" encoding="utf-8"?>
<p:tagLst xmlns:a="http://schemas.openxmlformats.org/drawingml/2006/main" xmlns:r="http://schemas.openxmlformats.org/officeDocument/2006/relationships" xmlns:p="http://schemas.openxmlformats.org/presentationml/2006/main">
  <p:tag name="TIMING" val="|0.7|20.9|36.5|30|23.4"/>
</p:tagLst>
</file>

<file path=ppt/tags/tag22.xml><?xml version="1.0" encoding="utf-8"?>
<p:tagLst xmlns:a="http://schemas.openxmlformats.org/drawingml/2006/main" xmlns:r="http://schemas.openxmlformats.org/officeDocument/2006/relationships" xmlns:p="http://schemas.openxmlformats.org/presentationml/2006/main">
  <p:tag name="TIMING" val="|0.7|12.1|37.5|14|41.6"/>
</p:tagLst>
</file>

<file path=ppt/tags/tag23.xml><?xml version="1.0" encoding="utf-8"?>
<p:tagLst xmlns:a="http://schemas.openxmlformats.org/drawingml/2006/main" xmlns:r="http://schemas.openxmlformats.org/officeDocument/2006/relationships" xmlns:p="http://schemas.openxmlformats.org/presentationml/2006/main">
  <p:tag name="TIMING" val="|0.7|32.1|26.4|25.5|43.1|45.2|16.9|24.7|32.3|72"/>
</p:tagLst>
</file>

<file path=ppt/tags/tag3.xml><?xml version="1.0" encoding="utf-8"?>
<p:tagLst xmlns:a="http://schemas.openxmlformats.org/drawingml/2006/main" xmlns:r="http://schemas.openxmlformats.org/officeDocument/2006/relationships" xmlns:p="http://schemas.openxmlformats.org/presentationml/2006/main">
  <p:tag name="TIMING" val="|1|16.1|2.3|3.4|4.8|4.3|2.4|8.8|12.4|1.7|4.2|14|1.8|10.9|1.5|4.5|2.6|5.3|1.4|17|2.2|6.6|1.9|1.8|3.4|3.6"/>
</p:tagLst>
</file>

<file path=ppt/tags/tag4.xml><?xml version="1.0" encoding="utf-8"?>
<p:tagLst xmlns:a="http://schemas.openxmlformats.org/drawingml/2006/main" xmlns:r="http://schemas.openxmlformats.org/officeDocument/2006/relationships" xmlns:p="http://schemas.openxmlformats.org/presentationml/2006/main">
  <p:tag name="TIMING" val="|1.2|24.4|31.8|8.1|4.4"/>
</p:tagLst>
</file>

<file path=ppt/tags/tag5.xml><?xml version="1.0" encoding="utf-8"?>
<p:tagLst xmlns:a="http://schemas.openxmlformats.org/drawingml/2006/main" xmlns:r="http://schemas.openxmlformats.org/officeDocument/2006/relationships" xmlns:p="http://schemas.openxmlformats.org/presentationml/2006/main">
  <p:tag name="TIMING" val="|1.4|11.1|3|3.7|7.8|4.4|2.3|39|1.7|27.4|2.7|8.9|6.4|1.1|4.7|15.2|1.7|17.5|1.5|60.4|1.8|29.6|1.4|1.3|4.3|1.7|10|2.3|5.6|1"/>
</p:tagLst>
</file>

<file path=ppt/tags/tag6.xml><?xml version="1.0" encoding="utf-8"?>
<p:tagLst xmlns:a="http://schemas.openxmlformats.org/drawingml/2006/main" xmlns:r="http://schemas.openxmlformats.org/officeDocument/2006/relationships" xmlns:p="http://schemas.openxmlformats.org/presentationml/2006/main">
  <p:tag name="TIMING" val="|0.8|4.3|30.6|6.5"/>
</p:tagLst>
</file>

<file path=ppt/tags/tag7.xml><?xml version="1.0" encoding="utf-8"?>
<p:tagLst xmlns:a="http://schemas.openxmlformats.org/drawingml/2006/main" xmlns:r="http://schemas.openxmlformats.org/officeDocument/2006/relationships" xmlns:p="http://schemas.openxmlformats.org/presentationml/2006/main">
  <p:tag name="TIMING" val="|0.5|0.8|37.3|24.7|60.3"/>
</p:tagLst>
</file>

<file path=ppt/tags/tag8.xml><?xml version="1.0" encoding="utf-8"?>
<p:tagLst xmlns:a="http://schemas.openxmlformats.org/drawingml/2006/main" xmlns:r="http://schemas.openxmlformats.org/officeDocument/2006/relationships" xmlns:p="http://schemas.openxmlformats.org/presentationml/2006/main">
  <p:tag name="TIMING" val="|0.6|24.8|0.8|0.9|0.7|1.7|2.4|4.6|0.8|3.5|1|2.9|2|1.3|3.5|2|1.3|8.8|1.6|5.8|3.8|91.4|1.3|8.1|1.5|3.8|1|5.8|1|4.5|0.8"/>
</p:tagLst>
</file>

<file path=ppt/tags/tag9.xml><?xml version="1.0" encoding="utf-8"?>
<p:tagLst xmlns:a="http://schemas.openxmlformats.org/drawingml/2006/main" xmlns:r="http://schemas.openxmlformats.org/officeDocument/2006/relationships" xmlns:p="http://schemas.openxmlformats.org/presentationml/2006/main">
  <p:tag name="TIMING" val="|1.4|2.1|20.6|25.6|8.3|39"/>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4113</Words>
  <Application>Microsoft Office PowerPoint</Application>
  <PresentationFormat>ワイド画面</PresentationFormat>
  <Paragraphs>252</Paragraphs>
  <Slides>24</Slides>
  <Notes>24</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24</vt:i4>
      </vt:variant>
    </vt:vector>
  </HeadingPairs>
  <TitlesOfParts>
    <vt:vector size="34" baseType="lpstr">
      <vt:lpstr>ＭＳ Ｐゴシック</vt: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lpstr>第3章2節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150</cp:revision>
  <dcterms:created xsi:type="dcterms:W3CDTF">2020-04-12T07:19:24Z</dcterms:created>
  <dcterms:modified xsi:type="dcterms:W3CDTF">2024-05-20T08:24:30Z</dcterms:modified>
</cp:coreProperties>
</file>