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6"/>
  </p:notesMasterIdLst>
  <p:handoutMasterIdLst>
    <p:handoutMasterId r:id="rId27"/>
  </p:handoutMasterIdLst>
  <p:sldIdLst>
    <p:sldId id="271" r:id="rId6"/>
    <p:sldId id="265" r:id="rId7"/>
    <p:sldId id="272" r:id="rId8"/>
    <p:sldId id="273" r:id="rId9"/>
    <p:sldId id="274" r:id="rId10"/>
    <p:sldId id="276" r:id="rId11"/>
    <p:sldId id="277" r:id="rId12"/>
    <p:sldId id="278" r:id="rId13"/>
    <p:sldId id="279" r:id="rId14"/>
    <p:sldId id="280" r:id="rId15"/>
    <p:sldId id="267" r:id="rId16"/>
    <p:sldId id="268" r:id="rId17"/>
    <p:sldId id="266" r:id="rId18"/>
    <p:sldId id="269" r:id="rId19"/>
    <p:sldId id="270" r:id="rId20"/>
    <p:sldId id="281" r:id="rId21"/>
    <p:sldId id="282" r:id="rId22"/>
    <p:sldId id="283" r:id="rId23"/>
    <p:sldId id="284" r:id="rId24"/>
    <p:sldId id="285"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213"/>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2024/5/27</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2024/5/27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4139194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12024719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1348485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2108356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1163166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2023728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806165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2790831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337708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2979559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3168126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1216043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343560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1713365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dirty="0"/>
          </a:p>
        </p:txBody>
      </p:sp>
    </p:spTree>
    <p:extLst>
      <p:ext uri="{BB962C8B-B14F-4D97-AF65-F5344CB8AC3E}">
        <p14:creationId xmlns:p14="http://schemas.microsoft.com/office/powerpoint/2010/main" val="2819525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791835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2024/5/27</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2024/5/27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2024/5/27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2024/5/27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2024/5/27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2024/5/27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6097"/>
    </mc:Choice>
    <mc:Fallback xmlns="">
      <p:transition spd="slow" advTm="609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次に、直接投資はどういう要因によって起きているのかについて。</a:t>
            </a:r>
          </a:p>
          <a:p>
            <a:pPr marL="342900" indent="-342900" algn="l">
              <a:lnSpc>
                <a:spcPct val="100000"/>
              </a:lnSpc>
              <a:spcBef>
                <a:spcPts val="500"/>
              </a:spcBef>
              <a:buFont typeface="Wingdings" panose="05000000000000000000" pitchFamily="2" charset="2"/>
              <a:buChar char="l"/>
            </a:pPr>
            <a:r>
              <a:rPr lang="ja-JP" altLang="en-US" dirty="0"/>
              <a:t>たとえば、日本から外国への直接投資を増加させる要因（減少させる要因としては、それぞれの逆を想定すれば良い）は、投資先の成長率の上昇、所得の向上、政治リスクの低下、労賃が安いこと、天然資源が多いこと、税金が安いこと、など。また、円高は日本からの対外直接投資を増やす傾向がある。最後の円高との関係について。</a:t>
            </a:r>
          </a:p>
          <a:p>
            <a:pPr marL="360000" algn="l">
              <a:lnSpc>
                <a:spcPct val="100000"/>
              </a:lnSpc>
              <a:spcBef>
                <a:spcPts val="500"/>
              </a:spcBef>
            </a:pPr>
            <a:endParaRPr lang="ja-JP" altLang="en-US" dirty="0"/>
          </a:p>
          <a:p>
            <a:pPr marL="360000" algn="l">
              <a:lnSpc>
                <a:spcPct val="100000"/>
              </a:lnSpc>
              <a:spcBef>
                <a:spcPts val="500"/>
              </a:spcBef>
            </a:pPr>
            <a:r>
              <a:rPr lang="ja-JP" altLang="en-US" dirty="0"/>
              <a:t>例）日本のパートの時給が</a:t>
            </a:r>
            <a:r>
              <a:rPr lang="en-US" altLang="ja-JP" dirty="0"/>
              <a:t>800</a:t>
            </a:r>
            <a:r>
              <a:rPr lang="ja-JP" altLang="en-US" dirty="0"/>
              <a:t>円で、中国のそれが</a:t>
            </a:r>
            <a:r>
              <a:rPr lang="en-US" altLang="ja-JP" dirty="0"/>
              <a:t>60</a:t>
            </a:r>
            <a:r>
              <a:rPr lang="ja-JP" altLang="en-US" dirty="0"/>
              <a:t>元とする。</a:t>
            </a:r>
            <a:r>
              <a:rPr lang="en-US" altLang="ja-JP" dirty="0"/>
              <a:t>$1=\100</a:t>
            </a:r>
            <a:r>
              <a:rPr lang="ja-JP" altLang="en-US" dirty="0"/>
              <a:t>かつ</a:t>
            </a:r>
            <a:r>
              <a:rPr lang="en-US" altLang="ja-JP" dirty="0"/>
              <a:t>$1=RMB10</a:t>
            </a:r>
            <a:r>
              <a:rPr lang="ja-JP" altLang="en-US" dirty="0"/>
              <a:t>であれば、</a:t>
            </a:r>
            <a:r>
              <a:rPr lang="en-US" altLang="ja-JP" dirty="0"/>
              <a:t>RMB1=\10</a:t>
            </a:r>
            <a:r>
              <a:rPr lang="ja-JP" altLang="en-US" dirty="0"/>
              <a:t>だから、日本企業からすれば、中国の時給は</a:t>
            </a:r>
            <a:r>
              <a:rPr lang="en-US" altLang="ja-JP" dirty="0"/>
              <a:t>600</a:t>
            </a:r>
            <a:r>
              <a:rPr lang="ja-JP" altLang="en-US" dirty="0"/>
              <a:t>円。</a:t>
            </a:r>
            <a:r>
              <a:rPr lang="en-US" altLang="ja-JP" dirty="0"/>
              <a:t>$1=\50</a:t>
            </a:r>
            <a:r>
              <a:rPr lang="ja-JP" altLang="en-US" dirty="0"/>
              <a:t>になれば、</a:t>
            </a:r>
            <a:r>
              <a:rPr lang="en-US" altLang="ja-JP" dirty="0"/>
              <a:t>RMB1=\5</a:t>
            </a:r>
            <a:r>
              <a:rPr lang="ja-JP" altLang="en-US" dirty="0"/>
              <a:t>だから、中国の時給は</a:t>
            </a:r>
            <a:r>
              <a:rPr lang="en-US" altLang="ja-JP" dirty="0"/>
              <a:t>300</a:t>
            </a:r>
            <a:r>
              <a:rPr lang="ja-JP" altLang="en-US" dirty="0"/>
              <a:t>円と半分になる。日本企業としては、中国の労賃が日本のそれよりもとても低いということになり、工場を国内から中国に移転するなどの動きが起きる。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632186412"/>
      </p:ext>
    </p:extLst>
  </p:cSld>
  <p:clrMapOvr>
    <a:masterClrMapping/>
  </p:clrMapOvr>
  <mc:AlternateContent xmlns:mc="http://schemas.openxmlformats.org/markup-compatibility/2006" xmlns:p14="http://schemas.microsoft.com/office/powerpoint/2010/main">
    <mc:Choice Requires="p14">
      <p:transition spd="slow" p14:dur="2000" advTm="145794"/>
    </mc:Choice>
    <mc:Fallback xmlns="">
      <p:transition spd="slow" advTm="1457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投資先の税金が安いことについて。</a:t>
            </a:r>
          </a:p>
          <a:p>
            <a:pPr marL="342900" indent="-342900" algn="l">
              <a:lnSpc>
                <a:spcPct val="100000"/>
              </a:lnSpc>
              <a:spcBef>
                <a:spcPts val="500"/>
              </a:spcBef>
              <a:buFont typeface="Wingdings" panose="05000000000000000000" pitchFamily="2" charset="2"/>
              <a:buChar char="l"/>
            </a:pPr>
            <a:r>
              <a:rPr lang="ja-JP" altLang="en-US" dirty="0"/>
              <a:t>よくあるパターンは、途上国が外国からの直接投資を促すために、法人税を優遇する政策をとる場合。</a:t>
            </a:r>
          </a:p>
          <a:p>
            <a:pPr marL="342900" indent="-342900" algn="l">
              <a:lnSpc>
                <a:spcPct val="100000"/>
              </a:lnSpc>
              <a:spcBef>
                <a:spcPts val="500"/>
              </a:spcBef>
              <a:buFont typeface="Wingdings" panose="05000000000000000000" pitchFamily="2" charset="2"/>
              <a:buChar char="l"/>
            </a:pPr>
            <a:r>
              <a:rPr lang="ja-JP" altLang="en-US" dirty="0"/>
              <a:t>税制は国によって異なるので、一例だが、法人税とは、法人所得税、法人事業税、法人住民税の三つからなる。法人所得税は国税、他は地方税。</a:t>
            </a:r>
          </a:p>
          <a:p>
            <a:pPr marL="342900" indent="-342900" algn="l">
              <a:lnSpc>
                <a:spcPct val="100000"/>
              </a:lnSpc>
              <a:spcBef>
                <a:spcPts val="500"/>
              </a:spcBef>
              <a:buFont typeface="Wingdings" panose="05000000000000000000" pitchFamily="2" charset="2"/>
              <a:buChar char="l"/>
            </a:pPr>
            <a:r>
              <a:rPr lang="ja-JP" altLang="en-US" dirty="0"/>
              <a:t>この三つを総合して税率をいうので、法人実効税率という。</a:t>
            </a:r>
          </a:p>
          <a:p>
            <a:pPr marL="342900" indent="-342900" algn="l">
              <a:lnSpc>
                <a:spcPct val="100000"/>
              </a:lnSpc>
              <a:spcBef>
                <a:spcPts val="500"/>
              </a:spcBef>
              <a:buFont typeface="Wingdings" panose="05000000000000000000" pitchFamily="2" charset="2"/>
              <a:buChar char="l"/>
            </a:pPr>
            <a:r>
              <a:rPr lang="ja-JP" altLang="en-US" dirty="0"/>
              <a:t>たとえば日本では都道府県によって法人税率は微妙に違う。地方税の部分に違いがありうるから。</a:t>
            </a:r>
          </a:p>
          <a:p>
            <a:pPr marL="342900" indent="-342900" algn="l">
              <a:lnSpc>
                <a:spcPct val="100000"/>
              </a:lnSpc>
              <a:spcBef>
                <a:spcPts val="500"/>
              </a:spcBef>
              <a:buFont typeface="Wingdings" panose="05000000000000000000" pitchFamily="2" charset="2"/>
              <a:buChar char="l"/>
            </a:pPr>
            <a:r>
              <a:rPr lang="ja-JP" altLang="en-US" dirty="0"/>
              <a:t>途上国では、こうした法人税を（一定期間）優遇する措置をとって、外国からの企業の進出・立地を促して、経済発展・地域の開発につなげることは、よく行われている。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34261819"/>
      </p:ext>
    </p:extLst>
  </p:cSld>
  <p:clrMapOvr>
    <a:masterClrMapping/>
  </p:clrMapOvr>
  <mc:AlternateContent xmlns:mc="http://schemas.openxmlformats.org/markup-compatibility/2006" xmlns:p14="http://schemas.microsoft.com/office/powerpoint/2010/main">
    <mc:Choice Requires="p14">
      <p:transition spd="slow" p14:dur="2000" advTm="152947"/>
    </mc:Choice>
    <mc:Fallback xmlns="">
      <p:transition spd="slow" advTm="1529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700" dirty="0"/>
              <a:t>直接投資とくに先進国からのそれに対しては、次のような批判を耳にする。</a:t>
            </a:r>
          </a:p>
          <a:p>
            <a:pPr marL="342900" indent="-342900" algn="l">
              <a:lnSpc>
                <a:spcPct val="100000"/>
              </a:lnSpc>
              <a:spcBef>
                <a:spcPts val="500"/>
              </a:spcBef>
              <a:buFont typeface="Wingdings" panose="05000000000000000000" pitchFamily="2" charset="2"/>
              <a:buChar char="l"/>
            </a:pPr>
            <a:r>
              <a:rPr lang="ja-JP" altLang="en-US" sz="2700" dirty="0"/>
              <a:t>“先進国の企業の人が来て「ここにわが社の工場を作れば、村の人々が雇用されて安定した賃金収入を得られる。いまやっている農業よりも高い収入になりますし、村の発展にもつながりますよ」という話だったので、農地を提供した。”</a:t>
            </a:r>
          </a:p>
          <a:p>
            <a:pPr marL="342900" indent="-342900" algn="l">
              <a:lnSpc>
                <a:spcPct val="100000"/>
              </a:lnSpc>
              <a:spcBef>
                <a:spcPts val="500"/>
              </a:spcBef>
              <a:buFont typeface="Wingdings" panose="05000000000000000000" pitchFamily="2" charset="2"/>
              <a:buChar char="l"/>
            </a:pPr>
            <a:r>
              <a:rPr lang="ja-JP" altLang="en-US" sz="2700" dirty="0"/>
              <a:t>“最初はよかったが、その企業はいきなり撤退するといって、この地を去った。村の人々は失業し、農業に戻りたくても土地がもうない。こんなことなら、直接投資など受け入れなければよかった。”</a:t>
            </a:r>
          </a:p>
          <a:p>
            <a:pPr marL="342900" indent="-342900" algn="l">
              <a:lnSpc>
                <a:spcPct val="100000"/>
              </a:lnSpc>
              <a:spcBef>
                <a:spcPts val="500"/>
              </a:spcBef>
              <a:buFont typeface="Wingdings" panose="05000000000000000000" pitchFamily="2" charset="2"/>
              <a:buChar char="l"/>
            </a:pPr>
            <a:r>
              <a:rPr lang="ja-JP" altLang="en-US" sz="2700" dirty="0"/>
              <a:t>反対に、直接投資のおかげで経済発展につながり暮らしがとても良くなった、という事例もある。こうした違いはなぜ起きるのか、考えてみよう。</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76609180"/>
      </p:ext>
    </p:extLst>
  </p:cSld>
  <p:clrMapOvr>
    <a:masterClrMapping/>
  </p:clrMapOvr>
  <mc:AlternateContent xmlns:mc="http://schemas.openxmlformats.org/markup-compatibility/2006" xmlns:p14="http://schemas.microsoft.com/office/powerpoint/2010/main">
    <mc:Choice Requires="p14">
      <p:transition spd="slow" p14:dur="2000" advTm="87095"/>
    </mc:Choice>
    <mc:Fallback xmlns="">
      <p:transition spd="slow" advTm="870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国際収支統計に直接投資がどのように反映されるかについて。</a:t>
            </a:r>
          </a:p>
          <a:p>
            <a:pPr marL="342900" indent="-342900" algn="l">
              <a:lnSpc>
                <a:spcPct val="100000"/>
              </a:lnSpc>
              <a:spcBef>
                <a:spcPts val="500"/>
              </a:spcBef>
              <a:buFont typeface="Wingdings" panose="05000000000000000000" pitchFamily="2" charset="2"/>
              <a:buChar char="l"/>
            </a:pPr>
            <a:r>
              <a:rPr lang="ja-JP" altLang="en-US" sz="2800" dirty="0"/>
              <a:t>たとえば、日本の企業</a:t>
            </a:r>
            <a:r>
              <a:rPr lang="en-US" altLang="ja-JP" sz="2800" dirty="0"/>
              <a:t>A</a:t>
            </a:r>
            <a:r>
              <a:rPr lang="ja-JP" altLang="en-US" sz="2800" dirty="0"/>
              <a:t>がアメリカの企業</a:t>
            </a:r>
            <a:r>
              <a:rPr lang="en-US" altLang="ja-JP" sz="2800" dirty="0"/>
              <a:t>B</a:t>
            </a:r>
            <a:r>
              <a:rPr lang="ja-JP" altLang="en-US" sz="2800" dirty="0"/>
              <a:t>の株式を買い占めて、子会社化したとする。</a:t>
            </a:r>
          </a:p>
          <a:p>
            <a:pPr marL="342900" indent="-342900" algn="l">
              <a:lnSpc>
                <a:spcPct val="100000"/>
              </a:lnSpc>
              <a:spcBef>
                <a:spcPts val="500"/>
              </a:spcBef>
              <a:buFont typeface="Wingdings" panose="05000000000000000000" pitchFamily="2" charset="2"/>
              <a:buChar char="l"/>
            </a:pPr>
            <a:r>
              <a:rPr lang="ja-JP" altLang="en-US" sz="2800" dirty="0"/>
              <a:t>これは、日本（アメリカ）の国際収支統計では、まず直接投資の項目で、対外資産の増加（対外負債の増加）なので、借方（貸方）に記録される。</a:t>
            </a:r>
          </a:p>
          <a:p>
            <a:pPr marL="342900" indent="-342900" algn="l">
              <a:lnSpc>
                <a:spcPct val="100000"/>
              </a:lnSpc>
              <a:spcBef>
                <a:spcPts val="500"/>
              </a:spcBef>
              <a:buFont typeface="Wingdings" panose="05000000000000000000" pitchFamily="2" charset="2"/>
              <a:buChar char="l"/>
            </a:pPr>
            <a:r>
              <a:rPr lang="ja-JP" altLang="en-US" sz="2800" dirty="0"/>
              <a:t>その株式の購入に際しては、証券会社（アメリカでは証券会社を投資銀行という）が媒介しているだろうが、その詳細は省略して、代金の決済について。</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35173380"/>
      </p:ext>
    </p:extLst>
  </p:cSld>
  <p:clrMapOvr>
    <a:masterClrMapping/>
  </p:clrMapOvr>
  <mc:AlternateContent xmlns:mc="http://schemas.openxmlformats.org/markup-compatibility/2006" xmlns:p14="http://schemas.microsoft.com/office/powerpoint/2010/main">
    <mc:Choice Requires="p14">
      <p:transition spd="slow" p14:dur="2000" advTm="87237"/>
    </mc:Choice>
    <mc:Fallback xmlns="">
      <p:transition spd="slow" advTm="872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8214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アメリカの企業の株式にかかわることなので、ドル建て。決済にかかわった銀行を甲、乙とすると（やりとりの順序は各種あり）。</a:t>
            </a:r>
          </a:p>
          <a:p>
            <a:pPr algn="l">
              <a:lnSpc>
                <a:spcPct val="100000"/>
              </a:lnSpc>
              <a:spcBef>
                <a:spcPts val="500"/>
              </a:spcBef>
            </a:pPr>
            <a:endParaRPr lang="ja-JP" altLang="en-US" sz="2800" dirty="0"/>
          </a:p>
          <a:p>
            <a:pPr algn="l">
              <a:lnSpc>
                <a:spcPct val="100000"/>
              </a:lnSpc>
              <a:spcBef>
                <a:spcPts val="500"/>
              </a:spcBef>
            </a:pPr>
            <a:r>
              <a:rPr lang="ja-JP" altLang="en-US" sz="2800" dirty="0"/>
              <a:t>　　（アメリカ）　　　　　　　　（日本）</a:t>
            </a:r>
          </a:p>
          <a:p>
            <a:pPr algn="l">
              <a:lnSpc>
                <a:spcPct val="100000"/>
              </a:lnSpc>
              <a:spcBef>
                <a:spcPts val="500"/>
              </a:spcBef>
            </a:pPr>
            <a:r>
              <a:rPr lang="ja-JP" altLang="en-US" sz="2800" dirty="0"/>
              <a:t>　　　銀行乙　　　　　　　　　銀行甲</a:t>
            </a:r>
          </a:p>
          <a:p>
            <a:pPr algn="l">
              <a:lnSpc>
                <a:spcPct val="100000"/>
              </a:lnSpc>
              <a:spcBef>
                <a:spcPts val="500"/>
              </a:spcBef>
            </a:pPr>
            <a:endParaRPr lang="ja-JP" altLang="en-US" sz="2800" dirty="0"/>
          </a:p>
          <a:p>
            <a:pPr algn="l">
              <a:lnSpc>
                <a:spcPct val="100000"/>
              </a:lnSpc>
              <a:spcBef>
                <a:spcPts val="500"/>
              </a:spcBef>
            </a:pPr>
            <a:r>
              <a:rPr lang="ja-JP" altLang="en-US" sz="2800" dirty="0"/>
              <a:t>　　　　　　　　　投資銀行</a:t>
            </a:r>
          </a:p>
          <a:p>
            <a:pPr algn="l">
              <a:lnSpc>
                <a:spcPct val="100000"/>
              </a:lnSpc>
              <a:spcBef>
                <a:spcPts val="500"/>
              </a:spcBef>
            </a:pPr>
            <a:endParaRPr lang="ja-JP" altLang="en-US" sz="2800" dirty="0"/>
          </a:p>
          <a:p>
            <a:pPr algn="l">
              <a:lnSpc>
                <a:spcPct val="100000"/>
              </a:lnSpc>
              <a:spcBef>
                <a:spcPts val="500"/>
              </a:spcBef>
            </a:pPr>
            <a:r>
              <a:rPr lang="ja-JP" altLang="en-US" sz="2800" dirty="0"/>
              <a:t>　　　企業</a:t>
            </a:r>
            <a:r>
              <a:rPr lang="en-US" altLang="ja-JP" sz="2800" dirty="0"/>
              <a:t>B</a:t>
            </a:r>
            <a:r>
              <a:rPr lang="ja-JP" altLang="en-US" sz="2800" dirty="0"/>
              <a:t>の株主</a:t>
            </a:r>
            <a:r>
              <a:rPr lang="en-US" altLang="ja-JP" sz="2800" dirty="0"/>
              <a:t>               </a:t>
            </a:r>
            <a:r>
              <a:rPr lang="ja-JP" altLang="en-US" sz="2800" dirty="0"/>
              <a:t>企業</a:t>
            </a:r>
            <a:r>
              <a:rPr lang="en-US" altLang="ja-JP" sz="2800" dirty="0"/>
              <a:t>A</a:t>
            </a: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6359945" y="1996977"/>
            <a:ext cx="4460240" cy="4431983"/>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a:t>企業</a:t>
            </a:r>
            <a:r>
              <a:rPr kumimoji="1" lang="en-US" altLang="ja-JP" sz="2400" dirty="0"/>
              <a:t>B</a:t>
            </a:r>
            <a:r>
              <a:rPr kumimoji="1" lang="ja-JP" altLang="en-US" sz="2400" dirty="0"/>
              <a:t>の株式を</a:t>
            </a:r>
            <a:r>
              <a:rPr kumimoji="1" lang="en-US" altLang="ja-JP" sz="2400" dirty="0"/>
              <a:t>A</a:t>
            </a:r>
            <a:r>
              <a:rPr kumimoji="1" lang="ja-JP" altLang="en-US" sz="2400" dirty="0"/>
              <a:t>が購入。</a:t>
            </a:r>
          </a:p>
          <a:p>
            <a:pPr marL="342900" indent="-342900">
              <a:buFont typeface="Wingdings" panose="05000000000000000000" pitchFamily="2" charset="2"/>
              <a:buChar char="l"/>
            </a:pPr>
            <a:r>
              <a:rPr lang="en-US" altLang="ja-JP" sz="2400" dirty="0"/>
              <a:t>A</a:t>
            </a:r>
            <a:r>
              <a:rPr lang="ja-JP" altLang="en-US" sz="2400" dirty="0"/>
              <a:t>は甲に円を支払う。</a:t>
            </a:r>
          </a:p>
          <a:p>
            <a:pPr marL="342900" indent="-342900">
              <a:buFont typeface="Wingdings" panose="05000000000000000000" pitchFamily="2" charset="2"/>
              <a:buChar char="l"/>
            </a:pPr>
            <a:r>
              <a:rPr lang="ja-JP" altLang="en-US" sz="2400" dirty="0"/>
              <a:t>甲は乙にドルを支払う。</a:t>
            </a:r>
          </a:p>
          <a:p>
            <a:pPr marL="342900" indent="-342900">
              <a:buFont typeface="Wingdings" panose="05000000000000000000" pitchFamily="2" charset="2"/>
              <a:buChar char="l"/>
            </a:pPr>
            <a:r>
              <a:rPr lang="ja-JP" altLang="en-US" sz="2400" dirty="0"/>
              <a:t>乙は株主たちにドルを支払う。</a:t>
            </a:r>
          </a:p>
          <a:p>
            <a:pPr marL="342900" indent="-342900">
              <a:buFont typeface="Wingdings" panose="05000000000000000000" pitchFamily="2" charset="2"/>
              <a:buChar char="l"/>
            </a:pPr>
            <a:r>
              <a:rPr lang="ja-JP" altLang="en-US" sz="2400" dirty="0"/>
              <a:t>甲から乙へのドルの支払いは、甲が乙に持つドル建ての預金の引落し。</a:t>
            </a:r>
          </a:p>
          <a:p>
            <a:pPr marL="342900" indent="-342900">
              <a:buFont typeface="Wingdings" panose="05000000000000000000" pitchFamily="2" charset="2"/>
              <a:buChar char="l"/>
            </a:pPr>
            <a:r>
              <a:rPr lang="ja-JP" altLang="en-US" sz="2400" dirty="0"/>
              <a:t>つまり、金融収支のその他投資の項目で、日本（アメリカ）にとっては、対外資産の減（対外負債の減）で貸方（借方）。</a:t>
            </a:r>
          </a:p>
          <a:p>
            <a:endParaRPr kumimoji="1" lang="ja-JP" altLang="en-US" dirty="0"/>
          </a:p>
        </p:txBody>
      </p:sp>
      <p:grpSp>
        <p:nvGrpSpPr>
          <p:cNvPr id="10" name="グループ化 9"/>
          <p:cNvGrpSpPr/>
          <p:nvPr/>
        </p:nvGrpSpPr>
        <p:grpSpPr>
          <a:xfrm>
            <a:off x="2672080" y="4397635"/>
            <a:ext cx="1991360" cy="590925"/>
            <a:chOff x="2672080" y="4397635"/>
            <a:chExt cx="1991360" cy="590925"/>
          </a:xfrm>
        </p:grpSpPr>
        <p:cxnSp>
          <p:nvCxnSpPr>
            <p:cNvPr id="6" name="直線コネクタ 5"/>
            <p:cNvCxnSpPr/>
            <p:nvPr/>
          </p:nvCxnSpPr>
          <p:spPr>
            <a:xfrm flipV="1">
              <a:off x="2672080" y="4397636"/>
              <a:ext cx="853440" cy="5198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3515360" y="4397635"/>
              <a:ext cx="1148080" cy="5909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8" name="グループ化 27"/>
          <p:cNvGrpSpPr/>
          <p:nvPr/>
        </p:nvGrpSpPr>
        <p:grpSpPr>
          <a:xfrm>
            <a:off x="4423099" y="3454401"/>
            <a:ext cx="839781" cy="1463040"/>
            <a:chOff x="4423099" y="3454401"/>
            <a:chExt cx="839781" cy="1463040"/>
          </a:xfrm>
        </p:grpSpPr>
        <p:cxnSp>
          <p:nvCxnSpPr>
            <p:cNvPr id="13" name="直線コネクタ 12"/>
            <p:cNvCxnSpPr/>
            <p:nvPr/>
          </p:nvCxnSpPr>
          <p:spPr>
            <a:xfrm flipH="1" flipV="1">
              <a:off x="4423099" y="4104640"/>
              <a:ext cx="707703" cy="8128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4423099" y="3454401"/>
              <a:ext cx="839781" cy="6502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7" name="直線矢印コネクタ 16"/>
          <p:cNvCxnSpPr/>
          <p:nvPr/>
        </p:nvCxnSpPr>
        <p:spPr>
          <a:xfrm flipH="1">
            <a:off x="2600960" y="3200400"/>
            <a:ext cx="18221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 name="グループ化 28"/>
          <p:cNvGrpSpPr/>
          <p:nvPr/>
        </p:nvGrpSpPr>
        <p:grpSpPr>
          <a:xfrm>
            <a:off x="2174240" y="3454400"/>
            <a:ext cx="609600" cy="1463040"/>
            <a:chOff x="2174240" y="3454400"/>
            <a:chExt cx="609600" cy="1463040"/>
          </a:xfrm>
        </p:grpSpPr>
        <p:cxnSp>
          <p:nvCxnSpPr>
            <p:cNvPr id="19" name="直線コネクタ 18"/>
            <p:cNvCxnSpPr/>
            <p:nvPr/>
          </p:nvCxnSpPr>
          <p:spPr>
            <a:xfrm>
              <a:off x="2235200" y="3454400"/>
              <a:ext cx="548640" cy="650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2174240" y="4104640"/>
              <a:ext cx="609600" cy="812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754999761"/>
      </p:ext>
    </p:extLst>
  </p:cSld>
  <p:clrMapOvr>
    <a:masterClrMapping/>
  </p:clrMapOvr>
  <mc:AlternateContent xmlns:mc="http://schemas.openxmlformats.org/markup-compatibility/2006" xmlns:p14="http://schemas.microsoft.com/office/powerpoint/2010/main">
    <mc:Choice Requires="p14">
      <p:transition spd="slow" p14:dur="2000" advTm="135215"/>
    </mc:Choice>
    <mc:Fallback xmlns="">
      <p:transition spd="slow" advTm="1352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3" end="3"/>
                                            </p:txEl>
                                          </p:spTgt>
                                        </p:tgtEl>
                                        <p:attrNameLst>
                                          <p:attrName>style.visibility</p:attrName>
                                        </p:attrNameLst>
                                      </p:cBhvr>
                                      <p:to>
                                        <p:strVal val="visible"/>
                                      </p:to>
                                    </p:set>
                                    <p:anim calcmode="lin" valueType="num">
                                      <p:cBhvr additive="base">
                                        <p:cTn id="7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500" fill="hold"/>
                                        <p:tgtEl>
                                          <p:spTgt spid="29"/>
                                        </p:tgtEl>
                                        <p:attrNameLst>
                                          <p:attrName>ppt_x</p:attrName>
                                        </p:attrNameLst>
                                      </p:cBhvr>
                                      <p:tavLst>
                                        <p:tav tm="0">
                                          <p:val>
                                            <p:strVal val="#ppt_x"/>
                                          </p:val>
                                        </p:tav>
                                        <p:tav tm="100000">
                                          <p:val>
                                            <p:strVal val="#ppt_x"/>
                                          </p:val>
                                        </p:tav>
                                      </p:tavLst>
                                    </p:anim>
                                    <p:anim calcmode="lin" valueType="num">
                                      <p:cBhvr additive="base">
                                        <p:cTn id="8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4" end="4"/>
                                            </p:txEl>
                                          </p:spTgt>
                                        </p:tgtEl>
                                        <p:attrNameLst>
                                          <p:attrName>style.visibility</p:attrName>
                                        </p:attrNameLst>
                                      </p:cBhvr>
                                      <p:to>
                                        <p:strVal val="visible"/>
                                      </p:to>
                                    </p:set>
                                    <p:anim calcmode="lin" valueType="num">
                                      <p:cBhvr additive="base">
                                        <p:cTn id="8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
                                            <p:txEl>
                                              <p:pRg st="5" end="5"/>
                                            </p:txEl>
                                          </p:spTgt>
                                        </p:tgtEl>
                                        <p:attrNameLst>
                                          <p:attrName>style.visibility</p:attrName>
                                        </p:attrNameLst>
                                      </p:cBhvr>
                                      <p:to>
                                        <p:strVal val="visible"/>
                                      </p:to>
                                    </p:set>
                                    <p:anim calcmode="lin" valueType="num">
                                      <p:cBhvr additive="base">
                                        <p:cTn id="9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4658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まとめると、次の表のようになる。</a:t>
            </a:r>
          </a:p>
          <a:p>
            <a:pPr marL="342900" indent="-342900" algn="l">
              <a:lnSpc>
                <a:spcPct val="100000"/>
              </a:lnSpc>
              <a:spcBef>
                <a:spcPts val="500"/>
              </a:spcBef>
              <a:buFont typeface="Wingdings" panose="05000000000000000000" pitchFamily="2" charset="2"/>
              <a:buChar char="l"/>
            </a:pPr>
            <a:endParaRPr lang="ja-JP" altLang="en-US" sz="2800" dirty="0"/>
          </a:p>
          <a:p>
            <a:pPr marL="342900" indent="-342900" algn="l">
              <a:lnSpc>
                <a:spcPct val="100000"/>
              </a:lnSpc>
              <a:spcBef>
                <a:spcPts val="500"/>
              </a:spcBef>
              <a:buFont typeface="Wingdings" panose="05000000000000000000" pitchFamily="2" charset="2"/>
              <a:buChar char="l"/>
            </a:pPr>
            <a:endParaRPr lang="ja-JP" altLang="en-US" sz="2800" dirty="0"/>
          </a:p>
          <a:p>
            <a:pPr marL="342900" indent="-342900" algn="l">
              <a:lnSpc>
                <a:spcPct val="100000"/>
              </a:lnSpc>
              <a:spcBef>
                <a:spcPts val="500"/>
              </a:spcBef>
              <a:buFont typeface="Wingdings" panose="05000000000000000000" pitchFamily="2" charset="2"/>
              <a:buChar char="l"/>
            </a:pPr>
            <a:endParaRPr lang="ja-JP" altLang="en-US" sz="2800" dirty="0"/>
          </a:p>
          <a:p>
            <a:pPr marL="342900" indent="-342900" algn="l">
              <a:lnSpc>
                <a:spcPct val="100000"/>
              </a:lnSpc>
              <a:spcBef>
                <a:spcPts val="500"/>
              </a:spcBef>
              <a:buFont typeface="Wingdings" panose="05000000000000000000" pitchFamily="2" charset="2"/>
              <a:buChar char="l"/>
            </a:pPr>
            <a:endParaRPr lang="ja-JP" altLang="en-US" sz="2800" dirty="0"/>
          </a:p>
          <a:p>
            <a:pPr marL="342900" indent="-342900" algn="l">
              <a:lnSpc>
                <a:spcPct val="100000"/>
              </a:lnSpc>
              <a:spcBef>
                <a:spcPts val="500"/>
              </a:spcBef>
              <a:buFont typeface="Wingdings" panose="05000000000000000000" pitchFamily="2" charset="2"/>
              <a:buChar char="l"/>
            </a:pPr>
            <a:r>
              <a:rPr lang="ja-JP" altLang="en-US" sz="2800" dirty="0"/>
              <a:t>金融収支の記録の原則を再掲。</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graphicFrame>
        <p:nvGraphicFramePr>
          <p:cNvPr id="4" name="表 3"/>
          <p:cNvGraphicFramePr>
            <a:graphicFrameLocks noGrp="1"/>
          </p:cNvGraphicFramePr>
          <p:nvPr/>
        </p:nvGraphicFramePr>
        <p:xfrm>
          <a:off x="1087120" y="1857586"/>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直接投資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その他投資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t>日本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対外資産の増（借方）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対外資産の減（貸方）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t>アメリカ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対外負債の増（貸方）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対外負債の減（借方）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639932952"/>
              </p:ext>
            </p:extLst>
          </p:nvPr>
        </p:nvGraphicFramePr>
        <p:xfrm>
          <a:off x="1087120" y="4108604"/>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t>対外資産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t>対外負債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111897107"/>
      </p:ext>
    </p:extLst>
  </p:cSld>
  <p:clrMapOvr>
    <a:masterClrMapping/>
  </p:clrMapOvr>
  <mc:AlternateContent xmlns:mc="http://schemas.openxmlformats.org/markup-compatibility/2006" xmlns:p14="http://schemas.microsoft.com/office/powerpoint/2010/main">
    <mc:Choice Requires="p14">
      <p:transition spd="slow" p14:dur="2000" advTm="54443"/>
    </mc:Choice>
    <mc:Fallback xmlns="">
      <p:transition spd="slow" advTm="544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65300"/>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練習問題</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アメリカの企業が日本企業の株式（円建て）を買い集めて、子会社化したとする。このとき、日米の国際収支統計にはどのように記録されるか。先のスライドで、日本の企業がアメリカの企業を子会社化したケースについては、下の表の結果を示しておいた（再掲）。</a:t>
            </a:r>
          </a:p>
          <a:p>
            <a:pPr marL="342900" indent="-342900" algn="l">
              <a:lnSpc>
                <a:spcPct val="100000"/>
              </a:lnSpc>
              <a:spcBef>
                <a:spcPts val="500"/>
              </a:spcBef>
              <a:buFont typeface="Wingdings" panose="05000000000000000000" pitchFamily="2" charset="2"/>
              <a:buChar char="l"/>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この上の表に倣って、この練習問題の結果を示した下の表の空欄を埋めなさい。</a:t>
            </a:r>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graphicFrame>
        <p:nvGraphicFramePr>
          <p:cNvPr id="4" name="表 3"/>
          <p:cNvGraphicFramePr>
            <a:graphicFrameLocks noGrp="1"/>
          </p:cNvGraphicFramePr>
          <p:nvPr/>
        </p:nvGraphicFramePr>
        <p:xfrm>
          <a:off x="1122680" y="3109097"/>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直接投資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その他投資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t>日本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対外資産の増（借方）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対外資産の減（貸方）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t>アメリカ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対外負債の増（貸方）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対外負債の減（借方）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5" name="表 4"/>
          <p:cNvGraphicFramePr>
            <a:graphicFrameLocks noGrp="1"/>
          </p:cNvGraphicFramePr>
          <p:nvPr/>
        </p:nvGraphicFramePr>
        <p:xfrm>
          <a:off x="1122680" y="4826076"/>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直接投資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その他投資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t>日本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t>アメリカ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4093655" y="5197670"/>
            <a:ext cx="2368928" cy="369332"/>
          </a:xfrm>
          <a:prstGeom prst="rect">
            <a:avLst/>
          </a:prstGeom>
          <a:noFill/>
        </p:spPr>
        <p:txBody>
          <a:bodyPr wrap="square" rtlCol="0">
            <a:spAutoFit/>
          </a:bodyPr>
          <a:lstStyle/>
          <a:p>
            <a:r>
              <a:rPr kumimoji="1" lang="ja-JP" altLang="en-US" dirty="0"/>
              <a:t>対外負債の増（貸方）</a:t>
            </a:r>
          </a:p>
        </p:txBody>
      </p:sp>
      <p:sp>
        <p:nvSpPr>
          <p:cNvPr id="8" name="テキスト ボックス 7"/>
          <p:cNvSpPr txBox="1"/>
          <p:nvPr/>
        </p:nvSpPr>
        <p:spPr>
          <a:xfrm>
            <a:off x="4093655" y="5566324"/>
            <a:ext cx="2368928" cy="369332"/>
          </a:xfrm>
          <a:prstGeom prst="rect">
            <a:avLst/>
          </a:prstGeom>
          <a:noFill/>
        </p:spPr>
        <p:txBody>
          <a:bodyPr wrap="square" rtlCol="0">
            <a:spAutoFit/>
          </a:bodyPr>
          <a:lstStyle/>
          <a:p>
            <a:r>
              <a:rPr kumimoji="1" lang="ja-JP" altLang="en-US" dirty="0"/>
              <a:t>対外資産の増（借方）</a:t>
            </a:r>
          </a:p>
        </p:txBody>
      </p:sp>
      <p:sp>
        <p:nvSpPr>
          <p:cNvPr id="9" name="テキスト ボックス 8"/>
          <p:cNvSpPr txBox="1"/>
          <p:nvPr/>
        </p:nvSpPr>
        <p:spPr>
          <a:xfrm>
            <a:off x="6881751" y="5193709"/>
            <a:ext cx="2368928" cy="369332"/>
          </a:xfrm>
          <a:prstGeom prst="rect">
            <a:avLst/>
          </a:prstGeom>
          <a:noFill/>
        </p:spPr>
        <p:txBody>
          <a:bodyPr wrap="square" rtlCol="0">
            <a:spAutoFit/>
          </a:bodyPr>
          <a:lstStyle/>
          <a:p>
            <a:r>
              <a:rPr kumimoji="1" lang="ja-JP" altLang="en-US" dirty="0"/>
              <a:t>対外負債の減（借方）</a:t>
            </a:r>
          </a:p>
        </p:txBody>
      </p:sp>
      <p:sp>
        <p:nvSpPr>
          <p:cNvPr id="10" name="テキスト ボックス 9"/>
          <p:cNvSpPr txBox="1"/>
          <p:nvPr/>
        </p:nvSpPr>
        <p:spPr>
          <a:xfrm>
            <a:off x="6881751" y="5558059"/>
            <a:ext cx="2368928" cy="369332"/>
          </a:xfrm>
          <a:prstGeom prst="rect">
            <a:avLst/>
          </a:prstGeom>
          <a:noFill/>
        </p:spPr>
        <p:txBody>
          <a:bodyPr wrap="square" rtlCol="0">
            <a:spAutoFit/>
          </a:bodyPr>
          <a:lstStyle/>
          <a:p>
            <a:r>
              <a:rPr kumimoji="1" lang="ja-JP" altLang="en-US" dirty="0"/>
              <a:t>対外資産の減（貸方）</a:t>
            </a:r>
          </a:p>
        </p:txBody>
      </p:sp>
    </p:spTree>
    <p:custDataLst>
      <p:tags r:id="rId1"/>
    </p:custDataLst>
    <p:extLst>
      <p:ext uri="{BB962C8B-B14F-4D97-AF65-F5344CB8AC3E}">
        <p14:creationId xmlns:p14="http://schemas.microsoft.com/office/powerpoint/2010/main" val="978842675"/>
      </p:ext>
    </p:extLst>
  </p:cSld>
  <p:clrMapOvr>
    <a:masterClrMapping/>
  </p:clrMapOvr>
  <mc:AlternateContent xmlns:mc="http://schemas.openxmlformats.org/markup-compatibility/2006" xmlns:p14="http://schemas.microsoft.com/office/powerpoint/2010/main">
    <mc:Choice Requires="p14">
      <p:transition spd="slow" p14:dur="2000" advTm="190727"/>
    </mc:Choice>
    <mc:Fallback xmlns="">
      <p:transition spd="slow" advTm="1907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6530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クロスボーダーつまり国境を越えた証券投資についても、国際収支統計の記録原則は、直接投資と同じ。</a:t>
            </a:r>
          </a:p>
          <a:p>
            <a:pPr marL="342900" indent="-342900" algn="l">
              <a:lnSpc>
                <a:spcPct val="100000"/>
              </a:lnSpc>
              <a:spcBef>
                <a:spcPts val="500"/>
              </a:spcBef>
              <a:buFont typeface="Wingdings" panose="05000000000000000000" pitchFamily="2" charset="2"/>
              <a:buChar char="l"/>
            </a:pPr>
            <a:r>
              <a:rPr lang="ja-JP" altLang="en-US" dirty="0"/>
              <a:t>繰り返しになるが、株式投資については、その株式を発行した企業の株式総数の</a:t>
            </a:r>
            <a:r>
              <a:rPr lang="en-US" altLang="ja-JP" dirty="0"/>
              <a:t>10</a:t>
            </a:r>
            <a:r>
              <a:rPr lang="ja-JP" altLang="en-US" dirty="0"/>
              <a:t>％以上に投資したら直接投資、それ未満なら証券投資に分類される。</a:t>
            </a:r>
          </a:p>
          <a:p>
            <a:pPr marL="342900" indent="-342900" algn="l">
              <a:lnSpc>
                <a:spcPct val="100000"/>
              </a:lnSpc>
              <a:spcBef>
                <a:spcPts val="500"/>
              </a:spcBef>
              <a:buFont typeface="Wingdings" panose="05000000000000000000" pitchFamily="2" charset="2"/>
              <a:buChar char="l"/>
            </a:pPr>
            <a:r>
              <a:rPr lang="ja-JP" altLang="en-US" dirty="0"/>
              <a:t>証券投資を左右する要因は、複雑に影響しあっており、単純な図式では説明できないが、利子率が高い国に対しては、資本が流入する傾向がある。たとえば、国債の利回りが高くなると、その国債を購入する外国の投資家が増えることが多い。</a:t>
            </a:r>
          </a:p>
          <a:p>
            <a:pPr marL="342900" indent="-342900" algn="l">
              <a:lnSpc>
                <a:spcPct val="100000"/>
              </a:lnSpc>
              <a:spcBef>
                <a:spcPts val="500"/>
              </a:spcBef>
              <a:buFont typeface="Wingdings" panose="05000000000000000000" pitchFamily="2" charset="2"/>
              <a:buChar char="l"/>
            </a:pPr>
            <a:r>
              <a:rPr lang="ja-JP" altLang="en-US" dirty="0"/>
              <a:t>利回りとは、その金融商品に投資したときに得られる儲けのパーセントのこと。</a:t>
            </a:r>
          </a:p>
          <a:p>
            <a:pPr marL="342900" indent="-342900" algn="l">
              <a:lnSpc>
                <a:spcPct val="100000"/>
              </a:lnSpc>
              <a:spcBef>
                <a:spcPts val="500"/>
              </a:spcBef>
              <a:buFont typeface="Wingdings" panose="05000000000000000000" pitchFamily="2" charset="2"/>
              <a:buChar char="l"/>
            </a:pPr>
            <a:r>
              <a:rPr lang="ja-JP" altLang="en-US" dirty="0"/>
              <a:t>たとえば、国債の流通価格が</a:t>
            </a:r>
            <a:r>
              <a:rPr lang="en-US" altLang="ja-JP" dirty="0"/>
              <a:t>90</a:t>
            </a:r>
            <a:r>
              <a:rPr lang="ja-JP" altLang="en-US" dirty="0"/>
              <a:t>万円で、一年間に得られる利子（確定利子）が</a:t>
            </a:r>
            <a:r>
              <a:rPr lang="en-US" altLang="ja-JP" dirty="0"/>
              <a:t>3</a:t>
            </a:r>
            <a:r>
              <a:rPr lang="ja-JP" altLang="en-US" dirty="0"/>
              <a:t>万円ならば、この国債に投資した場合の一年間の儲けの率は、（儲けの額／投資した額）</a:t>
            </a:r>
            <a:r>
              <a:rPr lang="en-US" altLang="ja-JP" dirty="0"/>
              <a:t>×100</a:t>
            </a:r>
            <a:r>
              <a:rPr lang="ja-JP" altLang="en-US" dirty="0"/>
              <a:t>だから、（</a:t>
            </a:r>
            <a:r>
              <a:rPr lang="en-US" altLang="ja-JP" dirty="0"/>
              <a:t>3÷90</a:t>
            </a:r>
            <a:r>
              <a:rPr lang="ja-JP" altLang="en-US" dirty="0"/>
              <a:t>）</a:t>
            </a:r>
            <a:r>
              <a:rPr lang="en-US" altLang="ja-JP" dirty="0"/>
              <a:t>×100</a:t>
            </a:r>
            <a:r>
              <a:rPr lang="ja-JP" altLang="en-US" dirty="0"/>
              <a:t> ％ ということになる。これが利回り。国債の流通価格は反比例することが要点。</a:t>
            </a:r>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836430007"/>
      </p:ext>
    </p:extLst>
  </p:cSld>
  <p:clrMapOvr>
    <a:masterClrMapping/>
  </p:clrMapOvr>
  <mc:AlternateContent xmlns:mc="http://schemas.openxmlformats.org/markup-compatibility/2006" xmlns:p14="http://schemas.microsoft.com/office/powerpoint/2010/main">
    <mc:Choice Requires="p14">
      <p:transition spd="slow" p14:dur="2000" advTm="126357"/>
    </mc:Choice>
    <mc:Fallback xmlns="">
      <p:transition spd="slow" advTm="126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31060"/>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sz="2000" dirty="0"/>
              <a:t>〔</a:t>
            </a:r>
            <a:r>
              <a:rPr lang="ja-JP" altLang="en-US" sz="2000" dirty="0"/>
              <a:t>例題</a:t>
            </a:r>
            <a:r>
              <a:rPr lang="en-US" altLang="ja-JP" sz="2000" dirty="0"/>
              <a:t>〕</a:t>
            </a:r>
            <a:r>
              <a:rPr lang="ja-JP" altLang="en-US" sz="2000" dirty="0"/>
              <a:t> 発展途上国にとって、先進国から直接投資を受け入れることが、なぜ経済発展につながりうるのか、また、必ずしも経済発展につながらない場合には、何がその原因なのか、自分の考えを文章で述べなさい（字数は自由）。</a:t>
            </a:r>
            <a:r>
              <a:rPr lang="en-US" altLang="ja-JP" sz="2000" dirty="0"/>
              <a:t>30</a:t>
            </a:r>
            <a:r>
              <a:rPr lang="ja-JP" altLang="en-US" sz="2000" dirty="0"/>
              <a:t>分を目安に解答してみること。</a:t>
            </a:r>
          </a:p>
          <a:p>
            <a:pPr marL="360000" algn="l">
              <a:lnSpc>
                <a:spcPct val="100000"/>
              </a:lnSpc>
              <a:spcBef>
                <a:spcPts val="500"/>
              </a:spcBef>
            </a:pPr>
            <a:r>
              <a:rPr lang="en-US" altLang="ja-JP" sz="2000" dirty="0"/>
              <a:t>※</a:t>
            </a:r>
            <a:r>
              <a:rPr lang="ja-JP" altLang="en-US" sz="2000" dirty="0"/>
              <a:t>この例題は、各種の資料・サイトで調べるなどして、各自で解答にトライするアクティブ・ラーニングとしての例題です。</a:t>
            </a:r>
            <a:endParaRPr lang="en-US" altLang="ja-JP" sz="2000" dirty="0"/>
          </a:p>
          <a:p>
            <a:pPr marL="360000" algn="l">
              <a:lnSpc>
                <a:spcPct val="100000"/>
              </a:lnSpc>
              <a:spcBef>
                <a:spcPts val="500"/>
              </a:spcBef>
            </a:pPr>
            <a:r>
              <a:rPr lang="en-US" altLang="ja-JP" sz="2000" dirty="0"/>
              <a:t>〔</a:t>
            </a:r>
            <a:r>
              <a:rPr lang="ja-JP" altLang="en-US" sz="2000" dirty="0"/>
              <a:t>解答例</a:t>
            </a:r>
            <a:r>
              <a:rPr lang="en-US" altLang="ja-JP" sz="2000" dirty="0"/>
              <a:t>〕 </a:t>
            </a:r>
            <a:r>
              <a:rPr lang="ja-JP" altLang="en-US" sz="2000" dirty="0"/>
              <a:t>（あくまで、一つの解答例。このような設問には千差万別の解答があり得ます。）</a:t>
            </a:r>
          </a:p>
          <a:p>
            <a:pPr algn="l">
              <a:lnSpc>
                <a:spcPct val="100000"/>
              </a:lnSpc>
              <a:spcBef>
                <a:spcPts val="500"/>
              </a:spcBef>
            </a:pPr>
            <a:r>
              <a:rPr lang="ja-JP" altLang="en-US" sz="2000" dirty="0"/>
              <a:t>　  直接投資の有無にかかわらず、長期かつ安定的な経済発展のためには、生産性の向上が根本であるといわれている。このことを軸にして、直接投資の受入れが途上国の生産性の向上にどのようにつながりうるのかを説明する。</a:t>
            </a:r>
          </a:p>
          <a:p>
            <a:pPr algn="l">
              <a:lnSpc>
                <a:spcPct val="100000"/>
              </a:lnSpc>
              <a:spcBef>
                <a:spcPts val="500"/>
              </a:spcBef>
            </a:pPr>
            <a:r>
              <a:rPr lang="ja-JP" altLang="en-US" sz="2000" dirty="0"/>
              <a:t>　　途上国に直接投資をする企業の主要な動機として、労賃の低さがある。先進国の企業としては、国内で生産していた工程の一部を途上国に移すことで、部品・材料・製品をより安く生産することができ、利潤の増大につながる。このような動機による生産移管は、非熟練労働ないし単純労働が多い。受入れ側の途上国としても、労働者の熟練・技術・知識がなくても、また国として教育水準が高くなくても、受入れ可能で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420191160"/>
      </p:ext>
    </p:extLst>
  </p:cSld>
  <p:clrMapOvr>
    <a:masterClrMapping/>
  </p:clrMapOvr>
  <mc:AlternateContent xmlns:mc="http://schemas.openxmlformats.org/markup-compatibility/2006" xmlns:p14="http://schemas.microsoft.com/office/powerpoint/2010/main">
    <mc:Choice Requires="p14">
      <p:transition spd="slow" p14:dur="2000" advTm="164276"/>
    </mc:Choice>
    <mc:Fallback xmlns="">
      <p:transition spd="slow" advTm="1642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892580"/>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sz="2000" dirty="0"/>
              <a:t>〔</a:t>
            </a:r>
            <a:r>
              <a:rPr lang="ja-JP" altLang="en-US" sz="2000" dirty="0"/>
              <a:t>解答例のつづき</a:t>
            </a:r>
            <a:r>
              <a:rPr lang="en-US" altLang="ja-JP" sz="2000" dirty="0"/>
              <a:t>〕</a:t>
            </a:r>
            <a:endParaRPr lang="ja-JP" altLang="en-US" sz="2000" dirty="0"/>
          </a:p>
          <a:p>
            <a:pPr algn="l">
              <a:lnSpc>
                <a:spcPct val="100000"/>
              </a:lnSpc>
              <a:spcBef>
                <a:spcPts val="500"/>
              </a:spcBef>
            </a:pPr>
            <a:r>
              <a:rPr lang="ja-JP" altLang="en-US" sz="2000" dirty="0"/>
              <a:t>　  このような直接投資の受入れは、ある程度の所得アップなど、途上国にとってはメリットがあり、経済成長につながりうる。しかし、生産性の向上が国として起きているとはいえない。国の生産性の向上のためには、①労働者の熟練・知識・技能向上、②企業の技術・競争力・経営ノウハウの増大、③関連企業のすそ野の拡大、④各産業の成長など、経済成長を持続可能にする要素が不可欠である。それらがないこうした初期の状態のままでは、何かの理由で先進国企業がその拠点を引き揚げてしまえば、とたんに成長も発展も止まってしまう。</a:t>
            </a:r>
          </a:p>
          <a:p>
            <a:pPr algn="l">
              <a:lnSpc>
                <a:spcPct val="100000"/>
              </a:lnSpc>
              <a:spcBef>
                <a:spcPts val="500"/>
              </a:spcBef>
            </a:pPr>
            <a:r>
              <a:rPr lang="ja-JP" altLang="en-US" sz="2000" dirty="0"/>
              <a:t>　よって、直接投資を受け入れ始めた途上国の企業や政府としては、上記の①～④が達成できるような取組みを不断に継続することが必要になる。たとえば、先進国企業から技術者やエンジニアに来てもらい、現地の労働者の指導・教育にあたってもらう、当該企業の技術を現地工場に移転してもらうべく、特許制度など知的財産権の保護を法制化する、さらに広範囲に生産を移管してもらえるように、関連する部品や原材料の産業も並行して育成・誘致する、質の良い労働者が安定して確保できるように、学校教育の普及・向上（進学率を上げる）や労働法制の整備、労働移動が容易になるように社会の諸制度を見直す、などである。</a:t>
            </a:r>
            <a:endParaRPr lang="ja-JP" altLang="en-US" dirty="0"/>
          </a:p>
          <a:p>
            <a:pPr algn="l">
              <a:lnSpc>
                <a:spcPct val="100000"/>
              </a:lnSpc>
              <a:spcBef>
                <a:spcPts val="500"/>
              </a:spcBef>
            </a:pPr>
            <a:endParaRPr lang="ja-JP" altLang="en-US"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33824055"/>
      </p:ext>
    </p:extLst>
  </p:cSld>
  <p:clrMapOvr>
    <a:masterClrMapping/>
  </p:clrMapOvr>
  <mc:AlternateContent xmlns:mc="http://schemas.openxmlformats.org/markup-compatibility/2006" xmlns:p14="http://schemas.microsoft.com/office/powerpoint/2010/main">
    <mc:Choice Requires="p14">
      <p:transition spd="slow" p14:dur="2000" advTm="84304"/>
    </mc:Choice>
    <mc:Fallback xmlns="">
      <p:transition spd="slow" advTm="84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前の章は、経常収支の項目の中でメインの貿易取引の詳細を説明</a:t>
            </a:r>
            <a:r>
              <a:rPr lang="ja-JP" altLang="en-US" sz="2800"/>
              <a:t>した。</a:t>
            </a:r>
            <a:endParaRPr lang="ja-JP" altLang="en-US" sz="2800" dirty="0"/>
          </a:p>
          <a:p>
            <a:pPr marL="342900" indent="-342900" algn="l">
              <a:lnSpc>
                <a:spcPct val="100000"/>
              </a:lnSpc>
              <a:spcBef>
                <a:spcPts val="500"/>
              </a:spcBef>
              <a:buFont typeface="Wingdings" panose="05000000000000000000" pitchFamily="2" charset="2"/>
              <a:buChar char="l"/>
            </a:pPr>
            <a:r>
              <a:rPr lang="ja-JP" altLang="en-US" sz="2800" dirty="0"/>
              <a:t>この章は、金融収支の中の、直接投資、証券投資、外貨準備を説明する。</a:t>
            </a:r>
          </a:p>
          <a:p>
            <a:pPr marL="342900" indent="-342900" algn="l">
              <a:lnSpc>
                <a:spcPct val="100000"/>
              </a:lnSpc>
              <a:spcBef>
                <a:spcPts val="500"/>
              </a:spcBef>
              <a:buFont typeface="Wingdings" panose="05000000000000000000" pitchFamily="2" charset="2"/>
              <a:buChar char="l"/>
            </a:pPr>
            <a:r>
              <a:rPr lang="ja-JP" altLang="en-US" sz="2800" dirty="0"/>
              <a:t>この節では、直接投資と証券投資を説明する。</a:t>
            </a:r>
          </a:p>
          <a:p>
            <a:pPr marL="342900" indent="-342900" algn="l">
              <a:lnSpc>
                <a:spcPct val="100000"/>
              </a:lnSpc>
              <a:spcBef>
                <a:spcPts val="0"/>
              </a:spcBef>
              <a:buFont typeface="Wingdings" panose="05000000000000000000" pitchFamily="2" charset="2"/>
              <a:buChar char="l"/>
            </a:pPr>
            <a:r>
              <a:rPr lang="ja-JP" altLang="en-US" sz="2800" dirty="0"/>
              <a:t>直接投資とは、日本銀行の定義によると、「ある国の居住者（直接投資家）が、他の国にある企業（直接投資企業）に対して支配または重要な影響を及ぼすことに関連したクロスボーダー投資」。</a:t>
            </a:r>
          </a:p>
          <a:p>
            <a:pPr marL="360000" algn="l">
              <a:lnSpc>
                <a:spcPct val="100000"/>
              </a:lnSpc>
              <a:spcBef>
                <a:spcPts val="500"/>
              </a:spcBef>
            </a:pPr>
            <a:r>
              <a:rPr lang="ja-JP" altLang="en-US" sz="2800" dirty="0"/>
              <a:t>日本銀行（</a:t>
            </a:r>
            <a:r>
              <a:rPr lang="en-US" altLang="ja-JP" sz="2800" dirty="0"/>
              <a:t>2019</a:t>
            </a:r>
            <a:r>
              <a:rPr lang="ja-JP" altLang="en-US" sz="2800" dirty="0"/>
              <a:t>）「項目別の計上方法の概要」日本銀行</a:t>
            </a:r>
            <a:r>
              <a:rPr lang="en-US" altLang="ja-JP" sz="2800" dirty="0"/>
              <a:t>Web</a:t>
            </a:r>
            <a:r>
              <a:rPr lang="ja-JP" altLang="en-US" sz="2800" dirty="0"/>
              <a:t>サイト</a:t>
            </a:r>
            <a:r>
              <a:rPr lang="en-US" altLang="ja-JP" sz="2800" dirty="0"/>
              <a:t>『</a:t>
            </a:r>
            <a:r>
              <a:rPr lang="ja-JP" altLang="en-US" sz="2800" dirty="0"/>
              <a:t>国際収支統計（</a:t>
            </a:r>
            <a:r>
              <a:rPr lang="en-US" altLang="ja-JP" sz="2800" dirty="0"/>
              <a:t>IMF</a:t>
            </a:r>
            <a:r>
              <a:rPr lang="ja-JP" altLang="en-US" sz="2800" dirty="0"/>
              <a:t>国際収支マニュアル第</a:t>
            </a:r>
            <a:r>
              <a:rPr lang="en-US" altLang="ja-JP" sz="2800" dirty="0"/>
              <a:t>6</a:t>
            </a:r>
            <a:r>
              <a:rPr lang="ja-JP" altLang="en-US" sz="2800" dirty="0"/>
              <a:t>版ベース）」の解説</a:t>
            </a:r>
            <a:r>
              <a:rPr lang="en-US" altLang="ja-JP" sz="2800" dirty="0"/>
              <a:t>』</a:t>
            </a:r>
            <a:r>
              <a:rPr lang="ja-JP" altLang="en-US" sz="2800" dirty="0" err="1"/>
              <a:t>、</a:t>
            </a:r>
            <a:r>
              <a:rPr lang="en-US" altLang="ja-JP" sz="2800" dirty="0"/>
              <a:t>1</a:t>
            </a:r>
            <a:r>
              <a:rPr lang="ja-JP" altLang="en-US" sz="2800" dirty="0"/>
              <a:t>月、</a:t>
            </a:r>
            <a:r>
              <a:rPr lang="en-US" altLang="ja-JP" sz="2800" dirty="0"/>
              <a:t>15</a:t>
            </a:r>
            <a:r>
              <a:rPr lang="ja-JP" altLang="en-US" sz="2800" dirty="0"/>
              <a:t>頁より。（</a:t>
            </a:r>
            <a:r>
              <a:rPr lang="en-US" altLang="ja-JP" sz="2800" dirty="0"/>
              <a:t>https://www.boj.or.jp/statistics/outline/exp/data/exbpsm6.pdf</a:t>
            </a:r>
            <a:r>
              <a:rPr lang="ja-JP" altLang="en-US" sz="2800" dirty="0" err="1"/>
              <a:t>。</a:t>
            </a:r>
            <a:r>
              <a:rPr lang="ja-JP" altLang="en-US" sz="2800" dirty="0"/>
              <a:t>）</a:t>
            </a:r>
          </a:p>
          <a:p>
            <a:pPr marL="342900" indent="-342900" algn="l">
              <a:buFont typeface="Wingdings" panose="05000000000000000000" pitchFamily="2" charset="2"/>
              <a:buChar char="l"/>
            </a:pPr>
            <a:endParaRPr lang="ja-JP" altLang="en-US" sz="2800" dirty="0"/>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84948"/>
    </mc:Choice>
    <mc:Fallback xmlns="">
      <p:transition spd="slow" advTm="849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973860"/>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sz="2000" dirty="0"/>
              <a:t>〔</a:t>
            </a:r>
            <a:r>
              <a:rPr lang="ja-JP" altLang="en-US" sz="2000" dirty="0"/>
              <a:t>解答例のつづき</a:t>
            </a:r>
            <a:r>
              <a:rPr lang="en-US" altLang="ja-JP" sz="2000" dirty="0"/>
              <a:t>〕</a:t>
            </a:r>
            <a:endParaRPr lang="ja-JP" altLang="en-US" sz="2000" dirty="0"/>
          </a:p>
          <a:p>
            <a:pPr algn="l">
              <a:lnSpc>
                <a:spcPct val="100000"/>
              </a:lnSpc>
              <a:spcBef>
                <a:spcPts val="500"/>
              </a:spcBef>
            </a:pPr>
            <a:r>
              <a:rPr lang="ja-JP" altLang="en-US" sz="2000" dirty="0"/>
              <a:t>　  知的財産権の保護はとても重要である。先進国企業が高い技術部門を途上国に移管しない理由は、そうした技術を維持・達成できる労働者や関連企業がないこと、そして、技術を不当に盗まれて模倣されてしまうこと、である。後者については、特許制度が整備・徹底されることで、先進国企業としては、安心して比較的安い労賃コストで生産を任せることができるようになるのである。</a:t>
            </a:r>
          </a:p>
          <a:p>
            <a:pPr algn="l">
              <a:lnSpc>
                <a:spcPct val="100000"/>
              </a:lnSpc>
              <a:spcBef>
                <a:spcPts val="500"/>
              </a:spcBef>
            </a:pPr>
            <a:r>
              <a:rPr lang="ja-JP" altLang="en-US" sz="2000" dirty="0"/>
              <a:t>　 さらに、途上国の産業政策として、この産業を発展させたいと強くテコ入れする場合も、先進国企業としては直接投資を継続・強化させる要因となる。たとえば、法人税の軽減措置、政府補助金の支給・許認可の迅速化、特区制度の適用などである。</a:t>
            </a:r>
          </a:p>
          <a:p>
            <a:pPr algn="l">
              <a:lnSpc>
                <a:spcPct val="100000"/>
              </a:lnSpc>
              <a:spcBef>
                <a:spcPts val="500"/>
              </a:spcBef>
            </a:pPr>
            <a:r>
              <a:rPr lang="ja-JP" altLang="en-US" sz="2000" dirty="0"/>
              <a:t>　　以上のような努力が長期的に継続されて実を結んでゆけば、その途上国の国民全体として所得が上がる。とりわけ、中間所得層が増えてくる。これは、先進国としても、単なる工場としての魅力ではなく、高い購買力を持った買い手として、その途上国が見られるようになる。それは、これまで説明したような成長の好循環を継続させる要因となりうるだろう。（以上、解答例おわり。）</a:t>
            </a:r>
          </a:p>
          <a:p>
            <a:pPr algn="l">
              <a:lnSpc>
                <a:spcPct val="100000"/>
              </a:lnSpc>
              <a:spcBef>
                <a:spcPts val="500"/>
              </a:spcBef>
            </a:pPr>
            <a:endParaRPr lang="ja-JP" altLang="en-US" sz="2000" dirty="0"/>
          </a:p>
          <a:p>
            <a:pPr algn="l">
              <a:lnSpc>
                <a:spcPct val="100000"/>
              </a:lnSpc>
              <a:spcBef>
                <a:spcPts val="500"/>
              </a:spcBef>
            </a:pPr>
            <a:r>
              <a:rPr lang="en-US" altLang="ja-JP" sz="2000" dirty="0"/>
              <a:t>※</a:t>
            </a:r>
            <a:r>
              <a:rPr lang="ja-JP" altLang="en-US" sz="2000" dirty="0"/>
              <a:t>これは、一つの解答例にすぎないので、他の道具立てや理論的な説明は、もちろんありうる。</a:t>
            </a:r>
          </a:p>
          <a:p>
            <a:pPr algn="l">
              <a:lnSpc>
                <a:spcPct val="100000"/>
              </a:lnSpc>
              <a:spcBef>
                <a:spcPts val="500"/>
              </a:spcBef>
            </a:pPr>
            <a:r>
              <a:rPr lang="ja-JP" altLang="en-US" dirty="0"/>
              <a:t>　　</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04581000"/>
      </p:ext>
    </p:extLst>
  </p:cSld>
  <p:clrMapOvr>
    <a:masterClrMapping/>
  </p:clrMapOvr>
  <mc:AlternateContent xmlns:mc="http://schemas.openxmlformats.org/markup-compatibility/2006" xmlns:p14="http://schemas.microsoft.com/office/powerpoint/2010/main">
    <mc:Choice Requires="p14">
      <p:transition spd="slow" p14:dur="2000" advTm="111041"/>
    </mc:Choice>
    <mc:Fallback xmlns="">
      <p:transition spd="slow" advTm="1110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buFont typeface="Wingdings" panose="05000000000000000000" pitchFamily="2" charset="2"/>
              <a:buChar char="l"/>
            </a:pPr>
            <a:r>
              <a:rPr lang="ja-JP" altLang="en-US" sz="2800" dirty="0"/>
              <a:t>前のスライドで引用した日本銀行の</a:t>
            </a:r>
            <a:r>
              <a:rPr lang="en-US" altLang="ja-JP" sz="2800" dirty="0"/>
              <a:t>Web</a:t>
            </a:r>
            <a:r>
              <a:rPr lang="ja-JP" altLang="en-US" sz="2800" dirty="0"/>
              <a:t>サイトの説明からさらに引用する。</a:t>
            </a:r>
          </a:p>
          <a:p>
            <a:pPr marL="342900" indent="-342900" algn="l">
              <a:lnSpc>
                <a:spcPct val="100000"/>
              </a:lnSpc>
              <a:buFont typeface="Wingdings" panose="05000000000000000000" pitchFamily="2" charset="2"/>
              <a:buChar char="l"/>
            </a:pPr>
            <a:r>
              <a:rPr lang="ja-JP" altLang="en-US" sz="2800" dirty="0"/>
              <a:t>“わが国の国際収支統計では、議決権の割合が </a:t>
            </a:r>
            <a:r>
              <a:rPr lang="en-US" altLang="ja-JP" sz="2800" dirty="0"/>
              <a:t>10</a:t>
            </a:r>
            <a:r>
              <a:rPr lang="ja-JP" altLang="en-US" sz="2800" dirty="0"/>
              <a:t>％以上の法人・組合のほか支店を「直接投資企業」として扱っており、また、祖父・孫会社、兄弟会社間の投資も直接投資に計上しています。”</a:t>
            </a:r>
          </a:p>
          <a:p>
            <a:pPr marL="342900" indent="-342900" algn="l">
              <a:lnSpc>
                <a:spcPct val="100000"/>
              </a:lnSpc>
              <a:buFont typeface="Wingdings" panose="05000000000000000000" pitchFamily="2" charset="2"/>
              <a:buChar char="l"/>
            </a:pPr>
            <a:r>
              <a:rPr lang="ja-JP" altLang="en-US" sz="2800" dirty="0"/>
              <a:t>“このほか、居住者による海外不動産の取得処分および非居住者による国内不動産の取得処分についても、直接投資に計上します。”</a:t>
            </a:r>
          </a:p>
          <a:p>
            <a:pPr marL="342900" indent="-342900" algn="l">
              <a:lnSpc>
                <a:spcPct val="100000"/>
              </a:lnSpc>
              <a:buFont typeface="Wingdings" panose="05000000000000000000" pitchFamily="2" charset="2"/>
              <a:buChar char="l"/>
            </a:pPr>
            <a:r>
              <a:rPr lang="ja-JP" altLang="en-US" sz="2800" dirty="0"/>
              <a:t>“「直接投資」には、直接投資関係を設立する当初の取引および直接投資関係にある者の間で行われるその後のすべての取引を計上します。”</a:t>
            </a:r>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82284275"/>
      </p:ext>
    </p:extLst>
  </p:cSld>
  <p:clrMapOvr>
    <a:masterClrMapping/>
  </p:clrMapOvr>
  <mc:AlternateContent xmlns:mc="http://schemas.openxmlformats.org/markup-compatibility/2006" xmlns:p14="http://schemas.microsoft.com/office/powerpoint/2010/main">
    <mc:Choice Requires="p14">
      <p:transition spd="slow" p14:dur="2000" advTm="77276"/>
    </mc:Choice>
    <mc:Fallback xmlns="">
      <p:transition spd="slow" advTm="772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buFont typeface="Wingdings" panose="05000000000000000000" pitchFamily="2" charset="2"/>
              <a:buChar char="l"/>
            </a:pPr>
            <a:r>
              <a:rPr lang="ja-JP" altLang="en-US" sz="2800" dirty="0"/>
              <a:t>“こうした取引は、投下資本の形態に応じて、「株式資本」、「収益の再投資」および「負債性資本」に区分します。”</a:t>
            </a:r>
          </a:p>
          <a:p>
            <a:pPr algn="l">
              <a:lnSpc>
                <a:spcPct val="100000"/>
              </a:lnSpc>
            </a:pPr>
            <a:endParaRPr lang="ja-JP" altLang="en-US" sz="2800" dirty="0"/>
          </a:p>
          <a:p>
            <a:pPr algn="l">
              <a:lnSpc>
                <a:spcPct val="100000"/>
              </a:lnSpc>
            </a:pPr>
            <a:r>
              <a:rPr lang="ja-JP" altLang="en-US" sz="2800" dirty="0"/>
              <a:t>以上、日本銀行（</a:t>
            </a:r>
            <a:r>
              <a:rPr lang="en-US" altLang="ja-JP" sz="2800" dirty="0"/>
              <a:t>2019</a:t>
            </a:r>
            <a:r>
              <a:rPr lang="ja-JP" altLang="en-US" sz="2800" dirty="0"/>
              <a:t>）「項目別の計上方法の概要」日本銀行</a:t>
            </a:r>
            <a:r>
              <a:rPr lang="en-US" altLang="ja-JP" sz="2800" dirty="0"/>
              <a:t>Web</a:t>
            </a:r>
            <a:r>
              <a:rPr lang="ja-JP" altLang="en-US" sz="2800" dirty="0"/>
              <a:t>サイト</a:t>
            </a:r>
            <a:r>
              <a:rPr lang="en-US" altLang="ja-JP" sz="2800" dirty="0"/>
              <a:t>『</a:t>
            </a:r>
            <a:r>
              <a:rPr lang="ja-JP" altLang="en-US" sz="2800" dirty="0"/>
              <a:t>国際収支統計（</a:t>
            </a:r>
            <a:r>
              <a:rPr lang="en-US" altLang="ja-JP" sz="2800" dirty="0"/>
              <a:t>IMF</a:t>
            </a:r>
            <a:r>
              <a:rPr lang="ja-JP" altLang="en-US" sz="2800" dirty="0"/>
              <a:t>国際収支マニュアル第</a:t>
            </a:r>
            <a:r>
              <a:rPr lang="en-US" altLang="ja-JP" sz="2800" dirty="0"/>
              <a:t>6</a:t>
            </a:r>
            <a:r>
              <a:rPr lang="ja-JP" altLang="en-US" sz="2800" dirty="0"/>
              <a:t>版ベース）」の解説</a:t>
            </a:r>
            <a:r>
              <a:rPr lang="en-US" altLang="ja-JP" sz="2800" dirty="0"/>
              <a:t>』</a:t>
            </a:r>
            <a:r>
              <a:rPr lang="ja-JP" altLang="en-US" sz="2800" dirty="0" err="1"/>
              <a:t>、</a:t>
            </a:r>
            <a:r>
              <a:rPr lang="en-US" altLang="ja-JP" sz="2800" dirty="0"/>
              <a:t>1</a:t>
            </a:r>
            <a:r>
              <a:rPr lang="ja-JP" altLang="en-US" sz="2800" dirty="0"/>
              <a:t>月、</a:t>
            </a:r>
            <a:r>
              <a:rPr lang="en-US" altLang="ja-JP" sz="2800" dirty="0"/>
              <a:t>15</a:t>
            </a:r>
            <a:r>
              <a:rPr lang="ja-JP" altLang="en-US" sz="2800" dirty="0"/>
              <a:t>頁より。（</a:t>
            </a:r>
            <a:r>
              <a:rPr lang="en-US" altLang="ja-JP" sz="2800" dirty="0"/>
              <a:t>https://www.boj.or.jp/statistics/outline/exp/data/exbpsm6.pdf</a:t>
            </a:r>
            <a:r>
              <a:rPr lang="ja-JP" altLang="en-US" sz="2800" dirty="0"/>
              <a:t>）</a:t>
            </a:r>
          </a:p>
          <a:p>
            <a:pPr marL="342900" indent="-342900" algn="l">
              <a:buFont typeface="Wingdings" panose="05000000000000000000" pitchFamily="2" charset="2"/>
              <a:buChar char="l"/>
            </a:pPr>
            <a:endParaRPr lang="ja-JP" altLang="en-US" sz="2800" dirty="0"/>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241970071"/>
      </p:ext>
    </p:extLst>
  </p:cSld>
  <p:clrMapOvr>
    <a:masterClrMapping/>
  </p:clrMapOvr>
  <mc:AlternateContent xmlns:mc="http://schemas.openxmlformats.org/markup-compatibility/2006" xmlns:p14="http://schemas.microsoft.com/office/powerpoint/2010/main">
    <mc:Choice Requires="p14">
      <p:transition spd="slow" p14:dur="2000" advTm="20014"/>
    </mc:Choice>
    <mc:Fallback xmlns="">
      <p:transition spd="slow" advTm="200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buFont typeface="Wingdings" panose="05000000000000000000" pitchFamily="2" charset="2"/>
              <a:buChar char="l"/>
            </a:pPr>
            <a:r>
              <a:rPr lang="ja-JP" altLang="en-US" sz="2800" dirty="0"/>
              <a:t>「株式資本」は通常の株式会社を考えるとわかりやすい。外国に所在する株式会社の株式を</a:t>
            </a:r>
            <a:r>
              <a:rPr lang="en-US" altLang="ja-JP" sz="2800" dirty="0"/>
              <a:t>10</a:t>
            </a:r>
            <a:r>
              <a:rPr lang="ja-JP" altLang="en-US" sz="2800" dirty="0"/>
              <a:t>％以上購入した、といったケース。経営に参加して影響力を及ぼすための投資、つまり、外国でビジネス展開をしている、ということ。</a:t>
            </a:r>
          </a:p>
          <a:p>
            <a:pPr marL="342900" indent="-342900" algn="l">
              <a:lnSpc>
                <a:spcPct val="100000"/>
              </a:lnSpc>
              <a:buFont typeface="Wingdings" panose="05000000000000000000" pitchFamily="2" charset="2"/>
              <a:buChar char="l"/>
            </a:pPr>
            <a:r>
              <a:rPr lang="ja-JP" altLang="en-US" sz="2800" dirty="0"/>
              <a:t>「収益の再投資」（再投資収益ともいう）は、以前説明した繰り返しになるが、以下のとおり。</a:t>
            </a:r>
          </a:p>
          <a:p>
            <a:pPr marL="342900" indent="-342900" algn="l">
              <a:buFont typeface="Wingdings" panose="05000000000000000000" pitchFamily="2" charset="2"/>
              <a:buChar char="l"/>
            </a:pPr>
            <a:endParaRPr lang="ja-JP" altLang="en-US" sz="2800" dirty="0"/>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381342271"/>
      </p:ext>
    </p:extLst>
  </p:cSld>
  <p:clrMapOvr>
    <a:masterClrMapping/>
  </p:clrMapOvr>
  <mc:AlternateContent xmlns:mc="http://schemas.openxmlformats.org/markup-compatibility/2006" xmlns:p14="http://schemas.microsoft.com/office/powerpoint/2010/main">
    <mc:Choice Requires="p14">
      <p:transition spd="slow" p14:dur="2000" advTm="44304"/>
    </mc:Choice>
    <mc:Fallback xmlns="">
      <p:transition spd="slow" advTm="44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824918"/>
          </a:xfrm>
        </p:spPr>
        <p:txBody>
          <a:bodyPr>
            <a:normAutofit/>
          </a:bodyPr>
          <a:lstStyle/>
          <a:p>
            <a:pPr marL="457200" indent="-457200" algn="l">
              <a:lnSpc>
                <a:spcPct val="100000"/>
              </a:lnSpc>
              <a:buFont typeface="Wingdings" panose="05000000000000000000" pitchFamily="2" charset="2"/>
              <a:buChar char="l"/>
            </a:pPr>
            <a:r>
              <a:rPr lang="ja-JP" altLang="en-US" dirty="0"/>
              <a:t>日本銀行（</a:t>
            </a:r>
            <a:r>
              <a:rPr lang="en-US" altLang="ja-JP" dirty="0"/>
              <a:t>2006</a:t>
            </a:r>
            <a:r>
              <a:rPr lang="ja-JP" altLang="en-US" dirty="0"/>
              <a:t>）から引用する。</a:t>
            </a:r>
          </a:p>
          <a:p>
            <a:pPr marL="457200" indent="-457200" algn="l">
              <a:lnSpc>
                <a:spcPct val="100000"/>
              </a:lnSpc>
              <a:buFont typeface="Wingdings" panose="05000000000000000000" pitchFamily="2" charset="2"/>
              <a:buChar char="l"/>
            </a:pPr>
            <a:r>
              <a:rPr lang="ja-JP" altLang="en-US" dirty="0"/>
              <a:t>「再投資収益とは、子会社・関連会社が配当として分配しない収益（決算期末における内部留保残高の増減）のうち直接投資家の取り分（株式による資本参加の比率に対応する分）等を指します。国際収支統計においては、これを、実際に配当を行った後、直接投資家から再投資されたものとみなして、所得収支と直接投資に同額を計上しています」。</a:t>
            </a:r>
          </a:p>
          <a:p>
            <a:pPr marL="457200" indent="-457200" algn="l">
              <a:lnSpc>
                <a:spcPct val="100000"/>
              </a:lnSpc>
              <a:buFont typeface="Wingdings" panose="05000000000000000000" pitchFamily="2" charset="2"/>
              <a:buChar char="l"/>
            </a:pPr>
            <a:r>
              <a:rPr lang="ja-JP" altLang="en-US" dirty="0"/>
              <a:t>日本銀行（</a:t>
            </a:r>
            <a:r>
              <a:rPr lang="en-US" altLang="ja-JP" dirty="0"/>
              <a:t>2006</a:t>
            </a:r>
            <a:r>
              <a:rPr lang="ja-JP" altLang="en-US" dirty="0"/>
              <a:t>）「再投資収益の計上方法の変更に関するお知らせ」日本銀行</a:t>
            </a:r>
            <a:r>
              <a:rPr lang="en-US" altLang="ja-JP" dirty="0"/>
              <a:t>Web</a:t>
            </a:r>
            <a:r>
              <a:rPr lang="ja-JP" altLang="en-US" dirty="0"/>
              <a:t>サイト、</a:t>
            </a:r>
            <a:r>
              <a:rPr lang="en-US" altLang="ja-JP" dirty="0"/>
              <a:t>2</a:t>
            </a:r>
            <a:r>
              <a:rPr lang="ja-JP" altLang="en-US" dirty="0"/>
              <a:t>月より。（</a:t>
            </a:r>
            <a:r>
              <a:rPr lang="en-US" altLang="ja-JP" dirty="0"/>
              <a:t>https://www.boj.or.jp/statistics/outline/notice_2006/ntbop11.htm/</a:t>
            </a:r>
            <a:r>
              <a:rPr lang="ja-JP" altLang="en-US" dirty="0"/>
              <a:t>）</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943043856"/>
      </p:ext>
    </p:extLst>
  </p:cSld>
  <p:clrMapOvr>
    <a:masterClrMapping/>
  </p:clrMapOvr>
  <mc:AlternateContent xmlns:mc="http://schemas.openxmlformats.org/markup-compatibility/2006" xmlns:p14="http://schemas.microsoft.com/office/powerpoint/2010/main">
    <mc:Choice Requires="p14">
      <p:transition spd="slow" p14:dur="2000" advTm="53220"/>
    </mc:Choice>
    <mc:Fallback xmlns="">
      <p:transition spd="slow" advTm="532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824918"/>
          </a:xfrm>
        </p:spPr>
        <p:txBody>
          <a:bodyPr>
            <a:normAutofit/>
          </a:bodyPr>
          <a:lstStyle/>
          <a:p>
            <a:pPr marL="457200" indent="-457200" algn="l">
              <a:lnSpc>
                <a:spcPct val="100000"/>
              </a:lnSpc>
              <a:buFont typeface="Wingdings" panose="05000000000000000000" pitchFamily="2" charset="2"/>
              <a:buChar char="l"/>
            </a:pPr>
            <a:r>
              <a:rPr lang="ja-JP" altLang="en-US" dirty="0"/>
              <a:t>たとえば、日本の企業</a:t>
            </a:r>
            <a:r>
              <a:rPr lang="en-US" altLang="ja-JP" dirty="0"/>
              <a:t>A</a:t>
            </a:r>
            <a:r>
              <a:rPr lang="ja-JP" altLang="en-US" dirty="0"/>
              <a:t>（これが上の引用では、直接投資家）のベトナム支社</a:t>
            </a:r>
            <a:r>
              <a:rPr lang="en-US" altLang="ja-JP" dirty="0"/>
              <a:t>B</a:t>
            </a:r>
            <a:r>
              <a:rPr lang="ja-JP" altLang="en-US" dirty="0"/>
              <a:t>が、昨年度末とくらべて今年度末には、内部留保（</a:t>
            </a:r>
            <a:r>
              <a:rPr lang="en-US" altLang="ja-JP" dirty="0"/>
              <a:t>B</a:t>
            </a:r>
            <a:r>
              <a:rPr lang="ja-JP" altLang="en-US" dirty="0"/>
              <a:t>があげた収益のうち、使わずに持っている部分）残高が</a:t>
            </a:r>
            <a:r>
              <a:rPr lang="en-US" altLang="ja-JP" dirty="0"/>
              <a:t>10</a:t>
            </a:r>
            <a:r>
              <a:rPr lang="ja-JP" altLang="en-US" dirty="0"/>
              <a:t>億ドンから</a:t>
            </a:r>
            <a:r>
              <a:rPr lang="en-US" altLang="ja-JP" dirty="0"/>
              <a:t>12</a:t>
            </a:r>
            <a:r>
              <a:rPr lang="ja-JP" altLang="en-US" dirty="0"/>
              <a:t>億ドンへと</a:t>
            </a:r>
            <a:r>
              <a:rPr lang="en-US" altLang="ja-JP" dirty="0"/>
              <a:t>2</a:t>
            </a:r>
            <a:r>
              <a:rPr lang="ja-JP" altLang="en-US" dirty="0"/>
              <a:t>億ドン増えたとする。</a:t>
            </a:r>
          </a:p>
          <a:p>
            <a:pPr marL="457200" indent="-457200" algn="l">
              <a:lnSpc>
                <a:spcPct val="100000"/>
              </a:lnSpc>
              <a:buFont typeface="Wingdings" panose="05000000000000000000" pitchFamily="2" charset="2"/>
              <a:buChar char="l"/>
            </a:pPr>
            <a:r>
              <a:rPr lang="ja-JP" altLang="en-US" dirty="0"/>
              <a:t>この「使わずに」という意味は、親会社である</a:t>
            </a:r>
            <a:r>
              <a:rPr lang="en-US" altLang="ja-JP" dirty="0"/>
              <a:t>A</a:t>
            </a:r>
            <a:r>
              <a:rPr lang="ja-JP" altLang="en-US" dirty="0"/>
              <a:t>などに渡したのではなく、ベトナムでさらなるビジネス展開をするために、蓄えておくといった意味。</a:t>
            </a:r>
          </a:p>
          <a:p>
            <a:pPr marL="457200" indent="-457200" algn="l">
              <a:lnSpc>
                <a:spcPct val="100000"/>
              </a:lnSpc>
              <a:buFont typeface="Wingdings" panose="05000000000000000000" pitchFamily="2" charset="2"/>
              <a:buChar char="l"/>
            </a:pPr>
            <a:r>
              <a:rPr lang="ja-JP" altLang="en-US" dirty="0"/>
              <a:t>国際収支統計はフロー統計なので、この増えた</a:t>
            </a:r>
            <a:r>
              <a:rPr lang="en-US" altLang="ja-JP" dirty="0"/>
              <a:t>2</a:t>
            </a:r>
            <a:r>
              <a:rPr lang="ja-JP" altLang="en-US" dirty="0"/>
              <a:t>億ドンを計上する。</a:t>
            </a:r>
            <a:r>
              <a:rPr lang="en-US" altLang="ja-JP" dirty="0"/>
              <a:t>B</a:t>
            </a:r>
            <a:r>
              <a:rPr lang="ja-JP" altLang="en-US" dirty="0"/>
              <a:t>がベトナムであげた収益をそのまま持っているだけなのに、なぜ計上するかというと、これはあくまで親会社</a:t>
            </a:r>
            <a:r>
              <a:rPr lang="en-US" altLang="ja-JP" dirty="0"/>
              <a:t>A</a:t>
            </a:r>
            <a:r>
              <a:rPr lang="ja-JP" altLang="en-US" dirty="0"/>
              <a:t>の指示や許可のもと、国際的なビジネス展開を続けるために、この会社としてやっていることだから。つまり、内容的には</a:t>
            </a:r>
            <a:r>
              <a:rPr lang="en-US" altLang="ja-JP" dirty="0"/>
              <a:t>A</a:t>
            </a:r>
            <a:r>
              <a:rPr lang="ja-JP" altLang="en-US" dirty="0"/>
              <a:t>が</a:t>
            </a:r>
            <a:r>
              <a:rPr lang="en-US" altLang="ja-JP" dirty="0"/>
              <a:t>B</a:t>
            </a:r>
            <a:r>
              <a:rPr lang="ja-JP" altLang="en-US" dirty="0"/>
              <a:t>にさらに</a:t>
            </a:r>
            <a:r>
              <a:rPr lang="en-US" altLang="ja-JP" dirty="0"/>
              <a:t>2</a:t>
            </a:r>
            <a:r>
              <a:rPr lang="ja-JP" altLang="en-US" dirty="0"/>
              <a:t>億ドンを出資したという直接投資をしたことと同じ、とみなしうるのだ。</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018585223"/>
      </p:ext>
    </p:extLst>
  </p:cSld>
  <p:clrMapOvr>
    <a:masterClrMapping/>
  </p:clrMapOvr>
  <mc:AlternateContent xmlns:mc="http://schemas.openxmlformats.org/markup-compatibility/2006" xmlns:p14="http://schemas.microsoft.com/office/powerpoint/2010/main">
    <mc:Choice Requires="p14">
      <p:transition spd="slow" p14:dur="2000" advTm="104150"/>
    </mc:Choice>
    <mc:Fallback xmlns="">
      <p:transition spd="slow" advTm="104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231530"/>
          </a:xfrm>
        </p:spPr>
        <p:txBody>
          <a:bodyPr>
            <a:normAutofit lnSpcReduction="10000"/>
          </a:bodyPr>
          <a:lstStyle/>
          <a:p>
            <a:pPr marL="457200" indent="-457200" algn="l">
              <a:lnSpc>
                <a:spcPct val="100000"/>
              </a:lnSpc>
              <a:buFont typeface="Wingdings" panose="05000000000000000000" pitchFamily="2" charset="2"/>
              <a:buChar char="l"/>
            </a:pPr>
            <a:r>
              <a:rPr lang="ja-JP" altLang="en-US" dirty="0"/>
              <a:t>そこで、この</a:t>
            </a:r>
            <a:r>
              <a:rPr lang="en-US" altLang="ja-JP" dirty="0"/>
              <a:t>2</a:t>
            </a:r>
            <a:r>
              <a:rPr lang="ja-JP" altLang="en-US" dirty="0"/>
              <a:t>億ドンについて、今年度末の為替レートで円に換算する。</a:t>
            </a:r>
          </a:p>
          <a:p>
            <a:pPr marL="457200" indent="-457200" algn="l">
              <a:lnSpc>
                <a:spcPct val="100000"/>
              </a:lnSpc>
              <a:buFont typeface="Wingdings" panose="05000000000000000000" pitchFamily="2" charset="2"/>
              <a:buChar char="l"/>
            </a:pPr>
            <a:r>
              <a:rPr lang="ja-JP" altLang="en-US" dirty="0"/>
              <a:t>そして、その金額が、一度本社の</a:t>
            </a:r>
            <a:r>
              <a:rPr lang="en-US" altLang="ja-JP" dirty="0"/>
              <a:t>A</a:t>
            </a:r>
            <a:r>
              <a:rPr lang="ja-JP" altLang="en-US" dirty="0"/>
              <a:t>に支払われたとみなす（第一次所得収支の直接投資収益の受取りとして計上）。</a:t>
            </a:r>
          </a:p>
          <a:p>
            <a:pPr marL="457200" indent="-457200" algn="l">
              <a:lnSpc>
                <a:spcPct val="100000"/>
              </a:lnSpc>
              <a:buFont typeface="Wingdings" panose="05000000000000000000" pitchFamily="2" charset="2"/>
              <a:buChar char="l"/>
            </a:pPr>
            <a:r>
              <a:rPr lang="ja-JP" altLang="en-US" dirty="0"/>
              <a:t>同時に、</a:t>
            </a:r>
            <a:r>
              <a:rPr lang="en-US" altLang="ja-JP" dirty="0"/>
              <a:t>A</a:t>
            </a:r>
            <a:r>
              <a:rPr lang="ja-JP" altLang="en-US" dirty="0"/>
              <a:t>からベトナム（具体的には</a:t>
            </a:r>
            <a:r>
              <a:rPr lang="en-US" altLang="ja-JP" dirty="0"/>
              <a:t>B</a:t>
            </a:r>
            <a:r>
              <a:rPr lang="ja-JP" altLang="en-US" dirty="0"/>
              <a:t>）に対して、同額の直接投資が行われたとみなす（金融収支の直接投資に計上）。</a:t>
            </a:r>
            <a:endParaRPr lang="en-US" altLang="ja-JP" dirty="0"/>
          </a:p>
          <a:p>
            <a:pPr algn="l">
              <a:lnSpc>
                <a:spcPct val="100000"/>
              </a:lnSpc>
            </a:pPr>
            <a:r>
              <a:rPr lang="ja-JP" altLang="en-US"/>
              <a:t>（補足）</a:t>
            </a:r>
            <a:endParaRPr lang="ja-JP" altLang="en-US" dirty="0"/>
          </a:p>
          <a:p>
            <a:pPr marL="457200" indent="-457200" algn="l">
              <a:lnSpc>
                <a:spcPct val="100000"/>
              </a:lnSpc>
              <a:buFont typeface="Wingdings" panose="05000000000000000000" pitchFamily="2" charset="2"/>
              <a:buChar char="l"/>
            </a:pPr>
            <a:r>
              <a:rPr lang="ja-JP" altLang="en-US" dirty="0"/>
              <a:t>最後に、国際収支統計も対外資産負債残高表も、「外国為替及び外国貿易法（昭和</a:t>
            </a:r>
            <a:r>
              <a:rPr lang="en-US" altLang="ja-JP" dirty="0"/>
              <a:t>24</a:t>
            </a:r>
            <a:r>
              <a:rPr lang="ja-JP" altLang="en-US" dirty="0"/>
              <a:t>年法律第</a:t>
            </a:r>
            <a:r>
              <a:rPr lang="en-US" altLang="ja-JP" dirty="0"/>
              <a:t>228</a:t>
            </a:r>
            <a:r>
              <a:rPr lang="ja-JP" altLang="en-US" dirty="0"/>
              <a:t>号）」を根拠法令として作成されている。</a:t>
            </a:r>
          </a:p>
          <a:p>
            <a:pPr marL="457200" indent="-457200" algn="l">
              <a:lnSpc>
                <a:spcPct val="100000"/>
              </a:lnSpc>
              <a:buFont typeface="Wingdings" panose="05000000000000000000" pitchFamily="2" charset="2"/>
              <a:buChar char="l"/>
            </a:pPr>
            <a:r>
              <a:rPr lang="ja-JP" altLang="en-US" dirty="0"/>
              <a:t>「第五十五条の九  財務大臣は、政令で定めるところにより、対外の貸借及び国際収支に関する統計を作成し、定期的に、内閣に報告しなければならない」。</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815799533"/>
      </p:ext>
    </p:extLst>
  </p:cSld>
  <p:clrMapOvr>
    <a:masterClrMapping/>
  </p:clrMapOvr>
  <mc:AlternateContent xmlns:mc="http://schemas.openxmlformats.org/markup-compatibility/2006" xmlns:p14="http://schemas.microsoft.com/office/powerpoint/2010/main">
    <mc:Choice Requires="p14">
      <p:transition spd="slow" p14:dur="2000" advTm="84667"/>
    </mc:Choice>
    <mc:Fallback xmlns="">
      <p:transition spd="slow" advTm="846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37038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「負債性資本」とは、株式のように資本そのものというより、借入や債券の発行などの形態ではあるものの、内容的に直接投資に分類できるもの、という意味。</a:t>
            </a:r>
          </a:p>
          <a:p>
            <a:pPr marL="342900" indent="-342900" algn="l">
              <a:lnSpc>
                <a:spcPct val="100000"/>
              </a:lnSpc>
              <a:spcBef>
                <a:spcPts val="500"/>
              </a:spcBef>
              <a:buFont typeface="Wingdings" panose="05000000000000000000" pitchFamily="2" charset="2"/>
              <a:buChar char="l"/>
            </a:pPr>
            <a:r>
              <a:rPr lang="ja-JP" altLang="en-US" sz="2800" dirty="0"/>
              <a:t>たとえば、親会社</a:t>
            </a:r>
            <a:r>
              <a:rPr lang="en-US" altLang="ja-JP" sz="2800" dirty="0"/>
              <a:t>A</a:t>
            </a:r>
            <a:r>
              <a:rPr lang="ja-JP" altLang="en-US" sz="2800" dirty="0"/>
              <a:t>がアメリカにあり、その子会社</a:t>
            </a:r>
            <a:r>
              <a:rPr lang="en-US" altLang="ja-JP" sz="2800" dirty="0"/>
              <a:t>B</a:t>
            </a:r>
            <a:r>
              <a:rPr lang="ja-JP" altLang="en-US" sz="2800" dirty="0"/>
              <a:t>が日本にあって、</a:t>
            </a:r>
            <a:r>
              <a:rPr lang="en-US" altLang="ja-JP" sz="2800" dirty="0"/>
              <a:t>B</a:t>
            </a:r>
            <a:r>
              <a:rPr lang="ja-JP" altLang="en-US" sz="2800" dirty="0"/>
              <a:t>が</a:t>
            </a:r>
            <a:r>
              <a:rPr lang="en-US" altLang="ja-JP" sz="2800" dirty="0"/>
              <a:t>A</a:t>
            </a:r>
            <a:r>
              <a:rPr lang="ja-JP" altLang="en-US" sz="2800" dirty="0"/>
              <a:t>からお金を借りたとき、親子関係のある会社内での資金のやりとりなので、国際的なビジネス展開の一つということで、直接投資に分類する、ということ。この例では、日本にとって負債性資本での直接投資の受入れ。</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00669189"/>
      </p:ext>
    </p:extLst>
  </p:cSld>
  <p:clrMapOvr>
    <a:masterClrMapping/>
  </p:clrMapOvr>
  <mc:AlternateContent xmlns:mc="http://schemas.openxmlformats.org/markup-compatibility/2006" xmlns:p14="http://schemas.microsoft.com/office/powerpoint/2010/main">
    <mc:Choice Requires="p14">
      <p:transition spd="slow" p14:dur="2000" advTm="58814"/>
    </mc:Choice>
    <mc:Fallback xmlns="">
      <p:transition spd="slow" advTm="588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8.7|18.2|5.9|29.7"/>
</p:tagLst>
</file>

<file path=ppt/tags/tag10.xml><?xml version="1.0" encoding="utf-8"?>
<p:tagLst xmlns:a="http://schemas.openxmlformats.org/drawingml/2006/main" xmlns:r="http://schemas.openxmlformats.org/officeDocument/2006/relationships" xmlns:p="http://schemas.openxmlformats.org/presentationml/2006/main">
  <p:tag name="TIMING" val="|0.9|11.7|13.4|36.7|18.2|32.1"/>
</p:tagLst>
</file>

<file path=ppt/tags/tag11.xml><?xml version="1.0" encoding="utf-8"?>
<p:tagLst xmlns:a="http://schemas.openxmlformats.org/drawingml/2006/main" xmlns:r="http://schemas.openxmlformats.org/officeDocument/2006/relationships" xmlns:p="http://schemas.openxmlformats.org/presentationml/2006/main">
  <p:tag name="TIMING" val="|0.9|8.6|26.7|30.3"/>
</p:tagLst>
</file>

<file path=ppt/tags/tag12.xml><?xml version="1.0" encoding="utf-8"?>
<p:tagLst xmlns:a="http://schemas.openxmlformats.org/drawingml/2006/main" xmlns:r="http://schemas.openxmlformats.org/officeDocument/2006/relationships" xmlns:p="http://schemas.openxmlformats.org/presentationml/2006/main">
  <p:tag name="TIMING" val="|1|6.6|8.2|26.8"/>
</p:tagLst>
</file>

<file path=ppt/tags/tag13.xml><?xml version="1.0" encoding="utf-8"?>
<p:tagLst xmlns:a="http://schemas.openxmlformats.org/drawingml/2006/main" xmlns:r="http://schemas.openxmlformats.org/officeDocument/2006/relationships" xmlns:p="http://schemas.openxmlformats.org/presentationml/2006/main">
  <p:tag name="TIMING" val="|0.6|20.1|1.2|1.4|2|12.2|2.4|5.5|4|6.1|1.6|1.6|2.3|2.5|44"/>
</p:tagLst>
</file>

<file path=ppt/tags/tag14.xml><?xml version="1.0" encoding="utf-8"?>
<p:tagLst xmlns:a="http://schemas.openxmlformats.org/drawingml/2006/main" xmlns:r="http://schemas.openxmlformats.org/officeDocument/2006/relationships" xmlns:p="http://schemas.openxmlformats.org/presentationml/2006/main">
  <p:tag name="TIMING" val="|1.4|2.7|25.1|2.2|21.7"/>
</p:tagLst>
</file>

<file path=ppt/tags/tag15.xml><?xml version="1.0" encoding="utf-8"?>
<p:tagLst xmlns:a="http://schemas.openxmlformats.org/drawingml/2006/main" xmlns:r="http://schemas.openxmlformats.org/officeDocument/2006/relationships" xmlns:p="http://schemas.openxmlformats.org/presentationml/2006/main">
  <p:tag name="TIMING" val="|2.9|1.9|23.1|1.5|6.9|70.8|23|6.9|48.2"/>
</p:tagLst>
</file>

<file path=ppt/tags/tag16.xml><?xml version="1.0" encoding="utf-8"?>
<p:tagLst xmlns:a="http://schemas.openxmlformats.org/drawingml/2006/main" xmlns:r="http://schemas.openxmlformats.org/officeDocument/2006/relationships" xmlns:p="http://schemas.openxmlformats.org/presentationml/2006/main">
  <p:tag name="TIMING" val="|0.7|13.9|17.5|24.7|12.7"/>
</p:tagLst>
</file>

<file path=ppt/tags/tag17.xml><?xml version="1.0" encoding="utf-8"?>
<p:tagLst xmlns:a="http://schemas.openxmlformats.org/drawingml/2006/main" xmlns:r="http://schemas.openxmlformats.org/officeDocument/2006/relationships" xmlns:p="http://schemas.openxmlformats.org/presentationml/2006/main">
  <p:tag name="TIMING" val="|0.6|28|55.3|9.2|26"/>
</p:tagLst>
</file>

<file path=ppt/tags/tag18.xml><?xml version="1.0" encoding="utf-8"?>
<p:tagLst xmlns:a="http://schemas.openxmlformats.org/drawingml/2006/main" xmlns:r="http://schemas.openxmlformats.org/officeDocument/2006/relationships" xmlns:p="http://schemas.openxmlformats.org/presentationml/2006/main">
  <p:tag name="TIMING" val="|1.4|1.4|64.3"/>
</p:tagLst>
</file>

<file path=ppt/tags/tag19.xml><?xml version="1.0" encoding="utf-8"?>
<p:tagLst xmlns:a="http://schemas.openxmlformats.org/drawingml/2006/main" xmlns:r="http://schemas.openxmlformats.org/officeDocument/2006/relationships" xmlns:p="http://schemas.openxmlformats.org/presentationml/2006/main">
  <p:tag name="TIMING" val="|1|1|28.5|57.2|11.3"/>
</p:tagLst>
</file>

<file path=ppt/tags/tag2.xml><?xml version="1.0" encoding="utf-8"?>
<p:tagLst xmlns:a="http://schemas.openxmlformats.org/drawingml/2006/main" xmlns:r="http://schemas.openxmlformats.org/officeDocument/2006/relationships" xmlns:p="http://schemas.openxmlformats.org/presentationml/2006/main">
  <p:tag name="TIMING" val="|1.2|8|36.5|12.7"/>
</p:tagLst>
</file>

<file path=ppt/tags/tag3.xml><?xml version="1.0" encoding="utf-8"?>
<p:tagLst xmlns:a="http://schemas.openxmlformats.org/drawingml/2006/main" xmlns:r="http://schemas.openxmlformats.org/officeDocument/2006/relationships" xmlns:p="http://schemas.openxmlformats.org/presentationml/2006/main">
  <p:tag name="TIMING" val="|0.8|12.6"/>
</p:tagLst>
</file>

<file path=ppt/tags/tag4.xml><?xml version="1.0" encoding="utf-8"?>
<p:tagLst xmlns:a="http://schemas.openxmlformats.org/drawingml/2006/main" xmlns:r="http://schemas.openxmlformats.org/officeDocument/2006/relationships" xmlns:p="http://schemas.openxmlformats.org/presentationml/2006/main">
  <p:tag name="TIMING" val="|1.1|28.1"/>
</p:tagLst>
</file>

<file path=ppt/tags/tag5.xml><?xml version="1.0" encoding="utf-8"?>
<p:tagLst xmlns:a="http://schemas.openxmlformats.org/drawingml/2006/main" xmlns:r="http://schemas.openxmlformats.org/officeDocument/2006/relationships" xmlns:p="http://schemas.openxmlformats.org/presentationml/2006/main">
  <p:tag name="TIMING" val="|1.3|3.9|38.4"/>
</p:tagLst>
</file>

<file path=ppt/tags/tag6.xml><?xml version="1.0" encoding="utf-8"?>
<p:tagLst xmlns:a="http://schemas.openxmlformats.org/drawingml/2006/main" xmlns:r="http://schemas.openxmlformats.org/officeDocument/2006/relationships" xmlns:p="http://schemas.openxmlformats.org/presentationml/2006/main">
  <p:tag name="TIMING" val="|0.9|42.9|18.6"/>
</p:tagLst>
</file>

<file path=ppt/tags/tag7.xml><?xml version="1.0" encoding="utf-8"?>
<p:tagLst xmlns:a="http://schemas.openxmlformats.org/drawingml/2006/main" xmlns:r="http://schemas.openxmlformats.org/officeDocument/2006/relationships" xmlns:p="http://schemas.openxmlformats.org/presentationml/2006/main">
  <p:tag name="TIMING" val="|1.5|11.3|17.5|14.6|20.2"/>
</p:tagLst>
</file>

<file path=ppt/tags/tag8.xml><?xml version="1.0" encoding="utf-8"?>
<p:tagLst xmlns:a="http://schemas.openxmlformats.org/drawingml/2006/main" xmlns:r="http://schemas.openxmlformats.org/officeDocument/2006/relationships" xmlns:p="http://schemas.openxmlformats.org/presentationml/2006/main">
  <p:tag name="TIMING" val="|1|20.8|33.4"/>
</p:tagLst>
</file>

<file path=ppt/tags/tag9.xml><?xml version="1.0" encoding="utf-8"?>
<p:tagLst xmlns:a="http://schemas.openxmlformats.org/drawingml/2006/main" xmlns:r="http://schemas.openxmlformats.org/officeDocument/2006/relationships" xmlns:p="http://schemas.openxmlformats.org/presentationml/2006/main">
  <p:tag name="TIMING" val="|0.9|6.4|46.2"/>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1250</TotalTime>
  <Words>3418</Words>
  <Application>Microsoft Office PowerPoint</Application>
  <PresentationFormat>ワイド画面</PresentationFormat>
  <Paragraphs>175</Paragraphs>
  <Slides>20</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20</vt:i4>
      </vt:variant>
    </vt:vector>
  </HeadingPairs>
  <TitlesOfParts>
    <vt:vector size="29"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lpstr>第4章1節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170</cp:revision>
  <dcterms:created xsi:type="dcterms:W3CDTF">2020-04-12T07:19:24Z</dcterms:created>
  <dcterms:modified xsi:type="dcterms:W3CDTF">2024-05-27T08:26:34Z</dcterms:modified>
</cp:coreProperties>
</file>