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30"/>
  </p:notesMasterIdLst>
  <p:handoutMasterIdLst>
    <p:handoutMasterId r:id="rId31"/>
  </p:handoutMasterIdLst>
  <p:sldIdLst>
    <p:sldId id="271" r:id="rId6"/>
    <p:sldId id="265"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89" d="100"/>
          <a:sy n="89" d="100"/>
        </p:scale>
        <p:origin x="84" y="213"/>
      </p:cViewPr>
      <p:guideLst/>
    </p:cSldViewPr>
  </p:slideViewPr>
  <p:notesTextViewPr>
    <p:cViewPr>
      <p:scale>
        <a:sx n="3" d="2"/>
        <a:sy n="3" d="2"/>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2024/6/6</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dirty="0"/>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2762315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2249131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3041489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3461104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1294010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2762315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2297931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1247584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1204991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37293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extLst>
      <p:ext uri="{BB962C8B-B14F-4D97-AF65-F5344CB8AC3E}">
        <p14:creationId xmlns:p14="http://schemas.microsoft.com/office/powerpoint/2010/main" val="35625545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21</a:t>
            </a:fld>
            <a:endParaRPr kumimoji="1" lang="ja-JP" altLang="en-US"/>
          </a:p>
        </p:txBody>
      </p:sp>
    </p:spTree>
    <p:extLst>
      <p:ext uri="{BB962C8B-B14F-4D97-AF65-F5344CB8AC3E}">
        <p14:creationId xmlns:p14="http://schemas.microsoft.com/office/powerpoint/2010/main" val="14132742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22</a:t>
            </a:fld>
            <a:endParaRPr kumimoji="1" lang="ja-JP" altLang="en-US"/>
          </a:p>
        </p:txBody>
      </p:sp>
    </p:spTree>
    <p:extLst>
      <p:ext uri="{BB962C8B-B14F-4D97-AF65-F5344CB8AC3E}">
        <p14:creationId xmlns:p14="http://schemas.microsoft.com/office/powerpoint/2010/main" val="24378394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23</a:t>
            </a:fld>
            <a:endParaRPr kumimoji="1" lang="ja-JP" altLang="en-US"/>
          </a:p>
        </p:txBody>
      </p:sp>
    </p:spTree>
    <p:extLst>
      <p:ext uri="{BB962C8B-B14F-4D97-AF65-F5344CB8AC3E}">
        <p14:creationId xmlns:p14="http://schemas.microsoft.com/office/powerpoint/2010/main" val="36462667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24</a:t>
            </a:fld>
            <a:endParaRPr kumimoji="1" lang="ja-JP" altLang="en-US"/>
          </a:p>
        </p:txBody>
      </p:sp>
    </p:spTree>
    <p:extLst>
      <p:ext uri="{BB962C8B-B14F-4D97-AF65-F5344CB8AC3E}">
        <p14:creationId xmlns:p14="http://schemas.microsoft.com/office/powerpoint/2010/main" val="3546178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1493131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3232633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943614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2690355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4101609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1786021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2787803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2024/6/6</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mc:AlternateContent xmlns:mc="http://schemas.openxmlformats.org/markup-compatibility/2006" xmlns:p14="http://schemas.microsoft.com/office/powerpoint/2010/main">
    <mc:Choice Requires="p14">
      <p:transition spd="slow" p14:dur="2000" advTm="6097"/>
    </mc:Choice>
    <mc:Fallback xmlns="">
      <p:transition spd="slow" advTm="609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705032"/>
          </a:xfrm>
        </p:spPr>
        <p:txBody>
          <a:bodyPr>
            <a:noAutofit/>
          </a:bodyPr>
          <a:lstStyle/>
          <a:p>
            <a:pPr algn="l">
              <a:lnSpc>
                <a:spcPct val="100000"/>
              </a:lnSpc>
              <a:spcBef>
                <a:spcPts val="500"/>
              </a:spcBef>
            </a:pPr>
            <a:r>
              <a:rPr lang="ja-JP" altLang="en-US" dirty="0"/>
              <a:t>（アメリカ）　　　　　　（日本）</a:t>
            </a:r>
          </a:p>
          <a:p>
            <a:pPr algn="l">
              <a:lnSpc>
                <a:spcPct val="100000"/>
              </a:lnSpc>
              <a:spcBef>
                <a:spcPts val="500"/>
              </a:spcBef>
            </a:pPr>
            <a:r>
              <a:rPr lang="ja-JP" altLang="en-US" dirty="0"/>
              <a:t>　　</a:t>
            </a:r>
            <a:r>
              <a:rPr lang="en-US" altLang="ja-JP" dirty="0"/>
              <a:t>B                                 A</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      Y                                  X</a:t>
            </a: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5" name="テキスト ボックス 4"/>
          <p:cNvSpPr txBox="1"/>
          <p:nvPr/>
        </p:nvSpPr>
        <p:spPr>
          <a:xfrm>
            <a:off x="680935" y="3966091"/>
            <a:ext cx="10842564" cy="1938992"/>
          </a:xfrm>
          <a:prstGeom prst="rect">
            <a:avLst/>
          </a:prstGeom>
          <a:noFill/>
        </p:spPr>
        <p:txBody>
          <a:bodyPr wrap="square" rtlCol="0">
            <a:spAutoFit/>
          </a:bodyPr>
          <a:lstStyle/>
          <a:p>
            <a:pPr marL="342900" indent="-342900">
              <a:buFont typeface="+mj-ea"/>
              <a:buAutoNum type="circleNumDbPlain"/>
            </a:pPr>
            <a:r>
              <a:rPr lang="ja-JP" altLang="en-US" sz="2400" dirty="0"/>
              <a:t>これが為替市場への介入。つまり、通貨当局が為替市場での売買に参加すること。レートを強制したり禁止したりするといった価格統制ではなく、マーケットの需要と供給に働きかけている。決済は次のように行われる。</a:t>
            </a:r>
          </a:p>
          <a:p>
            <a:pPr marL="342900" indent="-342900">
              <a:buFont typeface="+mj-ea"/>
              <a:buAutoNum type="circleNumDbPlain"/>
            </a:pPr>
            <a:r>
              <a:rPr lang="en-US" altLang="ja-JP" sz="2400" dirty="0"/>
              <a:t>A</a:t>
            </a:r>
            <a:r>
              <a:rPr lang="ja-JP" altLang="en-US" sz="2400" dirty="0"/>
              <a:t>と日銀の間の円の決済は、</a:t>
            </a:r>
            <a:r>
              <a:rPr lang="en-US" altLang="ja-JP" sz="2400" dirty="0"/>
              <a:t>A</a:t>
            </a:r>
            <a:r>
              <a:rPr lang="ja-JP" altLang="en-US" sz="2400" dirty="0"/>
              <a:t>が日銀に置いている預金（日銀預け金＝日銀当座預金）に対する</a:t>
            </a:r>
            <a:r>
              <a:rPr lang="ja-JP" altLang="en-US" sz="2400" dirty="0">
                <a:solidFill>
                  <a:srgbClr val="FF0000"/>
                </a:solidFill>
              </a:rPr>
              <a:t>振込み</a:t>
            </a:r>
            <a:r>
              <a:rPr lang="ja-JP" altLang="en-US" sz="2400" dirty="0"/>
              <a:t>で行われる。</a:t>
            </a:r>
          </a:p>
        </p:txBody>
      </p:sp>
      <p:cxnSp>
        <p:nvCxnSpPr>
          <p:cNvPr id="7" name="直線矢印コネクタ 6"/>
          <p:cNvCxnSpPr/>
          <p:nvPr/>
        </p:nvCxnSpPr>
        <p:spPr>
          <a:xfrm flipH="1">
            <a:off x="1463040" y="3369552"/>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756455" y="1979553"/>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463040" y="1584136"/>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36821" y="197955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1463040" y="1934640"/>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631092" y="1783395"/>
            <a:ext cx="1894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25520" y="197955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円/楕円 3"/>
          <p:cNvSpPr/>
          <p:nvPr/>
        </p:nvSpPr>
        <p:spPr>
          <a:xfrm>
            <a:off x="3525520" y="1082687"/>
            <a:ext cx="5069840" cy="12700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solidFill>
                <a:schemeClr val="tx1"/>
              </a:solidFill>
            </a:endParaRPr>
          </a:p>
        </p:txBody>
      </p:sp>
      <p:sp>
        <p:nvSpPr>
          <p:cNvPr id="6" name="正方形/長方形 5"/>
          <p:cNvSpPr/>
          <p:nvPr/>
        </p:nvSpPr>
        <p:spPr>
          <a:xfrm>
            <a:off x="6920166" y="2051228"/>
            <a:ext cx="2162432" cy="427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東京外国為替市場</a:t>
            </a:r>
            <a:endParaRPr kumimoji="1" lang="en-US" altLang="ja-JP" dirty="0">
              <a:solidFill>
                <a:schemeClr val="tx1"/>
              </a:solidFill>
            </a:endParaRPr>
          </a:p>
        </p:txBody>
      </p:sp>
      <p:sp>
        <p:nvSpPr>
          <p:cNvPr id="14" name="テキスト ボックス 13"/>
          <p:cNvSpPr txBox="1"/>
          <p:nvPr/>
        </p:nvSpPr>
        <p:spPr>
          <a:xfrm>
            <a:off x="5851123" y="1498438"/>
            <a:ext cx="1194761" cy="369332"/>
          </a:xfrm>
          <a:prstGeom prst="rect">
            <a:avLst/>
          </a:prstGeom>
          <a:noFill/>
        </p:spPr>
        <p:txBody>
          <a:bodyPr wrap="square" rtlCol="0">
            <a:spAutoFit/>
          </a:bodyPr>
          <a:lstStyle/>
          <a:p>
            <a:r>
              <a:rPr kumimoji="1" lang="ja-JP" altLang="en-US" dirty="0"/>
              <a:t>日本銀行</a:t>
            </a:r>
          </a:p>
        </p:txBody>
      </p:sp>
      <p:cxnSp>
        <p:nvCxnSpPr>
          <p:cNvPr id="22" name="直線矢印コネクタ 21"/>
          <p:cNvCxnSpPr/>
          <p:nvPr/>
        </p:nvCxnSpPr>
        <p:spPr>
          <a:xfrm>
            <a:off x="3855308" y="1584136"/>
            <a:ext cx="19958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flipV="1">
            <a:off x="3851738" y="1820362"/>
            <a:ext cx="199938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5101205" y="1255207"/>
            <a:ext cx="585024" cy="369332"/>
          </a:xfrm>
          <a:prstGeom prst="rect">
            <a:avLst/>
          </a:prstGeom>
          <a:noFill/>
        </p:spPr>
        <p:txBody>
          <a:bodyPr wrap="square" rtlCol="0">
            <a:spAutoFit/>
          </a:bodyPr>
          <a:lstStyle/>
          <a:p>
            <a:r>
              <a:rPr kumimoji="1" lang="ja-JP" altLang="en-US" dirty="0"/>
              <a:t>ドル</a:t>
            </a:r>
          </a:p>
        </p:txBody>
      </p:sp>
      <p:sp>
        <p:nvSpPr>
          <p:cNvPr id="26" name="テキスト ボックス 25"/>
          <p:cNvSpPr txBox="1"/>
          <p:nvPr/>
        </p:nvSpPr>
        <p:spPr>
          <a:xfrm>
            <a:off x="4328890" y="1831520"/>
            <a:ext cx="585024" cy="369332"/>
          </a:xfrm>
          <a:prstGeom prst="rect">
            <a:avLst/>
          </a:prstGeom>
          <a:noFill/>
        </p:spPr>
        <p:txBody>
          <a:bodyPr wrap="square" rtlCol="0">
            <a:spAutoFit/>
          </a:bodyPr>
          <a:lstStyle/>
          <a:p>
            <a:r>
              <a:rPr lang="ja-JP" altLang="en-US" dirty="0"/>
              <a:t>円</a:t>
            </a:r>
            <a:endParaRPr kumimoji="1" lang="ja-JP" altLang="en-US" dirty="0"/>
          </a:p>
        </p:txBody>
      </p:sp>
    </p:spTree>
    <p:custDataLst>
      <p:tags r:id="rId1"/>
    </p:custDataLst>
    <p:extLst>
      <p:ext uri="{BB962C8B-B14F-4D97-AF65-F5344CB8AC3E}">
        <p14:creationId xmlns:p14="http://schemas.microsoft.com/office/powerpoint/2010/main" val="4157203952"/>
      </p:ext>
    </p:extLst>
  </p:cSld>
  <p:clrMapOvr>
    <a:masterClrMapping/>
  </p:clrMapOvr>
  <mc:AlternateContent xmlns:mc="http://schemas.openxmlformats.org/markup-compatibility/2006" xmlns:p14="http://schemas.microsoft.com/office/powerpoint/2010/main">
    <mc:Choice Requires="p14">
      <p:transition spd="slow" p14:dur="2000" advTm="67950"/>
    </mc:Choice>
    <mc:Fallback xmlns="">
      <p:transition spd="slow" advTm="679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705032"/>
          </a:xfrm>
        </p:spPr>
        <p:txBody>
          <a:bodyPr>
            <a:noAutofit/>
          </a:bodyPr>
          <a:lstStyle/>
          <a:p>
            <a:pPr algn="l">
              <a:lnSpc>
                <a:spcPct val="100000"/>
              </a:lnSpc>
              <a:spcBef>
                <a:spcPts val="500"/>
              </a:spcBef>
            </a:pPr>
            <a:r>
              <a:rPr lang="ja-JP" altLang="en-US" dirty="0"/>
              <a:t>（アメリカ）　　　　　　（日本）</a:t>
            </a:r>
          </a:p>
          <a:p>
            <a:pPr algn="l">
              <a:lnSpc>
                <a:spcPct val="100000"/>
              </a:lnSpc>
              <a:spcBef>
                <a:spcPts val="500"/>
              </a:spcBef>
            </a:pPr>
            <a:r>
              <a:rPr lang="ja-JP" altLang="en-US" dirty="0"/>
              <a:t>　　</a:t>
            </a:r>
            <a:r>
              <a:rPr lang="en-US" altLang="ja-JP" dirty="0"/>
              <a:t>B                                 A</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      Y                                  X</a:t>
            </a: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5" name="テキスト ボックス 4"/>
          <p:cNvSpPr txBox="1"/>
          <p:nvPr/>
        </p:nvSpPr>
        <p:spPr>
          <a:xfrm>
            <a:off x="680935" y="3966091"/>
            <a:ext cx="10842564" cy="2308324"/>
          </a:xfrm>
          <a:prstGeom prst="rect">
            <a:avLst/>
          </a:prstGeom>
          <a:noFill/>
        </p:spPr>
        <p:txBody>
          <a:bodyPr wrap="square" rtlCol="0">
            <a:spAutoFit/>
          </a:bodyPr>
          <a:lstStyle/>
          <a:p>
            <a:pPr marL="342900" indent="-342900">
              <a:buFont typeface="+mj-ea"/>
              <a:buAutoNum type="circleNumDbPlain"/>
            </a:pPr>
            <a:r>
              <a:rPr lang="en-US" altLang="ja-JP" sz="2400" dirty="0"/>
              <a:t>A</a:t>
            </a:r>
            <a:r>
              <a:rPr lang="ja-JP" altLang="en-US" sz="2400" dirty="0"/>
              <a:t>と日銀の間のドルの決済は、</a:t>
            </a:r>
            <a:r>
              <a:rPr lang="en-US" altLang="ja-JP" sz="2400" dirty="0"/>
              <a:t>A</a:t>
            </a:r>
            <a:r>
              <a:rPr lang="ja-JP" altLang="en-US" sz="2400" dirty="0"/>
              <a:t>がアメリカの民間銀行に置いているドル建ての預金、および、日銀がアメリカの民間銀行ないしアメリカの中央銀行・連邦準備銀行（</a:t>
            </a:r>
            <a:r>
              <a:rPr lang="en-US" altLang="ja-JP" sz="2400" dirty="0"/>
              <a:t>FRB</a:t>
            </a:r>
            <a:r>
              <a:rPr lang="ja-JP" altLang="en-US" sz="2400" dirty="0"/>
              <a:t>）に置いているドル建ての預金との間で、</a:t>
            </a:r>
            <a:r>
              <a:rPr lang="en-US" altLang="ja-JP" sz="2400" dirty="0"/>
              <a:t>A</a:t>
            </a:r>
            <a:r>
              <a:rPr lang="ja-JP" altLang="en-US" sz="2400" dirty="0"/>
              <a:t>の残高の</a:t>
            </a:r>
            <a:r>
              <a:rPr lang="ja-JP" altLang="en-US" sz="2400" dirty="0">
                <a:solidFill>
                  <a:srgbClr val="FF0000"/>
                </a:solidFill>
              </a:rPr>
              <a:t>引落し</a:t>
            </a:r>
            <a:r>
              <a:rPr lang="ja-JP" altLang="en-US" sz="2400" dirty="0"/>
              <a:t>、日銀の残高への</a:t>
            </a:r>
            <a:r>
              <a:rPr lang="ja-JP" altLang="en-US" sz="2400" dirty="0">
                <a:solidFill>
                  <a:srgbClr val="FF0000"/>
                </a:solidFill>
              </a:rPr>
              <a:t>振込み</a:t>
            </a:r>
            <a:r>
              <a:rPr lang="ja-JP" altLang="en-US" sz="2400" dirty="0"/>
              <a:t>で行われる。</a:t>
            </a:r>
          </a:p>
          <a:p>
            <a:pPr marL="342900" indent="-342900">
              <a:buFont typeface="+mj-ea"/>
              <a:buAutoNum type="circleNumDbPlain"/>
            </a:pPr>
            <a:r>
              <a:rPr lang="ja-JP" altLang="en-US" sz="2400" dirty="0"/>
              <a:t>その結果、日銀がアメリカに保有するドル預金が増える 。これが、外貨準備の増加。</a:t>
            </a:r>
          </a:p>
        </p:txBody>
      </p:sp>
      <p:cxnSp>
        <p:nvCxnSpPr>
          <p:cNvPr id="7" name="直線矢印コネクタ 6"/>
          <p:cNvCxnSpPr/>
          <p:nvPr/>
        </p:nvCxnSpPr>
        <p:spPr>
          <a:xfrm flipH="1">
            <a:off x="1463040" y="3369552"/>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756455" y="1979553"/>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463040" y="1584136"/>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36821" y="197955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1463040" y="1934640"/>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631092" y="1783395"/>
            <a:ext cx="1894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25520" y="197955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円/楕円 3"/>
          <p:cNvSpPr/>
          <p:nvPr/>
        </p:nvSpPr>
        <p:spPr>
          <a:xfrm>
            <a:off x="3525520" y="1082687"/>
            <a:ext cx="5069840" cy="12700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solidFill>
                <a:schemeClr val="tx1"/>
              </a:solidFill>
            </a:endParaRPr>
          </a:p>
        </p:txBody>
      </p:sp>
      <p:sp>
        <p:nvSpPr>
          <p:cNvPr id="6" name="正方形/長方形 5"/>
          <p:cNvSpPr/>
          <p:nvPr/>
        </p:nvSpPr>
        <p:spPr>
          <a:xfrm>
            <a:off x="6920166" y="2051228"/>
            <a:ext cx="2162432" cy="427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東京外国為替市場</a:t>
            </a:r>
            <a:endParaRPr kumimoji="1" lang="en-US" altLang="ja-JP" dirty="0">
              <a:solidFill>
                <a:schemeClr val="tx1"/>
              </a:solidFill>
            </a:endParaRPr>
          </a:p>
        </p:txBody>
      </p:sp>
      <p:sp>
        <p:nvSpPr>
          <p:cNvPr id="14" name="テキスト ボックス 13"/>
          <p:cNvSpPr txBox="1"/>
          <p:nvPr/>
        </p:nvSpPr>
        <p:spPr>
          <a:xfrm>
            <a:off x="5851123" y="1498438"/>
            <a:ext cx="1194761" cy="369332"/>
          </a:xfrm>
          <a:prstGeom prst="rect">
            <a:avLst/>
          </a:prstGeom>
          <a:noFill/>
        </p:spPr>
        <p:txBody>
          <a:bodyPr wrap="square" rtlCol="0">
            <a:spAutoFit/>
          </a:bodyPr>
          <a:lstStyle/>
          <a:p>
            <a:r>
              <a:rPr kumimoji="1" lang="ja-JP" altLang="en-US" dirty="0"/>
              <a:t>日本銀行</a:t>
            </a:r>
          </a:p>
        </p:txBody>
      </p:sp>
      <p:cxnSp>
        <p:nvCxnSpPr>
          <p:cNvPr id="22" name="直線矢印コネクタ 21"/>
          <p:cNvCxnSpPr/>
          <p:nvPr/>
        </p:nvCxnSpPr>
        <p:spPr>
          <a:xfrm>
            <a:off x="3855308" y="1584136"/>
            <a:ext cx="19958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flipV="1">
            <a:off x="3851738" y="1820362"/>
            <a:ext cx="199938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5101205" y="1255207"/>
            <a:ext cx="585024" cy="369332"/>
          </a:xfrm>
          <a:prstGeom prst="rect">
            <a:avLst/>
          </a:prstGeom>
          <a:noFill/>
        </p:spPr>
        <p:txBody>
          <a:bodyPr wrap="square" rtlCol="0">
            <a:spAutoFit/>
          </a:bodyPr>
          <a:lstStyle/>
          <a:p>
            <a:r>
              <a:rPr kumimoji="1" lang="ja-JP" altLang="en-US" dirty="0"/>
              <a:t>ドル</a:t>
            </a:r>
          </a:p>
        </p:txBody>
      </p:sp>
      <p:sp>
        <p:nvSpPr>
          <p:cNvPr id="26" name="テキスト ボックス 25"/>
          <p:cNvSpPr txBox="1"/>
          <p:nvPr/>
        </p:nvSpPr>
        <p:spPr>
          <a:xfrm>
            <a:off x="4328890" y="1831520"/>
            <a:ext cx="585024" cy="369332"/>
          </a:xfrm>
          <a:prstGeom prst="rect">
            <a:avLst/>
          </a:prstGeom>
          <a:noFill/>
        </p:spPr>
        <p:txBody>
          <a:bodyPr wrap="square" rtlCol="0">
            <a:spAutoFit/>
          </a:bodyPr>
          <a:lstStyle/>
          <a:p>
            <a:r>
              <a:rPr lang="ja-JP" altLang="en-US" dirty="0"/>
              <a:t>円</a:t>
            </a:r>
            <a:endParaRPr kumimoji="1" lang="ja-JP" altLang="en-US" dirty="0"/>
          </a:p>
        </p:txBody>
      </p:sp>
    </p:spTree>
    <p:custDataLst>
      <p:tags r:id="rId1"/>
    </p:custDataLst>
    <p:extLst>
      <p:ext uri="{BB962C8B-B14F-4D97-AF65-F5344CB8AC3E}">
        <p14:creationId xmlns:p14="http://schemas.microsoft.com/office/powerpoint/2010/main" val="3635131120"/>
      </p:ext>
    </p:extLst>
  </p:cSld>
  <p:clrMapOvr>
    <a:masterClrMapping/>
  </p:clrMapOvr>
  <mc:AlternateContent xmlns:mc="http://schemas.openxmlformats.org/markup-compatibility/2006" xmlns:p14="http://schemas.microsoft.com/office/powerpoint/2010/main">
    <mc:Choice Requires="p14">
      <p:transition spd="slow" p14:dur="2000" advTm="45056"/>
    </mc:Choice>
    <mc:Fallback xmlns="">
      <p:transition spd="slow" advTm="450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983843" cy="5372297"/>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国際収支統計ではどう記録されるか。日本について説明。貿易の金額を円に換算した</a:t>
            </a:r>
            <a:r>
              <a:rPr lang="en-US" altLang="ja-JP" dirty="0"/>
              <a:t>100</a:t>
            </a:r>
            <a:r>
              <a:rPr lang="ja-JP" altLang="en-US" dirty="0"/>
              <a:t>億円、市場介入は</a:t>
            </a:r>
            <a:r>
              <a:rPr lang="en-US" altLang="ja-JP" dirty="0"/>
              <a:t>$1=\99</a:t>
            </a:r>
            <a:r>
              <a:rPr lang="ja-JP" altLang="en-US" dirty="0"/>
              <a:t>で、その都度換算されると仮定（単位：億円）。</a:t>
            </a:r>
            <a:endParaRPr lang="en-US" altLang="ja-JP" dirty="0"/>
          </a:p>
          <a:p>
            <a:pPr algn="l">
              <a:lnSpc>
                <a:spcPct val="100000"/>
              </a:lnSpc>
              <a:spcBef>
                <a:spcPts val="500"/>
              </a:spcBef>
            </a:pPr>
            <a:r>
              <a:rPr lang="ja-JP" altLang="en-US" dirty="0"/>
              <a:t>（アメリカ）　　　　　　（日本）</a:t>
            </a:r>
          </a:p>
          <a:p>
            <a:pPr algn="l">
              <a:lnSpc>
                <a:spcPct val="100000"/>
              </a:lnSpc>
              <a:spcBef>
                <a:spcPts val="500"/>
              </a:spcBef>
            </a:pPr>
            <a:r>
              <a:rPr lang="ja-JP" altLang="en-US" dirty="0"/>
              <a:t>　　</a:t>
            </a:r>
            <a:r>
              <a:rPr lang="en-US" altLang="ja-JP" dirty="0"/>
              <a:t>B                                 A</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      Y                                  X</a:t>
            </a: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cxnSp>
        <p:nvCxnSpPr>
          <p:cNvPr id="7" name="直線矢印コネクタ 6"/>
          <p:cNvCxnSpPr/>
          <p:nvPr/>
        </p:nvCxnSpPr>
        <p:spPr>
          <a:xfrm flipH="1">
            <a:off x="1463040" y="4236720"/>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781168" y="2780270"/>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463040" y="2523250"/>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61535" y="2780270"/>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1463040" y="2722508"/>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631092" y="2722508"/>
            <a:ext cx="1894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54352" y="278831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 name="表 3"/>
          <p:cNvGraphicFramePr>
            <a:graphicFrameLocks noGrp="1"/>
          </p:cNvGraphicFramePr>
          <p:nvPr/>
        </p:nvGraphicFramePr>
        <p:xfrm>
          <a:off x="4523810" y="2466905"/>
          <a:ext cx="6463700" cy="1112520"/>
        </p:xfrm>
        <a:graphic>
          <a:graphicData uri="http://schemas.openxmlformats.org/drawingml/2006/table">
            <a:tbl>
              <a:tblPr firstRow="1" bandRow="1">
                <a:tableStyleId>{5C22544A-7EE6-4342-B048-85BDC9FD1C3A}</a:tableStyleId>
              </a:tblPr>
              <a:tblGrid>
                <a:gridCol w="1615925">
                  <a:extLst>
                    <a:ext uri="{9D8B030D-6E8A-4147-A177-3AD203B41FA5}">
                      <a16:colId xmlns:a16="http://schemas.microsoft.com/office/drawing/2014/main" val="20000"/>
                    </a:ext>
                  </a:extLst>
                </a:gridCol>
                <a:gridCol w="1615925">
                  <a:extLst>
                    <a:ext uri="{9D8B030D-6E8A-4147-A177-3AD203B41FA5}">
                      <a16:colId xmlns:a16="http://schemas.microsoft.com/office/drawing/2014/main" val="20001"/>
                    </a:ext>
                  </a:extLst>
                </a:gridCol>
                <a:gridCol w="1615925">
                  <a:extLst>
                    <a:ext uri="{9D8B030D-6E8A-4147-A177-3AD203B41FA5}">
                      <a16:colId xmlns:a16="http://schemas.microsoft.com/office/drawing/2014/main" val="20002"/>
                    </a:ext>
                  </a:extLst>
                </a:gridCol>
                <a:gridCol w="1615925">
                  <a:extLst>
                    <a:ext uri="{9D8B030D-6E8A-4147-A177-3AD203B41FA5}">
                      <a16:colId xmlns:a16="http://schemas.microsoft.com/office/drawing/2014/main" val="20003"/>
                    </a:ext>
                  </a:extLst>
                </a:gridCol>
              </a:tblGrid>
              <a:tr h="370840">
                <a:tc>
                  <a:txBody>
                    <a:bodyPr/>
                    <a:lstStyle/>
                    <a:p>
                      <a:pPr algn="ctr"/>
                      <a:r>
                        <a:rPr kumimoji="1" lang="ja-JP" altLang="en-US" dirty="0">
                          <a:solidFill>
                            <a:schemeClr val="tx1"/>
                          </a:solidFill>
                        </a:rPr>
                        <a:t>大項目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中項目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貸方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借方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テキスト ボックス 5"/>
          <p:cNvSpPr txBox="1"/>
          <p:nvPr/>
        </p:nvSpPr>
        <p:spPr>
          <a:xfrm>
            <a:off x="4735040" y="2876034"/>
            <a:ext cx="1136822" cy="369332"/>
          </a:xfrm>
          <a:prstGeom prst="rect">
            <a:avLst/>
          </a:prstGeom>
          <a:noFill/>
        </p:spPr>
        <p:txBody>
          <a:bodyPr wrap="square" rtlCol="0">
            <a:spAutoFit/>
          </a:bodyPr>
          <a:lstStyle/>
          <a:p>
            <a:r>
              <a:rPr lang="ja-JP" altLang="en-US" dirty="0"/>
              <a:t>経常収支</a:t>
            </a:r>
            <a:endParaRPr kumimoji="1" lang="ja-JP" altLang="en-US" dirty="0"/>
          </a:p>
        </p:txBody>
      </p:sp>
      <p:sp>
        <p:nvSpPr>
          <p:cNvPr id="14" name="テキスト ボックス 13"/>
          <p:cNvSpPr txBox="1"/>
          <p:nvPr/>
        </p:nvSpPr>
        <p:spPr>
          <a:xfrm>
            <a:off x="6414153" y="2876034"/>
            <a:ext cx="1136822" cy="369332"/>
          </a:xfrm>
          <a:prstGeom prst="rect">
            <a:avLst/>
          </a:prstGeom>
          <a:noFill/>
        </p:spPr>
        <p:txBody>
          <a:bodyPr wrap="square" rtlCol="0">
            <a:spAutoFit/>
          </a:bodyPr>
          <a:lstStyle/>
          <a:p>
            <a:r>
              <a:rPr lang="ja-JP" altLang="en-US" dirty="0"/>
              <a:t>貿易収支</a:t>
            </a:r>
            <a:endParaRPr kumimoji="1" lang="ja-JP" altLang="en-US" dirty="0"/>
          </a:p>
        </p:txBody>
      </p:sp>
      <p:sp>
        <p:nvSpPr>
          <p:cNvPr id="15" name="テキスト ボックス 14"/>
          <p:cNvSpPr txBox="1"/>
          <p:nvPr/>
        </p:nvSpPr>
        <p:spPr>
          <a:xfrm>
            <a:off x="4735040" y="3216798"/>
            <a:ext cx="1136822" cy="369332"/>
          </a:xfrm>
          <a:prstGeom prst="rect">
            <a:avLst/>
          </a:prstGeom>
          <a:noFill/>
        </p:spPr>
        <p:txBody>
          <a:bodyPr wrap="square" rtlCol="0">
            <a:spAutoFit/>
          </a:bodyPr>
          <a:lstStyle/>
          <a:p>
            <a:r>
              <a:rPr lang="ja-JP" altLang="en-US" dirty="0"/>
              <a:t>金融収支</a:t>
            </a:r>
            <a:endParaRPr kumimoji="1" lang="ja-JP" altLang="en-US" dirty="0"/>
          </a:p>
        </p:txBody>
      </p:sp>
      <p:sp>
        <p:nvSpPr>
          <p:cNvPr id="18" name="テキスト ボックス 17"/>
          <p:cNvSpPr txBox="1"/>
          <p:nvPr/>
        </p:nvSpPr>
        <p:spPr>
          <a:xfrm>
            <a:off x="8293616" y="2876034"/>
            <a:ext cx="639015" cy="369332"/>
          </a:xfrm>
          <a:prstGeom prst="rect">
            <a:avLst/>
          </a:prstGeom>
          <a:noFill/>
        </p:spPr>
        <p:txBody>
          <a:bodyPr wrap="square" rtlCol="0">
            <a:spAutoFit/>
          </a:bodyPr>
          <a:lstStyle/>
          <a:p>
            <a:r>
              <a:rPr lang="en-US" altLang="ja-JP" dirty="0"/>
              <a:t>100</a:t>
            </a:r>
            <a:endParaRPr kumimoji="1" lang="ja-JP" altLang="en-US" dirty="0"/>
          </a:p>
        </p:txBody>
      </p:sp>
      <p:sp>
        <p:nvSpPr>
          <p:cNvPr id="21" name="テキスト ボックス 20"/>
          <p:cNvSpPr txBox="1"/>
          <p:nvPr/>
        </p:nvSpPr>
        <p:spPr>
          <a:xfrm>
            <a:off x="6259003" y="3204139"/>
            <a:ext cx="1447122" cy="369332"/>
          </a:xfrm>
          <a:prstGeom prst="rect">
            <a:avLst/>
          </a:prstGeom>
          <a:noFill/>
        </p:spPr>
        <p:txBody>
          <a:bodyPr wrap="square" rtlCol="0">
            <a:spAutoFit/>
          </a:bodyPr>
          <a:lstStyle/>
          <a:p>
            <a:r>
              <a:rPr lang="ja-JP" altLang="en-US" dirty="0"/>
              <a:t>その他投資</a:t>
            </a:r>
            <a:endParaRPr kumimoji="1" lang="ja-JP" altLang="en-US" dirty="0"/>
          </a:p>
        </p:txBody>
      </p:sp>
      <p:sp>
        <p:nvSpPr>
          <p:cNvPr id="8" name="テキスト ボックス 7"/>
          <p:cNvSpPr txBox="1"/>
          <p:nvPr/>
        </p:nvSpPr>
        <p:spPr>
          <a:xfrm>
            <a:off x="4412599" y="2077675"/>
            <a:ext cx="2113005" cy="369332"/>
          </a:xfrm>
          <a:prstGeom prst="rect">
            <a:avLst/>
          </a:prstGeom>
          <a:noFill/>
        </p:spPr>
        <p:txBody>
          <a:bodyPr wrap="square" rtlCol="0">
            <a:spAutoFit/>
          </a:bodyPr>
          <a:lstStyle/>
          <a:p>
            <a:r>
              <a:rPr kumimoji="1" lang="en-US" altLang="ja-JP" dirty="0"/>
              <a:t>〔</a:t>
            </a:r>
            <a:r>
              <a:rPr kumimoji="1" lang="ja-JP" altLang="en-US" dirty="0"/>
              <a:t>為替市場介入前</a:t>
            </a:r>
            <a:r>
              <a:rPr kumimoji="1" lang="en-US" altLang="ja-JP" dirty="0"/>
              <a:t>〕</a:t>
            </a:r>
            <a:endParaRPr kumimoji="1" lang="ja-JP" altLang="en-US" dirty="0"/>
          </a:p>
        </p:txBody>
      </p:sp>
      <p:graphicFrame>
        <p:nvGraphicFramePr>
          <p:cNvPr id="10" name="表 9"/>
          <p:cNvGraphicFramePr>
            <a:graphicFrameLocks noGrp="1"/>
          </p:cNvGraphicFramePr>
          <p:nvPr/>
        </p:nvGraphicFramePr>
        <p:xfrm>
          <a:off x="4523810" y="4236720"/>
          <a:ext cx="6463700" cy="1854200"/>
        </p:xfrm>
        <a:graphic>
          <a:graphicData uri="http://schemas.openxmlformats.org/drawingml/2006/table">
            <a:tbl>
              <a:tblPr firstRow="1" bandRow="1">
                <a:tableStyleId>{5C22544A-7EE6-4342-B048-85BDC9FD1C3A}</a:tableStyleId>
              </a:tblPr>
              <a:tblGrid>
                <a:gridCol w="1615925">
                  <a:extLst>
                    <a:ext uri="{9D8B030D-6E8A-4147-A177-3AD203B41FA5}">
                      <a16:colId xmlns:a16="http://schemas.microsoft.com/office/drawing/2014/main" val="20000"/>
                    </a:ext>
                  </a:extLst>
                </a:gridCol>
                <a:gridCol w="1615925">
                  <a:extLst>
                    <a:ext uri="{9D8B030D-6E8A-4147-A177-3AD203B41FA5}">
                      <a16:colId xmlns:a16="http://schemas.microsoft.com/office/drawing/2014/main" val="20001"/>
                    </a:ext>
                  </a:extLst>
                </a:gridCol>
                <a:gridCol w="1615925">
                  <a:extLst>
                    <a:ext uri="{9D8B030D-6E8A-4147-A177-3AD203B41FA5}">
                      <a16:colId xmlns:a16="http://schemas.microsoft.com/office/drawing/2014/main" val="20002"/>
                    </a:ext>
                  </a:extLst>
                </a:gridCol>
                <a:gridCol w="1615925">
                  <a:extLst>
                    <a:ext uri="{9D8B030D-6E8A-4147-A177-3AD203B41FA5}">
                      <a16:colId xmlns:a16="http://schemas.microsoft.com/office/drawing/2014/main" val="20003"/>
                    </a:ext>
                  </a:extLst>
                </a:gridCol>
              </a:tblGrid>
              <a:tr h="370840">
                <a:tc>
                  <a:txBody>
                    <a:bodyPr/>
                    <a:lstStyle/>
                    <a:p>
                      <a:pPr algn="ctr"/>
                      <a:r>
                        <a:rPr kumimoji="1" lang="ja-JP" altLang="en-US" dirty="0">
                          <a:solidFill>
                            <a:schemeClr val="tx1"/>
                          </a:solidFill>
                        </a:rPr>
                        <a:t>大項目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中項目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貸方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借方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solidFill>
                            <a:schemeClr val="tx1"/>
                          </a:solidFill>
                        </a:rPr>
                        <a:t>経常収支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貿易収支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100</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solidFill>
                            <a:schemeClr val="tx1"/>
                          </a:solidFill>
                        </a:rPr>
                        <a:t>金融収支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その他投資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100</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24" name="テキスト ボックス 23"/>
          <p:cNvSpPr txBox="1"/>
          <p:nvPr/>
        </p:nvSpPr>
        <p:spPr>
          <a:xfrm>
            <a:off x="4411758" y="3876935"/>
            <a:ext cx="2113005" cy="369332"/>
          </a:xfrm>
          <a:prstGeom prst="rect">
            <a:avLst/>
          </a:prstGeom>
          <a:noFill/>
        </p:spPr>
        <p:txBody>
          <a:bodyPr wrap="square" rtlCol="0">
            <a:spAutoFit/>
          </a:bodyPr>
          <a:lstStyle/>
          <a:p>
            <a:r>
              <a:rPr kumimoji="1" lang="en-US" altLang="ja-JP" dirty="0"/>
              <a:t>〔</a:t>
            </a:r>
            <a:r>
              <a:rPr kumimoji="1" lang="ja-JP" altLang="en-US" dirty="0"/>
              <a:t>為替市場介入後</a:t>
            </a:r>
            <a:r>
              <a:rPr kumimoji="1" lang="en-US" altLang="ja-JP" dirty="0"/>
              <a:t>〕</a:t>
            </a:r>
            <a:endParaRPr kumimoji="1" lang="ja-JP" altLang="en-US" dirty="0"/>
          </a:p>
        </p:txBody>
      </p:sp>
      <p:sp>
        <p:nvSpPr>
          <p:cNvPr id="25" name="テキスト ボックス 24"/>
          <p:cNvSpPr txBox="1"/>
          <p:nvPr/>
        </p:nvSpPr>
        <p:spPr>
          <a:xfrm>
            <a:off x="9930921" y="3225379"/>
            <a:ext cx="639015" cy="369332"/>
          </a:xfrm>
          <a:prstGeom prst="rect">
            <a:avLst/>
          </a:prstGeom>
          <a:noFill/>
        </p:spPr>
        <p:txBody>
          <a:bodyPr wrap="square" rtlCol="0">
            <a:spAutoFit/>
          </a:bodyPr>
          <a:lstStyle/>
          <a:p>
            <a:r>
              <a:rPr lang="en-US" altLang="ja-JP" dirty="0"/>
              <a:t>100</a:t>
            </a:r>
            <a:endParaRPr kumimoji="1" lang="ja-JP" altLang="en-US" dirty="0"/>
          </a:p>
        </p:txBody>
      </p:sp>
      <p:sp>
        <p:nvSpPr>
          <p:cNvPr id="28" name="テキスト ボックス 27"/>
          <p:cNvSpPr txBox="1"/>
          <p:nvPr/>
        </p:nvSpPr>
        <p:spPr>
          <a:xfrm>
            <a:off x="8373282" y="5363377"/>
            <a:ext cx="479682" cy="369332"/>
          </a:xfrm>
          <a:prstGeom prst="rect">
            <a:avLst/>
          </a:prstGeom>
          <a:noFill/>
        </p:spPr>
        <p:txBody>
          <a:bodyPr wrap="square" rtlCol="0">
            <a:spAutoFit/>
          </a:bodyPr>
          <a:lstStyle/>
          <a:p>
            <a:r>
              <a:rPr lang="en-US" altLang="ja-JP" dirty="0"/>
              <a:t>99</a:t>
            </a:r>
            <a:endParaRPr kumimoji="1" lang="ja-JP" altLang="en-US" dirty="0"/>
          </a:p>
        </p:txBody>
      </p:sp>
      <p:sp>
        <p:nvSpPr>
          <p:cNvPr id="29" name="テキスト ボックス 28"/>
          <p:cNvSpPr txBox="1"/>
          <p:nvPr/>
        </p:nvSpPr>
        <p:spPr>
          <a:xfrm>
            <a:off x="4768297" y="5350748"/>
            <a:ext cx="1136822" cy="369332"/>
          </a:xfrm>
          <a:prstGeom prst="rect">
            <a:avLst/>
          </a:prstGeom>
          <a:noFill/>
        </p:spPr>
        <p:txBody>
          <a:bodyPr wrap="square" rtlCol="0">
            <a:spAutoFit/>
          </a:bodyPr>
          <a:lstStyle/>
          <a:p>
            <a:r>
              <a:rPr lang="ja-JP" altLang="en-US" dirty="0"/>
              <a:t>金融収支</a:t>
            </a:r>
            <a:endParaRPr kumimoji="1" lang="ja-JP" altLang="en-US" dirty="0"/>
          </a:p>
        </p:txBody>
      </p:sp>
      <p:sp>
        <p:nvSpPr>
          <p:cNvPr id="30" name="テキスト ボックス 29"/>
          <p:cNvSpPr txBox="1"/>
          <p:nvPr/>
        </p:nvSpPr>
        <p:spPr>
          <a:xfrm>
            <a:off x="4799226" y="5740949"/>
            <a:ext cx="1136822" cy="369332"/>
          </a:xfrm>
          <a:prstGeom prst="rect">
            <a:avLst/>
          </a:prstGeom>
          <a:noFill/>
        </p:spPr>
        <p:txBody>
          <a:bodyPr wrap="square" rtlCol="0">
            <a:spAutoFit/>
          </a:bodyPr>
          <a:lstStyle/>
          <a:p>
            <a:r>
              <a:rPr lang="ja-JP" altLang="en-US" dirty="0"/>
              <a:t>金融収支</a:t>
            </a:r>
            <a:endParaRPr kumimoji="1" lang="ja-JP" altLang="en-US" dirty="0"/>
          </a:p>
        </p:txBody>
      </p:sp>
      <p:sp>
        <p:nvSpPr>
          <p:cNvPr id="31" name="テキスト ボックス 30"/>
          <p:cNvSpPr txBox="1"/>
          <p:nvPr/>
        </p:nvSpPr>
        <p:spPr>
          <a:xfrm>
            <a:off x="6259003" y="5374157"/>
            <a:ext cx="1447122" cy="369332"/>
          </a:xfrm>
          <a:prstGeom prst="rect">
            <a:avLst/>
          </a:prstGeom>
          <a:noFill/>
        </p:spPr>
        <p:txBody>
          <a:bodyPr wrap="square" rtlCol="0">
            <a:spAutoFit/>
          </a:bodyPr>
          <a:lstStyle/>
          <a:p>
            <a:r>
              <a:rPr lang="ja-JP" altLang="en-US" dirty="0"/>
              <a:t>その他投資</a:t>
            </a:r>
            <a:endParaRPr kumimoji="1" lang="ja-JP" altLang="en-US" dirty="0"/>
          </a:p>
        </p:txBody>
      </p:sp>
      <p:sp>
        <p:nvSpPr>
          <p:cNvPr id="32" name="テキスト ボックス 31"/>
          <p:cNvSpPr txBox="1"/>
          <p:nvPr/>
        </p:nvSpPr>
        <p:spPr>
          <a:xfrm>
            <a:off x="6341694" y="5720080"/>
            <a:ext cx="1209281" cy="369332"/>
          </a:xfrm>
          <a:prstGeom prst="rect">
            <a:avLst/>
          </a:prstGeom>
          <a:noFill/>
        </p:spPr>
        <p:txBody>
          <a:bodyPr wrap="square" rtlCol="0">
            <a:spAutoFit/>
          </a:bodyPr>
          <a:lstStyle/>
          <a:p>
            <a:r>
              <a:rPr lang="ja-JP" altLang="en-US" dirty="0">
                <a:solidFill>
                  <a:srgbClr val="FF0000"/>
                </a:solidFill>
              </a:rPr>
              <a:t>外貨準備</a:t>
            </a:r>
            <a:endParaRPr kumimoji="1" lang="ja-JP" altLang="en-US" dirty="0">
              <a:solidFill>
                <a:srgbClr val="FF0000"/>
              </a:solidFill>
            </a:endParaRPr>
          </a:p>
        </p:txBody>
      </p:sp>
      <p:sp>
        <p:nvSpPr>
          <p:cNvPr id="11" name="左中かっこ 10"/>
          <p:cNvSpPr/>
          <p:nvPr/>
        </p:nvSpPr>
        <p:spPr>
          <a:xfrm>
            <a:off x="4118165" y="5372672"/>
            <a:ext cx="293594" cy="6804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1076928" y="5427766"/>
            <a:ext cx="2999891" cy="646331"/>
          </a:xfrm>
          <a:prstGeom prst="rect">
            <a:avLst/>
          </a:prstGeom>
          <a:noFill/>
        </p:spPr>
        <p:txBody>
          <a:bodyPr wrap="square" rtlCol="0">
            <a:spAutoFit/>
          </a:bodyPr>
          <a:lstStyle/>
          <a:p>
            <a:r>
              <a:rPr lang="ja-JP" altLang="en-US" dirty="0"/>
              <a:t>為替市場介入の結果生じた、</a:t>
            </a:r>
          </a:p>
          <a:p>
            <a:r>
              <a:rPr lang="ja-JP" altLang="en-US" dirty="0"/>
              <a:t>対外資産の変化の記録</a:t>
            </a:r>
            <a:endParaRPr kumimoji="1" lang="ja-JP" altLang="en-US" dirty="0"/>
          </a:p>
        </p:txBody>
      </p:sp>
      <p:sp>
        <p:nvSpPr>
          <p:cNvPr id="33" name="テキスト ボックス 32"/>
          <p:cNvSpPr txBox="1"/>
          <p:nvPr/>
        </p:nvSpPr>
        <p:spPr>
          <a:xfrm>
            <a:off x="10010587" y="5731269"/>
            <a:ext cx="479682" cy="369332"/>
          </a:xfrm>
          <a:prstGeom prst="rect">
            <a:avLst/>
          </a:prstGeom>
          <a:noFill/>
        </p:spPr>
        <p:txBody>
          <a:bodyPr wrap="square" rtlCol="0">
            <a:spAutoFit/>
          </a:bodyPr>
          <a:lstStyle/>
          <a:p>
            <a:r>
              <a:rPr lang="en-US" altLang="ja-JP" dirty="0"/>
              <a:t>99</a:t>
            </a:r>
            <a:endParaRPr kumimoji="1" lang="ja-JP" altLang="en-US" dirty="0"/>
          </a:p>
        </p:txBody>
      </p:sp>
    </p:spTree>
    <p:custDataLst>
      <p:tags r:id="rId1"/>
    </p:custDataLst>
    <p:extLst>
      <p:ext uri="{BB962C8B-B14F-4D97-AF65-F5344CB8AC3E}">
        <p14:creationId xmlns:p14="http://schemas.microsoft.com/office/powerpoint/2010/main" val="2097122330"/>
      </p:ext>
    </p:extLst>
  </p:cSld>
  <p:clrMapOvr>
    <a:masterClrMapping/>
  </p:clrMapOvr>
  <mc:AlternateContent xmlns:mc="http://schemas.openxmlformats.org/markup-compatibility/2006" xmlns:p14="http://schemas.microsoft.com/office/powerpoint/2010/main">
    <mc:Choice Requires="p14">
      <p:transition spd="slow" p14:dur="2000" advTm="168953"/>
    </mc:Choice>
    <mc:Fallback xmlns="">
      <p:transition spd="slow" advTm="1689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1"/>
                                        </p:tgtEl>
                                        <p:attrNameLst>
                                          <p:attrName>style.visibility</p:attrName>
                                        </p:attrNameLst>
                                      </p:cBhvr>
                                      <p:to>
                                        <p:strVal val="visible"/>
                                      </p:to>
                                    </p:set>
                                    <p:anim calcmode="lin" valueType="num">
                                      <p:cBhvr additive="base">
                                        <p:cTn id="73" dur="500" fill="hold"/>
                                        <p:tgtEl>
                                          <p:spTgt spid="31"/>
                                        </p:tgtEl>
                                        <p:attrNameLst>
                                          <p:attrName>ppt_x</p:attrName>
                                        </p:attrNameLst>
                                      </p:cBhvr>
                                      <p:tavLst>
                                        <p:tav tm="0">
                                          <p:val>
                                            <p:strVal val="#ppt_x"/>
                                          </p:val>
                                        </p:tav>
                                        <p:tav tm="100000">
                                          <p:val>
                                            <p:strVal val="#ppt_x"/>
                                          </p:val>
                                        </p:tav>
                                      </p:tavLst>
                                    </p:anim>
                                    <p:anim calcmode="lin" valueType="num">
                                      <p:cBhvr additive="base">
                                        <p:cTn id="7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additive="base">
                                        <p:cTn id="79" dur="500" fill="hold"/>
                                        <p:tgtEl>
                                          <p:spTgt spid="28"/>
                                        </p:tgtEl>
                                        <p:attrNameLst>
                                          <p:attrName>ppt_x</p:attrName>
                                        </p:attrNameLst>
                                      </p:cBhvr>
                                      <p:tavLst>
                                        <p:tav tm="0">
                                          <p:val>
                                            <p:strVal val="#ppt_x"/>
                                          </p:val>
                                        </p:tav>
                                        <p:tav tm="100000">
                                          <p:val>
                                            <p:strVal val="#ppt_x"/>
                                          </p:val>
                                        </p:tav>
                                      </p:tavLst>
                                    </p:anim>
                                    <p:anim calcmode="lin" valueType="num">
                                      <p:cBhvr additive="base">
                                        <p:cTn id="8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additive="base">
                                        <p:cTn id="85" dur="500" fill="hold"/>
                                        <p:tgtEl>
                                          <p:spTgt spid="30"/>
                                        </p:tgtEl>
                                        <p:attrNameLst>
                                          <p:attrName>ppt_x</p:attrName>
                                        </p:attrNameLst>
                                      </p:cBhvr>
                                      <p:tavLst>
                                        <p:tav tm="0">
                                          <p:val>
                                            <p:strVal val="#ppt_x"/>
                                          </p:val>
                                        </p:tav>
                                        <p:tav tm="100000">
                                          <p:val>
                                            <p:strVal val="#ppt_x"/>
                                          </p:val>
                                        </p:tav>
                                      </p:tavLst>
                                    </p:anim>
                                    <p:anim calcmode="lin" valueType="num">
                                      <p:cBhvr additive="base">
                                        <p:cTn id="8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500" fill="hold"/>
                                        <p:tgtEl>
                                          <p:spTgt spid="32"/>
                                        </p:tgtEl>
                                        <p:attrNameLst>
                                          <p:attrName>ppt_x</p:attrName>
                                        </p:attrNameLst>
                                      </p:cBhvr>
                                      <p:tavLst>
                                        <p:tav tm="0">
                                          <p:val>
                                            <p:strVal val="#ppt_x"/>
                                          </p:val>
                                        </p:tav>
                                        <p:tav tm="100000">
                                          <p:val>
                                            <p:strVal val="#ppt_x"/>
                                          </p:val>
                                        </p:tav>
                                      </p:tavLst>
                                    </p:anim>
                                    <p:anim calcmode="lin" valueType="num">
                                      <p:cBhvr additive="base">
                                        <p:cTn id="9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 calcmode="lin" valueType="num">
                                      <p:cBhvr additive="base">
                                        <p:cTn id="97" dur="500" fill="hold"/>
                                        <p:tgtEl>
                                          <p:spTgt spid="33"/>
                                        </p:tgtEl>
                                        <p:attrNameLst>
                                          <p:attrName>ppt_x</p:attrName>
                                        </p:attrNameLst>
                                      </p:cBhvr>
                                      <p:tavLst>
                                        <p:tav tm="0">
                                          <p:val>
                                            <p:strVal val="#ppt_x"/>
                                          </p:val>
                                        </p:tav>
                                        <p:tav tm="100000">
                                          <p:val>
                                            <p:strVal val="#ppt_x"/>
                                          </p:val>
                                        </p:tav>
                                      </p:tavLst>
                                    </p:anim>
                                    <p:anim calcmode="lin" valueType="num">
                                      <p:cBhvr additive="base">
                                        <p:cTn id="9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1"/>
                                        </p:tgtEl>
                                        <p:attrNameLst>
                                          <p:attrName>style.visibility</p:attrName>
                                        </p:attrNameLst>
                                      </p:cBhvr>
                                      <p:to>
                                        <p:strVal val="visible"/>
                                      </p:to>
                                    </p:set>
                                    <p:anim calcmode="lin" valueType="num">
                                      <p:cBhvr additive="base">
                                        <p:cTn id="103" dur="500" fill="hold"/>
                                        <p:tgtEl>
                                          <p:spTgt spid="11"/>
                                        </p:tgtEl>
                                        <p:attrNameLst>
                                          <p:attrName>ppt_x</p:attrName>
                                        </p:attrNameLst>
                                      </p:cBhvr>
                                      <p:tavLst>
                                        <p:tav tm="0">
                                          <p:val>
                                            <p:strVal val="#ppt_x"/>
                                          </p:val>
                                        </p:tav>
                                        <p:tav tm="100000">
                                          <p:val>
                                            <p:strVal val="#ppt_x"/>
                                          </p:val>
                                        </p:tav>
                                      </p:tavLst>
                                    </p:anim>
                                    <p:anim calcmode="lin" valueType="num">
                                      <p:cBhvr additive="base">
                                        <p:cTn id="10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2"/>
                                        </p:tgtEl>
                                        <p:attrNameLst>
                                          <p:attrName>style.visibility</p:attrName>
                                        </p:attrNameLst>
                                      </p:cBhvr>
                                      <p:to>
                                        <p:strVal val="visible"/>
                                      </p:to>
                                    </p:set>
                                    <p:anim calcmode="lin" valueType="num">
                                      <p:cBhvr additive="base">
                                        <p:cTn id="109" dur="500" fill="hold"/>
                                        <p:tgtEl>
                                          <p:spTgt spid="12"/>
                                        </p:tgtEl>
                                        <p:attrNameLst>
                                          <p:attrName>ppt_x</p:attrName>
                                        </p:attrNameLst>
                                      </p:cBhvr>
                                      <p:tavLst>
                                        <p:tav tm="0">
                                          <p:val>
                                            <p:strVal val="#ppt_x"/>
                                          </p:val>
                                        </p:tav>
                                        <p:tav tm="100000">
                                          <p:val>
                                            <p:strVal val="#ppt_x"/>
                                          </p:val>
                                        </p:tav>
                                      </p:tavLst>
                                    </p:anim>
                                    <p:anim calcmode="lin" valueType="num">
                                      <p:cBhvr additive="base">
                                        <p:cTn id="11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15" grpId="0"/>
      <p:bldP spid="18" grpId="0"/>
      <p:bldP spid="21" grpId="0"/>
      <p:bldP spid="8" grpId="0"/>
      <p:bldP spid="24" grpId="0"/>
      <p:bldP spid="25" grpId="0"/>
      <p:bldP spid="28" grpId="0"/>
      <p:bldP spid="29" grpId="0"/>
      <p:bldP spid="30" grpId="0"/>
      <p:bldP spid="31" grpId="0"/>
      <p:bldP spid="32" grpId="0"/>
      <p:bldP spid="11" grpId="0" animBg="1"/>
      <p:bldP spid="12"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346686"/>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dirty="0"/>
              <a:t>〔</a:t>
            </a:r>
            <a:r>
              <a:rPr lang="ja-JP" altLang="en-US" dirty="0"/>
              <a:t>ポイント</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為替市場での銀行間の売買は、その国の国内で居住者間（たとえば、東京外国為替市場では、東京に所在する銀行と銀行・日銀の間）での取引だが、国際収支統計には記録される（その決済による対外資産の増減が起きるから）。</a:t>
            </a:r>
          </a:p>
          <a:p>
            <a:pPr marL="342900" indent="-342900" algn="l">
              <a:lnSpc>
                <a:spcPct val="100000"/>
              </a:lnSpc>
              <a:spcBef>
                <a:spcPts val="500"/>
              </a:spcBef>
              <a:buFont typeface="Wingdings" panose="05000000000000000000" pitchFamily="2" charset="2"/>
              <a:buChar char="l"/>
            </a:pPr>
            <a:r>
              <a:rPr kumimoji="1" lang="ja-JP" altLang="en-US" dirty="0"/>
              <a:t>外貨の決済は、その外貨の母国の銀行に置かれているコルレス預金で決済される（国際収支統計に記録される）。</a:t>
            </a:r>
          </a:p>
          <a:p>
            <a:pPr marL="342900" indent="-342900" algn="l">
              <a:lnSpc>
                <a:spcPct val="100000"/>
              </a:lnSpc>
              <a:spcBef>
                <a:spcPts val="500"/>
              </a:spcBef>
              <a:buFont typeface="Wingdings" panose="05000000000000000000" pitchFamily="2" charset="2"/>
              <a:buChar char="l"/>
            </a:pPr>
            <a:r>
              <a:rPr lang="ja-JP" altLang="en-US" dirty="0"/>
              <a:t>外貨の対価として取引される自国通貨は、その国の中央銀行に置かれている当座預金で決済される（国際収支統計には記録されない）。</a:t>
            </a:r>
          </a:p>
          <a:p>
            <a:pPr marL="342900" indent="-342900" algn="l">
              <a:lnSpc>
                <a:spcPct val="100000"/>
              </a:lnSpc>
              <a:spcBef>
                <a:spcPts val="500"/>
              </a:spcBef>
              <a:buFont typeface="Wingdings" panose="05000000000000000000" pitchFamily="2" charset="2"/>
              <a:buChar char="l"/>
            </a:pPr>
            <a:r>
              <a:rPr kumimoji="1" lang="ja-JP" altLang="en-US" dirty="0"/>
              <a:t>為替市場に中央銀行が介入する理由は、民間での為替レートの動きが好ましくないと判断された場合。</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72083649"/>
      </p:ext>
    </p:extLst>
  </p:cSld>
  <p:clrMapOvr>
    <a:masterClrMapping/>
  </p:clrMapOvr>
  <mc:AlternateContent xmlns:mc="http://schemas.openxmlformats.org/markup-compatibility/2006" xmlns:p14="http://schemas.microsoft.com/office/powerpoint/2010/main">
    <mc:Choice Requires="p14">
      <p:transition spd="slow" p14:dur="2000" advTm="92044"/>
    </mc:Choice>
    <mc:Fallback xmlns="">
      <p:transition spd="slow" advTm="920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346686"/>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dirty="0"/>
              <a:t>〔</a:t>
            </a:r>
            <a:r>
              <a:rPr lang="ja-JP" altLang="en-US" dirty="0"/>
              <a:t>ポイント（続き）</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貿易収支の黒字が続いている国では、外貨準備が増える傾向にある。なぜなら、輸出による外貨の受取りが、輸入による外貨の支払いよりも多い結果、その国の外国為替市場で、外貨売り・自国貨買いが、外貨買い・自国貨売りよりも</a:t>
            </a:r>
            <a:r>
              <a:rPr lang="ja-JP" altLang="en-US"/>
              <a:t>多くなり</a:t>
            </a:r>
            <a:r>
              <a:rPr lang="ja-JP" altLang="en-US" dirty="0"/>
              <a:t>、外貨を売りたい銀行としては、買い手が見つからずに、外貨を安くして（自国貨を高くして）、出会いをつけようとする。それに対して、時として中央銀行が、外貨買い・自国貨売りの市場介入をするから。</a:t>
            </a:r>
          </a:p>
          <a:p>
            <a:pPr marL="342900" indent="-342900" algn="l">
              <a:lnSpc>
                <a:spcPct val="100000"/>
              </a:lnSpc>
              <a:spcBef>
                <a:spcPts val="500"/>
              </a:spcBef>
              <a:buFont typeface="Wingdings" panose="05000000000000000000" pitchFamily="2" charset="2"/>
              <a:buChar char="l"/>
            </a:pPr>
            <a:r>
              <a:rPr lang="ja-JP" altLang="en-US" dirty="0"/>
              <a:t>同様に、外国からの資本の流入が多い国では、外貨準備が増える傾向にある。なぜなら、その国に投資しようと外国から資金（ドルやユーロなどの外貨）が入ってくると、その国の為替市場で外貨売り・当該通貨買いが優勢となり、上記と同じようなことが起きるから。</a:t>
            </a:r>
          </a:p>
          <a:p>
            <a:pPr marL="342900" indent="-342900" algn="l">
              <a:lnSpc>
                <a:spcPct val="100000"/>
              </a:lnSpc>
              <a:spcBef>
                <a:spcPts val="500"/>
              </a:spcBef>
              <a:buFont typeface="Wingdings" panose="05000000000000000000" pitchFamily="2" charset="2"/>
              <a:buChar char="l"/>
            </a:pP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840512196"/>
      </p:ext>
    </p:extLst>
  </p:cSld>
  <p:clrMapOvr>
    <a:masterClrMapping/>
  </p:clrMapOvr>
  <mc:AlternateContent xmlns:mc="http://schemas.openxmlformats.org/markup-compatibility/2006" xmlns:p14="http://schemas.microsoft.com/office/powerpoint/2010/main">
    <mc:Choice Requires="p14">
      <p:transition spd="slow" p14:dur="2000" advTm="77948"/>
    </mc:Choice>
    <mc:Fallback xmlns="">
      <p:transition spd="slow" advTm="779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28320" y="365125"/>
            <a:ext cx="11074400" cy="925195"/>
          </a:xfrm>
        </p:spPr>
        <p:txBody>
          <a:bodyPr/>
          <a:lstStyle/>
          <a:p>
            <a:r>
              <a:rPr lang="ja-JP" altLang="en-US" dirty="0"/>
              <a:t>第</a:t>
            </a:r>
            <a:r>
              <a:rPr lang="en-US" altLang="ja-JP" dirty="0"/>
              <a:t>4</a:t>
            </a:r>
            <a:r>
              <a:rPr lang="ja-JP" altLang="en-US" dirty="0"/>
              <a:t>章</a:t>
            </a:r>
            <a:r>
              <a:rPr lang="en-US" altLang="ja-JP" dirty="0"/>
              <a:t>2</a:t>
            </a:r>
            <a:r>
              <a:rPr lang="ja-JP" altLang="en-US" dirty="0"/>
              <a:t>節</a:t>
            </a:r>
            <a:endParaRPr kumimoji="1" lang="ja-JP" altLang="en-US" dirty="0"/>
          </a:p>
        </p:txBody>
      </p:sp>
      <p:sp>
        <p:nvSpPr>
          <p:cNvPr id="11" name="テキスト ボックス 10"/>
          <p:cNvSpPr txBox="1"/>
          <p:nvPr/>
        </p:nvSpPr>
        <p:spPr>
          <a:xfrm>
            <a:off x="558800" y="1574800"/>
            <a:ext cx="11074400" cy="4616648"/>
          </a:xfrm>
          <a:prstGeom prst="rect">
            <a:avLst/>
          </a:prstGeom>
          <a:noFill/>
        </p:spPr>
        <p:txBody>
          <a:bodyPr wrap="square" rtlCol="0">
            <a:spAutoFit/>
          </a:bodyPr>
          <a:lstStyle/>
          <a:p>
            <a:r>
              <a:rPr kumimoji="1" lang="en-US" altLang="ja-JP" sz="2400" dirty="0"/>
              <a:t>〔</a:t>
            </a:r>
            <a:r>
              <a:rPr kumimoji="1" lang="ja-JP" altLang="en-US" sz="2400" dirty="0"/>
              <a:t>日本の外貨準備と為替市場介入</a:t>
            </a:r>
            <a:r>
              <a:rPr kumimoji="1" lang="en-US" altLang="ja-JP" sz="2400" dirty="0"/>
              <a:t>〕</a:t>
            </a:r>
            <a:endParaRPr kumimoji="1" lang="ja-JP" altLang="en-US" sz="2400" dirty="0"/>
          </a:p>
          <a:p>
            <a:pPr marL="285750" indent="-285750">
              <a:buFont typeface="Wingdings" panose="05000000000000000000" pitchFamily="2" charset="2"/>
              <a:buChar char="l"/>
            </a:pPr>
            <a:r>
              <a:rPr lang="ja-JP" altLang="en-US" sz="2400" dirty="0"/>
              <a:t>日本の外貨準備高は、世界第二位（一位は中国）。財務省（</a:t>
            </a:r>
            <a:r>
              <a:rPr lang="en-US" altLang="ja-JP" sz="2400" dirty="0"/>
              <a:t>2019</a:t>
            </a:r>
            <a:r>
              <a:rPr lang="ja-JP" altLang="en-US" sz="2400" dirty="0"/>
              <a:t>）によると、「令和元年</a:t>
            </a:r>
            <a:r>
              <a:rPr lang="en-US" altLang="ja-JP" sz="2400" dirty="0"/>
              <a:t>6</a:t>
            </a:r>
            <a:r>
              <a:rPr lang="ja-JP" altLang="en-US" sz="2400" dirty="0"/>
              <a:t>月末における我が国の外貨準備高は、</a:t>
            </a:r>
            <a:r>
              <a:rPr lang="en-US" altLang="ja-JP" sz="2400" dirty="0"/>
              <a:t>1,322,279</a:t>
            </a:r>
            <a:r>
              <a:rPr lang="ja-JP" altLang="en-US" sz="2400" dirty="0"/>
              <a:t>百万ドルとなり、令和元年</a:t>
            </a:r>
            <a:r>
              <a:rPr lang="en-US" altLang="ja-JP" sz="2400" dirty="0"/>
              <a:t>5</a:t>
            </a:r>
            <a:r>
              <a:rPr lang="ja-JP" altLang="en-US" sz="2400" dirty="0"/>
              <a:t>月末と比べ、</a:t>
            </a:r>
            <a:r>
              <a:rPr lang="en-US" altLang="ja-JP" sz="2400" dirty="0"/>
              <a:t>14,304</a:t>
            </a:r>
            <a:r>
              <a:rPr lang="ja-JP" altLang="en-US" sz="2400" dirty="0"/>
              <a:t>百万ドル増加した」。</a:t>
            </a:r>
          </a:p>
          <a:p>
            <a:endParaRPr lang="ja-JP" altLang="en-US" sz="2400" dirty="0"/>
          </a:p>
          <a:p>
            <a:r>
              <a:rPr lang="en-US" altLang="ja-JP" sz="2400" dirty="0"/>
              <a:t>※</a:t>
            </a:r>
            <a:r>
              <a:rPr lang="ja-JP" altLang="en-US" sz="2400" dirty="0"/>
              <a:t>財務省（</a:t>
            </a:r>
            <a:r>
              <a:rPr lang="en-US" altLang="ja-JP" sz="2400" dirty="0"/>
              <a:t>2019</a:t>
            </a:r>
            <a:r>
              <a:rPr lang="ja-JP" altLang="en-US" sz="2400" dirty="0"/>
              <a:t>）「外貨準備等の状況（令和元年</a:t>
            </a:r>
            <a:r>
              <a:rPr lang="en-US" altLang="ja-JP" sz="2400" dirty="0"/>
              <a:t>6</a:t>
            </a:r>
            <a:r>
              <a:rPr lang="ja-JP" altLang="en-US" sz="2400" dirty="0"/>
              <a:t>月末現在）」財務省</a:t>
            </a:r>
            <a:r>
              <a:rPr lang="en-US" altLang="ja-JP" sz="2400" dirty="0"/>
              <a:t>Web</a:t>
            </a:r>
            <a:r>
              <a:rPr lang="ja-JP" altLang="en-US" sz="2400" dirty="0"/>
              <a:t>サイト、</a:t>
            </a:r>
            <a:r>
              <a:rPr lang="en-US" altLang="ja-JP" sz="2400" dirty="0"/>
              <a:t>7</a:t>
            </a:r>
            <a:r>
              <a:rPr lang="ja-JP" altLang="en-US" sz="2400" dirty="0"/>
              <a:t>月、</a:t>
            </a:r>
            <a:r>
              <a:rPr lang="en-US" altLang="ja-JP" sz="2400" dirty="0"/>
              <a:t>https://www.mof.go.jp/international_policy/reference/official_reserve_assets/0106.html</a:t>
            </a:r>
            <a:r>
              <a:rPr lang="ja-JP" altLang="en-US" sz="2400" dirty="0"/>
              <a:t>より引用。</a:t>
            </a:r>
          </a:p>
          <a:p>
            <a:endParaRPr kumimoji="1" lang="ja-JP" altLang="en-US" sz="2400" dirty="0"/>
          </a:p>
          <a:p>
            <a:pPr marL="285750" indent="-285750">
              <a:buFont typeface="Wingdings" panose="05000000000000000000" pitchFamily="2" charset="2"/>
              <a:buChar char="l"/>
            </a:pPr>
            <a:r>
              <a:rPr lang="ja-JP" altLang="en-US" sz="2400" dirty="0"/>
              <a:t>同サイトによると、その内訳は以下のとおり。</a:t>
            </a:r>
            <a:endParaRPr kumimoji="1" lang="ja-JP" altLang="en-US" sz="2400" dirty="0"/>
          </a:p>
          <a:p>
            <a:endParaRPr lang="ja-JP" altLang="en-US" dirty="0"/>
          </a:p>
          <a:p>
            <a:endParaRPr kumimoji="1" lang="ja-JP" altLang="en-US" dirty="0"/>
          </a:p>
          <a:p>
            <a:endParaRPr kumimoji="1" lang="ja-JP" altLang="en-US" dirty="0"/>
          </a:p>
        </p:txBody>
      </p:sp>
    </p:spTree>
    <p:custDataLst>
      <p:tags r:id="rId1"/>
    </p:custDataLst>
    <p:extLst>
      <p:ext uri="{BB962C8B-B14F-4D97-AF65-F5344CB8AC3E}">
        <p14:creationId xmlns:p14="http://schemas.microsoft.com/office/powerpoint/2010/main" val="1863697123"/>
      </p:ext>
    </p:extLst>
  </p:cSld>
  <p:clrMapOvr>
    <a:masterClrMapping/>
  </p:clrMapOvr>
  <mc:AlternateContent xmlns:mc="http://schemas.openxmlformats.org/markup-compatibility/2006" xmlns:p14="http://schemas.microsoft.com/office/powerpoint/2010/main">
    <mc:Choice Requires="p14">
      <p:transition spd="slow" p14:dur="2000" advTm="66718"/>
    </mc:Choice>
    <mc:Fallback xmlns="">
      <p:transition spd="slow" advTm="667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 calcmode="lin" valueType="num">
                                      <p:cBhvr additive="base">
                                        <p:cTn id="19"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5" end="5"/>
                                            </p:txEl>
                                          </p:spTgt>
                                        </p:tgtEl>
                                        <p:attrNameLst>
                                          <p:attrName>style.visibility</p:attrName>
                                        </p:attrNameLst>
                                      </p:cBhvr>
                                      <p:to>
                                        <p:strVal val="visible"/>
                                      </p:to>
                                    </p:set>
                                    <p:anim calcmode="lin" valueType="num">
                                      <p:cBhvr additive="base">
                                        <p:cTn id="25"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28320" y="365125"/>
            <a:ext cx="11074400" cy="925195"/>
          </a:xfrm>
        </p:spPr>
        <p:txBody>
          <a:bodyPr/>
          <a:lstStyle/>
          <a:p>
            <a:r>
              <a:rPr lang="ja-JP" altLang="en-US" dirty="0"/>
              <a:t>第</a:t>
            </a:r>
            <a:r>
              <a:rPr lang="en-US" altLang="ja-JP" dirty="0"/>
              <a:t>4</a:t>
            </a:r>
            <a:r>
              <a:rPr lang="ja-JP" altLang="en-US" dirty="0"/>
              <a:t>章</a:t>
            </a:r>
            <a:r>
              <a:rPr lang="en-US" altLang="ja-JP" dirty="0"/>
              <a:t>2</a:t>
            </a:r>
            <a:r>
              <a:rPr lang="ja-JP" altLang="en-US" dirty="0"/>
              <a:t>節</a:t>
            </a:r>
            <a:endParaRPr kumimoji="1" lang="ja-JP" altLang="en-US" dirty="0"/>
          </a:p>
        </p:txBody>
      </p:sp>
      <p:sp>
        <p:nvSpPr>
          <p:cNvPr id="11" name="テキスト ボックス 10"/>
          <p:cNvSpPr txBox="1"/>
          <p:nvPr/>
        </p:nvSpPr>
        <p:spPr>
          <a:xfrm>
            <a:off x="558800" y="1574800"/>
            <a:ext cx="11074400" cy="4801314"/>
          </a:xfrm>
          <a:prstGeom prst="rect">
            <a:avLst/>
          </a:prstGeom>
          <a:noFill/>
        </p:spPr>
        <p:txBody>
          <a:bodyPr wrap="square" rtlCol="0">
            <a:spAutoFit/>
          </a:bodyPr>
          <a:lstStyle/>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lang="ja-JP" altLang="en-US" dirty="0"/>
          </a:p>
          <a:p>
            <a:endParaRPr kumimoji="1" lang="ja-JP" altLang="en-US" dirty="0"/>
          </a:p>
          <a:p>
            <a:endParaRPr kumimoji="1" lang="ja-JP" altLang="en-US" dirty="0"/>
          </a:p>
        </p:txBody>
      </p:sp>
      <p:pic>
        <p:nvPicPr>
          <p:cNvPr id="4" name="図 3"/>
          <p:cNvPicPr>
            <a:picLocks noChangeAspect="1"/>
          </p:cNvPicPr>
          <p:nvPr/>
        </p:nvPicPr>
        <p:blipFill>
          <a:blip r:embed="rId4"/>
          <a:stretch>
            <a:fillRect/>
          </a:stretch>
        </p:blipFill>
        <p:spPr>
          <a:xfrm>
            <a:off x="646324" y="1574800"/>
            <a:ext cx="5011576" cy="4412840"/>
          </a:xfrm>
          <a:prstGeom prst="rect">
            <a:avLst/>
          </a:prstGeom>
        </p:spPr>
      </p:pic>
      <p:sp>
        <p:nvSpPr>
          <p:cNvPr id="5" name="テキスト ボックス 4"/>
          <p:cNvSpPr txBox="1"/>
          <p:nvPr/>
        </p:nvSpPr>
        <p:spPr>
          <a:xfrm>
            <a:off x="5984240" y="2123440"/>
            <a:ext cx="5090160" cy="2554545"/>
          </a:xfrm>
          <a:prstGeom prst="rect">
            <a:avLst/>
          </a:prstGeom>
          <a:noFill/>
        </p:spPr>
        <p:txBody>
          <a:bodyPr wrap="square" rtlCol="0">
            <a:spAutoFit/>
          </a:bodyPr>
          <a:lstStyle/>
          <a:p>
            <a:pPr marL="285750" indent="-285750">
              <a:buFont typeface="Wingdings" panose="05000000000000000000" pitchFamily="2" charset="2"/>
              <a:buChar char="l"/>
            </a:pPr>
            <a:r>
              <a:rPr lang="ja-JP" altLang="en-US" sz="2000" dirty="0"/>
              <a:t>上のスライドで引用した財務省の</a:t>
            </a:r>
            <a:r>
              <a:rPr lang="en-US" altLang="ja-JP" sz="2000" dirty="0"/>
              <a:t>Web</a:t>
            </a:r>
            <a:r>
              <a:rPr lang="ja-JP" altLang="en-US" sz="2000" dirty="0"/>
              <a:t>サイトに掲載された表の一部。</a:t>
            </a:r>
          </a:p>
          <a:p>
            <a:pPr marL="285750" indent="-285750">
              <a:buFont typeface="Wingdings" panose="05000000000000000000" pitchFamily="2" charset="2"/>
              <a:buChar char="l"/>
            </a:pPr>
            <a:r>
              <a:rPr kumimoji="1" lang="ja-JP" altLang="en-US" sz="2000" dirty="0"/>
              <a:t>外貨準備のうち、最大の項目は証券であり、外国政府の国債が主であるといわれている。</a:t>
            </a:r>
          </a:p>
          <a:p>
            <a:pPr marL="285750" indent="-285750">
              <a:buFont typeface="Wingdings" panose="05000000000000000000" pitchFamily="2" charset="2"/>
              <a:buChar char="l"/>
            </a:pPr>
            <a:r>
              <a:rPr lang="ja-JP" altLang="en-US" sz="2000" dirty="0"/>
              <a:t>預金のうち、最大の項目は外国中央銀行及び</a:t>
            </a:r>
            <a:r>
              <a:rPr lang="en-US" altLang="ja-JP" sz="2000" dirty="0"/>
              <a:t>BIS</a:t>
            </a:r>
            <a:r>
              <a:rPr lang="ja-JP" altLang="en-US" sz="2000" dirty="0" err="1"/>
              <a:t>への</a:t>
            </a:r>
            <a:r>
              <a:rPr lang="ja-JP" altLang="en-US" sz="2000" dirty="0"/>
              <a:t>預金。</a:t>
            </a:r>
          </a:p>
          <a:p>
            <a:pPr marL="285750" indent="-285750">
              <a:buFont typeface="Wingdings" panose="05000000000000000000" pitchFamily="2" charset="2"/>
              <a:buChar char="l"/>
            </a:pPr>
            <a:r>
              <a:rPr kumimoji="1" lang="en-US" altLang="ja-JP" sz="2000" dirty="0"/>
              <a:t>BIS</a:t>
            </a:r>
            <a:r>
              <a:rPr kumimoji="1" lang="ja-JP" altLang="en-US" sz="2000" dirty="0"/>
              <a:t>はスイスのバーゼルに本部がある国際機関で、中央銀行の組合のような組織。</a:t>
            </a:r>
          </a:p>
        </p:txBody>
      </p:sp>
    </p:spTree>
    <p:custDataLst>
      <p:tags r:id="rId1"/>
    </p:custDataLst>
    <p:extLst>
      <p:ext uri="{BB962C8B-B14F-4D97-AF65-F5344CB8AC3E}">
        <p14:creationId xmlns:p14="http://schemas.microsoft.com/office/powerpoint/2010/main" val="1609968848"/>
      </p:ext>
    </p:extLst>
  </p:cSld>
  <p:clrMapOvr>
    <a:masterClrMapping/>
  </p:clrMapOvr>
  <mc:AlternateContent xmlns:mc="http://schemas.openxmlformats.org/markup-compatibility/2006" xmlns:p14="http://schemas.microsoft.com/office/powerpoint/2010/main">
    <mc:Choice Requires="p14">
      <p:transition spd="slow" p14:dur="2000" advTm="56595"/>
    </mc:Choice>
    <mc:Fallback xmlns="">
      <p:transition spd="slow" advTm="565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28320" y="365125"/>
            <a:ext cx="11074400" cy="925195"/>
          </a:xfrm>
        </p:spPr>
        <p:txBody>
          <a:bodyPr/>
          <a:lstStyle/>
          <a:p>
            <a:r>
              <a:rPr lang="ja-JP" altLang="en-US" dirty="0"/>
              <a:t>第</a:t>
            </a:r>
            <a:r>
              <a:rPr lang="en-US" altLang="ja-JP" dirty="0"/>
              <a:t>4</a:t>
            </a:r>
            <a:r>
              <a:rPr lang="ja-JP" altLang="en-US" dirty="0"/>
              <a:t>章</a:t>
            </a:r>
            <a:r>
              <a:rPr lang="en-US" altLang="ja-JP" dirty="0"/>
              <a:t>2</a:t>
            </a:r>
            <a:r>
              <a:rPr lang="ja-JP" altLang="en-US" dirty="0"/>
              <a:t>節</a:t>
            </a:r>
            <a:endParaRPr kumimoji="1" lang="ja-JP" altLang="en-US" dirty="0"/>
          </a:p>
        </p:txBody>
      </p:sp>
      <p:sp>
        <p:nvSpPr>
          <p:cNvPr id="11" name="テキスト ボックス 10"/>
          <p:cNvSpPr txBox="1"/>
          <p:nvPr/>
        </p:nvSpPr>
        <p:spPr>
          <a:xfrm>
            <a:off x="558800" y="1574800"/>
            <a:ext cx="11074400" cy="4247317"/>
          </a:xfrm>
          <a:prstGeom prst="rect">
            <a:avLst/>
          </a:prstGeom>
          <a:noFill/>
        </p:spPr>
        <p:txBody>
          <a:bodyPr wrap="square" rtlCol="0">
            <a:spAutoFit/>
          </a:bodyPr>
          <a:lstStyle/>
          <a:p>
            <a:pPr marL="285750" indent="-285750">
              <a:buFont typeface="Wingdings" panose="05000000000000000000" pitchFamily="2" charset="2"/>
              <a:buChar char="l"/>
            </a:pPr>
            <a:r>
              <a:rPr lang="ja-JP" altLang="en-US" sz="2800" dirty="0"/>
              <a:t>先進各国は、為替市場への介入はあまりやらない。変動相場制を採っているので、少しぐらいの為替レート変動は許容。</a:t>
            </a:r>
          </a:p>
          <a:p>
            <a:pPr marL="285750" indent="-285750">
              <a:buFont typeface="Wingdings" panose="05000000000000000000" pitchFamily="2" charset="2"/>
              <a:buChar char="l"/>
            </a:pPr>
            <a:r>
              <a:rPr kumimoji="1" lang="ja-JP" altLang="en-US" sz="2800" dirty="0"/>
              <a:t>最近の介入例は、</a:t>
            </a:r>
            <a:r>
              <a:rPr kumimoji="1" lang="en-US" altLang="ja-JP" sz="2800" dirty="0"/>
              <a:t>2011</a:t>
            </a:r>
            <a:r>
              <a:rPr kumimoji="1" lang="ja-JP" altLang="en-US" sz="2800" dirty="0"/>
              <a:t>年</a:t>
            </a:r>
            <a:r>
              <a:rPr kumimoji="1" lang="en-US" altLang="ja-JP" sz="2800" dirty="0"/>
              <a:t>3</a:t>
            </a:r>
            <a:r>
              <a:rPr kumimoji="1" lang="ja-JP" altLang="en-US" sz="2800" dirty="0"/>
              <a:t>月の東北大震災の直後、</a:t>
            </a:r>
            <a:r>
              <a:rPr kumimoji="1" lang="en-US" altLang="ja-JP" sz="2800" dirty="0"/>
              <a:t>17</a:t>
            </a:r>
            <a:r>
              <a:rPr kumimoji="1" lang="ja-JP" altLang="en-US" sz="2800" dirty="0"/>
              <a:t>日には</a:t>
            </a:r>
            <a:r>
              <a:rPr kumimoji="1" lang="en-US" altLang="ja-JP" sz="2800" dirty="0"/>
              <a:t>$1=\76</a:t>
            </a:r>
            <a:r>
              <a:rPr kumimoji="1" lang="ja-JP" altLang="en-US" sz="2800" dirty="0"/>
              <a:t>台の史上最高の円高となったとき。</a:t>
            </a:r>
          </a:p>
          <a:p>
            <a:pPr marL="285750" indent="-285750">
              <a:buFont typeface="Wingdings" panose="05000000000000000000" pitchFamily="2" charset="2"/>
              <a:buChar char="l"/>
            </a:pPr>
            <a:r>
              <a:rPr lang="ja-JP" altLang="en-US" sz="2800" dirty="0"/>
              <a:t>大震災で円高になった理由はいくつか喧伝されている。たとえば、</a:t>
            </a:r>
          </a:p>
          <a:p>
            <a:pPr marL="360000" indent="-360000">
              <a:buFont typeface="+mj-lt"/>
              <a:buAutoNum type="arabicPeriod"/>
            </a:pPr>
            <a:r>
              <a:rPr lang="ja-JP" altLang="en-US" sz="2800" dirty="0"/>
              <a:t>被災した日本企業や保険会社が資金不足になって、海外の資産を売却して円に換える、外貨売り・円買いが起きると予想されたから。</a:t>
            </a:r>
          </a:p>
          <a:p>
            <a:pPr marL="360000" indent="-360000">
              <a:buFont typeface="+mj-lt"/>
              <a:buAutoNum type="arabicPeriod"/>
            </a:pPr>
            <a:r>
              <a:rPr lang="ja-JP" altLang="en-US" sz="2800" dirty="0"/>
              <a:t>先行きが見通せなくなった投資家たちが、それまで外貨建ての資産を保有していたのを売って円に換える、リスク・オフに走ったから。</a:t>
            </a:r>
            <a:endParaRPr kumimoji="1" lang="ja-JP" altLang="en-US" sz="2800" dirty="0"/>
          </a:p>
          <a:p>
            <a:endParaRPr kumimoji="1" lang="ja-JP" altLang="en-US" dirty="0"/>
          </a:p>
        </p:txBody>
      </p:sp>
    </p:spTree>
    <p:custDataLst>
      <p:tags r:id="rId1"/>
    </p:custDataLst>
    <p:extLst>
      <p:ext uri="{BB962C8B-B14F-4D97-AF65-F5344CB8AC3E}">
        <p14:creationId xmlns:p14="http://schemas.microsoft.com/office/powerpoint/2010/main" val="1143466898"/>
      </p:ext>
    </p:extLst>
  </p:cSld>
  <p:clrMapOvr>
    <a:masterClrMapping/>
  </p:clrMapOvr>
  <mc:AlternateContent xmlns:mc="http://schemas.openxmlformats.org/markup-compatibility/2006" xmlns:p14="http://schemas.microsoft.com/office/powerpoint/2010/main">
    <mc:Choice Requires="p14">
      <p:transition spd="slow" p14:dur="2000" advTm="141939"/>
    </mc:Choice>
    <mc:Fallback xmlns="">
      <p:transition spd="slow" advTm="1419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 calcmode="lin" valueType="num">
                                      <p:cBhvr additive="base">
                                        <p:cTn id="3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28320" y="365125"/>
            <a:ext cx="11074400" cy="925195"/>
          </a:xfrm>
        </p:spPr>
        <p:txBody>
          <a:bodyPr/>
          <a:lstStyle/>
          <a:p>
            <a:r>
              <a:rPr lang="ja-JP" altLang="en-US" dirty="0"/>
              <a:t>第</a:t>
            </a:r>
            <a:r>
              <a:rPr lang="en-US" altLang="ja-JP" dirty="0"/>
              <a:t>4</a:t>
            </a:r>
            <a:r>
              <a:rPr lang="ja-JP" altLang="en-US" dirty="0"/>
              <a:t>章</a:t>
            </a:r>
            <a:r>
              <a:rPr lang="en-US" altLang="ja-JP" dirty="0"/>
              <a:t>2</a:t>
            </a:r>
            <a:r>
              <a:rPr lang="ja-JP" altLang="en-US" dirty="0"/>
              <a:t>節</a:t>
            </a:r>
            <a:endParaRPr kumimoji="1" lang="ja-JP" altLang="en-US" dirty="0"/>
          </a:p>
        </p:txBody>
      </p:sp>
      <p:sp>
        <p:nvSpPr>
          <p:cNvPr id="11" name="テキスト ボックス 10"/>
          <p:cNvSpPr txBox="1"/>
          <p:nvPr/>
        </p:nvSpPr>
        <p:spPr>
          <a:xfrm>
            <a:off x="558800" y="1574800"/>
            <a:ext cx="11074400" cy="3693319"/>
          </a:xfrm>
          <a:prstGeom prst="rect">
            <a:avLst/>
          </a:prstGeom>
          <a:noFill/>
        </p:spPr>
        <p:txBody>
          <a:bodyPr wrap="square" rtlCol="0">
            <a:spAutoFit/>
          </a:bodyPr>
          <a:lstStyle/>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pPr marL="285750" indent="-285750">
              <a:buFont typeface="Wingdings" panose="05000000000000000000" pitchFamily="2" charset="2"/>
              <a:buChar char="l"/>
            </a:pPr>
            <a:endParaRPr lang="ja-JP" altLang="en-US" dirty="0"/>
          </a:p>
          <a:p>
            <a:endParaRPr kumimoji="1" lang="ja-JP" altLang="en-US" dirty="0"/>
          </a:p>
          <a:p>
            <a:endParaRPr kumimoji="1" lang="ja-JP" altLang="en-US" dirty="0"/>
          </a:p>
        </p:txBody>
      </p:sp>
      <p:pic>
        <p:nvPicPr>
          <p:cNvPr id="5" name="図 4"/>
          <p:cNvPicPr>
            <a:picLocks noChangeAspect="1"/>
          </p:cNvPicPr>
          <p:nvPr/>
        </p:nvPicPr>
        <p:blipFill>
          <a:blip r:embed="rId4"/>
          <a:stretch>
            <a:fillRect/>
          </a:stretch>
        </p:blipFill>
        <p:spPr>
          <a:xfrm>
            <a:off x="4891392" y="827722"/>
            <a:ext cx="6387478" cy="5012690"/>
          </a:xfrm>
          <a:prstGeom prst="rect">
            <a:avLst/>
          </a:prstGeom>
        </p:spPr>
      </p:pic>
      <p:sp>
        <p:nvSpPr>
          <p:cNvPr id="6" name="テキスト ボックス 5"/>
          <p:cNvSpPr txBox="1"/>
          <p:nvPr/>
        </p:nvSpPr>
        <p:spPr>
          <a:xfrm>
            <a:off x="690880" y="1303555"/>
            <a:ext cx="4200512" cy="4524315"/>
          </a:xfrm>
          <a:prstGeom prst="rect">
            <a:avLst/>
          </a:prstGeom>
          <a:noFill/>
        </p:spPr>
        <p:txBody>
          <a:bodyPr wrap="square" rtlCol="0">
            <a:spAutoFit/>
          </a:bodyPr>
          <a:lstStyle/>
          <a:p>
            <a:r>
              <a:rPr lang="en-US" altLang="ja-JP" dirty="0"/>
              <a:t>〔</a:t>
            </a:r>
            <a:r>
              <a:rPr lang="ja-JP" altLang="en-US" dirty="0"/>
              <a:t>世界の外貨準備</a:t>
            </a:r>
            <a:r>
              <a:rPr lang="en-US" altLang="ja-JP" dirty="0"/>
              <a:t>〕</a:t>
            </a:r>
            <a:endParaRPr lang="ja-JP" altLang="en-US" dirty="0"/>
          </a:p>
          <a:p>
            <a:pPr marL="285750" indent="-285750">
              <a:buFont typeface="Wingdings" panose="05000000000000000000" pitchFamily="2" charset="2"/>
              <a:buChar char="l"/>
            </a:pPr>
            <a:r>
              <a:rPr lang="ja-JP" altLang="en-US" dirty="0"/>
              <a:t>通貨別構成（</a:t>
            </a:r>
            <a:r>
              <a:rPr lang="en-US" altLang="ja-JP" dirty="0"/>
              <a:t>2019</a:t>
            </a:r>
            <a:r>
              <a:rPr lang="ja-JP" altLang="en-US" dirty="0"/>
              <a:t>年末残高）</a:t>
            </a:r>
          </a:p>
          <a:p>
            <a:pPr marL="285750" indent="-285750">
              <a:buFont typeface="Wingdings" panose="05000000000000000000" pitchFamily="2" charset="2"/>
              <a:buChar char="l"/>
            </a:pPr>
            <a:r>
              <a:rPr lang="ja-JP" altLang="en-US" dirty="0"/>
              <a:t>米ドルが</a:t>
            </a:r>
            <a:r>
              <a:rPr lang="en-US" altLang="ja-JP" dirty="0"/>
              <a:t>60.89 </a:t>
            </a:r>
            <a:r>
              <a:rPr lang="ja-JP" altLang="en-US" dirty="0"/>
              <a:t>％ 。</a:t>
            </a:r>
          </a:p>
          <a:p>
            <a:r>
              <a:rPr lang="en-US" altLang="ja-JP" dirty="0"/>
              <a:t>※</a:t>
            </a:r>
            <a:r>
              <a:rPr lang="ja-JP" altLang="en-US" dirty="0"/>
              <a:t>世界各国のデータの合計より作成されたもの。</a:t>
            </a:r>
          </a:p>
          <a:p>
            <a:r>
              <a:rPr lang="ja-JP" altLang="en-US" dirty="0"/>
              <a:t>出所）</a:t>
            </a:r>
            <a:r>
              <a:rPr lang="en-US" altLang="ja-JP" dirty="0" err="1"/>
              <a:t>IMFWeb</a:t>
            </a:r>
            <a:r>
              <a:rPr lang="ja-JP" altLang="en-US" dirty="0"/>
              <a:t>サイトの</a:t>
            </a:r>
            <a:r>
              <a:rPr lang="en-US" altLang="ja-JP" dirty="0"/>
              <a:t>COFER</a:t>
            </a:r>
            <a:r>
              <a:rPr lang="ja-JP" altLang="en-US" dirty="0"/>
              <a:t>のページより引用。（</a:t>
            </a:r>
            <a:r>
              <a:rPr lang="en-US" altLang="ja-JP" dirty="0"/>
              <a:t>https://data.imf.org/?sk=E6A5F467-C14B-4AA8-9F6D-5A09EC4E62A4</a:t>
            </a:r>
            <a:r>
              <a:rPr lang="ja-JP" altLang="en-US" dirty="0"/>
              <a:t>）</a:t>
            </a:r>
          </a:p>
          <a:p>
            <a:endParaRPr lang="ja-JP" altLang="en-US" dirty="0"/>
          </a:p>
          <a:p>
            <a:r>
              <a:rPr lang="ja-JP" altLang="en-US" dirty="0"/>
              <a:t>米ドルが多い理由）</a:t>
            </a:r>
          </a:p>
          <a:p>
            <a:pPr marL="285750" indent="-285750">
              <a:buFont typeface="Wingdings" panose="05000000000000000000" pitchFamily="2" charset="2"/>
              <a:buChar char="l"/>
            </a:pPr>
            <a:r>
              <a:rPr lang="ja-JP" altLang="en-US" dirty="0"/>
              <a:t>世界の</a:t>
            </a:r>
            <a:r>
              <a:rPr lang="en-US" altLang="ja-JP" dirty="0"/>
              <a:t>GDP</a:t>
            </a:r>
            <a:r>
              <a:rPr lang="ja-JP" altLang="en-US" dirty="0"/>
              <a:t>に占めるアメリカの規模。</a:t>
            </a:r>
          </a:p>
          <a:p>
            <a:pPr marL="285750" indent="-285750">
              <a:buFont typeface="Wingdings" panose="05000000000000000000" pitchFamily="2" charset="2"/>
              <a:buChar char="l"/>
            </a:pPr>
            <a:r>
              <a:rPr lang="ja-JP" altLang="en-US" dirty="0"/>
              <a:t>ドルに対して為替レートを固定する（してきた）国が多い。</a:t>
            </a:r>
          </a:p>
          <a:p>
            <a:pPr marL="285750" indent="-285750">
              <a:buFont typeface="Wingdings" panose="05000000000000000000" pitchFamily="2" charset="2"/>
              <a:buChar char="l"/>
            </a:pPr>
            <a:r>
              <a:rPr lang="ja-JP" altLang="en-US" dirty="0"/>
              <a:t>国際金融取引は米ドルであれば世界中どこでも通用する。</a:t>
            </a:r>
          </a:p>
        </p:txBody>
      </p:sp>
    </p:spTree>
    <p:custDataLst>
      <p:tags r:id="rId1"/>
    </p:custDataLst>
    <p:extLst>
      <p:ext uri="{BB962C8B-B14F-4D97-AF65-F5344CB8AC3E}">
        <p14:creationId xmlns:p14="http://schemas.microsoft.com/office/powerpoint/2010/main" val="62615233"/>
      </p:ext>
    </p:extLst>
  </p:cSld>
  <p:clrMapOvr>
    <a:masterClrMapping/>
  </p:clrMapOvr>
  <mc:AlternateContent xmlns:mc="http://schemas.openxmlformats.org/markup-compatibility/2006" xmlns:p14="http://schemas.microsoft.com/office/powerpoint/2010/main">
    <mc:Choice Requires="p14">
      <p:transition spd="slow" p14:dur="2000" advTm="163622"/>
    </mc:Choice>
    <mc:Fallback xmlns="">
      <p:transition spd="slow" advTm="16362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 calcmode="lin" valueType="num">
                                      <p:cBhvr additive="base">
                                        <p:cTn id="4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6">
                                            <p:txEl>
                                              <p:pRg st="8" end="8"/>
                                            </p:txEl>
                                          </p:spTgt>
                                        </p:tgtEl>
                                        <p:attrNameLst>
                                          <p:attrName>style.visibility</p:attrName>
                                        </p:attrNameLst>
                                      </p:cBhvr>
                                      <p:to>
                                        <p:strVal val="visible"/>
                                      </p:to>
                                    </p:set>
                                    <p:anim calcmode="lin" valueType="num">
                                      <p:cBhvr additive="base">
                                        <p:cTn id="53"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6">
                                            <p:txEl>
                                              <p:pRg st="9" end="9"/>
                                            </p:txEl>
                                          </p:spTgt>
                                        </p:tgtEl>
                                        <p:attrNameLst>
                                          <p:attrName>style.visibility</p:attrName>
                                        </p:attrNameLst>
                                      </p:cBhvr>
                                      <p:to>
                                        <p:strVal val="visible"/>
                                      </p:to>
                                    </p:set>
                                    <p:anim calcmode="lin" valueType="num">
                                      <p:cBhvr additive="base">
                                        <p:cTn id="5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803886"/>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dirty="0"/>
              <a:t>〔</a:t>
            </a:r>
            <a:r>
              <a:rPr lang="ja-JP" altLang="en-US" dirty="0"/>
              <a:t>練習問題</a:t>
            </a:r>
            <a:r>
              <a:rPr lang="en-US" altLang="ja-JP" dirty="0"/>
              <a:t>〕</a:t>
            </a:r>
            <a:r>
              <a:rPr lang="ja-JP" altLang="en-US" dirty="0"/>
              <a:t> 次の各文が正しいときは</a:t>
            </a:r>
            <a:r>
              <a:rPr lang="ja-JP" altLang="en-US" dirty="0" err="1"/>
              <a:t>〇</a:t>
            </a:r>
            <a:r>
              <a:rPr lang="ja-JP" altLang="en-US" dirty="0"/>
              <a:t>、間違っているときは</a:t>
            </a:r>
            <a:r>
              <a:rPr lang="en-US" altLang="ja-JP" dirty="0"/>
              <a:t>×</a:t>
            </a:r>
            <a:r>
              <a:rPr lang="ja-JP" altLang="en-US" dirty="0"/>
              <a:t>を答えなさい。</a:t>
            </a:r>
          </a:p>
          <a:p>
            <a:pPr marL="342900" indent="-342900" algn="l">
              <a:lnSpc>
                <a:spcPct val="100000"/>
              </a:lnSpc>
              <a:spcBef>
                <a:spcPts val="500"/>
              </a:spcBef>
              <a:buFont typeface="Wingdings" panose="05000000000000000000" pitchFamily="2" charset="2"/>
              <a:buChar char="l"/>
            </a:pPr>
            <a:r>
              <a:rPr lang="ja-JP" altLang="en-US" dirty="0"/>
              <a:t>保険会社が持っている外貨建ての資産は外貨準備である。</a:t>
            </a:r>
          </a:p>
          <a:p>
            <a:pPr algn="l">
              <a:lnSpc>
                <a:spcPct val="100000"/>
              </a:lnSpc>
              <a:spcBef>
                <a:spcPts val="500"/>
              </a:spcBef>
            </a:pPr>
            <a:r>
              <a:rPr lang="ja-JP" altLang="en-US" dirty="0"/>
              <a:t>　　⇒</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en-US" altLang="ja-JP" dirty="0"/>
              <a:t>IMF</a:t>
            </a:r>
            <a:r>
              <a:rPr lang="ja-JP" altLang="en-US" dirty="0"/>
              <a:t>リザーブ・ポジションは</a:t>
            </a:r>
            <a:r>
              <a:rPr lang="en-US" altLang="ja-JP" dirty="0"/>
              <a:t>IMF</a:t>
            </a:r>
            <a:r>
              <a:rPr lang="ja-JP" altLang="en-US" dirty="0"/>
              <a:t>から無条件で借り入れることができる枠のことであり、</a:t>
            </a:r>
            <a:r>
              <a:rPr lang="en-US" altLang="ja-JP" dirty="0"/>
              <a:t>SDR</a:t>
            </a:r>
            <a:r>
              <a:rPr lang="ja-JP" altLang="en-US" dirty="0"/>
              <a:t>は国際機関の</a:t>
            </a:r>
            <a:r>
              <a:rPr lang="en-US" altLang="ja-JP" dirty="0"/>
              <a:t>BIS</a:t>
            </a:r>
            <a:r>
              <a:rPr lang="ja-JP" altLang="en-US" dirty="0"/>
              <a:t>に対して持っているポイントのようなものである。</a:t>
            </a:r>
          </a:p>
          <a:p>
            <a:pPr algn="l">
              <a:lnSpc>
                <a:spcPct val="100000"/>
              </a:lnSpc>
              <a:spcBef>
                <a:spcPts val="500"/>
              </a:spcBef>
            </a:pPr>
            <a:r>
              <a:rPr lang="ja-JP" altLang="en-US" dirty="0"/>
              <a:t>　　⇒</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日本の外貨準備の内訳としては、証券が預金よりも多い。</a:t>
            </a:r>
          </a:p>
          <a:p>
            <a:pPr algn="l">
              <a:lnSpc>
                <a:spcPct val="100000"/>
              </a:lnSpc>
              <a:spcBef>
                <a:spcPts val="500"/>
              </a:spcBef>
            </a:pPr>
            <a:r>
              <a:rPr lang="ja-JP" altLang="en-US" dirty="0"/>
              <a:t>　　⇒〇</a:t>
            </a:r>
          </a:p>
          <a:p>
            <a:pPr marL="342900" indent="-342900" algn="l">
              <a:lnSpc>
                <a:spcPct val="100000"/>
              </a:lnSpc>
              <a:spcBef>
                <a:spcPts val="500"/>
              </a:spcBef>
              <a:buFont typeface="Wingdings" panose="05000000000000000000" pitchFamily="2" charset="2"/>
              <a:buChar char="l"/>
            </a:pPr>
            <a:r>
              <a:rPr lang="ja-JP" altLang="en-US" dirty="0"/>
              <a:t>為替市場介入とは、民間銀行を相手にして中央銀行が為替の売買に参加することである。</a:t>
            </a:r>
          </a:p>
          <a:p>
            <a:pPr algn="l">
              <a:lnSpc>
                <a:spcPct val="100000"/>
              </a:lnSpc>
              <a:spcBef>
                <a:spcPts val="500"/>
              </a:spcBef>
            </a:pPr>
            <a:r>
              <a:rPr lang="ja-JP" altLang="en-US" dirty="0"/>
              <a:t>　　⇒〇</a:t>
            </a:r>
          </a:p>
          <a:p>
            <a:pPr marL="342900" indent="-342900" algn="l">
              <a:lnSpc>
                <a:spcPct val="100000"/>
              </a:lnSpc>
              <a:spcBef>
                <a:spcPts val="500"/>
              </a:spcBef>
              <a:buFont typeface="Wingdings" panose="05000000000000000000" pitchFamily="2" charset="2"/>
              <a:buChar char="l"/>
            </a:pPr>
            <a:endParaRPr lang="ja-JP" altLang="en-US" dirty="0"/>
          </a:p>
          <a:p>
            <a:pPr algn="l">
              <a:lnSpc>
                <a:spcPct val="100000"/>
              </a:lnSpc>
              <a:spcBef>
                <a:spcPts val="500"/>
              </a:spcBef>
            </a:pP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227182518"/>
      </p:ext>
    </p:extLst>
  </p:cSld>
  <p:clrMapOvr>
    <a:masterClrMapping/>
  </p:clrMapOvr>
  <mc:AlternateContent xmlns:mc="http://schemas.openxmlformats.org/markup-compatibility/2006" xmlns:p14="http://schemas.microsoft.com/office/powerpoint/2010/main">
    <mc:Choice Requires="p14">
      <p:transition spd="slow" p14:dur="2000" advTm="197803"/>
    </mc:Choice>
    <mc:Fallback xmlns="">
      <p:transition spd="slow" advTm="1978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600" dirty="0"/>
              <a:t>この節では、外貨準備とは何か、どのような要因で増減するのかを</a:t>
            </a:r>
            <a:r>
              <a:rPr lang="ja-JP" altLang="en-US" sz="2600"/>
              <a:t>説明する。</a:t>
            </a:r>
            <a:endParaRPr lang="ja-JP" altLang="en-US" sz="2600" dirty="0"/>
          </a:p>
          <a:p>
            <a:pPr marL="342900" indent="-342900" algn="l">
              <a:buFont typeface="Wingdings" panose="05000000000000000000" pitchFamily="2" charset="2"/>
              <a:buChar char="l"/>
            </a:pPr>
            <a:r>
              <a:rPr lang="ja-JP" altLang="en-US" sz="2600" dirty="0"/>
              <a:t>外貨準備とは、通貨当局（財務省と日本銀行）つまり国の金融部門が保有する外貨建ての資産、および、それに類する資産。具体的には、通貨当局が外国の民間銀行と中央銀行に置いている預金、そして、その預金で購入した外国の国債などの資産、および、貨幣用金、そして、</a:t>
            </a:r>
            <a:r>
              <a:rPr lang="en-US" altLang="ja-JP" sz="2600" dirty="0"/>
              <a:t>IMF</a:t>
            </a:r>
            <a:r>
              <a:rPr lang="ja-JP" altLang="en-US" sz="2600" dirty="0"/>
              <a:t>のリザーブ・ポジションと</a:t>
            </a:r>
            <a:r>
              <a:rPr lang="en-US" altLang="ja-JP" sz="2600" dirty="0"/>
              <a:t>SDR</a:t>
            </a:r>
            <a:r>
              <a:rPr lang="ja-JP" altLang="en-US" sz="2600" dirty="0"/>
              <a:t>（特別引出権）など。</a:t>
            </a:r>
          </a:p>
          <a:p>
            <a:pPr marL="342900" indent="-342900" algn="l">
              <a:buFont typeface="Wingdings" panose="05000000000000000000" pitchFamily="2" charset="2"/>
              <a:buChar char="l"/>
            </a:pPr>
            <a:r>
              <a:rPr lang="ja-JP" altLang="en-US" sz="2600" dirty="0"/>
              <a:t>日本の場合、これらの</a:t>
            </a:r>
            <a:r>
              <a:rPr lang="ja-JP" altLang="en-US" sz="2600" dirty="0">
                <a:solidFill>
                  <a:srgbClr val="FF0000"/>
                </a:solidFill>
              </a:rPr>
              <a:t>取引</a:t>
            </a:r>
            <a:r>
              <a:rPr lang="ja-JP" altLang="en-US" sz="2600" dirty="0"/>
              <a:t>を実際に担当するのは日本銀行だが、ずっと日本銀行の名義で持っているわけではない。</a:t>
            </a:r>
          </a:p>
          <a:p>
            <a:pPr marL="342900" indent="-342900" algn="l">
              <a:buFont typeface="Wingdings" panose="05000000000000000000" pitchFamily="2" charset="2"/>
              <a:buChar char="l"/>
            </a:pPr>
            <a:r>
              <a:rPr lang="ja-JP" altLang="en-US" sz="2600" dirty="0"/>
              <a:t>日銀がこれらを獲得したあとは、その大多数は外国為替資金特別会計という国（財務省）の会計に移されて、日銀が直接持ちつづけるのは少しである（国によって、このへんの事情は異なる）。</a:t>
            </a:r>
          </a:p>
          <a:p>
            <a:pPr algn="l"/>
            <a:r>
              <a:rPr lang="en-US" altLang="ja-JP" sz="2600" dirty="0"/>
              <a:t>※</a:t>
            </a:r>
            <a:r>
              <a:rPr lang="ja-JP" altLang="en-US" sz="2600" dirty="0"/>
              <a:t>以下は、簡単化のために、外為資金特会のことは省略。</a:t>
            </a:r>
          </a:p>
          <a:p>
            <a:pPr algn="l"/>
            <a:r>
              <a:rPr lang="ja-JP" altLang="en-US" sz="3600" dirty="0"/>
              <a:t>　　</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88036"/>
    </mc:Choice>
    <mc:Fallback xmlns="">
      <p:transition spd="slow" advTm="880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803886"/>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日銀が為替市場介入したときの円の決済は、民間銀行が日銀に対して持つ日銀当座預金で行われる。</a:t>
            </a:r>
          </a:p>
          <a:p>
            <a:pPr algn="l">
              <a:lnSpc>
                <a:spcPct val="100000"/>
              </a:lnSpc>
              <a:spcBef>
                <a:spcPts val="500"/>
              </a:spcBef>
            </a:pPr>
            <a:r>
              <a:rPr lang="ja-JP" altLang="en-US" dirty="0"/>
              <a:t>　　⇒〇</a:t>
            </a:r>
          </a:p>
          <a:p>
            <a:pPr marL="342900" indent="-342900" algn="l">
              <a:lnSpc>
                <a:spcPct val="100000"/>
              </a:lnSpc>
              <a:spcBef>
                <a:spcPts val="500"/>
              </a:spcBef>
              <a:buFont typeface="Wingdings" panose="05000000000000000000" pitchFamily="2" charset="2"/>
              <a:buChar char="l"/>
            </a:pPr>
            <a:r>
              <a:rPr lang="ja-JP" altLang="en-US" dirty="0"/>
              <a:t>為替市場への介入は日本銀行の専管事項である。</a:t>
            </a:r>
          </a:p>
          <a:p>
            <a:pPr algn="l">
              <a:lnSpc>
                <a:spcPct val="100000"/>
              </a:lnSpc>
              <a:spcBef>
                <a:spcPts val="500"/>
              </a:spcBef>
            </a:pPr>
            <a:r>
              <a:rPr lang="ja-JP" altLang="en-US" dirty="0"/>
              <a:t>　　⇒</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日本銀行がドル売り・円買い介入をして外貨準備が減れば、日本の国際収支統計の金融収支の外貨準備では、対外資産の減少つまり借方で記録される。</a:t>
            </a:r>
          </a:p>
          <a:p>
            <a:pPr algn="l">
              <a:lnSpc>
                <a:spcPct val="100000"/>
              </a:lnSpc>
              <a:spcBef>
                <a:spcPts val="500"/>
              </a:spcBef>
            </a:pPr>
            <a:r>
              <a:rPr lang="ja-JP" altLang="en-US" dirty="0"/>
              <a:t>　　⇒</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外貨準備が増える傾向がある国とは、経常収支の黒字が大きい国、そして、外国からの資金流入が多い国である。</a:t>
            </a:r>
          </a:p>
          <a:p>
            <a:pPr algn="l">
              <a:lnSpc>
                <a:spcPct val="100000"/>
              </a:lnSpc>
              <a:spcBef>
                <a:spcPts val="500"/>
              </a:spcBef>
            </a:pPr>
            <a:r>
              <a:rPr lang="ja-JP" altLang="en-US" dirty="0"/>
              <a:t>　　⇒〇</a:t>
            </a:r>
          </a:p>
          <a:p>
            <a:pPr algn="l">
              <a:lnSpc>
                <a:spcPct val="100000"/>
              </a:lnSpc>
              <a:spcBef>
                <a:spcPts val="500"/>
              </a:spcBef>
            </a:pPr>
            <a:endParaRPr lang="ja-JP" altLang="en-US" dirty="0"/>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a:p>
            <a:pPr algn="l">
              <a:lnSpc>
                <a:spcPct val="100000"/>
              </a:lnSpc>
              <a:spcBef>
                <a:spcPts val="500"/>
              </a:spcBef>
            </a:pP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733825331"/>
      </p:ext>
    </p:extLst>
  </p:cSld>
  <p:clrMapOvr>
    <a:masterClrMapping/>
  </p:clrMapOvr>
  <mc:AlternateContent xmlns:mc="http://schemas.openxmlformats.org/markup-compatibility/2006" xmlns:p14="http://schemas.microsoft.com/office/powerpoint/2010/main">
    <mc:Choice Requires="p14">
      <p:transition spd="slow" p14:dur="2000" advTm="167211"/>
    </mc:Choice>
    <mc:Fallback xmlns="">
      <p:transition spd="slow" advTm="16721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353114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外貨準備高が世界で一番多いのは中国、次は日本である。</a:t>
            </a:r>
          </a:p>
          <a:p>
            <a:pPr algn="l">
              <a:lnSpc>
                <a:spcPct val="100000"/>
              </a:lnSpc>
              <a:spcBef>
                <a:spcPts val="500"/>
              </a:spcBef>
            </a:pPr>
            <a:r>
              <a:rPr lang="ja-JP" altLang="en-US" dirty="0"/>
              <a:t>　　⇒〇</a:t>
            </a:r>
          </a:p>
          <a:p>
            <a:pPr marL="342900" indent="-342900" algn="l">
              <a:lnSpc>
                <a:spcPct val="100000"/>
              </a:lnSpc>
              <a:spcBef>
                <a:spcPts val="500"/>
              </a:spcBef>
              <a:buFont typeface="Wingdings" panose="05000000000000000000" pitchFamily="2" charset="2"/>
              <a:buChar char="l"/>
            </a:pPr>
            <a:r>
              <a:rPr lang="ja-JP" altLang="en-US" dirty="0"/>
              <a:t>ユーロは世界各国の外貨準備の通貨別構成でみると、米ドルと並んでほぼ</a:t>
            </a:r>
            <a:r>
              <a:rPr lang="en-US" altLang="ja-JP" dirty="0"/>
              <a:t>50</a:t>
            </a:r>
            <a:r>
              <a:rPr lang="ja-JP" altLang="en-US" dirty="0"/>
              <a:t>％を占める。</a:t>
            </a:r>
          </a:p>
          <a:p>
            <a:pPr algn="l">
              <a:lnSpc>
                <a:spcPct val="100000"/>
              </a:lnSpc>
              <a:spcBef>
                <a:spcPts val="500"/>
              </a:spcBef>
            </a:pPr>
            <a:r>
              <a:rPr lang="ja-JP" altLang="en-US" dirty="0"/>
              <a:t>　　⇒</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日本政府は、金本位制のときのような金貨は発行しておらず、外貨準備の中には貨幣用の金は皆無である。</a:t>
            </a:r>
          </a:p>
          <a:p>
            <a:pPr algn="l">
              <a:lnSpc>
                <a:spcPct val="100000"/>
              </a:lnSpc>
              <a:spcBef>
                <a:spcPts val="500"/>
              </a:spcBef>
            </a:pPr>
            <a:r>
              <a:rPr lang="ja-JP" altLang="en-US" dirty="0"/>
              <a:t>　　⇒</a:t>
            </a:r>
            <a:r>
              <a:rPr lang="en-US" altLang="ja-JP" dirty="0"/>
              <a:t>×</a:t>
            </a:r>
            <a:endParaRPr lang="ja-JP" altLang="en-US" dirty="0"/>
          </a:p>
          <a:p>
            <a:pPr algn="l">
              <a:lnSpc>
                <a:spcPct val="100000"/>
              </a:lnSpc>
              <a:spcBef>
                <a:spcPts val="500"/>
              </a:spcBef>
            </a:pPr>
            <a:endParaRPr lang="ja-JP" altLang="en-US" dirty="0"/>
          </a:p>
          <a:p>
            <a:pPr algn="l">
              <a:lnSpc>
                <a:spcPct val="100000"/>
              </a:lnSpc>
              <a:spcBef>
                <a:spcPts val="500"/>
              </a:spcBef>
            </a:pP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667427502"/>
      </p:ext>
    </p:extLst>
  </p:cSld>
  <p:clrMapOvr>
    <a:masterClrMapping/>
  </p:clrMapOvr>
  <mc:AlternateContent xmlns:mc="http://schemas.openxmlformats.org/markup-compatibility/2006" xmlns:p14="http://schemas.microsoft.com/office/powerpoint/2010/main">
    <mc:Choice Requires="p14">
      <p:transition spd="slow" p14:dur="2000" advTm="133678"/>
    </mc:Choice>
    <mc:Fallback xmlns="">
      <p:transition spd="slow" advTm="1336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803886"/>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dirty="0"/>
              <a:t>〔</a:t>
            </a:r>
            <a:r>
              <a:rPr lang="ja-JP" altLang="en-US" dirty="0"/>
              <a:t>練習問題</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外貨準備が</a:t>
            </a:r>
            <a:r>
              <a:rPr lang="ja-JP" altLang="en-US" dirty="0">
                <a:solidFill>
                  <a:srgbClr val="FF0000"/>
                </a:solidFill>
              </a:rPr>
              <a:t>増加</a:t>
            </a:r>
            <a:r>
              <a:rPr lang="ja-JP" altLang="en-US" dirty="0"/>
              <a:t>するケースは、以下のどれか、番号で二つ答えなさい。</a:t>
            </a:r>
          </a:p>
          <a:p>
            <a:pPr algn="l">
              <a:lnSpc>
                <a:spcPct val="100000"/>
              </a:lnSpc>
              <a:spcBef>
                <a:spcPts val="500"/>
              </a:spcBef>
            </a:pPr>
            <a:r>
              <a:rPr lang="ja-JP" altLang="en-US" dirty="0"/>
              <a:t>　  解答欄⇒</a:t>
            </a:r>
            <a:r>
              <a:rPr lang="en-US" altLang="ja-JP" dirty="0"/>
              <a:t>〔</a:t>
            </a:r>
            <a:r>
              <a:rPr lang="ja-JP" altLang="en-US" dirty="0"/>
              <a:t>　　　　</a:t>
            </a:r>
            <a:r>
              <a:rPr lang="en-US" altLang="ja-JP" dirty="0"/>
              <a:t>〕 〔</a:t>
            </a:r>
            <a:r>
              <a:rPr lang="ja-JP" altLang="en-US" dirty="0"/>
              <a:t>　　　　</a:t>
            </a:r>
            <a:r>
              <a:rPr lang="en-US" altLang="ja-JP" dirty="0"/>
              <a:t>〕</a:t>
            </a:r>
          </a:p>
          <a:p>
            <a:pPr marL="360000" algn="l">
              <a:lnSpc>
                <a:spcPct val="100000"/>
              </a:lnSpc>
              <a:spcBef>
                <a:spcPts val="500"/>
              </a:spcBef>
              <a:buFont typeface="+mj-lt"/>
              <a:buAutoNum type="arabicPeriod"/>
            </a:pPr>
            <a:r>
              <a:rPr lang="ja-JP" altLang="en-US" dirty="0"/>
              <a:t>自国通貨の増価を嫌って、通貨当局が</a:t>
            </a:r>
            <a:r>
              <a:rPr lang="ja-JP" altLang="en-US" dirty="0">
                <a:solidFill>
                  <a:srgbClr val="FF0000"/>
                </a:solidFill>
              </a:rPr>
              <a:t>外国</a:t>
            </a:r>
            <a:r>
              <a:rPr lang="ja-JP" altLang="en-US" dirty="0"/>
              <a:t>通貨の買い介入をしたとき。</a:t>
            </a:r>
          </a:p>
          <a:p>
            <a:pPr marL="360000" algn="l">
              <a:lnSpc>
                <a:spcPct val="100000"/>
              </a:lnSpc>
              <a:spcBef>
                <a:spcPts val="500"/>
              </a:spcBef>
              <a:buFont typeface="+mj-lt"/>
              <a:buAutoNum type="arabicPeriod"/>
            </a:pPr>
            <a:r>
              <a:rPr lang="ja-JP" altLang="en-US" dirty="0"/>
              <a:t>自国通貨の増価を嫌って、通貨当局が</a:t>
            </a:r>
            <a:r>
              <a:rPr lang="ja-JP" altLang="en-US" dirty="0">
                <a:solidFill>
                  <a:srgbClr val="FF0000"/>
                </a:solidFill>
              </a:rPr>
              <a:t>外国</a:t>
            </a:r>
            <a:r>
              <a:rPr lang="ja-JP" altLang="en-US" dirty="0"/>
              <a:t>通貨の売り介入をしたとき。</a:t>
            </a:r>
          </a:p>
          <a:p>
            <a:pPr marL="360000" algn="l">
              <a:lnSpc>
                <a:spcPct val="100000"/>
              </a:lnSpc>
              <a:spcBef>
                <a:spcPts val="500"/>
              </a:spcBef>
              <a:buFont typeface="+mj-lt"/>
              <a:buAutoNum type="arabicPeriod"/>
            </a:pPr>
            <a:r>
              <a:rPr lang="ja-JP" altLang="en-US" dirty="0"/>
              <a:t>自国通貨の減価を嫌って、通貨当局が</a:t>
            </a:r>
            <a:r>
              <a:rPr lang="ja-JP" altLang="en-US" dirty="0">
                <a:solidFill>
                  <a:srgbClr val="FF0000"/>
                </a:solidFill>
              </a:rPr>
              <a:t>外国</a:t>
            </a:r>
            <a:r>
              <a:rPr lang="ja-JP" altLang="en-US" dirty="0"/>
              <a:t>通貨の買い介入をしたとき。</a:t>
            </a:r>
          </a:p>
          <a:p>
            <a:pPr marL="360000" algn="l">
              <a:lnSpc>
                <a:spcPct val="100000"/>
              </a:lnSpc>
              <a:spcBef>
                <a:spcPts val="500"/>
              </a:spcBef>
              <a:buFont typeface="+mj-lt"/>
              <a:buAutoNum type="arabicPeriod"/>
            </a:pPr>
            <a:r>
              <a:rPr lang="ja-JP" altLang="en-US" dirty="0"/>
              <a:t>自国通貨の減価を嫌って、通貨当局が</a:t>
            </a:r>
            <a:r>
              <a:rPr lang="ja-JP" altLang="en-US" dirty="0">
                <a:solidFill>
                  <a:srgbClr val="FF0000"/>
                </a:solidFill>
              </a:rPr>
              <a:t>外国</a:t>
            </a:r>
            <a:r>
              <a:rPr lang="ja-JP" altLang="en-US" dirty="0"/>
              <a:t>通貨の売り介入をしたとき。</a:t>
            </a:r>
          </a:p>
          <a:p>
            <a:pPr marL="360000" algn="l">
              <a:lnSpc>
                <a:spcPct val="100000"/>
              </a:lnSpc>
              <a:spcBef>
                <a:spcPts val="500"/>
              </a:spcBef>
              <a:buFont typeface="+mj-lt"/>
              <a:buAutoNum type="arabicPeriod"/>
            </a:pPr>
            <a:r>
              <a:rPr lang="ja-JP" altLang="en-US" dirty="0"/>
              <a:t>外国通貨の増価を嫌って、通貨当局が</a:t>
            </a:r>
            <a:r>
              <a:rPr lang="ja-JP" altLang="en-US" dirty="0">
                <a:solidFill>
                  <a:srgbClr val="FF0000"/>
                </a:solidFill>
              </a:rPr>
              <a:t>自国</a:t>
            </a:r>
            <a:r>
              <a:rPr lang="ja-JP" altLang="en-US" dirty="0"/>
              <a:t>通貨の買い介入をしたとき。</a:t>
            </a:r>
          </a:p>
          <a:p>
            <a:pPr marL="360000" algn="l">
              <a:lnSpc>
                <a:spcPct val="100000"/>
              </a:lnSpc>
              <a:spcBef>
                <a:spcPts val="500"/>
              </a:spcBef>
              <a:buFont typeface="+mj-lt"/>
              <a:buAutoNum type="arabicPeriod"/>
            </a:pPr>
            <a:r>
              <a:rPr lang="ja-JP" altLang="en-US" dirty="0"/>
              <a:t>外国通貨の増価を嫌って、通貨当局が</a:t>
            </a:r>
            <a:r>
              <a:rPr lang="ja-JP" altLang="en-US" dirty="0">
                <a:solidFill>
                  <a:srgbClr val="FF0000"/>
                </a:solidFill>
              </a:rPr>
              <a:t>自国</a:t>
            </a:r>
            <a:r>
              <a:rPr lang="ja-JP" altLang="en-US" dirty="0"/>
              <a:t>通貨の売り介入をしたとき。</a:t>
            </a:r>
          </a:p>
          <a:p>
            <a:pPr marL="360000" algn="l">
              <a:lnSpc>
                <a:spcPct val="100000"/>
              </a:lnSpc>
              <a:spcBef>
                <a:spcPts val="500"/>
              </a:spcBef>
              <a:buFont typeface="+mj-lt"/>
              <a:buAutoNum type="arabicPeriod"/>
            </a:pPr>
            <a:r>
              <a:rPr lang="ja-JP" altLang="en-US" dirty="0"/>
              <a:t>外国通貨の減価を嫌って、通貨当局が</a:t>
            </a:r>
            <a:r>
              <a:rPr lang="ja-JP" altLang="en-US" dirty="0">
                <a:solidFill>
                  <a:srgbClr val="FF0000"/>
                </a:solidFill>
              </a:rPr>
              <a:t>自国</a:t>
            </a:r>
            <a:r>
              <a:rPr lang="ja-JP" altLang="en-US" dirty="0"/>
              <a:t>通貨の買い介入をしたとき。</a:t>
            </a:r>
          </a:p>
          <a:p>
            <a:pPr marL="360000" algn="l">
              <a:lnSpc>
                <a:spcPct val="100000"/>
              </a:lnSpc>
              <a:spcBef>
                <a:spcPts val="500"/>
              </a:spcBef>
              <a:buFont typeface="+mj-lt"/>
              <a:buAutoNum type="arabicPeriod"/>
            </a:pPr>
            <a:r>
              <a:rPr lang="ja-JP" altLang="en-US" dirty="0"/>
              <a:t>外国通貨の減価を嫌って、通貨当局が</a:t>
            </a:r>
            <a:r>
              <a:rPr lang="ja-JP" altLang="en-US" dirty="0">
                <a:solidFill>
                  <a:srgbClr val="FF0000"/>
                </a:solidFill>
              </a:rPr>
              <a:t>自国</a:t>
            </a:r>
            <a:r>
              <a:rPr lang="ja-JP" altLang="en-US" dirty="0"/>
              <a:t>通貨の売り介入をしたとき。</a:t>
            </a:r>
          </a:p>
          <a:p>
            <a:pPr marL="342900" indent="-342900" algn="l">
              <a:lnSpc>
                <a:spcPct val="100000"/>
              </a:lnSpc>
              <a:spcBef>
                <a:spcPts val="500"/>
              </a:spcBef>
              <a:buFont typeface="Wingdings" panose="05000000000000000000" pitchFamily="2" charset="2"/>
              <a:buChar char="l"/>
            </a:pPr>
            <a:endParaRPr lang="ja-JP" altLang="en-US" dirty="0"/>
          </a:p>
          <a:p>
            <a:pPr algn="l">
              <a:lnSpc>
                <a:spcPct val="100000"/>
              </a:lnSpc>
              <a:spcBef>
                <a:spcPts val="500"/>
              </a:spcBef>
            </a:pP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2718486" y="1953812"/>
            <a:ext cx="358346" cy="370703"/>
          </a:xfrm>
          <a:prstGeom prst="rect">
            <a:avLst/>
          </a:prstGeom>
          <a:noFill/>
        </p:spPr>
        <p:txBody>
          <a:bodyPr wrap="square" rtlCol="0">
            <a:spAutoFit/>
          </a:bodyPr>
          <a:lstStyle/>
          <a:p>
            <a:r>
              <a:rPr kumimoji="1" lang="en-US" altLang="ja-JP" dirty="0"/>
              <a:t>1</a:t>
            </a:r>
            <a:endParaRPr kumimoji="1" lang="ja-JP" altLang="en-US" dirty="0"/>
          </a:p>
        </p:txBody>
      </p:sp>
      <p:sp>
        <p:nvSpPr>
          <p:cNvPr id="6" name="テキスト ボックス 5"/>
          <p:cNvSpPr txBox="1"/>
          <p:nvPr/>
        </p:nvSpPr>
        <p:spPr>
          <a:xfrm>
            <a:off x="3880022" y="1953811"/>
            <a:ext cx="358346" cy="370703"/>
          </a:xfrm>
          <a:prstGeom prst="rect">
            <a:avLst/>
          </a:prstGeom>
          <a:noFill/>
        </p:spPr>
        <p:txBody>
          <a:bodyPr wrap="square" rtlCol="0">
            <a:spAutoFit/>
          </a:bodyPr>
          <a:lstStyle/>
          <a:p>
            <a:r>
              <a:rPr lang="en-US" altLang="ja-JP" dirty="0"/>
              <a:t> 8</a:t>
            </a:r>
            <a:endParaRPr kumimoji="1" lang="ja-JP" altLang="en-US" dirty="0"/>
          </a:p>
        </p:txBody>
      </p:sp>
    </p:spTree>
    <p:custDataLst>
      <p:tags r:id="rId1"/>
    </p:custDataLst>
    <p:extLst>
      <p:ext uri="{BB962C8B-B14F-4D97-AF65-F5344CB8AC3E}">
        <p14:creationId xmlns:p14="http://schemas.microsoft.com/office/powerpoint/2010/main" val="706140089"/>
      </p:ext>
    </p:extLst>
  </p:cSld>
  <p:clrMapOvr>
    <a:masterClrMapping/>
  </p:clrMapOvr>
  <mc:AlternateContent xmlns:mc="http://schemas.openxmlformats.org/markup-compatibility/2006" xmlns:p14="http://schemas.microsoft.com/office/powerpoint/2010/main">
    <mc:Choice Requires="p14">
      <p:transition spd="slow" p14:dur="2000" advTm="198041"/>
    </mc:Choice>
    <mc:Fallback xmlns="">
      <p:transition spd="slow" advTm="1980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additive="base">
                                        <p:cTn id="73" dur="500" fill="hold"/>
                                        <p:tgtEl>
                                          <p:spTgt spid="4"/>
                                        </p:tgtEl>
                                        <p:attrNameLst>
                                          <p:attrName>ppt_x</p:attrName>
                                        </p:attrNameLst>
                                      </p:cBhvr>
                                      <p:tavLst>
                                        <p:tav tm="0">
                                          <p:val>
                                            <p:strVal val="#ppt_x"/>
                                          </p:val>
                                        </p:tav>
                                        <p:tav tm="100000">
                                          <p:val>
                                            <p:strVal val="#ppt_x"/>
                                          </p:val>
                                        </p:tav>
                                      </p:tavLst>
                                    </p:anim>
                                    <p:anim calcmode="lin" valueType="num">
                                      <p:cBhvr additive="base">
                                        <p:cTn id="7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
                                        </p:tgtEl>
                                        <p:attrNameLst>
                                          <p:attrName>style.visibility</p:attrName>
                                        </p:attrNameLst>
                                      </p:cBhvr>
                                      <p:to>
                                        <p:strVal val="visible"/>
                                      </p:to>
                                    </p:set>
                                    <p:anim calcmode="lin" valueType="num">
                                      <p:cBhvr additive="base">
                                        <p:cTn id="79" dur="500" fill="hold"/>
                                        <p:tgtEl>
                                          <p:spTgt spid="6"/>
                                        </p:tgtEl>
                                        <p:attrNameLst>
                                          <p:attrName>ppt_x</p:attrName>
                                        </p:attrNameLst>
                                      </p:cBhvr>
                                      <p:tavLst>
                                        <p:tav tm="0">
                                          <p:val>
                                            <p:strVal val="#ppt_x"/>
                                          </p:val>
                                        </p:tav>
                                        <p:tav tm="100000">
                                          <p:val>
                                            <p:strVal val="#ppt_x"/>
                                          </p:val>
                                        </p:tav>
                                      </p:tavLst>
                                    </p:anim>
                                    <p:anim calcmode="lin" valueType="num">
                                      <p:cBhvr additive="base">
                                        <p:cTn id="8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59"/>
            <a:ext cx="10700427" cy="5013951"/>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dirty="0"/>
              <a:t>〔</a:t>
            </a:r>
            <a:r>
              <a:rPr lang="ja-JP" altLang="en-US" dirty="0"/>
              <a:t>例題</a:t>
            </a:r>
            <a:r>
              <a:rPr lang="en-US" altLang="ja-JP" dirty="0"/>
              <a:t>〕 </a:t>
            </a:r>
            <a:r>
              <a:rPr lang="ja-JP" altLang="en-US" dirty="0"/>
              <a:t>日本銀行が、東京外国為替市場で円買い・</a:t>
            </a:r>
            <a:r>
              <a:rPr lang="ja-JP" altLang="en-US" dirty="0">
                <a:solidFill>
                  <a:srgbClr val="FF0000"/>
                </a:solidFill>
              </a:rPr>
              <a:t>ドル売り</a:t>
            </a:r>
            <a:r>
              <a:rPr lang="ja-JP" altLang="en-US" dirty="0"/>
              <a:t>介入を実施したとする。この際の日銀と日本の民間銀行の間のドルの決済は、日本の国際収支統計にどのように反映されるか、説明しなさい。ただし、解答の際には、以下の語句を使い、それらの語句の下にはすべてアンダーラインを引きなさい。</a:t>
            </a:r>
          </a:p>
          <a:p>
            <a:pPr marL="342900" indent="-342900" algn="l">
              <a:lnSpc>
                <a:spcPct val="100000"/>
              </a:lnSpc>
              <a:spcBef>
                <a:spcPts val="500"/>
              </a:spcBef>
              <a:buFont typeface="Wingdings" panose="05000000000000000000" pitchFamily="2" charset="2"/>
              <a:buChar char="l"/>
            </a:pPr>
            <a:r>
              <a:rPr lang="ja-JP" altLang="en-US" dirty="0"/>
              <a:t>（語句）借方、貸方、対外資産、コルレス預金、金融収支、その他投資、外貨準備</a:t>
            </a:r>
          </a:p>
          <a:p>
            <a:pPr algn="l">
              <a:lnSpc>
                <a:spcPct val="100000"/>
              </a:lnSpc>
              <a:spcBef>
                <a:spcPts val="500"/>
              </a:spcBef>
            </a:pPr>
            <a:endParaRPr lang="ja-JP" altLang="en-US" dirty="0"/>
          </a:p>
          <a:p>
            <a:pPr marL="360000" algn="l">
              <a:lnSpc>
                <a:spcPct val="100000"/>
              </a:lnSpc>
              <a:spcBef>
                <a:spcPts val="500"/>
              </a:spcBef>
            </a:pPr>
            <a:r>
              <a:rPr lang="en-US" altLang="ja-JP" dirty="0"/>
              <a:t>※</a:t>
            </a:r>
            <a:r>
              <a:rPr lang="ja-JP" altLang="en-US" dirty="0"/>
              <a:t>この例題は、各自で解答にトライするアクティブ・ラーニングとしての例題です。皆さんは一端スライドショーを停止して、解答後に再開し下の解答例と比較するなどして参考にしてください。</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24255767"/>
      </p:ext>
    </p:extLst>
  </p:cSld>
  <p:clrMapOvr>
    <a:masterClrMapping/>
  </p:clrMapOvr>
  <mc:AlternateContent xmlns:mc="http://schemas.openxmlformats.org/markup-compatibility/2006" xmlns:p14="http://schemas.microsoft.com/office/powerpoint/2010/main">
    <mc:Choice Requires="p14">
      <p:transition spd="slow" p14:dur="2000" advTm="87079"/>
    </mc:Choice>
    <mc:Fallback xmlns="">
      <p:transition spd="slow" advTm="870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037768"/>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dirty="0"/>
              <a:t>〔</a:t>
            </a:r>
            <a:r>
              <a:rPr lang="ja-JP" altLang="en-US" dirty="0"/>
              <a:t>解答例</a:t>
            </a:r>
            <a:r>
              <a:rPr lang="en-US" altLang="ja-JP" dirty="0"/>
              <a:t>〕</a:t>
            </a:r>
            <a:endParaRPr lang="ja-JP" altLang="en-US" dirty="0"/>
          </a:p>
          <a:p>
            <a:pPr algn="l">
              <a:lnSpc>
                <a:spcPct val="100000"/>
              </a:lnSpc>
              <a:spcBef>
                <a:spcPts val="500"/>
              </a:spcBef>
            </a:pPr>
            <a:r>
              <a:rPr lang="ja-JP" altLang="en-US" dirty="0"/>
              <a:t>　 日銀はドル売り、その相手をした民間銀行（以下、</a:t>
            </a:r>
            <a:r>
              <a:rPr lang="en-US" altLang="ja-JP" dirty="0"/>
              <a:t>A</a:t>
            </a:r>
            <a:r>
              <a:rPr lang="ja-JP" altLang="en-US" dirty="0"/>
              <a:t>と呼ぶ）はドル買いをしたわけだから、その決済は、それぞれがアメリカ所在の民間銀行や中央銀行（</a:t>
            </a:r>
            <a:r>
              <a:rPr lang="en-US" altLang="ja-JP" dirty="0"/>
              <a:t>FRB</a:t>
            </a:r>
            <a:r>
              <a:rPr lang="ja-JP" altLang="en-US" dirty="0"/>
              <a:t>）に持っている</a:t>
            </a:r>
            <a:r>
              <a:rPr lang="ja-JP" altLang="en-US" u="sng" dirty="0"/>
              <a:t>コルレス預金</a:t>
            </a:r>
            <a:r>
              <a:rPr lang="ja-JP" altLang="en-US" dirty="0"/>
              <a:t>で行われる。仮に、日銀も日本の民間銀行も同一のアメリカ所在銀行</a:t>
            </a:r>
            <a:r>
              <a:rPr lang="en-US" altLang="ja-JP" dirty="0"/>
              <a:t>C</a:t>
            </a:r>
            <a:r>
              <a:rPr lang="ja-JP" altLang="en-US" dirty="0"/>
              <a:t>にドル預金を持っていると仮定する。</a:t>
            </a:r>
          </a:p>
          <a:p>
            <a:pPr algn="l">
              <a:lnSpc>
                <a:spcPct val="100000"/>
              </a:lnSpc>
              <a:spcBef>
                <a:spcPts val="500"/>
              </a:spcBef>
            </a:pPr>
            <a:r>
              <a:rPr lang="ja-JP" altLang="en-US" dirty="0"/>
              <a:t>　日銀はドル売りをしたので、日銀が</a:t>
            </a:r>
            <a:r>
              <a:rPr lang="en-US" altLang="ja-JP" dirty="0"/>
              <a:t>C</a:t>
            </a:r>
            <a:r>
              <a:rPr lang="ja-JP" altLang="en-US" dirty="0"/>
              <a:t>に持つ残高は引き落とされて減少する。そして、それが</a:t>
            </a:r>
            <a:r>
              <a:rPr lang="en-US" altLang="ja-JP" dirty="0"/>
              <a:t>A</a:t>
            </a:r>
            <a:r>
              <a:rPr lang="ja-JP" altLang="en-US" dirty="0"/>
              <a:t>の口座に振り込まれる。日本の国際収支統計では、まず日銀のドル預金の減少は、</a:t>
            </a:r>
            <a:r>
              <a:rPr lang="ja-JP" altLang="en-US" u="sng" dirty="0"/>
              <a:t>金融収支</a:t>
            </a:r>
            <a:r>
              <a:rPr lang="ja-JP" altLang="en-US" dirty="0"/>
              <a:t>の</a:t>
            </a:r>
            <a:r>
              <a:rPr lang="ja-JP" altLang="en-US" u="sng" dirty="0"/>
              <a:t>外貨準備</a:t>
            </a:r>
            <a:r>
              <a:rPr lang="ja-JP" altLang="en-US" dirty="0"/>
              <a:t>の項目における</a:t>
            </a:r>
            <a:r>
              <a:rPr lang="ja-JP" altLang="en-US" u="sng" dirty="0"/>
              <a:t>対外資産</a:t>
            </a:r>
            <a:r>
              <a:rPr lang="ja-JP" altLang="en-US" dirty="0"/>
              <a:t>の減少つまり</a:t>
            </a:r>
            <a:r>
              <a:rPr lang="ja-JP" altLang="en-US" u="sng" dirty="0"/>
              <a:t>貸方</a:t>
            </a:r>
            <a:r>
              <a:rPr lang="ja-JP" altLang="en-US" dirty="0"/>
              <a:t>として記録される。さらに、</a:t>
            </a:r>
            <a:r>
              <a:rPr lang="en-US" altLang="ja-JP" dirty="0"/>
              <a:t>A</a:t>
            </a:r>
            <a:r>
              <a:rPr lang="ja-JP" altLang="en-US" dirty="0"/>
              <a:t>のドル預金の増加は、</a:t>
            </a:r>
            <a:r>
              <a:rPr lang="ja-JP" altLang="en-US" u="sng" dirty="0"/>
              <a:t>金融収支</a:t>
            </a:r>
            <a:r>
              <a:rPr lang="ja-JP" altLang="en-US" dirty="0"/>
              <a:t>の</a:t>
            </a:r>
            <a:r>
              <a:rPr lang="ja-JP" altLang="en-US" u="sng" dirty="0"/>
              <a:t>その他投資</a:t>
            </a:r>
            <a:r>
              <a:rPr lang="ja-JP" altLang="en-US" dirty="0"/>
              <a:t>の項目における</a:t>
            </a:r>
            <a:r>
              <a:rPr lang="ja-JP" altLang="en-US" u="sng" dirty="0"/>
              <a:t>対外資産</a:t>
            </a:r>
            <a:r>
              <a:rPr lang="ja-JP" altLang="en-US" dirty="0"/>
              <a:t>の増加つまり</a:t>
            </a:r>
            <a:r>
              <a:rPr lang="ja-JP" altLang="en-US" u="sng" dirty="0"/>
              <a:t>借方</a:t>
            </a:r>
            <a:r>
              <a:rPr lang="ja-JP" altLang="en-US" dirty="0"/>
              <a:t>として記録される。</a:t>
            </a:r>
          </a:p>
          <a:p>
            <a:pPr algn="l">
              <a:lnSpc>
                <a:spcPct val="100000"/>
              </a:lnSpc>
              <a:spcBef>
                <a:spcPts val="500"/>
              </a:spcBef>
            </a:pPr>
            <a:r>
              <a:rPr lang="ja-JP" altLang="en-US" dirty="0"/>
              <a:t>　</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789722691"/>
      </p:ext>
    </p:extLst>
  </p:cSld>
  <p:clrMapOvr>
    <a:masterClrMapping/>
  </p:clrMapOvr>
  <mc:AlternateContent xmlns:mc="http://schemas.openxmlformats.org/markup-compatibility/2006" xmlns:p14="http://schemas.microsoft.com/office/powerpoint/2010/main">
    <mc:Choice Requires="p14">
      <p:transition spd="slow" p14:dur="2000" advTm="113712"/>
    </mc:Choice>
    <mc:Fallback xmlns="">
      <p:transition spd="slow" advTm="1137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sz="2600" dirty="0"/>
              <a:t>IMF</a:t>
            </a:r>
            <a:r>
              <a:rPr lang="ja-JP" altLang="en-US" sz="2600" dirty="0"/>
              <a:t>リザーブ・ポジション：</a:t>
            </a:r>
            <a:r>
              <a:rPr lang="en-US" altLang="ja-JP" sz="2600" dirty="0"/>
              <a:t>IMF</a:t>
            </a:r>
            <a:r>
              <a:rPr lang="ja-JP" altLang="en-US" sz="2600" dirty="0"/>
              <a:t>（国際通貨基金）という国際機関に加盟するためには、資金を拠出する。そうすると、その国が外貨不足で困ったときには、</a:t>
            </a:r>
            <a:r>
              <a:rPr lang="en-US" altLang="ja-JP" sz="2600" dirty="0"/>
              <a:t>IMF</a:t>
            </a:r>
            <a:r>
              <a:rPr lang="ja-JP" altLang="en-US" sz="2600" dirty="0"/>
              <a:t>から外貨を借りることができる。その際、無条件で</a:t>
            </a:r>
            <a:r>
              <a:rPr lang="en-US" altLang="ja-JP" sz="2600" dirty="0">
                <a:solidFill>
                  <a:srgbClr val="FF0000"/>
                </a:solidFill>
              </a:rPr>
              <a:t>IMF</a:t>
            </a:r>
            <a:r>
              <a:rPr lang="ja-JP" altLang="en-US" sz="2600" dirty="0">
                <a:solidFill>
                  <a:srgbClr val="FF0000"/>
                </a:solidFill>
              </a:rPr>
              <a:t>から</a:t>
            </a:r>
            <a:r>
              <a:rPr lang="ja-JP" altLang="en-US" sz="2600" dirty="0"/>
              <a:t>借り入れ可能な枠のこと。これは、外貨として実際に今持っている預金ではないが、すぐに無条件で借りられる上限枠なので、事実上、外貨準備を持っているのと同じということ。</a:t>
            </a:r>
          </a:p>
          <a:p>
            <a:pPr marL="342900" indent="-342900" algn="l">
              <a:lnSpc>
                <a:spcPct val="100000"/>
              </a:lnSpc>
              <a:spcBef>
                <a:spcPts val="500"/>
              </a:spcBef>
              <a:buFont typeface="Wingdings" panose="05000000000000000000" pitchFamily="2" charset="2"/>
              <a:buChar char="l"/>
            </a:pPr>
            <a:r>
              <a:rPr lang="en-US" altLang="ja-JP" sz="2600" dirty="0"/>
              <a:t>SDR</a:t>
            </a:r>
            <a:r>
              <a:rPr lang="ja-JP" altLang="en-US" sz="2600" dirty="0"/>
              <a:t>（特別引出権）：おなじく</a:t>
            </a:r>
            <a:r>
              <a:rPr lang="en-US" altLang="ja-JP" sz="2600" dirty="0"/>
              <a:t>IMF</a:t>
            </a:r>
            <a:r>
              <a:rPr lang="ja-JP" altLang="en-US" sz="2600" dirty="0"/>
              <a:t>の制度の一つ。</a:t>
            </a:r>
            <a:r>
              <a:rPr lang="en-US" altLang="ja-JP" sz="2600" dirty="0"/>
              <a:t>IMF</a:t>
            </a:r>
            <a:r>
              <a:rPr lang="ja-JP" altLang="en-US" sz="2600" dirty="0"/>
              <a:t>に加盟すると、その出資比率に応じて、この</a:t>
            </a:r>
            <a:r>
              <a:rPr lang="en-US" altLang="ja-JP" sz="2600" dirty="0"/>
              <a:t>SDR</a:t>
            </a:r>
            <a:r>
              <a:rPr lang="ja-JP" altLang="en-US" sz="2600" dirty="0"/>
              <a:t>というものを付与される。これはポイントのようなもの。外貨不足になったときに</a:t>
            </a:r>
            <a:r>
              <a:rPr lang="en-US" altLang="ja-JP" sz="2600" dirty="0"/>
              <a:t>IMF</a:t>
            </a:r>
            <a:r>
              <a:rPr lang="ja-JP" altLang="en-US" sz="2600" dirty="0"/>
              <a:t>に申し出ると、</a:t>
            </a:r>
            <a:r>
              <a:rPr lang="en-US" altLang="ja-JP" sz="2600" dirty="0"/>
              <a:t>IMF</a:t>
            </a:r>
            <a:r>
              <a:rPr lang="ja-JP" altLang="en-US" sz="2600" dirty="0"/>
              <a:t>はその外貨が豊富な</a:t>
            </a:r>
            <a:r>
              <a:rPr lang="ja-JP" altLang="en-US" sz="2600" dirty="0">
                <a:solidFill>
                  <a:srgbClr val="FF0000"/>
                </a:solidFill>
              </a:rPr>
              <a:t>他の加盟国</a:t>
            </a:r>
            <a:r>
              <a:rPr lang="ja-JP" altLang="en-US" sz="2600" dirty="0"/>
              <a:t>を指定、その国に対してこの</a:t>
            </a:r>
            <a:r>
              <a:rPr lang="en-US" altLang="ja-JP" sz="2600" dirty="0"/>
              <a:t>SDR</a:t>
            </a:r>
            <a:r>
              <a:rPr lang="ja-JP" altLang="en-US" sz="2600" dirty="0"/>
              <a:t>と引き換えに、外貨を受け取ることができる、というもの。上と同じ理由で、外貨準備に計算上含められている。　</a:t>
            </a:r>
            <a:endParaRPr kumimoji="1" lang="ja-JP" altLang="en-US" sz="2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904566287"/>
      </p:ext>
    </p:extLst>
  </p:cSld>
  <p:clrMapOvr>
    <a:masterClrMapping/>
  </p:clrMapOvr>
  <mc:AlternateContent xmlns:mc="http://schemas.openxmlformats.org/markup-compatibility/2006" xmlns:p14="http://schemas.microsoft.com/office/powerpoint/2010/main">
    <mc:Choice Requires="p14">
      <p:transition spd="slow" p14:dur="2000" advTm="115944"/>
    </mc:Choice>
    <mc:Fallback xmlns="">
      <p:transition spd="slow" advTm="1159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700" dirty="0"/>
              <a:t>外貨準備の増減は、主に日本銀行による外国為替市場への介入によって起きる。</a:t>
            </a:r>
          </a:p>
          <a:p>
            <a:pPr marL="342900" indent="-342900" algn="l">
              <a:lnSpc>
                <a:spcPct val="100000"/>
              </a:lnSpc>
              <a:spcBef>
                <a:spcPts val="500"/>
              </a:spcBef>
              <a:buFont typeface="Wingdings" panose="05000000000000000000" pitchFamily="2" charset="2"/>
              <a:buChar char="l"/>
            </a:pPr>
            <a:r>
              <a:rPr lang="ja-JP" altLang="en-US" sz="2700" dirty="0"/>
              <a:t>日銀の市場介入は、財務省の指示のもとで行われる。金利政策は日銀の専管事項ということで、日銀が決定して実施されている（中央銀行の政府からの独立性）。しかし、外国為替市場への介入はそうではないので注意。</a:t>
            </a:r>
          </a:p>
          <a:p>
            <a:pPr marL="360000" algn="l">
              <a:lnSpc>
                <a:spcPct val="100000"/>
              </a:lnSpc>
              <a:spcBef>
                <a:spcPts val="500"/>
              </a:spcBef>
            </a:pPr>
            <a:r>
              <a:rPr lang="en-US" altLang="ja-JP" sz="2700" dirty="0"/>
              <a:t>※</a:t>
            </a:r>
            <a:r>
              <a:rPr lang="ja-JP" altLang="en-US" sz="2700" dirty="0"/>
              <a:t>金融機関の監督・指導などは、金融庁が所管。日銀の政策はマクロの金融政策（金利、公開市場操作、貨幣量操作など）。</a:t>
            </a:r>
          </a:p>
          <a:p>
            <a:pPr marL="342900" indent="-342900" algn="l">
              <a:lnSpc>
                <a:spcPct val="100000"/>
              </a:lnSpc>
              <a:spcBef>
                <a:spcPts val="500"/>
              </a:spcBef>
              <a:buFont typeface="Wingdings" panose="05000000000000000000" pitchFamily="2" charset="2"/>
              <a:buChar char="l"/>
            </a:pPr>
            <a:r>
              <a:rPr lang="ja-JP" altLang="en-US" sz="2700" dirty="0"/>
              <a:t>以下、日本の企業がアメリカの企業に輸出をしたケースを起点にして説明する。なお、アメリカが図の左側、日本が右側なので注意。</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771510568"/>
      </p:ext>
    </p:extLst>
  </p:cSld>
  <p:clrMapOvr>
    <a:masterClrMapping/>
  </p:clrMapOvr>
  <mc:AlternateContent xmlns:mc="http://schemas.openxmlformats.org/markup-compatibility/2006" xmlns:p14="http://schemas.microsoft.com/office/powerpoint/2010/main">
    <mc:Choice Requires="p14">
      <p:transition spd="slow" p14:dur="2000" advTm="196587"/>
    </mc:Choice>
    <mc:Fallback xmlns="">
      <p:transition spd="slow" advTm="1965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9042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貿易とその決済（船積書類や信用状は省略。手形は</a:t>
            </a:r>
            <a:r>
              <a:rPr lang="ja-JP" altLang="en-US" dirty="0">
                <a:solidFill>
                  <a:srgbClr val="FF0000"/>
                </a:solidFill>
              </a:rPr>
              <a:t>ドル建て</a:t>
            </a:r>
            <a:r>
              <a:rPr lang="ja-JP" altLang="en-US" dirty="0"/>
              <a:t>と仮定）</a:t>
            </a:r>
          </a:p>
          <a:p>
            <a:pPr algn="l">
              <a:lnSpc>
                <a:spcPct val="100000"/>
              </a:lnSpc>
              <a:spcBef>
                <a:spcPts val="500"/>
              </a:spcBef>
            </a:pPr>
            <a:endParaRPr lang="en-US" altLang="ja-JP" dirty="0"/>
          </a:p>
          <a:p>
            <a:pPr algn="l">
              <a:lnSpc>
                <a:spcPct val="100000"/>
              </a:lnSpc>
              <a:spcBef>
                <a:spcPts val="500"/>
              </a:spcBef>
            </a:pPr>
            <a:r>
              <a:rPr lang="ja-JP" altLang="en-US" dirty="0"/>
              <a:t>（アメリカ）　　　　　　（日本）</a:t>
            </a:r>
          </a:p>
          <a:p>
            <a:pPr algn="l">
              <a:lnSpc>
                <a:spcPct val="100000"/>
              </a:lnSpc>
              <a:spcBef>
                <a:spcPts val="500"/>
              </a:spcBef>
            </a:pPr>
            <a:r>
              <a:rPr lang="ja-JP" altLang="en-US" dirty="0"/>
              <a:t>　　</a:t>
            </a:r>
            <a:r>
              <a:rPr lang="en-US" altLang="ja-JP" dirty="0"/>
              <a:t>B                                 A</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      Y                                  X</a:t>
            </a: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5" name="テキスト ボックス 4"/>
          <p:cNvSpPr txBox="1"/>
          <p:nvPr/>
        </p:nvSpPr>
        <p:spPr>
          <a:xfrm>
            <a:off x="5608320" y="1956790"/>
            <a:ext cx="5295008" cy="3416320"/>
          </a:xfrm>
          <a:prstGeom prst="rect">
            <a:avLst/>
          </a:prstGeom>
          <a:noFill/>
        </p:spPr>
        <p:txBody>
          <a:bodyPr wrap="square" rtlCol="0">
            <a:spAutoFit/>
          </a:bodyPr>
          <a:lstStyle/>
          <a:p>
            <a:pPr marL="342900" indent="-342900">
              <a:buFont typeface="+mj-ea"/>
              <a:buAutoNum type="circleNumDbPlain"/>
            </a:pPr>
            <a:r>
              <a:rPr lang="en-US" altLang="ja-JP" sz="2400" dirty="0"/>
              <a:t>X</a:t>
            </a:r>
            <a:r>
              <a:rPr lang="ja-JP" altLang="en-US" sz="2400" dirty="0"/>
              <a:t>が</a:t>
            </a:r>
            <a:r>
              <a:rPr lang="en-US" altLang="ja-JP" sz="2400" dirty="0"/>
              <a:t>Y</a:t>
            </a:r>
            <a:r>
              <a:rPr lang="ja-JP" altLang="en-US" sz="2400" dirty="0" err="1"/>
              <a:t>に輸</a:t>
            </a:r>
            <a:r>
              <a:rPr lang="ja-JP" altLang="en-US" sz="2400" dirty="0"/>
              <a:t>出する。</a:t>
            </a:r>
          </a:p>
          <a:p>
            <a:pPr marL="342900" indent="-342900">
              <a:buFont typeface="+mj-ea"/>
              <a:buAutoNum type="circleNumDbPlain"/>
            </a:pPr>
            <a:r>
              <a:rPr lang="en-US" altLang="ja-JP" sz="2400" dirty="0"/>
              <a:t>X</a:t>
            </a:r>
            <a:r>
              <a:rPr lang="ja-JP" altLang="en-US" sz="2400" dirty="0"/>
              <a:t>は為替手形（ドル建てと仮定）を振り出し、</a:t>
            </a:r>
            <a:r>
              <a:rPr lang="en-US" altLang="ja-JP" sz="2400" dirty="0"/>
              <a:t>A</a:t>
            </a:r>
            <a:r>
              <a:rPr lang="ja-JP" altLang="en-US" sz="2400" dirty="0"/>
              <a:t>に渡す。</a:t>
            </a:r>
          </a:p>
          <a:p>
            <a:pPr marL="342900" indent="-342900">
              <a:buFont typeface="+mj-ea"/>
              <a:buAutoNum type="circleNumDbPlain"/>
            </a:pPr>
            <a:r>
              <a:rPr lang="en-US" altLang="ja-JP" sz="2400" dirty="0"/>
              <a:t>A</a:t>
            </a:r>
            <a:r>
              <a:rPr lang="ja-JP" altLang="en-US" sz="2400" dirty="0"/>
              <a:t>は</a:t>
            </a:r>
            <a:r>
              <a:rPr lang="en-US" altLang="ja-JP" sz="2400" dirty="0"/>
              <a:t>B</a:t>
            </a:r>
            <a:r>
              <a:rPr lang="ja-JP" altLang="en-US" sz="2400" dirty="0"/>
              <a:t>に手形を送付する。</a:t>
            </a:r>
          </a:p>
          <a:p>
            <a:pPr marL="342900" indent="-342900">
              <a:buFont typeface="+mj-ea"/>
              <a:buAutoNum type="circleNumDbPlain"/>
            </a:pPr>
            <a:r>
              <a:rPr lang="en-US" altLang="ja-JP" sz="2400" dirty="0"/>
              <a:t>B</a:t>
            </a:r>
            <a:r>
              <a:rPr lang="ja-JP" altLang="en-US" sz="2400" dirty="0"/>
              <a:t>は</a:t>
            </a:r>
            <a:r>
              <a:rPr lang="en-US" altLang="ja-JP" sz="2400" dirty="0"/>
              <a:t>Y</a:t>
            </a:r>
            <a:r>
              <a:rPr lang="ja-JP" altLang="en-US" sz="2400" dirty="0"/>
              <a:t>に手形を呈示して、</a:t>
            </a:r>
            <a:endParaRPr lang="en-US" altLang="ja-JP" sz="2400" dirty="0"/>
          </a:p>
          <a:p>
            <a:pPr marL="342900" indent="-342900">
              <a:buFont typeface="+mj-ea"/>
              <a:buAutoNum type="circleNumDbPlain"/>
            </a:pPr>
            <a:r>
              <a:rPr lang="en-US" altLang="ja-JP" sz="2400" dirty="0"/>
              <a:t>Y</a:t>
            </a:r>
            <a:r>
              <a:rPr lang="ja-JP" altLang="en-US" sz="2400" dirty="0"/>
              <a:t>は</a:t>
            </a:r>
            <a:r>
              <a:rPr lang="en-US" altLang="ja-JP" sz="2400" dirty="0"/>
              <a:t>B</a:t>
            </a:r>
            <a:r>
              <a:rPr lang="ja-JP" altLang="en-US" sz="2400" dirty="0"/>
              <a:t>にドルを支払う。</a:t>
            </a:r>
          </a:p>
          <a:p>
            <a:pPr marL="342900" indent="-342900">
              <a:buFont typeface="+mj-ea"/>
              <a:buAutoNum type="circleNumDbPlain"/>
            </a:pPr>
            <a:r>
              <a:rPr lang="en-US" altLang="ja-JP" sz="2400" dirty="0"/>
              <a:t>B</a:t>
            </a:r>
            <a:r>
              <a:rPr lang="ja-JP" altLang="en-US" sz="2400" dirty="0"/>
              <a:t>は</a:t>
            </a:r>
            <a:r>
              <a:rPr lang="en-US" altLang="ja-JP" sz="2400" dirty="0"/>
              <a:t>A</a:t>
            </a:r>
            <a:r>
              <a:rPr lang="ja-JP" altLang="en-US" sz="2400" dirty="0"/>
              <a:t>にドルを支払う（</a:t>
            </a:r>
            <a:r>
              <a:rPr lang="en-US" altLang="ja-JP" sz="2400" dirty="0"/>
              <a:t>A</a:t>
            </a:r>
            <a:r>
              <a:rPr lang="ja-JP" altLang="en-US" sz="2400" dirty="0"/>
              <a:t>が</a:t>
            </a:r>
            <a:r>
              <a:rPr lang="en-US" altLang="ja-JP" sz="2400" dirty="0"/>
              <a:t>B</a:t>
            </a:r>
            <a:r>
              <a:rPr lang="ja-JP" altLang="en-US" sz="2400" dirty="0" err="1"/>
              <a:t>に保</a:t>
            </a:r>
            <a:r>
              <a:rPr lang="ja-JP" altLang="en-US" sz="2400" dirty="0"/>
              <a:t>有するドル建て預金口座への振込み）。</a:t>
            </a:r>
          </a:p>
          <a:p>
            <a:pPr marL="342900" indent="-342900">
              <a:buFont typeface="+mj-ea"/>
              <a:buAutoNum type="circleNumDbPlain"/>
            </a:pPr>
            <a:r>
              <a:rPr lang="en-US" altLang="ja-JP" sz="2400" dirty="0"/>
              <a:t>A</a:t>
            </a:r>
            <a:r>
              <a:rPr lang="ja-JP" altLang="en-US" sz="2400" dirty="0"/>
              <a:t>は</a:t>
            </a:r>
            <a:r>
              <a:rPr lang="en-US" altLang="ja-JP" sz="2400" dirty="0"/>
              <a:t>X</a:t>
            </a:r>
            <a:r>
              <a:rPr lang="ja-JP" altLang="en-US" sz="2400" dirty="0"/>
              <a:t>に代金を円で支払う。</a:t>
            </a:r>
          </a:p>
        </p:txBody>
      </p:sp>
      <p:cxnSp>
        <p:nvCxnSpPr>
          <p:cNvPr id="7" name="直線矢印コネクタ 6"/>
          <p:cNvCxnSpPr/>
          <p:nvPr/>
        </p:nvCxnSpPr>
        <p:spPr>
          <a:xfrm flipH="1">
            <a:off x="1463040" y="4236720"/>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781168" y="2780270"/>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463040" y="2523250"/>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61535" y="2780270"/>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1463040" y="2722508"/>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631092" y="2722508"/>
            <a:ext cx="1894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54352" y="278831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844527970"/>
      </p:ext>
    </p:extLst>
  </p:cSld>
  <p:clrMapOvr>
    <a:masterClrMapping/>
  </p:clrMapOvr>
  <mc:AlternateContent xmlns:mc="http://schemas.openxmlformats.org/markup-compatibility/2006" xmlns:p14="http://schemas.microsoft.com/office/powerpoint/2010/main">
    <mc:Choice Requires="p14">
      <p:transition spd="slow" p14:dur="2000" advTm="89357"/>
    </mc:Choice>
    <mc:Fallback xmlns="">
      <p:transition spd="slow" advTm="893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2" end="2"/>
                                            </p:txEl>
                                          </p:spTgt>
                                        </p:tgtEl>
                                        <p:attrNameLst>
                                          <p:attrName>style.visibility</p:attrName>
                                        </p:attrNameLst>
                                      </p:cBhvr>
                                      <p:to>
                                        <p:strVal val="visible"/>
                                      </p:to>
                                    </p:set>
                                    <p:anim calcmode="lin" valueType="num">
                                      <p:cBhvr additive="base">
                                        <p:cTn id="5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3" end="3"/>
                                            </p:txEl>
                                          </p:spTgt>
                                        </p:tgtEl>
                                        <p:attrNameLst>
                                          <p:attrName>style.visibility</p:attrName>
                                        </p:attrNameLst>
                                      </p:cBhvr>
                                      <p:to>
                                        <p:strVal val="visible"/>
                                      </p:to>
                                    </p:set>
                                    <p:anim calcmode="lin" valueType="num">
                                      <p:cBhvr additive="base">
                                        <p:cTn id="6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4" end="4"/>
                                            </p:txEl>
                                          </p:spTgt>
                                        </p:tgtEl>
                                        <p:attrNameLst>
                                          <p:attrName>style.visibility</p:attrName>
                                        </p:attrNameLst>
                                      </p:cBhvr>
                                      <p:to>
                                        <p:strVal val="visible"/>
                                      </p:to>
                                    </p:set>
                                    <p:anim calcmode="lin" valueType="num">
                                      <p:cBhvr additive="base">
                                        <p:cTn id="7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5" end="5"/>
                                            </p:txEl>
                                          </p:spTgt>
                                        </p:tgtEl>
                                        <p:attrNameLst>
                                          <p:attrName>style.visibility</p:attrName>
                                        </p:attrNameLst>
                                      </p:cBhvr>
                                      <p:to>
                                        <p:strVal val="visible"/>
                                      </p:to>
                                    </p:set>
                                    <p:anim calcmode="lin" valueType="num">
                                      <p:cBhvr additive="base">
                                        <p:cTn id="9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5">
                                            <p:txEl>
                                              <p:pRg st="6" end="6"/>
                                            </p:txEl>
                                          </p:spTgt>
                                        </p:tgtEl>
                                        <p:attrNameLst>
                                          <p:attrName>style.visibility</p:attrName>
                                        </p:attrNameLst>
                                      </p:cBhvr>
                                      <p:to>
                                        <p:strVal val="visible"/>
                                      </p:to>
                                    </p:set>
                                    <p:anim calcmode="lin" valueType="num">
                                      <p:cBhvr additive="base">
                                        <p:cTn id="10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20"/>
                                        </p:tgtEl>
                                        <p:attrNameLst>
                                          <p:attrName>style.visibility</p:attrName>
                                        </p:attrNameLst>
                                      </p:cBhvr>
                                      <p:to>
                                        <p:strVal val="visible"/>
                                      </p:to>
                                    </p:set>
                                    <p:anim calcmode="lin" valueType="num">
                                      <p:cBhvr additive="base">
                                        <p:cTn id="109" dur="500" fill="hold"/>
                                        <p:tgtEl>
                                          <p:spTgt spid="20"/>
                                        </p:tgtEl>
                                        <p:attrNameLst>
                                          <p:attrName>ppt_x</p:attrName>
                                        </p:attrNameLst>
                                      </p:cBhvr>
                                      <p:tavLst>
                                        <p:tav tm="0">
                                          <p:val>
                                            <p:strVal val="#ppt_x"/>
                                          </p:val>
                                        </p:tav>
                                        <p:tav tm="100000">
                                          <p:val>
                                            <p:strVal val="#ppt_x"/>
                                          </p:val>
                                        </p:tav>
                                      </p:tavLst>
                                    </p:anim>
                                    <p:anim calcmode="lin" valueType="num">
                                      <p:cBhvr additive="base">
                                        <p:cTn id="11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90420"/>
          </a:xfrm>
        </p:spPr>
        <p:txBody>
          <a:bodyPr>
            <a:noAutofit/>
          </a:bodyPr>
          <a:lstStyle/>
          <a:p>
            <a:pPr algn="l">
              <a:lnSpc>
                <a:spcPct val="100000"/>
              </a:lnSpc>
              <a:spcBef>
                <a:spcPts val="500"/>
              </a:spcBef>
            </a:pPr>
            <a:endParaRPr lang="ja-JP" altLang="en-US" dirty="0"/>
          </a:p>
          <a:p>
            <a:pPr algn="l">
              <a:lnSpc>
                <a:spcPct val="100000"/>
              </a:lnSpc>
              <a:spcBef>
                <a:spcPts val="500"/>
              </a:spcBef>
            </a:pPr>
            <a:endParaRPr lang="en-US" altLang="ja-JP" dirty="0"/>
          </a:p>
          <a:p>
            <a:pPr algn="l">
              <a:lnSpc>
                <a:spcPct val="100000"/>
              </a:lnSpc>
              <a:spcBef>
                <a:spcPts val="500"/>
              </a:spcBef>
            </a:pPr>
            <a:r>
              <a:rPr lang="ja-JP" altLang="en-US" dirty="0"/>
              <a:t>（アメリカ）　　　　　　（日本）</a:t>
            </a:r>
          </a:p>
          <a:p>
            <a:pPr algn="l">
              <a:lnSpc>
                <a:spcPct val="100000"/>
              </a:lnSpc>
              <a:spcBef>
                <a:spcPts val="500"/>
              </a:spcBef>
            </a:pPr>
            <a:r>
              <a:rPr lang="ja-JP" altLang="en-US" dirty="0"/>
              <a:t>　　</a:t>
            </a:r>
            <a:r>
              <a:rPr lang="en-US" altLang="ja-JP" dirty="0"/>
              <a:t>B                                 A</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      Y                                  X</a:t>
            </a: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5" name="テキスト ボックス 4"/>
          <p:cNvSpPr txBox="1"/>
          <p:nvPr/>
        </p:nvSpPr>
        <p:spPr>
          <a:xfrm>
            <a:off x="4765040" y="1956790"/>
            <a:ext cx="6138288" cy="3416320"/>
          </a:xfrm>
          <a:prstGeom prst="rect">
            <a:avLst/>
          </a:prstGeom>
          <a:noFill/>
        </p:spPr>
        <p:txBody>
          <a:bodyPr wrap="square" rtlCol="0">
            <a:spAutoFit/>
          </a:bodyPr>
          <a:lstStyle/>
          <a:p>
            <a:pPr marL="342900" indent="-342900">
              <a:buFont typeface="+mj-ea"/>
              <a:buAutoNum type="circleNumDbPlain"/>
            </a:pPr>
            <a:r>
              <a:rPr lang="en-US" altLang="ja-JP" sz="2400" dirty="0"/>
              <a:t>A</a:t>
            </a:r>
            <a:r>
              <a:rPr lang="ja-JP" altLang="en-US" sz="2400" dirty="0"/>
              <a:t>が</a:t>
            </a:r>
            <a:r>
              <a:rPr lang="en-US" altLang="ja-JP" sz="2400" dirty="0"/>
              <a:t>B</a:t>
            </a:r>
            <a:r>
              <a:rPr lang="ja-JP" altLang="en-US" sz="2400" dirty="0"/>
              <a:t>に対して持っているドル建ての預金が増える。</a:t>
            </a:r>
          </a:p>
          <a:p>
            <a:pPr marL="342900" indent="-342900">
              <a:buFont typeface="+mj-ea"/>
              <a:buAutoNum type="circleNumDbPlain"/>
            </a:pPr>
            <a:r>
              <a:rPr lang="ja-JP" altLang="en-US" sz="2400" dirty="0"/>
              <a:t>そのままで終わるケースもあるが、</a:t>
            </a:r>
            <a:r>
              <a:rPr lang="en-US" altLang="ja-JP" sz="2400" dirty="0"/>
              <a:t>A</a:t>
            </a:r>
            <a:r>
              <a:rPr lang="ja-JP" altLang="en-US" sz="2400" dirty="0"/>
              <a:t>は日本の銀行なので、そうして増えたドル預金の一部を円に換えたいと思うこともある。</a:t>
            </a:r>
          </a:p>
          <a:p>
            <a:pPr marL="342900" indent="-342900">
              <a:buFont typeface="+mj-ea"/>
              <a:buAutoNum type="circleNumDbPlain"/>
            </a:pPr>
            <a:r>
              <a:rPr lang="ja-JP" altLang="en-US" sz="2400" dirty="0"/>
              <a:t>そこで、</a:t>
            </a:r>
            <a:r>
              <a:rPr lang="en-US" altLang="ja-JP" sz="2400" dirty="0"/>
              <a:t>A</a:t>
            </a:r>
            <a:r>
              <a:rPr lang="ja-JP" altLang="en-US" sz="2400" dirty="0"/>
              <a:t>は東京外国為替市場で、円買い・ドル売りをしようとする。</a:t>
            </a:r>
          </a:p>
          <a:p>
            <a:pPr marL="342900" indent="-342900">
              <a:buFont typeface="+mj-ea"/>
              <a:buAutoNum type="circleNumDbPlain"/>
            </a:pPr>
            <a:r>
              <a:rPr lang="ja-JP" altLang="en-US" sz="2400" dirty="0"/>
              <a:t>その際に提示するレートをたとえば、</a:t>
            </a:r>
            <a:r>
              <a:rPr lang="en-US" altLang="ja-JP" sz="2400" dirty="0"/>
              <a:t>$1=\100</a:t>
            </a:r>
            <a:r>
              <a:rPr lang="ja-JP" altLang="en-US" sz="2400" dirty="0"/>
              <a:t>と仮定する。</a:t>
            </a:r>
          </a:p>
        </p:txBody>
      </p:sp>
      <p:cxnSp>
        <p:nvCxnSpPr>
          <p:cNvPr id="7" name="直線矢印コネクタ 6"/>
          <p:cNvCxnSpPr/>
          <p:nvPr/>
        </p:nvCxnSpPr>
        <p:spPr>
          <a:xfrm flipH="1">
            <a:off x="1463040" y="4236720"/>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781168" y="2780270"/>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463040" y="2523250"/>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61535" y="2780270"/>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1463040" y="2722508"/>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631092" y="2722508"/>
            <a:ext cx="1894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54352" y="278831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705745683"/>
      </p:ext>
    </p:extLst>
  </p:cSld>
  <p:clrMapOvr>
    <a:masterClrMapping/>
  </p:clrMapOvr>
  <mc:AlternateContent xmlns:mc="http://schemas.openxmlformats.org/markup-compatibility/2006" xmlns:p14="http://schemas.microsoft.com/office/powerpoint/2010/main">
    <mc:Choice Requires="p14">
      <p:transition spd="slow" p14:dur="2000" advTm="48628"/>
    </mc:Choice>
    <mc:Fallback xmlns="">
      <p:transition spd="slow" advTm="486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81860"/>
          </a:xfrm>
        </p:spPr>
        <p:txBody>
          <a:bodyPr>
            <a:noAutofit/>
          </a:bodyPr>
          <a:lstStyle/>
          <a:p>
            <a:pPr algn="l">
              <a:lnSpc>
                <a:spcPct val="100000"/>
              </a:lnSpc>
              <a:spcBef>
                <a:spcPts val="500"/>
              </a:spcBef>
            </a:pPr>
            <a:endParaRPr lang="ja-JP" altLang="en-US" dirty="0"/>
          </a:p>
          <a:p>
            <a:pPr algn="l">
              <a:lnSpc>
                <a:spcPct val="100000"/>
              </a:lnSpc>
              <a:spcBef>
                <a:spcPts val="500"/>
              </a:spcBef>
            </a:pPr>
            <a:endParaRPr lang="en-US" altLang="ja-JP" dirty="0"/>
          </a:p>
          <a:p>
            <a:pPr algn="l">
              <a:lnSpc>
                <a:spcPct val="100000"/>
              </a:lnSpc>
              <a:spcBef>
                <a:spcPts val="500"/>
              </a:spcBef>
            </a:pPr>
            <a:r>
              <a:rPr lang="ja-JP" altLang="en-US" dirty="0"/>
              <a:t>（アメリカ）　　　　　　（日本）</a:t>
            </a:r>
          </a:p>
          <a:p>
            <a:pPr algn="l">
              <a:lnSpc>
                <a:spcPct val="100000"/>
              </a:lnSpc>
              <a:spcBef>
                <a:spcPts val="500"/>
              </a:spcBef>
            </a:pPr>
            <a:r>
              <a:rPr lang="ja-JP" altLang="en-US" dirty="0"/>
              <a:t>　　</a:t>
            </a:r>
            <a:r>
              <a:rPr lang="en-US" altLang="ja-JP" dirty="0"/>
              <a:t>B                                 A</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      Y                                  X</a:t>
            </a: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5" name="テキスト ボックス 4"/>
          <p:cNvSpPr txBox="1"/>
          <p:nvPr/>
        </p:nvSpPr>
        <p:spPr>
          <a:xfrm>
            <a:off x="723360" y="4691834"/>
            <a:ext cx="10842564" cy="1569660"/>
          </a:xfrm>
          <a:prstGeom prst="rect">
            <a:avLst/>
          </a:prstGeom>
          <a:noFill/>
        </p:spPr>
        <p:txBody>
          <a:bodyPr wrap="square" rtlCol="0">
            <a:spAutoFit/>
          </a:bodyPr>
          <a:lstStyle/>
          <a:p>
            <a:pPr marL="342900" indent="-342900">
              <a:buFont typeface="+mj-ea"/>
              <a:buAutoNum type="circleNumDbPlain"/>
            </a:pPr>
            <a:r>
              <a:rPr lang="en-US" altLang="ja-JP" sz="2400" dirty="0"/>
              <a:t>A</a:t>
            </a:r>
            <a:r>
              <a:rPr lang="ja-JP" altLang="en-US" sz="2400" dirty="0"/>
              <a:t>は</a:t>
            </a:r>
            <a:r>
              <a:rPr lang="en-US" altLang="ja-JP" sz="2400" dirty="0"/>
              <a:t>$1=\100</a:t>
            </a:r>
            <a:r>
              <a:rPr lang="ja-JP" altLang="en-US" sz="2400" dirty="0"/>
              <a:t>のレートを東京外為市場に出す。</a:t>
            </a:r>
          </a:p>
          <a:p>
            <a:pPr marL="342900" indent="-342900">
              <a:buFont typeface="+mj-ea"/>
              <a:buAutoNum type="circleNumDbPlain"/>
            </a:pPr>
            <a:r>
              <a:rPr lang="ja-JP" altLang="en-US" sz="2400" dirty="0"/>
              <a:t>外国為替市場とは、このように、銀行・企業が外貨の売買を行う市場。</a:t>
            </a:r>
          </a:p>
          <a:p>
            <a:pPr marL="342900" indent="-342900">
              <a:buFont typeface="+mj-ea"/>
              <a:buAutoNum type="circleNumDbPlain"/>
            </a:pPr>
            <a:r>
              <a:rPr lang="ja-JP" altLang="en-US" sz="2400" dirty="0"/>
              <a:t>コンピュータでつながっている目に見えない市場で、値段と取引量の交渉をしている。決済は、外貨についてはコルレス預金、円については日銀預け金で行われる。</a:t>
            </a:r>
          </a:p>
        </p:txBody>
      </p:sp>
      <p:cxnSp>
        <p:nvCxnSpPr>
          <p:cNvPr id="7" name="直線矢印コネクタ 6"/>
          <p:cNvCxnSpPr/>
          <p:nvPr/>
        </p:nvCxnSpPr>
        <p:spPr>
          <a:xfrm flipH="1">
            <a:off x="1463040" y="4236720"/>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781168" y="2780270"/>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463040" y="2523250"/>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61535" y="2780270"/>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1463040" y="2722508"/>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631092" y="2722508"/>
            <a:ext cx="1894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54352" y="278831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円/楕円 3"/>
          <p:cNvSpPr/>
          <p:nvPr/>
        </p:nvSpPr>
        <p:spPr>
          <a:xfrm>
            <a:off x="3496228" y="1972186"/>
            <a:ext cx="5069840" cy="1301603"/>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ドル・円のレートを</a:t>
            </a:r>
            <a:r>
              <a:rPr kumimoji="1" lang="ja-JP" altLang="en-US" dirty="0">
                <a:solidFill>
                  <a:schemeClr val="tx1"/>
                </a:solidFill>
              </a:rPr>
              <a:t>オファー</a:t>
            </a:r>
          </a:p>
        </p:txBody>
      </p:sp>
      <p:sp>
        <p:nvSpPr>
          <p:cNvPr id="6" name="正方形/長方形 5"/>
          <p:cNvSpPr/>
          <p:nvPr/>
        </p:nvSpPr>
        <p:spPr>
          <a:xfrm>
            <a:off x="6969211" y="2846777"/>
            <a:ext cx="2162432" cy="427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東京外国為替市場</a:t>
            </a:r>
            <a:endParaRPr kumimoji="1" lang="en-US" altLang="ja-JP" dirty="0">
              <a:solidFill>
                <a:schemeClr val="tx1"/>
              </a:solidFill>
            </a:endParaRPr>
          </a:p>
        </p:txBody>
      </p:sp>
      <p:cxnSp>
        <p:nvCxnSpPr>
          <p:cNvPr id="11" name="直線矢印コネクタ 10"/>
          <p:cNvCxnSpPr/>
          <p:nvPr/>
        </p:nvCxnSpPr>
        <p:spPr>
          <a:xfrm>
            <a:off x="3781168" y="2523250"/>
            <a:ext cx="469556" cy="1087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50872364"/>
      </p:ext>
    </p:extLst>
  </p:cSld>
  <p:clrMapOvr>
    <a:masterClrMapping/>
  </p:clrMapOvr>
  <mc:AlternateContent xmlns:mc="http://schemas.openxmlformats.org/markup-compatibility/2006" xmlns:p14="http://schemas.microsoft.com/office/powerpoint/2010/main">
    <mc:Choice Requires="p14">
      <p:transition spd="slow" p14:dur="2000" advTm="78269"/>
    </mc:Choice>
    <mc:Fallback xmlns="">
      <p:transition spd="slow" advTm="782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 calcmode="lin" valueType="num">
                                      <p:cBhvr additive="base">
                                        <p:cTn id="4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81860"/>
          </a:xfrm>
        </p:spPr>
        <p:txBody>
          <a:bodyPr>
            <a:noAutofit/>
          </a:bodyPr>
          <a:lstStyle/>
          <a:p>
            <a:pPr algn="l">
              <a:lnSpc>
                <a:spcPct val="100000"/>
              </a:lnSpc>
              <a:spcBef>
                <a:spcPts val="500"/>
              </a:spcBef>
            </a:pPr>
            <a:r>
              <a:rPr lang="ja-JP" altLang="en-US" dirty="0"/>
              <a:t>（アメリカ）　　　　　　（日本）</a:t>
            </a:r>
          </a:p>
          <a:p>
            <a:pPr algn="l">
              <a:lnSpc>
                <a:spcPct val="100000"/>
              </a:lnSpc>
              <a:spcBef>
                <a:spcPts val="500"/>
              </a:spcBef>
            </a:pPr>
            <a:r>
              <a:rPr lang="ja-JP" altLang="en-US" dirty="0"/>
              <a:t>　　</a:t>
            </a:r>
            <a:r>
              <a:rPr lang="en-US" altLang="ja-JP" dirty="0"/>
              <a:t>B                                 A</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      Y                                  X</a:t>
            </a: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5" name="テキスト ボックス 4"/>
          <p:cNvSpPr txBox="1"/>
          <p:nvPr/>
        </p:nvSpPr>
        <p:spPr>
          <a:xfrm>
            <a:off x="680935" y="3966091"/>
            <a:ext cx="10842564" cy="2677656"/>
          </a:xfrm>
          <a:prstGeom prst="rect">
            <a:avLst/>
          </a:prstGeom>
          <a:noFill/>
        </p:spPr>
        <p:txBody>
          <a:bodyPr wrap="square" rtlCol="0">
            <a:spAutoFit/>
          </a:bodyPr>
          <a:lstStyle/>
          <a:p>
            <a:pPr marL="342900" indent="-342900">
              <a:buFont typeface="+mj-ea"/>
              <a:buAutoNum type="circleNumDbPlain"/>
            </a:pPr>
            <a:r>
              <a:rPr lang="ja-JP" altLang="en-US" sz="2400" dirty="0"/>
              <a:t>その相手となってくれる銀行や企業が現れればいいが、うまく取引が成立しない（＝出会いがつかない）場合、</a:t>
            </a:r>
          </a:p>
          <a:p>
            <a:pPr marL="342900" indent="-342900">
              <a:buFont typeface="+mj-ea"/>
              <a:buAutoNum type="circleNumDbPlain"/>
            </a:pPr>
            <a:r>
              <a:rPr lang="en-US" altLang="ja-JP" sz="2400" dirty="0"/>
              <a:t>A</a:t>
            </a:r>
            <a:r>
              <a:rPr lang="ja-JP" altLang="en-US" sz="2400" dirty="0"/>
              <a:t>はオファーするレートを変更して、相手の登場を待つ。</a:t>
            </a:r>
          </a:p>
          <a:p>
            <a:pPr marL="342900" indent="-342900">
              <a:buFont typeface="+mj-ea"/>
              <a:buAutoNum type="circleNumDbPlain"/>
            </a:pPr>
            <a:r>
              <a:rPr lang="ja-JP" altLang="en-US" sz="2400" dirty="0"/>
              <a:t>具体的には、</a:t>
            </a:r>
            <a:r>
              <a:rPr lang="en-US" altLang="ja-JP" sz="2400" dirty="0"/>
              <a:t>$1=\98</a:t>
            </a:r>
            <a:r>
              <a:rPr lang="ja-JP" altLang="en-US" sz="2400" dirty="0"/>
              <a:t>（ドル安・円高）などとする。</a:t>
            </a:r>
          </a:p>
          <a:p>
            <a:pPr marL="342900" indent="-342900">
              <a:buFont typeface="+mj-ea"/>
              <a:buAutoNum type="circleNumDbPlain"/>
            </a:pPr>
            <a:r>
              <a:rPr lang="ja-JP" altLang="en-US" sz="2400" dirty="0"/>
              <a:t>他の市場参加者としては、たとえば</a:t>
            </a:r>
            <a:r>
              <a:rPr lang="en-US" altLang="ja-JP" sz="2400" dirty="0"/>
              <a:t>1</a:t>
            </a:r>
            <a:r>
              <a:rPr lang="ja-JP" altLang="en-US" sz="2400" dirty="0"/>
              <a:t>億ドルの取引の場合、</a:t>
            </a:r>
            <a:r>
              <a:rPr lang="en-US" altLang="ja-JP" sz="2400" dirty="0"/>
              <a:t>100</a:t>
            </a:r>
            <a:r>
              <a:rPr lang="ja-JP" altLang="en-US" sz="2400" dirty="0"/>
              <a:t>億円支払わなければならなかったレートが、</a:t>
            </a:r>
            <a:r>
              <a:rPr lang="en-US" altLang="ja-JP" sz="2400" dirty="0"/>
              <a:t>98</a:t>
            </a:r>
            <a:r>
              <a:rPr lang="ja-JP" altLang="en-US" sz="2400" dirty="0"/>
              <a:t>億円と</a:t>
            </a:r>
            <a:r>
              <a:rPr lang="en-US" altLang="ja-JP" sz="2400" dirty="0"/>
              <a:t>2</a:t>
            </a:r>
            <a:r>
              <a:rPr lang="ja-JP" altLang="en-US" sz="2400" dirty="0"/>
              <a:t>億円も少なくてすむ。つまり、ドルが安いという割安感から、この取引に応じようとするかもしれない。</a:t>
            </a:r>
          </a:p>
        </p:txBody>
      </p:sp>
      <p:cxnSp>
        <p:nvCxnSpPr>
          <p:cNvPr id="7" name="直線矢印コネクタ 6"/>
          <p:cNvCxnSpPr/>
          <p:nvPr/>
        </p:nvCxnSpPr>
        <p:spPr>
          <a:xfrm flipH="1">
            <a:off x="1463040" y="3369552"/>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756455" y="1979553"/>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463040" y="1584136"/>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36821" y="197955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1463040" y="1934640"/>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631092" y="1783395"/>
            <a:ext cx="1894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25520" y="197955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円/楕円 3"/>
          <p:cNvSpPr/>
          <p:nvPr/>
        </p:nvSpPr>
        <p:spPr>
          <a:xfrm>
            <a:off x="3525520" y="1114212"/>
            <a:ext cx="5069840" cy="12700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ドル・円のレート</a:t>
            </a:r>
            <a:r>
              <a:rPr kumimoji="1" lang="ja-JP" altLang="en-US" dirty="0">
                <a:solidFill>
                  <a:schemeClr val="tx1"/>
                </a:solidFill>
              </a:rPr>
              <a:t>のオファー</a:t>
            </a:r>
          </a:p>
        </p:txBody>
      </p:sp>
      <p:sp>
        <p:nvSpPr>
          <p:cNvPr id="6" name="正方形/長方形 5"/>
          <p:cNvSpPr/>
          <p:nvPr/>
        </p:nvSpPr>
        <p:spPr>
          <a:xfrm>
            <a:off x="7167302" y="2035771"/>
            <a:ext cx="2162432" cy="427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東京外国為替市場</a:t>
            </a:r>
            <a:endParaRPr kumimoji="1" lang="en-US" altLang="ja-JP" dirty="0">
              <a:solidFill>
                <a:schemeClr val="tx1"/>
              </a:solidFill>
            </a:endParaRPr>
          </a:p>
        </p:txBody>
      </p:sp>
      <p:cxnSp>
        <p:nvCxnSpPr>
          <p:cNvPr id="11" name="直線矢印コネクタ 10"/>
          <p:cNvCxnSpPr/>
          <p:nvPr/>
        </p:nvCxnSpPr>
        <p:spPr>
          <a:xfrm>
            <a:off x="3855308" y="1680519"/>
            <a:ext cx="385591" cy="686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845300120"/>
      </p:ext>
    </p:extLst>
  </p:cSld>
  <p:clrMapOvr>
    <a:masterClrMapping/>
  </p:clrMapOvr>
  <mc:AlternateContent xmlns:mc="http://schemas.openxmlformats.org/markup-compatibility/2006" xmlns:p14="http://schemas.microsoft.com/office/powerpoint/2010/main">
    <mc:Choice Requires="p14">
      <p:transition spd="slow" p14:dur="2000" advTm="81267"/>
    </mc:Choice>
    <mc:Fallback xmlns="">
      <p:transition spd="slow" advTm="812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705032"/>
          </a:xfrm>
        </p:spPr>
        <p:txBody>
          <a:bodyPr>
            <a:noAutofit/>
          </a:bodyPr>
          <a:lstStyle/>
          <a:p>
            <a:pPr algn="l">
              <a:lnSpc>
                <a:spcPct val="100000"/>
              </a:lnSpc>
              <a:spcBef>
                <a:spcPts val="500"/>
              </a:spcBef>
            </a:pPr>
            <a:r>
              <a:rPr lang="ja-JP" altLang="en-US" dirty="0"/>
              <a:t>（アメリカ）　　　　　　（日本）</a:t>
            </a:r>
          </a:p>
          <a:p>
            <a:pPr algn="l">
              <a:lnSpc>
                <a:spcPct val="100000"/>
              </a:lnSpc>
              <a:spcBef>
                <a:spcPts val="500"/>
              </a:spcBef>
            </a:pPr>
            <a:r>
              <a:rPr lang="ja-JP" altLang="en-US" dirty="0"/>
              <a:t>　　</a:t>
            </a:r>
            <a:r>
              <a:rPr lang="en-US" altLang="ja-JP" dirty="0"/>
              <a:t>B                                 A</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      Y                                  X</a:t>
            </a: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4</a:t>
            </a:r>
            <a:r>
              <a:rPr kumimoji="1" lang="ja-JP" altLang="en-US" dirty="0"/>
              <a:t>章</a:t>
            </a:r>
            <a:r>
              <a:rPr lang="en-US" altLang="ja-JP" dirty="0"/>
              <a:t>2</a:t>
            </a:r>
            <a:r>
              <a:rPr kumimoji="1" lang="ja-JP" altLang="en-US" dirty="0"/>
              <a:t>節</a:t>
            </a:r>
          </a:p>
        </p:txBody>
      </p:sp>
      <p:sp>
        <p:nvSpPr>
          <p:cNvPr id="5" name="テキスト ボックス 4"/>
          <p:cNvSpPr txBox="1"/>
          <p:nvPr/>
        </p:nvSpPr>
        <p:spPr>
          <a:xfrm>
            <a:off x="680935" y="3966091"/>
            <a:ext cx="10842564" cy="2677656"/>
          </a:xfrm>
          <a:prstGeom prst="rect">
            <a:avLst/>
          </a:prstGeom>
          <a:noFill/>
        </p:spPr>
        <p:txBody>
          <a:bodyPr wrap="square" rtlCol="0">
            <a:spAutoFit/>
          </a:bodyPr>
          <a:lstStyle/>
          <a:p>
            <a:pPr marL="342900" indent="-342900">
              <a:buFont typeface="+mj-ea"/>
              <a:buAutoNum type="circleNumDbPlain"/>
            </a:pPr>
            <a:r>
              <a:rPr lang="ja-JP" altLang="en-US" sz="2400" dirty="0"/>
              <a:t>これに対して、通貨当局（財務省と日本銀行）が、円高にブレーキをかけたいと思えば、財務省が日銀に指示して、日銀は外国為替市場に介入する。</a:t>
            </a:r>
          </a:p>
          <a:p>
            <a:pPr marL="342900" indent="-342900">
              <a:buFont typeface="+mj-ea"/>
              <a:buAutoNum type="circleNumDbPlain"/>
            </a:pPr>
            <a:r>
              <a:rPr lang="ja-JP" altLang="en-US" sz="2400" dirty="0"/>
              <a:t>すなわち、日銀は、</a:t>
            </a:r>
            <a:r>
              <a:rPr lang="en-US" altLang="ja-JP" sz="2400" dirty="0"/>
              <a:t>A</a:t>
            </a:r>
            <a:r>
              <a:rPr lang="ja-JP" altLang="en-US" sz="2400" dirty="0"/>
              <a:t>を相手にドル買い・円売りを行う。その様子を上と同じ図に書き加えてみる。</a:t>
            </a:r>
          </a:p>
          <a:p>
            <a:pPr marL="342900" indent="-342900">
              <a:buFont typeface="+mj-ea"/>
              <a:buAutoNum type="circleNumDbPlain"/>
            </a:pPr>
            <a:r>
              <a:rPr lang="ja-JP" altLang="en-US" sz="2400" dirty="0"/>
              <a:t>日銀は、</a:t>
            </a:r>
            <a:r>
              <a:rPr lang="en-US" altLang="ja-JP" sz="2400" dirty="0"/>
              <a:t>$1=\98</a:t>
            </a:r>
            <a:r>
              <a:rPr lang="ja-JP" altLang="en-US" sz="2400" dirty="0"/>
              <a:t>で取引されてほしいくなと思っているので、たとえば、</a:t>
            </a:r>
            <a:r>
              <a:rPr lang="en-US" altLang="ja-JP" sz="2400" dirty="0"/>
              <a:t>$1=\99</a:t>
            </a:r>
            <a:r>
              <a:rPr lang="ja-JP" altLang="en-US" sz="2400" dirty="0"/>
              <a:t>などのレートで交換する（</a:t>
            </a:r>
            <a:r>
              <a:rPr lang="en-US" altLang="ja-JP" sz="2400" dirty="0"/>
              <a:t>A</a:t>
            </a:r>
            <a:r>
              <a:rPr lang="ja-JP" altLang="en-US" sz="2400" dirty="0"/>
              <a:t>としては、民間の他の銀行相手よりも、日銀相手の方が得）。</a:t>
            </a:r>
          </a:p>
        </p:txBody>
      </p:sp>
      <p:cxnSp>
        <p:nvCxnSpPr>
          <p:cNvPr id="7" name="直線矢印コネクタ 6"/>
          <p:cNvCxnSpPr/>
          <p:nvPr/>
        </p:nvCxnSpPr>
        <p:spPr>
          <a:xfrm flipH="1">
            <a:off x="1463040" y="3369552"/>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756455" y="1979553"/>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1463040" y="1584136"/>
            <a:ext cx="20624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36821" y="197955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1463040" y="1934640"/>
            <a:ext cx="0" cy="108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631092" y="1783395"/>
            <a:ext cx="18944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25520" y="1979553"/>
            <a:ext cx="0" cy="1087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円/楕円 3"/>
          <p:cNvSpPr/>
          <p:nvPr/>
        </p:nvSpPr>
        <p:spPr>
          <a:xfrm>
            <a:off x="3525520" y="1082687"/>
            <a:ext cx="5069840" cy="12700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solidFill>
                <a:schemeClr val="tx1"/>
              </a:solidFill>
            </a:endParaRPr>
          </a:p>
        </p:txBody>
      </p:sp>
      <p:sp>
        <p:nvSpPr>
          <p:cNvPr id="6" name="正方形/長方形 5"/>
          <p:cNvSpPr/>
          <p:nvPr/>
        </p:nvSpPr>
        <p:spPr>
          <a:xfrm>
            <a:off x="6920166" y="2051228"/>
            <a:ext cx="2162432" cy="427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東京外国為替市場</a:t>
            </a:r>
            <a:endParaRPr kumimoji="1" lang="en-US" altLang="ja-JP" dirty="0">
              <a:solidFill>
                <a:schemeClr val="tx1"/>
              </a:solidFill>
            </a:endParaRPr>
          </a:p>
        </p:txBody>
      </p:sp>
      <p:sp>
        <p:nvSpPr>
          <p:cNvPr id="14" name="テキスト ボックス 13"/>
          <p:cNvSpPr txBox="1"/>
          <p:nvPr/>
        </p:nvSpPr>
        <p:spPr>
          <a:xfrm>
            <a:off x="5851123" y="1498438"/>
            <a:ext cx="1194761" cy="369332"/>
          </a:xfrm>
          <a:prstGeom prst="rect">
            <a:avLst/>
          </a:prstGeom>
          <a:noFill/>
        </p:spPr>
        <p:txBody>
          <a:bodyPr wrap="square" rtlCol="0">
            <a:spAutoFit/>
          </a:bodyPr>
          <a:lstStyle/>
          <a:p>
            <a:r>
              <a:rPr kumimoji="1" lang="ja-JP" altLang="en-US" dirty="0"/>
              <a:t>日本銀行</a:t>
            </a:r>
          </a:p>
        </p:txBody>
      </p:sp>
      <p:cxnSp>
        <p:nvCxnSpPr>
          <p:cNvPr id="22" name="直線矢印コネクタ 21"/>
          <p:cNvCxnSpPr/>
          <p:nvPr/>
        </p:nvCxnSpPr>
        <p:spPr>
          <a:xfrm>
            <a:off x="3855308" y="1584136"/>
            <a:ext cx="19958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flipV="1">
            <a:off x="3851738" y="1820362"/>
            <a:ext cx="199938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5101205" y="1255207"/>
            <a:ext cx="585024" cy="369332"/>
          </a:xfrm>
          <a:prstGeom prst="rect">
            <a:avLst/>
          </a:prstGeom>
          <a:noFill/>
        </p:spPr>
        <p:txBody>
          <a:bodyPr wrap="square" rtlCol="0">
            <a:spAutoFit/>
          </a:bodyPr>
          <a:lstStyle/>
          <a:p>
            <a:r>
              <a:rPr kumimoji="1" lang="ja-JP" altLang="en-US" dirty="0"/>
              <a:t>ドル</a:t>
            </a:r>
          </a:p>
        </p:txBody>
      </p:sp>
      <p:sp>
        <p:nvSpPr>
          <p:cNvPr id="26" name="テキスト ボックス 25"/>
          <p:cNvSpPr txBox="1"/>
          <p:nvPr/>
        </p:nvSpPr>
        <p:spPr>
          <a:xfrm>
            <a:off x="4328890" y="1831520"/>
            <a:ext cx="585024" cy="369332"/>
          </a:xfrm>
          <a:prstGeom prst="rect">
            <a:avLst/>
          </a:prstGeom>
          <a:noFill/>
        </p:spPr>
        <p:txBody>
          <a:bodyPr wrap="square" rtlCol="0">
            <a:spAutoFit/>
          </a:bodyPr>
          <a:lstStyle/>
          <a:p>
            <a:r>
              <a:rPr lang="ja-JP" altLang="en-US" dirty="0"/>
              <a:t>円</a:t>
            </a:r>
            <a:endParaRPr kumimoji="1" lang="ja-JP" altLang="en-US" dirty="0"/>
          </a:p>
        </p:txBody>
      </p:sp>
    </p:spTree>
    <p:custDataLst>
      <p:tags r:id="rId1"/>
    </p:custDataLst>
    <p:extLst>
      <p:ext uri="{BB962C8B-B14F-4D97-AF65-F5344CB8AC3E}">
        <p14:creationId xmlns:p14="http://schemas.microsoft.com/office/powerpoint/2010/main" val="2800047682"/>
      </p:ext>
    </p:extLst>
  </p:cSld>
  <p:clrMapOvr>
    <a:masterClrMapping/>
  </p:clrMapOvr>
  <mc:AlternateContent xmlns:mc="http://schemas.openxmlformats.org/markup-compatibility/2006" xmlns:p14="http://schemas.microsoft.com/office/powerpoint/2010/main">
    <mc:Choice Requires="p14">
      <p:transition spd="slow" p14:dur="2000" advTm="75938"/>
    </mc:Choice>
    <mc:Fallback xmlns="">
      <p:transition spd="slow" advTm="759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2" end="2"/>
                                            </p:txEl>
                                          </p:spTgt>
                                        </p:tgtEl>
                                        <p:attrNameLst>
                                          <p:attrName>style.visibility</p:attrName>
                                        </p:attrNameLst>
                                      </p:cBhvr>
                                      <p:to>
                                        <p:strVal val="visible"/>
                                      </p:to>
                                    </p:set>
                                    <p:anim calcmode="lin" valueType="num">
                                      <p:cBhvr additive="base">
                                        <p:cTn id="4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5" grpId="0"/>
      <p:bldP spid="26"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1|4.8|42.8|12.8"/>
</p:tagLst>
</file>

<file path=ppt/tags/tag10.xml><?xml version="1.0" encoding="utf-8"?>
<p:tagLst xmlns:a="http://schemas.openxmlformats.org/drawingml/2006/main" xmlns:r="http://schemas.openxmlformats.org/officeDocument/2006/relationships" xmlns:p="http://schemas.openxmlformats.org/presentationml/2006/main">
  <p:tag name="TIMING" val="|0.7|31.6"/>
</p:tagLst>
</file>

<file path=ppt/tags/tag11.xml><?xml version="1.0" encoding="utf-8"?>
<p:tagLst xmlns:a="http://schemas.openxmlformats.org/drawingml/2006/main" xmlns:r="http://schemas.openxmlformats.org/officeDocument/2006/relationships" xmlns:p="http://schemas.openxmlformats.org/presentationml/2006/main">
  <p:tag name="TIMING" val="|28.6|1.6|3.1|3.2|9.3|8.4|3|12.9|19.2|3.6|16.3|2.3|12.7|19.1|4.9|2.3"/>
</p:tagLst>
</file>

<file path=ppt/tags/tag12.xml><?xml version="1.0" encoding="utf-8"?>
<p:tagLst xmlns:a="http://schemas.openxmlformats.org/drawingml/2006/main" xmlns:r="http://schemas.openxmlformats.org/officeDocument/2006/relationships" xmlns:p="http://schemas.openxmlformats.org/presentationml/2006/main">
  <p:tag name="TIMING" val="|1.9|1.1|38|10.3|26.4"/>
</p:tagLst>
</file>

<file path=ppt/tags/tag13.xml><?xml version="1.0" encoding="utf-8"?>
<p:tagLst xmlns:a="http://schemas.openxmlformats.org/drawingml/2006/main" xmlns:r="http://schemas.openxmlformats.org/officeDocument/2006/relationships" xmlns:p="http://schemas.openxmlformats.org/presentationml/2006/main">
  <p:tag name="TIMING" val="|0.6|1.5|42.2|28.2"/>
</p:tagLst>
</file>

<file path=ppt/tags/tag14.xml><?xml version="1.0" encoding="utf-8"?>
<p:tagLst xmlns:a="http://schemas.openxmlformats.org/drawingml/2006/main" xmlns:r="http://schemas.openxmlformats.org/officeDocument/2006/relationships" xmlns:p="http://schemas.openxmlformats.org/presentationml/2006/main">
  <p:tag name="TIMING" val="|1.1|7.2|41|12.3"/>
</p:tagLst>
</file>

<file path=ppt/tags/tag15.xml><?xml version="1.0" encoding="utf-8"?>
<p:tagLst xmlns:a="http://schemas.openxmlformats.org/drawingml/2006/main" xmlns:r="http://schemas.openxmlformats.org/officeDocument/2006/relationships" xmlns:p="http://schemas.openxmlformats.org/presentationml/2006/main">
  <p:tag name="TIMING" val="|1|1.8|1.7|12.8|35.8"/>
</p:tagLst>
</file>

<file path=ppt/tags/tag16.xml><?xml version="1.0" encoding="utf-8"?>
<p:tagLst xmlns:a="http://schemas.openxmlformats.org/drawingml/2006/main" xmlns:r="http://schemas.openxmlformats.org/officeDocument/2006/relationships" xmlns:p="http://schemas.openxmlformats.org/presentationml/2006/main">
  <p:tag name="TIMING" val="|0.7|30.4|46.1|4.2|27.9"/>
</p:tagLst>
</file>

<file path=ppt/tags/tag17.xml><?xml version="1.0" encoding="utf-8"?>
<p:tagLst xmlns:a="http://schemas.openxmlformats.org/drawingml/2006/main" xmlns:r="http://schemas.openxmlformats.org/officeDocument/2006/relationships" xmlns:p="http://schemas.openxmlformats.org/presentationml/2006/main">
  <p:tag name="TIMING" val="|1.5|5.7|6.2|24.1|4.7|9|7.4|34.8|48.3"/>
</p:tagLst>
</file>

<file path=ppt/tags/tag18.xml><?xml version="1.0" encoding="utf-8"?>
<p:tagLst xmlns:a="http://schemas.openxmlformats.org/drawingml/2006/main" xmlns:r="http://schemas.openxmlformats.org/officeDocument/2006/relationships" xmlns:p="http://schemas.openxmlformats.org/presentationml/2006/main">
  <p:tag name="TIMING" val="|1.3|9.5|30.7|21.3|37|11.7|24.6|29.1|29.8"/>
</p:tagLst>
</file>

<file path=ppt/tags/tag19.xml><?xml version="1.0" encoding="utf-8"?>
<p:tagLst xmlns:a="http://schemas.openxmlformats.org/drawingml/2006/main" xmlns:r="http://schemas.openxmlformats.org/officeDocument/2006/relationships" xmlns:p="http://schemas.openxmlformats.org/presentationml/2006/main">
  <p:tag name="TIMING" val="|0.8|32.2|2.6|26.8|7.6|46.8|11.4|34.6"/>
</p:tagLst>
</file>

<file path=ppt/tags/tag2.xml><?xml version="1.0" encoding="utf-8"?>
<p:tagLst xmlns:a="http://schemas.openxmlformats.org/drawingml/2006/main" xmlns:r="http://schemas.openxmlformats.org/officeDocument/2006/relationships" xmlns:p="http://schemas.openxmlformats.org/presentationml/2006/main">
  <p:tag name="TIMING" val="|1|60.5"/>
</p:tagLst>
</file>

<file path=ppt/tags/tag20.xml><?xml version="1.0" encoding="utf-8"?>
<p:tagLst xmlns:a="http://schemas.openxmlformats.org/drawingml/2006/main" xmlns:r="http://schemas.openxmlformats.org/officeDocument/2006/relationships" xmlns:p="http://schemas.openxmlformats.org/presentationml/2006/main">
  <p:tag name="TIMING" val="|1.3|34.5|1.4|35.1|8.8|33.8|15.9"/>
</p:tagLst>
</file>

<file path=ppt/tags/tag21.xml><?xml version="1.0" encoding="utf-8"?>
<p:tagLst xmlns:a="http://schemas.openxmlformats.org/drawingml/2006/main" xmlns:r="http://schemas.openxmlformats.org/officeDocument/2006/relationships" xmlns:p="http://schemas.openxmlformats.org/presentationml/2006/main">
  <p:tag name="TIMING" val="|2.2|3|7|3.3|20.2|0.5|0.3|0.5|0.4|0.4|4.7|47.5|0.9"/>
</p:tagLst>
</file>

<file path=ppt/tags/tag22.xml><?xml version="1.0" encoding="utf-8"?>
<p:tagLst xmlns:a="http://schemas.openxmlformats.org/drawingml/2006/main" xmlns:r="http://schemas.openxmlformats.org/officeDocument/2006/relationships" xmlns:p="http://schemas.openxmlformats.org/presentationml/2006/main">
  <p:tag name="TIMING" val="|0.8|27.5|4.2"/>
</p:tagLst>
</file>

<file path=ppt/tags/tag23.xml><?xml version="1.0" encoding="utf-8"?>
<p:tagLst xmlns:a="http://schemas.openxmlformats.org/drawingml/2006/main" xmlns:r="http://schemas.openxmlformats.org/officeDocument/2006/relationships" xmlns:p="http://schemas.openxmlformats.org/presentationml/2006/main">
  <p:tag name="TIMING" val="|0.7|2.3|29.7|77.4|1.5"/>
</p:tagLst>
</file>

<file path=ppt/tags/tag3.xml><?xml version="1.0" encoding="utf-8"?>
<p:tagLst xmlns:a="http://schemas.openxmlformats.org/drawingml/2006/main" xmlns:r="http://schemas.openxmlformats.org/officeDocument/2006/relationships" xmlns:p="http://schemas.openxmlformats.org/presentationml/2006/main">
  <p:tag name="TIMING" val="|0.8|26.5|124.3|20.7|21.7"/>
</p:tagLst>
</file>

<file path=ppt/tags/tag4.xml><?xml version="1.0" encoding="utf-8"?>
<p:tagLst xmlns:a="http://schemas.openxmlformats.org/drawingml/2006/main" xmlns:r="http://schemas.openxmlformats.org/officeDocument/2006/relationships" xmlns:p="http://schemas.openxmlformats.org/presentationml/2006/main">
  <p:tag name="TIMING" val="|0.7|13.6|1.1|1.5|1|1.2|7.5|8.5|1.7|4.5|1.3|4.3|1.3|2.4|1.9|23.1|2.2|5.4"/>
</p:tagLst>
</file>

<file path=ppt/tags/tag5.xml><?xml version="1.0" encoding="utf-8"?>
<p:tagLst xmlns:a="http://schemas.openxmlformats.org/drawingml/2006/main" xmlns:r="http://schemas.openxmlformats.org/officeDocument/2006/relationships" xmlns:p="http://schemas.openxmlformats.org/presentationml/2006/main">
  <p:tag name="TIMING" val="|1.6|6.6|25.1|6.6"/>
</p:tagLst>
</file>

<file path=ppt/tags/tag6.xml><?xml version="1.0" encoding="utf-8"?>
<p:tagLst xmlns:a="http://schemas.openxmlformats.org/drawingml/2006/main" xmlns:r="http://schemas.openxmlformats.org/officeDocument/2006/relationships" xmlns:p="http://schemas.openxmlformats.org/presentationml/2006/main">
  <p:tag name="TIMING" val="|1.1|8|1.1|2.6|1.2|2.5|7.6"/>
</p:tagLst>
</file>

<file path=ppt/tags/tag7.xml><?xml version="1.0" encoding="utf-8"?>
<p:tagLst xmlns:a="http://schemas.openxmlformats.org/drawingml/2006/main" xmlns:r="http://schemas.openxmlformats.org/officeDocument/2006/relationships" xmlns:p="http://schemas.openxmlformats.org/presentationml/2006/main">
  <p:tag name="TIMING" val="|0.6|21.9|6.2"/>
</p:tagLst>
</file>

<file path=ppt/tags/tag8.xml><?xml version="1.0" encoding="utf-8"?>
<p:tagLst xmlns:a="http://schemas.openxmlformats.org/drawingml/2006/main" xmlns:r="http://schemas.openxmlformats.org/officeDocument/2006/relationships" xmlns:p="http://schemas.openxmlformats.org/presentationml/2006/main">
  <p:tag name="TIMING" val="|0.9|16.6|10.9|0.9|1|1|1|1.8"/>
</p:tagLst>
</file>

<file path=ppt/tags/tag9.xml><?xml version="1.0" encoding="utf-8"?>
<p:tagLst xmlns:a="http://schemas.openxmlformats.org/drawingml/2006/main" xmlns:r="http://schemas.openxmlformats.org/officeDocument/2006/relationships" xmlns:p="http://schemas.openxmlformats.org/presentationml/2006/main">
  <p:tag name="TIMING" val="|0.7|43.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1430</TotalTime>
  <Words>3286</Words>
  <Application>Microsoft Office PowerPoint</Application>
  <PresentationFormat>ワイド画面</PresentationFormat>
  <Paragraphs>302</Paragraphs>
  <Slides>24</Slides>
  <Notes>24</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24</vt:i4>
      </vt:variant>
    </vt:vector>
  </HeadingPairs>
  <TitlesOfParts>
    <vt:vector size="33" baseType="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lpstr>第4章2節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199</cp:revision>
  <dcterms:created xsi:type="dcterms:W3CDTF">2020-04-12T07:19:24Z</dcterms:created>
  <dcterms:modified xsi:type="dcterms:W3CDTF">2024-06-06T07:17:59Z</dcterms:modified>
</cp:coreProperties>
</file>