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notesSlides/notesSlide16.xml" ContentType="application/vnd.openxmlformats-officedocument.presentationml.notesSlide+xml"/>
  <Override PartName="/ppt/tags/tag16.xml" ContentType="application/vnd.openxmlformats-officedocument.presentationml.tags+xml"/>
  <Override PartName="/ppt/notesSlides/notesSlide17.xml" ContentType="application/vnd.openxmlformats-officedocument.presentationml.notesSlide+xml"/>
  <Override PartName="/ppt/tags/tag17.xml" ContentType="application/vnd.openxmlformats-officedocument.presentationml.tags+xml"/>
  <Override PartName="/ppt/notesSlides/notesSlide18.xml" ContentType="application/vnd.openxmlformats-officedocument.presentationml.notesSlide+xml"/>
  <Override PartName="/ppt/tags/tag18.xml" ContentType="application/vnd.openxmlformats-officedocument.presentationml.tags+xml"/>
  <Override PartName="/ppt/notesSlides/notesSlide19.xml" ContentType="application/vnd.openxmlformats-officedocument.presentationml.notesSlide+xml"/>
  <Override PartName="/ppt/tags/tag19.xml" ContentType="application/vnd.openxmlformats-officedocument.presentationml.tags+xml"/>
  <Override PartName="/ppt/notesSlides/notesSlide20.xml" ContentType="application/vnd.openxmlformats-officedocument.presentationml.notesSlide+xml"/>
  <Override PartName="/ppt/tags/tag20.xml" ContentType="application/vnd.openxmlformats-officedocument.presentationml.tags+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87" r:id="rId2"/>
    <p:sldMasterId id="2147483701" r:id="rId3"/>
    <p:sldMasterId id="2147483674" r:id="rId4"/>
    <p:sldMasterId id="2147483660" r:id="rId5"/>
  </p:sldMasterIdLst>
  <p:notesMasterIdLst>
    <p:notesMasterId r:id="rId27"/>
  </p:notesMasterIdLst>
  <p:handoutMasterIdLst>
    <p:handoutMasterId r:id="rId28"/>
  </p:handoutMasterIdLst>
  <p:sldIdLst>
    <p:sldId id="271" r:id="rId6"/>
    <p:sldId id="265" r:id="rId7"/>
    <p:sldId id="272" r:id="rId8"/>
    <p:sldId id="274" r:id="rId9"/>
    <p:sldId id="275" r:id="rId10"/>
    <p:sldId id="276" r:id="rId11"/>
    <p:sldId id="277" r:id="rId12"/>
    <p:sldId id="273" r:id="rId13"/>
    <p:sldId id="278" r:id="rId14"/>
    <p:sldId id="279" r:id="rId15"/>
    <p:sldId id="280" r:id="rId16"/>
    <p:sldId id="281" r:id="rId17"/>
    <p:sldId id="282" r:id="rId18"/>
    <p:sldId id="283" r:id="rId19"/>
    <p:sldId id="284" r:id="rId20"/>
    <p:sldId id="285" r:id="rId21"/>
    <p:sldId id="286" r:id="rId22"/>
    <p:sldId id="287" r:id="rId23"/>
    <p:sldId id="266" r:id="rId24"/>
    <p:sldId id="267" r:id="rId25"/>
    <p:sldId id="268" r:id="rId2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5250" autoAdjust="0"/>
  </p:normalViewPr>
  <p:slideViewPr>
    <p:cSldViewPr snapToGrid="0">
      <p:cViewPr varScale="1">
        <p:scale>
          <a:sx n="79" d="100"/>
          <a:sy n="79" d="100"/>
        </p:scale>
        <p:origin x="72" y="144"/>
      </p:cViewPr>
      <p:guideLst/>
    </p:cSldViewPr>
  </p:slideViewPr>
  <p:notesTextViewPr>
    <p:cViewPr>
      <p:scale>
        <a:sx n="3" d="2"/>
        <a:sy n="3" d="2"/>
      </p:scale>
      <p:origin x="0" y="0"/>
    </p:cViewPr>
  </p:notesTextViewPr>
  <p:notesViewPr>
    <p:cSldViewPr snapToGrid="0">
      <p:cViewPr varScale="1">
        <p:scale>
          <a:sx n="57" d="100"/>
          <a:sy n="57" d="100"/>
        </p:scale>
        <p:origin x="2568"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4E2486A-C254-4978-9D99-C2A82B36D619}" type="datetimeFigureOut">
              <a:rPr kumimoji="1" lang="ja-JP" altLang="en-US" smtClean="0"/>
              <a:t>2022/12/12</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6" name="スライド番号プレースホルダー 5"/>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BD3735-E4A6-45FA-A94F-B476DEBAE3BB}" type="slidenum">
              <a:rPr kumimoji="1" lang="ja-JP" altLang="en-US" smtClean="0"/>
              <a:t>‹#›</a:t>
            </a:fld>
            <a:endParaRPr kumimoji="1" lang="ja-JP" altLang="en-US"/>
          </a:p>
        </p:txBody>
      </p:sp>
    </p:spTree>
    <p:extLst>
      <p:ext uri="{BB962C8B-B14F-4D97-AF65-F5344CB8AC3E}">
        <p14:creationId xmlns:p14="http://schemas.microsoft.com/office/powerpoint/2010/main" val="40761581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2DA1EF-D9CD-4AFD-BE82-CFE483286A68}" type="datetimeFigureOut">
              <a:rPr kumimoji="1" lang="ja-JP" altLang="en-US" smtClean="0"/>
              <a:t>2022/12/12</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11501-1C33-46B9-9140-509589D034E0}" type="slidenum">
              <a:rPr kumimoji="1" lang="ja-JP" altLang="en-US" smtClean="0"/>
              <a:t>‹#›</a:t>
            </a:fld>
            <a:endParaRPr kumimoji="1" lang="ja-JP" altLang="en-US"/>
          </a:p>
        </p:txBody>
      </p:sp>
    </p:spTree>
    <p:extLst>
      <p:ext uri="{BB962C8B-B14F-4D97-AF65-F5344CB8AC3E}">
        <p14:creationId xmlns:p14="http://schemas.microsoft.com/office/powerpoint/2010/main" val="155114423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a:t>
            </a:fld>
            <a:endParaRPr kumimoji="1" lang="ja-JP" altLang="en-US" dirty="0"/>
          </a:p>
        </p:txBody>
      </p:sp>
    </p:spTree>
    <p:extLst>
      <p:ext uri="{BB962C8B-B14F-4D97-AF65-F5344CB8AC3E}">
        <p14:creationId xmlns:p14="http://schemas.microsoft.com/office/powerpoint/2010/main" val="36065077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10</a:t>
            </a:fld>
            <a:endParaRPr kumimoji="1" lang="ja-JP" altLang="en-US"/>
          </a:p>
        </p:txBody>
      </p:sp>
    </p:spTree>
    <p:extLst>
      <p:ext uri="{BB962C8B-B14F-4D97-AF65-F5344CB8AC3E}">
        <p14:creationId xmlns:p14="http://schemas.microsoft.com/office/powerpoint/2010/main" val="23995856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11</a:t>
            </a:fld>
            <a:endParaRPr kumimoji="1" lang="ja-JP" altLang="en-US"/>
          </a:p>
        </p:txBody>
      </p:sp>
    </p:spTree>
    <p:extLst>
      <p:ext uri="{BB962C8B-B14F-4D97-AF65-F5344CB8AC3E}">
        <p14:creationId xmlns:p14="http://schemas.microsoft.com/office/powerpoint/2010/main" val="3005378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12</a:t>
            </a:fld>
            <a:endParaRPr kumimoji="1" lang="ja-JP" altLang="en-US"/>
          </a:p>
        </p:txBody>
      </p:sp>
    </p:spTree>
    <p:extLst>
      <p:ext uri="{BB962C8B-B14F-4D97-AF65-F5344CB8AC3E}">
        <p14:creationId xmlns:p14="http://schemas.microsoft.com/office/powerpoint/2010/main" val="19982607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13</a:t>
            </a:fld>
            <a:endParaRPr kumimoji="1" lang="ja-JP" altLang="en-US"/>
          </a:p>
        </p:txBody>
      </p:sp>
    </p:spTree>
    <p:extLst>
      <p:ext uri="{BB962C8B-B14F-4D97-AF65-F5344CB8AC3E}">
        <p14:creationId xmlns:p14="http://schemas.microsoft.com/office/powerpoint/2010/main" val="42398280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14</a:t>
            </a:fld>
            <a:endParaRPr kumimoji="1" lang="ja-JP" altLang="en-US"/>
          </a:p>
        </p:txBody>
      </p:sp>
    </p:spTree>
    <p:extLst>
      <p:ext uri="{BB962C8B-B14F-4D97-AF65-F5344CB8AC3E}">
        <p14:creationId xmlns:p14="http://schemas.microsoft.com/office/powerpoint/2010/main" val="22912290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15</a:t>
            </a:fld>
            <a:endParaRPr kumimoji="1" lang="ja-JP" altLang="en-US"/>
          </a:p>
        </p:txBody>
      </p:sp>
    </p:spTree>
    <p:extLst>
      <p:ext uri="{BB962C8B-B14F-4D97-AF65-F5344CB8AC3E}">
        <p14:creationId xmlns:p14="http://schemas.microsoft.com/office/powerpoint/2010/main" val="7663432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16</a:t>
            </a:fld>
            <a:endParaRPr kumimoji="1" lang="ja-JP" altLang="en-US"/>
          </a:p>
        </p:txBody>
      </p:sp>
    </p:spTree>
    <p:extLst>
      <p:ext uri="{BB962C8B-B14F-4D97-AF65-F5344CB8AC3E}">
        <p14:creationId xmlns:p14="http://schemas.microsoft.com/office/powerpoint/2010/main" val="10885691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17</a:t>
            </a:fld>
            <a:endParaRPr kumimoji="1" lang="ja-JP" altLang="en-US"/>
          </a:p>
        </p:txBody>
      </p:sp>
    </p:spTree>
    <p:extLst>
      <p:ext uri="{BB962C8B-B14F-4D97-AF65-F5344CB8AC3E}">
        <p14:creationId xmlns:p14="http://schemas.microsoft.com/office/powerpoint/2010/main" val="10617402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18</a:t>
            </a:fld>
            <a:endParaRPr kumimoji="1" lang="ja-JP" altLang="en-US"/>
          </a:p>
        </p:txBody>
      </p:sp>
    </p:spTree>
    <p:extLst>
      <p:ext uri="{BB962C8B-B14F-4D97-AF65-F5344CB8AC3E}">
        <p14:creationId xmlns:p14="http://schemas.microsoft.com/office/powerpoint/2010/main" val="42398280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19</a:t>
            </a:fld>
            <a:endParaRPr kumimoji="1" lang="ja-JP" altLang="en-US"/>
          </a:p>
        </p:txBody>
      </p:sp>
    </p:spTree>
    <p:extLst>
      <p:ext uri="{BB962C8B-B14F-4D97-AF65-F5344CB8AC3E}">
        <p14:creationId xmlns:p14="http://schemas.microsoft.com/office/powerpoint/2010/main" val="4242215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a:t>
            </a:fld>
            <a:endParaRPr kumimoji="1" lang="ja-JP" altLang="en-US"/>
          </a:p>
        </p:txBody>
      </p:sp>
    </p:spTree>
    <p:extLst>
      <p:ext uri="{BB962C8B-B14F-4D97-AF65-F5344CB8AC3E}">
        <p14:creationId xmlns:p14="http://schemas.microsoft.com/office/powerpoint/2010/main" val="42398280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20</a:t>
            </a:fld>
            <a:endParaRPr kumimoji="1" lang="ja-JP" altLang="en-US"/>
          </a:p>
        </p:txBody>
      </p:sp>
    </p:spTree>
    <p:extLst>
      <p:ext uri="{BB962C8B-B14F-4D97-AF65-F5344CB8AC3E}">
        <p14:creationId xmlns:p14="http://schemas.microsoft.com/office/powerpoint/2010/main" val="13291401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21</a:t>
            </a:fld>
            <a:endParaRPr kumimoji="1" lang="ja-JP" altLang="en-US"/>
          </a:p>
        </p:txBody>
      </p:sp>
    </p:spTree>
    <p:extLst>
      <p:ext uri="{BB962C8B-B14F-4D97-AF65-F5344CB8AC3E}">
        <p14:creationId xmlns:p14="http://schemas.microsoft.com/office/powerpoint/2010/main" val="757153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3</a:t>
            </a:fld>
            <a:endParaRPr kumimoji="1" lang="ja-JP" altLang="en-US"/>
          </a:p>
        </p:txBody>
      </p:sp>
    </p:spTree>
    <p:extLst>
      <p:ext uri="{BB962C8B-B14F-4D97-AF65-F5344CB8AC3E}">
        <p14:creationId xmlns:p14="http://schemas.microsoft.com/office/powerpoint/2010/main" val="5947470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4</a:t>
            </a:fld>
            <a:endParaRPr kumimoji="1" lang="ja-JP" altLang="en-US"/>
          </a:p>
        </p:txBody>
      </p:sp>
    </p:spTree>
    <p:extLst>
      <p:ext uri="{BB962C8B-B14F-4D97-AF65-F5344CB8AC3E}">
        <p14:creationId xmlns:p14="http://schemas.microsoft.com/office/powerpoint/2010/main" val="327677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5</a:t>
            </a:fld>
            <a:endParaRPr kumimoji="1" lang="ja-JP" altLang="en-US"/>
          </a:p>
        </p:txBody>
      </p:sp>
    </p:spTree>
    <p:extLst>
      <p:ext uri="{BB962C8B-B14F-4D97-AF65-F5344CB8AC3E}">
        <p14:creationId xmlns:p14="http://schemas.microsoft.com/office/powerpoint/2010/main" val="24671705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6</a:t>
            </a:fld>
            <a:endParaRPr kumimoji="1" lang="ja-JP" altLang="en-US"/>
          </a:p>
        </p:txBody>
      </p:sp>
    </p:spTree>
    <p:extLst>
      <p:ext uri="{BB962C8B-B14F-4D97-AF65-F5344CB8AC3E}">
        <p14:creationId xmlns:p14="http://schemas.microsoft.com/office/powerpoint/2010/main" val="42398280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7</a:t>
            </a:fld>
            <a:endParaRPr kumimoji="1" lang="ja-JP" altLang="en-US"/>
          </a:p>
        </p:txBody>
      </p:sp>
    </p:spTree>
    <p:extLst>
      <p:ext uri="{BB962C8B-B14F-4D97-AF65-F5344CB8AC3E}">
        <p14:creationId xmlns:p14="http://schemas.microsoft.com/office/powerpoint/2010/main" val="39178183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8</a:t>
            </a:fld>
            <a:endParaRPr kumimoji="1" lang="ja-JP" altLang="en-US"/>
          </a:p>
        </p:txBody>
      </p:sp>
    </p:spTree>
    <p:extLst>
      <p:ext uri="{BB962C8B-B14F-4D97-AF65-F5344CB8AC3E}">
        <p14:creationId xmlns:p14="http://schemas.microsoft.com/office/powerpoint/2010/main" val="3885426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9</a:t>
            </a:fld>
            <a:endParaRPr kumimoji="1" lang="ja-JP" altLang="en-US"/>
          </a:p>
        </p:txBody>
      </p:sp>
    </p:spTree>
    <p:extLst>
      <p:ext uri="{BB962C8B-B14F-4D97-AF65-F5344CB8AC3E}">
        <p14:creationId xmlns:p14="http://schemas.microsoft.com/office/powerpoint/2010/main" val="4239828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7" name="日付プレースホルダー 6"/>
          <p:cNvSpPr>
            <a:spLocks noGrp="1"/>
          </p:cNvSpPr>
          <p:nvPr>
            <p:ph type="dt" sz="half" idx="10"/>
          </p:nvPr>
        </p:nvSpPr>
        <p:spPr/>
        <p:txBody>
          <a:bodyPr/>
          <a:lstStyle/>
          <a:p>
            <a:fld id="{026DFA7C-4F8D-470B-A1AB-BB25CCB9B707}" type="datetime1">
              <a:rPr kumimoji="1" lang="ja-JP" altLang="en-US" smtClean="0"/>
              <a:t>2022/12/12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10" name="タイトル 9"/>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3885631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4DDB483-FDB8-4B66-AEC4-03EA20D8596C}" type="datetime1">
              <a:rPr kumimoji="1" lang="ja-JP" altLang="en-US" smtClean="0"/>
              <a:t>2022/12/12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3245709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E856A08-FFB8-4A07-A9CF-34267C9F5426}" type="datetime1">
              <a:rPr kumimoji="1" lang="ja-JP" altLang="en-US" smtClean="0"/>
              <a:t>2022/12/12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40541849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2E70892-132D-43F8-8C1F-1B33E49CB960}" type="datetime1">
              <a:rPr kumimoji="1" lang="ja-JP" altLang="en-US" smtClean="0"/>
              <a:t>2022/12/12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3432146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E88683B-0EC3-4D7C-95CE-F2516E1DCCB7}" type="datetime1">
              <a:rPr kumimoji="1" lang="ja-JP" altLang="en-US" smtClean="0"/>
              <a:t>2022/12/12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3698886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8ABC973-0F92-49D7-9AFA-F399CE8179CC}" type="datetime1">
              <a:rPr kumimoji="1" lang="ja-JP" altLang="en-US" smtClean="0"/>
              <a:t>2022/12/12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8041597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CCFD85D-9A4D-49FC-A843-BAD8B568CCB4}" type="datetime1">
              <a:rPr kumimoji="1" lang="ja-JP" altLang="en-US" smtClean="0"/>
              <a:t>2022/12/12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0891855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578E3AA-5B17-443D-AAE7-7D5067A13386}" type="datetime1">
              <a:rPr kumimoji="1" lang="ja-JP" altLang="en-US" smtClean="0"/>
              <a:t>2022/12/12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2363809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9EF4A47-9F84-4C87-9279-516403C9F658}" type="datetime1">
              <a:rPr kumimoji="1" lang="ja-JP" altLang="en-US" smtClean="0"/>
              <a:t>2022/12/12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4488916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4EE0422-883A-4692-9B69-827F877A5CC4}" type="datetime1">
              <a:rPr kumimoji="1" lang="ja-JP" altLang="en-US" smtClean="0"/>
              <a:t>2022/12/12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5575769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C74DC46-3661-4FC3-B415-8798A737DE2B}" type="datetime1">
              <a:rPr kumimoji="1" lang="ja-JP" altLang="en-US" smtClean="0"/>
              <a:t>2022/12/12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555076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E47E0F9-5EFA-4562-AD16-74DEBC8541C0}" type="datetime1">
              <a:rPr kumimoji="1" lang="ja-JP" altLang="en-US" smtClean="0"/>
              <a:t>2022/12/12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C7902E-D286-4B94-BC56-2A8558325CB4}" type="slidenum">
              <a:rPr kumimoji="1" lang="ja-JP" altLang="en-US" smtClean="0"/>
              <a:t>‹#›</a:t>
            </a:fld>
            <a:endParaRPr kumimoji="1" lang="ja-JP" altLang="en-US" dirty="0"/>
          </a:p>
        </p:txBody>
      </p:sp>
    </p:spTree>
    <p:extLst>
      <p:ext uri="{BB962C8B-B14F-4D97-AF65-F5344CB8AC3E}">
        <p14:creationId xmlns:p14="http://schemas.microsoft.com/office/powerpoint/2010/main" val="22675211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EBB8E8E-4247-4462-B452-B357BFF98658}" type="datetime1">
              <a:rPr kumimoji="1" lang="ja-JP" altLang="en-US" smtClean="0"/>
              <a:t>2022/12/12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7773859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FBA0129-6E8F-4396-AE89-2FC70F3C1DC8}" type="datetime1">
              <a:rPr kumimoji="1" lang="ja-JP" altLang="en-US" smtClean="0"/>
              <a:t>2022/12/12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33357803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77DE3D1-10D5-4118-9127-B3F958F786F1}" type="datetime1">
              <a:rPr kumimoji="1" lang="ja-JP" altLang="en-US" smtClean="0"/>
              <a:t>2022/12/12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446036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D022036-A8CF-4CFC-A48E-833467CC6E61}" type="datetime1">
              <a:rPr kumimoji="1" lang="ja-JP" altLang="en-US" smtClean="0"/>
              <a:t>2022/12/12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7810322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C24A9C-2BE1-422B-AA65-B1612591ECAA}" type="datetime1">
              <a:rPr kumimoji="1" lang="ja-JP" altLang="en-US" smtClean="0"/>
              <a:t>2022/12/12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2180923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F4DA547-90AD-4701-A6C8-27336E17D868}" type="datetime1">
              <a:rPr kumimoji="1" lang="ja-JP" altLang="en-US" smtClean="0"/>
              <a:t>2022/12/12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42728504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19C06F6-7FE9-4BFF-8123-54DD9037E158}" type="datetime1">
              <a:rPr kumimoji="1" lang="ja-JP" altLang="en-US" smtClean="0"/>
              <a:t>2022/12/12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41705729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F35C47C-225E-498F-A52E-42621E856228}" type="datetime1">
              <a:rPr kumimoji="1" lang="ja-JP" altLang="en-US" smtClean="0"/>
              <a:t>2022/12/12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1709284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41B405-C23F-4D44-B2FD-0954B5C9C0B3}" type="datetime1">
              <a:rPr kumimoji="1" lang="ja-JP" altLang="en-US" smtClean="0"/>
              <a:t>2022/12/12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4317925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576AC81-6A20-4A7C-85E2-F992258A33AF}" type="datetime1">
              <a:rPr kumimoji="1" lang="ja-JP" altLang="en-US" smtClean="0"/>
              <a:t>2022/12/12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367537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09D92F5-8EB7-4169-B968-D1B1CDA71AE2}" type="datetime1">
              <a:rPr kumimoji="1" lang="ja-JP" altLang="en-US" smtClean="0"/>
              <a:t>2022/12/12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35908780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1CC5903-6349-4BE5-B997-C55E198A5BEA}" type="datetime1">
              <a:rPr kumimoji="1" lang="ja-JP" altLang="en-US" smtClean="0"/>
              <a:t>2022/12/12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2744013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909FE12-BEEF-4596-B5D9-FB28F79B2023}" type="datetime1">
              <a:rPr kumimoji="1" lang="ja-JP" altLang="en-US" smtClean="0"/>
              <a:t>2022/12/12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733611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AE82434-2B09-4BE6-A552-9397770DF854}" type="datetime1">
              <a:rPr kumimoji="1" lang="ja-JP" altLang="en-US" smtClean="0"/>
              <a:t>2022/12/12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1952314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ECD6915-2D2D-49D1-9095-F1174EFF0DA8}" type="datetime1">
              <a:rPr kumimoji="1" lang="ja-JP" altLang="en-US" smtClean="0"/>
              <a:t>2022/12/12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77793930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D0C3808-A616-46CC-BE1B-D90740542550}" type="datetime1">
              <a:rPr kumimoji="1" lang="ja-JP" altLang="en-US" smtClean="0"/>
              <a:t>2022/12/12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13206411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61C886-FF3C-4C8E-A64D-AB2A872EF092}" type="datetime1">
              <a:rPr kumimoji="1" lang="ja-JP" altLang="en-US" smtClean="0"/>
              <a:t>2022/12/12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2237204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BB2C1E-F597-4826-8F56-2F99464A1080}" type="datetime1">
              <a:rPr kumimoji="1" lang="ja-JP" altLang="en-US" smtClean="0"/>
              <a:t>2022/12/12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67631849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ECB4FBC-1472-423D-AA4B-A3A4345D6D34}" type="datetime1">
              <a:rPr kumimoji="1" lang="ja-JP" altLang="en-US" smtClean="0"/>
              <a:t>2022/12/12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68382973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3D44A02-7F50-4935-95B6-C042D06F21A6}" type="datetime1">
              <a:rPr kumimoji="1" lang="ja-JP" altLang="en-US" smtClean="0"/>
              <a:t>2022/12/12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275900364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CDE8C6-78C4-4896-A40C-0064E8D1D024}" type="datetime1">
              <a:rPr kumimoji="1" lang="ja-JP" altLang="en-US" smtClean="0"/>
              <a:t>2022/12/12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821191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2CB2C4D-DE41-4C8C-83C7-B35C92E75773}" type="datetime1">
              <a:rPr kumimoji="1" lang="ja-JP" altLang="en-US" smtClean="0"/>
              <a:t>2022/12/12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402163240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60FB27A-2842-45D1-8395-EC8343117B99}" type="datetime1">
              <a:rPr kumimoji="1" lang="ja-JP" altLang="en-US" smtClean="0"/>
              <a:t>2022/12/12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13567456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2F4FE83-262F-4D5D-BB2E-E46B2A42AA27}" type="datetime1">
              <a:rPr kumimoji="1" lang="ja-JP" altLang="en-US" smtClean="0"/>
              <a:t>2022/12/12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11224817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69ECD97-E321-482C-925E-456FFBA9EBEA}" type="datetime1">
              <a:rPr kumimoji="1" lang="ja-JP" altLang="en-US" smtClean="0"/>
              <a:t>2022/12/12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1565540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A3937A3-D8F9-475B-A631-25DC052CED47}" type="datetime1">
              <a:rPr kumimoji="1" lang="ja-JP" altLang="en-US" smtClean="0"/>
              <a:t>2022/12/12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49254899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EDF4228-2AB5-410C-8C7E-25E6DBE413D9}" type="datetime1">
              <a:rPr kumimoji="1" lang="ja-JP" altLang="en-US" smtClean="0"/>
              <a:t>2022/12/12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423761758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FAC1ED1-575A-41DD-A045-0005DFBFA15C}" type="datetime1">
              <a:rPr kumimoji="1" lang="ja-JP" altLang="en-US" smtClean="0"/>
              <a:t>2022/12/12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5193855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E528B5-4AEB-4C3A-A8ED-78EE976BA7E6}" type="datetime1">
              <a:rPr kumimoji="1" lang="ja-JP" altLang="en-US" smtClean="0"/>
              <a:t>2022/12/12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38574208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A823E39-B061-4431-89E9-EC731F3C6A92}" type="datetime1">
              <a:rPr kumimoji="1" lang="ja-JP" altLang="en-US" smtClean="0"/>
              <a:t>2022/12/12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152942314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91AA8E2-2AD9-41D3-9BD5-9EBAF2F0723F}" type="datetime1">
              <a:rPr kumimoji="1" lang="ja-JP" altLang="en-US" smtClean="0"/>
              <a:t>2022/12/12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2F27B11-74A9-4FF3-B93D-8CD4ADE42620}" type="slidenum">
              <a:rPr kumimoji="1" lang="ja-JP" altLang="en-US" smtClean="0"/>
              <a:t>‹#›</a:t>
            </a:fld>
            <a:endParaRPr kumimoji="1" lang="ja-JP" altLang="en-US" dirty="0"/>
          </a:p>
        </p:txBody>
      </p:sp>
    </p:spTree>
    <p:extLst>
      <p:ext uri="{BB962C8B-B14F-4D97-AF65-F5344CB8AC3E}">
        <p14:creationId xmlns:p14="http://schemas.microsoft.com/office/powerpoint/2010/main" val="380145618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4D7B09-473A-4596-97C4-E1608D3F27A9}" type="datetime1">
              <a:rPr kumimoji="1" lang="ja-JP" altLang="en-US" smtClean="0"/>
              <a:t>2022/12/12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1317175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349EF72-CB3E-4F82-8200-FD09214F1B55}" type="datetime1">
              <a:rPr kumimoji="1" lang="ja-JP" altLang="en-US" smtClean="0"/>
              <a:t>2022/12/12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8687347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396F500-5FC5-4F81-B32D-CD134C83131B}" type="datetime1">
              <a:rPr kumimoji="1" lang="ja-JP" altLang="en-US" smtClean="0"/>
              <a:t>2022/12/12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55186001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B72BA70-7430-4EFA-BAA4-2C1805AB4A60}" type="datetime1">
              <a:rPr kumimoji="1" lang="ja-JP" altLang="en-US" smtClean="0"/>
              <a:t>2022/12/12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57122668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53A4457-A826-43BF-8B5F-7F82D85903DE}" type="datetime1">
              <a:rPr kumimoji="1" lang="ja-JP" altLang="en-US" smtClean="0"/>
              <a:t>2022/12/12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48862681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4A196AA-3B1A-4A99-8CE8-AEEAB4756832}" type="datetime1">
              <a:rPr kumimoji="1" lang="ja-JP" altLang="en-US" smtClean="0"/>
              <a:t>2022/12/12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61024437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0D1CA45-A8EE-4FDD-87DF-BE4C2180BFC9}" type="datetime1">
              <a:rPr kumimoji="1" lang="ja-JP" altLang="en-US" smtClean="0"/>
              <a:t>2022/12/12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35298722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B589596-4396-475B-BAFF-670B4E4C65DB}" type="datetime1">
              <a:rPr kumimoji="1" lang="ja-JP" altLang="en-US" smtClean="0"/>
              <a:t>2022/12/12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57800058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5F58CCF-47EF-47E9-A682-D65C43EB1E07}" type="datetime1">
              <a:rPr kumimoji="1" lang="ja-JP" altLang="en-US" smtClean="0"/>
              <a:t>2022/12/12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76890180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FD21C0E-0B2B-4E75-953D-7B3BC2F5EECF}" type="datetime1">
              <a:rPr kumimoji="1" lang="ja-JP" altLang="en-US" smtClean="0"/>
              <a:t>2022/12/12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09975110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1E96559-135C-4DAA-991F-30834100C1C7}" type="datetime1">
              <a:rPr kumimoji="1" lang="ja-JP" altLang="en-US" smtClean="0"/>
              <a:t>2022/12/12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67500330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8CBB9FD-27DC-4039-A47A-950D3DD1BF4F}" type="datetime1">
              <a:rPr kumimoji="1" lang="ja-JP" altLang="en-US" smtClean="0"/>
              <a:t>2022/12/12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665771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ACE4D92-1CD5-43F0-A239-8AEBB906CDCD}" type="datetime1">
              <a:rPr kumimoji="1" lang="ja-JP" altLang="en-US" smtClean="0"/>
              <a:t>2022/12/12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349494140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6" name="日付プレースホルダー 5"/>
          <p:cNvSpPr>
            <a:spLocks noGrp="1"/>
          </p:cNvSpPr>
          <p:nvPr>
            <p:ph type="dt" sz="half" idx="10"/>
          </p:nvPr>
        </p:nvSpPr>
        <p:spPr/>
        <p:txBody>
          <a:bodyPr/>
          <a:lstStyle/>
          <a:p>
            <a:fld id="{D1D66405-1911-4D2F-B4DC-6507D3374896}" type="datetime1">
              <a:rPr kumimoji="1" lang="ja-JP" altLang="en-US" smtClean="0"/>
              <a:t>2022/12/12</a:t>
            </a:fld>
            <a:endParaRPr kumimoji="1" lang="ja-JP" altLang="en-US"/>
          </a:p>
        </p:txBody>
      </p:sp>
      <p:sp>
        <p:nvSpPr>
          <p:cNvPr id="7" name="フッター プレースホルダー 6"/>
          <p:cNvSpPr>
            <a:spLocks noGrp="1"/>
          </p:cNvSpPr>
          <p:nvPr>
            <p:ph type="ftr" sz="quarter" idx="11"/>
          </p:nvPr>
        </p:nvSpPr>
        <p:spPr/>
        <p:txBody>
          <a:bodyPr/>
          <a:lstStyle/>
          <a:p>
            <a:endParaRPr kumimoji="1" lang="ja-JP" altLang="en-US"/>
          </a:p>
        </p:txBody>
      </p:sp>
      <p:sp>
        <p:nvSpPr>
          <p:cNvPr id="8" name="スライド番号プレースホルダー 7"/>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1032290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F25CA54-9F9F-4500-8D26-2A67EFF44DB3}" type="datetime1">
              <a:rPr kumimoji="1" lang="ja-JP" altLang="en-US" smtClean="0"/>
              <a:t>2022/12/12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565684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8FECBC-4F40-47FE-B137-626A979DF050}" type="datetime1">
              <a:rPr kumimoji="1" lang="ja-JP" altLang="en-US" smtClean="0"/>
              <a:t>2022/12/12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228183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C320F0C-03F2-460B-B1B7-AFE40419A343}" type="datetime1">
              <a:rPr kumimoji="1" lang="ja-JP" altLang="en-US" smtClean="0"/>
              <a:t>2022/12/12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2245811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4020A8-F826-42B6-9291-1C176EC26609}" type="datetime1">
              <a:rPr kumimoji="1" lang="ja-JP" altLang="en-US" smtClean="0"/>
              <a:t>2022/12/12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C7902E-D286-4B94-BC56-2A8558325CB4}" type="slidenum">
              <a:rPr kumimoji="1" lang="ja-JP" altLang="en-US" smtClean="0"/>
              <a:t>‹#›</a:t>
            </a:fld>
            <a:endParaRPr kumimoji="1" lang="ja-JP" altLang="en-US" dirty="0"/>
          </a:p>
        </p:txBody>
      </p:sp>
    </p:spTree>
    <p:extLst>
      <p:ext uri="{BB962C8B-B14F-4D97-AF65-F5344CB8AC3E}">
        <p14:creationId xmlns:p14="http://schemas.microsoft.com/office/powerpoint/2010/main" val="848814347"/>
      </p:ext>
    </p:extLst>
  </p:cSld>
  <p:clrMap bg1="lt1" tx1="dk1" bg2="lt2" tx2="dk2" accent1="accent1" accent2="accent2" accent3="accent3" accent4="accent4" accent5="accent5" accent6="accent6" hlink="hlink" folHlink="folHlink"/>
  <p:sldLayoutIdLst>
    <p:sldLayoutId id="2147483649" r:id="rId1"/>
    <p:sldLayoutId id="2147483673"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B01D1F-6287-485A-9C07-5A7874ADA035}" type="datetime1">
              <a:rPr kumimoji="1" lang="ja-JP" altLang="en-US" smtClean="0"/>
              <a:t>2022/12/12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97312341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70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16FEF6-2AA0-4B47-A5AD-DB366C5D2F3D}" type="datetime1">
              <a:rPr kumimoji="1" lang="ja-JP" altLang="en-US" smtClean="0"/>
              <a:t>2022/12/12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1681343771"/>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0837DE-37FA-4BD4-B84A-64F643335B71}" type="datetime1">
              <a:rPr kumimoji="1" lang="ja-JP" altLang="en-US" smtClean="0"/>
              <a:t>2022/12/12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F27B11-74A9-4FF3-B93D-8CD4ADE42620}" type="slidenum">
              <a:rPr kumimoji="1" lang="ja-JP" altLang="en-US" smtClean="0"/>
              <a:t>‹#›</a:t>
            </a:fld>
            <a:endParaRPr kumimoji="1" lang="ja-JP" altLang="en-US" dirty="0"/>
          </a:p>
        </p:txBody>
      </p:sp>
    </p:spTree>
    <p:extLst>
      <p:ext uri="{BB962C8B-B14F-4D97-AF65-F5344CB8AC3E}">
        <p14:creationId xmlns:p14="http://schemas.microsoft.com/office/powerpoint/2010/main" val="310789795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AFC3DE-FD4A-40AB-A647-84687ACC2543}" type="datetime1">
              <a:rPr kumimoji="1" lang="ja-JP" altLang="en-US" smtClean="0"/>
              <a:t>2022/12/12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422983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tags" Target="../tags/tag16.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tags" Target="../tags/tag1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tags" Target="../tags/tag18.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tags" Target="../tags/tag19.xml"/><Relationship Id="rId4" Type="http://schemas.openxmlformats.org/officeDocument/2006/relationships/image" Target="../media/image1.emf"/></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tags" Target="../tags/tag2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741251"/>
            <a:ext cx="10719881" cy="4231532"/>
          </a:xfrm>
        </p:spPr>
        <p:txBody>
          <a:bodyPr/>
          <a:lstStyle/>
          <a:p>
            <a:endParaRPr kumimoji="1" lang="ja-JP" altLang="en-US" dirty="0"/>
          </a:p>
          <a:p>
            <a:endParaRPr lang="ja-JP" altLang="en-US" dirty="0"/>
          </a:p>
          <a:p>
            <a:r>
              <a:rPr kumimoji="1" lang="ja-JP" altLang="en-US" sz="6600" dirty="0"/>
              <a:t>国際金融論（外国為替論）</a:t>
            </a:r>
          </a:p>
          <a:p>
            <a:endParaRPr lang="ja-JP" altLang="en-US" dirty="0"/>
          </a:p>
          <a:p>
            <a:r>
              <a:rPr lang="ja-JP" altLang="en-US" dirty="0"/>
              <a:t>北九州市</a:t>
            </a:r>
            <a:r>
              <a:rPr lang="ja-JP" altLang="en-US"/>
              <a:t>立大学　　</a:t>
            </a:r>
            <a:r>
              <a:rPr lang="ja-JP" altLang="en-US" dirty="0"/>
              <a:t>前田　淳（まえだ　じゅん）</a:t>
            </a:r>
          </a:p>
          <a:p>
            <a:endParaRPr kumimoji="1" lang="ja-JP" altLang="en-US" dirty="0"/>
          </a:p>
        </p:txBody>
      </p:sp>
    </p:spTree>
    <p:extLst>
      <p:ext uri="{BB962C8B-B14F-4D97-AF65-F5344CB8AC3E}">
        <p14:creationId xmlns:p14="http://schemas.microsoft.com/office/powerpoint/2010/main" val="18042879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4028980"/>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フロー・アプローチのもう一つは、金利の差に対する資金の流れに注目するもの。</a:t>
            </a:r>
          </a:p>
          <a:p>
            <a:pPr marL="342900" indent="-342900" algn="l">
              <a:lnSpc>
                <a:spcPct val="100000"/>
              </a:lnSpc>
              <a:spcBef>
                <a:spcPts val="500"/>
              </a:spcBef>
              <a:buFont typeface="Wingdings" panose="05000000000000000000" pitchFamily="2" charset="2"/>
              <a:buChar char="l"/>
            </a:pPr>
            <a:r>
              <a:rPr lang="ja-JP" altLang="en-US" dirty="0"/>
              <a:t>たとえば、日米ともに金利が</a:t>
            </a:r>
            <a:r>
              <a:rPr lang="en-US" altLang="ja-JP" dirty="0"/>
              <a:t>5</a:t>
            </a:r>
            <a:r>
              <a:rPr lang="ja-JP" altLang="en-US" dirty="0"/>
              <a:t>％で為替レートが安定していると予想されるときは、どちらの国に資金を移してもリターンは同じであるが、アメリカで金利が</a:t>
            </a:r>
            <a:r>
              <a:rPr lang="en-US" altLang="ja-JP" dirty="0"/>
              <a:t>10</a:t>
            </a:r>
            <a:r>
              <a:rPr lang="ja-JP" altLang="en-US" dirty="0"/>
              <a:t>％になれば、金利の高いアメリカで資金を運用したいという企業や金融機関や個人投資家が増えるだろう。</a:t>
            </a:r>
          </a:p>
          <a:p>
            <a:pPr marL="342900" indent="-342900" algn="l">
              <a:lnSpc>
                <a:spcPct val="100000"/>
              </a:lnSpc>
              <a:spcBef>
                <a:spcPts val="500"/>
              </a:spcBef>
              <a:buFont typeface="Wingdings" panose="05000000000000000000" pitchFamily="2" charset="2"/>
              <a:buChar char="l"/>
            </a:pPr>
            <a:r>
              <a:rPr lang="ja-JP" altLang="en-US" dirty="0"/>
              <a:t>そうすると、円を売ってドルに換えてアメリカで運用しようとするわけだから、円売り・ドル買いが増えて、円安・ドル高になるというわけ。</a:t>
            </a:r>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3952853393"/>
      </p:ext>
    </p:extLst>
  </p:cSld>
  <p:clrMapOvr>
    <a:masterClrMapping/>
  </p:clrMapOvr>
  <mc:AlternateContent xmlns:mc="http://schemas.openxmlformats.org/markup-compatibility/2006" xmlns:p14="http://schemas.microsoft.com/office/powerpoint/2010/main">
    <mc:Choice Requires="p14">
      <p:transition spd="slow" p14:dur="2000" advTm="68886"/>
    </mc:Choice>
    <mc:Fallback xmlns="">
      <p:transition spd="slow" advTm="6888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4028980"/>
          </a:xfrm>
        </p:spPr>
        <p:txBody>
          <a:bodyPr>
            <a:noAutofit/>
          </a:bodyPr>
          <a:lstStyle/>
          <a:p>
            <a:pPr algn="l">
              <a:lnSpc>
                <a:spcPct val="100000"/>
              </a:lnSpc>
              <a:spcBef>
                <a:spcPts val="500"/>
              </a:spcBef>
            </a:pPr>
            <a:r>
              <a:rPr lang="en-US" altLang="ja-JP" dirty="0"/>
              <a:t>〔</a:t>
            </a:r>
            <a:r>
              <a:rPr lang="ja-JP" altLang="en-US" dirty="0"/>
              <a:t>マネタリー・アプローチ</a:t>
            </a:r>
            <a:r>
              <a:rPr lang="en-US" altLang="ja-JP" dirty="0"/>
              <a:t>〕</a:t>
            </a:r>
            <a:endParaRPr lang="ja-JP" altLang="en-US" dirty="0"/>
          </a:p>
          <a:p>
            <a:pPr marL="342900" indent="-342900" algn="l">
              <a:lnSpc>
                <a:spcPct val="100000"/>
              </a:lnSpc>
              <a:spcBef>
                <a:spcPts val="500"/>
              </a:spcBef>
              <a:buFont typeface="Wingdings" panose="05000000000000000000" pitchFamily="2" charset="2"/>
              <a:buChar char="l"/>
            </a:pPr>
            <a:r>
              <a:rPr lang="ja-JP" altLang="en-US" dirty="0"/>
              <a:t>為替レートは通貨の価格なので、他の財と同様に通貨の需要と供給によって価格が動く、とする考え方。</a:t>
            </a:r>
          </a:p>
          <a:p>
            <a:pPr marL="342900" indent="-342900" algn="l">
              <a:lnSpc>
                <a:spcPct val="100000"/>
              </a:lnSpc>
              <a:spcBef>
                <a:spcPts val="500"/>
              </a:spcBef>
              <a:buFont typeface="Wingdings" panose="05000000000000000000" pitchFamily="2" charset="2"/>
              <a:buChar char="l"/>
            </a:pPr>
            <a:r>
              <a:rPr lang="ja-JP" altLang="en-US" dirty="0"/>
              <a:t>日本とアメリカのマネタリー・ベースの量を比較して、たとえば日本のそれが相対的に多く（少なく）なれば円安（円高）になる、と説明する。</a:t>
            </a:r>
          </a:p>
          <a:p>
            <a:pPr marL="342900" indent="-342900" algn="l">
              <a:lnSpc>
                <a:spcPct val="100000"/>
              </a:lnSpc>
              <a:spcBef>
                <a:spcPts val="500"/>
              </a:spcBef>
              <a:buFont typeface="Wingdings" panose="05000000000000000000" pitchFamily="2" charset="2"/>
              <a:buChar char="l"/>
            </a:pPr>
            <a:r>
              <a:rPr kumimoji="1" lang="ja-JP" altLang="en-US" dirty="0"/>
              <a:t>実際、二国間</a:t>
            </a:r>
            <a:r>
              <a:rPr lang="ja-JP" altLang="en-US" dirty="0"/>
              <a:t>で</a:t>
            </a:r>
            <a:r>
              <a:rPr kumimoji="1" lang="ja-JP" altLang="en-US" dirty="0"/>
              <a:t>マネタリーベース（の変化）を比較して、それと名目為替レートの変化と突き合せると、相関が高い。この説の正当性を裏付けるものだ、との見解あり。</a:t>
            </a:r>
          </a:p>
          <a:p>
            <a:pPr marL="342900" indent="-342900" algn="l">
              <a:lnSpc>
                <a:spcPct val="100000"/>
              </a:lnSpc>
              <a:spcBef>
                <a:spcPts val="500"/>
              </a:spcBef>
              <a:buFont typeface="Wingdings" panose="05000000000000000000" pitchFamily="2" charset="2"/>
              <a:buChar char="l"/>
            </a:pPr>
            <a:r>
              <a:rPr lang="ja-JP" altLang="en-US" dirty="0"/>
              <a:t>マネタリーベースの変化は金利を左右するので、実は金利（差）が為替レートに影響するというフロー・アプローチと内容は同じ、との見方もある。</a:t>
            </a:r>
          </a:p>
          <a:p>
            <a:pPr algn="l">
              <a:lnSpc>
                <a:spcPct val="100000"/>
              </a:lnSpc>
              <a:spcBef>
                <a:spcPts val="500"/>
              </a:spcBef>
            </a:pPr>
            <a:r>
              <a:rPr kumimoji="1" lang="en-US" altLang="ja-JP" dirty="0"/>
              <a:t>※</a:t>
            </a:r>
            <a:r>
              <a:rPr kumimoji="1" lang="ja-JP" altLang="en-US" dirty="0"/>
              <a:t>マネタリー・ベースの説明は、次のスライド。</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1999591745"/>
      </p:ext>
    </p:extLst>
  </p:cSld>
  <p:clrMapOvr>
    <a:masterClrMapping/>
  </p:clrMapOvr>
  <mc:AlternateContent xmlns:mc="http://schemas.openxmlformats.org/markup-compatibility/2006" xmlns:p14="http://schemas.microsoft.com/office/powerpoint/2010/main">
    <mc:Choice Requires="p14">
      <p:transition spd="slow" p14:dur="2000" advTm="114426"/>
    </mc:Choice>
    <mc:Fallback xmlns="">
      <p:transition spd="slow" advTm="11442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4282980"/>
          </a:xfrm>
        </p:spPr>
        <p:txBody>
          <a:bodyPr>
            <a:noAutofit/>
          </a:bodyPr>
          <a:lstStyle/>
          <a:p>
            <a:pPr algn="l">
              <a:lnSpc>
                <a:spcPct val="100000"/>
              </a:lnSpc>
              <a:spcBef>
                <a:spcPts val="500"/>
              </a:spcBef>
            </a:pPr>
            <a:r>
              <a:rPr lang="en-US" altLang="ja-JP" dirty="0"/>
              <a:t>〔</a:t>
            </a:r>
            <a:r>
              <a:rPr lang="ja-JP" altLang="en-US" dirty="0"/>
              <a:t>マネタリー・ベースとは</a:t>
            </a:r>
            <a:r>
              <a:rPr lang="en-US" altLang="ja-JP" dirty="0"/>
              <a:t>〕</a:t>
            </a:r>
            <a:endParaRPr lang="ja-JP" altLang="en-US" dirty="0"/>
          </a:p>
          <a:p>
            <a:pPr marL="342900" indent="-342900" algn="l">
              <a:lnSpc>
                <a:spcPct val="100000"/>
              </a:lnSpc>
              <a:spcBef>
                <a:spcPts val="500"/>
              </a:spcBef>
              <a:buFont typeface="Wingdings" panose="05000000000000000000" pitchFamily="2" charset="2"/>
              <a:buChar char="l"/>
            </a:pPr>
            <a:r>
              <a:rPr kumimoji="1" lang="ja-JP" altLang="en-US" dirty="0"/>
              <a:t>通貨当局が民間部門に供給する通貨。</a:t>
            </a:r>
          </a:p>
          <a:p>
            <a:pPr marL="342900" indent="-342900" algn="l">
              <a:lnSpc>
                <a:spcPct val="100000"/>
              </a:lnSpc>
              <a:spcBef>
                <a:spcPts val="500"/>
              </a:spcBef>
              <a:buFont typeface="Wingdings" panose="05000000000000000000" pitchFamily="2" charset="2"/>
              <a:buChar char="l"/>
            </a:pPr>
            <a:r>
              <a:rPr lang="ja-JP" altLang="en-US" dirty="0"/>
              <a:t>日銀当座預金と流通現金。</a:t>
            </a:r>
          </a:p>
          <a:p>
            <a:pPr marL="342900" indent="-342900" algn="l">
              <a:lnSpc>
                <a:spcPct val="100000"/>
              </a:lnSpc>
              <a:spcBef>
                <a:spcPts val="500"/>
              </a:spcBef>
              <a:buFont typeface="Wingdings" panose="05000000000000000000" pitchFamily="2" charset="2"/>
              <a:buChar char="l"/>
            </a:pPr>
            <a:r>
              <a:rPr kumimoji="1" lang="ja-JP" altLang="en-US" dirty="0"/>
              <a:t>ただし、流通現金とは、日銀の窓口から出た現金という意味であり、金融機関の店舗内（金庫や窓口や</a:t>
            </a:r>
            <a:r>
              <a:rPr kumimoji="1" lang="en-US" altLang="ja-JP" dirty="0"/>
              <a:t>ATM</a:t>
            </a:r>
            <a:r>
              <a:rPr kumimoji="1" lang="ja-JP" altLang="en-US" dirty="0"/>
              <a:t>）にある現金、および、企業や個人の手元（家の中、オフィスの中を含む）にある現金。</a:t>
            </a:r>
            <a:r>
              <a:rPr kumimoji="1" lang="en-US" altLang="ja-JP" dirty="0"/>
              <a:t>※</a:t>
            </a:r>
            <a:r>
              <a:rPr kumimoji="1" lang="ja-JP" altLang="en-US" dirty="0"/>
              <a:t>現金とは、お札と硬貨。</a:t>
            </a:r>
          </a:p>
          <a:p>
            <a:pPr algn="l">
              <a:lnSpc>
                <a:spcPct val="100000"/>
              </a:lnSpc>
              <a:spcBef>
                <a:spcPts val="500"/>
              </a:spcBef>
            </a:pPr>
            <a:r>
              <a:rPr lang="en-US" altLang="ja-JP" dirty="0"/>
              <a:t>〔</a:t>
            </a:r>
            <a:r>
              <a:rPr lang="ja-JP" altLang="en-US" dirty="0"/>
              <a:t>マネー・ストックとは</a:t>
            </a:r>
            <a:r>
              <a:rPr lang="en-US" altLang="ja-JP" dirty="0"/>
              <a:t>〕</a:t>
            </a:r>
            <a:endParaRPr lang="ja-JP" altLang="en-US" dirty="0"/>
          </a:p>
          <a:p>
            <a:pPr algn="l">
              <a:lnSpc>
                <a:spcPct val="100000"/>
              </a:lnSpc>
              <a:spcBef>
                <a:spcPts val="500"/>
              </a:spcBef>
            </a:pPr>
            <a:r>
              <a:rPr kumimoji="1" lang="ja-JP" altLang="en-US" dirty="0"/>
              <a:t>金融部門が非金融部門に供給する通貨。</a:t>
            </a:r>
          </a:p>
          <a:p>
            <a:pPr marL="342900" indent="-342900" algn="l">
              <a:lnSpc>
                <a:spcPct val="100000"/>
              </a:lnSpc>
              <a:spcBef>
                <a:spcPts val="500"/>
              </a:spcBef>
              <a:buFont typeface="Wingdings" panose="05000000000000000000" pitchFamily="2" charset="2"/>
              <a:buChar char="l"/>
            </a:pPr>
            <a:r>
              <a:rPr kumimoji="1" lang="ja-JP" altLang="en-US" dirty="0"/>
              <a:t>民間金融機関に置いている個人・企業の預金、</a:t>
            </a:r>
            <a:r>
              <a:rPr lang="ja-JP" altLang="en-US" dirty="0"/>
              <a:t>および、企業や個人の手元（家の中、オフィスの中を含む）にある現金。</a:t>
            </a:r>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073205925"/>
      </p:ext>
    </p:extLst>
  </p:cSld>
  <p:clrMapOvr>
    <a:masterClrMapping/>
  </p:clrMapOvr>
  <mc:AlternateContent xmlns:mc="http://schemas.openxmlformats.org/markup-compatibility/2006" xmlns:p14="http://schemas.microsoft.com/office/powerpoint/2010/main">
    <mc:Choice Requires="p14">
      <p:transition spd="slow" p14:dur="2000" advTm="178706"/>
    </mc:Choice>
    <mc:Fallback xmlns="">
      <p:transition spd="slow" advTm="17870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024660"/>
          </a:xfrm>
        </p:spPr>
        <p:txBody>
          <a:bodyPr>
            <a:noAutofit/>
          </a:bodyPr>
          <a:lstStyle/>
          <a:p>
            <a:pPr algn="l">
              <a:lnSpc>
                <a:spcPct val="100000"/>
              </a:lnSpc>
              <a:spcBef>
                <a:spcPts val="500"/>
              </a:spcBef>
            </a:pPr>
            <a:r>
              <a:rPr lang="en-US" altLang="ja-JP" dirty="0"/>
              <a:t>〔</a:t>
            </a:r>
            <a:r>
              <a:rPr lang="ja-JP" altLang="en-US" dirty="0"/>
              <a:t>アセット・アプローチ</a:t>
            </a:r>
            <a:r>
              <a:rPr lang="en-US" altLang="ja-JP" dirty="0"/>
              <a:t>〕</a:t>
            </a:r>
            <a:endParaRPr lang="ja-JP" altLang="en-US" dirty="0"/>
          </a:p>
          <a:p>
            <a:pPr marL="342900" indent="-342900" algn="l">
              <a:lnSpc>
                <a:spcPct val="100000"/>
              </a:lnSpc>
              <a:spcBef>
                <a:spcPts val="500"/>
              </a:spcBef>
              <a:buFont typeface="Wingdings" panose="05000000000000000000" pitchFamily="2" charset="2"/>
              <a:buChar char="l"/>
            </a:pPr>
            <a:r>
              <a:rPr lang="ja-JP" altLang="en-US" dirty="0"/>
              <a:t>以上のアプローチは、長期的にはあてはまるものの、短期の為替レート変動をうまく説明できない、といわれている。</a:t>
            </a:r>
          </a:p>
          <a:p>
            <a:pPr marL="342900" indent="-342900" algn="l">
              <a:lnSpc>
                <a:spcPct val="100000"/>
              </a:lnSpc>
              <a:spcBef>
                <a:spcPts val="500"/>
              </a:spcBef>
              <a:buFont typeface="Wingdings" panose="05000000000000000000" pitchFamily="2" charset="2"/>
              <a:buChar char="l"/>
            </a:pPr>
            <a:r>
              <a:rPr lang="ja-JP" altLang="en-US" dirty="0"/>
              <a:t>金融の規制緩和とグローバル化が進んでいる今日、それらの取引をはるかに上回る量の金融上の取引が日々行われており、為替レートもこうしたマネーと資本の取引に左右される傾向が強まっているため。</a:t>
            </a:r>
          </a:p>
          <a:p>
            <a:pPr marL="342900" indent="-342900" algn="l">
              <a:lnSpc>
                <a:spcPct val="100000"/>
              </a:lnSpc>
              <a:spcBef>
                <a:spcPts val="500"/>
              </a:spcBef>
              <a:buFont typeface="Wingdings" panose="05000000000000000000" pitchFamily="2" charset="2"/>
              <a:buChar char="l"/>
            </a:pPr>
            <a:r>
              <a:rPr lang="ja-JP" altLang="en-US" dirty="0"/>
              <a:t>アセット・アプローチとは、アセット（この場合、主に金融資産）への投資にかかわる取引に注目して、為替レートの変動を説明しようと試みる（アプローチする）理論。</a:t>
            </a:r>
          </a:p>
          <a:p>
            <a:pPr algn="l">
              <a:lnSpc>
                <a:spcPct val="100000"/>
              </a:lnSpc>
              <a:spcBef>
                <a:spcPts val="500"/>
              </a:spcBef>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987552276"/>
      </p:ext>
    </p:extLst>
  </p:cSld>
  <p:clrMapOvr>
    <a:masterClrMapping/>
  </p:clrMapOvr>
  <mc:AlternateContent xmlns:mc="http://schemas.openxmlformats.org/markup-compatibility/2006" xmlns:p14="http://schemas.microsoft.com/office/powerpoint/2010/main">
    <mc:Choice Requires="p14">
      <p:transition spd="slow" p14:dur="2000" advTm="67456"/>
    </mc:Choice>
    <mc:Fallback xmlns="">
      <p:transition spd="slow" advTm="6745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024660"/>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簡単にいうと、ある国の有価証券を購入しようとする外国からの投資が増加すれば、その国の通貨は値上がりする傾向がある、というもの。</a:t>
            </a:r>
          </a:p>
          <a:p>
            <a:pPr marL="342900" indent="-342900" algn="l">
              <a:lnSpc>
                <a:spcPct val="100000"/>
              </a:lnSpc>
              <a:spcBef>
                <a:spcPts val="500"/>
              </a:spcBef>
              <a:buFont typeface="Wingdings" panose="05000000000000000000" pitchFamily="2" charset="2"/>
              <a:buChar char="l"/>
            </a:pPr>
            <a:r>
              <a:rPr lang="ja-JP" altLang="en-US" dirty="0"/>
              <a:t>しかし、ある国の金融資産への投資が、何によって増えたり減ったりするのかは、様々な取引の内容と動機があるため、一概に理解することは難しく、この理論は百家争鳴の観を呈している。</a:t>
            </a:r>
          </a:p>
          <a:p>
            <a:pPr algn="l">
              <a:lnSpc>
                <a:spcPct val="100000"/>
              </a:lnSpc>
              <a:spcBef>
                <a:spcPts val="500"/>
              </a:spcBef>
            </a:pPr>
            <a:r>
              <a:rPr lang="en-US" altLang="ja-JP" dirty="0"/>
              <a:t>〔</a:t>
            </a:r>
            <a:r>
              <a:rPr lang="ja-JP" altLang="en-US" dirty="0"/>
              <a:t>金利平価説</a:t>
            </a:r>
            <a:r>
              <a:rPr lang="en-US" altLang="ja-JP" dirty="0"/>
              <a:t>〕</a:t>
            </a:r>
            <a:endParaRPr lang="ja-JP" altLang="en-US" dirty="0"/>
          </a:p>
          <a:p>
            <a:pPr marL="342900" indent="-342900" algn="l">
              <a:lnSpc>
                <a:spcPct val="100000"/>
              </a:lnSpc>
              <a:spcBef>
                <a:spcPts val="500"/>
              </a:spcBef>
              <a:buFont typeface="Wingdings" panose="05000000000000000000" pitchFamily="2" charset="2"/>
              <a:buChar char="l"/>
            </a:pPr>
            <a:r>
              <a:rPr lang="ja-JP" altLang="en-US" dirty="0"/>
              <a:t>直物為替レートではなく、先渡し為替レートの決定要因を解明した理論。</a:t>
            </a:r>
          </a:p>
          <a:p>
            <a:pPr marL="342900" indent="-342900" algn="l">
              <a:lnSpc>
                <a:spcPct val="100000"/>
              </a:lnSpc>
              <a:spcBef>
                <a:spcPts val="500"/>
              </a:spcBef>
              <a:buFont typeface="Wingdings" panose="05000000000000000000" pitchFamily="2" charset="2"/>
              <a:buChar char="l"/>
            </a:pPr>
            <a:r>
              <a:rPr lang="ja-JP" altLang="en-US" dirty="0"/>
              <a:t>ここでは省略する。</a:t>
            </a:r>
          </a:p>
          <a:p>
            <a:pPr algn="l">
              <a:lnSpc>
                <a:spcPct val="100000"/>
              </a:lnSpc>
              <a:spcBef>
                <a:spcPts val="500"/>
              </a:spcBef>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1213305086"/>
      </p:ext>
    </p:extLst>
  </p:cSld>
  <p:clrMapOvr>
    <a:masterClrMapping/>
  </p:clrMapOvr>
  <mc:AlternateContent xmlns:mc="http://schemas.openxmlformats.org/markup-compatibility/2006" xmlns:p14="http://schemas.microsoft.com/office/powerpoint/2010/main">
    <mc:Choice Requires="p14">
      <p:transition spd="slow" p14:dur="2000" advTm="81165"/>
    </mc:Choice>
    <mc:Fallback xmlns="">
      <p:transition spd="slow" advTm="8116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024660"/>
          </a:xfrm>
        </p:spPr>
        <p:txBody>
          <a:bodyPr>
            <a:noAutofit/>
          </a:bodyPr>
          <a:lstStyle/>
          <a:p>
            <a:pPr algn="l">
              <a:lnSpc>
                <a:spcPct val="100000"/>
              </a:lnSpc>
              <a:spcBef>
                <a:spcPts val="500"/>
              </a:spcBef>
            </a:pPr>
            <a:r>
              <a:rPr lang="en-US" altLang="ja-JP" dirty="0"/>
              <a:t>〔</a:t>
            </a:r>
            <a:r>
              <a:rPr lang="ja-JP" altLang="en-US" dirty="0"/>
              <a:t>まとめ</a:t>
            </a:r>
            <a:r>
              <a:rPr lang="en-US" altLang="ja-JP" dirty="0"/>
              <a:t>〕</a:t>
            </a:r>
            <a:endParaRPr lang="ja-JP" altLang="en-US" dirty="0"/>
          </a:p>
          <a:p>
            <a:pPr marL="342900" indent="-342900" algn="l">
              <a:lnSpc>
                <a:spcPct val="100000"/>
              </a:lnSpc>
              <a:spcBef>
                <a:spcPts val="500"/>
              </a:spcBef>
              <a:buFont typeface="Wingdings" panose="05000000000000000000" pitchFamily="2" charset="2"/>
              <a:buChar char="l"/>
            </a:pPr>
            <a:r>
              <a:rPr lang="ja-JP" altLang="en-US" dirty="0"/>
              <a:t>どれか一つの理論が全面的に正しいということではなく、時期や国によって、どの要因がより強く作用しているのかは異なる。</a:t>
            </a:r>
          </a:p>
          <a:p>
            <a:pPr marL="342900" indent="-342900" algn="l">
              <a:lnSpc>
                <a:spcPct val="100000"/>
              </a:lnSpc>
              <a:spcBef>
                <a:spcPts val="500"/>
              </a:spcBef>
              <a:buFont typeface="Wingdings" panose="05000000000000000000" pitchFamily="2" charset="2"/>
              <a:buChar char="l"/>
            </a:pPr>
            <a:r>
              <a:rPr lang="ja-JP" altLang="en-US" dirty="0"/>
              <a:t>そこで、いろいろな要因を並べて回帰分析をして、どの要因が働いているのかを精緻に見つけだす研究が行われている（</a:t>
            </a:r>
            <a:r>
              <a:rPr lang="en-US" altLang="ja-JP" dirty="0"/>
              <a:t>IMF</a:t>
            </a:r>
            <a:r>
              <a:rPr lang="ja-JP" altLang="en-US" dirty="0"/>
              <a:t>など）。</a:t>
            </a:r>
          </a:p>
          <a:p>
            <a:pPr marL="342900" indent="-342900" algn="l">
              <a:lnSpc>
                <a:spcPct val="100000"/>
              </a:lnSpc>
              <a:spcBef>
                <a:spcPts val="500"/>
              </a:spcBef>
              <a:buFont typeface="Wingdings" panose="05000000000000000000" pitchFamily="2" charset="2"/>
              <a:buChar char="l"/>
            </a:pPr>
            <a:r>
              <a:rPr lang="ja-JP" altLang="en-US" dirty="0"/>
              <a:t>次のスライドで、例題をいくつか解いてみる。</a:t>
            </a:r>
          </a:p>
          <a:p>
            <a:pPr algn="l">
              <a:lnSpc>
                <a:spcPct val="100000"/>
              </a:lnSpc>
              <a:spcBef>
                <a:spcPts val="500"/>
              </a:spcBef>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70137495"/>
      </p:ext>
    </p:extLst>
  </p:cSld>
  <p:clrMapOvr>
    <a:masterClrMapping/>
  </p:clrMapOvr>
  <mc:AlternateContent xmlns:mc="http://schemas.openxmlformats.org/markup-compatibility/2006" xmlns:p14="http://schemas.microsoft.com/office/powerpoint/2010/main">
    <mc:Choice Requires="p14">
      <p:transition spd="slow" p14:dur="2000" advTm="57918"/>
    </mc:Choice>
    <mc:Fallback xmlns="">
      <p:transition spd="slow" advTm="5791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024660"/>
          </a:xfrm>
        </p:spPr>
        <p:txBody>
          <a:bodyPr>
            <a:noAutofit/>
          </a:bodyPr>
          <a:lstStyle/>
          <a:p>
            <a:pPr algn="l">
              <a:lnSpc>
                <a:spcPct val="100000"/>
              </a:lnSpc>
              <a:spcBef>
                <a:spcPts val="500"/>
              </a:spcBef>
            </a:pPr>
            <a:r>
              <a:rPr lang="en-US" altLang="ja-JP" dirty="0"/>
              <a:t>〔</a:t>
            </a:r>
            <a:r>
              <a:rPr lang="ja-JP" altLang="en-US" dirty="0"/>
              <a:t>例題</a:t>
            </a:r>
            <a:r>
              <a:rPr lang="en-US" altLang="ja-JP" dirty="0"/>
              <a:t>1〕</a:t>
            </a:r>
            <a:endParaRPr lang="ja-JP" altLang="en-US" dirty="0"/>
          </a:p>
          <a:p>
            <a:pPr marL="342900" indent="-342900" algn="l">
              <a:lnSpc>
                <a:spcPct val="100000"/>
              </a:lnSpc>
              <a:spcBef>
                <a:spcPts val="500"/>
              </a:spcBef>
              <a:buFont typeface="Wingdings" panose="05000000000000000000" pitchFamily="2" charset="2"/>
              <a:buChar char="l"/>
            </a:pPr>
            <a:r>
              <a:rPr lang="ja-JP" altLang="en-US" dirty="0"/>
              <a:t>いま、円とドルの為替レートが</a:t>
            </a:r>
            <a:r>
              <a:rPr lang="en-US" altLang="ja-JP" dirty="0"/>
              <a:t>1</a:t>
            </a:r>
            <a:r>
              <a:rPr lang="ja-JP" altLang="en-US" dirty="0"/>
              <a:t>ドル＝</a:t>
            </a:r>
            <a:r>
              <a:rPr lang="en-US" altLang="ja-JP" dirty="0"/>
              <a:t>100</a:t>
            </a:r>
            <a:r>
              <a:rPr lang="ja-JP" altLang="en-US" dirty="0"/>
              <a:t>円で均衡している当初の状態から、日本とアメリカの物価指数が次の表のように変化したとき、この（購買力平価説の</a:t>
            </a:r>
            <a:r>
              <a:rPr lang="en-US" altLang="ja-JP" dirty="0"/>
              <a:t>―</a:t>
            </a:r>
            <a:r>
              <a:rPr lang="ja-JP" altLang="en-US" dirty="0"/>
              <a:t>前田補足）考え方に立てば、為替レートはどのように変化するか。正しいものを下の</a:t>
            </a:r>
            <a:r>
              <a:rPr lang="en-US" altLang="ja-JP" dirty="0"/>
              <a:t>1</a:t>
            </a:r>
            <a:r>
              <a:rPr lang="ja-JP" altLang="en-US" dirty="0"/>
              <a:t>～</a:t>
            </a:r>
            <a:r>
              <a:rPr lang="en-US" altLang="ja-JP" dirty="0"/>
              <a:t>4</a:t>
            </a:r>
            <a:r>
              <a:rPr lang="ja-JP" altLang="en-US" dirty="0"/>
              <a:t>のうちから一つ選べ。</a:t>
            </a:r>
            <a:endParaRPr lang="en-US" altLang="ja-JP" dirty="0"/>
          </a:p>
          <a:p>
            <a:pPr algn="l">
              <a:lnSpc>
                <a:spcPct val="100000"/>
              </a:lnSpc>
              <a:spcBef>
                <a:spcPts val="500"/>
              </a:spcBef>
            </a:pPr>
            <a:r>
              <a:rPr lang="ja-JP" altLang="en-US" dirty="0"/>
              <a:t>　　解答欄⇒</a:t>
            </a:r>
            <a:r>
              <a:rPr lang="en-US" altLang="ja-JP" dirty="0"/>
              <a:t>〔</a:t>
            </a:r>
            <a:r>
              <a:rPr lang="ja-JP" altLang="en-US" dirty="0"/>
              <a:t>　　　　</a:t>
            </a:r>
            <a:r>
              <a:rPr lang="en-US" altLang="ja-JP" dirty="0"/>
              <a:t>〕</a:t>
            </a:r>
          </a:p>
          <a:p>
            <a:pPr marL="342900" indent="-342900" algn="l">
              <a:lnSpc>
                <a:spcPct val="100000"/>
              </a:lnSpc>
              <a:spcBef>
                <a:spcPts val="500"/>
              </a:spcBef>
              <a:buFont typeface="Wingdings" panose="05000000000000000000" pitchFamily="2" charset="2"/>
              <a:buChar char="l"/>
            </a:pPr>
            <a:endParaRPr lang="en-US" altLang="ja-JP" dirty="0"/>
          </a:p>
          <a:p>
            <a:pPr algn="l">
              <a:lnSpc>
                <a:spcPct val="100000"/>
              </a:lnSpc>
              <a:spcBef>
                <a:spcPts val="500"/>
              </a:spcBef>
            </a:pPr>
            <a:r>
              <a:rPr lang="ja-JP" altLang="en-US" dirty="0"/>
              <a:t>　　　　　　　当初の物価指数　　　変化後の物価指数</a:t>
            </a:r>
          </a:p>
          <a:p>
            <a:pPr algn="l">
              <a:lnSpc>
                <a:spcPct val="100000"/>
              </a:lnSpc>
              <a:spcBef>
                <a:spcPts val="500"/>
              </a:spcBef>
            </a:pPr>
            <a:r>
              <a:rPr lang="ja-JP" altLang="en-US" dirty="0"/>
              <a:t>　　日本　　　　　</a:t>
            </a:r>
            <a:r>
              <a:rPr lang="en-US" altLang="ja-JP" dirty="0"/>
              <a:t>100</a:t>
            </a:r>
            <a:r>
              <a:rPr lang="ja-JP" altLang="en-US" dirty="0"/>
              <a:t>　　　　　     　　</a:t>
            </a:r>
            <a:r>
              <a:rPr lang="en-US" altLang="ja-JP" dirty="0"/>
              <a:t>150</a:t>
            </a:r>
          </a:p>
          <a:p>
            <a:pPr algn="l">
              <a:lnSpc>
                <a:spcPct val="100000"/>
              </a:lnSpc>
              <a:spcBef>
                <a:spcPts val="500"/>
              </a:spcBef>
            </a:pPr>
            <a:r>
              <a:rPr lang="ja-JP" altLang="en-US" dirty="0"/>
              <a:t>　　アメリカ　 　　</a:t>
            </a:r>
            <a:r>
              <a:rPr lang="en-US" altLang="ja-JP" dirty="0"/>
              <a:t>100</a:t>
            </a:r>
            <a:r>
              <a:rPr lang="ja-JP" altLang="en-US" dirty="0"/>
              <a:t>　　    　 　　　　</a:t>
            </a:r>
            <a:r>
              <a:rPr lang="en-US" altLang="ja-JP" dirty="0"/>
              <a:t>200</a:t>
            </a:r>
          </a:p>
          <a:p>
            <a:pPr algn="l">
              <a:lnSpc>
                <a:spcPct val="100000"/>
              </a:lnSpc>
              <a:spcBef>
                <a:spcPts val="500"/>
              </a:spcBef>
            </a:pPr>
            <a:r>
              <a:rPr lang="ja-JP" altLang="en-US" dirty="0"/>
              <a:t>　　</a:t>
            </a:r>
            <a:r>
              <a:rPr lang="en-US" altLang="ja-JP" dirty="0"/>
              <a:t>1. 1</a:t>
            </a:r>
            <a:r>
              <a:rPr lang="ja-JP" altLang="en-US" dirty="0"/>
              <a:t>ドル＝</a:t>
            </a:r>
            <a:r>
              <a:rPr lang="en-US" altLang="ja-JP" dirty="0"/>
              <a:t>50</a:t>
            </a:r>
            <a:r>
              <a:rPr lang="ja-JP" altLang="en-US" dirty="0"/>
              <a:t>円、</a:t>
            </a:r>
            <a:r>
              <a:rPr lang="en-US" altLang="ja-JP" dirty="0"/>
              <a:t>2. 1</a:t>
            </a:r>
            <a:r>
              <a:rPr lang="ja-JP" altLang="en-US" dirty="0"/>
              <a:t>ドル＝</a:t>
            </a:r>
            <a:r>
              <a:rPr lang="en-US" altLang="ja-JP" dirty="0"/>
              <a:t>75</a:t>
            </a:r>
            <a:r>
              <a:rPr lang="ja-JP" altLang="en-US" dirty="0"/>
              <a:t>円、</a:t>
            </a:r>
            <a:r>
              <a:rPr lang="en-US" altLang="ja-JP" dirty="0"/>
              <a:t>3. 1</a:t>
            </a:r>
            <a:r>
              <a:rPr lang="ja-JP" altLang="en-US" dirty="0"/>
              <a:t>ドル＝</a:t>
            </a:r>
            <a:r>
              <a:rPr lang="en-US" altLang="ja-JP" dirty="0"/>
              <a:t>125</a:t>
            </a:r>
            <a:r>
              <a:rPr lang="ja-JP" altLang="en-US" dirty="0"/>
              <a:t>円、</a:t>
            </a:r>
            <a:r>
              <a:rPr lang="en-US" altLang="ja-JP" dirty="0"/>
              <a:t>4. 1</a:t>
            </a:r>
            <a:r>
              <a:rPr lang="ja-JP" altLang="en-US" dirty="0"/>
              <a:t>ドル＝</a:t>
            </a:r>
            <a:r>
              <a:rPr lang="en-US" altLang="ja-JP" dirty="0"/>
              <a:t>150</a:t>
            </a:r>
            <a:r>
              <a:rPr lang="ja-JP" altLang="en-US" dirty="0"/>
              <a:t>円</a:t>
            </a:r>
          </a:p>
          <a:p>
            <a:pPr algn="l">
              <a:lnSpc>
                <a:spcPct val="100000"/>
              </a:lnSpc>
              <a:spcBef>
                <a:spcPts val="500"/>
              </a:spcBef>
            </a:pPr>
            <a:r>
              <a:rPr lang="ja-JP" altLang="en-US" dirty="0"/>
              <a:t>　　（平成</a:t>
            </a:r>
            <a:r>
              <a:rPr lang="en-US" altLang="ja-JP" dirty="0"/>
              <a:t>14</a:t>
            </a:r>
            <a:r>
              <a:rPr lang="ja-JP" altLang="en-US" dirty="0"/>
              <a:t>年度大学入試センター試験、「公民」より）</a:t>
            </a:r>
          </a:p>
          <a:p>
            <a:pPr marL="342900" indent="-342900" algn="l">
              <a:lnSpc>
                <a:spcPct val="100000"/>
              </a:lnSpc>
              <a:spcBef>
                <a:spcPts val="500"/>
              </a:spcBef>
              <a:buFont typeface="Wingdings" panose="05000000000000000000" pitchFamily="2" charset="2"/>
              <a:buChar char="l"/>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3966211490"/>
      </p:ext>
    </p:extLst>
  </p:cSld>
  <p:clrMapOvr>
    <a:masterClrMapping/>
  </p:clrMapOvr>
  <mc:AlternateContent xmlns:mc="http://schemas.openxmlformats.org/markup-compatibility/2006" xmlns:p14="http://schemas.microsoft.com/office/powerpoint/2010/main">
    <mc:Choice Requires="p14">
      <p:transition spd="slow" p14:dur="2000" advTm="130200"/>
    </mc:Choice>
    <mc:Fallback xmlns="">
      <p:transition spd="slow" advTm="1302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2987443"/>
          </a:xfrm>
        </p:spPr>
        <p:txBody>
          <a:bodyPr>
            <a:noAutofit/>
          </a:bodyPr>
          <a:lstStyle/>
          <a:p>
            <a:pPr algn="l">
              <a:lnSpc>
                <a:spcPct val="100000"/>
              </a:lnSpc>
              <a:spcBef>
                <a:spcPts val="500"/>
              </a:spcBef>
            </a:pPr>
            <a:r>
              <a:rPr lang="en-US" altLang="ja-JP" dirty="0"/>
              <a:t>〔</a:t>
            </a:r>
            <a:r>
              <a:rPr lang="ja-JP" altLang="en-US" dirty="0"/>
              <a:t>例題</a:t>
            </a:r>
            <a:r>
              <a:rPr lang="en-US" altLang="ja-JP" dirty="0"/>
              <a:t>1</a:t>
            </a:r>
            <a:r>
              <a:rPr lang="ja-JP" altLang="en-US" dirty="0"/>
              <a:t>の解き方</a:t>
            </a:r>
            <a:r>
              <a:rPr lang="en-US" altLang="ja-JP" dirty="0"/>
              <a:t>〕</a:t>
            </a:r>
            <a:endParaRPr lang="ja-JP" altLang="en-US" dirty="0"/>
          </a:p>
          <a:p>
            <a:pPr marL="342900" indent="-342900" algn="l">
              <a:lnSpc>
                <a:spcPct val="100000"/>
              </a:lnSpc>
              <a:spcBef>
                <a:spcPts val="500"/>
              </a:spcBef>
              <a:buFont typeface="Wingdings" panose="05000000000000000000" pitchFamily="2" charset="2"/>
              <a:buChar char="l"/>
            </a:pPr>
            <a:r>
              <a:rPr lang="ja-JP" altLang="en-US" dirty="0"/>
              <a:t>これは相対的購買力平価の式がわかっていれば解ける。物価が指数化されているので注意。たとえば</a:t>
            </a:r>
            <a:r>
              <a:rPr lang="en-US" altLang="ja-JP" dirty="0"/>
              <a:t>100</a:t>
            </a:r>
            <a:r>
              <a:rPr lang="ja-JP" altLang="en-US" dirty="0"/>
              <a:t>⇒</a:t>
            </a:r>
            <a:r>
              <a:rPr lang="en-US" altLang="ja-JP" dirty="0"/>
              <a:t>150</a:t>
            </a:r>
            <a:r>
              <a:rPr lang="ja-JP" altLang="en-US" dirty="0"/>
              <a:t>になったということは、</a:t>
            </a:r>
            <a:r>
              <a:rPr lang="en-US" altLang="ja-JP" dirty="0"/>
              <a:t>1.5</a:t>
            </a:r>
            <a:r>
              <a:rPr lang="ja-JP" altLang="en-US" dirty="0"/>
              <a:t>倍になったということ。</a:t>
            </a:r>
          </a:p>
          <a:p>
            <a:pPr marL="342900" indent="-342900" algn="l">
              <a:lnSpc>
                <a:spcPct val="100000"/>
              </a:lnSpc>
              <a:spcBef>
                <a:spcPts val="500"/>
              </a:spcBef>
              <a:buFont typeface="Wingdings" panose="05000000000000000000" pitchFamily="2" charset="2"/>
              <a:buChar char="l"/>
            </a:pPr>
            <a:r>
              <a:rPr lang="ja-JP" altLang="en-US" dirty="0"/>
              <a:t>もう一つの解き方は、当初の状態のときに、ある財がアメリカで</a:t>
            </a:r>
            <a:r>
              <a:rPr lang="en-US" altLang="ja-JP" dirty="0"/>
              <a:t>10</a:t>
            </a:r>
            <a:r>
              <a:rPr lang="ja-JP" altLang="en-US" dirty="0"/>
              <a:t>ドル、日本で</a:t>
            </a:r>
            <a:r>
              <a:rPr lang="en-US" altLang="ja-JP" dirty="0"/>
              <a:t>1000</a:t>
            </a:r>
            <a:r>
              <a:rPr lang="ja-JP" altLang="en-US" dirty="0"/>
              <a:t>円などと</a:t>
            </a:r>
            <a:r>
              <a:rPr lang="en-US" altLang="ja-JP" dirty="0"/>
              <a:t>PPP</a:t>
            </a:r>
            <a:r>
              <a:rPr lang="ja-JP" altLang="en-US" dirty="0"/>
              <a:t>が成り立つ価格を想定して、その後の価格の変化を経て、この財の価格を並べて、イコールでつなげておいて、ドルの側を割り算して</a:t>
            </a:r>
            <a:r>
              <a:rPr lang="en-US" altLang="ja-JP" dirty="0"/>
              <a:t>1</a:t>
            </a:r>
            <a:r>
              <a:rPr lang="ja-JP" altLang="en-US" dirty="0"/>
              <a:t>にすればよい。</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1947465001"/>
      </p:ext>
    </p:extLst>
  </p:cSld>
  <p:clrMapOvr>
    <a:masterClrMapping/>
  </p:clrMapOvr>
  <mc:AlternateContent xmlns:mc="http://schemas.openxmlformats.org/markup-compatibility/2006" xmlns:p14="http://schemas.microsoft.com/office/powerpoint/2010/main">
    <mc:Choice Requires="p14">
      <p:transition spd="slow" p14:dur="2000" advTm="75512"/>
    </mc:Choice>
    <mc:Fallback xmlns="">
      <p:transition spd="slow" advTm="7551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024660"/>
          </a:xfrm>
        </p:spPr>
        <p:txBody>
          <a:bodyPr>
            <a:noAutofit/>
          </a:bodyPr>
          <a:lstStyle/>
          <a:p>
            <a:pPr algn="l">
              <a:lnSpc>
                <a:spcPct val="100000"/>
              </a:lnSpc>
              <a:spcBef>
                <a:spcPts val="500"/>
              </a:spcBef>
            </a:pPr>
            <a:r>
              <a:rPr lang="en-US" altLang="ja-JP" dirty="0"/>
              <a:t>〔</a:t>
            </a:r>
            <a:r>
              <a:rPr lang="ja-JP" altLang="en-US" dirty="0"/>
              <a:t>例題</a:t>
            </a:r>
            <a:r>
              <a:rPr lang="en-US" altLang="ja-JP" dirty="0"/>
              <a:t>2〕</a:t>
            </a:r>
            <a:endParaRPr lang="ja-JP" altLang="en-US" dirty="0"/>
          </a:p>
          <a:p>
            <a:pPr marL="342900" indent="-342900" algn="l">
              <a:lnSpc>
                <a:spcPct val="100000"/>
              </a:lnSpc>
              <a:spcBef>
                <a:spcPts val="500"/>
              </a:spcBef>
              <a:buFont typeface="Wingdings" panose="05000000000000000000" pitchFamily="2" charset="2"/>
              <a:buChar char="l"/>
            </a:pPr>
            <a:r>
              <a:rPr lang="ja-JP" altLang="en-US" sz="2800" dirty="0"/>
              <a:t>ある財</a:t>
            </a:r>
            <a:r>
              <a:rPr lang="en-US" altLang="ja-JP" sz="2800" dirty="0"/>
              <a:t>A</a:t>
            </a:r>
            <a:r>
              <a:rPr lang="ja-JP" altLang="en-US" sz="2800" dirty="0"/>
              <a:t>の価格がアメリカで</a:t>
            </a:r>
            <a:r>
              <a:rPr lang="en-US" altLang="ja-JP" sz="2800" dirty="0"/>
              <a:t>20</a:t>
            </a:r>
            <a:r>
              <a:rPr lang="ja-JP" altLang="en-US" sz="2800" dirty="0"/>
              <a:t>ドル、ベトナムで</a:t>
            </a:r>
            <a:r>
              <a:rPr lang="en-US" altLang="ja-JP" sz="2800" dirty="0"/>
              <a:t>40,000</a:t>
            </a:r>
            <a:r>
              <a:rPr lang="ja-JP" altLang="en-US" sz="2800" dirty="0"/>
              <a:t>ドンと仮定する。そして、実際の為替レートは、</a:t>
            </a:r>
            <a:r>
              <a:rPr lang="en-US" altLang="ja-JP" sz="2800" dirty="0"/>
              <a:t>$1=VND 1,000</a:t>
            </a:r>
            <a:r>
              <a:rPr lang="ja-JP" altLang="en-US" sz="2800" dirty="0"/>
              <a:t>であるとする。最初に、アメリカとベトナムでの財</a:t>
            </a:r>
            <a:r>
              <a:rPr lang="en-US" altLang="ja-JP" sz="2800" dirty="0"/>
              <a:t>A</a:t>
            </a:r>
            <a:r>
              <a:rPr lang="ja-JP" altLang="en-US" sz="2800" dirty="0"/>
              <a:t>の貿易はどのようになるか説明しなさい。次に、購買力平価説が成り立つと仮定し、この財</a:t>
            </a:r>
            <a:r>
              <a:rPr lang="en-US" altLang="ja-JP" sz="2800" dirty="0"/>
              <a:t>A</a:t>
            </a:r>
            <a:r>
              <a:rPr lang="ja-JP" altLang="en-US" sz="2800" dirty="0"/>
              <a:t>についての購買力平価が為替レートを左右するとすれば、ドルとベトナム・ドンの為替レートは、いくらに、なぜ、収</a:t>
            </a:r>
            <a:r>
              <a:rPr lang="ja-JP" altLang="en-US" sz="2800" dirty="0" err="1"/>
              <a:t>れん</a:t>
            </a:r>
            <a:r>
              <a:rPr lang="ja-JP" altLang="en-US" sz="2800" dirty="0"/>
              <a:t>するのかを説明しなさい。なお、</a:t>
            </a:r>
            <a:r>
              <a:rPr lang="en-US" altLang="ja-JP" sz="2800" dirty="0"/>
              <a:t>VND</a:t>
            </a:r>
            <a:r>
              <a:rPr lang="ja-JP" altLang="en-US" sz="2800" dirty="0"/>
              <a:t>はベトナムの通貨ドンの記号である。</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73715943"/>
      </p:ext>
    </p:extLst>
  </p:cSld>
  <p:clrMapOvr>
    <a:masterClrMapping/>
  </p:clrMapOvr>
  <mc:AlternateContent xmlns:mc="http://schemas.openxmlformats.org/markup-compatibility/2006" xmlns:p14="http://schemas.microsoft.com/office/powerpoint/2010/main">
    <mc:Choice Requires="p14">
      <p:transition spd="slow" p14:dur="2000" advTm="79547"/>
    </mc:Choice>
    <mc:Fallback xmlns="">
      <p:transition spd="slow" advTm="7954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024660"/>
          </a:xfrm>
        </p:spPr>
        <p:txBody>
          <a:bodyPr>
            <a:noAutofit/>
          </a:bodyPr>
          <a:lstStyle/>
          <a:p>
            <a:pPr algn="l">
              <a:lnSpc>
                <a:spcPct val="100000"/>
              </a:lnSpc>
              <a:spcBef>
                <a:spcPts val="500"/>
              </a:spcBef>
            </a:pPr>
            <a:r>
              <a:rPr lang="en-US" altLang="ja-JP" dirty="0"/>
              <a:t>〔</a:t>
            </a:r>
            <a:r>
              <a:rPr lang="ja-JP" altLang="en-US" dirty="0"/>
              <a:t>例題</a:t>
            </a:r>
            <a:r>
              <a:rPr lang="en-US" altLang="ja-JP" dirty="0"/>
              <a:t>2</a:t>
            </a:r>
            <a:r>
              <a:rPr lang="ja-JP" altLang="en-US" dirty="0"/>
              <a:t>の解き方</a:t>
            </a:r>
            <a:r>
              <a:rPr lang="en-US" altLang="ja-JP" dirty="0"/>
              <a:t>〕</a:t>
            </a:r>
            <a:endParaRPr lang="ja-JP" altLang="en-US" dirty="0"/>
          </a:p>
          <a:p>
            <a:pPr marL="342900" indent="-342900" algn="l">
              <a:lnSpc>
                <a:spcPct val="100000"/>
              </a:lnSpc>
              <a:spcBef>
                <a:spcPts val="500"/>
              </a:spcBef>
              <a:buFont typeface="Wingdings" panose="05000000000000000000" pitchFamily="2" charset="2"/>
              <a:buChar char="l"/>
            </a:pPr>
            <a:r>
              <a:rPr lang="ja-JP" altLang="en-US" dirty="0"/>
              <a:t>まず、この財の購買力平価を求めて、実際の為替レートと比較してみる。</a:t>
            </a:r>
          </a:p>
          <a:p>
            <a:pPr marL="342900" indent="-342900" algn="l">
              <a:lnSpc>
                <a:spcPct val="100000"/>
              </a:lnSpc>
              <a:spcBef>
                <a:spcPts val="500"/>
              </a:spcBef>
              <a:buFont typeface="Wingdings" panose="05000000000000000000" pitchFamily="2" charset="2"/>
              <a:buChar char="l"/>
            </a:pPr>
            <a:r>
              <a:rPr lang="ja-JP" altLang="en-US" dirty="0"/>
              <a:t>両者がイコールでないということは、どちらかが貿易黒字、どちらかが赤字となる。</a:t>
            </a:r>
          </a:p>
          <a:p>
            <a:pPr marL="342900" indent="-342900" algn="l">
              <a:lnSpc>
                <a:spcPct val="100000"/>
              </a:lnSpc>
              <a:spcBef>
                <a:spcPts val="500"/>
              </a:spcBef>
              <a:buFont typeface="Wingdings" panose="05000000000000000000" pitchFamily="2" charset="2"/>
              <a:buChar char="l"/>
            </a:pPr>
            <a:r>
              <a:rPr lang="ja-JP" altLang="en-US" dirty="0"/>
              <a:t>つまり、どちらかの国の財を相手の国に輸出したら、相手の国の同じ財よりも安くてよく売れる。</a:t>
            </a:r>
          </a:p>
          <a:p>
            <a:pPr marL="342900" indent="-342900" algn="l">
              <a:lnSpc>
                <a:spcPct val="100000"/>
              </a:lnSpc>
              <a:spcBef>
                <a:spcPts val="500"/>
              </a:spcBef>
              <a:buFont typeface="Wingdings" panose="05000000000000000000" pitchFamily="2" charset="2"/>
              <a:buChar char="l"/>
            </a:pPr>
            <a:r>
              <a:rPr lang="ja-JP" altLang="en-US" dirty="0"/>
              <a:t>そうすると、為替レートが変化してゆく。どちらの方向になぜ変化するのかを詳しく説明する。</a:t>
            </a:r>
          </a:p>
          <a:p>
            <a:pPr marL="342900" indent="-342900" algn="l">
              <a:lnSpc>
                <a:spcPct val="100000"/>
              </a:lnSpc>
              <a:spcBef>
                <a:spcPts val="500"/>
              </a:spcBef>
              <a:buFont typeface="Wingdings" panose="05000000000000000000" pitchFamily="2" charset="2"/>
              <a:buChar char="l"/>
            </a:pPr>
            <a:r>
              <a:rPr lang="ja-JP" altLang="en-US" dirty="0"/>
              <a:t>こうした貿易収支の不均衡は、為替レートと購買力平価が等しくなると起きなくなる。</a:t>
            </a:r>
          </a:p>
          <a:p>
            <a:pPr marL="342900" indent="-342900" algn="l">
              <a:lnSpc>
                <a:spcPct val="100000"/>
              </a:lnSpc>
              <a:spcBef>
                <a:spcPts val="500"/>
              </a:spcBef>
              <a:buFont typeface="Wingdings" panose="05000000000000000000" pitchFamily="2" charset="2"/>
              <a:buChar char="l"/>
            </a:pPr>
            <a:r>
              <a:rPr lang="ja-JP" altLang="en-US" dirty="0"/>
              <a:t>以上のことを具体的に文章で説明すれば、解答できる。</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3307287849"/>
      </p:ext>
    </p:extLst>
  </p:cSld>
  <p:clrMapOvr>
    <a:masterClrMapping/>
  </p:clrMapOvr>
  <mc:AlternateContent xmlns:mc="http://schemas.openxmlformats.org/markup-compatibility/2006" xmlns:p14="http://schemas.microsoft.com/office/powerpoint/2010/main">
    <mc:Choice Requires="p14">
      <p:transition spd="slow" p14:dur="2000" advTm="94433"/>
    </mc:Choice>
    <mc:Fallback xmlns="">
      <p:transition spd="slow" advTm="9443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この節では、為替レートを変動させる要因を解説する。</a:t>
            </a:r>
          </a:p>
          <a:p>
            <a:pPr marL="342900" indent="-342900" algn="l">
              <a:lnSpc>
                <a:spcPct val="100000"/>
              </a:lnSpc>
              <a:spcBef>
                <a:spcPts val="500"/>
              </a:spcBef>
              <a:buFont typeface="Wingdings" panose="05000000000000000000" pitchFamily="2" charset="2"/>
              <a:buChar char="l"/>
            </a:pPr>
            <a:r>
              <a:rPr lang="ja-JP" altLang="en-US" dirty="0"/>
              <a:t>日頃のテレビニュース・新聞などで出会うような内容を以下に紹介。</a:t>
            </a:r>
          </a:p>
          <a:p>
            <a:pPr marL="457200" indent="-457200" algn="l">
              <a:lnSpc>
                <a:spcPct val="100000"/>
              </a:lnSpc>
              <a:spcBef>
                <a:spcPts val="500"/>
              </a:spcBef>
              <a:buFont typeface="+mj-ea"/>
              <a:buAutoNum type="circleNumDbPlain"/>
            </a:pPr>
            <a:r>
              <a:rPr lang="ja-JP" altLang="en-US" dirty="0"/>
              <a:t>アメリカが金利を引き上げた→金利が高いドルで資金を運用したい→円売り・ドル買い→アメリカの国債や社債を購入。つまり、円安・ドル高。よって、一般論だが、金利が高い国の通貨は、値上がりする。</a:t>
            </a:r>
          </a:p>
          <a:p>
            <a:pPr marL="457200" indent="-457200" algn="l">
              <a:lnSpc>
                <a:spcPct val="100000"/>
              </a:lnSpc>
              <a:spcBef>
                <a:spcPts val="500"/>
              </a:spcBef>
              <a:buFont typeface="+mj-ea"/>
              <a:buAutoNum type="circleNumDbPlain"/>
            </a:pPr>
            <a:r>
              <a:rPr lang="ja-JP" altLang="en-US" dirty="0"/>
              <a:t>アメリカの雇用統計が発表され、景気が予想以上に良いことが判明→アメリカの株価が上がると予想→円売り・ドル買い→アメリカ企業の株を購入。つまり、円安・ドル高。よって、一般論だが景気が良い国の通貨は、値上がりする。</a:t>
            </a:r>
          </a:p>
          <a:p>
            <a:pPr marL="457200" indent="-457200" algn="l">
              <a:buFont typeface="+mj-ea"/>
              <a:buAutoNum type="circleNumDbPlain"/>
            </a:pPr>
            <a:r>
              <a:rPr lang="ja-JP" altLang="en-US" dirty="0"/>
              <a:t>ある国が、対外債務の支払をできなくなるのではないか、とのニュース→その国からの資本逃避が発生→その国の通貨売り・ドル買い（ユーロ買い）→アメリカ（ヨーロッパ）に資金を避難。この場合には、その通貨安・ドル高となる（それを見越した投機も当然発生）。</a:t>
            </a:r>
            <a:endParaRPr lang="en-US" altLang="ja-JP" dirty="0"/>
          </a:p>
          <a:p>
            <a:pPr algn="l"/>
            <a:r>
              <a:rPr lang="ja-JP" altLang="en-US" dirty="0"/>
              <a:t>などなど。</a:t>
            </a:r>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3287104792"/>
      </p:ext>
    </p:extLst>
  </p:cSld>
  <p:clrMapOvr>
    <a:masterClrMapping/>
  </p:clrMapOvr>
  <mc:AlternateContent xmlns:mc="http://schemas.openxmlformats.org/markup-compatibility/2006" xmlns:p14="http://schemas.microsoft.com/office/powerpoint/2010/main">
    <mc:Choice Requires="p14">
      <p:transition spd="slow" p14:dur="2000" advTm="176411"/>
    </mc:Choice>
    <mc:Fallback xmlns="">
      <p:transition spd="slow" advTm="17641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024660"/>
          </a:xfrm>
        </p:spPr>
        <p:txBody>
          <a:bodyPr>
            <a:noAutofit/>
          </a:bodyPr>
          <a:lstStyle/>
          <a:p>
            <a:pPr algn="l">
              <a:lnSpc>
                <a:spcPct val="100000"/>
              </a:lnSpc>
              <a:spcBef>
                <a:spcPts val="500"/>
              </a:spcBef>
            </a:pPr>
            <a:r>
              <a:rPr lang="en-US" altLang="ja-JP" dirty="0"/>
              <a:t>〔</a:t>
            </a:r>
            <a:r>
              <a:rPr lang="ja-JP" altLang="en-US" dirty="0"/>
              <a:t>例題</a:t>
            </a:r>
            <a:r>
              <a:rPr lang="en-US" altLang="ja-JP" dirty="0"/>
              <a:t>3〕</a:t>
            </a:r>
          </a:p>
          <a:p>
            <a:pPr marL="342900" indent="-342900" algn="l">
              <a:lnSpc>
                <a:spcPct val="100000"/>
              </a:lnSpc>
              <a:spcBef>
                <a:spcPts val="500"/>
              </a:spcBef>
              <a:buFont typeface="Wingdings" panose="05000000000000000000" pitchFamily="2" charset="2"/>
              <a:buChar char="l"/>
            </a:pPr>
            <a:r>
              <a:rPr lang="en-US" altLang="ja-JP" dirty="0"/>
              <a:t>2015</a:t>
            </a:r>
            <a:r>
              <a:rPr lang="ja-JP" altLang="en-US" dirty="0"/>
              <a:t>年に財</a:t>
            </a:r>
            <a:r>
              <a:rPr lang="en-US" altLang="ja-JP" dirty="0"/>
              <a:t>A</a:t>
            </a:r>
            <a:r>
              <a:rPr lang="ja-JP" altLang="en-US" dirty="0"/>
              <a:t>の価格がドイツとイギリスで、それぞれ</a:t>
            </a:r>
            <a:r>
              <a:rPr lang="en-US" altLang="ja-JP" dirty="0"/>
              <a:t>30</a:t>
            </a:r>
            <a:r>
              <a:rPr lang="ja-JP" altLang="en-US" dirty="0"/>
              <a:t>ユーロ、</a:t>
            </a:r>
            <a:r>
              <a:rPr lang="en-US" altLang="ja-JP" dirty="0"/>
              <a:t>20</a:t>
            </a:r>
            <a:r>
              <a:rPr lang="ja-JP" altLang="en-US" dirty="0"/>
              <a:t>ポンドだったとする。</a:t>
            </a:r>
            <a:r>
              <a:rPr lang="en-US" altLang="ja-JP" dirty="0"/>
              <a:t>2015</a:t>
            </a:r>
            <a:r>
              <a:rPr lang="ja-JP" altLang="en-US" dirty="0"/>
              <a:t>年と</a:t>
            </a:r>
            <a:r>
              <a:rPr lang="en-US" altLang="ja-JP" dirty="0"/>
              <a:t>2019</a:t>
            </a:r>
            <a:r>
              <a:rPr lang="ja-JP" altLang="en-US" dirty="0"/>
              <a:t>年について、為替レートと物価を下のボックスのように表現したとき、</a:t>
            </a:r>
            <a:r>
              <a:rPr lang="en-US" altLang="ja-JP" dirty="0"/>
              <a:t>2019</a:t>
            </a:r>
            <a:r>
              <a:rPr lang="ja-JP" altLang="en-US" dirty="0"/>
              <a:t>年の相対的購買力平価はいくらになるか、式で答えなさい。</a:t>
            </a:r>
            <a:endParaRPr lang="en-US" altLang="ja-JP" dirty="0"/>
          </a:p>
          <a:p>
            <a:pPr marL="342900" indent="-342900" algn="l">
              <a:lnSpc>
                <a:spcPct val="100000"/>
              </a:lnSpc>
              <a:spcBef>
                <a:spcPts val="500"/>
              </a:spcBef>
              <a:buFont typeface="Wingdings" panose="05000000000000000000" pitchFamily="2" charset="2"/>
              <a:buChar char="l"/>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pic>
        <p:nvPicPr>
          <p:cNvPr id="4" name="図 3"/>
          <p:cNvPicPr>
            <a:picLocks noChangeAspect="1"/>
          </p:cNvPicPr>
          <p:nvPr/>
        </p:nvPicPr>
        <p:blipFill>
          <a:blip r:embed="rId4"/>
          <a:stretch>
            <a:fillRect/>
          </a:stretch>
        </p:blipFill>
        <p:spPr>
          <a:xfrm>
            <a:off x="830822" y="2972986"/>
            <a:ext cx="11035326" cy="2110634"/>
          </a:xfrm>
          <a:prstGeom prst="rect">
            <a:avLst/>
          </a:prstGeom>
        </p:spPr>
      </p:pic>
    </p:spTree>
    <p:custDataLst>
      <p:tags r:id="rId1"/>
    </p:custDataLst>
    <p:extLst>
      <p:ext uri="{BB962C8B-B14F-4D97-AF65-F5344CB8AC3E}">
        <p14:creationId xmlns:p14="http://schemas.microsoft.com/office/powerpoint/2010/main" val="2627563743"/>
      </p:ext>
    </p:extLst>
  </p:cSld>
  <p:clrMapOvr>
    <a:masterClrMapping/>
  </p:clrMapOvr>
  <mc:AlternateContent xmlns:mc="http://schemas.openxmlformats.org/markup-compatibility/2006" xmlns:p14="http://schemas.microsoft.com/office/powerpoint/2010/main">
    <mc:Choice Requires="p14">
      <p:transition spd="slow" p14:dur="2000" advTm="35743"/>
    </mc:Choice>
    <mc:Fallback xmlns="">
      <p:transition spd="slow" advTm="3574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4242340"/>
          </a:xfrm>
        </p:spPr>
        <p:txBody>
          <a:bodyPr>
            <a:noAutofit/>
          </a:bodyPr>
          <a:lstStyle/>
          <a:p>
            <a:pPr algn="l">
              <a:lnSpc>
                <a:spcPct val="100000"/>
              </a:lnSpc>
              <a:spcBef>
                <a:spcPts val="500"/>
              </a:spcBef>
            </a:pPr>
            <a:r>
              <a:rPr lang="en-US" altLang="ja-JP" dirty="0"/>
              <a:t>〔</a:t>
            </a:r>
            <a:r>
              <a:rPr lang="ja-JP" altLang="en-US" dirty="0"/>
              <a:t>例題</a:t>
            </a:r>
            <a:r>
              <a:rPr lang="en-US" altLang="ja-JP" dirty="0"/>
              <a:t>3</a:t>
            </a:r>
            <a:r>
              <a:rPr lang="ja-JP" altLang="en-US" dirty="0"/>
              <a:t>の解き方</a:t>
            </a:r>
            <a:r>
              <a:rPr lang="en-US" altLang="ja-JP" dirty="0"/>
              <a:t>〕</a:t>
            </a:r>
            <a:endParaRPr lang="ja-JP" altLang="en-US" dirty="0"/>
          </a:p>
          <a:p>
            <a:pPr marL="342900" indent="-342900" algn="l">
              <a:lnSpc>
                <a:spcPct val="100000"/>
              </a:lnSpc>
              <a:spcBef>
                <a:spcPts val="500"/>
              </a:spcBef>
              <a:buFont typeface="Wingdings" panose="05000000000000000000" pitchFamily="2" charset="2"/>
              <a:buChar char="l"/>
            </a:pPr>
            <a:r>
              <a:rPr lang="ja-JP" altLang="en-US" dirty="0"/>
              <a:t>相対的購買力平価の式は、円とドルの間であれば、</a:t>
            </a:r>
          </a:p>
          <a:p>
            <a:pPr algn="l">
              <a:lnSpc>
                <a:spcPct val="100000"/>
              </a:lnSpc>
              <a:spcBef>
                <a:spcPts val="500"/>
              </a:spcBef>
            </a:pPr>
            <a:r>
              <a:rPr lang="ja-JP" altLang="en-US" dirty="0"/>
              <a:t>　　　　基準時の為替レート</a:t>
            </a:r>
            <a:r>
              <a:rPr lang="en-US" altLang="ja-JP" dirty="0"/>
              <a:t>×</a:t>
            </a:r>
            <a:r>
              <a:rPr lang="ja-JP" altLang="en-US" dirty="0"/>
              <a:t>日本の物価変化／アメリカの物価変化</a:t>
            </a:r>
          </a:p>
          <a:p>
            <a:pPr algn="l">
              <a:lnSpc>
                <a:spcPct val="100000"/>
              </a:lnSpc>
              <a:spcBef>
                <a:spcPts val="500"/>
              </a:spcBef>
            </a:pPr>
            <a:r>
              <a:rPr lang="ja-JP" altLang="en-US" dirty="0"/>
              <a:t>　　であった。</a:t>
            </a:r>
          </a:p>
          <a:p>
            <a:pPr marL="342900" indent="-342900" algn="l">
              <a:lnSpc>
                <a:spcPct val="100000"/>
              </a:lnSpc>
              <a:spcBef>
                <a:spcPts val="500"/>
              </a:spcBef>
              <a:buFont typeface="Wingdings" panose="05000000000000000000" pitchFamily="2" charset="2"/>
              <a:buChar char="l"/>
            </a:pPr>
            <a:r>
              <a:rPr lang="ja-JP" altLang="en-US" dirty="0"/>
              <a:t>これは、</a:t>
            </a:r>
            <a:r>
              <a:rPr lang="en-US" altLang="ja-JP" dirty="0"/>
              <a:t>$1=\</a:t>
            </a:r>
            <a:r>
              <a:rPr lang="ja-JP" altLang="en-US" dirty="0"/>
              <a:t>〇〇といった具合に、右側に円がある為替レートの表記の場合に当てはまる話。この設問では、まず基準時の為替レートが購買力平価と等しいかどうかをチェックする。</a:t>
            </a:r>
          </a:p>
          <a:p>
            <a:pPr marL="342900" indent="-342900" algn="l">
              <a:lnSpc>
                <a:spcPct val="100000"/>
              </a:lnSpc>
              <a:spcBef>
                <a:spcPts val="500"/>
              </a:spcBef>
              <a:buFont typeface="Wingdings" panose="05000000000000000000" pitchFamily="2" charset="2"/>
              <a:buChar char="l"/>
            </a:pPr>
            <a:r>
              <a:rPr lang="ja-JP" altLang="en-US" dirty="0"/>
              <a:t>次に、為替レートが￡</a:t>
            </a:r>
            <a:r>
              <a:rPr lang="en-US" altLang="ja-JP" dirty="0"/>
              <a:t>1=</a:t>
            </a:r>
            <a:r>
              <a:rPr lang="ja-JP" altLang="en-US" dirty="0"/>
              <a:t>€〇〇という表記の仕方なので、分母と分子にどちらが来るのかを間違えないように考えれば正解できる。</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1518087923"/>
      </p:ext>
    </p:extLst>
  </p:cSld>
  <p:clrMapOvr>
    <a:masterClrMapping/>
  </p:clrMapOvr>
  <mc:AlternateContent xmlns:mc="http://schemas.openxmlformats.org/markup-compatibility/2006" xmlns:p14="http://schemas.microsoft.com/office/powerpoint/2010/main">
    <mc:Choice Requires="p14">
      <p:transition spd="slow" p14:dur="2000" advTm="64838"/>
    </mc:Choice>
    <mc:Fallback xmlns="">
      <p:transition spd="slow" advTm="6483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これらは事例に過ぎない。法則としての為替レートの変動要因は、長年研究されてきた。そのいくつかを紹介。</a:t>
            </a:r>
          </a:p>
          <a:p>
            <a:pPr algn="l">
              <a:lnSpc>
                <a:spcPct val="100000"/>
              </a:lnSpc>
              <a:spcBef>
                <a:spcPts val="500"/>
              </a:spcBef>
            </a:pPr>
            <a:r>
              <a:rPr lang="en-US" altLang="ja-JP" dirty="0"/>
              <a:t>〔</a:t>
            </a:r>
            <a:r>
              <a:rPr lang="ja-JP" altLang="en-US" dirty="0"/>
              <a:t>購買力平価（</a:t>
            </a:r>
            <a:r>
              <a:rPr lang="en-US" altLang="ja-JP" dirty="0"/>
              <a:t>Purchasing Power Parity</a:t>
            </a:r>
            <a:r>
              <a:rPr lang="ja-JP" altLang="en-US" dirty="0"/>
              <a:t>）説</a:t>
            </a:r>
            <a:r>
              <a:rPr lang="en-US" altLang="ja-JP" dirty="0"/>
              <a:t>〕</a:t>
            </a:r>
            <a:endParaRPr lang="ja-JP" altLang="en-US" dirty="0"/>
          </a:p>
          <a:p>
            <a:pPr marL="342900" indent="-342900" algn="l">
              <a:lnSpc>
                <a:spcPct val="100000"/>
              </a:lnSpc>
              <a:spcBef>
                <a:spcPts val="500"/>
              </a:spcBef>
              <a:buFont typeface="Wingdings" panose="05000000000000000000" pitchFamily="2" charset="2"/>
              <a:buChar char="l"/>
            </a:pPr>
            <a:r>
              <a:rPr lang="ja-JP" altLang="en-US" dirty="0"/>
              <a:t>購買力平価説とは、“購買力平価（以下、</a:t>
            </a:r>
            <a:r>
              <a:rPr lang="en-US" altLang="ja-JP" dirty="0"/>
              <a:t>PPP</a:t>
            </a:r>
            <a:r>
              <a:rPr lang="ja-JP" altLang="en-US" dirty="0"/>
              <a:t>という）に直物為替レートは、長期的には近づいていく”という考え方。</a:t>
            </a:r>
          </a:p>
          <a:p>
            <a:pPr marL="360000" algn="l">
              <a:lnSpc>
                <a:spcPct val="100000"/>
              </a:lnSpc>
              <a:spcBef>
                <a:spcPts val="500"/>
              </a:spcBef>
            </a:pPr>
            <a:r>
              <a:rPr lang="en-US" altLang="ja-JP" sz="2000" dirty="0"/>
              <a:t>※</a:t>
            </a:r>
            <a:r>
              <a:rPr lang="ja-JP" altLang="en-US" sz="2000" dirty="0"/>
              <a:t>直物（じきもの：</a:t>
            </a:r>
            <a:r>
              <a:rPr lang="en-US" altLang="ja-JP" sz="2000" dirty="0"/>
              <a:t>spot</a:t>
            </a:r>
            <a:r>
              <a:rPr lang="ja-JP" altLang="en-US" sz="2000" dirty="0"/>
              <a:t>）為替レートとは、通常イメージする為替の取引。契約成立から決済までの期間が最短（二営業日後）。契約成立から決済までがそれより長い為替取引は、先渡し（さきわたし：</a:t>
            </a:r>
            <a:r>
              <a:rPr lang="en-US" altLang="ja-JP" sz="2000" dirty="0"/>
              <a:t>forward</a:t>
            </a:r>
            <a:r>
              <a:rPr lang="ja-JP" altLang="en-US" sz="2000" dirty="0"/>
              <a:t>）や先物（さきもの：</a:t>
            </a:r>
            <a:r>
              <a:rPr lang="en-US" altLang="ja-JP" sz="2000" dirty="0"/>
              <a:t>future</a:t>
            </a:r>
            <a:r>
              <a:rPr lang="ja-JP" altLang="en-US" sz="2000" dirty="0"/>
              <a:t>）の取引。</a:t>
            </a:r>
          </a:p>
          <a:p>
            <a:pPr marL="342900" indent="-342900" algn="l">
              <a:lnSpc>
                <a:spcPct val="100000"/>
              </a:lnSpc>
              <a:spcBef>
                <a:spcPts val="500"/>
              </a:spcBef>
              <a:buFont typeface="Wingdings" panose="05000000000000000000" pitchFamily="2" charset="2"/>
              <a:buChar char="l"/>
            </a:pPr>
            <a:r>
              <a:rPr lang="en-US" altLang="ja-JP" dirty="0"/>
              <a:t>PPP</a:t>
            </a:r>
            <a:r>
              <a:rPr lang="ja-JP" altLang="en-US" dirty="0"/>
              <a:t>とは、外国と自国の物価を等しくする計算上の為替レート。</a:t>
            </a:r>
          </a:p>
          <a:p>
            <a:pPr marL="342900" indent="-342900" algn="l">
              <a:lnSpc>
                <a:spcPct val="100000"/>
              </a:lnSpc>
              <a:spcBef>
                <a:spcPts val="500"/>
              </a:spcBef>
              <a:buFont typeface="Wingdings" panose="05000000000000000000" pitchFamily="2" charset="2"/>
              <a:buChar char="l"/>
            </a:pPr>
            <a:r>
              <a:rPr lang="ja-JP" altLang="en-US" dirty="0"/>
              <a:t>たとえば、アメリカである自動車が</a:t>
            </a:r>
            <a:r>
              <a:rPr lang="en-US" altLang="ja-JP" dirty="0"/>
              <a:t>2</a:t>
            </a:r>
            <a:r>
              <a:rPr lang="ja-JP" altLang="en-US" dirty="0"/>
              <a:t>万ドル、日本で</a:t>
            </a:r>
            <a:r>
              <a:rPr lang="en-US" altLang="ja-JP" dirty="0"/>
              <a:t>200</a:t>
            </a:r>
            <a:r>
              <a:rPr lang="ja-JP" altLang="en-US" dirty="0"/>
              <a:t>万円だとすると、</a:t>
            </a:r>
            <a:r>
              <a:rPr lang="en-US" altLang="ja-JP" dirty="0"/>
              <a:t>$2</a:t>
            </a:r>
            <a:r>
              <a:rPr lang="ja-JP" altLang="en-US" dirty="0"/>
              <a:t>万</a:t>
            </a:r>
            <a:r>
              <a:rPr lang="en-US" altLang="ja-JP" dirty="0"/>
              <a:t>=\200</a:t>
            </a:r>
            <a:r>
              <a:rPr lang="ja-JP" altLang="en-US" dirty="0"/>
              <a:t>万、つまり、</a:t>
            </a:r>
            <a:r>
              <a:rPr lang="en-US" altLang="ja-JP" dirty="0"/>
              <a:t>$1=\100</a:t>
            </a:r>
            <a:r>
              <a:rPr lang="ja-JP" altLang="en-US" dirty="0"/>
              <a:t>が</a:t>
            </a:r>
            <a:r>
              <a:rPr lang="en-US" altLang="ja-JP" dirty="0"/>
              <a:t>PPP</a:t>
            </a:r>
            <a:r>
              <a:rPr lang="ja-JP" altLang="en-US" dirty="0" err="1"/>
              <a:t>。</a:t>
            </a:r>
            <a:endParaRPr lang="ja-JP" altLang="en-US" dirty="0"/>
          </a:p>
          <a:p>
            <a:pPr marL="342900" indent="-342900" algn="l">
              <a:lnSpc>
                <a:spcPct val="100000"/>
              </a:lnSpc>
              <a:spcBef>
                <a:spcPts val="500"/>
              </a:spcBef>
              <a:buFont typeface="Wingdings" panose="05000000000000000000" pitchFamily="2" charset="2"/>
              <a:buChar char="l"/>
            </a:pPr>
            <a:r>
              <a:rPr lang="ja-JP" altLang="en-US" dirty="0"/>
              <a:t>実際の為替レートが、</a:t>
            </a:r>
            <a:r>
              <a:rPr lang="en-US" altLang="ja-JP" dirty="0"/>
              <a:t>$1=\80</a:t>
            </a:r>
            <a:r>
              <a:rPr lang="ja-JP" altLang="en-US" dirty="0"/>
              <a:t>だと仮定する。</a:t>
            </a:r>
          </a:p>
          <a:p>
            <a:pPr algn="l">
              <a:lnSpc>
                <a:spcPct val="100000"/>
              </a:lnSpc>
              <a:spcBef>
                <a:spcPts val="500"/>
              </a:spcBef>
            </a:pPr>
            <a:endParaRPr lang="ja-JP" altLang="en-US" dirty="0"/>
          </a:p>
          <a:p>
            <a:pPr marL="342900" indent="-342900" algn="l">
              <a:lnSpc>
                <a:spcPct val="100000"/>
              </a:lnSpc>
              <a:spcBef>
                <a:spcPts val="500"/>
              </a:spcBef>
              <a:buFont typeface="Wingdings" panose="05000000000000000000" pitchFamily="2" charset="2"/>
              <a:buChar char="l"/>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725822241"/>
      </p:ext>
    </p:extLst>
  </p:cSld>
  <p:clrMapOvr>
    <a:masterClrMapping/>
  </p:clrMapOvr>
  <mc:AlternateContent xmlns:mc="http://schemas.openxmlformats.org/markup-compatibility/2006" xmlns:p14="http://schemas.microsoft.com/office/powerpoint/2010/main">
    <mc:Choice Requires="p14">
      <p:transition spd="slow" p14:dur="2000" advTm="206929"/>
    </mc:Choice>
    <mc:Fallback xmlns="">
      <p:transition spd="slow" advTm="20692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例）実際の為替レートが、</a:t>
            </a:r>
            <a:r>
              <a:rPr lang="en-US" altLang="ja-JP" dirty="0"/>
              <a:t>$1=\80</a:t>
            </a:r>
            <a:r>
              <a:rPr lang="ja-JP" altLang="en-US" dirty="0"/>
              <a:t>だと仮定する。</a:t>
            </a:r>
          </a:p>
          <a:p>
            <a:pPr marL="342900" indent="-342900" algn="l">
              <a:lnSpc>
                <a:spcPct val="100000"/>
              </a:lnSpc>
              <a:spcBef>
                <a:spcPts val="500"/>
              </a:spcBef>
              <a:buFont typeface="Wingdings" panose="05000000000000000000" pitchFamily="2" charset="2"/>
              <a:buChar char="l"/>
            </a:pPr>
            <a:r>
              <a:rPr lang="en-US" altLang="ja-JP" dirty="0"/>
              <a:t>200</a:t>
            </a:r>
            <a:r>
              <a:rPr lang="ja-JP" altLang="en-US" dirty="0"/>
              <a:t>万円の日本の自動車をアメリカに輸出すると、</a:t>
            </a:r>
            <a:r>
              <a:rPr lang="en-US" altLang="ja-JP" dirty="0"/>
              <a:t>200</a:t>
            </a:r>
            <a:r>
              <a:rPr lang="ja-JP" altLang="en-US" dirty="0"/>
              <a:t>万円</a:t>
            </a:r>
            <a:r>
              <a:rPr lang="en-US" altLang="ja-JP" dirty="0"/>
              <a:t>÷80=2.5</a:t>
            </a:r>
            <a:r>
              <a:rPr lang="ja-JP" altLang="en-US" dirty="0"/>
              <a:t>万ドル、</a:t>
            </a:r>
            <a:r>
              <a:rPr lang="en-US" altLang="ja-JP" dirty="0"/>
              <a:t>2</a:t>
            </a:r>
            <a:r>
              <a:rPr lang="ja-JP" altLang="en-US" dirty="0"/>
              <a:t>万ドルのアメリカの自動車を日本に輸入すると、</a:t>
            </a:r>
            <a:r>
              <a:rPr lang="en-US" altLang="ja-JP" dirty="0"/>
              <a:t>2</a:t>
            </a:r>
            <a:r>
              <a:rPr lang="ja-JP" altLang="en-US" dirty="0"/>
              <a:t>万</a:t>
            </a:r>
            <a:r>
              <a:rPr lang="en-US" altLang="ja-JP" dirty="0"/>
              <a:t>×80</a:t>
            </a:r>
            <a:r>
              <a:rPr lang="ja-JP" altLang="en-US" dirty="0"/>
              <a:t>＝</a:t>
            </a:r>
            <a:r>
              <a:rPr lang="en-US" altLang="ja-JP" dirty="0"/>
              <a:t>160</a:t>
            </a:r>
            <a:r>
              <a:rPr lang="ja-JP" altLang="en-US" dirty="0"/>
              <a:t>万円（円をドルに換算するときは、為替レートで割り、ドルを円に換算するときは為替レートを掛ける）。</a:t>
            </a:r>
          </a:p>
          <a:p>
            <a:pPr marL="342900" indent="-342900" algn="l">
              <a:lnSpc>
                <a:spcPct val="100000"/>
              </a:lnSpc>
              <a:spcBef>
                <a:spcPts val="500"/>
              </a:spcBef>
              <a:buFont typeface="Wingdings" panose="05000000000000000000" pitchFamily="2" charset="2"/>
              <a:buChar char="l"/>
            </a:pPr>
            <a:r>
              <a:rPr lang="ja-JP" altLang="en-US" dirty="0"/>
              <a:t>日米どちらでもアメリカの自動車の方が安いので、日本の自動車は売れ行きが減少する。つまり、日本からアメリカへの輸出が減って、日本のアメリカからの輸入が増える。</a:t>
            </a:r>
          </a:p>
          <a:p>
            <a:pPr marL="342900" indent="-342900" algn="l">
              <a:lnSpc>
                <a:spcPct val="100000"/>
              </a:lnSpc>
              <a:spcBef>
                <a:spcPts val="500"/>
              </a:spcBef>
              <a:buFont typeface="Wingdings" panose="05000000000000000000" pitchFamily="2" charset="2"/>
              <a:buChar char="l"/>
            </a:pPr>
            <a:r>
              <a:rPr lang="ja-JP" altLang="en-US" dirty="0"/>
              <a:t>輸出は、代金をドルで受け取った場合、ドル売り・円買いの為替取引の原因となりうる。輸入は、代金をドルで支払わなければならないので、ドル買い・円売りの原因となりうる。</a:t>
            </a:r>
          </a:p>
          <a:p>
            <a:pPr marL="342900" indent="-342900" algn="l">
              <a:lnSpc>
                <a:spcPct val="100000"/>
              </a:lnSpc>
              <a:spcBef>
                <a:spcPts val="500"/>
              </a:spcBef>
              <a:buFont typeface="Wingdings" panose="05000000000000000000" pitchFamily="2" charset="2"/>
              <a:buChar char="l"/>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922660192"/>
      </p:ext>
    </p:extLst>
  </p:cSld>
  <p:clrMapOvr>
    <a:masterClrMapping/>
  </p:clrMapOvr>
  <mc:AlternateContent xmlns:mc="http://schemas.openxmlformats.org/markup-compatibility/2006" xmlns:p14="http://schemas.microsoft.com/office/powerpoint/2010/main">
    <mc:Choice Requires="p14">
      <p:transition spd="slow" p14:dur="2000" advTm="77157"/>
    </mc:Choice>
    <mc:Fallback xmlns="">
      <p:transition spd="slow" advTm="7715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278660"/>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この例では、日本の輸出が減って輸入が増えるので、ドル売り・円買いよりもドル買い・円売りが優勢となり、為替レートは、ドル高・円安となる。</a:t>
            </a:r>
          </a:p>
          <a:p>
            <a:pPr marL="342900" indent="-342900" algn="l">
              <a:lnSpc>
                <a:spcPct val="100000"/>
              </a:lnSpc>
              <a:spcBef>
                <a:spcPts val="500"/>
              </a:spcBef>
              <a:buFont typeface="Wingdings" panose="05000000000000000000" pitchFamily="2" charset="2"/>
              <a:buChar char="l"/>
            </a:pPr>
            <a:r>
              <a:rPr lang="ja-JP" altLang="en-US" dirty="0"/>
              <a:t>およそ、</a:t>
            </a:r>
            <a:r>
              <a:rPr lang="en-US" altLang="ja-JP" dirty="0"/>
              <a:t>$1</a:t>
            </a:r>
            <a:r>
              <a:rPr lang="ja-JP" altLang="en-US" dirty="0"/>
              <a:t>＝</a:t>
            </a:r>
            <a:r>
              <a:rPr lang="en-US" altLang="ja-JP" dirty="0"/>
              <a:t>\100</a:t>
            </a:r>
            <a:r>
              <a:rPr lang="ja-JP" altLang="en-US" dirty="0"/>
              <a:t>となったら、日米の貿易収支の不均衡がなくなり、円ドル間の為替の需給も安定するので、為替レートはこの近辺で落ち着く。</a:t>
            </a:r>
          </a:p>
          <a:p>
            <a:pPr marL="342900" indent="-342900" algn="l">
              <a:lnSpc>
                <a:spcPct val="100000"/>
              </a:lnSpc>
              <a:spcBef>
                <a:spcPts val="500"/>
              </a:spcBef>
              <a:buFont typeface="Wingdings" panose="05000000000000000000" pitchFamily="2" charset="2"/>
              <a:buChar char="l"/>
            </a:pPr>
            <a:r>
              <a:rPr lang="ja-JP" altLang="en-US" dirty="0"/>
              <a:t>このように、貿易取引の変化は時間がかかるので、あくまで長期的にではあるが、</a:t>
            </a:r>
            <a:r>
              <a:rPr lang="en-US" altLang="ja-JP" dirty="0"/>
              <a:t>PPP</a:t>
            </a:r>
            <a:r>
              <a:rPr lang="ja-JP" altLang="en-US" dirty="0"/>
              <a:t>に直物為替レートが収</a:t>
            </a:r>
            <a:r>
              <a:rPr lang="ja-JP" altLang="en-US" dirty="0" err="1"/>
              <a:t>れん</a:t>
            </a:r>
            <a:r>
              <a:rPr lang="ja-JP" altLang="en-US" dirty="0"/>
              <a:t>する、と言われている。</a:t>
            </a:r>
          </a:p>
          <a:p>
            <a:pPr algn="l">
              <a:lnSpc>
                <a:spcPct val="100000"/>
              </a:lnSpc>
              <a:spcBef>
                <a:spcPts val="500"/>
              </a:spcBef>
            </a:pPr>
            <a:r>
              <a:rPr lang="en-US" altLang="ja-JP" dirty="0"/>
              <a:t>〔</a:t>
            </a:r>
            <a:r>
              <a:rPr lang="ja-JP" altLang="en-US" dirty="0"/>
              <a:t>例題</a:t>
            </a:r>
            <a:r>
              <a:rPr lang="en-US" altLang="ja-JP" dirty="0"/>
              <a:t>〕</a:t>
            </a:r>
            <a:r>
              <a:rPr lang="ja-JP" altLang="en-US" dirty="0"/>
              <a:t> 日米の物価が以下のとき、それぞれの財の購買力平価を求め、一番右の列にそのレート（</a:t>
            </a:r>
            <a:r>
              <a:rPr lang="en-US" altLang="ja-JP" dirty="0"/>
              <a:t>1</a:t>
            </a:r>
            <a:r>
              <a:rPr lang="ja-JP" altLang="en-US" dirty="0"/>
              <a:t>ドル当たりの円の数字）を書きなさい。</a:t>
            </a:r>
          </a:p>
          <a:p>
            <a:pPr algn="l">
              <a:lnSpc>
                <a:spcPct val="100000"/>
              </a:lnSpc>
              <a:spcBef>
                <a:spcPts val="500"/>
              </a:spcBef>
            </a:pPr>
            <a:endParaRPr lang="ja-JP" altLang="en-US" dirty="0"/>
          </a:p>
          <a:p>
            <a:pPr algn="l">
              <a:lnSpc>
                <a:spcPct val="100000"/>
              </a:lnSpc>
              <a:spcBef>
                <a:spcPts val="500"/>
              </a:spcBef>
            </a:pPr>
            <a:endParaRPr lang="ja-JP" altLang="en-US" dirty="0"/>
          </a:p>
          <a:p>
            <a:pPr algn="l">
              <a:lnSpc>
                <a:spcPct val="100000"/>
              </a:lnSpc>
              <a:spcBef>
                <a:spcPts val="500"/>
              </a:spcBef>
            </a:pPr>
            <a:endParaRPr lang="ja-JP" altLang="en-US" dirty="0"/>
          </a:p>
          <a:p>
            <a:pPr marL="342900" indent="-342900" algn="l">
              <a:lnSpc>
                <a:spcPct val="100000"/>
              </a:lnSpc>
              <a:spcBef>
                <a:spcPts val="500"/>
              </a:spcBef>
              <a:buFont typeface="Wingdings" panose="05000000000000000000" pitchFamily="2" charset="2"/>
              <a:buChar char="l"/>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1945295170"/>
              </p:ext>
            </p:extLst>
          </p:nvPr>
        </p:nvGraphicFramePr>
        <p:xfrm>
          <a:off x="822960" y="4397635"/>
          <a:ext cx="4836160" cy="1752600"/>
        </p:xfrm>
        <a:graphic>
          <a:graphicData uri="http://schemas.openxmlformats.org/drawingml/2006/table">
            <a:tbl>
              <a:tblPr firstRow="1" bandRow="1">
                <a:tableStyleId>{5C22544A-7EE6-4342-B048-85BDC9FD1C3A}</a:tableStyleId>
              </a:tblPr>
              <a:tblGrid>
                <a:gridCol w="1117600">
                  <a:extLst>
                    <a:ext uri="{9D8B030D-6E8A-4147-A177-3AD203B41FA5}">
                      <a16:colId xmlns:a16="http://schemas.microsoft.com/office/drawing/2014/main" val="20000"/>
                    </a:ext>
                  </a:extLst>
                </a:gridCol>
                <a:gridCol w="1249680">
                  <a:extLst>
                    <a:ext uri="{9D8B030D-6E8A-4147-A177-3AD203B41FA5}">
                      <a16:colId xmlns:a16="http://schemas.microsoft.com/office/drawing/2014/main" val="20001"/>
                    </a:ext>
                  </a:extLst>
                </a:gridCol>
                <a:gridCol w="1270000">
                  <a:extLst>
                    <a:ext uri="{9D8B030D-6E8A-4147-A177-3AD203B41FA5}">
                      <a16:colId xmlns:a16="http://schemas.microsoft.com/office/drawing/2014/main" val="20002"/>
                    </a:ext>
                  </a:extLst>
                </a:gridCol>
                <a:gridCol w="1198880">
                  <a:extLst>
                    <a:ext uri="{9D8B030D-6E8A-4147-A177-3AD203B41FA5}">
                      <a16:colId xmlns:a16="http://schemas.microsoft.com/office/drawing/2014/main" val="20003"/>
                    </a:ext>
                  </a:extLst>
                </a:gridCol>
              </a:tblGrid>
              <a:tr h="370840">
                <a:tc>
                  <a:txBody>
                    <a:bodyPr/>
                    <a:lstStyle/>
                    <a:p>
                      <a:pPr algn="ctr"/>
                      <a:r>
                        <a:rPr kumimoji="1" lang="ja-JP" altLang="en-US" dirty="0">
                          <a:solidFill>
                            <a:schemeClr val="tx1"/>
                          </a:solidFill>
                        </a:rPr>
                        <a:t>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アメリカ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日本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PPP</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kumimoji="1" lang="ja-JP" altLang="en-US" dirty="0">
                          <a:solidFill>
                            <a:schemeClr val="tx1"/>
                          </a:solidFill>
                        </a:rPr>
                        <a:t>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20</a:t>
                      </a:r>
                      <a:r>
                        <a:rPr kumimoji="1" lang="ja-JP" altLang="en-US" dirty="0">
                          <a:solidFill>
                            <a:schemeClr val="tx1"/>
                          </a:solidFill>
                        </a:rPr>
                        <a:t>ドル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4000</a:t>
                      </a:r>
                      <a:r>
                        <a:rPr kumimoji="1" lang="ja-JP" altLang="en-US" dirty="0">
                          <a:solidFill>
                            <a:schemeClr val="tx1"/>
                          </a:solidFill>
                        </a:rPr>
                        <a:t>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kumimoji="1" lang="ja-JP" altLang="en-US" dirty="0">
                          <a:solidFill>
                            <a:schemeClr val="tx1"/>
                          </a:solidFill>
                        </a:rPr>
                        <a:t>パン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50</a:t>
                      </a:r>
                      <a:r>
                        <a:rPr kumimoji="1" lang="ja-JP" altLang="en-US" dirty="0">
                          <a:solidFill>
                            <a:schemeClr val="tx1"/>
                          </a:solidFill>
                        </a:rPr>
                        <a:t>セント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200</a:t>
                      </a:r>
                      <a:r>
                        <a:rPr kumimoji="1" lang="ja-JP" altLang="en-US" dirty="0">
                          <a:solidFill>
                            <a:schemeClr val="tx1"/>
                          </a:solidFill>
                        </a:rPr>
                        <a:t>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ctr"/>
                      <a:r>
                        <a:rPr kumimoji="1" lang="ja-JP" altLang="en-US" dirty="0">
                          <a:solidFill>
                            <a:schemeClr val="tx1"/>
                          </a:solidFill>
                        </a:rPr>
                        <a:t>タクシー（初乗り）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6</a:t>
                      </a:r>
                      <a:r>
                        <a:rPr kumimoji="1" lang="ja-JP" altLang="en-US" dirty="0">
                          <a:solidFill>
                            <a:schemeClr val="tx1"/>
                          </a:solidFill>
                        </a:rPr>
                        <a:t>ドル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600</a:t>
                      </a:r>
                      <a:r>
                        <a:rPr kumimoji="1" lang="ja-JP" altLang="en-US" dirty="0">
                          <a:solidFill>
                            <a:schemeClr val="tx1"/>
                          </a:solidFill>
                        </a:rPr>
                        <a:t>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2586967730"/>
              </p:ext>
            </p:extLst>
          </p:nvPr>
        </p:nvGraphicFramePr>
        <p:xfrm>
          <a:off x="6031148" y="4397635"/>
          <a:ext cx="4836160" cy="1752600"/>
        </p:xfrm>
        <a:graphic>
          <a:graphicData uri="http://schemas.openxmlformats.org/drawingml/2006/table">
            <a:tbl>
              <a:tblPr firstRow="1" bandRow="1">
                <a:tableStyleId>{5C22544A-7EE6-4342-B048-85BDC9FD1C3A}</a:tableStyleId>
              </a:tblPr>
              <a:tblGrid>
                <a:gridCol w="1117600">
                  <a:extLst>
                    <a:ext uri="{9D8B030D-6E8A-4147-A177-3AD203B41FA5}">
                      <a16:colId xmlns:a16="http://schemas.microsoft.com/office/drawing/2014/main" val="20000"/>
                    </a:ext>
                  </a:extLst>
                </a:gridCol>
                <a:gridCol w="1249680">
                  <a:extLst>
                    <a:ext uri="{9D8B030D-6E8A-4147-A177-3AD203B41FA5}">
                      <a16:colId xmlns:a16="http://schemas.microsoft.com/office/drawing/2014/main" val="20001"/>
                    </a:ext>
                  </a:extLst>
                </a:gridCol>
                <a:gridCol w="1270000">
                  <a:extLst>
                    <a:ext uri="{9D8B030D-6E8A-4147-A177-3AD203B41FA5}">
                      <a16:colId xmlns:a16="http://schemas.microsoft.com/office/drawing/2014/main" val="20002"/>
                    </a:ext>
                  </a:extLst>
                </a:gridCol>
                <a:gridCol w="1198880">
                  <a:extLst>
                    <a:ext uri="{9D8B030D-6E8A-4147-A177-3AD203B41FA5}">
                      <a16:colId xmlns:a16="http://schemas.microsoft.com/office/drawing/2014/main" val="20003"/>
                    </a:ext>
                  </a:extLst>
                </a:gridCol>
              </a:tblGrid>
              <a:tr h="370840">
                <a:tc>
                  <a:txBody>
                    <a:bodyPr/>
                    <a:lstStyle/>
                    <a:p>
                      <a:pPr algn="ctr"/>
                      <a:r>
                        <a:rPr kumimoji="1" lang="ja-JP" altLang="en-US" dirty="0">
                          <a:solidFill>
                            <a:schemeClr val="tx1"/>
                          </a:solidFill>
                        </a:rPr>
                        <a:t>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アメリカ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日本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PPP</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pPr algn="ctr"/>
                      <a:r>
                        <a:rPr kumimoji="1" lang="ja-JP" altLang="en-US" dirty="0">
                          <a:solidFill>
                            <a:schemeClr val="tx1"/>
                          </a:solidFill>
                        </a:rPr>
                        <a:t>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20</a:t>
                      </a:r>
                      <a:r>
                        <a:rPr kumimoji="1" lang="ja-JP" altLang="en-US" dirty="0">
                          <a:solidFill>
                            <a:schemeClr val="tx1"/>
                          </a:solidFill>
                        </a:rPr>
                        <a:t>ドル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4000</a:t>
                      </a:r>
                      <a:r>
                        <a:rPr kumimoji="1" lang="ja-JP" altLang="en-US" dirty="0">
                          <a:solidFill>
                            <a:schemeClr val="tx1"/>
                          </a:solidFill>
                        </a:rPr>
                        <a:t>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200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kumimoji="1" lang="ja-JP" altLang="en-US" dirty="0">
                          <a:solidFill>
                            <a:schemeClr val="tx1"/>
                          </a:solidFill>
                        </a:rPr>
                        <a:t>パン</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50</a:t>
                      </a:r>
                      <a:r>
                        <a:rPr kumimoji="1" lang="ja-JP" altLang="en-US" dirty="0">
                          <a:solidFill>
                            <a:schemeClr val="tx1"/>
                          </a:solidFill>
                        </a:rPr>
                        <a:t>セント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200</a:t>
                      </a:r>
                      <a:r>
                        <a:rPr kumimoji="1" lang="ja-JP" altLang="en-US" dirty="0">
                          <a:solidFill>
                            <a:schemeClr val="tx1"/>
                          </a:solidFill>
                        </a:rPr>
                        <a:t>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400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ctr"/>
                      <a:r>
                        <a:rPr kumimoji="1" lang="ja-JP" altLang="en-US" dirty="0">
                          <a:solidFill>
                            <a:schemeClr val="tx1"/>
                          </a:solidFill>
                        </a:rPr>
                        <a:t>タクシー（初乗り）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6</a:t>
                      </a:r>
                      <a:r>
                        <a:rPr kumimoji="1" lang="ja-JP" altLang="en-US" dirty="0">
                          <a:solidFill>
                            <a:schemeClr val="tx1"/>
                          </a:solidFill>
                        </a:rPr>
                        <a:t>ドル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600</a:t>
                      </a:r>
                      <a:r>
                        <a:rPr kumimoji="1" lang="ja-JP" altLang="en-US" dirty="0">
                          <a:solidFill>
                            <a:schemeClr val="tx1"/>
                          </a:solidFill>
                        </a:rPr>
                        <a:t>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a:solidFill>
                            <a:schemeClr val="tx1"/>
                          </a:solidFill>
                        </a:rPr>
                        <a:t>100</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Tree>
    <p:custDataLst>
      <p:tags r:id="rId1"/>
    </p:custDataLst>
    <p:extLst>
      <p:ext uri="{BB962C8B-B14F-4D97-AF65-F5344CB8AC3E}">
        <p14:creationId xmlns:p14="http://schemas.microsoft.com/office/powerpoint/2010/main" val="3747781336"/>
      </p:ext>
    </p:extLst>
  </p:cSld>
  <p:clrMapOvr>
    <a:masterClrMapping/>
  </p:clrMapOvr>
  <mc:AlternateContent xmlns:mc="http://schemas.openxmlformats.org/markup-compatibility/2006" xmlns:p14="http://schemas.microsoft.com/office/powerpoint/2010/main">
    <mc:Choice Requires="p14">
      <p:transition spd="slow" p14:dur="2000" advTm="201738"/>
    </mc:Choice>
    <mc:Fallback xmlns="">
      <p:transition spd="slow" advTm="20173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024660"/>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上記のように、財を具体的に採り上げて比較して求める</a:t>
            </a:r>
            <a:r>
              <a:rPr lang="en-US" altLang="ja-JP" dirty="0"/>
              <a:t>PPP</a:t>
            </a:r>
            <a:r>
              <a:rPr lang="ja-JP" altLang="en-US" dirty="0"/>
              <a:t>を</a:t>
            </a:r>
            <a:r>
              <a:rPr lang="ja-JP" altLang="en-US" dirty="0">
                <a:solidFill>
                  <a:srgbClr val="FF0000"/>
                </a:solidFill>
              </a:rPr>
              <a:t>絶対的</a:t>
            </a:r>
            <a:r>
              <a:rPr lang="en-US" altLang="ja-JP" dirty="0">
                <a:solidFill>
                  <a:srgbClr val="FF0000"/>
                </a:solidFill>
              </a:rPr>
              <a:t>PPP</a:t>
            </a:r>
            <a:r>
              <a:rPr lang="ja-JP" altLang="en-US" dirty="0"/>
              <a:t>という。</a:t>
            </a:r>
          </a:p>
          <a:p>
            <a:pPr marL="342900" indent="-342900" algn="l">
              <a:lnSpc>
                <a:spcPct val="100000"/>
              </a:lnSpc>
              <a:spcBef>
                <a:spcPts val="500"/>
              </a:spcBef>
              <a:buFont typeface="Wingdings" panose="05000000000000000000" pitchFamily="2" charset="2"/>
              <a:buChar char="l"/>
            </a:pPr>
            <a:r>
              <a:rPr lang="ja-JP" altLang="en-US" dirty="0"/>
              <a:t>財の価格を横に並べてイコールで結べば、絶対的</a:t>
            </a:r>
            <a:r>
              <a:rPr lang="en-US" altLang="ja-JP" dirty="0"/>
              <a:t>PPP</a:t>
            </a:r>
            <a:r>
              <a:rPr lang="ja-JP" altLang="en-US" dirty="0"/>
              <a:t>のレートが求められる。</a:t>
            </a:r>
          </a:p>
          <a:p>
            <a:pPr marL="342900" indent="-342900" algn="l">
              <a:lnSpc>
                <a:spcPct val="100000"/>
              </a:lnSpc>
              <a:spcBef>
                <a:spcPts val="500"/>
              </a:spcBef>
              <a:buFont typeface="Wingdings" panose="05000000000000000000" pitchFamily="2" charset="2"/>
              <a:buChar char="l"/>
            </a:pPr>
            <a:r>
              <a:rPr kumimoji="1" lang="ja-JP" altLang="en-US" dirty="0"/>
              <a:t>しかし、無数の財をすべて比較するのは不可能。代表的なものを選んで比較しても、財によって</a:t>
            </a:r>
            <a:r>
              <a:rPr kumimoji="1" lang="en-US" altLang="ja-JP" dirty="0"/>
              <a:t>PPP</a:t>
            </a:r>
            <a:r>
              <a:rPr kumimoji="1" lang="ja-JP" altLang="en-US" dirty="0"/>
              <a:t>はかなり違う。</a:t>
            </a:r>
          </a:p>
          <a:p>
            <a:pPr marL="342900" indent="-342900" algn="l">
              <a:lnSpc>
                <a:spcPct val="100000"/>
              </a:lnSpc>
              <a:spcBef>
                <a:spcPts val="500"/>
              </a:spcBef>
              <a:buFont typeface="Wingdings" panose="05000000000000000000" pitchFamily="2" charset="2"/>
              <a:buChar char="l"/>
            </a:pPr>
            <a:r>
              <a:rPr lang="ja-JP" altLang="en-US" dirty="0"/>
              <a:t>そこで考え出されたのが、</a:t>
            </a:r>
            <a:r>
              <a:rPr lang="ja-JP" altLang="en-US" dirty="0">
                <a:solidFill>
                  <a:srgbClr val="FF0000"/>
                </a:solidFill>
              </a:rPr>
              <a:t>相対的</a:t>
            </a:r>
            <a:r>
              <a:rPr lang="en-US" altLang="ja-JP" dirty="0">
                <a:solidFill>
                  <a:srgbClr val="FF0000"/>
                </a:solidFill>
              </a:rPr>
              <a:t>PPP</a:t>
            </a:r>
            <a:r>
              <a:rPr lang="ja-JP" altLang="en-US" dirty="0" err="1"/>
              <a:t>。</a:t>
            </a:r>
            <a:endParaRPr lang="ja-JP" altLang="en-US" dirty="0"/>
          </a:p>
          <a:p>
            <a:pPr marL="342900" indent="-342900" algn="l">
              <a:lnSpc>
                <a:spcPct val="100000"/>
              </a:lnSpc>
              <a:spcBef>
                <a:spcPts val="500"/>
              </a:spcBef>
              <a:buFont typeface="Wingdings" panose="05000000000000000000" pitchFamily="2" charset="2"/>
              <a:buChar char="l"/>
            </a:pPr>
            <a:r>
              <a:rPr lang="ja-JP" altLang="en-US" dirty="0"/>
              <a:t>相対的</a:t>
            </a:r>
            <a:r>
              <a:rPr lang="en-US" altLang="ja-JP" dirty="0"/>
              <a:t>PPP</a:t>
            </a:r>
            <a:r>
              <a:rPr lang="ja-JP" altLang="en-US" dirty="0"/>
              <a:t>は、経常（または貿易）収支が均衡していた年の実際の為替レートを基準として、それに比較時点での物価の変動比率をかけたもの。</a:t>
            </a:r>
          </a:p>
          <a:p>
            <a:pPr marL="342900" indent="-342900" algn="l">
              <a:lnSpc>
                <a:spcPct val="100000"/>
              </a:lnSpc>
              <a:spcBef>
                <a:spcPts val="500"/>
              </a:spcBef>
              <a:buFont typeface="Wingdings" panose="05000000000000000000" pitchFamily="2" charset="2"/>
              <a:buChar char="l"/>
            </a:pPr>
            <a:r>
              <a:rPr lang="ja-JP" altLang="en-US" dirty="0"/>
              <a:t>円ドルレートで説明すると、基準時の為替レート</a:t>
            </a:r>
            <a:r>
              <a:rPr lang="en-US" altLang="ja-JP" dirty="0"/>
              <a:t>×</a:t>
            </a:r>
            <a:r>
              <a:rPr lang="ja-JP" altLang="en-US" dirty="0"/>
              <a:t>（日本の物価変化率／アメリカの物価変化率）＝比較時点での相対的購買力平価。</a:t>
            </a:r>
          </a:p>
          <a:p>
            <a:pPr marL="342900" indent="-342900" algn="l">
              <a:lnSpc>
                <a:spcPct val="100000"/>
              </a:lnSpc>
              <a:spcBef>
                <a:spcPts val="500"/>
              </a:spcBef>
              <a:buFont typeface="Wingdings" panose="05000000000000000000" pitchFamily="2" charset="2"/>
              <a:buChar char="l"/>
            </a:pPr>
            <a:r>
              <a:rPr kumimoji="1" lang="ja-JP" altLang="en-US" dirty="0"/>
              <a:t>たとえば、</a:t>
            </a:r>
            <a:r>
              <a:rPr kumimoji="1" lang="en-US" altLang="ja-JP" dirty="0"/>
              <a:t>2015</a:t>
            </a:r>
            <a:r>
              <a:rPr kumimoji="1" lang="ja-JP" altLang="en-US" dirty="0"/>
              <a:t>年の日米の経常収支が均衡していて、</a:t>
            </a:r>
            <a:r>
              <a:rPr lang="ja-JP" altLang="en-US" dirty="0"/>
              <a:t>そのときの実際の為替レートが</a:t>
            </a:r>
            <a:r>
              <a:rPr lang="en-US" altLang="ja-JP" dirty="0"/>
              <a:t>$1=110</a:t>
            </a:r>
            <a:r>
              <a:rPr lang="ja-JP" altLang="en-US" dirty="0"/>
              <a:t>とする。</a:t>
            </a:r>
            <a:r>
              <a:rPr lang="en-US" altLang="ja-JP" dirty="0"/>
              <a:t>2020</a:t>
            </a:r>
            <a:r>
              <a:rPr lang="ja-JP" altLang="en-US" dirty="0"/>
              <a:t>年までに日本の物価は</a:t>
            </a:r>
            <a:r>
              <a:rPr lang="en-US" altLang="ja-JP" dirty="0"/>
              <a:t>2</a:t>
            </a:r>
            <a:r>
              <a:rPr lang="ja-JP" altLang="en-US" dirty="0"/>
              <a:t>％下落して、アメリカの物価は</a:t>
            </a:r>
            <a:r>
              <a:rPr lang="en-US" altLang="ja-JP" dirty="0"/>
              <a:t>1</a:t>
            </a:r>
            <a:r>
              <a:rPr lang="ja-JP" altLang="en-US" dirty="0"/>
              <a:t>％上昇していたとする。すると、</a:t>
            </a:r>
            <a:r>
              <a:rPr lang="en-US" altLang="ja-JP" dirty="0"/>
              <a:t>2020</a:t>
            </a:r>
            <a:r>
              <a:rPr lang="ja-JP" altLang="en-US" dirty="0"/>
              <a:t>年の相対的購買力平価は、</a:t>
            </a:r>
          </a:p>
          <a:p>
            <a:pPr algn="l">
              <a:lnSpc>
                <a:spcPct val="100000"/>
              </a:lnSpc>
              <a:spcBef>
                <a:spcPts val="500"/>
              </a:spcBef>
            </a:pPr>
            <a:r>
              <a:rPr kumimoji="1" lang="ja-JP" altLang="en-US" dirty="0"/>
              <a:t>　　</a:t>
            </a:r>
            <a:r>
              <a:rPr kumimoji="1" lang="en-US" altLang="ja-JP" dirty="0"/>
              <a:t>110×</a:t>
            </a:r>
            <a:r>
              <a:rPr kumimoji="1" lang="ja-JP" altLang="en-US" dirty="0"/>
              <a:t>（</a:t>
            </a:r>
            <a:r>
              <a:rPr kumimoji="1" lang="en-US" altLang="ja-JP" dirty="0"/>
              <a:t>0.98</a:t>
            </a:r>
            <a:r>
              <a:rPr kumimoji="1" lang="ja-JP" altLang="en-US" dirty="0"/>
              <a:t>／</a:t>
            </a:r>
            <a:r>
              <a:rPr kumimoji="1" lang="en-US" altLang="ja-JP" dirty="0"/>
              <a:t>1.01</a:t>
            </a:r>
            <a:r>
              <a:rPr kumimoji="1" lang="ja-JP" altLang="en-US" dirty="0"/>
              <a:t>） ということになる。</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377907901"/>
      </p:ext>
    </p:extLst>
  </p:cSld>
  <p:clrMapOvr>
    <a:masterClrMapping/>
  </p:clrMapOvr>
  <mc:AlternateContent xmlns:mc="http://schemas.openxmlformats.org/markup-compatibility/2006" xmlns:p14="http://schemas.microsoft.com/office/powerpoint/2010/main">
    <mc:Choice Requires="p14">
      <p:transition spd="slow" p14:dur="2000" advTm="194160"/>
    </mc:Choice>
    <mc:Fallback xmlns="">
      <p:transition spd="slow" advTm="19416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339620"/>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なお、</a:t>
            </a:r>
            <a:r>
              <a:rPr lang="en-US" altLang="ja-JP" dirty="0"/>
              <a:t> 110×</a:t>
            </a:r>
            <a:r>
              <a:rPr lang="ja-JP" altLang="en-US" dirty="0"/>
              <a:t>（</a:t>
            </a:r>
            <a:r>
              <a:rPr lang="en-US" altLang="ja-JP" dirty="0"/>
              <a:t>0.98</a:t>
            </a:r>
            <a:r>
              <a:rPr lang="ja-JP" altLang="en-US" dirty="0"/>
              <a:t>／</a:t>
            </a:r>
            <a:r>
              <a:rPr lang="en-US" altLang="ja-JP" dirty="0"/>
              <a:t>1.01</a:t>
            </a:r>
            <a:r>
              <a:rPr lang="ja-JP" altLang="en-US" dirty="0"/>
              <a:t>）は次のように表記されることもある。すべて同じこと。</a:t>
            </a:r>
            <a:r>
              <a:rPr kumimoji="1" lang="en-US" altLang="ja-JP" dirty="0"/>
              <a:t>110×</a:t>
            </a:r>
            <a:r>
              <a:rPr kumimoji="1" lang="ja-JP" altLang="en-US" dirty="0"/>
              <a:t>（</a:t>
            </a:r>
            <a:r>
              <a:rPr kumimoji="1" lang="en-US" altLang="ja-JP" dirty="0"/>
              <a:t>1-0.02</a:t>
            </a:r>
            <a:r>
              <a:rPr kumimoji="1" lang="ja-JP" altLang="en-US" dirty="0"/>
              <a:t>）／</a:t>
            </a:r>
            <a:r>
              <a:rPr lang="ja-JP" altLang="en-US" dirty="0"/>
              <a:t>（</a:t>
            </a:r>
            <a:r>
              <a:rPr kumimoji="1" lang="en-US" altLang="ja-JP" dirty="0"/>
              <a:t>1+0.01</a:t>
            </a:r>
            <a:r>
              <a:rPr kumimoji="1" lang="ja-JP" altLang="en-US" dirty="0"/>
              <a:t>）、</a:t>
            </a:r>
            <a:r>
              <a:rPr kumimoji="1" lang="en-US" altLang="ja-JP" dirty="0"/>
              <a:t>110×</a:t>
            </a:r>
            <a:r>
              <a:rPr kumimoji="1" lang="ja-JP" altLang="en-US" dirty="0"/>
              <a:t>（</a:t>
            </a:r>
            <a:r>
              <a:rPr kumimoji="1" lang="en-US" altLang="ja-JP" dirty="0"/>
              <a:t>98/100</a:t>
            </a:r>
            <a:r>
              <a:rPr kumimoji="1" lang="ja-JP" altLang="en-US" dirty="0"/>
              <a:t>）／（</a:t>
            </a:r>
            <a:r>
              <a:rPr kumimoji="1" lang="en-US" altLang="ja-JP" dirty="0"/>
              <a:t>101/100</a:t>
            </a:r>
            <a:r>
              <a:rPr kumimoji="1" lang="ja-JP" altLang="en-US" dirty="0"/>
              <a:t>）</a:t>
            </a:r>
          </a:p>
          <a:p>
            <a:pPr marL="342900" indent="-342900" algn="l">
              <a:lnSpc>
                <a:spcPct val="100000"/>
              </a:lnSpc>
              <a:spcBef>
                <a:spcPts val="500"/>
              </a:spcBef>
              <a:buFont typeface="Wingdings" panose="05000000000000000000" pitchFamily="2" charset="2"/>
              <a:buChar char="l"/>
            </a:pPr>
            <a:r>
              <a:rPr lang="ja-JP" altLang="en-US" dirty="0"/>
              <a:t>なぜ、</a:t>
            </a:r>
            <a:r>
              <a:rPr lang="en-US" altLang="ja-JP" dirty="0"/>
              <a:t> 110×</a:t>
            </a:r>
            <a:r>
              <a:rPr lang="ja-JP" altLang="en-US" dirty="0"/>
              <a:t>（</a:t>
            </a:r>
            <a:r>
              <a:rPr lang="en-US" altLang="ja-JP" dirty="0"/>
              <a:t>0.98</a:t>
            </a:r>
            <a:r>
              <a:rPr lang="ja-JP" altLang="en-US" dirty="0"/>
              <a:t>／</a:t>
            </a:r>
            <a:r>
              <a:rPr lang="en-US" altLang="ja-JP" dirty="0"/>
              <a:t>1.01</a:t>
            </a:r>
            <a:r>
              <a:rPr lang="ja-JP" altLang="en-US" dirty="0"/>
              <a:t>）が</a:t>
            </a:r>
            <a:r>
              <a:rPr lang="en-US" altLang="ja-JP" dirty="0"/>
              <a:t>PPP</a:t>
            </a:r>
            <a:r>
              <a:rPr lang="ja-JP" altLang="en-US" dirty="0"/>
              <a:t>といえるのか。</a:t>
            </a:r>
          </a:p>
          <a:p>
            <a:pPr marL="342900" indent="-342900" algn="l">
              <a:lnSpc>
                <a:spcPct val="100000"/>
              </a:lnSpc>
              <a:spcBef>
                <a:spcPts val="500"/>
              </a:spcBef>
              <a:buFont typeface="Wingdings" panose="05000000000000000000" pitchFamily="2" charset="2"/>
              <a:buChar char="l"/>
            </a:pPr>
            <a:r>
              <a:rPr kumimoji="1" lang="ja-JP" altLang="en-US" dirty="0"/>
              <a:t>仮に、</a:t>
            </a:r>
            <a:r>
              <a:rPr kumimoji="1" lang="en-US" altLang="ja-JP" dirty="0"/>
              <a:t>2015</a:t>
            </a:r>
            <a:r>
              <a:rPr kumimoji="1" lang="ja-JP" altLang="en-US" dirty="0"/>
              <a:t>年のある財の価格がアメリカで</a:t>
            </a:r>
            <a:r>
              <a:rPr kumimoji="1" lang="en-US" altLang="ja-JP" dirty="0"/>
              <a:t>A</a:t>
            </a:r>
            <a:r>
              <a:rPr kumimoji="1" lang="ja-JP" altLang="en-US" dirty="0"/>
              <a:t>ドル、日本で</a:t>
            </a:r>
            <a:r>
              <a:rPr lang="en-US" altLang="ja-JP" dirty="0"/>
              <a:t>J</a:t>
            </a:r>
            <a:r>
              <a:rPr lang="ja-JP" altLang="en-US" dirty="0"/>
              <a:t>円であり、絶対的購買力平価が成り立っていたとする。あくまで仮定。購買力平価が成り立っていたということは、実際の為替レートが購買力平価と等しかったということ。</a:t>
            </a:r>
          </a:p>
          <a:p>
            <a:pPr marL="342900" indent="-342900" algn="l">
              <a:lnSpc>
                <a:spcPct val="100000"/>
              </a:lnSpc>
              <a:spcBef>
                <a:spcPts val="500"/>
              </a:spcBef>
              <a:buFont typeface="Wingdings" panose="05000000000000000000" pitchFamily="2" charset="2"/>
              <a:buChar char="l"/>
            </a:pPr>
            <a:r>
              <a:rPr kumimoji="1" lang="ja-JP" altLang="en-US" dirty="0"/>
              <a:t>つまり、</a:t>
            </a:r>
            <a:r>
              <a:rPr kumimoji="1" lang="en-US" altLang="ja-JP" dirty="0"/>
              <a:t>$A=\J</a:t>
            </a:r>
            <a:r>
              <a:rPr kumimoji="1" lang="ja-JP" altLang="en-US" dirty="0"/>
              <a:t>が成り立っていたということで、実際の為替レートの</a:t>
            </a:r>
            <a:r>
              <a:rPr kumimoji="1" lang="en-US" altLang="ja-JP" dirty="0">
                <a:solidFill>
                  <a:srgbClr val="FF0000"/>
                </a:solidFill>
              </a:rPr>
              <a:t>$1=\110</a:t>
            </a:r>
            <a:r>
              <a:rPr kumimoji="1" lang="ja-JP" altLang="en-US" dirty="0">
                <a:solidFill>
                  <a:srgbClr val="FF0000"/>
                </a:solidFill>
              </a:rPr>
              <a:t>は、</a:t>
            </a:r>
            <a:r>
              <a:rPr kumimoji="1" lang="en-US" altLang="ja-JP" dirty="0">
                <a:solidFill>
                  <a:srgbClr val="FF0000"/>
                </a:solidFill>
              </a:rPr>
              <a:t>$1=\J</a:t>
            </a:r>
            <a:r>
              <a:rPr kumimoji="1" lang="ja-JP" altLang="en-US" dirty="0">
                <a:solidFill>
                  <a:srgbClr val="FF0000"/>
                </a:solidFill>
              </a:rPr>
              <a:t>／</a:t>
            </a:r>
            <a:r>
              <a:rPr kumimoji="1" lang="en-US" altLang="ja-JP" dirty="0">
                <a:solidFill>
                  <a:srgbClr val="FF0000"/>
                </a:solidFill>
              </a:rPr>
              <a:t>A</a:t>
            </a:r>
            <a:r>
              <a:rPr lang="ja-JP" altLang="en-US" dirty="0">
                <a:solidFill>
                  <a:srgbClr val="FF0000"/>
                </a:solidFill>
              </a:rPr>
              <a:t> </a:t>
            </a:r>
            <a:r>
              <a:rPr lang="ja-JP" altLang="en-US" dirty="0"/>
              <a:t>ということになる。</a:t>
            </a:r>
          </a:p>
          <a:p>
            <a:pPr marL="342900" indent="-342900" algn="l">
              <a:lnSpc>
                <a:spcPct val="100000"/>
              </a:lnSpc>
              <a:spcBef>
                <a:spcPts val="500"/>
              </a:spcBef>
              <a:buFont typeface="Wingdings" panose="05000000000000000000" pitchFamily="2" charset="2"/>
              <a:buChar char="l"/>
            </a:pPr>
            <a:r>
              <a:rPr kumimoji="1" lang="en-US" altLang="ja-JP" dirty="0"/>
              <a:t>2020</a:t>
            </a:r>
            <a:r>
              <a:rPr kumimoji="1" lang="ja-JP" altLang="en-US" dirty="0"/>
              <a:t>年までに日本では物価が</a:t>
            </a:r>
            <a:r>
              <a:rPr kumimoji="1" lang="en-US" altLang="ja-JP" dirty="0"/>
              <a:t>2</a:t>
            </a:r>
            <a:r>
              <a:rPr kumimoji="1" lang="ja-JP" altLang="en-US" dirty="0"/>
              <a:t>％下落しているので、</a:t>
            </a:r>
            <a:r>
              <a:rPr lang="ja-JP" altLang="en-US" dirty="0"/>
              <a:t>この財の値段は </a:t>
            </a:r>
            <a:r>
              <a:rPr lang="en-US" altLang="ja-JP" dirty="0"/>
              <a:t>J×0.98</a:t>
            </a:r>
            <a:r>
              <a:rPr lang="ja-JP" altLang="en-US" dirty="0"/>
              <a:t>円になっている。アメリカではこの財は、</a:t>
            </a:r>
            <a:r>
              <a:rPr lang="en-US" altLang="ja-JP" dirty="0"/>
              <a:t>A×1.01</a:t>
            </a:r>
            <a:r>
              <a:rPr lang="ja-JP" altLang="en-US" dirty="0"/>
              <a:t>ドルになっている。</a:t>
            </a:r>
          </a:p>
          <a:p>
            <a:pPr marL="342900" indent="-342900" algn="l">
              <a:lnSpc>
                <a:spcPct val="100000"/>
              </a:lnSpc>
              <a:spcBef>
                <a:spcPts val="500"/>
              </a:spcBef>
              <a:buFont typeface="Wingdings" panose="05000000000000000000" pitchFamily="2" charset="2"/>
              <a:buChar char="l"/>
            </a:pPr>
            <a:r>
              <a:rPr kumimoji="1" lang="en-US" altLang="ja-JP" dirty="0"/>
              <a:t>2020</a:t>
            </a:r>
            <a:r>
              <a:rPr kumimoji="1" lang="ja-JP" altLang="en-US" dirty="0"/>
              <a:t>年の</a:t>
            </a:r>
            <a:r>
              <a:rPr kumimoji="1" lang="ja-JP" altLang="en-US" dirty="0">
                <a:solidFill>
                  <a:srgbClr val="FF0000"/>
                </a:solidFill>
              </a:rPr>
              <a:t>絶対的</a:t>
            </a:r>
            <a:r>
              <a:rPr kumimoji="1" lang="ja-JP" altLang="en-US" dirty="0"/>
              <a:t>購買力平価は、</a:t>
            </a:r>
            <a:r>
              <a:rPr kumimoji="1" lang="en-US" altLang="ja-JP" dirty="0"/>
              <a:t>$A×1.01=\J×0.98</a:t>
            </a:r>
            <a:r>
              <a:rPr kumimoji="1" lang="ja-JP" altLang="en-US" dirty="0" err="1"/>
              <a:t>。</a:t>
            </a:r>
            <a:r>
              <a:rPr kumimoji="1" lang="ja-JP" altLang="en-US" dirty="0"/>
              <a:t>両辺を左辺で割ると、</a:t>
            </a:r>
          </a:p>
          <a:p>
            <a:pPr marL="342900" indent="-342900" algn="l">
              <a:lnSpc>
                <a:spcPct val="100000"/>
              </a:lnSpc>
              <a:spcBef>
                <a:spcPts val="500"/>
              </a:spcBef>
              <a:buFont typeface="Wingdings" panose="05000000000000000000" pitchFamily="2" charset="2"/>
              <a:buChar char="l"/>
            </a:pPr>
            <a:r>
              <a:rPr lang="en-US" altLang="ja-JP" dirty="0"/>
              <a:t>$1=\</a:t>
            </a:r>
            <a:r>
              <a:rPr lang="ja-JP" altLang="en-US" dirty="0"/>
              <a:t>（</a:t>
            </a:r>
            <a:r>
              <a:rPr lang="en-US" altLang="ja-JP" dirty="0"/>
              <a:t>J×0.98</a:t>
            </a:r>
            <a:r>
              <a:rPr lang="ja-JP" altLang="en-US" dirty="0"/>
              <a:t>）／（</a:t>
            </a:r>
            <a:r>
              <a:rPr lang="en-US" altLang="ja-JP" dirty="0"/>
              <a:t>A×1.01</a:t>
            </a:r>
            <a:r>
              <a:rPr lang="ja-JP" altLang="en-US" dirty="0"/>
              <a:t>）</a:t>
            </a:r>
            <a:r>
              <a:rPr lang="en-US" altLang="ja-JP" dirty="0"/>
              <a:t>=\</a:t>
            </a:r>
            <a:r>
              <a:rPr lang="ja-JP" altLang="en-US" dirty="0"/>
              <a:t>（</a:t>
            </a:r>
            <a:r>
              <a:rPr lang="en-US" altLang="ja-JP" dirty="0"/>
              <a:t>J</a:t>
            </a:r>
            <a:r>
              <a:rPr lang="ja-JP" altLang="en-US" dirty="0"/>
              <a:t>／</a:t>
            </a:r>
            <a:r>
              <a:rPr lang="en-US" altLang="ja-JP" dirty="0"/>
              <a:t>A</a:t>
            </a:r>
            <a:r>
              <a:rPr lang="ja-JP" altLang="en-US" dirty="0"/>
              <a:t>）</a:t>
            </a:r>
            <a:r>
              <a:rPr lang="en-US" altLang="ja-JP" dirty="0"/>
              <a:t>×0.98</a:t>
            </a:r>
            <a:r>
              <a:rPr lang="ja-JP" altLang="en-US" dirty="0"/>
              <a:t>／</a:t>
            </a:r>
            <a:r>
              <a:rPr lang="en-US" altLang="ja-JP" dirty="0"/>
              <a:t>1.01</a:t>
            </a:r>
            <a:r>
              <a:rPr lang="ja-JP" altLang="en-US" dirty="0"/>
              <a:t>＝</a:t>
            </a:r>
            <a:r>
              <a:rPr lang="en-US" altLang="ja-JP" dirty="0"/>
              <a:t>\110×</a:t>
            </a:r>
            <a:r>
              <a:rPr lang="ja-JP" altLang="en-US" dirty="0"/>
              <a:t>（</a:t>
            </a:r>
            <a:r>
              <a:rPr lang="en-US" altLang="ja-JP" dirty="0"/>
              <a:t>0.98</a:t>
            </a:r>
            <a:r>
              <a:rPr lang="ja-JP" altLang="en-US" dirty="0"/>
              <a:t>／</a:t>
            </a:r>
            <a:r>
              <a:rPr lang="en-US" altLang="ja-JP" dirty="0"/>
              <a:t>1.01</a:t>
            </a:r>
            <a:r>
              <a:rPr lang="ja-JP" altLang="en-US" dirty="0"/>
              <a:t>）</a:t>
            </a:r>
            <a:endParaRPr kumimoji="1" lang="en-US" altLang="ja-JP"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834103925"/>
      </p:ext>
    </p:extLst>
  </p:cSld>
  <p:clrMapOvr>
    <a:masterClrMapping/>
  </p:clrMapOvr>
  <mc:AlternateContent xmlns:mc="http://schemas.openxmlformats.org/markup-compatibility/2006" xmlns:p14="http://schemas.microsoft.com/office/powerpoint/2010/main">
    <mc:Choice Requires="p14">
      <p:transition spd="slow" p14:dur="2000" advTm="178169"/>
    </mc:Choice>
    <mc:Fallback xmlns="">
      <p:transition spd="slow" advTm="17816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4293140"/>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sz="2000" dirty="0"/>
              <a:t>つまり、基準年の</a:t>
            </a:r>
            <a:r>
              <a:rPr lang="ja-JP" altLang="en-US" sz="2000" u="sng" dirty="0"/>
              <a:t>絶対的購買力平価</a:t>
            </a:r>
            <a:r>
              <a:rPr lang="en-US" altLang="ja-JP" sz="2000" dirty="0"/>
              <a:t>×</a:t>
            </a:r>
            <a:r>
              <a:rPr lang="ja-JP" altLang="en-US" sz="2000" dirty="0"/>
              <a:t>（日本の物価変化）／（アメリカの物価変化）＝その時点での絶対的購買力平価なのだ。</a:t>
            </a:r>
          </a:p>
          <a:p>
            <a:pPr marL="342900" indent="-342900" algn="l">
              <a:lnSpc>
                <a:spcPct val="100000"/>
              </a:lnSpc>
              <a:spcBef>
                <a:spcPts val="500"/>
              </a:spcBef>
              <a:buFont typeface="Wingdings" panose="05000000000000000000" pitchFamily="2" charset="2"/>
              <a:buChar char="l"/>
            </a:pPr>
            <a:r>
              <a:rPr kumimoji="1" lang="ja-JP" altLang="en-US" sz="2000" dirty="0"/>
              <a:t>だが基準年の絶対的購買力平価もわからないので、こう考える。</a:t>
            </a:r>
          </a:p>
          <a:p>
            <a:pPr marL="342900" indent="-342900" algn="l">
              <a:lnSpc>
                <a:spcPct val="100000"/>
              </a:lnSpc>
              <a:spcBef>
                <a:spcPts val="500"/>
              </a:spcBef>
              <a:buFont typeface="Wingdings" panose="05000000000000000000" pitchFamily="2" charset="2"/>
              <a:buChar char="l"/>
            </a:pPr>
            <a:r>
              <a:rPr lang="ja-JP" altLang="en-US" sz="2000" dirty="0"/>
              <a:t>「絶対的購買力平価は、なかなか算出が難しいので、</a:t>
            </a:r>
            <a:r>
              <a:rPr lang="ja-JP" altLang="en-US" sz="2000" dirty="0">
                <a:solidFill>
                  <a:srgbClr val="FF0000"/>
                </a:solidFill>
              </a:rPr>
              <a:t>実際の為替レートが絶対的購買力平価とほぼ等しいとみなせるような年</a:t>
            </a:r>
            <a:r>
              <a:rPr lang="ja-JP" altLang="en-US" sz="2000" dirty="0"/>
              <a:t>をみつけよう」。</a:t>
            </a:r>
          </a:p>
          <a:p>
            <a:pPr marL="342900" indent="-342900" algn="l">
              <a:lnSpc>
                <a:spcPct val="100000"/>
              </a:lnSpc>
              <a:spcBef>
                <a:spcPts val="500"/>
              </a:spcBef>
              <a:buFont typeface="Wingdings" panose="05000000000000000000" pitchFamily="2" charset="2"/>
              <a:buChar char="l"/>
            </a:pPr>
            <a:r>
              <a:rPr kumimoji="1" lang="ja-JP" altLang="en-US" sz="2000" dirty="0"/>
              <a:t>そうすれば、その</a:t>
            </a:r>
            <a:r>
              <a:rPr kumimoji="1" lang="ja-JP" altLang="en-US" sz="2000" u="sng" dirty="0"/>
              <a:t>基準年の実際の為替レート</a:t>
            </a:r>
            <a:r>
              <a:rPr kumimoji="1" lang="en-US" altLang="ja-JP" sz="2000" dirty="0"/>
              <a:t>×</a:t>
            </a:r>
            <a:r>
              <a:rPr lang="ja-JP" altLang="en-US" sz="2000" dirty="0"/>
              <a:t> （日本の物価変化）／（アメリカの物価変化）は、絶対的購買力平価を算出していることと同じことになる。</a:t>
            </a:r>
          </a:p>
          <a:p>
            <a:pPr marL="342900" indent="-342900" algn="l">
              <a:lnSpc>
                <a:spcPct val="100000"/>
              </a:lnSpc>
              <a:spcBef>
                <a:spcPts val="500"/>
              </a:spcBef>
              <a:buFont typeface="Wingdings" panose="05000000000000000000" pitchFamily="2" charset="2"/>
              <a:buChar char="l"/>
            </a:pPr>
            <a:r>
              <a:rPr kumimoji="1" lang="ja-JP" altLang="en-US" sz="2000" dirty="0"/>
              <a:t>では、</a:t>
            </a:r>
            <a:r>
              <a:rPr lang="ja-JP" altLang="en-US" sz="2000" dirty="0"/>
              <a:t> </a:t>
            </a:r>
            <a:r>
              <a:rPr lang="ja-JP" altLang="en-US" sz="2000" dirty="0">
                <a:solidFill>
                  <a:srgbClr val="FF0000"/>
                </a:solidFill>
              </a:rPr>
              <a:t>実際の為替レートが絶対的購買力平価とほぼ等しいとみなせるような年</a:t>
            </a:r>
            <a:r>
              <a:rPr lang="ja-JP" altLang="en-US" sz="2000" dirty="0"/>
              <a:t>とは？</a:t>
            </a:r>
          </a:p>
          <a:p>
            <a:pPr marL="342900" indent="-342900" algn="l">
              <a:lnSpc>
                <a:spcPct val="100000"/>
              </a:lnSpc>
              <a:spcBef>
                <a:spcPts val="500"/>
              </a:spcBef>
              <a:buFont typeface="Wingdings" panose="05000000000000000000" pitchFamily="2" charset="2"/>
              <a:buChar char="l"/>
            </a:pPr>
            <a:r>
              <a:rPr kumimoji="1" lang="ja-JP" altLang="en-US" sz="2000" dirty="0"/>
              <a:t>実際の為替レートが</a:t>
            </a:r>
            <a:r>
              <a:rPr kumimoji="1" lang="en-US" altLang="ja-JP" sz="2000" dirty="0"/>
              <a:t>PPP</a:t>
            </a:r>
            <a:r>
              <a:rPr kumimoji="1" lang="ja-JP" altLang="en-US" sz="2000" dirty="0"/>
              <a:t>とずれていると、経常収支は不均衡になる。ということは、経常収支が均衡しているということは、実際の為替レートが</a:t>
            </a:r>
            <a:r>
              <a:rPr kumimoji="1" lang="en-US" altLang="ja-JP" sz="2000" dirty="0"/>
              <a:t>PPP</a:t>
            </a:r>
            <a:r>
              <a:rPr kumimoji="1" lang="ja-JP" altLang="en-US" sz="2000" dirty="0"/>
              <a:t>と一致している、とみなせるはずだ。</a:t>
            </a:r>
          </a:p>
          <a:p>
            <a:pPr marL="342900" indent="-342900" algn="l">
              <a:lnSpc>
                <a:spcPct val="100000"/>
              </a:lnSpc>
              <a:spcBef>
                <a:spcPts val="500"/>
              </a:spcBef>
              <a:buFont typeface="Wingdings" panose="05000000000000000000" pitchFamily="2" charset="2"/>
              <a:buChar char="l"/>
            </a:pPr>
            <a:r>
              <a:rPr lang="ja-JP" altLang="en-US" sz="2000" dirty="0"/>
              <a:t>そこで、二国間の経常収支がほぼ均衡していた年の為替レートを基準として採用し、その後は二国間の物価変化の比を掛ければ、</a:t>
            </a:r>
            <a:r>
              <a:rPr lang="en-US" altLang="ja-JP" sz="2000" dirty="0"/>
              <a:t>PPP</a:t>
            </a:r>
            <a:r>
              <a:rPr lang="ja-JP" altLang="en-US" sz="2000" dirty="0"/>
              <a:t>が求まるはず･････これが相対的</a:t>
            </a:r>
            <a:r>
              <a:rPr lang="en-US" altLang="ja-JP" sz="2000" dirty="0"/>
              <a:t>PPP</a:t>
            </a:r>
            <a:r>
              <a:rPr lang="ja-JP" altLang="en-US" sz="2000" dirty="0"/>
              <a:t>の考え方。</a:t>
            </a:r>
            <a:endParaRPr kumimoji="1" lang="en-US" altLang="ja-JP" sz="20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1823063592"/>
      </p:ext>
    </p:extLst>
  </p:cSld>
  <p:clrMapOvr>
    <a:masterClrMapping/>
  </p:clrMapOvr>
  <mc:AlternateContent xmlns:mc="http://schemas.openxmlformats.org/markup-compatibility/2006" xmlns:p14="http://schemas.microsoft.com/office/powerpoint/2010/main">
    <mc:Choice Requires="p14">
      <p:transition spd="slow" p14:dur="2000" advTm="169950"/>
    </mc:Choice>
    <mc:Fallback xmlns="">
      <p:transition spd="slow" advTm="16995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680935" y="1040860"/>
            <a:ext cx="10700427" cy="5024660"/>
          </a:xfrm>
        </p:spPr>
        <p:txBody>
          <a:bodyPr>
            <a:noAutofit/>
          </a:bodyPr>
          <a:lstStyle/>
          <a:p>
            <a:pPr algn="l">
              <a:lnSpc>
                <a:spcPct val="100000"/>
              </a:lnSpc>
              <a:spcBef>
                <a:spcPts val="500"/>
              </a:spcBef>
            </a:pPr>
            <a:r>
              <a:rPr lang="en-US" altLang="ja-JP" dirty="0"/>
              <a:t>〔</a:t>
            </a:r>
            <a:r>
              <a:rPr lang="ja-JP" altLang="en-US" dirty="0"/>
              <a:t>フロー・アプローチ</a:t>
            </a:r>
            <a:r>
              <a:rPr lang="en-US" altLang="ja-JP" dirty="0"/>
              <a:t>〕</a:t>
            </a:r>
            <a:endParaRPr lang="ja-JP" altLang="en-US" dirty="0"/>
          </a:p>
          <a:p>
            <a:pPr marL="342900" indent="-342900" algn="l">
              <a:lnSpc>
                <a:spcPct val="100000"/>
              </a:lnSpc>
              <a:spcBef>
                <a:spcPts val="500"/>
              </a:spcBef>
              <a:buFont typeface="Wingdings" panose="05000000000000000000" pitchFamily="2" charset="2"/>
              <a:buChar char="l"/>
            </a:pPr>
            <a:r>
              <a:rPr kumimoji="1" lang="ja-JP" altLang="en-US" dirty="0"/>
              <a:t>為替レートは、資金の国際的な流れによって影響を受けているのだ、という考え方（アプローチとは、そうした考えで法則・真理に近づこうとしている、といったニュアンス）。</a:t>
            </a:r>
          </a:p>
          <a:p>
            <a:pPr marL="342900" indent="-342900" algn="l">
              <a:lnSpc>
                <a:spcPct val="100000"/>
              </a:lnSpc>
              <a:spcBef>
                <a:spcPts val="500"/>
              </a:spcBef>
              <a:buFont typeface="Wingdings" panose="05000000000000000000" pitchFamily="2" charset="2"/>
              <a:buChar char="l"/>
            </a:pPr>
            <a:r>
              <a:rPr kumimoji="1" lang="ja-JP" altLang="en-US" dirty="0"/>
              <a:t>経常収支レベルの取引について、これを説明すると、購買力平価説に似ている。</a:t>
            </a:r>
          </a:p>
          <a:p>
            <a:pPr marL="342900" indent="-342900" algn="l">
              <a:lnSpc>
                <a:spcPct val="100000"/>
              </a:lnSpc>
              <a:spcBef>
                <a:spcPts val="500"/>
              </a:spcBef>
              <a:buFont typeface="Wingdings" panose="05000000000000000000" pitchFamily="2" charset="2"/>
              <a:buChar char="l"/>
            </a:pPr>
            <a:r>
              <a:rPr lang="ja-JP" altLang="en-US" dirty="0"/>
              <a:t>たとえば、輸出入に伴う為替の需給を復習すると、以下のようになる（代金の決済はドル建てであると仮定する）。</a:t>
            </a:r>
          </a:p>
          <a:p>
            <a:pPr marL="720000" algn="l">
              <a:lnSpc>
                <a:spcPct val="100000"/>
              </a:lnSpc>
              <a:spcBef>
                <a:spcPts val="500"/>
              </a:spcBef>
            </a:pPr>
            <a:r>
              <a:rPr lang="ja-JP" altLang="en-US" dirty="0"/>
              <a:t>輸出→代金のドル受取る→ドル売り・円買い→ドル安・円高の要因</a:t>
            </a:r>
          </a:p>
          <a:p>
            <a:pPr marL="720000" algn="l">
              <a:lnSpc>
                <a:spcPct val="100000"/>
              </a:lnSpc>
              <a:spcBef>
                <a:spcPts val="500"/>
              </a:spcBef>
            </a:pPr>
            <a:r>
              <a:rPr lang="ja-JP" altLang="en-US" dirty="0"/>
              <a:t>輸入→代金のドル支払う→ドル買い・円売り→ドル高・円安の要因</a:t>
            </a:r>
          </a:p>
          <a:p>
            <a:pPr marL="342900" indent="-342900" algn="l">
              <a:lnSpc>
                <a:spcPct val="100000"/>
              </a:lnSpc>
              <a:spcBef>
                <a:spcPts val="500"/>
              </a:spcBef>
              <a:buFont typeface="Wingdings" panose="05000000000000000000" pitchFamily="2" charset="2"/>
              <a:buChar char="l"/>
            </a:pPr>
            <a:r>
              <a:rPr lang="ja-JP" altLang="en-US" dirty="0"/>
              <a:t>いま貿易収支が黒字、すなわち、輸出＞輸入であれば、上記によれば、ドル安・円高＞ドル高・円安となる。つまり、貿易収支や経常収支が黒字の国の通貨（この例では日本）では、通貨が増価（つまり値上がり）する、ということである。</a:t>
            </a:r>
            <a:endParaRPr kumimoji="1"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5</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467810717"/>
      </p:ext>
    </p:extLst>
  </p:cSld>
  <p:clrMapOvr>
    <a:masterClrMapping/>
  </p:clrMapOvr>
  <mc:AlternateContent xmlns:mc="http://schemas.openxmlformats.org/markup-compatibility/2006" xmlns:p14="http://schemas.microsoft.com/office/powerpoint/2010/main">
    <mc:Choice Requires="p14">
      <p:transition spd="slow" p14:dur="2000" advTm="120697"/>
    </mc:Choice>
    <mc:Fallback xmlns="">
      <p:transition spd="slow" advTm="1206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7|9.5|10.4|43.6|38.5|71.3"/>
</p:tagLst>
</file>

<file path=ppt/tags/tag10.xml><?xml version="1.0" encoding="utf-8"?>
<p:tagLst xmlns:a="http://schemas.openxmlformats.org/drawingml/2006/main" xmlns:r="http://schemas.openxmlformats.org/officeDocument/2006/relationships" xmlns:p="http://schemas.openxmlformats.org/presentationml/2006/main">
  <p:tag name="TIMING" val="|1.6|7.6|16.8|26.5|26.2|27.3"/>
</p:tagLst>
</file>

<file path=ppt/tags/tag11.xml><?xml version="1.0" encoding="utf-8"?>
<p:tagLst xmlns:a="http://schemas.openxmlformats.org/drawingml/2006/main" xmlns:r="http://schemas.openxmlformats.org/officeDocument/2006/relationships" xmlns:p="http://schemas.openxmlformats.org/presentationml/2006/main">
  <p:tag name="TIMING" val="|1.3|2.4|6.7|9|40.3|3.6|32.4"/>
</p:tagLst>
</file>

<file path=ppt/tags/tag12.xml><?xml version="1.0" encoding="utf-8"?>
<p:tagLst xmlns:a="http://schemas.openxmlformats.org/drawingml/2006/main" xmlns:r="http://schemas.openxmlformats.org/officeDocument/2006/relationships" xmlns:p="http://schemas.openxmlformats.org/presentationml/2006/main">
  <p:tag name="TIMING" val="|1.5|4.6|14.6|24.8"/>
</p:tagLst>
</file>

<file path=ppt/tags/tag13.xml><?xml version="1.0" encoding="utf-8"?>
<p:tagLst xmlns:a="http://schemas.openxmlformats.org/drawingml/2006/main" xmlns:r="http://schemas.openxmlformats.org/officeDocument/2006/relationships" xmlns:p="http://schemas.openxmlformats.org/presentationml/2006/main">
  <p:tag name="TIMING" val="|0|1.1|28|29.1|4.5|8.3"/>
</p:tagLst>
</file>

<file path=ppt/tags/tag14.xml><?xml version="1.0" encoding="utf-8"?>
<p:tagLst xmlns:a="http://schemas.openxmlformats.org/drawingml/2006/main" xmlns:r="http://schemas.openxmlformats.org/officeDocument/2006/relationships" xmlns:p="http://schemas.openxmlformats.org/presentationml/2006/main">
  <p:tag name="TIMING" val="|1|3.6|15.2|27.6"/>
</p:tagLst>
</file>

<file path=ppt/tags/tag15.xml><?xml version="1.0" encoding="utf-8"?>
<p:tagLst xmlns:a="http://schemas.openxmlformats.org/drawingml/2006/main" xmlns:r="http://schemas.openxmlformats.org/officeDocument/2006/relationships" xmlns:p="http://schemas.openxmlformats.org/presentationml/2006/main">
  <p:tag name="TIMING" val="|2|3.2|26.4|1.1|1.1|6.7|5|9"/>
</p:tagLst>
</file>

<file path=ppt/tags/tag16.xml><?xml version="1.0" encoding="utf-8"?>
<p:tagLst xmlns:a="http://schemas.openxmlformats.org/drawingml/2006/main" xmlns:r="http://schemas.openxmlformats.org/officeDocument/2006/relationships" xmlns:p="http://schemas.openxmlformats.org/presentationml/2006/main">
  <p:tag name="TIMING" val="|1.3|3.5|19.1|48.5"/>
</p:tagLst>
</file>

<file path=ppt/tags/tag17.xml><?xml version="1.0" encoding="utf-8"?>
<p:tagLst xmlns:a="http://schemas.openxmlformats.org/drawingml/2006/main" xmlns:r="http://schemas.openxmlformats.org/officeDocument/2006/relationships" xmlns:p="http://schemas.openxmlformats.org/presentationml/2006/main">
  <p:tag name="TIMING" val="|0.8|3.2"/>
</p:tagLst>
</file>

<file path=ppt/tags/tag18.xml><?xml version="1.0" encoding="utf-8"?>
<p:tagLst xmlns:a="http://schemas.openxmlformats.org/drawingml/2006/main" xmlns:r="http://schemas.openxmlformats.org/officeDocument/2006/relationships" xmlns:p="http://schemas.openxmlformats.org/presentationml/2006/main">
  <p:tag name="TIMING" val="|1.2|0.9|8.8|25.7|11.6|10.5|10.5"/>
</p:tagLst>
</file>

<file path=ppt/tags/tag19.xml><?xml version="1.0" encoding="utf-8"?>
<p:tagLst xmlns:a="http://schemas.openxmlformats.org/drawingml/2006/main" xmlns:r="http://schemas.openxmlformats.org/officeDocument/2006/relationships" xmlns:p="http://schemas.openxmlformats.org/presentationml/2006/main">
  <p:tag name="TIMING" val="|2.8|1.7"/>
</p:tagLst>
</file>

<file path=ppt/tags/tag2.xml><?xml version="1.0" encoding="utf-8"?>
<p:tagLst xmlns:a="http://schemas.openxmlformats.org/drawingml/2006/main" xmlns:r="http://schemas.openxmlformats.org/officeDocument/2006/relationships" xmlns:p="http://schemas.openxmlformats.org/presentationml/2006/main">
  <p:tag name="TIMING" val="|1.7|22.8|27.4|13.5|70|29|32.4"/>
</p:tagLst>
</file>

<file path=ppt/tags/tag20.xml><?xml version="1.0" encoding="utf-8"?>
<p:tagLst xmlns:a="http://schemas.openxmlformats.org/drawingml/2006/main" xmlns:r="http://schemas.openxmlformats.org/officeDocument/2006/relationships" xmlns:p="http://schemas.openxmlformats.org/presentationml/2006/main">
  <p:tag name="TIMING" val="|1.2|7.1|6.2|8.9|1.3|17.5"/>
</p:tagLst>
</file>

<file path=ppt/tags/tag3.xml><?xml version="1.0" encoding="utf-8"?>
<p:tagLst xmlns:a="http://schemas.openxmlformats.org/drawingml/2006/main" xmlns:r="http://schemas.openxmlformats.org/officeDocument/2006/relationships" xmlns:p="http://schemas.openxmlformats.org/presentationml/2006/main">
  <p:tag name="TIMING" val="|1.2|7.9|31.9|17.9"/>
</p:tagLst>
</file>

<file path=ppt/tags/tag4.xml><?xml version="1.0" encoding="utf-8"?>
<p:tagLst xmlns:a="http://schemas.openxmlformats.org/drawingml/2006/main" xmlns:r="http://schemas.openxmlformats.org/officeDocument/2006/relationships" xmlns:p="http://schemas.openxmlformats.org/presentationml/2006/main">
  <p:tag name="TIMING" val="|1.2|14.1|20.1|21.9|3.9|68.2|70.3"/>
</p:tagLst>
</file>

<file path=ppt/tags/tag5.xml><?xml version="1.0" encoding="utf-8"?>
<p:tagLst xmlns:a="http://schemas.openxmlformats.org/drawingml/2006/main" xmlns:r="http://schemas.openxmlformats.org/officeDocument/2006/relationships" xmlns:p="http://schemas.openxmlformats.org/presentationml/2006/main">
  <p:tag name="TIMING" val="|1.7|14.3|14.5|21.2|23.9|26|22.9|41.8"/>
</p:tagLst>
</file>

<file path=ppt/tags/tag6.xml><?xml version="1.0" encoding="utf-8"?>
<p:tagLst xmlns:a="http://schemas.openxmlformats.org/drawingml/2006/main" xmlns:r="http://schemas.openxmlformats.org/officeDocument/2006/relationships" xmlns:p="http://schemas.openxmlformats.org/presentationml/2006/main">
  <p:tag name="TIMING" val="|1.3|43.9|13.2|27.1|22.7|20.2|24.5"/>
</p:tagLst>
</file>

<file path=ppt/tags/tag7.xml><?xml version="1.0" encoding="utf-8"?>
<p:tagLst xmlns:a="http://schemas.openxmlformats.org/drawingml/2006/main" xmlns:r="http://schemas.openxmlformats.org/officeDocument/2006/relationships" xmlns:p="http://schemas.openxmlformats.org/presentationml/2006/main">
  <p:tag name="TIMING" val="|1|33.1|21.5|18.6|16.9|12.1|44"/>
</p:tagLst>
</file>

<file path=ppt/tags/tag8.xml><?xml version="1.0" encoding="utf-8"?>
<p:tagLst xmlns:a="http://schemas.openxmlformats.org/drawingml/2006/main" xmlns:r="http://schemas.openxmlformats.org/officeDocument/2006/relationships" xmlns:p="http://schemas.openxmlformats.org/presentationml/2006/main">
  <p:tag name="TIMING" val="|1.4|7.7|22.1|10.7|11|19.3|15.2"/>
</p:tagLst>
</file>

<file path=ppt/tags/tag9.xml><?xml version="1.0" encoding="utf-8"?>
<p:tagLst xmlns:a="http://schemas.openxmlformats.org/drawingml/2006/main" xmlns:r="http://schemas.openxmlformats.org/officeDocument/2006/relationships" xmlns:p="http://schemas.openxmlformats.org/presentationml/2006/main">
  <p:tag name="TIMING" val="|0.9|1.6|8.7|31"/>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chemeClr val="tx1"/>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1613</TotalTime>
  <Words>3309</Words>
  <Application>Microsoft Office PowerPoint</Application>
  <PresentationFormat>ワイド画面</PresentationFormat>
  <Paragraphs>185</Paragraphs>
  <Slides>21</Slides>
  <Notes>21</Notes>
  <HiddenSlides>0</HiddenSlides>
  <MMClips>0</MMClips>
  <ScaleCrop>false</ScaleCrop>
  <HeadingPairs>
    <vt:vector size="6" baseType="variant">
      <vt:variant>
        <vt:lpstr>使用されているフォント</vt:lpstr>
      </vt:variant>
      <vt:variant>
        <vt:i4>4</vt:i4>
      </vt:variant>
      <vt:variant>
        <vt:lpstr>テーマ</vt:lpstr>
      </vt:variant>
      <vt:variant>
        <vt:i4>5</vt:i4>
      </vt:variant>
      <vt:variant>
        <vt:lpstr>スライド タイトル</vt:lpstr>
      </vt:variant>
      <vt:variant>
        <vt:i4>21</vt:i4>
      </vt:variant>
    </vt:vector>
  </HeadingPairs>
  <TitlesOfParts>
    <vt:vector size="30" baseType="lpstr">
      <vt:lpstr>Arial</vt:lpstr>
      <vt:lpstr>Calibri</vt:lpstr>
      <vt:lpstr>Calibri Light</vt:lpstr>
      <vt:lpstr>Wingdings</vt:lpstr>
      <vt:lpstr>Office テーマ</vt:lpstr>
      <vt:lpstr>2_デザインの設定</vt:lpstr>
      <vt:lpstr>3_デザインの設定</vt:lpstr>
      <vt:lpstr>1_デザインの設定</vt:lpstr>
      <vt:lpstr>デザインの設定</vt:lpstr>
      <vt:lpstr>PowerPoint プレゼンテーション</vt:lpstr>
      <vt:lpstr>第5章1節</vt:lpstr>
      <vt:lpstr>第5章1節</vt:lpstr>
      <vt:lpstr>第5章1節</vt:lpstr>
      <vt:lpstr>第5章1節</vt:lpstr>
      <vt:lpstr>第5章1節</vt:lpstr>
      <vt:lpstr>第5章1節</vt:lpstr>
      <vt:lpstr>第5章1節</vt:lpstr>
      <vt:lpstr>第5章1節</vt:lpstr>
      <vt:lpstr>第5章1節</vt:lpstr>
      <vt:lpstr>第5章1節</vt:lpstr>
      <vt:lpstr>第5章1節</vt:lpstr>
      <vt:lpstr>第5章1節</vt:lpstr>
      <vt:lpstr>第5章1節</vt:lpstr>
      <vt:lpstr>第5章1節</vt:lpstr>
      <vt:lpstr>第5章1節</vt:lpstr>
      <vt:lpstr>第5章1節</vt:lpstr>
      <vt:lpstr>第5章1節</vt:lpstr>
      <vt:lpstr>第5章1節</vt:lpstr>
      <vt:lpstr>第5章1節</vt:lpstr>
      <vt:lpstr>第5章1節</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前田　淳</cp:lastModifiedBy>
  <cp:revision>211</cp:revision>
  <dcterms:created xsi:type="dcterms:W3CDTF">2020-04-12T07:19:24Z</dcterms:created>
  <dcterms:modified xsi:type="dcterms:W3CDTF">2022-12-12T06:47:07Z</dcterms:modified>
</cp:coreProperties>
</file>