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8"/>
  </p:notesMasterIdLst>
  <p:handoutMasterIdLst>
    <p:handoutMasterId r:id="rId29"/>
  </p:handoutMasterIdLst>
  <p:sldIdLst>
    <p:sldId id="271" r:id="rId6"/>
    <p:sldId id="265" r:id="rId7"/>
    <p:sldId id="272" r:id="rId8"/>
    <p:sldId id="274" r:id="rId9"/>
    <p:sldId id="273"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79" d="100"/>
          <a:sy n="79" d="100"/>
        </p:scale>
        <p:origin x="72" y="56"/>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2023/6/19</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2023/6/19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4282746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2057871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850874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980362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312148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808522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3836833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2554634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383024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809092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1447677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extLst>
      <p:ext uri="{BB962C8B-B14F-4D97-AF65-F5344CB8AC3E}">
        <p14:creationId xmlns:p14="http://schemas.microsoft.com/office/powerpoint/2010/main" val="12164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extLst>
      <p:ext uri="{BB962C8B-B14F-4D97-AF65-F5344CB8AC3E}">
        <p14:creationId xmlns:p14="http://schemas.microsoft.com/office/powerpoint/2010/main" val="218826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4027106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1196310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1725662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2928474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1072116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704806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218141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2023/6/19</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2.e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8578"/>
    </mc:Choice>
    <mc:Fallback xmlns="">
      <p:transition spd="slow" advTm="857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516660"/>
          </a:xfrm>
        </p:spPr>
        <p:txBody>
          <a:bodyPr>
            <a:noAutofit/>
          </a:bodyPr>
          <a:lstStyle/>
          <a:p>
            <a:pPr algn="l">
              <a:lnSpc>
                <a:spcPct val="100000"/>
              </a:lnSpc>
              <a:spcBef>
                <a:spcPts val="500"/>
              </a:spcBef>
            </a:pPr>
            <a:r>
              <a:rPr lang="ja-JP" altLang="en-US" sz="2800" dirty="0"/>
              <a:t>⑨日本の</a:t>
            </a:r>
            <a:r>
              <a:rPr lang="en-US" altLang="ja-JP" sz="2800" dirty="0"/>
              <a:t>GDP</a:t>
            </a:r>
            <a:r>
              <a:rPr lang="ja-JP" altLang="en-US" sz="2800" dirty="0"/>
              <a:t>規模の相対的な拡大：</a:t>
            </a:r>
          </a:p>
          <a:p>
            <a:pPr marL="457200" indent="-457200" algn="l">
              <a:lnSpc>
                <a:spcPct val="100000"/>
              </a:lnSpc>
              <a:spcBef>
                <a:spcPts val="500"/>
              </a:spcBef>
              <a:buFont typeface="Wingdings" panose="05000000000000000000" pitchFamily="2" charset="2"/>
              <a:buChar char="l"/>
            </a:pPr>
            <a:r>
              <a:rPr lang="ja-JP" altLang="en-US" sz="2800" dirty="0"/>
              <a:t>日本の</a:t>
            </a:r>
            <a:r>
              <a:rPr lang="en-US" altLang="ja-JP" sz="2800" dirty="0"/>
              <a:t>GDP</a:t>
            </a:r>
            <a:r>
              <a:rPr lang="ja-JP" altLang="en-US" sz="2800" dirty="0"/>
              <a:t>が</a:t>
            </a:r>
            <a:r>
              <a:rPr lang="en-US" altLang="ja-JP" sz="2800" dirty="0"/>
              <a:t>500</a:t>
            </a:r>
            <a:r>
              <a:rPr lang="ja-JP" altLang="en-US" sz="2800" dirty="0"/>
              <a:t>兆円、アメリカの</a:t>
            </a:r>
            <a:r>
              <a:rPr lang="en-US" altLang="ja-JP" sz="2800" dirty="0"/>
              <a:t>GDP</a:t>
            </a:r>
            <a:r>
              <a:rPr lang="ja-JP" altLang="en-US" sz="2800" dirty="0"/>
              <a:t>が</a:t>
            </a:r>
            <a:r>
              <a:rPr lang="en-US" altLang="ja-JP" sz="2800" dirty="0"/>
              <a:t>15</a:t>
            </a:r>
            <a:r>
              <a:rPr lang="ja-JP" altLang="en-US" sz="2800" dirty="0"/>
              <a:t>兆ドルとする。</a:t>
            </a:r>
          </a:p>
          <a:p>
            <a:pPr marL="457200" indent="-457200" algn="l">
              <a:lnSpc>
                <a:spcPct val="100000"/>
              </a:lnSpc>
              <a:spcBef>
                <a:spcPts val="500"/>
              </a:spcBef>
              <a:buFont typeface="Wingdings" panose="05000000000000000000" pitchFamily="2" charset="2"/>
              <a:buChar char="l"/>
            </a:pPr>
            <a:r>
              <a:rPr lang="en-US" altLang="ja-JP" sz="2800" dirty="0"/>
              <a:t>$1=\100</a:t>
            </a:r>
            <a:r>
              <a:rPr lang="ja-JP" altLang="en-US" sz="2800" dirty="0"/>
              <a:t>なら、円で表せば日米の</a:t>
            </a:r>
            <a:r>
              <a:rPr lang="en-US" altLang="ja-JP" sz="2800" dirty="0"/>
              <a:t>GDP</a:t>
            </a:r>
            <a:r>
              <a:rPr lang="ja-JP" altLang="en-US" sz="2800" dirty="0"/>
              <a:t>はそれぞれ、</a:t>
            </a:r>
            <a:r>
              <a:rPr lang="en-US" altLang="ja-JP" sz="2800" dirty="0"/>
              <a:t>500</a:t>
            </a:r>
            <a:r>
              <a:rPr lang="ja-JP" altLang="en-US" sz="2800" dirty="0"/>
              <a:t>兆円、</a:t>
            </a:r>
            <a:r>
              <a:rPr lang="en-US" altLang="ja-JP" sz="2800" dirty="0"/>
              <a:t>1500</a:t>
            </a:r>
            <a:r>
              <a:rPr lang="ja-JP" altLang="en-US" sz="2800" dirty="0"/>
              <a:t>兆円。</a:t>
            </a:r>
          </a:p>
          <a:p>
            <a:pPr marL="457200" indent="-457200" algn="l">
              <a:lnSpc>
                <a:spcPct val="100000"/>
              </a:lnSpc>
              <a:spcBef>
                <a:spcPts val="500"/>
              </a:spcBef>
              <a:buFont typeface="Wingdings" panose="05000000000000000000" pitchFamily="2" charset="2"/>
              <a:buChar char="l"/>
            </a:pPr>
            <a:r>
              <a:rPr lang="ja-JP" altLang="en-US" sz="2800" dirty="0"/>
              <a:t>ドルで表せば、</a:t>
            </a:r>
            <a:r>
              <a:rPr lang="en-US" altLang="ja-JP" sz="2800" dirty="0"/>
              <a:t>5</a:t>
            </a:r>
            <a:r>
              <a:rPr lang="ja-JP" altLang="en-US" sz="2800" dirty="0"/>
              <a:t>兆ドル、</a:t>
            </a:r>
            <a:r>
              <a:rPr lang="en-US" altLang="ja-JP" sz="2800" dirty="0"/>
              <a:t>15</a:t>
            </a:r>
            <a:r>
              <a:rPr lang="ja-JP" altLang="en-US" sz="2800" dirty="0"/>
              <a:t>兆ドル。アメリカが日本の</a:t>
            </a:r>
            <a:r>
              <a:rPr lang="en-US" altLang="ja-JP" sz="2800" dirty="0"/>
              <a:t>3</a:t>
            </a:r>
            <a:r>
              <a:rPr lang="ja-JP" altLang="en-US" sz="2800" dirty="0"/>
              <a:t>倍。</a:t>
            </a:r>
          </a:p>
          <a:p>
            <a:pPr marL="457200" indent="-457200" algn="l">
              <a:lnSpc>
                <a:spcPct val="100000"/>
              </a:lnSpc>
              <a:spcBef>
                <a:spcPts val="500"/>
              </a:spcBef>
              <a:buFont typeface="Wingdings" panose="05000000000000000000" pitchFamily="2" charset="2"/>
              <a:buChar char="l"/>
            </a:pPr>
            <a:r>
              <a:rPr lang="en-US" altLang="ja-JP" sz="2800" dirty="0"/>
              <a:t>$1=\50</a:t>
            </a:r>
            <a:r>
              <a:rPr lang="ja-JP" altLang="en-US" sz="2800" dirty="0"/>
              <a:t>になれば、円で表せば、</a:t>
            </a:r>
            <a:r>
              <a:rPr lang="en-US" altLang="ja-JP" sz="2800" dirty="0"/>
              <a:t>500</a:t>
            </a:r>
            <a:r>
              <a:rPr lang="ja-JP" altLang="en-US" sz="2800" dirty="0"/>
              <a:t>兆円、</a:t>
            </a:r>
            <a:r>
              <a:rPr lang="en-US" altLang="ja-JP" sz="2800" dirty="0"/>
              <a:t>750</a:t>
            </a:r>
            <a:r>
              <a:rPr lang="ja-JP" altLang="en-US" sz="2800" dirty="0"/>
              <a:t>兆円。</a:t>
            </a:r>
          </a:p>
          <a:p>
            <a:pPr marL="457200" indent="-457200" algn="l">
              <a:lnSpc>
                <a:spcPct val="100000"/>
              </a:lnSpc>
              <a:spcBef>
                <a:spcPts val="500"/>
              </a:spcBef>
              <a:buFont typeface="Wingdings" panose="05000000000000000000" pitchFamily="2" charset="2"/>
              <a:buChar char="l"/>
            </a:pPr>
            <a:r>
              <a:rPr lang="ja-JP" altLang="en-US" sz="2800" dirty="0"/>
              <a:t>ドルで表せば、</a:t>
            </a:r>
            <a:r>
              <a:rPr lang="en-US" altLang="ja-JP" sz="2800" dirty="0"/>
              <a:t>10</a:t>
            </a:r>
            <a:r>
              <a:rPr lang="ja-JP" altLang="en-US" sz="2800" dirty="0"/>
              <a:t>兆ドル、</a:t>
            </a:r>
            <a:r>
              <a:rPr lang="en-US" altLang="ja-JP" sz="2800" dirty="0"/>
              <a:t>15</a:t>
            </a:r>
            <a:r>
              <a:rPr lang="ja-JP" altLang="en-US" sz="2800" dirty="0"/>
              <a:t>兆ドル。アメリカが日本の</a:t>
            </a:r>
            <a:r>
              <a:rPr lang="en-US" altLang="ja-JP" sz="2800" dirty="0"/>
              <a:t>1.5</a:t>
            </a:r>
            <a:r>
              <a:rPr lang="ja-JP" altLang="en-US" sz="2800" dirty="0"/>
              <a:t>倍。</a:t>
            </a:r>
          </a:p>
          <a:p>
            <a:pPr marL="457200" indent="-457200" algn="l">
              <a:lnSpc>
                <a:spcPct val="100000"/>
              </a:lnSpc>
              <a:spcBef>
                <a:spcPts val="500"/>
              </a:spcBef>
              <a:buFont typeface="Wingdings" panose="05000000000000000000" pitchFamily="2" charset="2"/>
              <a:buChar char="l"/>
            </a:pPr>
            <a:r>
              <a:rPr lang="ja-JP" altLang="en-US" sz="2800" dirty="0"/>
              <a:t>このように、円高は日本の経済の規模を相対的に大きく換算させることになる。</a:t>
            </a:r>
          </a:p>
          <a:p>
            <a:pPr algn="l">
              <a:lnSpc>
                <a:spcPct val="100000"/>
              </a:lnSpc>
              <a:spcBef>
                <a:spcPts val="500"/>
              </a:spcBef>
            </a:pPr>
            <a:endParaRPr lang="ja-JP" altLang="en-US" sz="2800" dirty="0"/>
          </a:p>
          <a:p>
            <a:pPr algn="l">
              <a:lnSpc>
                <a:spcPct val="100000"/>
              </a:lnSpc>
              <a:spcBef>
                <a:spcPts val="500"/>
              </a:spcBef>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244747480"/>
      </p:ext>
    </p:extLst>
  </p:cSld>
  <p:clrMapOvr>
    <a:masterClrMapping/>
  </p:clrMapOvr>
  <mc:AlternateContent xmlns:mc="http://schemas.openxmlformats.org/markup-compatibility/2006" xmlns:p14="http://schemas.microsoft.com/office/powerpoint/2010/main">
    <mc:Choice Requires="p14">
      <p:transition spd="slow" p14:dur="2000" advTm="148054"/>
    </mc:Choice>
    <mc:Fallback xmlns="">
      <p:transition spd="slow" advTm="1480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sz="2800" dirty="0"/>
              <a:t>⑩対外資産の為替差損の発生：</a:t>
            </a:r>
          </a:p>
          <a:p>
            <a:pPr marL="457200" indent="-457200" algn="l">
              <a:lnSpc>
                <a:spcPct val="100000"/>
              </a:lnSpc>
              <a:spcBef>
                <a:spcPts val="500"/>
              </a:spcBef>
              <a:buFont typeface="Wingdings" panose="05000000000000000000" pitchFamily="2" charset="2"/>
              <a:buChar char="l"/>
            </a:pPr>
            <a:r>
              <a:rPr lang="ja-JP" altLang="en-US" sz="2800" dirty="0"/>
              <a:t>これは、財務諸表を円建てで作らなければならない日本企業にとっての話。</a:t>
            </a:r>
          </a:p>
          <a:p>
            <a:pPr marL="457200" indent="-457200" algn="l">
              <a:lnSpc>
                <a:spcPct val="100000"/>
              </a:lnSpc>
              <a:spcBef>
                <a:spcPts val="500"/>
              </a:spcBef>
              <a:buFont typeface="Wingdings" panose="05000000000000000000" pitchFamily="2" charset="2"/>
              <a:buChar char="l"/>
            </a:pPr>
            <a:r>
              <a:rPr lang="ja-JP" altLang="en-US" sz="2800" dirty="0"/>
              <a:t>ある日本企業がアメリカ企業の株式を</a:t>
            </a:r>
            <a:r>
              <a:rPr lang="en-US" altLang="ja-JP" sz="2800" dirty="0"/>
              <a:t>1</a:t>
            </a:r>
            <a:r>
              <a:rPr lang="ja-JP" altLang="en-US" sz="2800" dirty="0"/>
              <a:t>万ドル分持っているとする。</a:t>
            </a:r>
          </a:p>
          <a:p>
            <a:pPr marL="457200" indent="-457200" algn="l">
              <a:lnSpc>
                <a:spcPct val="100000"/>
              </a:lnSpc>
              <a:spcBef>
                <a:spcPts val="500"/>
              </a:spcBef>
              <a:buFont typeface="Wingdings" panose="05000000000000000000" pitchFamily="2" charset="2"/>
              <a:buChar char="l"/>
            </a:pPr>
            <a:r>
              <a:rPr lang="en-US" altLang="ja-JP" sz="2800" dirty="0"/>
              <a:t>$1=\200</a:t>
            </a:r>
            <a:r>
              <a:rPr lang="ja-JP" altLang="en-US" sz="2800" dirty="0"/>
              <a:t>ならば、この資産を円に換算すると</a:t>
            </a:r>
            <a:r>
              <a:rPr lang="en-US" altLang="ja-JP" sz="2800" dirty="0"/>
              <a:t>200</a:t>
            </a:r>
            <a:r>
              <a:rPr lang="ja-JP" altLang="en-US" sz="2800" dirty="0"/>
              <a:t>万円だが、</a:t>
            </a:r>
            <a:r>
              <a:rPr lang="en-US" altLang="ja-JP" sz="2800" dirty="0"/>
              <a:t>$1=\100</a:t>
            </a:r>
            <a:r>
              <a:rPr lang="ja-JP" altLang="en-US" sz="2800" dirty="0"/>
              <a:t>になれば、</a:t>
            </a:r>
            <a:r>
              <a:rPr lang="en-US" altLang="ja-JP" sz="2800" dirty="0"/>
              <a:t>100</a:t>
            </a:r>
            <a:r>
              <a:rPr lang="ja-JP" altLang="en-US" sz="2800" dirty="0"/>
              <a:t>万円となる。このように、為替評価損が発生する。対外負債も含めて、円高と円安の両方について整理すると、下のようになる。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4" name="表 3"/>
          <p:cNvGraphicFramePr>
            <a:graphicFrameLocks noGrp="1"/>
          </p:cNvGraphicFramePr>
          <p:nvPr/>
        </p:nvGraphicFramePr>
        <p:xfrm>
          <a:off x="1059428" y="4567268"/>
          <a:ext cx="3271305" cy="1112520"/>
        </p:xfrm>
        <a:graphic>
          <a:graphicData uri="http://schemas.openxmlformats.org/drawingml/2006/table">
            <a:tbl>
              <a:tblPr firstRow="1" bandRow="1">
                <a:tableStyleId>{5C22544A-7EE6-4342-B048-85BDC9FD1C3A}</a:tableStyleId>
              </a:tblPr>
              <a:tblGrid>
                <a:gridCol w="141224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893865">
                  <a:extLst>
                    <a:ext uri="{9D8B030D-6E8A-4147-A177-3AD203B41FA5}">
                      <a16:colId xmlns:a16="http://schemas.microsoft.com/office/drawing/2014/main" val="20002"/>
                    </a:ext>
                  </a:extLst>
                </a:gridCol>
              </a:tblGrid>
              <a:tr h="370840">
                <a:tc>
                  <a:txBody>
                    <a:bodyPr/>
                    <a:lstStyle/>
                    <a:p>
                      <a:pPr algn="ct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円高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円安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solidFill>
                            <a:schemeClr val="tx1"/>
                          </a:solidFill>
                        </a:rPr>
                        <a:t>対外資産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solidFill>
                            <a:schemeClr val="tx1"/>
                          </a:solidFill>
                        </a:rPr>
                        <a:t>対外負債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3476459109"/>
      </p:ext>
    </p:extLst>
  </p:cSld>
  <p:clrMapOvr>
    <a:masterClrMapping/>
  </p:clrMapOvr>
  <mc:AlternateContent xmlns:mc="http://schemas.openxmlformats.org/markup-compatibility/2006" xmlns:p14="http://schemas.microsoft.com/office/powerpoint/2010/main">
    <mc:Choice Requires="p14">
      <p:transition spd="slow" p14:dur="2000" advTm="124474"/>
    </mc:Choice>
    <mc:Fallback xmlns="">
      <p:transition spd="slow" advTm="1244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232180"/>
          </a:xfrm>
        </p:spPr>
        <p:txBody>
          <a:bodyPr>
            <a:noAutofit/>
          </a:bodyPr>
          <a:lstStyle/>
          <a:p>
            <a:pPr algn="l">
              <a:lnSpc>
                <a:spcPct val="100000"/>
              </a:lnSpc>
              <a:spcBef>
                <a:spcPts val="500"/>
              </a:spcBef>
            </a:pPr>
            <a:r>
              <a:rPr lang="ja-JP" altLang="en-US" sz="2800" dirty="0"/>
              <a:t>⑪海外で生産・販売している日本企業の収益の低下：</a:t>
            </a:r>
          </a:p>
          <a:p>
            <a:pPr algn="l">
              <a:lnSpc>
                <a:spcPct val="100000"/>
              </a:lnSpc>
              <a:spcBef>
                <a:spcPts val="500"/>
              </a:spcBef>
            </a:pPr>
            <a:r>
              <a:rPr lang="ja-JP" altLang="en-US" sz="2800" dirty="0"/>
              <a:t>内容的には⑩と同じ。日本企業のアメリカ支店が、</a:t>
            </a:r>
            <a:r>
              <a:rPr lang="en-US" altLang="ja-JP" sz="2800" dirty="0"/>
              <a:t>1</a:t>
            </a:r>
            <a:r>
              <a:rPr lang="ja-JP" altLang="en-US" sz="2800" dirty="0"/>
              <a:t>億ドルの収益を上げたとする。</a:t>
            </a:r>
          </a:p>
          <a:p>
            <a:pPr algn="l">
              <a:lnSpc>
                <a:spcPct val="100000"/>
              </a:lnSpc>
              <a:spcBef>
                <a:spcPts val="500"/>
              </a:spcBef>
            </a:pPr>
            <a:r>
              <a:rPr lang="en-US" altLang="ja-JP" sz="2800" dirty="0"/>
              <a:t>$1=\200</a:t>
            </a:r>
            <a:r>
              <a:rPr lang="ja-JP" altLang="en-US" sz="2800" dirty="0"/>
              <a:t>ならば、円に換算すると</a:t>
            </a:r>
            <a:r>
              <a:rPr lang="en-US" altLang="ja-JP" sz="2800" dirty="0"/>
              <a:t>200</a:t>
            </a:r>
            <a:r>
              <a:rPr lang="ja-JP" altLang="en-US" sz="2800" dirty="0"/>
              <a:t>億円だが、</a:t>
            </a:r>
            <a:r>
              <a:rPr lang="en-US" altLang="ja-JP" sz="2800" dirty="0"/>
              <a:t>$1=\100</a:t>
            </a:r>
            <a:r>
              <a:rPr lang="ja-JP" altLang="en-US" sz="2800" dirty="0"/>
              <a:t>になると</a:t>
            </a:r>
            <a:r>
              <a:rPr lang="en-US" altLang="ja-JP" sz="2800" dirty="0"/>
              <a:t>100</a:t>
            </a:r>
            <a:r>
              <a:rPr lang="ja-JP" altLang="en-US" sz="2800" dirty="0"/>
              <a:t>億円にしかならない。</a:t>
            </a:r>
          </a:p>
          <a:p>
            <a:pPr algn="l">
              <a:lnSpc>
                <a:spcPct val="100000"/>
              </a:lnSpc>
              <a:spcBef>
                <a:spcPts val="500"/>
              </a:spcBef>
            </a:pPr>
            <a:r>
              <a:rPr lang="ja-JP" altLang="en-US" sz="2800" dirty="0"/>
              <a:t>企業は、連結決算つまり支店・支社などの会計をすべてまとめあげて公表しなければならないので、この会社の収益は小さくなってしまう。</a:t>
            </a:r>
          </a:p>
          <a:p>
            <a:pPr algn="l">
              <a:lnSpc>
                <a:spcPct val="100000"/>
              </a:lnSpc>
              <a:spcBef>
                <a:spcPts val="500"/>
              </a:spcBef>
            </a:pPr>
            <a:r>
              <a:rPr lang="ja-JP" altLang="en-US" sz="2800" dirty="0"/>
              <a:t>為替レートが</a:t>
            </a:r>
            <a:r>
              <a:rPr lang="en-US" altLang="ja-JP" sz="2800" dirty="0"/>
              <a:t>1</a:t>
            </a:r>
            <a:r>
              <a:rPr lang="ja-JP" altLang="en-US" sz="2800" dirty="0"/>
              <a:t>円動けば、数億円から十数億円単位で収益が変わる、という話はよく耳にする。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525187786"/>
      </p:ext>
    </p:extLst>
  </p:cSld>
  <p:clrMapOvr>
    <a:masterClrMapping/>
  </p:clrMapOvr>
  <mc:AlternateContent xmlns:mc="http://schemas.openxmlformats.org/markup-compatibility/2006" xmlns:p14="http://schemas.microsoft.com/office/powerpoint/2010/main">
    <mc:Choice Requires="p14">
      <p:transition spd="slow" p14:dur="2000" advTm="81185"/>
    </mc:Choice>
    <mc:Fallback xmlns="">
      <p:transition spd="slow" advTm="811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マーシャル＝ラーナー条件</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sz="2800" dirty="0"/>
              <a:t>マーシャル＝ラーナー条件とは、</a:t>
            </a:r>
            <a:r>
              <a:rPr lang="en-US" altLang="ja-JP" sz="2800" dirty="0"/>
              <a:t>1</a:t>
            </a:r>
            <a:r>
              <a:rPr lang="ja-JP" altLang="en-US" sz="2800" dirty="0"/>
              <a:t>％の為替レートの増価（減価）が貿易収支（経常収支）を悪化（改善）させる条件のことである。すでに説明したように、</a:t>
            </a:r>
          </a:p>
          <a:p>
            <a:pPr marL="342900" indent="-342900" algn="l">
              <a:lnSpc>
                <a:spcPct val="100000"/>
              </a:lnSpc>
              <a:spcBef>
                <a:spcPts val="500"/>
              </a:spcBef>
              <a:buFont typeface="Wingdings" panose="05000000000000000000" pitchFamily="2" charset="2"/>
              <a:buChar char="l"/>
            </a:pPr>
            <a:r>
              <a:rPr lang="ja-JP" altLang="en-US" sz="2800" dirty="0">
                <a:latin typeface="+mn-ea"/>
              </a:rPr>
              <a:t>貿易収支は、</a:t>
            </a:r>
            <a:r>
              <a:rPr lang="zh-TW" altLang="en-US" sz="2800" dirty="0">
                <a:latin typeface="ＭＳ Ｐゴシック" panose="020B0600070205080204" pitchFamily="50" charset="-128"/>
                <a:ea typeface="ＭＳ Ｐゴシック" panose="020B0600070205080204" pitchFamily="50" charset="-128"/>
              </a:rPr>
              <a:t>輸出価格</a:t>
            </a:r>
            <a:r>
              <a:rPr lang="en-US" altLang="zh-TW" sz="2800" dirty="0">
                <a:latin typeface="ＭＳ Ｐゴシック" panose="020B0600070205080204" pitchFamily="50" charset="-128"/>
                <a:ea typeface="ＭＳ Ｐゴシック" panose="020B0600070205080204" pitchFamily="50" charset="-128"/>
              </a:rPr>
              <a:t>×</a:t>
            </a:r>
            <a:r>
              <a:rPr lang="zh-TW" altLang="en-US" sz="2800" dirty="0">
                <a:latin typeface="ＭＳ Ｐゴシック" panose="020B0600070205080204" pitchFamily="50" charset="-128"/>
                <a:ea typeface="ＭＳ Ｐゴシック" panose="020B0600070205080204" pitchFamily="50" charset="-128"/>
              </a:rPr>
              <a:t>輸出数量－輸入価格</a:t>
            </a:r>
            <a:r>
              <a:rPr lang="en-US" altLang="zh-TW" sz="2800" dirty="0">
                <a:latin typeface="ＭＳ Ｐゴシック" panose="020B0600070205080204" pitchFamily="50" charset="-128"/>
                <a:ea typeface="ＭＳ Ｐゴシック" panose="020B0600070205080204" pitchFamily="50" charset="-128"/>
              </a:rPr>
              <a:t>×</a:t>
            </a:r>
            <a:r>
              <a:rPr lang="zh-TW" altLang="en-US" sz="2800" dirty="0">
                <a:latin typeface="ＭＳ Ｐゴシック" panose="020B0600070205080204" pitchFamily="50" charset="-128"/>
                <a:ea typeface="ＭＳ Ｐゴシック" panose="020B0600070205080204" pitchFamily="50" charset="-128"/>
              </a:rPr>
              <a:t>輸入数量</a:t>
            </a:r>
            <a:r>
              <a:rPr lang="ja-JP" altLang="en-US" sz="2800" dirty="0" err="1">
                <a:latin typeface="ＭＳ Ｐゴシック" panose="020B0600070205080204" pitchFamily="50" charset="-128"/>
                <a:ea typeface="ＭＳ Ｐゴシック" panose="020B0600070205080204" pitchFamily="50" charset="-128"/>
              </a:rPr>
              <a:t>。</a:t>
            </a:r>
            <a:endParaRPr lang="ja-JP" altLang="en-US" sz="2800" dirty="0">
              <a:latin typeface="ＭＳ Ｐゴシック" panose="020B0600070205080204" pitchFamily="50" charset="-128"/>
              <a:ea typeface="ＭＳ Ｐゴシック" panose="020B0600070205080204" pitchFamily="50" charset="-128"/>
            </a:endParaRPr>
          </a:p>
          <a:p>
            <a:pPr marL="342900" indent="-342900" algn="l">
              <a:lnSpc>
                <a:spcPct val="100000"/>
              </a:lnSpc>
              <a:spcBef>
                <a:spcPts val="500"/>
              </a:spcBef>
              <a:buFont typeface="Wingdings" panose="05000000000000000000" pitchFamily="2" charset="2"/>
              <a:buChar char="l"/>
            </a:pPr>
            <a:r>
              <a:rPr lang="ja-JP" altLang="en-US" sz="2800" dirty="0">
                <a:latin typeface="+mn-ea"/>
              </a:rPr>
              <a:t>この四つの項のかねあいで貿易収支は決まるのだから、</a:t>
            </a:r>
            <a:r>
              <a:rPr lang="ja-JP" altLang="en-US" sz="2800" dirty="0"/>
              <a:t>円高（円安）になったらかといって必ずしも貿易収支が悪化（改善）するとは限らない。</a:t>
            </a:r>
          </a:p>
          <a:p>
            <a:pPr marL="342900" indent="-342900" algn="l">
              <a:lnSpc>
                <a:spcPct val="100000"/>
              </a:lnSpc>
              <a:spcBef>
                <a:spcPts val="500"/>
              </a:spcBef>
              <a:buFont typeface="Wingdings" panose="05000000000000000000" pitchFamily="2" charset="2"/>
              <a:buChar char="l"/>
            </a:pPr>
            <a:r>
              <a:rPr lang="ja-JP" altLang="en-US" sz="2800" dirty="0"/>
              <a:t>円高で価格競争力が低下して、輸出数量が十分に減ればそうなるが、</a:t>
            </a:r>
            <a:r>
              <a:rPr lang="en-US" altLang="ja-JP" sz="2800" dirty="0"/>
              <a:t>J</a:t>
            </a:r>
            <a:r>
              <a:rPr lang="ja-JP" altLang="en-US" sz="2800" dirty="0"/>
              <a:t>カーブ効果のように、一時的には逆のことも起こる。</a:t>
            </a:r>
          </a:p>
          <a:p>
            <a:pPr algn="l">
              <a:lnSpc>
                <a:spcPct val="100000"/>
              </a:lnSpc>
              <a:spcBef>
                <a:spcPts val="500"/>
              </a:spcBef>
            </a:pPr>
            <a:endParaRPr lang="ja-JP" altLang="en-US" dirty="0"/>
          </a:p>
          <a:p>
            <a:pPr algn="l">
              <a:lnSpc>
                <a:spcPct val="100000"/>
              </a:lnSpc>
              <a:spcBef>
                <a:spcPts val="500"/>
              </a:spcBef>
            </a:pPr>
            <a:endParaRPr lang="ja-JP" altLang="en-US"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881064294"/>
      </p:ext>
    </p:extLst>
  </p:cSld>
  <p:clrMapOvr>
    <a:masterClrMapping/>
  </p:clrMapOvr>
  <mc:AlternateContent xmlns:mc="http://schemas.openxmlformats.org/markup-compatibility/2006" xmlns:p14="http://schemas.microsoft.com/office/powerpoint/2010/main">
    <mc:Choice Requires="p14">
      <p:transition spd="slow" p14:dur="2000" advTm="118130"/>
    </mc:Choice>
    <mc:Fallback xmlns="">
      <p:transition spd="slow" advTm="1181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457200" indent="-457200" algn="l">
              <a:lnSpc>
                <a:spcPct val="100000"/>
              </a:lnSpc>
              <a:spcBef>
                <a:spcPts val="500"/>
              </a:spcBef>
              <a:buFont typeface="Wingdings" panose="05000000000000000000" pitchFamily="2" charset="2"/>
              <a:buChar char="l"/>
            </a:pPr>
            <a:r>
              <a:rPr lang="ja-JP" altLang="en-US" sz="2800" dirty="0"/>
              <a:t>秦忠夫・本田敬吉（</a:t>
            </a:r>
            <a:r>
              <a:rPr lang="en-US" altLang="ja-JP" sz="2800" dirty="0"/>
              <a:t>2007</a:t>
            </a:r>
            <a:r>
              <a:rPr lang="ja-JP" altLang="en-US" sz="2800" dirty="0"/>
              <a:t>）</a:t>
            </a:r>
            <a:r>
              <a:rPr lang="en-US" altLang="ja-JP" sz="2800" dirty="0"/>
              <a:t>『</a:t>
            </a:r>
            <a:r>
              <a:rPr lang="ja-JP" altLang="en-US" sz="2800" dirty="0"/>
              <a:t>国際金融のしくみ </a:t>
            </a:r>
            <a:r>
              <a:rPr lang="en-US" altLang="ja-JP" sz="2800" dirty="0"/>
              <a:t>〔</a:t>
            </a:r>
            <a:r>
              <a:rPr lang="ja-JP" altLang="en-US" sz="2800" dirty="0"/>
              <a:t>第</a:t>
            </a:r>
            <a:r>
              <a:rPr lang="en-US" altLang="ja-JP" sz="2800" dirty="0"/>
              <a:t>3</a:t>
            </a:r>
            <a:r>
              <a:rPr lang="ja-JP" altLang="en-US" sz="2800" dirty="0"/>
              <a:t>版</a:t>
            </a:r>
            <a:r>
              <a:rPr lang="en-US" altLang="ja-JP" sz="2800" dirty="0"/>
              <a:t>〕 』</a:t>
            </a:r>
            <a:r>
              <a:rPr lang="ja-JP" altLang="en-US" sz="2800" dirty="0"/>
              <a:t>（有斐閣アルマ）のマーシャル＝ラーナー条件の説明（</a:t>
            </a:r>
            <a:r>
              <a:rPr lang="en-US" altLang="ja-JP" sz="2800" dirty="0"/>
              <a:t>93</a:t>
            </a:r>
            <a:r>
              <a:rPr lang="ja-JP" altLang="en-US" sz="2800" dirty="0"/>
              <a:t>頁）を敷衍して解説する。</a:t>
            </a:r>
          </a:p>
          <a:p>
            <a:pPr marL="457200" indent="-457200" algn="l">
              <a:lnSpc>
                <a:spcPct val="100000"/>
              </a:lnSpc>
              <a:spcBef>
                <a:spcPts val="500"/>
              </a:spcBef>
              <a:buFont typeface="Wingdings" panose="05000000000000000000" pitchFamily="2" charset="2"/>
              <a:buChar char="l"/>
            </a:pPr>
            <a:r>
              <a:rPr lang="ja-JP" altLang="en-US" sz="2800" dirty="0"/>
              <a:t>いまアメリカの財</a:t>
            </a:r>
            <a:r>
              <a:rPr lang="en-US" altLang="ja-JP" sz="2800" dirty="0"/>
              <a:t>A</a:t>
            </a:r>
            <a:r>
              <a:rPr lang="ja-JP" altLang="en-US" sz="2800" dirty="0"/>
              <a:t>が日本に輸出され、日本の財</a:t>
            </a:r>
            <a:r>
              <a:rPr lang="en-US" altLang="ja-JP" sz="2800" dirty="0"/>
              <a:t>B</a:t>
            </a:r>
            <a:r>
              <a:rPr lang="ja-JP" altLang="en-US" sz="2800" dirty="0"/>
              <a:t>がアメリカに輸出されていると仮定する。それぞれの価格と輸出数量は下の表のとおりとする。なお、簡単化のために、他の財の輸出入はないと想定する。</a:t>
            </a:r>
          </a:p>
          <a:p>
            <a:pPr marL="457200" indent="-457200" algn="l">
              <a:lnSpc>
                <a:spcPct val="100000"/>
              </a:lnSpc>
              <a:spcBef>
                <a:spcPts val="500"/>
              </a:spcBef>
              <a:buFont typeface="Wingdings" panose="05000000000000000000" pitchFamily="2" charset="2"/>
              <a:buChar char="l"/>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1091949" y="3691644"/>
            <a:ext cx="10211591" cy="1848068"/>
          </a:xfrm>
          <a:prstGeom prst="rect">
            <a:avLst/>
          </a:prstGeom>
        </p:spPr>
      </p:pic>
    </p:spTree>
    <p:custDataLst>
      <p:tags r:id="rId1"/>
    </p:custDataLst>
    <p:extLst>
      <p:ext uri="{BB962C8B-B14F-4D97-AF65-F5344CB8AC3E}">
        <p14:creationId xmlns:p14="http://schemas.microsoft.com/office/powerpoint/2010/main" val="401749738"/>
      </p:ext>
    </p:extLst>
  </p:cSld>
  <p:clrMapOvr>
    <a:masterClrMapping/>
  </p:clrMapOvr>
  <mc:AlternateContent xmlns:mc="http://schemas.openxmlformats.org/markup-compatibility/2006" xmlns:p14="http://schemas.microsoft.com/office/powerpoint/2010/main">
    <mc:Choice Requires="p14">
      <p:transition spd="slow" p14:dur="2000" advTm="72418"/>
    </mc:Choice>
    <mc:Fallback xmlns="">
      <p:transition spd="slow" advTm="724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マーシャル＝ラーナー条件</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為替レートが、いま</a:t>
            </a:r>
            <a:r>
              <a:rPr lang="en-US" altLang="ja-JP" dirty="0"/>
              <a:t>$1=\100</a:t>
            </a:r>
            <a:r>
              <a:rPr lang="ja-JP" altLang="en-US" dirty="0"/>
              <a:t>であるとする。日本にとっての貿易収支（</a:t>
            </a:r>
            <a:r>
              <a:rPr lang="en-US" altLang="ja-JP" dirty="0"/>
              <a:t>BT</a:t>
            </a:r>
            <a:r>
              <a:rPr lang="ja-JP" altLang="en-US" dirty="0"/>
              <a:t>：</a:t>
            </a:r>
            <a:r>
              <a:rPr lang="en-US" altLang="ja-JP" dirty="0"/>
              <a:t>balance on trade</a:t>
            </a:r>
            <a:r>
              <a:rPr lang="ja-JP" altLang="en-US" dirty="0"/>
              <a:t>）を円建てで考えると、下のとおり。</a:t>
            </a:r>
          </a:p>
          <a:p>
            <a:pPr marL="342900" indent="-342900" algn="l">
              <a:lnSpc>
                <a:spcPct val="100000"/>
              </a:lnSpc>
              <a:spcBef>
                <a:spcPts val="500"/>
              </a:spcBef>
              <a:buFont typeface="Wingdings" panose="05000000000000000000" pitchFamily="2" charset="2"/>
              <a:buChar char="l"/>
            </a:pPr>
            <a:r>
              <a:rPr lang="en-US" altLang="ja-JP" dirty="0"/>
              <a:t>BT=</a:t>
            </a:r>
            <a:r>
              <a:rPr lang="ja-JP" altLang="en-US" dirty="0"/>
              <a:t>輸出総額－輸入総額＝輸出価格</a:t>
            </a:r>
            <a:r>
              <a:rPr lang="en-US" altLang="ja-JP" dirty="0"/>
              <a:t>×</a:t>
            </a:r>
            <a:r>
              <a:rPr lang="ja-JP" altLang="en-US" dirty="0"/>
              <a:t>輸出数量－輸入価格</a:t>
            </a:r>
            <a:r>
              <a:rPr lang="en-US" altLang="ja-JP" dirty="0"/>
              <a:t>×</a:t>
            </a:r>
            <a:r>
              <a:rPr lang="ja-JP" altLang="en-US" dirty="0"/>
              <a:t>輸入数量</a:t>
            </a:r>
          </a:p>
          <a:p>
            <a:pPr algn="l">
              <a:lnSpc>
                <a:spcPct val="100000"/>
              </a:lnSpc>
              <a:spcBef>
                <a:spcPts val="500"/>
              </a:spcBef>
            </a:pPr>
            <a:r>
              <a:rPr lang="ja-JP" altLang="en-US" dirty="0"/>
              <a:t>　  ＝</a:t>
            </a:r>
            <a:r>
              <a:rPr lang="en-US" altLang="ja-JP" dirty="0"/>
              <a:t>100</a:t>
            </a:r>
            <a:r>
              <a:rPr lang="ja-JP" altLang="en-US" dirty="0"/>
              <a:t>円</a:t>
            </a:r>
            <a:r>
              <a:rPr lang="en-US" altLang="ja-JP" dirty="0"/>
              <a:t>×100</a:t>
            </a:r>
            <a:r>
              <a:rPr lang="ja-JP" altLang="en-US" dirty="0"/>
              <a:t>個－</a:t>
            </a:r>
            <a:r>
              <a:rPr lang="en-US" altLang="ja-JP" dirty="0"/>
              <a:t>100</a:t>
            </a:r>
            <a:r>
              <a:rPr lang="ja-JP" altLang="en-US" dirty="0"/>
              <a:t>円</a:t>
            </a:r>
            <a:r>
              <a:rPr lang="en-US" altLang="ja-JP" dirty="0"/>
              <a:t>×100</a:t>
            </a:r>
            <a:r>
              <a:rPr lang="ja-JP" altLang="en-US" dirty="0"/>
              <a:t>個＝</a:t>
            </a:r>
            <a:r>
              <a:rPr lang="en-US" altLang="ja-JP" dirty="0"/>
              <a:t>0</a:t>
            </a:r>
            <a:r>
              <a:rPr lang="ja-JP" altLang="en-US" dirty="0"/>
              <a:t>　　</a:t>
            </a:r>
            <a:r>
              <a:rPr lang="en-US" altLang="ja-JP" dirty="0"/>
              <a:t>----------(1)</a:t>
            </a:r>
          </a:p>
          <a:p>
            <a:pPr marL="342900" indent="-342900" algn="l">
              <a:lnSpc>
                <a:spcPct val="100000"/>
              </a:lnSpc>
              <a:spcBef>
                <a:spcPts val="500"/>
              </a:spcBef>
              <a:buFont typeface="Wingdings" panose="05000000000000000000" pitchFamily="2" charset="2"/>
              <a:buChar char="l"/>
            </a:pPr>
            <a:r>
              <a:rPr lang="ja-JP" altLang="en-US" dirty="0"/>
              <a:t>ここで、</a:t>
            </a:r>
            <a:r>
              <a:rPr lang="en-US" altLang="ja-JP" dirty="0"/>
              <a:t>1</a:t>
            </a:r>
            <a:r>
              <a:rPr lang="ja-JP" altLang="en-US" dirty="0"/>
              <a:t>％の円高が起きて、為替レートが</a:t>
            </a:r>
            <a:r>
              <a:rPr lang="en-US" altLang="ja-JP" dirty="0"/>
              <a:t>$1=\99</a:t>
            </a:r>
            <a:r>
              <a:rPr lang="ja-JP" altLang="en-US" dirty="0"/>
              <a:t>になったとする（最初の為替レートが</a:t>
            </a:r>
            <a:r>
              <a:rPr lang="en-US" altLang="ja-JP" dirty="0"/>
              <a:t>$1=\100</a:t>
            </a:r>
            <a:r>
              <a:rPr lang="ja-JP" altLang="en-US" dirty="0"/>
              <a:t>なので、</a:t>
            </a:r>
            <a:r>
              <a:rPr lang="en-US" altLang="ja-JP" dirty="0"/>
              <a:t>1</a:t>
            </a:r>
            <a:r>
              <a:rPr lang="ja-JP" altLang="en-US" dirty="0"/>
              <a:t>％の円高は、</a:t>
            </a:r>
            <a:r>
              <a:rPr lang="en-US" altLang="ja-JP" dirty="0"/>
              <a:t>99</a:t>
            </a:r>
            <a:r>
              <a:rPr lang="ja-JP" altLang="en-US" dirty="0"/>
              <a:t>円である）。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そうすると、アメリカの財</a:t>
            </a:r>
            <a:r>
              <a:rPr lang="en-US" altLang="ja-JP" dirty="0"/>
              <a:t>A</a:t>
            </a:r>
            <a:r>
              <a:rPr lang="ja-JP" altLang="en-US" dirty="0"/>
              <a:t>の輸入価格は</a:t>
            </a:r>
            <a:r>
              <a:rPr lang="en-US" altLang="ja-JP" dirty="0"/>
              <a:t>99</a:t>
            </a:r>
            <a:r>
              <a:rPr lang="ja-JP" altLang="en-US" dirty="0"/>
              <a:t>円となり、日本の財</a:t>
            </a:r>
            <a:r>
              <a:rPr lang="en-US" altLang="ja-JP" dirty="0"/>
              <a:t>B</a:t>
            </a:r>
            <a:r>
              <a:rPr lang="ja-JP" altLang="en-US" dirty="0"/>
              <a:t>の円建て価格は</a:t>
            </a:r>
            <a:r>
              <a:rPr lang="en-US" altLang="ja-JP" dirty="0"/>
              <a:t>100</a:t>
            </a:r>
            <a:r>
              <a:rPr lang="ja-JP" altLang="en-US" dirty="0"/>
              <a:t>円のままだが、アメリカでの価格は、</a:t>
            </a:r>
            <a:r>
              <a:rPr lang="en-US" altLang="ja-JP" dirty="0"/>
              <a:t>100÷99≒1.01</a:t>
            </a:r>
            <a:r>
              <a:rPr lang="ja-JP" altLang="en-US" dirty="0"/>
              <a:t>ドルとなる。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a:t>のアメリカからの輸入数量は増えて、財</a:t>
            </a:r>
            <a:r>
              <a:rPr lang="en-US" altLang="ja-JP" dirty="0"/>
              <a:t>B</a:t>
            </a:r>
            <a:r>
              <a:rPr lang="ja-JP" altLang="en-US" dirty="0" err="1"/>
              <a:t>の輸</a:t>
            </a:r>
            <a:r>
              <a:rPr lang="ja-JP" altLang="en-US" dirty="0"/>
              <a:t>出数量は減ると予想される。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a:t>の輸入数量の増加が</a:t>
            </a:r>
            <a:r>
              <a:rPr lang="en-US" altLang="ja-JP" dirty="0"/>
              <a:t>y</a:t>
            </a:r>
            <a:r>
              <a:rPr lang="ja-JP" altLang="en-US" dirty="0"/>
              <a:t>％、財</a:t>
            </a:r>
            <a:r>
              <a:rPr lang="en-US" altLang="ja-JP" dirty="0"/>
              <a:t>B</a:t>
            </a:r>
            <a:r>
              <a:rPr lang="ja-JP" altLang="en-US" dirty="0" err="1"/>
              <a:t>の輸</a:t>
            </a:r>
            <a:r>
              <a:rPr lang="ja-JP" altLang="en-US" dirty="0"/>
              <a:t>出数量の減少が</a:t>
            </a:r>
            <a:r>
              <a:rPr lang="en-US" altLang="ja-JP" dirty="0"/>
              <a:t>x</a:t>
            </a:r>
            <a:r>
              <a:rPr lang="ja-JP" altLang="en-US" dirty="0"/>
              <a:t>％と仮定する。</a:t>
            </a:r>
            <a:endParaRPr lang="en-US" altLang="ja-JP" dirty="0"/>
          </a:p>
          <a:p>
            <a:pPr algn="l">
              <a:lnSpc>
                <a:spcPct val="100000"/>
              </a:lnSpc>
              <a:spcBef>
                <a:spcPts val="500"/>
              </a:spcBef>
            </a:pPr>
            <a:endParaRPr lang="en-US" altLang="ja-JP" dirty="0"/>
          </a:p>
          <a:p>
            <a:pPr algn="l">
              <a:lnSpc>
                <a:spcPct val="100000"/>
              </a:lnSpc>
              <a:spcBef>
                <a:spcPts val="500"/>
              </a:spcBef>
            </a:pPr>
            <a:endParaRPr lang="ja-JP" altLang="en-US" dirty="0"/>
          </a:p>
          <a:p>
            <a:pPr algn="l">
              <a:lnSpc>
                <a:spcPct val="100000"/>
              </a:lnSpc>
              <a:spcBef>
                <a:spcPts val="500"/>
              </a:spcBef>
            </a:pPr>
            <a:endParaRPr lang="ja-JP" altLang="en-US"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32389096"/>
      </p:ext>
    </p:extLst>
  </p:cSld>
  <p:clrMapOvr>
    <a:masterClrMapping/>
  </p:clrMapOvr>
  <mc:AlternateContent xmlns:mc="http://schemas.openxmlformats.org/markup-compatibility/2006" xmlns:p14="http://schemas.microsoft.com/office/powerpoint/2010/main">
    <mc:Choice Requires="p14">
      <p:transition spd="slow" p14:dur="2000" advTm="180971"/>
    </mc:Choice>
    <mc:Fallback xmlns="">
      <p:transition spd="slow" advTm="1809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a:t>も財</a:t>
            </a:r>
            <a:r>
              <a:rPr lang="en-US" altLang="ja-JP" dirty="0"/>
              <a:t>B</a:t>
            </a:r>
            <a:r>
              <a:rPr lang="ja-JP" altLang="en-US" dirty="0"/>
              <a:t>も最初の仮定が</a:t>
            </a:r>
            <a:r>
              <a:rPr lang="en-US" altLang="ja-JP" dirty="0"/>
              <a:t>100</a:t>
            </a:r>
            <a:r>
              <a:rPr lang="ja-JP" altLang="en-US" dirty="0"/>
              <a:t>個の貿易なので、</a:t>
            </a:r>
            <a:r>
              <a:rPr lang="en-US" altLang="ja-JP" dirty="0"/>
              <a:t>y</a:t>
            </a:r>
            <a:r>
              <a:rPr lang="ja-JP" altLang="en-US" dirty="0"/>
              <a:t>％とはすなわち</a:t>
            </a:r>
            <a:r>
              <a:rPr lang="en-US" altLang="ja-JP" dirty="0"/>
              <a:t>y</a:t>
            </a:r>
            <a:r>
              <a:rPr lang="ja-JP" altLang="en-US" dirty="0"/>
              <a:t>個、</a:t>
            </a:r>
            <a:r>
              <a:rPr lang="en-US" altLang="ja-JP" dirty="0"/>
              <a:t>x</a:t>
            </a:r>
            <a:r>
              <a:rPr lang="ja-JP" altLang="en-US" dirty="0"/>
              <a:t>％とはすなわち</a:t>
            </a:r>
            <a:r>
              <a:rPr lang="en-US" altLang="ja-JP" dirty="0"/>
              <a:t>x</a:t>
            </a:r>
            <a:r>
              <a:rPr lang="ja-JP" altLang="en-US" dirty="0"/>
              <a:t>個である。新しい日本の貿易収支（円建て）は以下となる。</a:t>
            </a:r>
          </a:p>
          <a:p>
            <a:pPr marL="342900" indent="-342900" algn="l">
              <a:lnSpc>
                <a:spcPct val="100000"/>
              </a:lnSpc>
              <a:spcBef>
                <a:spcPts val="500"/>
              </a:spcBef>
              <a:buFont typeface="Wingdings" panose="05000000000000000000" pitchFamily="2" charset="2"/>
              <a:buChar char="l"/>
            </a:pPr>
            <a:r>
              <a:rPr lang="en-US" altLang="ja-JP" dirty="0"/>
              <a:t>BT=100</a:t>
            </a:r>
            <a:r>
              <a:rPr lang="ja-JP" altLang="en-US" dirty="0"/>
              <a:t>円</a:t>
            </a:r>
            <a:r>
              <a:rPr lang="en-US" altLang="ja-JP" dirty="0"/>
              <a:t>×</a:t>
            </a:r>
            <a:r>
              <a:rPr lang="ja-JP" altLang="en-US" dirty="0"/>
              <a:t>（</a:t>
            </a:r>
            <a:r>
              <a:rPr lang="en-US" altLang="ja-JP" dirty="0"/>
              <a:t>100</a:t>
            </a:r>
            <a:r>
              <a:rPr lang="ja-JP" altLang="en-US" dirty="0"/>
              <a:t>－</a:t>
            </a:r>
            <a:r>
              <a:rPr lang="en-US" altLang="ja-JP" dirty="0"/>
              <a:t>x</a:t>
            </a:r>
            <a:r>
              <a:rPr lang="ja-JP" altLang="en-US" dirty="0"/>
              <a:t>）個－</a:t>
            </a:r>
            <a:r>
              <a:rPr lang="en-US" altLang="ja-JP" dirty="0"/>
              <a:t>99</a:t>
            </a:r>
            <a:r>
              <a:rPr lang="ja-JP" altLang="en-US" dirty="0"/>
              <a:t>円（</a:t>
            </a:r>
            <a:r>
              <a:rPr lang="en-US" altLang="ja-JP" dirty="0"/>
              <a:t>100</a:t>
            </a:r>
            <a:r>
              <a:rPr lang="ja-JP" altLang="en-US" dirty="0"/>
              <a:t>＋</a:t>
            </a:r>
            <a:r>
              <a:rPr lang="en-US" altLang="ja-JP" dirty="0"/>
              <a:t>y</a:t>
            </a:r>
            <a:r>
              <a:rPr lang="ja-JP" altLang="en-US" dirty="0"/>
              <a:t>）個　　</a:t>
            </a:r>
            <a:r>
              <a:rPr lang="en-US" altLang="ja-JP" dirty="0"/>
              <a:t>----------(2)</a:t>
            </a:r>
          </a:p>
          <a:p>
            <a:pPr marL="342900" indent="-342900" algn="l">
              <a:lnSpc>
                <a:spcPct val="100000"/>
              </a:lnSpc>
              <a:spcBef>
                <a:spcPts val="500"/>
              </a:spcBef>
              <a:buFont typeface="Wingdings" panose="05000000000000000000" pitchFamily="2" charset="2"/>
              <a:buChar char="l"/>
            </a:pPr>
            <a:r>
              <a:rPr lang="ja-JP" altLang="en-US" dirty="0"/>
              <a:t>円高になれば、日本の財の価格面での国際競争力（輸出された財の外国での価格競争力、および、輸入された財に対する国内財の価格競争力）は低下するので、日本の貿易収支は通常、悪化する。つまり、</a:t>
            </a:r>
            <a:r>
              <a:rPr lang="en-US" altLang="ja-JP" dirty="0"/>
              <a:t>(2)</a:t>
            </a:r>
            <a:r>
              <a:rPr lang="ja-JP" altLang="en-US" dirty="0"/>
              <a:t>式＜</a:t>
            </a:r>
            <a:r>
              <a:rPr lang="en-US" altLang="ja-JP" dirty="0"/>
              <a:t>0</a:t>
            </a:r>
            <a:r>
              <a:rPr lang="ja-JP" altLang="en-US" dirty="0"/>
              <a:t>になるということ。</a:t>
            </a:r>
          </a:p>
          <a:p>
            <a:pPr marL="342900" indent="-342900" algn="l">
              <a:lnSpc>
                <a:spcPct val="100000"/>
              </a:lnSpc>
              <a:spcBef>
                <a:spcPts val="500"/>
              </a:spcBef>
              <a:buFont typeface="Wingdings" panose="05000000000000000000" pitchFamily="2" charset="2"/>
              <a:buChar char="l"/>
            </a:pPr>
            <a:r>
              <a:rPr lang="en-US" altLang="zh-TW" dirty="0">
                <a:ea typeface="ＭＳ Ｐゴシック" panose="020B0600070205080204" pitchFamily="50" charset="-128"/>
              </a:rPr>
              <a:t>100</a:t>
            </a:r>
            <a:r>
              <a:rPr lang="zh-TW" altLang="en-US" dirty="0">
                <a:latin typeface="ＭＳ Ｐゴシック" panose="020B0600070205080204" pitchFamily="50" charset="-128"/>
                <a:ea typeface="ＭＳ Ｐゴシック" panose="020B0600070205080204" pitchFamily="50" charset="-128"/>
              </a:rPr>
              <a:t>円</a:t>
            </a:r>
            <a:r>
              <a:rPr lang="en-US" altLang="zh-TW" dirty="0">
                <a:latin typeface="ＭＳ Ｐゴシック" panose="020B0600070205080204" pitchFamily="50" charset="-128"/>
                <a:ea typeface="ＭＳ Ｐゴシック" panose="020B0600070205080204" pitchFamily="50" charset="-128"/>
              </a:rPr>
              <a:t>×</a:t>
            </a:r>
            <a:r>
              <a:rPr lang="zh-TW" altLang="en-US" dirty="0">
                <a:latin typeface="ＭＳ Ｐゴシック" panose="020B0600070205080204" pitchFamily="50" charset="-128"/>
                <a:ea typeface="ＭＳ Ｐゴシック" panose="020B0600070205080204" pitchFamily="50" charset="-128"/>
              </a:rPr>
              <a:t>（</a:t>
            </a:r>
            <a:r>
              <a:rPr lang="en-US" altLang="zh-TW" dirty="0">
                <a:ea typeface="ＭＳ Ｐゴシック" panose="020B0600070205080204" pitchFamily="50" charset="-128"/>
              </a:rPr>
              <a:t>100</a:t>
            </a:r>
            <a:r>
              <a:rPr lang="zh-TW" altLang="en-US" dirty="0">
                <a:latin typeface="ＭＳ Ｐゴシック" panose="020B0600070205080204" pitchFamily="50" charset="-128"/>
                <a:ea typeface="ＭＳ Ｐゴシック" panose="020B0600070205080204" pitchFamily="50" charset="-128"/>
              </a:rPr>
              <a:t>－</a:t>
            </a:r>
            <a:r>
              <a:rPr lang="en-US" altLang="zh-TW" dirty="0">
                <a:ea typeface="ＭＳ Ｐゴシック" panose="020B0600070205080204" pitchFamily="50" charset="-128"/>
              </a:rPr>
              <a:t>x</a:t>
            </a:r>
            <a:r>
              <a:rPr lang="zh-TW" altLang="en-US" dirty="0">
                <a:latin typeface="ＭＳ Ｐゴシック" panose="020B0600070205080204" pitchFamily="50" charset="-128"/>
                <a:ea typeface="ＭＳ Ｐゴシック" panose="020B0600070205080204" pitchFamily="50" charset="-128"/>
              </a:rPr>
              <a:t>）個－</a:t>
            </a:r>
            <a:r>
              <a:rPr lang="en-US" altLang="zh-TW" dirty="0">
                <a:ea typeface="ＭＳ Ｐゴシック" panose="020B0600070205080204" pitchFamily="50" charset="-128"/>
              </a:rPr>
              <a:t>99</a:t>
            </a:r>
            <a:r>
              <a:rPr lang="zh-TW" altLang="en-US" dirty="0">
                <a:latin typeface="ＭＳ Ｐゴシック" panose="020B0600070205080204" pitchFamily="50" charset="-128"/>
                <a:ea typeface="ＭＳ Ｐゴシック" panose="020B0600070205080204" pitchFamily="50" charset="-128"/>
              </a:rPr>
              <a:t>円（</a:t>
            </a:r>
            <a:r>
              <a:rPr lang="en-US" altLang="zh-TW" dirty="0">
                <a:ea typeface="ＭＳ Ｐゴシック" panose="020B0600070205080204" pitchFamily="50" charset="-128"/>
              </a:rPr>
              <a:t>100</a:t>
            </a:r>
            <a:r>
              <a:rPr lang="zh-TW" altLang="en-US" dirty="0">
                <a:latin typeface="ＭＳ Ｐゴシック" panose="020B0600070205080204" pitchFamily="50" charset="-128"/>
                <a:ea typeface="ＭＳ Ｐゴシック" panose="020B0600070205080204" pitchFamily="50" charset="-128"/>
              </a:rPr>
              <a:t>＋</a:t>
            </a:r>
            <a:r>
              <a:rPr lang="en-US" altLang="zh-TW" dirty="0">
                <a:ea typeface="ＭＳ Ｐゴシック" panose="020B0600070205080204" pitchFamily="50" charset="-128"/>
              </a:rPr>
              <a:t>y</a:t>
            </a:r>
            <a:r>
              <a:rPr lang="zh-TW" altLang="en-US" dirty="0">
                <a:latin typeface="ＭＳ Ｐゴシック" panose="020B0600070205080204" pitchFamily="50" charset="-128"/>
                <a:ea typeface="ＭＳ Ｐゴシック" panose="020B0600070205080204" pitchFamily="50" charset="-128"/>
              </a:rPr>
              <a:t>）個＜</a:t>
            </a:r>
            <a:r>
              <a:rPr lang="en-US" altLang="zh-TW" dirty="0">
                <a:ea typeface="ＭＳ Ｐゴシック" panose="020B0600070205080204" pitchFamily="50" charset="-128"/>
              </a:rPr>
              <a:t>0</a:t>
            </a:r>
            <a:endParaRPr lang="ja-JP" altLang="en-US" dirty="0">
              <a:ea typeface="ＭＳ Ｐゴシック" panose="020B0600070205080204" pitchFamily="50" charset="-128"/>
            </a:endParaRPr>
          </a:p>
          <a:p>
            <a:pPr marL="342900" indent="-342900" algn="l">
              <a:lnSpc>
                <a:spcPct val="100000"/>
              </a:lnSpc>
              <a:spcBef>
                <a:spcPts val="500"/>
              </a:spcBef>
              <a:buFont typeface="Wingdings" panose="05000000000000000000" pitchFamily="2" charset="2"/>
              <a:buChar char="l"/>
            </a:pPr>
            <a:r>
              <a:rPr lang="ja-JP" altLang="en-US" dirty="0"/>
              <a:t>両辺を</a:t>
            </a:r>
            <a:r>
              <a:rPr lang="en-US" altLang="ja-JP" dirty="0"/>
              <a:t>100</a:t>
            </a:r>
            <a:r>
              <a:rPr lang="ja-JP" altLang="en-US" dirty="0"/>
              <a:t>で割ると、</a:t>
            </a:r>
            <a:r>
              <a:rPr lang="en-US" altLang="ja-JP" dirty="0"/>
              <a:t>100</a:t>
            </a:r>
            <a:r>
              <a:rPr lang="ja-JP" altLang="en-US" dirty="0"/>
              <a:t>－</a:t>
            </a:r>
            <a:r>
              <a:rPr lang="en-US" altLang="ja-JP" dirty="0"/>
              <a:t>x</a:t>
            </a:r>
            <a:r>
              <a:rPr lang="ja-JP" altLang="en-US" dirty="0"/>
              <a:t>－</a:t>
            </a:r>
            <a:r>
              <a:rPr lang="en-US" altLang="ja-JP" dirty="0"/>
              <a:t>99</a:t>
            </a:r>
            <a:r>
              <a:rPr lang="ja-JP" altLang="en-US" dirty="0"/>
              <a:t>－</a:t>
            </a:r>
            <a:r>
              <a:rPr lang="en-US" altLang="ja-JP" dirty="0"/>
              <a:t>y</a:t>
            </a:r>
            <a:r>
              <a:rPr lang="ja-JP" altLang="en-US" dirty="0"/>
              <a:t>・</a:t>
            </a:r>
            <a:r>
              <a:rPr lang="en-US" altLang="ja-JP" dirty="0"/>
              <a:t>99</a:t>
            </a:r>
            <a:r>
              <a:rPr lang="ja-JP" altLang="en-US" dirty="0"/>
              <a:t>／</a:t>
            </a:r>
            <a:r>
              <a:rPr lang="en-US" altLang="ja-JP" dirty="0"/>
              <a:t>100</a:t>
            </a:r>
            <a:r>
              <a:rPr lang="ja-JP" altLang="en-US" dirty="0"/>
              <a:t>＜</a:t>
            </a:r>
            <a:r>
              <a:rPr lang="en-US" altLang="ja-JP" dirty="0"/>
              <a:t>0</a:t>
            </a:r>
            <a:r>
              <a:rPr lang="ja-JP" altLang="en-US" dirty="0"/>
              <a:t>　　</a:t>
            </a:r>
            <a:r>
              <a:rPr lang="en-US" altLang="ja-JP" dirty="0"/>
              <a:t>----------(3)</a:t>
            </a:r>
          </a:p>
          <a:p>
            <a:pPr marL="342900" indent="-342900" algn="l">
              <a:lnSpc>
                <a:spcPct val="100000"/>
              </a:lnSpc>
              <a:spcBef>
                <a:spcPts val="500"/>
              </a:spcBef>
              <a:buFont typeface="Wingdings" panose="05000000000000000000" pitchFamily="2" charset="2"/>
              <a:buChar char="l"/>
            </a:pPr>
            <a:r>
              <a:rPr lang="ja-JP" altLang="en-US" dirty="0"/>
              <a:t>ここで、左辺最終項の</a:t>
            </a:r>
            <a:r>
              <a:rPr lang="en-US" altLang="ja-JP" dirty="0"/>
              <a:t>99</a:t>
            </a:r>
            <a:r>
              <a:rPr lang="ja-JP" altLang="en-US" dirty="0"/>
              <a:t>／</a:t>
            </a:r>
            <a:r>
              <a:rPr lang="en-US" altLang="ja-JP" dirty="0"/>
              <a:t>100</a:t>
            </a:r>
            <a:r>
              <a:rPr lang="ja-JP" altLang="en-US" dirty="0"/>
              <a:t>はほとんど</a:t>
            </a:r>
            <a:r>
              <a:rPr lang="en-US" altLang="ja-JP" dirty="0"/>
              <a:t>1</a:t>
            </a:r>
            <a:r>
              <a:rPr lang="ja-JP" altLang="en-US" dirty="0"/>
              <a:t>なので、簡略化のためにここを</a:t>
            </a:r>
            <a:r>
              <a:rPr lang="en-US" altLang="ja-JP" dirty="0"/>
              <a:t>1</a:t>
            </a:r>
            <a:r>
              <a:rPr lang="ja-JP" altLang="en-US" dirty="0"/>
              <a:t>とみなせば、</a:t>
            </a:r>
            <a:r>
              <a:rPr lang="en-US" altLang="ja-JP" dirty="0"/>
              <a:t>(3)</a:t>
            </a:r>
            <a:r>
              <a:rPr lang="ja-JP" altLang="en-US" dirty="0"/>
              <a:t>式は、</a:t>
            </a:r>
          </a:p>
          <a:p>
            <a:pPr marL="342900" indent="-342900" algn="l">
              <a:lnSpc>
                <a:spcPct val="100000"/>
              </a:lnSpc>
              <a:spcBef>
                <a:spcPts val="500"/>
              </a:spcBef>
              <a:buFont typeface="Wingdings" panose="05000000000000000000" pitchFamily="2" charset="2"/>
              <a:buChar char="l"/>
            </a:pPr>
            <a:r>
              <a:rPr lang="en-US" altLang="ja-JP" dirty="0"/>
              <a:t>1</a:t>
            </a:r>
            <a:r>
              <a:rPr lang="ja-JP" altLang="en-US" dirty="0"/>
              <a:t>－</a:t>
            </a:r>
            <a:r>
              <a:rPr lang="en-US" altLang="ja-JP" dirty="0"/>
              <a:t>x</a:t>
            </a:r>
            <a:r>
              <a:rPr lang="ja-JP" altLang="en-US" dirty="0"/>
              <a:t>－</a:t>
            </a:r>
            <a:r>
              <a:rPr lang="en-US" altLang="ja-JP" dirty="0"/>
              <a:t>y</a:t>
            </a:r>
            <a:r>
              <a:rPr lang="ja-JP" altLang="en-US" dirty="0"/>
              <a:t>＜</a:t>
            </a:r>
            <a:r>
              <a:rPr lang="en-US" altLang="ja-JP" dirty="0"/>
              <a:t>0</a:t>
            </a:r>
            <a:r>
              <a:rPr lang="ja-JP" altLang="en-US" dirty="0"/>
              <a:t>　　</a:t>
            </a:r>
            <a:r>
              <a:rPr lang="en-US" altLang="ja-JP" dirty="0"/>
              <a:t>----------(4)</a:t>
            </a:r>
          </a:p>
          <a:p>
            <a:pPr marL="342900" indent="-342900" algn="l">
              <a:lnSpc>
                <a:spcPct val="100000"/>
              </a:lnSpc>
              <a:spcBef>
                <a:spcPts val="500"/>
              </a:spcBef>
              <a:buFont typeface="Wingdings" panose="05000000000000000000" pitchFamily="2" charset="2"/>
              <a:buChar char="l"/>
            </a:pPr>
            <a:r>
              <a:rPr lang="en-US" altLang="ja-JP" dirty="0"/>
              <a:t>(4)</a:t>
            </a:r>
            <a:r>
              <a:rPr lang="ja-JP" altLang="en-US" dirty="0"/>
              <a:t>式を整理すれば、</a:t>
            </a:r>
            <a:r>
              <a:rPr lang="en-US" altLang="ja-JP" dirty="0">
                <a:solidFill>
                  <a:srgbClr val="FF0000"/>
                </a:solidFill>
              </a:rPr>
              <a:t>x</a:t>
            </a:r>
            <a:r>
              <a:rPr lang="ja-JP" altLang="en-US" dirty="0">
                <a:solidFill>
                  <a:srgbClr val="FF0000"/>
                </a:solidFill>
              </a:rPr>
              <a:t>＋</a:t>
            </a:r>
            <a:r>
              <a:rPr lang="en-US" altLang="ja-JP" dirty="0">
                <a:solidFill>
                  <a:srgbClr val="FF0000"/>
                </a:solidFill>
              </a:rPr>
              <a:t>y</a:t>
            </a:r>
            <a:r>
              <a:rPr lang="ja-JP" altLang="en-US" dirty="0">
                <a:solidFill>
                  <a:srgbClr val="FF0000"/>
                </a:solidFill>
              </a:rPr>
              <a:t>＞</a:t>
            </a:r>
            <a:r>
              <a:rPr lang="en-US" altLang="ja-JP" dirty="0">
                <a:solidFill>
                  <a:srgbClr val="FF0000"/>
                </a:solidFill>
              </a:rPr>
              <a:t>1</a:t>
            </a:r>
            <a:r>
              <a:rPr lang="ja-JP" altLang="en-US" dirty="0" err="1"/>
              <a:t>。</a:t>
            </a:r>
            <a:r>
              <a:rPr lang="ja-JP" altLang="en-US" dirty="0"/>
              <a:t>これがマーシャル＝ラーナー条件。</a:t>
            </a:r>
            <a:endParaRPr lang="en-US" altLang="ja-JP" dirty="0">
              <a:ea typeface="ＭＳ Ｐゴシック" panose="020B0600070205080204" pitchFamily="50" charset="-128"/>
            </a:endParaRPr>
          </a:p>
          <a:p>
            <a:pPr algn="l">
              <a:lnSpc>
                <a:spcPct val="100000"/>
              </a:lnSpc>
              <a:spcBef>
                <a:spcPts val="500"/>
              </a:spcBef>
            </a:pPr>
            <a:endParaRPr lang="ja-JP" altLang="en-US" dirty="0"/>
          </a:p>
          <a:p>
            <a:pPr algn="l">
              <a:lnSpc>
                <a:spcPct val="100000"/>
              </a:lnSpc>
              <a:spcBef>
                <a:spcPts val="500"/>
              </a:spcBef>
            </a:pPr>
            <a:endParaRPr lang="ja-JP" altLang="en-US"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03429078"/>
      </p:ext>
    </p:extLst>
  </p:cSld>
  <p:clrMapOvr>
    <a:masterClrMapping/>
  </p:clrMapOvr>
  <mc:AlternateContent xmlns:mc="http://schemas.openxmlformats.org/markup-compatibility/2006" xmlns:p14="http://schemas.microsoft.com/office/powerpoint/2010/main">
    <mc:Choice Requires="p14">
      <p:transition spd="slow" p14:dur="2000" advTm="198358"/>
    </mc:Choice>
    <mc:Fallback xmlns="">
      <p:transition spd="slow" advTm="1983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59"/>
            <a:ext cx="11064239" cy="3798177"/>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言葉でこれを述べれば、「輸出の価格弾力性と輸入の価格弾力性の和が</a:t>
            </a:r>
            <a:r>
              <a:rPr lang="en-US" altLang="ja-JP" sz="2800" dirty="0"/>
              <a:t>1</a:t>
            </a:r>
            <a:r>
              <a:rPr lang="ja-JP" altLang="en-US" sz="2800" dirty="0"/>
              <a:t>より大きければ、円高は貿易黒字を減少させる（貿易赤字を増やす）」。</a:t>
            </a:r>
          </a:p>
          <a:p>
            <a:pPr marL="342900" indent="-342900" algn="l">
              <a:lnSpc>
                <a:spcPct val="100000"/>
              </a:lnSpc>
              <a:spcBef>
                <a:spcPts val="500"/>
              </a:spcBef>
              <a:buFont typeface="Wingdings" panose="05000000000000000000" pitchFamily="2" charset="2"/>
              <a:buChar char="l"/>
            </a:pPr>
            <a:r>
              <a:rPr lang="ja-JP" altLang="en-US" sz="2800" dirty="0"/>
              <a:t>「輸出の価格弾力性」とは、「価格の</a:t>
            </a:r>
            <a:r>
              <a:rPr lang="en-US" altLang="ja-JP" sz="2800" dirty="0"/>
              <a:t>1</a:t>
            </a:r>
            <a:r>
              <a:rPr lang="ja-JP" altLang="en-US" sz="2800" dirty="0"/>
              <a:t>％の変化に対する輸出数量の変化の％」つまり上の説明中の</a:t>
            </a:r>
            <a:r>
              <a:rPr lang="en-US" altLang="ja-JP" sz="2800" dirty="0"/>
              <a:t>x</a:t>
            </a:r>
            <a:r>
              <a:rPr lang="ja-JP" altLang="en-US" sz="2800" dirty="0"/>
              <a:t>のこと。</a:t>
            </a:r>
          </a:p>
          <a:p>
            <a:pPr marL="342900" indent="-342900" algn="l">
              <a:lnSpc>
                <a:spcPct val="100000"/>
              </a:lnSpc>
              <a:spcBef>
                <a:spcPts val="500"/>
              </a:spcBef>
              <a:buFont typeface="Wingdings" panose="05000000000000000000" pitchFamily="2" charset="2"/>
              <a:buChar char="l"/>
            </a:pPr>
            <a:r>
              <a:rPr lang="ja-JP" altLang="en-US" sz="2800" dirty="0"/>
              <a:t>言い替えると、為替レートの</a:t>
            </a:r>
            <a:r>
              <a:rPr lang="en-US" altLang="ja-JP" sz="2800" dirty="0"/>
              <a:t>1</a:t>
            </a:r>
            <a:r>
              <a:rPr lang="ja-JP" altLang="en-US" sz="2800" dirty="0"/>
              <a:t>％の変化によって生じる、この財の相手国での価格の</a:t>
            </a:r>
            <a:r>
              <a:rPr lang="en-US" altLang="ja-JP" sz="2800" dirty="0"/>
              <a:t>1</a:t>
            </a:r>
            <a:r>
              <a:rPr lang="ja-JP" altLang="en-US" sz="2800" dirty="0"/>
              <a:t>％の変化による輸出数量の変化の％。</a:t>
            </a:r>
          </a:p>
          <a:p>
            <a:pPr algn="l">
              <a:lnSpc>
                <a:spcPct val="100000"/>
              </a:lnSpc>
              <a:spcBef>
                <a:spcPts val="500"/>
              </a:spcBef>
            </a:pPr>
            <a:endParaRPr lang="ja-JP" altLang="en-US"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730223761"/>
      </p:ext>
    </p:extLst>
  </p:cSld>
  <p:clrMapOvr>
    <a:masterClrMapping/>
  </p:clrMapOvr>
  <mc:AlternateContent xmlns:mc="http://schemas.openxmlformats.org/markup-compatibility/2006" xmlns:p14="http://schemas.microsoft.com/office/powerpoint/2010/main">
    <mc:Choice Requires="p14">
      <p:transition spd="slow" p14:dur="2000" advTm="80908"/>
    </mc:Choice>
    <mc:Fallback xmlns="">
      <p:transition spd="slow" advTm="809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624100"/>
          </a:xfrm>
        </p:spPr>
        <p:txBody>
          <a:bodyPr>
            <a:noAutofit/>
          </a:bodyPr>
          <a:lstStyle/>
          <a:p>
            <a:pPr algn="l">
              <a:lnSpc>
                <a:spcPct val="100000"/>
              </a:lnSpc>
              <a:spcBef>
                <a:spcPts val="500"/>
              </a:spcBef>
            </a:pPr>
            <a:r>
              <a:rPr lang="en-US" altLang="ja-JP" dirty="0"/>
              <a:t>〔</a:t>
            </a:r>
            <a:r>
              <a:rPr lang="ja-JP" altLang="en-US" dirty="0"/>
              <a:t>例題</a:t>
            </a:r>
            <a:r>
              <a:rPr lang="en-US" altLang="ja-JP" dirty="0"/>
              <a:t>1〕</a:t>
            </a:r>
            <a:r>
              <a:rPr lang="ja-JP" altLang="en-US" dirty="0"/>
              <a:t>いまアメリカの財</a:t>
            </a:r>
            <a:r>
              <a:rPr lang="en-US" altLang="ja-JP" dirty="0"/>
              <a:t>A</a:t>
            </a:r>
            <a:r>
              <a:rPr lang="ja-JP" altLang="en-US" dirty="0"/>
              <a:t>が日本に輸出され、日本の財</a:t>
            </a:r>
            <a:r>
              <a:rPr lang="en-US" altLang="ja-JP" dirty="0"/>
              <a:t>B</a:t>
            </a:r>
            <a:r>
              <a:rPr lang="ja-JP" altLang="en-US" dirty="0"/>
              <a:t>がアメリカに輸出されていると仮定する。それぞれの価格と輸出数量は下の表のとおりとする。なお、簡単化のために、他の財の輸出入はないと想定する。</a:t>
            </a:r>
          </a:p>
          <a:p>
            <a:pPr algn="l">
              <a:lnSpc>
                <a:spcPct val="100000"/>
              </a:lnSpc>
              <a:spcBef>
                <a:spcPts val="500"/>
              </a:spcBef>
            </a:pPr>
            <a:endParaRPr lang="ja-JP" altLang="en-US"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ja-JP" altLang="en-US" dirty="0"/>
              <a:t>　ここで</a:t>
            </a:r>
            <a:r>
              <a:rPr lang="en-US" altLang="ja-JP" dirty="0"/>
              <a:t>1</a:t>
            </a:r>
            <a:r>
              <a:rPr lang="ja-JP" altLang="en-US" dirty="0"/>
              <a:t>％の円高（ドル安）が起きて、為替レートが</a:t>
            </a:r>
            <a:r>
              <a:rPr lang="en-US" altLang="ja-JP" dirty="0"/>
              <a:t>$1=\99</a:t>
            </a:r>
            <a:r>
              <a:rPr lang="ja-JP" altLang="en-US" dirty="0"/>
              <a:t>になったとする（最初の為替レートが</a:t>
            </a:r>
            <a:r>
              <a:rPr lang="en-US" altLang="ja-JP" dirty="0"/>
              <a:t>$1=\100</a:t>
            </a:r>
            <a:r>
              <a:rPr lang="ja-JP" altLang="en-US" dirty="0"/>
              <a:t>なので、</a:t>
            </a:r>
            <a:r>
              <a:rPr lang="en-US" altLang="ja-JP" dirty="0"/>
              <a:t>1</a:t>
            </a:r>
            <a:r>
              <a:rPr lang="ja-JP" altLang="en-US" dirty="0"/>
              <a:t>％の円高（ドル安）は、</a:t>
            </a:r>
            <a:r>
              <a:rPr lang="en-US" altLang="ja-JP" dirty="0"/>
              <a:t>99</a:t>
            </a:r>
            <a:r>
              <a:rPr lang="ja-JP" altLang="en-US" dirty="0"/>
              <a:t>円である。</a:t>
            </a:r>
            <a:r>
              <a:rPr lang="en-US" altLang="ja-JP" dirty="0"/>
              <a:t>※</a:t>
            </a:r>
            <a:r>
              <a:rPr lang="ja-JP" altLang="en-US" dirty="0"/>
              <a:t>ここまでは、これまでスライドで説明したのと同じ設定）。</a:t>
            </a:r>
          </a:p>
          <a:p>
            <a:pPr algn="l">
              <a:lnSpc>
                <a:spcPct val="100000"/>
              </a:lnSpc>
              <a:spcBef>
                <a:spcPts val="500"/>
              </a:spcBef>
            </a:pPr>
            <a:r>
              <a:rPr lang="ja-JP" altLang="en-US" dirty="0"/>
              <a:t>　このとき、</a:t>
            </a:r>
            <a:r>
              <a:rPr lang="ja-JP" altLang="en-US" dirty="0">
                <a:solidFill>
                  <a:srgbClr val="FF0000"/>
                </a:solidFill>
              </a:rPr>
              <a:t>アメリカの貿易収支をドル建て</a:t>
            </a:r>
            <a:r>
              <a:rPr lang="ja-JP" altLang="en-US" dirty="0"/>
              <a:t>で表して、アメリカの貿易収支が黒字化する条件（マーシャル＝ラーナー条件）を説明しなさい。</a:t>
            </a:r>
            <a:r>
              <a:rPr lang="en-US" altLang="ja-JP" dirty="0"/>
              <a:t>※</a:t>
            </a:r>
            <a:r>
              <a:rPr lang="ja-JP" altLang="en-US" dirty="0"/>
              <a:t>およそ</a:t>
            </a:r>
            <a:r>
              <a:rPr lang="en-US" altLang="ja-JP" dirty="0"/>
              <a:t>20</a:t>
            </a:r>
            <a:r>
              <a:rPr lang="ja-JP" altLang="en-US" dirty="0"/>
              <a:t>～</a:t>
            </a:r>
            <a:r>
              <a:rPr lang="en-US" altLang="ja-JP" dirty="0"/>
              <a:t>30</a:t>
            </a:r>
            <a:r>
              <a:rPr lang="ja-JP" altLang="en-US" dirty="0"/>
              <a:t>分時間をとります。各自、スライドショーを停めて主たるプリントを参考にして解答した後、スライドショーを次のページから再開して、答え合わせしてください。</a:t>
            </a:r>
            <a:endParaRPr lang="en-US" altLang="ja-JP"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569175" y="2272983"/>
            <a:ext cx="10210040" cy="1755320"/>
          </a:xfrm>
          <a:prstGeom prst="rect">
            <a:avLst/>
          </a:prstGeom>
        </p:spPr>
      </p:pic>
    </p:spTree>
    <p:custDataLst>
      <p:tags r:id="rId1"/>
    </p:custDataLst>
    <p:extLst>
      <p:ext uri="{BB962C8B-B14F-4D97-AF65-F5344CB8AC3E}">
        <p14:creationId xmlns:p14="http://schemas.microsoft.com/office/powerpoint/2010/main" val="2086631425"/>
      </p:ext>
    </p:extLst>
  </p:cSld>
  <p:clrMapOvr>
    <a:masterClrMapping/>
  </p:clrMapOvr>
  <mc:AlternateContent xmlns:mc="http://schemas.openxmlformats.org/markup-compatibility/2006" xmlns:p14="http://schemas.microsoft.com/office/powerpoint/2010/main">
    <mc:Choice Requires="p14">
      <p:transition spd="slow" p14:dur="2000" advTm="130174"/>
    </mc:Choice>
    <mc:Fallback xmlns="">
      <p:transition spd="slow" advTm="1301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解説</a:t>
            </a:r>
            <a:r>
              <a:rPr lang="en-US" altLang="ja-JP" dirty="0"/>
              <a:t>〕</a:t>
            </a:r>
            <a:endParaRPr lang="ja-JP" altLang="en-US"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r>
              <a:rPr lang="ja-JP" altLang="en-US" dirty="0"/>
              <a:t>円高前のアメリカの</a:t>
            </a:r>
            <a:r>
              <a:rPr lang="en-US" altLang="ja-JP" dirty="0"/>
              <a:t>BT=</a:t>
            </a:r>
            <a:r>
              <a:rPr lang="ja-JP" altLang="en-US" dirty="0"/>
              <a:t>輸出価格</a:t>
            </a:r>
            <a:r>
              <a:rPr lang="en-US" altLang="ja-JP" dirty="0"/>
              <a:t>×</a:t>
            </a:r>
            <a:r>
              <a:rPr lang="ja-JP" altLang="en-US" dirty="0"/>
              <a:t>輸出数量－輸入価格</a:t>
            </a:r>
            <a:r>
              <a:rPr lang="en-US" altLang="ja-JP" dirty="0"/>
              <a:t>×</a:t>
            </a:r>
            <a:r>
              <a:rPr lang="ja-JP" altLang="en-US" dirty="0"/>
              <a:t>輸入数量</a:t>
            </a:r>
          </a:p>
          <a:p>
            <a:pPr algn="l">
              <a:lnSpc>
                <a:spcPct val="100000"/>
              </a:lnSpc>
              <a:spcBef>
                <a:spcPts val="500"/>
              </a:spcBef>
            </a:pPr>
            <a:r>
              <a:rPr lang="ja-JP" altLang="en-US" dirty="0"/>
              <a:t>　  ＝</a:t>
            </a:r>
            <a:r>
              <a:rPr lang="en-US" altLang="ja-JP" dirty="0"/>
              <a:t>1</a:t>
            </a:r>
            <a:r>
              <a:rPr lang="ja-JP" altLang="en-US" dirty="0"/>
              <a:t>ドル</a:t>
            </a:r>
            <a:r>
              <a:rPr lang="en-US" altLang="ja-JP" dirty="0"/>
              <a:t>×100</a:t>
            </a:r>
            <a:r>
              <a:rPr lang="ja-JP" altLang="en-US" dirty="0"/>
              <a:t>個－</a:t>
            </a:r>
            <a:r>
              <a:rPr lang="en-US" altLang="ja-JP" dirty="0"/>
              <a:t>1</a:t>
            </a:r>
            <a:r>
              <a:rPr lang="ja-JP" altLang="en-US" dirty="0"/>
              <a:t>ドル</a:t>
            </a:r>
            <a:r>
              <a:rPr lang="en-US" altLang="ja-JP" dirty="0"/>
              <a:t>×100</a:t>
            </a:r>
            <a:r>
              <a:rPr lang="ja-JP" altLang="en-US" dirty="0"/>
              <a:t>個＝</a:t>
            </a:r>
            <a:r>
              <a:rPr lang="en-US" altLang="ja-JP" dirty="0"/>
              <a:t>0</a:t>
            </a:r>
            <a:r>
              <a:rPr lang="ja-JP" altLang="en-US" dirty="0"/>
              <a:t>　　</a:t>
            </a:r>
            <a:r>
              <a:rPr lang="en-US" altLang="ja-JP" dirty="0"/>
              <a:t>----------(1)</a:t>
            </a:r>
          </a:p>
          <a:p>
            <a:pPr marL="342900" indent="-342900" algn="l">
              <a:lnSpc>
                <a:spcPct val="100000"/>
              </a:lnSpc>
              <a:spcBef>
                <a:spcPts val="500"/>
              </a:spcBef>
              <a:buFont typeface="Wingdings" panose="05000000000000000000" pitchFamily="2" charset="2"/>
              <a:buChar char="l"/>
            </a:pPr>
            <a:r>
              <a:rPr lang="ja-JP" altLang="en-US" dirty="0"/>
              <a:t>アメリカの財</a:t>
            </a:r>
            <a:r>
              <a:rPr lang="en-US" altLang="ja-JP" dirty="0"/>
              <a:t>A</a:t>
            </a:r>
            <a:r>
              <a:rPr lang="ja-JP" altLang="en-US" dirty="0" err="1"/>
              <a:t>の輸</a:t>
            </a:r>
            <a:r>
              <a:rPr lang="ja-JP" altLang="en-US" dirty="0"/>
              <a:t>出価格は</a:t>
            </a:r>
            <a:r>
              <a:rPr lang="en-US" altLang="ja-JP" dirty="0"/>
              <a:t>1</a:t>
            </a:r>
            <a:r>
              <a:rPr lang="ja-JP" altLang="en-US" dirty="0"/>
              <a:t>ドルのままだが、日本での価格は</a:t>
            </a:r>
            <a:r>
              <a:rPr lang="en-US" altLang="ja-JP" dirty="0"/>
              <a:t>99</a:t>
            </a:r>
            <a:r>
              <a:rPr lang="ja-JP" altLang="en-US" dirty="0"/>
              <a:t>円となり、日本の財</a:t>
            </a:r>
            <a:r>
              <a:rPr lang="en-US" altLang="ja-JP" dirty="0"/>
              <a:t>B</a:t>
            </a:r>
            <a:r>
              <a:rPr lang="ja-JP" altLang="en-US" dirty="0"/>
              <a:t>のアメリカでの価格は、</a:t>
            </a:r>
            <a:r>
              <a:rPr lang="en-US" altLang="ja-JP" dirty="0"/>
              <a:t>100÷99≒1.01</a:t>
            </a:r>
            <a:r>
              <a:rPr lang="ja-JP" altLang="en-US" dirty="0"/>
              <a:t>ドルとなる。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a:t>の日本への輸出数量は増えて、財</a:t>
            </a:r>
            <a:r>
              <a:rPr lang="en-US" altLang="ja-JP" dirty="0"/>
              <a:t>B</a:t>
            </a:r>
            <a:r>
              <a:rPr lang="ja-JP" altLang="en-US" dirty="0"/>
              <a:t>の輸入数量は減ると予想される。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err="1"/>
              <a:t>の輸</a:t>
            </a:r>
            <a:r>
              <a:rPr lang="ja-JP" altLang="en-US" dirty="0"/>
              <a:t>出数量の増加が</a:t>
            </a:r>
            <a:r>
              <a:rPr lang="en-US" altLang="ja-JP" dirty="0"/>
              <a:t>X</a:t>
            </a:r>
            <a:r>
              <a:rPr lang="ja-JP" altLang="en-US" dirty="0"/>
              <a:t>％、財</a:t>
            </a:r>
            <a:r>
              <a:rPr lang="en-US" altLang="ja-JP" dirty="0"/>
              <a:t>B</a:t>
            </a:r>
            <a:r>
              <a:rPr lang="ja-JP" altLang="en-US" dirty="0"/>
              <a:t>の輸入数量の減少が</a:t>
            </a:r>
            <a:r>
              <a:rPr lang="en-US" altLang="ja-JP" dirty="0"/>
              <a:t>Y</a:t>
            </a:r>
            <a:r>
              <a:rPr lang="ja-JP" altLang="en-US" dirty="0"/>
              <a:t>％と仮定する。</a:t>
            </a:r>
            <a:endParaRPr lang="en-US" altLang="ja-JP"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559015" y="1541463"/>
            <a:ext cx="10210040" cy="1755320"/>
          </a:xfrm>
          <a:prstGeom prst="rect">
            <a:avLst/>
          </a:prstGeom>
        </p:spPr>
      </p:pic>
    </p:spTree>
    <p:custDataLst>
      <p:tags r:id="rId1"/>
    </p:custDataLst>
    <p:extLst>
      <p:ext uri="{BB962C8B-B14F-4D97-AF65-F5344CB8AC3E}">
        <p14:creationId xmlns:p14="http://schemas.microsoft.com/office/powerpoint/2010/main" val="3977629900"/>
      </p:ext>
    </p:extLst>
  </p:cSld>
  <p:clrMapOvr>
    <a:masterClrMapping/>
  </p:clrMapOvr>
  <mc:AlternateContent xmlns:mc="http://schemas.openxmlformats.org/markup-compatibility/2006" xmlns:p14="http://schemas.microsoft.com/office/powerpoint/2010/main">
    <mc:Choice Requires="p14">
      <p:transition spd="slow" p14:dur="2000" advTm="118522"/>
    </mc:Choice>
    <mc:Fallback xmlns="">
      <p:transition spd="slow" advTm="1185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000" dirty="0"/>
              <a:t>この節では、為替レートの変化が経済にどのような影響を及ぼすのかを説明する。</a:t>
            </a:r>
          </a:p>
          <a:p>
            <a:pPr marL="342900" indent="-342900" algn="l">
              <a:lnSpc>
                <a:spcPct val="100000"/>
              </a:lnSpc>
              <a:spcBef>
                <a:spcPts val="500"/>
              </a:spcBef>
              <a:buFont typeface="Wingdings" panose="05000000000000000000" pitchFamily="2" charset="2"/>
              <a:buChar char="l"/>
            </a:pPr>
            <a:r>
              <a:rPr lang="ja-JP" altLang="en-US" sz="2000" dirty="0"/>
              <a:t>円高は日本経済に以下のように影響してきたといわれている。</a:t>
            </a:r>
            <a:r>
              <a:rPr lang="en-US" altLang="ja-JP" sz="2000" dirty="0"/>
              <a:t>※</a:t>
            </a:r>
            <a:r>
              <a:rPr lang="ja-JP" altLang="en-US" sz="2000" dirty="0"/>
              <a:t>円安はそれぞれ逆を考えればよい。</a:t>
            </a:r>
          </a:p>
          <a:p>
            <a:pPr marL="360000" algn="l">
              <a:lnSpc>
                <a:spcPct val="100000"/>
              </a:lnSpc>
              <a:spcBef>
                <a:spcPts val="500"/>
              </a:spcBef>
            </a:pPr>
            <a:r>
              <a:rPr lang="ja-JP" altLang="en-US" sz="2000" dirty="0"/>
              <a:t>①輸出競争力の低下、</a:t>
            </a:r>
          </a:p>
          <a:p>
            <a:pPr marL="360000" algn="l">
              <a:lnSpc>
                <a:spcPct val="100000"/>
              </a:lnSpc>
              <a:spcBef>
                <a:spcPts val="500"/>
              </a:spcBef>
            </a:pPr>
            <a:r>
              <a:rPr lang="ja-JP" altLang="en-US" sz="2000" dirty="0"/>
              <a:t>②輸入価格の低下、</a:t>
            </a:r>
          </a:p>
          <a:p>
            <a:pPr marL="360000" algn="l">
              <a:lnSpc>
                <a:spcPct val="100000"/>
              </a:lnSpc>
              <a:spcBef>
                <a:spcPts val="500"/>
              </a:spcBef>
            </a:pPr>
            <a:r>
              <a:rPr lang="ja-JP" altLang="en-US" sz="2000" dirty="0"/>
              <a:t>③貿易黒字の縮小（貿易赤字の拡大）、</a:t>
            </a:r>
          </a:p>
          <a:p>
            <a:pPr marL="360000" algn="l">
              <a:lnSpc>
                <a:spcPct val="100000"/>
              </a:lnSpc>
              <a:spcBef>
                <a:spcPts val="500"/>
              </a:spcBef>
            </a:pPr>
            <a:r>
              <a:rPr lang="ja-JP" altLang="en-US" sz="2000" dirty="0"/>
              <a:t>④</a:t>
            </a:r>
            <a:r>
              <a:rPr lang="en-US" altLang="ja-JP" sz="2000" dirty="0"/>
              <a:t>J</a:t>
            </a:r>
            <a:r>
              <a:rPr lang="ja-JP" altLang="en-US" sz="2000" dirty="0"/>
              <a:t>カーブ効果の発生、</a:t>
            </a:r>
          </a:p>
          <a:p>
            <a:pPr marL="360000" algn="l">
              <a:lnSpc>
                <a:spcPct val="100000"/>
              </a:lnSpc>
              <a:spcBef>
                <a:spcPts val="500"/>
              </a:spcBef>
            </a:pPr>
            <a:r>
              <a:rPr lang="ja-JP" altLang="en-US" sz="2000" dirty="0"/>
              <a:t>⑤日本の賃金水準の上昇、</a:t>
            </a:r>
          </a:p>
          <a:p>
            <a:pPr marL="360000" algn="l">
              <a:lnSpc>
                <a:spcPct val="100000"/>
              </a:lnSpc>
              <a:spcBef>
                <a:spcPts val="500"/>
              </a:spcBef>
            </a:pPr>
            <a:r>
              <a:rPr lang="ja-JP" altLang="en-US" sz="2000" dirty="0"/>
              <a:t>⑥企業の海外進出の拡大、</a:t>
            </a:r>
          </a:p>
          <a:p>
            <a:pPr marL="360000" algn="l">
              <a:lnSpc>
                <a:spcPct val="100000"/>
              </a:lnSpc>
              <a:spcBef>
                <a:spcPts val="500"/>
              </a:spcBef>
            </a:pPr>
            <a:r>
              <a:rPr lang="ja-JP" altLang="en-US" sz="2000" dirty="0"/>
              <a:t>⑦外国からの労働者の増加、</a:t>
            </a:r>
          </a:p>
          <a:p>
            <a:pPr marL="360000" algn="l">
              <a:lnSpc>
                <a:spcPct val="100000"/>
              </a:lnSpc>
              <a:spcBef>
                <a:spcPts val="500"/>
              </a:spcBef>
            </a:pPr>
            <a:r>
              <a:rPr lang="ja-JP" altLang="en-US" sz="2000" dirty="0"/>
              <a:t>⑧日本人の海外旅行の増加、</a:t>
            </a:r>
          </a:p>
          <a:p>
            <a:pPr marL="360000" algn="l">
              <a:lnSpc>
                <a:spcPct val="100000"/>
              </a:lnSpc>
              <a:spcBef>
                <a:spcPts val="500"/>
              </a:spcBef>
            </a:pPr>
            <a:r>
              <a:rPr lang="ja-JP" altLang="en-US" sz="2000" dirty="0"/>
              <a:t>⑨日本の</a:t>
            </a:r>
            <a:r>
              <a:rPr lang="en-US" altLang="ja-JP" sz="2000" dirty="0"/>
              <a:t>GDP</a:t>
            </a:r>
            <a:r>
              <a:rPr lang="ja-JP" altLang="en-US" sz="2000" dirty="0"/>
              <a:t>規模の相対的な拡大、</a:t>
            </a:r>
          </a:p>
          <a:p>
            <a:pPr marL="360000" algn="l">
              <a:lnSpc>
                <a:spcPct val="100000"/>
              </a:lnSpc>
              <a:spcBef>
                <a:spcPts val="500"/>
              </a:spcBef>
            </a:pPr>
            <a:r>
              <a:rPr lang="ja-JP" altLang="en-US" sz="2000" dirty="0"/>
              <a:t>⑩対外資産の為替差損の発生、</a:t>
            </a:r>
          </a:p>
          <a:p>
            <a:pPr marL="360000" algn="l">
              <a:lnSpc>
                <a:spcPct val="100000"/>
              </a:lnSpc>
              <a:spcBef>
                <a:spcPts val="500"/>
              </a:spcBef>
            </a:pPr>
            <a:r>
              <a:rPr lang="ja-JP" altLang="en-US" sz="2000" dirty="0"/>
              <a:t>⑪海外で生産・販売している日本企業の収益の減少、</a:t>
            </a:r>
          </a:p>
          <a:p>
            <a:pPr algn="l">
              <a:lnSpc>
                <a:spcPct val="100000"/>
              </a:lnSpc>
              <a:spcBef>
                <a:spcPts val="500"/>
              </a:spcBef>
            </a:pPr>
            <a:r>
              <a:rPr lang="ja-JP" altLang="en-US" sz="2000" dirty="0"/>
              <a:t>などなど。</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44311"/>
    </mc:Choice>
    <mc:Fallback xmlns="">
      <p:transition spd="slow" advTm="1443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財</a:t>
            </a:r>
            <a:r>
              <a:rPr lang="en-US" altLang="ja-JP" dirty="0"/>
              <a:t>A</a:t>
            </a:r>
            <a:r>
              <a:rPr lang="ja-JP" altLang="en-US" dirty="0"/>
              <a:t>も財</a:t>
            </a:r>
            <a:r>
              <a:rPr lang="en-US" altLang="ja-JP" dirty="0"/>
              <a:t>B</a:t>
            </a:r>
            <a:r>
              <a:rPr lang="ja-JP" altLang="en-US" dirty="0"/>
              <a:t>も最初の仮定が</a:t>
            </a:r>
            <a:r>
              <a:rPr lang="en-US" altLang="ja-JP" dirty="0"/>
              <a:t>100</a:t>
            </a:r>
            <a:r>
              <a:rPr lang="ja-JP" altLang="en-US" dirty="0"/>
              <a:t>個の貿易なので、</a:t>
            </a:r>
            <a:r>
              <a:rPr lang="en-US" altLang="ja-JP" dirty="0"/>
              <a:t>y</a:t>
            </a:r>
            <a:r>
              <a:rPr lang="ja-JP" altLang="en-US" dirty="0"/>
              <a:t>％とはすなわち</a:t>
            </a:r>
            <a:r>
              <a:rPr lang="en-US" altLang="ja-JP" dirty="0"/>
              <a:t>y</a:t>
            </a:r>
            <a:r>
              <a:rPr lang="ja-JP" altLang="en-US" dirty="0"/>
              <a:t>個、</a:t>
            </a:r>
            <a:r>
              <a:rPr lang="en-US" altLang="ja-JP" dirty="0"/>
              <a:t>x</a:t>
            </a:r>
            <a:r>
              <a:rPr lang="ja-JP" altLang="en-US" dirty="0"/>
              <a:t>％とはすなわち</a:t>
            </a:r>
            <a:r>
              <a:rPr lang="en-US" altLang="ja-JP" dirty="0"/>
              <a:t>x</a:t>
            </a:r>
            <a:r>
              <a:rPr lang="ja-JP" altLang="en-US" dirty="0"/>
              <a:t>個である。新しいアメリカの貿易収支（ドル建て）は以下となる。</a:t>
            </a:r>
          </a:p>
          <a:p>
            <a:pPr marL="342900" indent="-342900" algn="l">
              <a:lnSpc>
                <a:spcPct val="100000"/>
              </a:lnSpc>
              <a:spcBef>
                <a:spcPts val="500"/>
              </a:spcBef>
              <a:buFont typeface="Wingdings" panose="05000000000000000000" pitchFamily="2" charset="2"/>
              <a:buChar char="l"/>
            </a:pPr>
            <a:r>
              <a:rPr lang="en-US" altLang="ja-JP" dirty="0"/>
              <a:t>BT=1</a:t>
            </a:r>
            <a:r>
              <a:rPr lang="ja-JP" altLang="en-US" dirty="0"/>
              <a:t>ドル</a:t>
            </a:r>
            <a:r>
              <a:rPr lang="en-US" altLang="ja-JP" dirty="0"/>
              <a:t>×</a:t>
            </a:r>
            <a:r>
              <a:rPr lang="ja-JP" altLang="en-US" dirty="0"/>
              <a:t>（</a:t>
            </a:r>
            <a:r>
              <a:rPr lang="en-US" altLang="ja-JP" dirty="0"/>
              <a:t>100</a:t>
            </a:r>
            <a:r>
              <a:rPr lang="ja-JP" altLang="en-US" dirty="0"/>
              <a:t>＋</a:t>
            </a:r>
            <a:r>
              <a:rPr lang="en-US" altLang="ja-JP" dirty="0"/>
              <a:t>x</a:t>
            </a:r>
            <a:r>
              <a:rPr lang="ja-JP" altLang="en-US" dirty="0"/>
              <a:t>）個－</a:t>
            </a:r>
            <a:r>
              <a:rPr lang="en-US" altLang="ja-JP" dirty="0"/>
              <a:t>1.01</a:t>
            </a:r>
            <a:r>
              <a:rPr lang="ja-JP" altLang="en-US" dirty="0"/>
              <a:t>ドル（</a:t>
            </a:r>
            <a:r>
              <a:rPr lang="en-US" altLang="ja-JP" dirty="0"/>
              <a:t>100</a:t>
            </a:r>
            <a:r>
              <a:rPr lang="ja-JP" altLang="en-US" dirty="0"/>
              <a:t>－</a:t>
            </a:r>
            <a:r>
              <a:rPr lang="en-US" altLang="ja-JP" dirty="0"/>
              <a:t>y</a:t>
            </a:r>
            <a:r>
              <a:rPr lang="ja-JP" altLang="en-US" dirty="0"/>
              <a:t>）個　　</a:t>
            </a:r>
            <a:r>
              <a:rPr lang="en-US" altLang="ja-JP" dirty="0"/>
              <a:t>----------(2)</a:t>
            </a:r>
          </a:p>
          <a:p>
            <a:pPr marL="342900" indent="-342900" algn="l">
              <a:lnSpc>
                <a:spcPct val="100000"/>
              </a:lnSpc>
              <a:spcBef>
                <a:spcPts val="500"/>
              </a:spcBef>
              <a:buFont typeface="Wingdings" panose="05000000000000000000" pitchFamily="2" charset="2"/>
              <a:buChar char="l"/>
            </a:pPr>
            <a:r>
              <a:rPr lang="ja-JP" altLang="en-US" dirty="0">
                <a:solidFill>
                  <a:srgbClr val="FF0000"/>
                </a:solidFill>
              </a:rPr>
              <a:t>ドル安</a:t>
            </a:r>
            <a:r>
              <a:rPr lang="ja-JP" altLang="en-US" dirty="0"/>
              <a:t>になれば、</a:t>
            </a:r>
            <a:r>
              <a:rPr lang="ja-JP" altLang="en-US" dirty="0">
                <a:solidFill>
                  <a:srgbClr val="FF0000"/>
                </a:solidFill>
              </a:rPr>
              <a:t>アメリカ</a:t>
            </a:r>
            <a:r>
              <a:rPr lang="ja-JP" altLang="en-US" dirty="0"/>
              <a:t>の財の価格面での国際競争力（輸出された財の外国での価格競争力、および、輸入された財に対する国内財の価格競争力）は</a:t>
            </a:r>
            <a:r>
              <a:rPr lang="ja-JP" altLang="en-US" dirty="0">
                <a:solidFill>
                  <a:srgbClr val="FF0000"/>
                </a:solidFill>
              </a:rPr>
              <a:t>向上</a:t>
            </a:r>
            <a:r>
              <a:rPr lang="ja-JP" altLang="en-US" dirty="0"/>
              <a:t>するので、アメリカの貿易収支は通常、</a:t>
            </a:r>
            <a:r>
              <a:rPr lang="ja-JP" altLang="en-US" dirty="0">
                <a:solidFill>
                  <a:srgbClr val="FF0000"/>
                </a:solidFill>
              </a:rPr>
              <a:t>改善</a:t>
            </a:r>
            <a:r>
              <a:rPr lang="ja-JP" altLang="en-US" dirty="0"/>
              <a:t>する。つまり、</a:t>
            </a:r>
            <a:r>
              <a:rPr lang="en-US" altLang="ja-JP" dirty="0"/>
              <a:t>(2)</a:t>
            </a:r>
            <a:r>
              <a:rPr lang="ja-JP" altLang="en-US" dirty="0"/>
              <a:t>式</a:t>
            </a:r>
            <a:r>
              <a:rPr lang="ja-JP" altLang="en-US" dirty="0">
                <a:solidFill>
                  <a:srgbClr val="FF0000"/>
                </a:solidFill>
              </a:rPr>
              <a:t>＞</a:t>
            </a:r>
            <a:r>
              <a:rPr lang="en-US" altLang="ja-JP" dirty="0"/>
              <a:t>0</a:t>
            </a:r>
            <a:r>
              <a:rPr lang="ja-JP" altLang="en-US" dirty="0"/>
              <a:t>になるということ。</a:t>
            </a:r>
          </a:p>
          <a:p>
            <a:pPr marL="342900" indent="-342900" algn="l">
              <a:lnSpc>
                <a:spcPct val="100000"/>
              </a:lnSpc>
              <a:spcBef>
                <a:spcPts val="500"/>
              </a:spcBef>
              <a:buFont typeface="Wingdings" panose="05000000000000000000" pitchFamily="2" charset="2"/>
              <a:buChar char="l"/>
            </a:pPr>
            <a:r>
              <a:rPr lang="en-US" altLang="ja-JP" dirty="0">
                <a:latin typeface="ＭＳ Ｐゴシック" panose="020B0600070205080204" pitchFamily="50" charset="-128"/>
              </a:rPr>
              <a:t>BT=1</a:t>
            </a:r>
            <a:r>
              <a:rPr lang="ja-JP" altLang="en-US" dirty="0">
                <a:latin typeface="ＭＳ Ｐゴシック" panose="020B0600070205080204" pitchFamily="50" charset="-128"/>
              </a:rPr>
              <a:t>ドル</a:t>
            </a:r>
            <a:r>
              <a:rPr lang="en-US" altLang="ja-JP" dirty="0">
                <a:latin typeface="ＭＳ Ｐゴシック" panose="020B0600070205080204" pitchFamily="50" charset="-128"/>
              </a:rPr>
              <a:t>×</a:t>
            </a:r>
            <a:r>
              <a:rPr lang="ja-JP" altLang="en-US" dirty="0">
                <a:latin typeface="ＭＳ Ｐゴシック" panose="020B0600070205080204" pitchFamily="50" charset="-128"/>
              </a:rPr>
              <a:t>（</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a:t>
            </a:r>
            <a:r>
              <a:rPr lang="en-US" altLang="ja-JP" dirty="0">
                <a:latin typeface="ＭＳ Ｐゴシック" panose="020B0600070205080204" pitchFamily="50" charset="-128"/>
              </a:rPr>
              <a:t>x</a:t>
            </a:r>
            <a:r>
              <a:rPr lang="ja-JP" altLang="en-US" dirty="0">
                <a:latin typeface="ＭＳ Ｐゴシック" panose="020B0600070205080204" pitchFamily="50" charset="-128"/>
              </a:rPr>
              <a:t>）個－</a:t>
            </a:r>
            <a:r>
              <a:rPr lang="en-US" altLang="ja-JP" dirty="0">
                <a:latin typeface="ＭＳ Ｐゴシック" panose="020B0600070205080204" pitchFamily="50" charset="-128"/>
              </a:rPr>
              <a:t>1.01</a:t>
            </a:r>
            <a:r>
              <a:rPr lang="ja-JP" altLang="en-US" dirty="0">
                <a:latin typeface="ＭＳ Ｐゴシック" panose="020B0600070205080204" pitchFamily="50" charset="-128"/>
              </a:rPr>
              <a:t>ドル（</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a:t>
            </a:r>
            <a:r>
              <a:rPr lang="en-US" altLang="ja-JP" dirty="0">
                <a:latin typeface="ＭＳ Ｐゴシック" panose="020B0600070205080204" pitchFamily="50" charset="-128"/>
              </a:rPr>
              <a:t>y</a:t>
            </a:r>
            <a:r>
              <a:rPr lang="ja-JP" altLang="en-US" dirty="0">
                <a:latin typeface="ＭＳ Ｐゴシック" panose="020B0600070205080204" pitchFamily="50" charset="-128"/>
              </a:rPr>
              <a:t>）個</a:t>
            </a:r>
            <a:r>
              <a:rPr lang="ja-JP" altLang="en-US" dirty="0">
                <a:solidFill>
                  <a:srgbClr val="FF0000"/>
                </a:solidFill>
                <a:latin typeface="ＭＳ Ｐゴシック" panose="020B0600070205080204" pitchFamily="50" charset="-128"/>
              </a:rPr>
              <a:t>＞</a:t>
            </a:r>
            <a:r>
              <a:rPr lang="en-US" altLang="zh-TW" dirty="0">
                <a:ea typeface="ＭＳ Ｐゴシック" panose="020B0600070205080204" pitchFamily="50" charset="-128"/>
              </a:rPr>
              <a:t>0</a:t>
            </a:r>
            <a:endParaRPr lang="ja-JP" altLang="en-US" dirty="0">
              <a:ea typeface="ＭＳ Ｐゴシック" panose="020B0600070205080204" pitchFamily="50" charset="-128"/>
            </a:endParaRPr>
          </a:p>
          <a:p>
            <a:pPr marL="342900" indent="-342900" algn="l">
              <a:lnSpc>
                <a:spcPct val="100000"/>
              </a:lnSpc>
              <a:spcBef>
                <a:spcPts val="500"/>
              </a:spcBef>
              <a:buFont typeface="Wingdings" panose="05000000000000000000" pitchFamily="2" charset="2"/>
              <a:buChar char="l"/>
            </a:pPr>
            <a:r>
              <a:rPr lang="en-US" altLang="ja-JP" dirty="0"/>
              <a:t>100</a:t>
            </a:r>
            <a:r>
              <a:rPr lang="ja-JP" altLang="en-US" dirty="0"/>
              <a:t>＋</a:t>
            </a:r>
            <a:r>
              <a:rPr lang="en-US" altLang="ja-JP" dirty="0"/>
              <a:t>x</a:t>
            </a:r>
            <a:r>
              <a:rPr lang="ja-JP" altLang="en-US" dirty="0"/>
              <a:t>－</a:t>
            </a:r>
            <a:r>
              <a:rPr lang="en-US" altLang="ja-JP" dirty="0"/>
              <a:t>101</a:t>
            </a:r>
            <a:r>
              <a:rPr lang="ja-JP" altLang="en-US" dirty="0"/>
              <a:t>＋</a:t>
            </a:r>
            <a:r>
              <a:rPr lang="en-US" altLang="ja-JP" dirty="0"/>
              <a:t>1.01y</a:t>
            </a:r>
            <a:r>
              <a:rPr lang="ja-JP" altLang="en-US" dirty="0"/>
              <a:t>＞</a:t>
            </a:r>
            <a:r>
              <a:rPr lang="en-US" altLang="ja-JP" dirty="0"/>
              <a:t>0</a:t>
            </a:r>
            <a:r>
              <a:rPr lang="ja-JP" altLang="en-US" dirty="0"/>
              <a:t>　　</a:t>
            </a:r>
            <a:r>
              <a:rPr lang="en-US" altLang="ja-JP" dirty="0"/>
              <a:t>----------(3)</a:t>
            </a:r>
          </a:p>
          <a:p>
            <a:pPr marL="342900" indent="-342900" algn="l">
              <a:lnSpc>
                <a:spcPct val="100000"/>
              </a:lnSpc>
              <a:spcBef>
                <a:spcPts val="500"/>
              </a:spcBef>
              <a:buFont typeface="Wingdings" panose="05000000000000000000" pitchFamily="2" charset="2"/>
              <a:buChar char="l"/>
            </a:pPr>
            <a:r>
              <a:rPr lang="ja-JP" altLang="en-US" dirty="0"/>
              <a:t>ここで、左辺最終項の</a:t>
            </a:r>
            <a:r>
              <a:rPr lang="en-US" altLang="ja-JP" dirty="0"/>
              <a:t>1.01y</a:t>
            </a:r>
            <a:r>
              <a:rPr lang="ja-JP" altLang="en-US" dirty="0"/>
              <a:t>はほとんど</a:t>
            </a:r>
            <a:r>
              <a:rPr lang="en-US" altLang="ja-JP" dirty="0"/>
              <a:t>y</a:t>
            </a:r>
            <a:r>
              <a:rPr lang="ja-JP" altLang="en-US" dirty="0"/>
              <a:t>なので、簡略化のためにここを</a:t>
            </a:r>
            <a:r>
              <a:rPr lang="en-US" altLang="ja-JP" dirty="0"/>
              <a:t>y</a:t>
            </a:r>
            <a:r>
              <a:rPr lang="ja-JP" altLang="en-US" dirty="0"/>
              <a:t>とみなせば、</a:t>
            </a:r>
            <a:r>
              <a:rPr lang="en-US" altLang="ja-JP" dirty="0"/>
              <a:t>(3)</a:t>
            </a:r>
            <a:r>
              <a:rPr lang="ja-JP" altLang="en-US" dirty="0"/>
              <a:t>式は、</a:t>
            </a:r>
          </a:p>
          <a:p>
            <a:pPr marL="342900" indent="-342900" algn="l">
              <a:lnSpc>
                <a:spcPct val="100000"/>
              </a:lnSpc>
              <a:spcBef>
                <a:spcPts val="500"/>
              </a:spcBef>
              <a:buFont typeface="Wingdings" panose="05000000000000000000" pitchFamily="2" charset="2"/>
              <a:buChar char="l"/>
            </a:pPr>
            <a:r>
              <a:rPr lang="ja-JP" altLang="en-US" dirty="0"/>
              <a:t>－</a:t>
            </a:r>
            <a:r>
              <a:rPr lang="en-US" altLang="ja-JP" dirty="0"/>
              <a:t>1</a:t>
            </a:r>
            <a:r>
              <a:rPr lang="ja-JP" altLang="en-US" dirty="0"/>
              <a:t>＋</a:t>
            </a:r>
            <a:r>
              <a:rPr lang="en-US" altLang="ja-JP" dirty="0"/>
              <a:t>x</a:t>
            </a:r>
            <a:r>
              <a:rPr lang="ja-JP" altLang="en-US" dirty="0"/>
              <a:t>＋</a:t>
            </a:r>
            <a:r>
              <a:rPr lang="en-US" altLang="ja-JP" dirty="0"/>
              <a:t>y</a:t>
            </a:r>
            <a:r>
              <a:rPr lang="ja-JP" altLang="en-US" dirty="0"/>
              <a:t>＞</a:t>
            </a:r>
            <a:r>
              <a:rPr lang="en-US" altLang="ja-JP" dirty="0"/>
              <a:t>0</a:t>
            </a:r>
            <a:r>
              <a:rPr lang="ja-JP" altLang="en-US" dirty="0"/>
              <a:t>　　</a:t>
            </a:r>
            <a:r>
              <a:rPr lang="en-US" altLang="ja-JP" dirty="0"/>
              <a:t>----------(4)</a:t>
            </a:r>
          </a:p>
          <a:p>
            <a:pPr marL="342900" indent="-342900" algn="l">
              <a:lnSpc>
                <a:spcPct val="100000"/>
              </a:lnSpc>
              <a:spcBef>
                <a:spcPts val="500"/>
              </a:spcBef>
              <a:buFont typeface="Wingdings" panose="05000000000000000000" pitchFamily="2" charset="2"/>
              <a:buChar char="l"/>
            </a:pPr>
            <a:r>
              <a:rPr lang="en-US" altLang="ja-JP" dirty="0"/>
              <a:t>(4)</a:t>
            </a:r>
            <a:r>
              <a:rPr lang="ja-JP" altLang="en-US" dirty="0"/>
              <a:t>式を整理すれば、</a:t>
            </a:r>
            <a:r>
              <a:rPr lang="en-US" altLang="ja-JP" dirty="0">
                <a:solidFill>
                  <a:srgbClr val="FF0000"/>
                </a:solidFill>
              </a:rPr>
              <a:t>x</a:t>
            </a:r>
            <a:r>
              <a:rPr lang="ja-JP" altLang="en-US" dirty="0">
                <a:solidFill>
                  <a:srgbClr val="FF0000"/>
                </a:solidFill>
              </a:rPr>
              <a:t>＋</a:t>
            </a:r>
            <a:r>
              <a:rPr lang="en-US" altLang="ja-JP" dirty="0">
                <a:solidFill>
                  <a:srgbClr val="FF0000"/>
                </a:solidFill>
              </a:rPr>
              <a:t>y</a:t>
            </a:r>
            <a:r>
              <a:rPr lang="ja-JP" altLang="en-US" dirty="0">
                <a:solidFill>
                  <a:srgbClr val="FF0000"/>
                </a:solidFill>
              </a:rPr>
              <a:t>＞</a:t>
            </a:r>
            <a:r>
              <a:rPr lang="en-US" altLang="ja-JP" dirty="0">
                <a:solidFill>
                  <a:srgbClr val="FF0000"/>
                </a:solidFill>
              </a:rPr>
              <a:t>1</a:t>
            </a:r>
            <a:r>
              <a:rPr lang="ja-JP" altLang="en-US" dirty="0"/>
              <a:t> が得られる。</a:t>
            </a:r>
            <a:endParaRPr lang="en-US" altLang="ja-JP" dirty="0">
              <a:ea typeface="ＭＳ Ｐゴシック" panose="020B0600070205080204" pitchFamily="50" charset="-128"/>
            </a:endParaRPr>
          </a:p>
          <a:p>
            <a:pPr algn="l">
              <a:lnSpc>
                <a:spcPct val="100000"/>
              </a:lnSpc>
              <a:spcBef>
                <a:spcPts val="500"/>
              </a:spcBef>
            </a:pPr>
            <a:endParaRPr lang="ja-JP" altLang="en-US" dirty="0"/>
          </a:p>
          <a:p>
            <a:pPr algn="l">
              <a:lnSpc>
                <a:spcPct val="100000"/>
              </a:lnSpc>
              <a:spcBef>
                <a:spcPts val="500"/>
              </a:spcBef>
            </a:pPr>
            <a:endParaRPr lang="ja-JP" altLang="en-US" dirty="0">
              <a:latin typeface="+mn-ea"/>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3016254605"/>
      </p:ext>
    </p:extLst>
  </p:cSld>
  <p:clrMapOvr>
    <a:masterClrMapping/>
  </p:clrMapOvr>
  <mc:AlternateContent xmlns:mc="http://schemas.openxmlformats.org/markup-compatibility/2006" xmlns:p14="http://schemas.microsoft.com/office/powerpoint/2010/main">
    <mc:Choice Requires="p14">
      <p:transition spd="slow" p14:dur="2000" advTm="182100"/>
    </mc:Choice>
    <mc:Fallback xmlns="">
      <p:transition spd="slow" advTm="1821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624100"/>
          </a:xfrm>
        </p:spPr>
        <p:txBody>
          <a:bodyPr>
            <a:noAutofit/>
          </a:bodyPr>
          <a:lstStyle/>
          <a:p>
            <a:pPr algn="l">
              <a:lnSpc>
                <a:spcPct val="100000"/>
              </a:lnSpc>
              <a:spcBef>
                <a:spcPts val="500"/>
              </a:spcBef>
            </a:pPr>
            <a:r>
              <a:rPr lang="en-US" altLang="ja-JP" dirty="0"/>
              <a:t>〔</a:t>
            </a:r>
            <a:r>
              <a:rPr lang="ja-JP" altLang="en-US" dirty="0"/>
              <a:t>例題</a:t>
            </a:r>
            <a:r>
              <a:rPr lang="en-US" altLang="ja-JP" dirty="0"/>
              <a:t>2〕</a:t>
            </a:r>
            <a:r>
              <a:rPr lang="ja-JP" altLang="en-US" dirty="0"/>
              <a:t>いまアメリカの財</a:t>
            </a:r>
            <a:r>
              <a:rPr lang="en-US" altLang="ja-JP" dirty="0"/>
              <a:t>A</a:t>
            </a:r>
            <a:r>
              <a:rPr lang="ja-JP" altLang="en-US" dirty="0"/>
              <a:t>が日本に輸出され、日本の財</a:t>
            </a:r>
            <a:r>
              <a:rPr lang="en-US" altLang="ja-JP" dirty="0"/>
              <a:t>B</a:t>
            </a:r>
            <a:r>
              <a:rPr lang="ja-JP" altLang="en-US" dirty="0"/>
              <a:t>がアメリカに輸出されていると仮定する。それぞれの価格と輸出数量は下の表のとおりとする。なお、簡単化のために、他の財の輸出入はないと想定する。</a:t>
            </a:r>
          </a:p>
          <a:p>
            <a:pPr algn="l">
              <a:lnSpc>
                <a:spcPct val="100000"/>
              </a:lnSpc>
              <a:spcBef>
                <a:spcPts val="500"/>
              </a:spcBef>
            </a:pPr>
            <a:endParaRPr lang="ja-JP" altLang="en-US"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ja-JP" altLang="en-US" dirty="0"/>
              <a:t>　ここで</a:t>
            </a:r>
            <a:r>
              <a:rPr lang="en-US" altLang="ja-JP" dirty="0"/>
              <a:t>1</a:t>
            </a:r>
            <a:r>
              <a:rPr lang="ja-JP" altLang="en-US" dirty="0"/>
              <a:t>％の</a:t>
            </a:r>
            <a:r>
              <a:rPr lang="ja-JP" altLang="en-US" dirty="0">
                <a:solidFill>
                  <a:srgbClr val="FF0000"/>
                </a:solidFill>
              </a:rPr>
              <a:t>円安</a:t>
            </a:r>
            <a:r>
              <a:rPr lang="ja-JP" altLang="en-US" dirty="0"/>
              <a:t>（ドル高）が起きて、為替レートが</a:t>
            </a:r>
            <a:r>
              <a:rPr lang="en-US" altLang="ja-JP" dirty="0"/>
              <a:t>$1=\101</a:t>
            </a:r>
            <a:r>
              <a:rPr lang="ja-JP" altLang="en-US" dirty="0"/>
              <a:t>になったとする（最初の為替レートが</a:t>
            </a:r>
            <a:r>
              <a:rPr lang="en-US" altLang="ja-JP" dirty="0"/>
              <a:t>$1=\100</a:t>
            </a:r>
            <a:r>
              <a:rPr lang="ja-JP" altLang="en-US" dirty="0"/>
              <a:t>なので、</a:t>
            </a:r>
            <a:r>
              <a:rPr lang="en-US" altLang="ja-JP" dirty="0"/>
              <a:t>1</a:t>
            </a:r>
            <a:r>
              <a:rPr lang="ja-JP" altLang="en-US" dirty="0"/>
              <a:t>％の円安は、</a:t>
            </a:r>
            <a:r>
              <a:rPr lang="en-US" altLang="ja-JP" dirty="0"/>
              <a:t>101</a:t>
            </a:r>
            <a:r>
              <a:rPr lang="ja-JP" altLang="en-US" dirty="0"/>
              <a:t>円である。</a:t>
            </a:r>
          </a:p>
          <a:p>
            <a:pPr algn="l">
              <a:lnSpc>
                <a:spcPct val="100000"/>
              </a:lnSpc>
              <a:spcBef>
                <a:spcPts val="500"/>
              </a:spcBef>
            </a:pPr>
            <a:r>
              <a:rPr lang="ja-JP" altLang="en-US" dirty="0"/>
              <a:t>　このとき、</a:t>
            </a:r>
            <a:r>
              <a:rPr lang="ja-JP" altLang="en-US" dirty="0">
                <a:solidFill>
                  <a:srgbClr val="FF0000"/>
                </a:solidFill>
              </a:rPr>
              <a:t>日本の貿易収支を円建て</a:t>
            </a:r>
            <a:r>
              <a:rPr lang="ja-JP" altLang="en-US" dirty="0"/>
              <a:t>で表して、日本の貿易収支が</a:t>
            </a:r>
            <a:r>
              <a:rPr lang="ja-JP" altLang="en-US" dirty="0">
                <a:solidFill>
                  <a:srgbClr val="FF0000"/>
                </a:solidFill>
              </a:rPr>
              <a:t>黒字化</a:t>
            </a:r>
            <a:r>
              <a:rPr lang="ja-JP" altLang="en-US" dirty="0"/>
              <a:t>する条件（マーシャル＝ラーナー条件）を説明しなさい。</a:t>
            </a:r>
            <a:r>
              <a:rPr lang="en-US" altLang="ja-JP" dirty="0"/>
              <a:t>※</a:t>
            </a:r>
            <a:r>
              <a:rPr lang="ja-JP" altLang="en-US" dirty="0"/>
              <a:t>およそ</a:t>
            </a:r>
            <a:r>
              <a:rPr lang="en-US" altLang="ja-JP" dirty="0"/>
              <a:t>15</a:t>
            </a:r>
            <a:r>
              <a:rPr lang="ja-JP" altLang="en-US" dirty="0"/>
              <a:t>分時間をとります。各自、スライドショーを停めて主たるプリントを参考にして解答した後、スライドショーを次のページから再開して、解き方を参照してください。</a:t>
            </a:r>
            <a:endParaRPr lang="en-US" altLang="ja-JP"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569175" y="2272983"/>
            <a:ext cx="10210040" cy="1755320"/>
          </a:xfrm>
          <a:prstGeom prst="rect">
            <a:avLst/>
          </a:prstGeom>
        </p:spPr>
      </p:pic>
    </p:spTree>
    <p:custDataLst>
      <p:tags r:id="rId1"/>
    </p:custDataLst>
    <p:extLst>
      <p:ext uri="{BB962C8B-B14F-4D97-AF65-F5344CB8AC3E}">
        <p14:creationId xmlns:p14="http://schemas.microsoft.com/office/powerpoint/2010/main" val="3896443787"/>
      </p:ext>
    </p:extLst>
  </p:cSld>
  <p:clrMapOvr>
    <a:masterClrMapping/>
  </p:clrMapOvr>
  <mc:AlternateContent xmlns:mc="http://schemas.openxmlformats.org/markup-compatibility/2006" xmlns:p14="http://schemas.microsoft.com/office/powerpoint/2010/main">
    <mc:Choice Requires="p14">
      <p:transition spd="slow" p14:dur="2000" advTm="75315"/>
    </mc:Choice>
    <mc:Fallback xmlns="">
      <p:transition spd="slow" advTm="753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380260"/>
          </a:xfrm>
        </p:spPr>
        <p:txBody>
          <a:bodyPr>
            <a:noAutofit/>
          </a:bodyPr>
          <a:lstStyle/>
          <a:p>
            <a:pPr algn="l">
              <a:lnSpc>
                <a:spcPct val="100000"/>
              </a:lnSpc>
              <a:spcBef>
                <a:spcPts val="500"/>
              </a:spcBef>
            </a:pPr>
            <a:r>
              <a:rPr lang="en-US" altLang="ja-JP" dirty="0"/>
              <a:t>〔</a:t>
            </a:r>
            <a:r>
              <a:rPr lang="ja-JP" altLang="en-US" dirty="0"/>
              <a:t>解き方</a:t>
            </a:r>
            <a:r>
              <a:rPr lang="en-US" altLang="ja-JP" dirty="0"/>
              <a:t>〕</a:t>
            </a:r>
            <a:endParaRPr lang="ja-JP" altLang="en-US"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ja-JP" altLang="en-US" dirty="0"/>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まず、日本の貿易収支についての設問なので</a:t>
            </a:r>
            <a:r>
              <a:rPr lang="ja-JP" altLang="en-US" dirty="0">
                <a:solidFill>
                  <a:srgbClr val="FF0000"/>
                </a:solidFill>
              </a:rPr>
              <a:t>日本を主語</a:t>
            </a:r>
            <a:r>
              <a:rPr lang="ja-JP" altLang="en-US" dirty="0"/>
              <a:t>にして、</a:t>
            </a:r>
          </a:p>
          <a:p>
            <a:pPr marL="342900" indent="-342900" algn="l">
              <a:lnSpc>
                <a:spcPct val="100000"/>
              </a:lnSpc>
              <a:spcBef>
                <a:spcPts val="500"/>
              </a:spcBef>
              <a:buFont typeface="Wingdings" panose="05000000000000000000" pitchFamily="2" charset="2"/>
              <a:buChar char="l"/>
            </a:pPr>
            <a:r>
              <a:rPr lang="ja-JP" altLang="en-US" dirty="0"/>
              <a:t>輸出価格</a:t>
            </a:r>
            <a:r>
              <a:rPr lang="en-US" altLang="ja-JP" dirty="0"/>
              <a:t>×</a:t>
            </a:r>
            <a:r>
              <a:rPr lang="ja-JP" altLang="en-US" dirty="0"/>
              <a:t>輸出数量－輸入価格</a:t>
            </a:r>
            <a:r>
              <a:rPr lang="en-US" altLang="ja-JP" dirty="0"/>
              <a:t>×</a:t>
            </a:r>
            <a:r>
              <a:rPr lang="ja-JP" altLang="en-US" dirty="0"/>
              <a:t>輸入数量、を円建てで表現する。</a:t>
            </a:r>
          </a:p>
          <a:p>
            <a:pPr marL="342900" indent="-342900" algn="l">
              <a:lnSpc>
                <a:spcPct val="100000"/>
              </a:lnSpc>
              <a:spcBef>
                <a:spcPts val="500"/>
              </a:spcBef>
              <a:buFont typeface="Wingdings" panose="05000000000000000000" pitchFamily="2" charset="2"/>
              <a:buChar char="l"/>
            </a:pPr>
            <a:r>
              <a:rPr lang="ja-JP" altLang="en-US" dirty="0"/>
              <a:t>次に円安によって、円建ての価格のうち輸出または輸入のどちらの価格が変化するのかを見極める。</a:t>
            </a:r>
          </a:p>
          <a:p>
            <a:pPr marL="342900" indent="-342900" algn="l">
              <a:lnSpc>
                <a:spcPct val="100000"/>
              </a:lnSpc>
              <a:spcBef>
                <a:spcPts val="500"/>
              </a:spcBef>
              <a:buFont typeface="Wingdings" panose="05000000000000000000" pitchFamily="2" charset="2"/>
              <a:buChar char="l"/>
            </a:pPr>
            <a:r>
              <a:rPr lang="ja-JP" altLang="en-US" dirty="0"/>
              <a:t>さらに、輸出と輸入の数量の変化を </a:t>
            </a:r>
            <a:r>
              <a:rPr lang="en-US" altLang="ja-JP" dirty="0"/>
              <a:t>x </a:t>
            </a:r>
            <a:r>
              <a:rPr lang="ja-JP" altLang="en-US" dirty="0"/>
              <a:t>と </a:t>
            </a:r>
            <a:r>
              <a:rPr lang="en-US" altLang="ja-JP" dirty="0"/>
              <a:t>y </a:t>
            </a:r>
            <a:r>
              <a:rPr lang="ja-JP" altLang="en-US" dirty="0"/>
              <a:t>で表現する。円安だから輸出量は増えるので「＋</a:t>
            </a:r>
            <a:r>
              <a:rPr lang="en-US" altLang="ja-JP" dirty="0"/>
              <a:t>x</a:t>
            </a:r>
            <a:r>
              <a:rPr lang="ja-JP" altLang="en-US" dirty="0"/>
              <a:t>」、輸入量は減るので「－</a:t>
            </a:r>
            <a:r>
              <a:rPr lang="en-US" altLang="ja-JP" dirty="0"/>
              <a:t>y</a:t>
            </a:r>
            <a:r>
              <a:rPr lang="ja-JP" altLang="en-US" dirty="0"/>
              <a:t>」となることに注意。</a:t>
            </a:r>
          </a:p>
          <a:p>
            <a:pPr marL="342900" indent="-342900" algn="l">
              <a:lnSpc>
                <a:spcPct val="100000"/>
              </a:lnSpc>
              <a:spcBef>
                <a:spcPts val="500"/>
              </a:spcBef>
              <a:buFont typeface="Wingdings" panose="05000000000000000000" pitchFamily="2" charset="2"/>
              <a:buChar char="l"/>
            </a:pPr>
            <a:r>
              <a:rPr lang="ja-JP" altLang="en-US" dirty="0"/>
              <a:t>そして、新しい</a:t>
            </a:r>
            <a:r>
              <a:rPr lang="en-US" altLang="ja-JP" dirty="0"/>
              <a:t>BT</a:t>
            </a:r>
            <a:r>
              <a:rPr lang="ja-JP" altLang="en-US" dirty="0"/>
              <a:t>が</a:t>
            </a:r>
            <a:r>
              <a:rPr lang="en-US" altLang="ja-JP" dirty="0"/>
              <a:t>0</a:t>
            </a:r>
            <a:r>
              <a:rPr lang="ja-JP" altLang="en-US" dirty="0"/>
              <a:t>より大きくなるのか小さくなるのか、判断して式を完成させ、小数点以下の数値部分を簡略化すれば、導き出せる。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589495" y="1593104"/>
            <a:ext cx="10210040" cy="1755320"/>
          </a:xfrm>
          <a:prstGeom prst="rect">
            <a:avLst/>
          </a:prstGeom>
        </p:spPr>
      </p:pic>
    </p:spTree>
    <p:custDataLst>
      <p:tags r:id="rId1"/>
    </p:custDataLst>
    <p:extLst>
      <p:ext uri="{BB962C8B-B14F-4D97-AF65-F5344CB8AC3E}">
        <p14:creationId xmlns:p14="http://schemas.microsoft.com/office/powerpoint/2010/main" val="1999426132"/>
      </p:ext>
    </p:extLst>
  </p:cSld>
  <p:clrMapOvr>
    <a:masterClrMapping/>
  </p:clrMapOvr>
  <mc:AlternateContent xmlns:mc="http://schemas.openxmlformats.org/markup-compatibility/2006" xmlns:p14="http://schemas.microsoft.com/office/powerpoint/2010/main">
    <mc:Choice Requires="p14">
      <p:transition spd="slow" p14:dur="2000" advTm="122835"/>
    </mc:Choice>
    <mc:Fallback xmlns="">
      <p:transition spd="slow" advTm="122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sz="2800" dirty="0"/>
              <a:t>①輸出競争力の低下：</a:t>
            </a:r>
          </a:p>
          <a:p>
            <a:pPr marL="457200" indent="-457200" algn="l">
              <a:lnSpc>
                <a:spcPct val="100000"/>
              </a:lnSpc>
              <a:spcBef>
                <a:spcPts val="500"/>
              </a:spcBef>
              <a:buFont typeface="Wingdings" panose="05000000000000000000" pitchFamily="2" charset="2"/>
              <a:buChar char="l"/>
            </a:pPr>
            <a:r>
              <a:rPr lang="ja-JP" altLang="en-US" sz="2800" dirty="0"/>
              <a:t>日本製自動車が</a:t>
            </a:r>
            <a:r>
              <a:rPr lang="en-US" altLang="ja-JP" sz="2800" dirty="0"/>
              <a:t>200</a:t>
            </a:r>
            <a:r>
              <a:rPr lang="ja-JP" altLang="en-US" sz="2800" dirty="0"/>
              <a:t>万円、アメリカの自動車が</a:t>
            </a:r>
            <a:r>
              <a:rPr lang="en-US" altLang="ja-JP" sz="2800" dirty="0"/>
              <a:t>1</a:t>
            </a:r>
            <a:r>
              <a:rPr lang="ja-JP" altLang="en-US" sz="2800" dirty="0"/>
              <a:t>万ドルと仮定する。</a:t>
            </a:r>
          </a:p>
          <a:p>
            <a:pPr marL="457200" indent="-457200" algn="l">
              <a:lnSpc>
                <a:spcPct val="100000"/>
              </a:lnSpc>
              <a:spcBef>
                <a:spcPts val="500"/>
              </a:spcBef>
              <a:buFont typeface="Wingdings" panose="05000000000000000000" pitchFamily="2" charset="2"/>
              <a:buChar char="l"/>
            </a:pPr>
            <a:r>
              <a:rPr lang="en-US" altLang="ja-JP" sz="2800" dirty="0"/>
              <a:t>$1</a:t>
            </a:r>
            <a:r>
              <a:rPr lang="ja-JP" altLang="en-US" sz="2800" dirty="0"/>
              <a:t>＝</a:t>
            </a:r>
            <a:r>
              <a:rPr lang="en-US" altLang="ja-JP" sz="2800" dirty="0"/>
              <a:t>\200</a:t>
            </a:r>
            <a:r>
              <a:rPr lang="ja-JP" altLang="en-US" sz="2800" dirty="0"/>
              <a:t>ならば</a:t>
            </a:r>
            <a:r>
              <a:rPr lang="en-US" altLang="ja-JP" sz="2800" dirty="0"/>
              <a:t>200</a:t>
            </a:r>
            <a:r>
              <a:rPr lang="ja-JP" altLang="en-US" sz="2800" dirty="0"/>
              <a:t>万円の日本車をアメリカに輸出すれば</a:t>
            </a:r>
            <a:r>
              <a:rPr lang="en-US" altLang="ja-JP" sz="2800" dirty="0"/>
              <a:t>1</a:t>
            </a:r>
            <a:r>
              <a:rPr lang="ja-JP" altLang="en-US" sz="2800" dirty="0"/>
              <a:t>万ドル。アメリカの車を日本に輸入すれば</a:t>
            </a:r>
            <a:r>
              <a:rPr lang="en-US" altLang="ja-JP" sz="2800" dirty="0"/>
              <a:t>200</a:t>
            </a:r>
            <a:r>
              <a:rPr lang="ja-JP" altLang="en-US" sz="2800" dirty="0"/>
              <a:t>万円となり価格は同じ。</a:t>
            </a:r>
          </a:p>
          <a:p>
            <a:pPr marL="457200" indent="-457200" algn="l">
              <a:lnSpc>
                <a:spcPct val="100000"/>
              </a:lnSpc>
              <a:spcBef>
                <a:spcPts val="500"/>
              </a:spcBef>
              <a:buFont typeface="Wingdings" panose="05000000000000000000" pitchFamily="2" charset="2"/>
              <a:buChar char="l"/>
            </a:pPr>
            <a:r>
              <a:rPr lang="ja-JP" altLang="en-US" sz="2800" dirty="0"/>
              <a:t>しかし、</a:t>
            </a:r>
            <a:r>
              <a:rPr lang="en-US" altLang="ja-JP" sz="2800" dirty="0"/>
              <a:t>$1</a:t>
            </a:r>
            <a:r>
              <a:rPr lang="ja-JP" altLang="en-US" sz="2800" dirty="0"/>
              <a:t>＝</a:t>
            </a:r>
            <a:r>
              <a:rPr lang="en-US" altLang="ja-JP" sz="2800" dirty="0"/>
              <a:t>\150</a:t>
            </a:r>
            <a:r>
              <a:rPr lang="ja-JP" altLang="en-US" sz="2800" dirty="0"/>
              <a:t>と円高になれば日本車を輸出すれば、</a:t>
            </a:r>
            <a:r>
              <a:rPr lang="en-US" altLang="ja-JP" sz="2800" dirty="0"/>
              <a:t>200</a:t>
            </a:r>
            <a:r>
              <a:rPr lang="ja-JP" altLang="en-US" sz="2800" dirty="0"/>
              <a:t>万</a:t>
            </a:r>
            <a:r>
              <a:rPr lang="en-US" altLang="ja-JP" sz="2800" dirty="0"/>
              <a:t>÷150</a:t>
            </a:r>
            <a:r>
              <a:rPr lang="ja-JP" altLang="en-US" sz="2800" dirty="0"/>
              <a:t>＝</a:t>
            </a:r>
            <a:r>
              <a:rPr lang="en-US" altLang="ja-JP" sz="2800" dirty="0"/>
              <a:t>1</a:t>
            </a:r>
            <a:r>
              <a:rPr lang="ja-JP" altLang="en-US" sz="2800" dirty="0"/>
              <a:t>万</a:t>
            </a:r>
            <a:r>
              <a:rPr lang="en-US" altLang="ja-JP" sz="2800" dirty="0"/>
              <a:t>3333</a:t>
            </a:r>
            <a:r>
              <a:rPr lang="ja-JP" altLang="en-US" sz="2800" dirty="0"/>
              <a:t>ドルとなり、アメリカの車よりも高い。</a:t>
            </a:r>
          </a:p>
          <a:p>
            <a:pPr marL="457200" indent="-457200" algn="l">
              <a:lnSpc>
                <a:spcPct val="100000"/>
              </a:lnSpc>
              <a:spcBef>
                <a:spcPts val="500"/>
              </a:spcBef>
              <a:buFont typeface="Wingdings" panose="05000000000000000000" pitchFamily="2" charset="2"/>
              <a:buChar char="l"/>
            </a:pPr>
            <a:r>
              <a:rPr lang="ja-JP" altLang="en-US" sz="2800" dirty="0"/>
              <a:t>アメリカの車を輸入すれば</a:t>
            </a:r>
            <a:r>
              <a:rPr lang="en-US" altLang="ja-JP" sz="2800" dirty="0"/>
              <a:t>150</a:t>
            </a:r>
            <a:r>
              <a:rPr lang="ja-JP" altLang="en-US" sz="2800" dirty="0"/>
              <a:t>万円となり、日本の日本車より安い。よって、アメリカでも日本でもアメリカの車が安くなりよく売れる。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019669223"/>
      </p:ext>
    </p:extLst>
  </p:cSld>
  <p:clrMapOvr>
    <a:masterClrMapping/>
  </p:clrMapOvr>
  <mc:AlternateContent xmlns:mc="http://schemas.openxmlformats.org/markup-compatibility/2006" xmlns:p14="http://schemas.microsoft.com/office/powerpoint/2010/main">
    <mc:Choice Requires="p14">
      <p:transition spd="slow" p14:dur="2000" advTm="148997"/>
    </mc:Choice>
    <mc:Fallback xmlns="">
      <p:transition spd="slow" advTm="1489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sz="2800" dirty="0"/>
              <a:t>②輸入価格の低下：</a:t>
            </a:r>
          </a:p>
          <a:p>
            <a:pPr marL="457200" indent="-457200" algn="l">
              <a:lnSpc>
                <a:spcPct val="100000"/>
              </a:lnSpc>
              <a:spcBef>
                <a:spcPts val="500"/>
              </a:spcBef>
              <a:buFont typeface="Wingdings" panose="05000000000000000000" pitchFamily="2" charset="2"/>
              <a:buChar char="l"/>
            </a:pPr>
            <a:r>
              <a:rPr lang="ja-JP" altLang="en-US" sz="2800" dirty="0"/>
              <a:t>アメリカである財が</a:t>
            </a:r>
            <a:r>
              <a:rPr lang="en-US" altLang="ja-JP" sz="2800" dirty="0"/>
              <a:t>3</a:t>
            </a:r>
            <a:r>
              <a:rPr lang="ja-JP" altLang="en-US" sz="2800" dirty="0"/>
              <a:t>ドル、</a:t>
            </a:r>
            <a:r>
              <a:rPr lang="en-US" altLang="ja-JP" sz="2800" dirty="0"/>
              <a:t>$1=\110</a:t>
            </a:r>
            <a:r>
              <a:rPr lang="ja-JP" altLang="en-US" sz="2800" dirty="0"/>
              <a:t>とする。これを輸入すると</a:t>
            </a:r>
            <a:r>
              <a:rPr lang="en-US" altLang="ja-JP" sz="2800" dirty="0"/>
              <a:t>330</a:t>
            </a:r>
            <a:r>
              <a:rPr lang="ja-JP" altLang="en-US" sz="2800" dirty="0"/>
              <a:t>円。</a:t>
            </a:r>
          </a:p>
          <a:p>
            <a:pPr marL="457200" indent="-457200" algn="l">
              <a:lnSpc>
                <a:spcPct val="100000"/>
              </a:lnSpc>
              <a:spcBef>
                <a:spcPts val="500"/>
              </a:spcBef>
              <a:buFont typeface="Wingdings" panose="05000000000000000000" pitchFamily="2" charset="2"/>
              <a:buChar char="l"/>
            </a:pPr>
            <a:r>
              <a:rPr lang="en-US" altLang="ja-JP" sz="2800" dirty="0"/>
              <a:t>$1=\100</a:t>
            </a:r>
            <a:r>
              <a:rPr lang="ja-JP" altLang="en-US" sz="2800" dirty="0"/>
              <a:t>になれば、輸入すると</a:t>
            </a:r>
            <a:r>
              <a:rPr lang="en-US" altLang="ja-JP" sz="2800" dirty="0"/>
              <a:t>300</a:t>
            </a:r>
            <a:r>
              <a:rPr lang="ja-JP" altLang="en-US" sz="2800" dirty="0"/>
              <a:t>円。つまり、安く輸入できる。</a:t>
            </a:r>
          </a:p>
          <a:p>
            <a:pPr marL="457200" indent="-457200" algn="l">
              <a:lnSpc>
                <a:spcPct val="100000"/>
              </a:lnSpc>
              <a:spcBef>
                <a:spcPts val="500"/>
              </a:spcBef>
              <a:buFont typeface="Wingdings" panose="05000000000000000000" pitchFamily="2" charset="2"/>
              <a:buChar char="l"/>
            </a:pPr>
            <a:r>
              <a:rPr lang="ja-JP" altLang="en-US" sz="2800" dirty="0"/>
              <a:t>円高は輸入品の価格を低下させる効果があり、デフレの原因になったり、部品や原材料を輸入している企業としてはコスト削減につながる面もある。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663252031"/>
      </p:ext>
    </p:extLst>
  </p:cSld>
  <p:clrMapOvr>
    <a:masterClrMapping/>
  </p:clrMapOvr>
  <mc:AlternateContent xmlns:mc="http://schemas.openxmlformats.org/markup-compatibility/2006" xmlns:p14="http://schemas.microsoft.com/office/powerpoint/2010/main">
    <mc:Choice Requires="p14">
      <p:transition spd="slow" p14:dur="2000" advTm="88514"/>
    </mc:Choice>
    <mc:Fallback xmlns="">
      <p:transition spd="slow" advTm="885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sz="2800" dirty="0"/>
              <a:t>③日本の</a:t>
            </a:r>
            <a:r>
              <a:rPr lang="ja-JP" altLang="en-US" sz="2800"/>
              <a:t>貿易収支の悪化：</a:t>
            </a:r>
            <a:endParaRPr lang="ja-JP" altLang="en-US" sz="2800" dirty="0"/>
          </a:p>
          <a:p>
            <a:pPr marL="457200" indent="-457200" algn="l">
              <a:lnSpc>
                <a:spcPct val="100000"/>
              </a:lnSpc>
              <a:spcBef>
                <a:spcPts val="500"/>
              </a:spcBef>
              <a:buFont typeface="Wingdings" panose="05000000000000000000" pitchFamily="2" charset="2"/>
              <a:buChar char="l"/>
            </a:pPr>
            <a:r>
              <a:rPr lang="ja-JP" altLang="en-US" sz="2800" dirty="0"/>
              <a:t>①の結果、アメリカの対日輸出が増え対日輸入が減り、日本の対米輸出が減り対米輸入が増える可能性。</a:t>
            </a:r>
          </a:p>
          <a:p>
            <a:pPr marL="457200" indent="-457200" algn="l">
              <a:lnSpc>
                <a:spcPct val="100000"/>
              </a:lnSpc>
              <a:spcBef>
                <a:spcPts val="500"/>
              </a:spcBef>
              <a:buFont typeface="Wingdings" panose="05000000000000000000" pitchFamily="2" charset="2"/>
              <a:buChar char="l"/>
            </a:pPr>
            <a:r>
              <a:rPr lang="ja-JP" altLang="en-US" sz="2800" dirty="0"/>
              <a:t>よって、日本の貿易収支の黒字は減る（または、貿易赤字が増える）可能性。</a:t>
            </a:r>
          </a:p>
          <a:p>
            <a:pPr marL="457200" indent="-457200" algn="l">
              <a:lnSpc>
                <a:spcPct val="100000"/>
              </a:lnSpc>
              <a:spcBef>
                <a:spcPts val="500"/>
              </a:spcBef>
              <a:buFont typeface="Wingdings" panose="05000000000000000000" pitchFamily="2" charset="2"/>
              <a:buChar char="l"/>
            </a:pPr>
            <a:r>
              <a:rPr lang="ja-JP" altLang="en-US" sz="2800" dirty="0"/>
              <a:t>しかし、②で説明したように日本は自動車が安く輸入できたのと同じように、自動車の材料も安く輸入できるので部品に輸入物が使われている割合が大きいほど、日本での製造コストは低下する。</a:t>
            </a:r>
          </a:p>
          <a:p>
            <a:pPr marL="457200" indent="-457200" algn="l">
              <a:lnSpc>
                <a:spcPct val="100000"/>
              </a:lnSpc>
              <a:spcBef>
                <a:spcPts val="500"/>
              </a:spcBef>
              <a:buFont typeface="Wingdings" panose="05000000000000000000" pitchFamily="2" charset="2"/>
              <a:buChar char="l"/>
            </a:pPr>
            <a:r>
              <a:rPr lang="ja-JP" altLang="en-US" sz="2800" dirty="0"/>
              <a:t>その結果、日本での日本車の値段が低下して、最初の仮定であった日本車＝</a:t>
            </a:r>
            <a:r>
              <a:rPr lang="en-US" altLang="ja-JP" sz="2800" dirty="0"/>
              <a:t>200</a:t>
            </a:r>
            <a:r>
              <a:rPr lang="ja-JP" altLang="en-US" sz="2800" dirty="0"/>
              <a:t>万円が</a:t>
            </a:r>
            <a:r>
              <a:rPr lang="en-US" altLang="ja-JP" sz="2800" dirty="0"/>
              <a:t>180</a:t>
            </a:r>
            <a:r>
              <a:rPr lang="ja-JP" altLang="en-US" sz="2800" dirty="0"/>
              <a:t>万円などに低下する可能性もある。</a:t>
            </a:r>
          </a:p>
          <a:p>
            <a:pPr marL="457200" indent="-457200" algn="l">
              <a:lnSpc>
                <a:spcPct val="100000"/>
              </a:lnSpc>
              <a:spcBef>
                <a:spcPts val="500"/>
              </a:spcBef>
              <a:buFont typeface="Wingdings" panose="05000000000000000000" pitchFamily="2" charset="2"/>
              <a:buChar char="l"/>
            </a:pPr>
            <a:r>
              <a:rPr lang="ja-JP" altLang="en-US" sz="2800" dirty="0"/>
              <a:t>そうすれば、貿易収支の黒字が減るとは必ずしもいえない。</a:t>
            </a:r>
          </a:p>
          <a:p>
            <a:pPr algn="l">
              <a:lnSpc>
                <a:spcPct val="100000"/>
              </a:lnSpc>
              <a:spcBef>
                <a:spcPts val="500"/>
              </a:spcBef>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76257659"/>
      </p:ext>
    </p:extLst>
  </p:cSld>
  <p:clrMapOvr>
    <a:masterClrMapping/>
  </p:clrMapOvr>
  <mc:AlternateContent xmlns:mc="http://schemas.openxmlformats.org/markup-compatibility/2006" xmlns:p14="http://schemas.microsoft.com/office/powerpoint/2010/main">
    <mc:Choice Requires="p14">
      <p:transition spd="slow" p14:dur="2000" advTm="174118"/>
    </mc:Choice>
    <mc:Fallback xmlns="">
      <p:transition spd="slow" advTm="1741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162232"/>
          </a:xfrm>
        </p:spPr>
        <p:txBody>
          <a:bodyPr>
            <a:noAutofit/>
          </a:bodyPr>
          <a:lstStyle/>
          <a:p>
            <a:pPr algn="l">
              <a:lnSpc>
                <a:spcPct val="100000"/>
              </a:lnSpc>
              <a:spcBef>
                <a:spcPts val="500"/>
              </a:spcBef>
            </a:pPr>
            <a:r>
              <a:rPr lang="ja-JP" altLang="en-US" sz="2800" dirty="0"/>
              <a:t>④</a:t>
            </a:r>
            <a:r>
              <a:rPr lang="en-US" altLang="ja-JP" sz="2800" dirty="0"/>
              <a:t>J</a:t>
            </a:r>
            <a:r>
              <a:rPr lang="ja-JP" altLang="en-US" sz="2800" dirty="0"/>
              <a:t>カーブ効果：</a:t>
            </a:r>
          </a:p>
          <a:p>
            <a:pPr marL="457200" indent="-457200" algn="l">
              <a:lnSpc>
                <a:spcPct val="100000"/>
              </a:lnSpc>
              <a:spcBef>
                <a:spcPts val="500"/>
              </a:spcBef>
              <a:buFont typeface="Wingdings" panose="05000000000000000000" pitchFamily="2" charset="2"/>
              <a:buChar char="l"/>
            </a:pPr>
            <a:r>
              <a:rPr lang="ja-JP" altLang="en-US" sz="2800" dirty="0"/>
              <a:t>自国の通貨が増価（減価）したにもかかわらず、しばらくは、その国の貿易収支ないし経常収支の黒字が増加（減少）、ないし、赤字が減少（増加）してしまうことである。日本の経常収支で図示すると、</a:t>
            </a:r>
          </a:p>
          <a:p>
            <a:pPr algn="l">
              <a:lnSpc>
                <a:spcPct val="100000"/>
              </a:lnSpc>
              <a:spcBef>
                <a:spcPts val="500"/>
              </a:spcBef>
            </a:pPr>
            <a:r>
              <a:rPr lang="ja-JP" altLang="en-US" sz="2800" dirty="0"/>
              <a:t>　　経常収支</a:t>
            </a:r>
          </a:p>
          <a:p>
            <a:pPr algn="l">
              <a:lnSpc>
                <a:spcPct val="100000"/>
              </a:lnSpc>
              <a:spcBef>
                <a:spcPts val="500"/>
              </a:spcBef>
            </a:pPr>
            <a:endParaRPr lang="ja-JP" altLang="en-US" sz="2800" dirty="0"/>
          </a:p>
          <a:p>
            <a:pPr algn="l">
              <a:lnSpc>
                <a:spcPct val="100000"/>
              </a:lnSpc>
              <a:spcBef>
                <a:spcPts val="500"/>
              </a:spcBef>
            </a:pPr>
            <a:r>
              <a:rPr lang="ja-JP" altLang="en-US" sz="2800" dirty="0"/>
              <a:t>　　　黒字</a:t>
            </a:r>
          </a:p>
          <a:p>
            <a:pPr algn="l">
              <a:lnSpc>
                <a:spcPct val="100000"/>
              </a:lnSpc>
              <a:spcBef>
                <a:spcPts val="500"/>
              </a:spcBef>
            </a:pPr>
            <a:r>
              <a:rPr lang="ja-JP" altLang="en-US" sz="2800" dirty="0"/>
              <a:t>　　　　↑</a:t>
            </a:r>
          </a:p>
          <a:p>
            <a:pPr algn="l">
              <a:lnSpc>
                <a:spcPct val="100000"/>
              </a:lnSpc>
              <a:spcBef>
                <a:spcPts val="500"/>
              </a:spcBef>
            </a:pPr>
            <a:r>
              <a:rPr lang="ja-JP" altLang="en-US" sz="2800" dirty="0"/>
              <a:t>　　　　↓</a:t>
            </a:r>
          </a:p>
          <a:p>
            <a:pPr algn="l">
              <a:lnSpc>
                <a:spcPct val="100000"/>
              </a:lnSpc>
              <a:spcBef>
                <a:spcPts val="500"/>
              </a:spcBef>
            </a:pPr>
            <a:r>
              <a:rPr lang="ja-JP" altLang="en-US" sz="2800" dirty="0"/>
              <a:t>　　　赤字　　　　　　　　　　　　　　　　　　　　　　　　年月</a:t>
            </a:r>
          </a:p>
          <a:p>
            <a:pPr algn="l">
              <a:lnSpc>
                <a:spcPct val="100000"/>
              </a:lnSpc>
              <a:spcBef>
                <a:spcPts val="500"/>
              </a:spcBef>
            </a:pPr>
            <a:endParaRPr lang="ja-JP" altLang="en-US" sz="2800" dirty="0"/>
          </a:p>
          <a:p>
            <a:pPr algn="l">
              <a:lnSpc>
                <a:spcPct val="100000"/>
              </a:lnSpc>
              <a:spcBef>
                <a:spcPts val="500"/>
              </a:spcBef>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2879125" y="5171667"/>
            <a:ext cx="1338828" cy="369332"/>
          </a:xfrm>
          <a:prstGeom prst="rect">
            <a:avLst/>
          </a:prstGeom>
          <a:noFill/>
        </p:spPr>
        <p:txBody>
          <a:bodyPr wrap="none" rtlCol="0">
            <a:spAutoFit/>
          </a:bodyPr>
          <a:lstStyle/>
          <a:p>
            <a:r>
              <a:rPr kumimoji="1" lang="ja-JP" altLang="en-US" dirty="0"/>
              <a:t>円高発生！</a:t>
            </a:r>
          </a:p>
        </p:txBody>
      </p:sp>
      <p:grpSp>
        <p:nvGrpSpPr>
          <p:cNvPr id="9" name="グループ化 8"/>
          <p:cNvGrpSpPr/>
          <p:nvPr/>
        </p:nvGrpSpPr>
        <p:grpSpPr>
          <a:xfrm>
            <a:off x="2505676" y="3444380"/>
            <a:ext cx="4988560" cy="2326640"/>
            <a:chOff x="1727200" y="3234315"/>
            <a:chExt cx="4988560" cy="2326640"/>
          </a:xfrm>
        </p:grpSpPr>
        <p:cxnSp>
          <p:nvCxnSpPr>
            <p:cNvPr id="5" name="直線矢印コネクタ 4"/>
            <p:cNvCxnSpPr/>
            <p:nvPr/>
          </p:nvCxnSpPr>
          <p:spPr>
            <a:xfrm flipV="1">
              <a:off x="1727200" y="3234315"/>
              <a:ext cx="0" cy="23266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737360" y="5547360"/>
              <a:ext cx="4978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1" name="フリーフォーム 30"/>
          <p:cNvSpPr/>
          <p:nvPr/>
        </p:nvSpPr>
        <p:spPr>
          <a:xfrm>
            <a:off x="3286898" y="3425338"/>
            <a:ext cx="2970917" cy="1944593"/>
          </a:xfrm>
          <a:custGeom>
            <a:avLst/>
            <a:gdLst>
              <a:gd name="connsiteX0" fmla="*/ 0 w 2970917"/>
              <a:gd name="connsiteY0" fmla="*/ 893061 h 1944593"/>
              <a:gd name="connsiteX1" fmla="*/ 815546 w 2970917"/>
              <a:gd name="connsiteY1" fmla="*/ 28088 h 1944593"/>
              <a:gd name="connsiteX2" fmla="*/ 2829697 w 2970917"/>
              <a:gd name="connsiteY2" fmla="*/ 1819817 h 1944593"/>
              <a:gd name="connsiteX3" fmla="*/ 2804984 w 2970917"/>
              <a:gd name="connsiteY3" fmla="*/ 1795104 h 1944593"/>
            </a:gdLst>
            <a:ahLst/>
            <a:cxnLst>
              <a:cxn ang="0">
                <a:pos x="connsiteX0" y="connsiteY0"/>
              </a:cxn>
              <a:cxn ang="0">
                <a:pos x="connsiteX1" y="connsiteY1"/>
              </a:cxn>
              <a:cxn ang="0">
                <a:pos x="connsiteX2" y="connsiteY2"/>
              </a:cxn>
              <a:cxn ang="0">
                <a:pos x="connsiteX3" y="connsiteY3"/>
              </a:cxn>
            </a:cxnLst>
            <a:rect l="l" t="t" r="r" b="b"/>
            <a:pathLst>
              <a:path w="2970917" h="1944593">
                <a:moveTo>
                  <a:pt x="0" y="893061"/>
                </a:moveTo>
                <a:cubicBezTo>
                  <a:pt x="171965" y="383345"/>
                  <a:pt x="343930" y="-126371"/>
                  <a:pt x="815546" y="28088"/>
                </a:cubicBezTo>
                <a:cubicBezTo>
                  <a:pt x="1287162" y="182547"/>
                  <a:pt x="2498124" y="1525314"/>
                  <a:pt x="2829697" y="1819817"/>
                </a:cubicBezTo>
                <a:cubicBezTo>
                  <a:pt x="3161270" y="2114320"/>
                  <a:pt x="2804984" y="1795104"/>
                  <a:pt x="2804984" y="179510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上矢印 32"/>
          <p:cNvSpPr/>
          <p:nvPr/>
        </p:nvSpPr>
        <p:spPr>
          <a:xfrm>
            <a:off x="3157152" y="4418460"/>
            <a:ext cx="259492" cy="617838"/>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6530409" y="3259714"/>
            <a:ext cx="4911948" cy="1938992"/>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000" dirty="0"/>
              <a:t>円高になったにもかかわらず、③のように黒字減少（赤字増加）にすぐにはならず、一時的には黒字が増える。</a:t>
            </a:r>
            <a:r>
              <a:rPr kumimoji="1" lang="en-US" altLang="ja-JP" sz="2000" dirty="0"/>
              <a:t>※</a:t>
            </a:r>
            <a:r>
              <a:rPr kumimoji="1" lang="ja-JP" altLang="en-US" sz="2000" dirty="0"/>
              <a:t>赤線のようにならない。</a:t>
            </a:r>
          </a:p>
          <a:p>
            <a:pPr marL="342900" indent="-342900">
              <a:buFont typeface="Wingdings" panose="05000000000000000000" pitchFamily="2" charset="2"/>
              <a:buChar char="l"/>
            </a:pPr>
            <a:r>
              <a:rPr lang="ja-JP" altLang="en-US" sz="2000" dirty="0"/>
              <a:t>アルファベットの</a:t>
            </a:r>
            <a:r>
              <a:rPr lang="en-US" altLang="ja-JP" sz="2000" dirty="0"/>
              <a:t>J</a:t>
            </a:r>
            <a:r>
              <a:rPr lang="ja-JP" altLang="en-US" sz="2000" dirty="0"/>
              <a:t>の字を逆さにした形をしているので、</a:t>
            </a:r>
            <a:r>
              <a:rPr lang="en-US" altLang="ja-JP" sz="2000" dirty="0"/>
              <a:t>J</a:t>
            </a:r>
            <a:r>
              <a:rPr lang="ja-JP" altLang="en-US" sz="2000" dirty="0"/>
              <a:t>カーブ効果という。</a:t>
            </a:r>
            <a:endParaRPr kumimoji="1" lang="ja-JP" altLang="en-US" sz="2000" dirty="0"/>
          </a:p>
        </p:txBody>
      </p:sp>
      <p:cxnSp>
        <p:nvCxnSpPr>
          <p:cNvPr id="37" name="直線コネクタ 36"/>
          <p:cNvCxnSpPr/>
          <p:nvPr/>
        </p:nvCxnSpPr>
        <p:spPr>
          <a:xfrm>
            <a:off x="3322089" y="4360288"/>
            <a:ext cx="1303637" cy="951471"/>
          </a:xfrm>
          <a:prstGeom prst="line">
            <a:avLst/>
          </a:prstGeom>
          <a:ln w="12700">
            <a:solidFill>
              <a:srgbClr val="FF0000"/>
            </a:solidFill>
          </a:ln>
        </p:spPr>
        <p:style>
          <a:lnRef idx="1">
            <a:schemeClr val="accent2"/>
          </a:lnRef>
          <a:fillRef idx="0">
            <a:schemeClr val="accent2"/>
          </a:fillRef>
          <a:effectRef idx="0">
            <a:schemeClr val="accent2"/>
          </a:effectRef>
          <a:fontRef idx="minor">
            <a:schemeClr val="tx1"/>
          </a:fontRef>
        </p:style>
      </p:cxnSp>
      <p:sp>
        <p:nvSpPr>
          <p:cNvPr id="38" name="円/楕円 37"/>
          <p:cNvSpPr/>
          <p:nvPr/>
        </p:nvSpPr>
        <p:spPr>
          <a:xfrm>
            <a:off x="3049495" y="3254271"/>
            <a:ext cx="1168458" cy="1106018"/>
          </a:xfrm>
          <a:prstGeom prst="ellipse">
            <a:avLst/>
          </a:prstGeom>
          <a:noFill/>
          <a:ln>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786606845"/>
      </p:ext>
    </p:extLst>
  </p:cSld>
  <p:clrMapOvr>
    <a:masterClrMapping/>
  </p:clrMapOvr>
  <mc:AlternateContent xmlns:mc="http://schemas.openxmlformats.org/markup-compatibility/2006" xmlns:p14="http://schemas.microsoft.com/office/powerpoint/2010/main">
    <mc:Choice Requires="p14">
      <p:transition spd="slow" p14:dur="2000" advTm="116336"/>
    </mc:Choice>
    <mc:Fallback xmlns="">
      <p:transition spd="slow" advTm="1163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additive="base">
                                        <p:cTn id="55" dur="500" fill="hold"/>
                                        <p:tgtEl>
                                          <p:spTgt spid="33"/>
                                        </p:tgtEl>
                                        <p:attrNameLst>
                                          <p:attrName>ppt_x</p:attrName>
                                        </p:attrNameLst>
                                      </p:cBhvr>
                                      <p:tavLst>
                                        <p:tav tm="0">
                                          <p:val>
                                            <p:strVal val="#ppt_x"/>
                                          </p:val>
                                        </p:tav>
                                        <p:tav tm="100000">
                                          <p:val>
                                            <p:strVal val="#ppt_x"/>
                                          </p:val>
                                        </p:tav>
                                      </p:tavLst>
                                    </p:anim>
                                    <p:anim calcmode="lin" valueType="num">
                                      <p:cBhvr additive="base">
                                        <p:cTn id="5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5">
                                            <p:txEl>
                                              <p:pRg st="0" end="0"/>
                                            </p:txEl>
                                          </p:spTgt>
                                        </p:tgtEl>
                                        <p:attrNameLst>
                                          <p:attrName>style.visibility</p:attrName>
                                        </p:attrNameLst>
                                      </p:cBhvr>
                                      <p:to>
                                        <p:strVal val="visible"/>
                                      </p:to>
                                    </p:set>
                                    <p:anim calcmode="lin" valueType="num">
                                      <p:cBhvr additive="base">
                                        <p:cTn id="73"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7"/>
                                        </p:tgtEl>
                                        <p:attrNameLst>
                                          <p:attrName>style.visibility</p:attrName>
                                        </p:attrNameLst>
                                      </p:cBhvr>
                                      <p:to>
                                        <p:strVal val="visible"/>
                                      </p:to>
                                    </p:set>
                                    <p:anim calcmode="lin" valueType="num">
                                      <p:cBhvr additive="base">
                                        <p:cTn id="79" dur="500" fill="hold"/>
                                        <p:tgtEl>
                                          <p:spTgt spid="37"/>
                                        </p:tgtEl>
                                        <p:attrNameLst>
                                          <p:attrName>ppt_x</p:attrName>
                                        </p:attrNameLst>
                                      </p:cBhvr>
                                      <p:tavLst>
                                        <p:tav tm="0">
                                          <p:val>
                                            <p:strVal val="#ppt_x"/>
                                          </p:val>
                                        </p:tav>
                                        <p:tav tm="100000">
                                          <p:val>
                                            <p:strVal val="#ppt_x"/>
                                          </p:val>
                                        </p:tav>
                                      </p:tavLst>
                                    </p:anim>
                                    <p:anim calcmode="lin" valueType="num">
                                      <p:cBhvr additive="base">
                                        <p:cTn id="8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5">
                                            <p:txEl>
                                              <p:pRg st="1" end="1"/>
                                            </p:txEl>
                                          </p:spTgt>
                                        </p:tgtEl>
                                        <p:attrNameLst>
                                          <p:attrName>style.visibility</p:attrName>
                                        </p:attrNameLst>
                                      </p:cBhvr>
                                      <p:to>
                                        <p:strVal val="visible"/>
                                      </p:to>
                                    </p:set>
                                    <p:anim calcmode="lin" valueType="num">
                                      <p:cBhvr additive="base">
                                        <p:cTn id="85" dur="500" fill="hold"/>
                                        <p:tgtEl>
                                          <p:spTgt spid="35">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fade">
                                      <p:cBhvr>
                                        <p:cTn id="9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1" grpId="0" animBg="1"/>
      <p:bldP spid="33"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457200" indent="-457200" algn="l">
              <a:lnSpc>
                <a:spcPct val="100000"/>
              </a:lnSpc>
              <a:spcBef>
                <a:spcPts val="500"/>
              </a:spcBef>
              <a:buFont typeface="Wingdings" panose="05000000000000000000" pitchFamily="2" charset="2"/>
              <a:buChar char="l"/>
            </a:pPr>
            <a:r>
              <a:rPr lang="ja-JP" altLang="en-US" sz="2800" dirty="0"/>
              <a:t>このように、</a:t>
            </a:r>
            <a:r>
              <a:rPr lang="en-US" altLang="ja-JP" sz="2800" dirty="0"/>
              <a:t>J</a:t>
            </a:r>
            <a:r>
              <a:rPr lang="ja-JP" altLang="en-US" sz="2800" dirty="0"/>
              <a:t>カーブ効果とは、自国の通貨が増価（減価）したにもかかわらず、しばらくは、その国の貿易収支ないし経常収支の黒字が増加（減少）、ないし、赤字が減少（増加）してしまうこと。</a:t>
            </a:r>
          </a:p>
          <a:p>
            <a:pPr marL="457200" indent="-457200" algn="l">
              <a:lnSpc>
                <a:spcPct val="100000"/>
              </a:lnSpc>
              <a:spcBef>
                <a:spcPts val="500"/>
              </a:spcBef>
              <a:buFont typeface="Wingdings" panose="05000000000000000000" pitchFamily="2" charset="2"/>
              <a:buChar char="l"/>
            </a:pPr>
            <a:r>
              <a:rPr lang="ja-JP" altLang="en-US" sz="2800" dirty="0"/>
              <a:t>原因は、円高によって日本の輸出品のドル価格が高くなったのに、輸出数量がすぐには減少しないこと。</a:t>
            </a:r>
          </a:p>
          <a:p>
            <a:pPr marL="457200" indent="-457200" algn="l">
              <a:lnSpc>
                <a:spcPct val="100000"/>
              </a:lnSpc>
              <a:spcBef>
                <a:spcPts val="500"/>
              </a:spcBef>
              <a:buFont typeface="Wingdings" panose="05000000000000000000" pitchFamily="2" charset="2"/>
              <a:buChar char="l"/>
            </a:pPr>
            <a:r>
              <a:rPr lang="ja-JP" altLang="en-US" sz="2800" dirty="0"/>
              <a:t>輸出総額は、輸出数量</a:t>
            </a:r>
            <a:r>
              <a:rPr lang="en-US" altLang="ja-JP" sz="2800" dirty="0"/>
              <a:t>×</a:t>
            </a:r>
            <a:r>
              <a:rPr lang="ja-JP" altLang="en-US" sz="2800" dirty="0"/>
              <a:t>輸出価格。</a:t>
            </a:r>
          </a:p>
          <a:p>
            <a:pPr marL="457200" indent="-457200" algn="l">
              <a:lnSpc>
                <a:spcPct val="100000"/>
              </a:lnSpc>
              <a:spcBef>
                <a:spcPts val="500"/>
              </a:spcBef>
              <a:buFont typeface="Wingdings" panose="05000000000000000000" pitchFamily="2" charset="2"/>
              <a:buChar char="l"/>
            </a:pPr>
            <a:r>
              <a:rPr lang="ja-JP" altLang="en-US" sz="2800" dirty="0"/>
              <a:t>①と③の話は、輸出先での価格が高くなるから、輸出数量が減るという話。しかし、すぐには輸出数量が減らなければ、輸出数量</a:t>
            </a:r>
            <a:r>
              <a:rPr lang="en-US" altLang="ja-JP" sz="2800" dirty="0"/>
              <a:t>×</a:t>
            </a:r>
            <a:r>
              <a:rPr lang="ja-JP" altLang="en-US" sz="2800" dirty="0"/>
              <a:t>輸出価格はかえって増大する。</a:t>
            </a:r>
          </a:p>
          <a:p>
            <a:pPr marL="457200" indent="-457200" algn="l">
              <a:lnSpc>
                <a:spcPct val="100000"/>
              </a:lnSpc>
              <a:spcBef>
                <a:spcPts val="500"/>
              </a:spcBef>
              <a:buFont typeface="Wingdings" panose="05000000000000000000" pitchFamily="2" charset="2"/>
              <a:buChar char="l"/>
            </a:pPr>
            <a:r>
              <a:rPr lang="ja-JP" altLang="en-US" sz="2800" dirty="0"/>
              <a:t>つまり、為替レートの変化は瞬時に起こるが、輸出入の数量の変化は時間がかかるから。</a:t>
            </a:r>
            <a:r>
              <a:rPr lang="en-US" altLang="ja-JP" sz="2800" dirty="0"/>
              <a:t>※</a:t>
            </a:r>
            <a:r>
              <a:rPr lang="ja-JP" altLang="en-US" sz="2800" dirty="0"/>
              <a:t>後ほど、マーシャル＝ラーナー条件で詳しく説明する。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558745130"/>
      </p:ext>
    </p:extLst>
  </p:cSld>
  <p:clrMapOvr>
    <a:masterClrMapping/>
  </p:clrMapOvr>
  <mc:AlternateContent xmlns:mc="http://schemas.openxmlformats.org/markup-compatibility/2006" xmlns:p14="http://schemas.microsoft.com/office/powerpoint/2010/main">
    <mc:Choice Requires="p14">
      <p:transition spd="slow" p14:dur="2000" advTm="91755"/>
    </mc:Choice>
    <mc:Fallback xmlns="">
      <p:transition spd="slow" advTm="917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sz="2800" dirty="0"/>
              <a:t>⑤日本の労賃水準の上昇：</a:t>
            </a:r>
          </a:p>
          <a:p>
            <a:pPr marL="457200" indent="-457200" algn="l">
              <a:lnSpc>
                <a:spcPct val="100000"/>
              </a:lnSpc>
              <a:spcBef>
                <a:spcPts val="500"/>
              </a:spcBef>
              <a:buFont typeface="Wingdings" panose="05000000000000000000" pitchFamily="2" charset="2"/>
              <a:buChar char="l"/>
            </a:pPr>
            <a:r>
              <a:rPr lang="ja-JP" altLang="en-US" sz="2800" dirty="0"/>
              <a:t>日本の労賃が時給</a:t>
            </a:r>
            <a:r>
              <a:rPr lang="en-US" altLang="ja-JP" sz="2800" dirty="0"/>
              <a:t>600</a:t>
            </a:r>
            <a:r>
              <a:rPr lang="ja-JP" altLang="en-US" sz="2800" dirty="0"/>
              <a:t>円、アメリカの労賃が</a:t>
            </a:r>
            <a:r>
              <a:rPr lang="en-US" altLang="ja-JP" sz="2800" dirty="0"/>
              <a:t>3</a:t>
            </a:r>
            <a:r>
              <a:rPr lang="ja-JP" altLang="en-US" sz="2800" dirty="0"/>
              <a:t>ドルとする。</a:t>
            </a:r>
          </a:p>
          <a:p>
            <a:pPr marL="457200" indent="-457200" algn="l">
              <a:lnSpc>
                <a:spcPct val="100000"/>
              </a:lnSpc>
              <a:spcBef>
                <a:spcPts val="500"/>
              </a:spcBef>
              <a:buFont typeface="Wingdings" panose="05000000000000000000" pitchFamily="2" charset="2"/>
              <a:buChar char="l"/>
            </a:pPr>
            <a:r>
              <a:rPr lang="en-US" altLang="ja-JP" sz="2800" dirty="0"/>
              <a:t>$1</a:t>
            </a:r>
            <a:r>
              <a:rPr lang="ja-JP" altLang="en-US" sz="2800" dirty="0"/>
              <a:t>＝</a:t>
            </a:r>
            <a:r>
              <a:rPr lang="en-US" altLang="ja-JP" sz="2800" dirty="0"/>
              <a:t>\200</a:t>
            </a:r>
            <a:r>
              <a:rPr lang="ja-JP" altLang="en-US" sz="2800" dirty="0"/>
              <a:t>ならば、</a:t>
            </a:r>
            <a:r>
              <a:rPr lang="en-US" altLang="ja-JP" sz="2800" dirty="0"/>
              <a:t>600</a:t>
            </a:r>
            <a:r>
              <a:rPr lang="ja-JP" altLang="en-US" sz="2800" dirty="0"/>
              <a:t>円の日本の時給をアメリカと比較すれば</a:t>
            </a:r>
            <a:r>
              <a:rPr lang="en-US" altLang="ja-JP" sz="2800" dirty="0"/>
              <a:t>3</a:t>
            </a:r>
            <a:r>
              <a:rPr lang="ja-JP" altLang="en-US" sz="2800" dirty="0"/>
              <a:t>ドルとなりアメリカの労賃も</a:t>
            </a:r>
            <a:r>
              <a:rPr lang="en-US" altLang="ja-JP" sz="2800" dirty="0"/>
              <a:t>3</a:t>
            </a:r>
            <a:r>
              <a:rPr lang="ja-JP" altLang="en-US" sz="2800" dirty="0"/>
              <a:t>ドル</a:t>
            </a:r>
            <a:r>
              <a:rPr lang="en-US" altLang="ja-JP" sz="2800" dirty="0"/>
              <a:t>×200</a:t>
            </a:r>
            <a:r>
              <a:rPr lang="ja-JP" altLang="en-US" sz="2800" dirty="0"/>
              <a:t>＝</a:t>
            </a:r>
            <a:r>
              <a:rPr lang="en-US" altLang="ja-JP" sz="2800" dirty="0"/>
              <a:t>600</a:t>
            </a:r>
            <a:r>
              <a:rPr lang="ja-JP" altLang="en-US" sz="2800" dirty="0"/>
              <a:t>円となり、どちらも同じ水準。</a:t>
            </a:r>
          </a:p>
          <a:p>
            <a:pPr marL="457200" indent="-457200" algn="l">
              <a:lnSpc>
                <a:spcPct val="100000"/>
              </a:lnSpc>
              <a:spcBef>
                <a:spcPts val="500"/>
              </a:spcBef>
              <a:buFont typeface="Wingdings" panose="05000000000000000000" pitchFamily="2" charset="2"/>
              <a:buChar char="l"/>
            </a:pPr>
            <a:r>
              <a:rPr lang="ja-JP" altLang="en-US" sz="2800" dirty="0"/>
              <a:t>しかし、</a:t>
            </a:r>
            <a:r>
              <a:rPr lang="en-US" altLang="ja-JP" sz="2800" dirty="0"/>
              <a:t>$1</a:t>
            </a:r>
            <a:r>
              <a:rPr lang="ja-JP" altLang="en-US" sz="2800" dirty="0"/>
              <a:t>＝</a:t>
            </a:r>
            <a:r>
              <a:rPr lang="en-US" altLang="ja-JP" sz="2800" dirty="0"/>
              <a:t>\150</a:t>
            </a:r>
            <a:r>
              <a:rPr lang="ja-JP" altLang="en-US" sz="2800" dirty="0"/>
              <a:t>になれば（円高）、日本の労賃は</a:t>
            </a:r>
            <a:r>
              <a:rPr lang="en-US" altLang="ja-JP" sz="2800" dirty="0"/>
              <a:t>600÷150</a:t>
            </a:r>
            <a:r>
              <a:rPr lang="ja-JP" altLang="en-US" sz="2800" dirty="0"/>
              <a:t>＝</a:t>
            </a:r>
            <a:r>
              <a:rPr lang="en-US" altLang="ja-JP" sz="2800" dirty="0"/>
              <a:t>4</a:t>
            </a:r>
            <a:r>
              <a:rPr lang="ja-JP" altLang="en-US" sz="2800" dirty="0"/>
              <a:t>ドル、アメリカの労賃は</a:t>
            </a:r>
            <a:r>
              <a:rPr lang="en-US" altLang="ja-JP" sz="2800" dirty="0"/>
              <a:t>3×150=450</a:t>
            </a:r>
            <a:r>
              <a:rPr lang="ja-JP" altLang="en-US" sz="2800" dirty="0"/>
              <a:t>円。</a:t>
            </a:r>
          </a:p>
          <a:p>
            <a:pPr marL="457200" indent="-457200" algn="l">
              <a:lnSpc>
                <a:spcPct val="100000"/>
              </a:lnSpc>
              <a:spcBef>
                <a:spcPts val="500"/>
              </a:spcBef>
              <a:buFont typeface="Wingdings" panose="05000000000000000000" pitchFamily="2" charset="2"/>
              <a:buChar char="l"/>
            </a:pPr>
            <a:r>
              <a:rPr lang="ja-JP" altLang="en-US" sz="2800" dirty="0"/>
              <a:t>アメリカの労賃の方が相対的に安い。つまり、円高は日本の労賃を相対的に割高にする。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938625552"/>
      </p:ext>
    </p:extLst>
  </p:cSld>
  <p:clrMapOvr>
    <a:masterClrMapping/>
  </p:clrMapOvr>
  <mc:AlternateContent xmlns:mc="http://schemas.openxmlformats.org/markup-compatibility/2006" xmlns:p14="http://schemas.microsoft.com/office/powerpoint/2010/main">
    <mc:Choice Requires="p14">
      <p:transition spd="slow" p14:dur="2000" advTm="68546"/>
    </mc:Choice>
    <mc:Fallback xmlns="">
      <p:transition spd="slow" advTm="685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dirty="0"/>
              <a:t>⑥日本企業の海外進出の拡大：</a:t>
            </a:r>
          </a:p>
          <a:p>
            <a:pPr marL="457200" indent="-457200" algn="l">
              <a:lnSpc>
                <a:spcPct val="100000"/>
              </a:lnSpc>
              <a:spcBef>
                <a:spcPts val="500"/>
              </a:spcBef>
              <a:buFont typeface="Wingdings" panose="05000000000000000000" pitchFamily="2" charset="2"/>
              <a:buChar char="l"/>
            </a:pPr>
            <a:r>
              <a:rPr lang="ja-JP" altLang="en-US" dirty="0"/>
              <a:t>その結果、日本の企業としてはコストの安い外国に支店・支社・工場を置いて生産した方が有利となり、対外直接投資が増加する。</a:t>
            </a:r>
          </a:p>
          <a:p>
            <a:pPr algn="l">
              <a:lnSpc>
                <a:spcPct val="100000"/>
              </a:lnSpc>
              <a:spcBef>
                <a:spcPts val="500"/>
              </a:spcBef>
            </a:pPr>
            <a:endParaRPr lang="ja-JP" altLang="en-US" dirty="0"/>
          </a:p>
          <a:p>
            <a:pPr algn="l">
              <a:lnSpc>
                <a:spcPct val="100000"/>
              </a:lnSpc>
              <a:spcBef>
                <a:spcPts val="500"/>
              </a:spcBef>
            </a:pPr>
            <a:r>
              <a:rPr lang="ja-JP" altLang="en-US" dirty="0"/>
              <a:t>⑦外国からの労働者の増加：</a:t>
            </a:r>
          </a:p>
          <a:p>
            <a:pPr marL="457200" indent="-457200" algn="l">
              <a:lnSpc>
                <a:spcPct val="100000"/>
              </a:lnSpc>
              <a:spcBef>
                <a:spcPts val="500"/>
              </a:spcBef>
              <a:buFont typeface="Wingdings" panose="05000000000000000000" pitchFamily="2" charset="2"/>
              <a:buChar char="l"/>
            </a:pPr>
            <a:r>
              <a:rPr lang="ja-JP" altLang="en-US" dirty="0"/>
              <a:t>働く側としては、労賃が高い日本で働いて、外国の家族に仕送りするなどした方が得。よって、円高は日本で働こうとする外国人を増やす。</a:t>
            </a:r>
          </a:p>
          <a:p>
            <a:pPr algn="l">
              <a:lnSpc>
                <a:spcPct val="100000"/>
              </a:lnSpc>
              <a:spcBef>
                <a:spcPts val="500"/>
              </a:spcBef>
            </a:pPr>
            <a:endParaRPr lang="ja-JP" altLang="en-US" dirty="0"/>
          </a:p>
          <a:p>
            <a:pPr algn="l">
              <a:lnSpc>
                <a:spcPct val="100000"/>
              </a:lnSpc>
              <a:spcBef>
                <a:spcPts val="500"/>
              </a:spcBef>
            </a:pPr>
            <a:r>
              <a:rPr lang="ja-JP" altLang="en-US" dirty="0"/>
              <a:t>⑧日本人の海外旅行の増加：</a:t>
            </a:r>
          </a:p>
          <a:p>
            <a:pPr marL="342900" indent="-342900" algn="l">
              <a:lnSpc>
                <a:spcPct val="100000"/>
              </a:lnSpc>
              <a:spcBef>
                <a:spcPts val="500"/>
              </a:spcBef>
              <a:buFont typeface="Wingdings" panose="05000000000000000000" pitchFamily="2" charset="2"/>
              <a:buChar char="l"/>
            </a:pPr>
            <a:r>
              <a:rPr lang="en-US" altLang="ja-JP" dirty="0"/>
              <a:t>20</a:t>
            </a:r>
            <a:r>
              <a:rPr lang="ja-JP" altLang="en-US" dirty="0"/>
              <a:t>万円で旅行したいと思い、外国か国内か迷っているとき、</a:t>
            </a:r>
            <a:r>
              <a:rPr lang="en-US" altLang="ja-JP" dirty="0"/>
              <a:t>$1=\200</a:t>
            </a:r>
            <a:r>
              <a:rPr lang="ja-JP" altLang="en-US" dirty="0"/>
              <a:t>なら</a:t>
            </a:r>
            <a:r>
              <a:rPr lang="en-US" altLang="ja-JP" dirty="0"/>
              <a:t>1000</a:t>
            </a:r>
            <a:r>
              <a:rPr lang="ja-JP" altLang="en-US" dirty="0"/>
              <a:t>ドルだが、</a:t>
            </a:r>
            <a:r>
              <a:rPr lang="en-US" altLang="ja-JP" dirty="0"/>
              <a:t>$1=\100</a:t>
            </a:r>
            <a:r>
              <a:rPr lang="ja-JP" altLang="en-US" dirty="0"/>
              <a:t>なら</a:t>
            </a:r>
            <a:r>
              <a:rPr lang="en-US" altLang="ja-JP" dirty="0"/>
              <a:t>2000</a:t>
            </a:r>
            <a:r>
              <a:rPr lang="ja-JP" altLang="en-US" dirty="0"/>
              <a:t>ドル。円高は海外旅行をしようという人を増やす。逆に、外国から日本に旅行に来る人は減る。</a:t>
            </a:r>
            <a:r>
              <a:rPr lang="en-US" altLang="ja-JP" dirty="0"/>
              <a:t>2000</a:t>
            </a:r>
            <a:r>
              <a:rPr lang="ja-JP" altLang="en-US" dirty="0"/>
              <a:t>ドル持っている人は、</a:t>
            </a:r>
            <a:r>
              <a:rPr lang="en-US" altLang="ja-JP" dirty="0"/>
              <a:t>$1=\200</a:t>
            </a:r>
            <a:r>
              <a:rPr lang="ja-JP" altLang="en-US" dirty="0"/>
              <a:t>なら</a:t>
            </a:r>
            <a:r>
              <a:rPr lang="en-US" altLang="ja-JP" dirty="0"/>
              <a:t>40</a:t>
            </a:r>
            <a:r>
              <a:rPr lang="ja-JP" altLang="en-US" dirty="0"/>
              <a:t>万円になるが、</a:t>
            </a:r>
            <a:r>
              <a:rPr lang="en-US" altLang="ja-JP" dirty="0"/>
              <a:t>$1=\100</a:t>
            </a:r>
            <a:r>
              <a:rPr lang="ja-JP" altLang="en-US" dirty="0"/>
              <a:t>なら</a:t>
            </a:r>
            <a:r>
              <a:rPr lang="en-US" altLang="ja-JP" dirty="0"/>
              <a:t>20</a:t>
            </a:r>
            <a:r>
              <a:rPr lang="ja-JP" altLang="en-US" dirty="0"/>
              <a:t>万円にしかならないから。</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853526102"/>
      </p:ext>
    </p:extLst>
  </p:cSld>
  <p:clrMapOvr>
    <a:masterClrMapping/>
  </p:clrMapOvr>
  <mc:AlternateContent xmlns:mc="http://schemas.openxmlformats.org/markup-compatibility/2006" xmlns:p14="http://schemas.microsoft.com/office/powerpoint/2010/main">
    <mc:Choice Requires="p14">
      <p:transition spd="slow" p14:dur="2000" advTm="123263"/>
    </mc:Choice>
    <mc:Fallback xmlns="">
      <p:transition spd="slow" advTm="1232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6|9.7|10.8|17.3|4|13.3|4.1|4.8|6.4|5.6|5.3|6.8|20.2|9"/>
</p:tagLst>
</file>

<file path=ppt/tags/tag10.xml><?xml version="1.0" encoding="utf-8"?>
<p:tagLst xmlns:a="http://schemas.openxmlformats.org/drawingml/2006/main" xmlns:r="http://schemas.openxmlformats.org/officeDocument/2006/relationships" xmlns:p="http://schemas.openxmlformats.org/presentationml/2006/main">
  <p:tag name="TIMING" val="|0.8|9.3|11.3|9|49.1"/>
</p:tagLst>
</file>

<file path=ppt/tags/tag11.xml><?xml version="1.0" encoding="utf-8"?>
<p:tagLst xmlns:a="http://schemas.openxmlformats.org/drawingml/2006/main" xmlns:r="http://schemas.openxmlformats.org/officeDocument/2006/relationships" xmlns:p="http://schemas.openxmlformats.org/presentationml/2006/main">
  <p:tag name="TIMING" val="|0.9|12|6.6|13.8|25|18.7"/>
</p:tagLst>
</file>

<file path=ppt/tags/tag12.xml><?xml version="1.0" encoding="utf-8"?>
<p:tagLst xmlns:a="http://schemas.openxmlformats.org/drawingml/2006/main" xmlns:r="http://schemas.openxmlformats.org/officeDocument/2006/relationships" xmlns:p="http://schemas.openxmlformats.org/presentationml/2006/main">
  <p:tag name="TIMING" val="|10.3|32.6|21.4|9.5|20.9"/>
</p:tagLst>
</file>

<file path=ppt/tags/tag13.xml><?xml version="1.0" encoding="utf-8"?>
<p:tagLst xmlns:a="http://schemas.openxmlformats.org/drawingml/2006/main" xmlns:r="http://schemas.openxmlformats.org/officeDocument/2006/relationships" xmlns:p="http://schemas.openxmlformats.org/presentationml/2006/main">
  <p:tag name="TIMING" val="|1|23.7|22.6"/>
</p:tagLst>
</file>

<file path=ppt/tags/tag14.xml><?xml version="1.0" encoding="utf-8"?>
<p:tagLst xmlns:a="http://schemas.openxmlformats.org/drawingml/2006/main" xmlns:r="http://schemas.openxmlformats.org/officeDocument/2006/relationships" xmlns:p="http://schemas.openxmlformats.org/presentationml/2006/main">
  <p:tag name="TIMING" val="|0.7|0.9|17.1|21.4|31.3|14.4|48.9|19.8"/>
</p:tagLst>
</file>

<file path=ppt/tags/tag15.xml><?xml version="1.0" encoding="utf-8"?>
<p:tagLst xmlns:a="http://schemas.openxmlformats.org/drawingml/2006/main" xmlns:r="http://schemas.openxmlformats.org/officeDocument/2006/relationships" xmlns:p="http://schemas.openxmlformats.org/presentationml/2006/main">
  <p:tag name="TIMING" val="|0.8|32.6|41.8|45.4|15.1|18|12.1|5.8"/>
</p:tagLst>
</file>

<file path=ppt/tags/tag16.xml><?xml version="1.0" encoding="utf-8"?>
<p:tagLst xmlns:a="http://schemas.openxmlformats.org/drawingml/2006/main" xmlns:r="http://schemas.openxmlformats.org/officeDocument/2006/relationships" xmlns:p="http://schemas.openxmlformats.org/presentationml/2006/main">
  <p:tag name="TIMING" val="|0.8|17.4|39.7|19"/>
</p:tagLst>
</file>

<file path=ppt/tags/tag17.xml><?xml version="1.0" encoding="utf-8"?>
<p:tagLst xmlns:a="http://schemas.openxmlformats.org/drawingml/2006/main" xmlns:r="http://schemas.openxmlformats.org/officeDocument/2006/relationships" xmlns:p="http://schemas.openxmlformats.org/presentationml/2006/main">
  <p:tag name="TIMING" val="|0.8|22|9.3|22.1"/>
</p:tagLst>
</file>

<file path=ppt/tags/tag18.xml><?xml version="1.0" encoding="utf-8"?>
<p:tagLst xmlns:a="http://schemas.openxmlformats.org/drawingml/2006/main" xmlns:r="http://schemas.openxmlformats.org/officeDocument/2006/relationships" xmlns:p="http://schemas.openxmlformats.org/presentationml/2006/main">
  <p:tag name="TIMING" val="|1.2|2.2|4.3|16.8|29|39.9|8"/>
</p:tagLst>
</file>

<file path=ppt/tags/tag19.xml><?xml version="1.0" encoding="utf-8"?>
<p:tagLst xmlns:a="http://schemas.openxmlformats.org/drawingml/2006/main" xmlns:r="http://schemas.openxmlformats.org/officeDocument/2006/relationships" xmlns:p="http://schemas.openxmlformats.org/presentationml/2006/main">
  <p:tag name="TIMING" val="|1.4|21.2|37.6|55.8|16.1|6.6|17|8.2"/>
</p:tagLst>
</file>

<file path=ppt/tags/tag2.xml><?xml version="1.0" encoding="utf-8"?>
<p:tagLst xmlns:a="http://schemas.openxmlformats.org/drawingml/2006/main" xmlns:r="http://schemas.openxmlformats.org/officeDocument/2006/relationships" xmlns:p="http://schemas.openxmlformats.org/presentationml/2006/main">
  <p:tag name="TIMING" val="|1.1|5.7|11.6|32.8|56.2"/>
</p:tagLst>
</file>

<file path=ppt/tags/tag20.xml><?xml version="1.0" encoding="utf-8"?>
<p:tagLst xmlns:a="http://schemas.openxmlformats.org/drawingml/2006/main" xmlns:r="http://schemas.openxmlformats.org/officeDocument/2006/relationships" xmlns:p="http://schemas.openxmlformats.org/presentationml/2006/main">
  <p:tag name="TIMING" val="|1|20|3.2|19.2"/>
</p:tagLst>
</file>

<file path=ppt/tags/tag21.xml><?xml version="1.0" encoding="utf-8"?>
<p:tagLst xmlns:a="http://schemas.openxmlformats.org/drawingml/2006/main" xmlns:r="http://schemas.openxmlformats.org/officeDocument/2006/relationships" xmlns:p="http://schemas.openxmlformats.org/presentationml/2006/main">
  <p:tag name="TIMING" val="|1.2|2.4|5.8|7.2|7.3|11.9|49.9"/>
</p:tagLst>
</file>

<file path=ppt/tags/tag3.xml><?xml version="1.0" encoding="utf-8"?>
<p:tagLst xmlns:a="http://schemas.openxmlformats.org/drawingml/2006/main" xmlns:r="http://schemas.openxmlformats.org/officeDocument/2006/relationships" xmlns:p="http://schemas.openxmlformats.org/presentationml/2006/main">
  <p:tag name="TIMING" val="|1.1|4.8|21.3|13.7"/>
</p:tagLst>
</file>

<file path=ppt/tags/tag4.xml><?xml version="1.0" encoding="utf-8"?>
<p:tagLst xmlns:a="http://schemas.openxmlformats.org/drawingml/2006/main" xmlns:r="http://schemas.openxmlformats.org/officeDocument/2006/relationships" xmlns:p="http://schemas.openxmlformats.org/presentationml/2006/main">
  <p:tag name="TIMING" val="|1.2|6.5|47.3|14.1|49.2|48.2|3.2"/>
</p:tagLst>
</file>

<file path=ppt/tags/tag5.xml><?xml version="1.0" encoding="utf-8"?>
<p:tagLst xmlns:a="http://schemas.openxmlformats.org/drawingml/2006/main" xmlns:r="http://schemas.openxmlformats.org/officeDocument/2006/relationships" xmlns:p="http://schemas.openxmlformats.org/presentationml/2006/main">
  <p:tag name="TIMING" val="|1|3.1|34|1.4|2.9|1.3|1.6|1.2|5.2|1.4|9.5|2.9|22.8|8.1|7.5"/>
</p:tagLst>
</file>

<file path=ppt/tags/tag6.xml><?xml version="1.0" encoding="utf-8"?>
<p:tagLst xmlns:a="http://schemas.openxmlformats.org/drawingml/2006/main" xmlns:r="http://schemas.openxmlformats.org/officeDocument/2006/relationships" xmlns:p="http://schemas.openxmlformats.org/presentationml/2006/main">
  <p:tag name="TIMING" val="|1.3|5.8|14.8|7.6|38.4"/>
</p:tagLst>
</file>

<file path=ppt/tags/tag7.xml><?xml version="1.0" encoding="utf-8"?>
<p:tagLst xmlns:a="http://schemas.openxmlformats.org/drawingml/2006/main" xmlns:r="http://schemas.openxmlformats.org/officeDocument/2006/relationships" xmlns:p="http://schemas.openxmlformats.org/presentationml/2006/main">
  <p:tag name="TIMING" val="|1.1|6.4|8.9|22.9|17"/>
</p:tagLst>
</file>

<file path=ppt/tags/tag8.xml><?xml version="1.0" encoding="utf-8"?>
<p:tagLst xmlns:a="http://schemas.openxmlformats.org/drawingml/2006/main" xmlns:r="http://schemas.openxmlformats.org/officeDocument/2006/relationships" xmlns:p="http://schemas.openxmlformats.org/presentationml/2006/main">
  <p:tag name="TIMING" val="|0.8|8.1|25.5|9.2|16.3|7.3"/>
</p:tagLst>
</file>

<file path=ppt/tags/tag9.xml><?xml version="1.0" encoding="utf-8"?>
<p:tagLst xmlns:a="http://schemas.openxmlformats.org/drawingml/2006/main" xmlns:r="http://schemas.openxmlformats.org/officeDocument/2006/relationships" xmlns:p="http://schemas.openxmlformats.org/presentationml/2006/main">
  <p:tag name="TIMING" val="|1.3|10.6|9.3|29.8|28.8|17.4|27.7"/>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3304</Words>
  <Application>Microsoft Office PowerPoint</Application>
  <PresentationFormat>ワイド画面</PresentationFormat>
  <Paragraphs>199</Paragraphs>
  <Slides>22</Slides>
  <Notes>22</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22</vt:i4>
      </vt:variant>
    </vt:vector>
  </HeadingPairs>
  <TitlesOfParts>
    <vt:vector size="32" baseType="lpstr">
      <vt:lpstr>ＭＳ Ｐゴシック</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lpstr>第5章2節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234</cp:revision>
  <dcterms:created xsi:type="dcterms:W3CDTF">2020-04-12T07:19:24Z</dcterms:created>
  <dcterms:modified xsi:type="dcterms:W3CDTF">2023-06-19T04:33:43Z</dcterms:modified>
</cp:coreProperties>
</file>