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notesSlides/notesSlide2.xml" ContentType="application/vnd.openxmlformats-officedocument.presentationml.notesSlide+xml"/>
  <Override PartName="/ppt/tags/tag2.xml" ContentType="application/vnd.openxmlformats-officedocument.presentationml.tags+xml"/>
  <Override PartName="/ppt/notesSlides/notesSlide3.xml" ContentType="application/vnd.openxmlformats-officedocument.presentationml.notesSlide+xml"/>
  <Override PartName="/ppt/tags/tag3.xml" ContentType="application/vnd.openxmlformats-officedocument.presentationml.tags+xml"/>
  <Override PartName="/ppt/notesSlides/notesSlide4.xml" ContentType="application/vnd.openxmlformats-officedocument.presentationml.notesSlide+xml"/>
  <Override PartName="/ppt/tags/tag4.xml" ContentType="application/vnd.openxmlformats-officedocument.presentationml.tags+xml"/>
  <Override PartName="/ppt/notesSlides/notesSlide5.xml" ContentType="application/vnd.openxmlformats-officedocument.presentationml.notesSlide+xml"/>
  <Override PartName="/ppt/tags/tag5.xml" ContentType="application/vnd.openxmlformats-officedocument.presentationml.tags+xml"/>
  <Override PartName="/ppt/notesSlides/notesSlide6.xml" ContentType="application/vnd.openxmlformats-officedocument.presentationml.notesSlide+xml"/>
  <Override PartName="/ppt/tags/tag6.xml" ContentType="application/vnd.openxmlformats-officedocument.presentationml.tags+xml"/>
  <Override PartName="/ppt/notesSlides/notesSlide7.xml" ContentType="application/vnd.openxmlformats-officedocument.presentationml.notesSlide+xml"/>
  <Override PartName="/ppt/tags/tag7.xml" ContentType="application/vnd.openxmlformats-officedocument.presentationml.tags+xml"/>
  <Override PartName="/ppt/notesSlides/notesSlide8.xml" ContentType="application/vnd.openxmlformats-officedocument.presentationml.notesSlide+xml"/>
  <Override PartName="/ppt/tags/tag8.xml" ContentType="application/vnd.openxmlformats-officedocument.presentationml.tags+xml"/>
  <Override PartName="/ppt/notesSlides/notesSlide9.xml" ContentType="application/vnd.openxmlformats-officedocument.presentationml.notesSlide+xml"/>
  <Override PartName="/ppt/tags/tag9.xml" ContentType="application/vnd.openxmlformats-officedocument.presentationml.tags+xml"/>
  <Override PartName="/ppt/notesSlides/notesSlide10.xml" ContentType="application/vnd.openxmlformats-officedocument.presentationml.notesSlide+xml"/>
  <Override PartName="/ppt/tags/tag10.xml" ContentType="application/vnd.openxmlformats-officedocument.presentationml.tags+xml"/>
  <Override PartName="/ppt/notesSlides/notesSlide11.xml" ContentType="application/vnd.openxmlformats-officedocument.presentationml.notesSlide+xml"/>
  <Override PartName="/ppt/tags/tag11.xml" ContentType="application/vnd.openxmlformats-officedocument.presentationml.tags+xml"/>
  <Override PartName="/ppt/notesSlides/notesSlide12.xml" ContentType="application/vnd.openxmlformats-officedocument.presentationml.notesSlide+xml"/>
  <Override PartName="/ppt/tags/tag12.xml" ContentType="application/vnd.openxmlformats-officedocument.presentationml.tags+xml"/>
  <Override PartName="/ppt/notesSlides/notesSlide13.xml" ContentType="application/vnd.openxmlformats-officedocument.presentationml.notesSlide+xml"/>
  <Override PartName="/ppt/tags/tag13.xml" ContentType="application/vnd.openxmlformats-officedocument.presentationml.tags+xml"/>
  <Override PartName="/ppt/notesSlides/notesSlide14.xml" ContentType="application/vnd.openxmlformats-officedocument.presentationml.notesSlide+xml"/>
  <Override PartName="/ppt/tags/tag14.xml" ContentType="application/vnd.openxmlformats-officedocument.presentationml.tags+xml"/>
  <Override PartName="/ppt/notesSlides/notesSlide15.xml" ContentType="application/vnd.openxmlformats-officedocument.presentationml.notesSlide+xml"/>
  <Override PartName="/ppt/tags/tag15.xml" ContentType="application/vnd.openxmlformats-officedocument.presentationml.tags+xml"/>
  <Override PartName="/ppt/notesSlides/notesSlide16.xml" ContentType="application/vnd.openxmlformats-officedocument.presentationml.notesSlide+xml"/>
  <Override PartName="/ppt/tags/tag16.xml" ContentType="application/vnd.openxmlformats-officedocument.presentationml.tags+xml"/>
  <Override PartName="/ppt/notesSlides/notesSlide17.xml" ContentType="application/vnd.openxmlformats-officedocument.presentationml.notesSlide+xml"/>
  <Override PartName="/ppt/tags/tag17.xml" ContentType="application/vnd.openxmlformats-officedocument.presentationml.tags+xml"/>
  <Override PartName="/ppt/notesSlides/notesSlide18.xml" ContentType="application/vnd.openxmlformats-officedocument.presentationml.notesSlide+xml"/>
  <Override PartName="/ppt/tags/tag18.xml" ContentType="application/vnd.openxmlformats-officedocument.presentationml.tags+xml"/>
  <Override PartName="/ppt/notesSlides/notesSlide19.xml" ContentType="application/vnd.openxmlformats-officedocument.presentationml.notesSlide+xml"/>
  <Override PartName="/ppt/tags/tag19.xml" ContentType="application/vnd.openxmlformats-officedocument.presentationml.tags+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87" r:id="rId2"/>
    <p:sldMasterId id="2147483701" r:id="rId3"/>
    <p:sldMasterId id="2147483674" r:id="rId4"/>
    <p:sldMasterId id="2147483660" r:id="rId5"/>
  </p:sldMasterIdLst>
  <p:notesMasterIdLst>
    <p:notesMasterId r:id="rId26"/>
  </p:notesMasterIdLst>
  <p:handoutMasterIdLst>
    <p:handoutMasterId r:id="rId27"/>
  </p:handoutMasterIdLst>
  <p:sldIdLst>
    <p:sldId id="271" r:id="rId6"/>
    <p:sldId id="265" r:id="rId7"/>
    <p:sldId id="292" r:id="rId8"/>
    <p:sldId id="293" r:id="rId9"/>
    <p:sldId id="294" r:id="rId10"/>
    <p:sldId id="295" r:id="rId11"/>
    <p:sldId id="296" r:id="rId12"/>
    <p:sldId id="297" r:id="rId13"/>
    <p:sldId id="298" r:id="rId14"/>
    <p:sldId id="315" r:id="rId15"/>
    <p:sldId id="299" r:id="rId16"/>
    <p:sldId id="300" r:id="rId17"/>
    <p:sldId id="301" r:id="rId18"/>
    <p:sldId id="316" r:id="rId19"/>
    <p:sldId id="302" r:id="rId20"/>
    <p:sldId id="303" r:id="rId21"/>
    <p:sldId id="304" r:id="rId22"/>
    <p:sldId id="317" r:id="rId23"/>
    <p:sldId id="305" r:id="rId24"/>
    <p:sldId id="306" r:id="rId25"/>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5" autoAdjust="0"/>
    <p:restoredTop sz="95250" autoAdjust="0"/>
  </p:normalViewPr>
  <p:slideViewPr>
    <p:cSldViewPr snapToGrid="0">
      <p:cViewPr varScale="1">
        <p:scale>
          <a:sx n="89" d="100"/>
          <a:sy n="89" d="100"/>
        </p:scale>
        <p:origin x="84" y="516"/>
      </p:cViewPr>
      <p:guideLst/>
    </p:cSldViewPr>
  </p:slideViewPr>
  <p:notesTextViewPr>
    <p:cViewPr>
      <p:scale>
        <a:sx n="3" d="2"/>
        <a:sy n="3" d="2"/>
      </p:scale>
      <p:origin x="0" y="0"/>
    </p:cViewPr>
  </p:notesTextViewPr>
  <p:notesViewPr>
    <p:cSldViewPr snapToGrid="0">
      <p:cViewPr varScale="1">
        <p:scale>
          <a:sx n="57" d="100"/>
          <a:sy n="57" d="100"/>
        </p:scale>
        <p:origin x="2568"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4E2486A-C254-4978-9D99-C2A82B36D619}" type="datetimeFigureOut">
              <a:rPr kumimoji="1" lang="ja-JP" altLang="en-US" smtClean="0"/>
              <a:t>2024/6/24</a:t>
            </a:fld>
            <a:endParaRPr kumimoji="1" lang="ja-JP" altLang="en-US"/>
          </a:p>
        </p:txBody>
      </p:sp>
      <p:sp>
        <p:nvSpPr>
          <p:cNvPr id="4" name="フッター プレースホルダー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6" name="スライド番号プレースホルダー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BD3735-E4A6-45FA-A94F-B476DEBAE3BB}" type="slidenum">
              <a:rPr kumimoji="1" lang="ja-JP" altLang="en-US" smtClean="0"/>
              <a:t>‹#›</a:t>
            </a:fld>
            <a:endParaRPr kumimoji="1" lang="ja-JP" altLang="en-US"/>
          </a:p>
        </p:txBody>
      </p:sp>
    </p:spTree>
    <p:extLst>
      <p:ext uri="{BB962C8B-B14F-4D97-AF65-F5344CB8AC3E}">
        <p14:creationId xmlns:p14="http://schemas.microsoft.com/office/powerpoint/2010/main" val="407615814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F2DA1EF-D9CD-4AFD-BE82-CFE483286A68}" type="datetimeFigureOut">
              <a:rPr kumimoji="1" lang="ja-JP" altLang="en-US" smtClean="0"/>
              <a:t>2024/6/24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11501-1C33-46B9-9140-509589D034E0}" type="slidenum">
              <a:rPr kumimoji="1" lang="ja-JP" altLang="en-US" smtClean="0"/>
              <a:t>‹#›</a:t>
            </a:fld>
            <a:endParaRPr kumimoji="1" lang="ja-JP" altLang="en-US"/>
          </a:p>
        </p:txBody>
      </p:sp>
    </p:spTree>
    <p:extLst>
      <p:ext uri="{BB962C8B-B14F-4D97-AF65-F5344CB8AC3E}">
        <p14:creationId xmlns:p14="http://schemas.microsoft.com/office/powerpoint/2010/main" val="155114423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a:t>
            </a:fld>
            <a:endParaRPr kumimoji="1" lang="ja-JP" altLang="en-US" dirty="0"/>
          </a:p>
        </p:txBody>
      </p:sp>
    </p:spTree>
    <p:extLst>
      <p:ext uri="{BB962C8B-B14F-4D97-AF65-F5344CB8AC3E}">
        <p14:creationId xmlns:p14="http://schemas.microsoft.com/office/powerpoint/2010/main" val="3606507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10</a:t>
            </a:fld>
            <a:endParaRPr kumimoji="1" lang="ja-JP" altLang="en-US"/>
          </a:p>
        </p:txBody>
      </p:sp>
    </p:spTree>
    <p:extLst>
      <p:ext uri="{BB962C8B-B14F-4D97-AF65-F5344CB8AC3E}">
        <p14:creationId xmlns:p14="http://schemas.microsoft.com/office/powerpoint/2010/main" val="17805537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11</a:t>
            </a:fld>
            <a:endParaRPr kumimoji="1" lang="ja-JP" altLang="en-US"/>
          </a:p>
        </p:txBody>
      </p:sp>
    </p:spTree>
    <p:extLst>
      <p:ext uri="{BB962C8B-B14F-4D97-AF65-F5344CB8AC3E}">
        <p14:creationId xmlns:p14="http://schemas.microsoft.com/office/powerpoint/2010/main" val="3014768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12</a:t>
            </a:fld>
            <a:endParaRPr kumimoji="1" lang="ja-JP" altLang="en-US"/>
          </a:p>
        </p:txBody>
      </p:sp>
    </p:spTree>
    <p:extLst>
      <p:ext uri="{BB962C8B-B14F-4D97-AF65-F5344CB8AC3E}">
        <p14:creationId xmlns:p14="http://schemas.microsoft.com/office/powerpoint/2010/main" val="38456716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13</a:t>
            </a:fld>
            <a:endParaRPr kumimoji="1" lang="ja-JP" altLang="en-US"/>
          </a:p>
        </p:txBody>
      </p:sp>
    </p:spTree>
    <p:extLst>
      <p:ext uri="{BB962C8B-B14F-4D97-AF65-F5344CB8AC3E}">
        <p14:creationId xmlns:p14="http://schemas.microsoft.com/office/powerpoint/2010/main" val="3103842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14</a:t>
            </a:fld>
            <a:endParaRPr kumimoji="1" lang="ja-JP" altLang="en-US"/>
          </a:p>
        </p:txBody>
      </p:sp>
    </p:spTree>
    <p:extLst>
      <p:ext uri="{BB962C8B-B14F-4D97-AF65-F5344CB8AC3E}">
        <p14:creationId xmlns:p14="http://schemas.microsoft.com/office/powerpoint/2010/main" val="39411878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15</a:t>
            </a:fld>
            <a:endParaRPr kumimoji="1" lang="ja-JP" altLang="en-US"/>
          </a:p>
        </p:txBody>
      </p:sp>
    </p:spTree>
    <p:extLst>
      <p:ext uri="{BB962C8B-B14F-4D97-AF65-F5344CB8AC3E}">
        <p14:creationId xmlns:p14="http://schemas.microsoft.com/office/powerpoint/2010/main" val="16006735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16</a:t>
            </a:fld>
            <a:endParaRPr kumimoji="1" lang="ja-JP" altLang="en-US"/>
          </a:p>
        </p:txBody>
      </p:sp>
    </p:spTree>
    <p:extLst>
      <p:ext uri="{BB962C8B-B14F-4D97-AF65-F5344CB8AC3E}">
        <p14:creationId xmlns:p14="http://schemas.microsoft.com/office/powerpoint/2010/main" val="27089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17</a:t>
            </a:fld>
            <a:endParaRPr kumimoji="1" lang="ja-JP" altLang="en-US"/>
          </a:p>
        </p:txBody>
      </p:sp>
    </p:spTree>
    <p:extLst>
      <p:ext uri="{BB962C8B-B14F-4D97-AF65-F5344CB8AC3E}">
        <p14:creationId xmlns:p14="http://schemas.microsoft.com/office/powerpoint/2010/main" val="373326109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18</a:t>
            </a:fld>
            <a:endParaRPr kumimoji="1" lang="ja-JP" altLang="en-US"/>
          </a:p>
        </p:txBody>
      </p:sp>
    </p:spTree>
    <p:extLst>
      <p:ext uri="{BB962C8B-B14F-4D97-AF65-F5344CB8AC3E}">
        <p14:creationId xmlns:p14="http://schemas.microsoft.com/office/powerpoint/2010/main" val="18558184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19</a:t>
            </a:fld>
            <a:endParaRPr kumimoji="1" lang="ja-JP" altLang="en-US"/>
          </a:p>
        </p:txBody>
      </p:sp>
    </p:spTree>
    <p:extLst>
      <p:ext uri="{BB962C8B-B14F-4D97-AF65-F5344CB8AC3E}">
        <p14:creationId xmlns:p14="http://schemas.microsoft.com/office/powerpoint/2010/main" val="30246875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a:t>
            </a:fld>
            <a:endParaRPr kumimoji="1" lang="ja-JP" altLang="en-US"/>
          </a:p>
        </p:txBody>
      </p:sp>
    </p:spTree>
    <p:extLst>
      <p:ext uri="{BB962C8B-B14F-4D97-AF65-F5344CB8AC3E}">
        <p14:creationId xmlns:p14="http://schemas.microsoft.com/office/powerpoint/2010/main" val="42398280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20</a:t>
            </a:fld>
            <a:endParaRPr kumimoji="1" lang="ja-JP" altLang="en-US"/>
          </a:p>
        </p:txBody>
      </p:sp>
    </p:spTree>
    <p:extLst>
      <p:ext uri="{BB962C8B-B14F-4D97-AF65-F5344CB8AC3E}">
        <p14:creationId xmlns:p14="http://schemas.microsoft.com/office/powerpoint/2010/main" val="8483456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3</a:t>
            </a:fld>
            <a:endParaRPr kumimoji="1" lang="ja-JP" altLang="en-US"/>
          </a:p>
        </p:txBody>
      </p:sp>
    </p:spTree>
    <p:extLst>
      <p:ext uri="{BB962C8B-B14F-4D97-AF65-F5344CB8AC3E}">
        <p14:creationId xmlns:p14="http://schemas.microsoft.com/office/powerpoint/2010/main" val="9888405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4</a:t>
            </a:fld>
            <a:endParaRPr kumimoji="1" lang="ja-JP" altLang="en-US"/>
          </a:p>
        </p:txBody>
      </p:sp>
    </p:spTree>
    <p:extLst>
      <p:ext uri="{BB962C8B-B14F-4D97-AF65-F5344CB8AC3E}">
        <p14:creationId xmlns:p14="http://schemas.microsoft.com/office/powerpoint/2010/main" val="30357172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5</a:t>
            </a:fld>
            <a:endParaRPr kumimoji="1" lang="ja-JP" altLang="en-US"/>
          </a:p>
        </p:txBody>
      </p:sp>
    </p:spTree>
    <p:extLst>
      <p:ext uri="{BB962C8B-B14F-4D97-AF65-F5344CB8AC3E}">
        <p14:creationId xmlns:p14="http://schemas.microsoft.com/office/powerpoint/2010/main" val="9799608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6</a:t>
            </a:fld>
            <a:endParaRPr kumimoji="1" lang="ja-JP" altLang="en-US"/>
          </a:p>
        </p:txBody>
      </p:sp>
    </p:spTree>
    <p:extLst>
      <p:ext uri="{BB962C8B-B14F-4D97-AF65-F5344CB8AC3E}">
        <p14:creationId xmlns:p14="http://schemas.microsoft.com/office/powerpoint/2010/main" val="36973126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7</a:t>
            </a:fld>
            <a:endParaRPr kumimoji="1" lang="ja-JP" altLang="en-US"/>
          </a:p>
        </p:txBody>
      </p:sp>
    </p:spTree>
    <p:extLst>
      <p:ext uri="{BB962C8B-B14F-4D97-AF65-F5344CB8AC3E}">
        <p14:creationId xmlns:p14="http://schemas.microsoft.com/office/powerpoint/2010/main" val="1238648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8</a:t>
            </a:fld>
            <a:endParaRPr kumimoji="1" lang="ja-JP" altLang="en-US"/>
          </a:p>
        </p:txBody>
      </p:sp>
    </p:spTree>
    <p:extLst>
      <p:ext uri="{BB962C8B-B14F-4D97-AF65-F5344CB8AC3E}">
        <p14:creationId xmlns:p14="http://schemas.microsoft.com/office/powerpoint/2010/main" val="4241809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CE511501-1C33-46B9-9140-509589D034E0}" type="slidenum">
              <a:rPr kumimoji="1" lang="ja-JP" altLang="en-US" smtClean="0"/>
              <a:t>9</a:t>
            </a:fld>
            <a:endParaRPr kumimoji="1" lang="ja-JP" altLang="en-US"/>
          </a:p>
        </p:txBody>
      </p:sp>
    </p:spTree>
    <p:extLst>
      <p:ext uri="{BB962C8B-B14F-4D97-AF65-F5344CB8AC3E}">
        <p14:creationId xmlns:p14="http://schemas.microsoft.com/office/powerpoint/2010/main" val="3804452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7" name="日付プレースホルダー 6"/>
          <p:cNvSpPr>
            <a:spLocks noGrp="1"/>
          </p:cNvSpPr>
          <p:nvPr>
            <p:ph type="dt" sz="half" idx="10"/>
          </p:nvPr>
        </p:nvSpPr>
        <p:spPr/>
        <p:txBody>
          <a:bodyPr/>
          <a:lstStyle/>
          <a:p>
            <a:fld id="{026DFA7C-4F8D-470B-A1AB-BB25CCB9B707}"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0" name="タイトル 9"/>
          <p:cNvSpPr>
            <a:spLocks noGrp="1"/>
          </p:cNvSpPr>
          <p:nvPr>
            <p:ph type="title"/>
          </p:nvPr>
        </p:nvSpPr>
        <p:spPr/>
        <p:txBody>
          <a:bodyPr/>
          <a:lstStyle/>
          <a:p>
            <a:r>
              <a:rPr kumimoji="1" lang="ja-JP" altLang="en-US"/>
              <a:t>マスター タイトルの書式設定</a:t>
            </a:r>
          </a:p>
        </p:txBody>
      </p:sp>
    </p:spTree>
    <p:extLst>
      <p:ext uri="{BB962C8B-B14F-4D97-AF65-F5344CB8AC3E}">
        <p14:creationId xmlns:p14="http://schemas.microsoft.com/office/powerpoint/2010/main" val="3885631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4DDB483-FDB8-4B66-AEC4-03EA20D8596C}"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245709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E856A08-FFB8-4A07-A9CF-34267C9F5426}"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54184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2E70892-132D-43F8-8C1F-1B33E49CB960}"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43214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E88683B-0EC3-4D7C-95CE-F2516E1DCCB7}"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3698886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8ABC973-0F92-49D7-9AFA-F399CE8179CC}"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8041597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6CCFD85D-9A4D-49FC-A843-BAD8B568CCB4}"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0891855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578E3AA-5B17-443D-AAE7-7D5067A13386}"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23638095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9EF4A47-9F84-4C87-9279-516403C9F658}"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88916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A4EE0422-883A-4692-9B69-827F877A5CC4}"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557576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C74DC46-3661-4FC3-B415-8798A737DE2B}"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5550764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4E47E0F9-5EFA-4562-AD16-74DEBC8541C0}"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226752117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BB8E8E-4247-4462-B452-B357BFF98658}" type="datetime1">
              <a:rPr kumimoji="1" lang="ja-JP" altLang="en-US" smtClean="0"/>
              <a:t>2024/6/24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7773859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FBA0129-6E8F-4396-AE89-2FC70F3C1DC8}"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33357803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77DE3D1-10D5-4118-9127-B3F958F786F1}"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4460362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D022036-A8CF-4CFC-A48E-833467CC6E61}"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78103225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C24A9C-2BE1-422B-AA65-B1612591ECAA}"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12180923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F4DA547-90AD-4701-A6C8-27336E17D868}"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42728504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19C06F6-7FE9-4BFF-8123-54DD9037E158}"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417057290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F35C47C-225E-498F-A52E-42621E856228}"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7092842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341B405-C23F-4D44-B2FD-0954B5C9C0B3}"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43179254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576AC81-6A20-4A7C-85E2-F992258A33AF}"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3675372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09D92F5-8EB7-4169-B968-D1B1CDA71AE2}"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35908780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11CC5903-6349-4BE5-B997-C55E198A5BEA}"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27440134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E909FE12-BEEF-4596-B5D9-FB28F79B2023}"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33611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AE82434-2B09-4BE6-A552-9397770DF854}" type="datetime1">
              <a:rPr kumimoji="1" lang="ja-JP" altLang="en-US" smtClean="0"/>
              <a:t>2024/6/24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9523141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AECD6915-2D2D-49D1-9095-F1174EFF0DA8}"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777939306"/>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D0C3808-A616-46CC-BE1B-D90740542550}"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13206411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61C886-FF3C-4C8E-A64D-AB2A872EF092}"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322372042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5BB2C1E-F597-4826-8F56-2F99464A1080}"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26763184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6ECB4FBC-1472-423D-AA4B-A3A4345D6D34}"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683829732"/>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3D44A02-7F50-4935-95B6-C042D06F21A6}"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275900364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CDE8C6-78C4-4896-A40C-0064E8D1D024}"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821191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2CB2C4D-DE41-4C8C-83C7-B35C92E75773}"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4021632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60FB27A-2842-45D1-8395-EC8343117B99}"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356745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D2F4FE83-262F-4D5D-BB2E-E46B2A42AA27}"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122481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69ECD97-E321-482C-925E-456FFBA9EBEA}"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1565540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DA3937A3-D8F9-475B-A631-25DC052CED47}" type="datetime1">
              <a:rPr kumimoji="1" lang="ja-JP" altLang="en-US" smtClean="0"/>
              <a:t>2024/6/24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9254899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7EDF4228-2AB5-410C-8C7E-25E6DBE413D9}"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423761758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FAC1ED1-575A-41DD-A045-0005DFBFA15C}"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5193855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E1E528B5-4AEB-4C3A-A8ED-78EE976BA7E6}"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338574208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7A823E39-B061-4431-89E9-EC731F3C6A92}"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2F27B11-74A9-4FF3-B93D-8CD4ADE42620}" type="slidenum">
              <a:rPr kumimoji="1" lang="ja-JP" altLang="en-US" smtClean="0"/>
              <a:t>‹#›</a:t>
            </a:fld>
            <a:endParaRPr kumimoji="1" lang="ja-JP" altLang="en-US"/>
          </a:p>
        </p:txBody>
      </p:sp>
    </p:spTree>
    <p:extLst>
      <p:ext uri="{BB962C8B-B14F-4D97-AF65-F5344CB8AC3E}">
        <p14:creationId xmlns:p14="http://schemas.microsoft.com/office/powerpoint/2010/main" val="1529423143"/>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91AA8E2-2AD9-41D3-9BD5-9EBAF2F0723F}"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80145618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14D7B09-473A-4596-97C4-E1608D3F27A9}"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317175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1349EF72-CB3E-4F82-8200-FD09214F1B55}"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86873471"/>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396F500-5FC5-4F81-B32D-CD134C83131B}"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5186001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B72BA70-7430-4EFA-BAA4-2C1805AB4A60}"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57122668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53A4457-A826-43BF-8B5F-7F82D85903DE}"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488626819"/>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4A196AA-3B1A-4A99-8CE8-AEEAB4756832}"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61024437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0D1CA45-A8EE-4FDD-87DF-BE4C2180BFC9}"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335298722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B589596-4396-475B-BAFF-670B4E4C65DB}" type="datetime1">
              <a:rPr kumimoji="1" lang="ja-JP" altLang="en-US" smtClean="0"/>
              <a:t>2024/6/24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57800058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15F58CCF-47EF-47E9-A682-D65C43EB1E07}"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76890180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FD21C0E-0B2B-4E75-953D-7B3BC2F5EECF}"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099751104"/>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21E96559-135C-4DAA-991F-30834100C1C7}"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267500330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8CBB9FD-27DC-4039-A47A-950D3DD1BF4F}" type="datetime1">
              <a:rPr kumimoji="1" lang="ja-JP" altLang="en-US" smtClean="0"/>
              <a:t>2024/6/24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665771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ACE4D92-1CD5-43F0-A239-8AEBB906CDCD}" type="datetime1">
              <a:rPr kumimoji="1" lang="ja-JP" altLang="en-US" smtClean="0"/>
              <a:t>2024/6/24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3494941408"/>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6" name="日付プレースホルダー 5"/>
          <p:cNvSpPr>
            <a:spLocks noGrp="1"/>
          </p:cNvSpPr>
          <p:nvPr>
            <p:ph type="dt" sz="half" idx="10"/>
          </p:nvPr>
        </p:nvSpPr>
        <p:spPr/>
        <p:txBody>
          <a:bodyPr/>
          <a:lstStyle/>
          <a:p>
            <a:fld id="{D1D66405-1911-4D2F-B4DC-6507D3374896}" type="datetime1">
              <a:rPr kumimoji="1" lang="ja-JP" altLang="en-US" smtClean="0"/>
              <a:t>2024/6/24</a:t>
            </a:fld>
            <a:endParaRPr kumimoji="1" lang="ja-JP" altLang="en-US"/>
          </a:p>
        </p:txBody>
      </p:sp>
      <p:sp>
        <p:nvSpPr>
          <p:cNvPr id="7" name="フッター プレースホルダー 6"/>
          <p:cNvSpPr>
            <a:spLocks noGrp="1"/>
          </p:cNvSpPr>
          <p:nvPr>
            <p:ph type="ftr" sz="quarter" idx="11"/>
          </p:nvPr>
        </p:nvSpPr>
        <p:spPr/>
        <p:txBody>
          <a:bodyPr/>
          <a:lstStyle/>
          <a:p>
            <a:endParaRPr kumimoji="1" lang="ja-JP" altLang="en-US"/>
          </a:p>
        </p:txBody>
      </p:sp>
      <p:sp>
        <p:nvSpPr>
          <p:cNvPr id="8" name="スライド番号プレースホルダー 7"/>
          <p:cNvSpPr>
            <a:spLocks noGrp="1"/>
          </p:cNvSpPr>
          <p:nvPr>
            <p:ph type="sldNum" sz="quarter" idx="12"/>
          </p:nvPr>
        </p:nvSpPr>
        <p:spPr/>
        <p:txBody>
          <a:body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10322907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F25CA54-9F9F-4500-8D26-2A67EFF44DB3}" type="datetime1">
              <a:rPr kumimoji="1" lang="ja-JP" altLang="en-US" smtClean="0"/>
              <a:t>2024/6/24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1565684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C8FECBC-4F40-47FE-B137-626A979DF050}" type="datetime1">
              <a:rPr kumimoji="1" lang="ja-JP" altLang="en-US" smtClean="0"/>
              <a:t>2024/6/24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81830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2C320F0C-03F2-460B-B1B7-AFE40419A343}" type="datetime1">
              <a:rPr kumimoji="1" lang="ja-JP" altLang="en-US" smtClean="0"/>
              <a:t>2024/6/24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7C7902E-D286-4B94-BC56-2A8558325CB4}" type="slidenum">
              <a:rPr kumimoji="1" lang="ja-JP" altLang="en-US" smtClean="0"/>
              <a:t>‹#›</a:t>
            </a:fld>
            <a:endParaRPr kumimoji="1" lang="ja-JP" altLang="en-US"/>
          </a:p>
        </p:txBody>
      </p:sp>
    </p:spTree>
    <p:extLst>
      <p:ext uri="{BB962C8B-B14F-4D97-AF65-F5344CB8AC3E}">
        <p14:creationId xmlns:p14="http://schemas.microsoft.com/office/powerpoint/2010/main" val="2245811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6.xml"/><Relationship Id="rId13" Type="http://schemas.openxmlformats.org/officeDocument/2006/relationships/theme" Target="../theme/theme5.xml"/><Relationship Id="rId3" Type="http://schemas.openxmlformats.org/officeDocument/2006/relationships/slideLayout" Target="../slideLayouts/slideLayout51.xml"/><Relationship Id="rId7" Type="http://schemas.openxmlformats.org/officeDocument/2006/relationships/slideLayout" Target="../slideLayouts/slideLayout55.xml"/><Relationship Id="rId12" Type="http://schemas.openxmlformats.org/officeDocument/2006/relationships/slideLayout" Target="../slideLayouts/slideLayout60.xml"/><Relationship Id="rId2" Type="http://schemas.openxmlformats.org/officeDocument/2006/relationships/slideLayout" Target="../slideLayouts/slideLayout50.xml"/><Relationship Id="rId1" Type="http://schemas.openxmlformats.org/officeDocument/2006/relationships/slideLayout" Target="../slideLayouts/slideLayout49.xml"/><Relationship Id="rId6" Type="http://schemas.openxmlformats.org/officeDocument/2006/relationships/slideLayout" Target="../slideLayouts/slideLayout54.xml"/><Relationship Id="rId11" Type="http://schemas.openxmlformats.org/officeDocument/2006/relationships/slideLayout" Target="../slideLayouts/slideLayout59.xml"/><Relationship Id="rId5" Type="http://schemas.openxmlformats.org/officeDocument/2006/relationships/slideLayout" Target="../slideLayouts/slideLayout53.xml"/><Relationship Id="rId10" Type="http://schemas.openxmlformats.org/officeDocument/2006/relationships/slideLayout" Target="../slideLayouts/slideLayout58.xml"/><Relationship Id="rId4" Type="http://schemas.openxmlformats.org/officeDocument/2006/relationships/slideLayout" Target="../slideLayouts/slideLayout52.xml"/><Relationship Id="rId9"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4020A8-F826-42B6-9291-1C176EC26609}" type="datetime1">
              <a:rPr kumimoji="1" lang="ja-JP" altLang="en-US" smtClean="0"/>
              <a:t>2024/6/24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C7902E-D286-4B94-BC56-2A8558325CB4}" type="slidenum">
              <a:rPr kumimoji="1" lang="ja-JP" altLang="en-US" smtClean="0"/>
              <a:t>‹#›</a:t>
            </a:fld>
            <a:endParaRPr kumimoji="1" lang="ja-JP" altLang="en-US" dirty="0"/>
          </a:p>
        </p:txBody>
      </p:sp>
    </p:spTree>
    <p:extLst>
      <p:ext uri="{BB962C8B-B14F-4D97-AF65-F5344CB8AC3E}">
        <p14:creationId xmlns:p14="http://schemas.microsoft.com/office/powerpoint/2010/main" val="848814347"/>
      </p:ext>
    </p:extLst>
  </p:cSld>
  <p:clrMap bg1="lt1" tx1="dk1" bg2="lt2" tx2="dk2" accent1="accent1" accent2="accent2" accent3="accent3" accent4="accent4" accent5="accent5" accent6="accent6" hlink="hlink" folHlink="folHlink"/>
  <p:sldLayoutIdLst>
    <p:sldLayoutId id="2147483649" r:id="rId1"/>
    <p:sldLayoutId id="2147483673"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B01D1F-6287-485A-9C07-5A7874ADA035}" type="datetime1">
              <a:rPr kumimoji="1" lang="ja-JP" altLang="en-US" smtClean="0"/>
              <a:t>2024/6/24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02B5E4-9F34-449E-B1FA-0AD9E774C27B}" type="slidenum">
              <a:rPr kumimoji="1" lang="ja-JP" altLang="en-US" smtClean="0"/>
              <a:t>‹#›</a:t>
            </a:fld>
            <a:endParaRPr kumimoji="1" lang="ja-JP" altLang="en-US"/>
          </a:p>
        </p:txBody>
      </p:sp>
    </p:spTree>
    <p:extLst>
      <p:ext uri="{BB962C8B-B14F-4D97-AF65-F5344CB8AC3E}">
        <p14:creationId xmlns:p14="http://schemas.microsoft.com/office/powerpoint/2010/main" val="97312341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70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6FEF6-2AA0-4B47-A5AD-DB366C5D2F3D}" type="datetime1">
              <a:rPr kumimoji="1" lang="ja-JP" altLang="en-US" smtClean="0"/>
              <a:t>2024/6/24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C50909-6F9B-4806-9E01-39F20CAEB65E}" type="slidenum">
              <a:rPr kumimoji="1" lang="ja-JP" altLang="en-US" smtClean="0"/>
              <a:t>‹#›</a:t>
            </a:fld>
            <a:endParaRPr kumimoji="1" lang="ja-JP" altLang="en-US"/>
          </a:p>
        </p:txBody>
      </p:sp>
    </p:spTree>
    <p:extLst>
      <p:ext uri="{BB962C8B-B14F-4D97-AF65-F5344CB8AC3E}">
        <p14:creationId xmlns:p14="http://schemas.microsoft.com/office/powerpoint/2010/main" val="1681343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C0837DE-37FA-4BD4-B84A-64F643335B71}" type="datetime1">
              <a:rPr kumimoji="1" lang="ja-JP" altLang="en-US" smtClean="0"/>
              <a:t>2024/6/24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F27B11-74A9-4FF3-B93D-8CD4ADE42620}" type="slidenum">
              <a:rPr kumimoji="1" lang="ja-JP" altLang="en-US" smtClean="0"/>
              <a:t>‹#›</a:t>
            </a:fld>
            <a:endParaRPr kumimoji="1" lang="ja-JP" altLang="en-US" dirty="0"/>
          </a:p>
        </p:txBody>
      </p:sp>
    </p:spTree>
    <p:extLst>
      <p:ext uri="{BB962C8B-B14F-4D97-AF65-F5344CB8AC3E}">
        <p14:creationId xmlns:p14="http://schemas.microsoft.com/office/powerpoint/2010/main" val="3107897951"/>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AFC3DE-FD4A-40AB-A647-84687ACC2543}" type="datetime1">
              <a:rPr kumimoji="1" lang="ja-JP" altLang="en-US" smtClean="0"/>
              <a:t>2024/6/24</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31D2C1-7675-46BC-9870-BEA07FB2FA3E}" type="slidenum">
              <a:rPr kumimoji="1" lang="ja-JP" altLang="en-US" smtClean="0"/>
              <a:t>‹#›</a:t>
            </a:fld>
            <a:endParaRPr kumimoji="1" lang="ja-JP" altLang="en-US"/>
          </a:p>
        </p:txBody>
      </p:sp>
    </p:spTree>
    <p:extLst>
      <p:ext uri="{BB962C8B-B14F-4D97-AF65-F5344CB8AC3E}">
        <p14:creationId xmlns:p14="http://schemas.microsoft.com/office/powerpoint/2010/main" val="4229833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tags" Target="../tags/tag9.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xml"/><Relationship Id="rId1" Type="http://schemas.openxmlformats.org/officeDocument/2006/relationships/tags" Target="../tags/tag10.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tags" Target="../tags/tag1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xml"/><Relationship Id="rId1" Type="http://schemas.openxmlformats.org/officeDocument/2006/relationships/tags" Target="../tags/tag1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xml"/><Relationship Id="rId1" Type="http://schemas.openxmlformats.org/officeDocument/2006/relationships/tags" Target="../tags/tag1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tags" Target="../tags/tag14.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tags" Target="../tags/tag16.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tags" Target="../tags/tag1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tags" Target="../tags/tag18.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xml"/><Relationship Id="rId1" Type="http://schemas.openxmlformats.org/officeDocument/2006/relationships/tags" Target="../tags/tag19.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xml"/><Relationship Id="rId1" Type="http://schemas.openxmlformats.org/officeDocument/2006/relationships/tags" Target="../tags/tag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58757" y="1741251"/>
            <a:ext cx="10719881" cy="4231532"/>
          </a:xfrm>
        </p:spPr>
        <p:txBody>
          <a:bodyPr/>
          <a:lstStyle/>
          <a:p>
            <a:endParaRPr kumimoji="1" lang="ja-JP" altLang="en-US" dirty="0"/>
          </a:p>
          <a:p>
            <a:endParaRPr lang="ja-JP" altLang="en-US" dirty="0"/>
          </a:p>
          <a:p>
            <a:r>
              <a:rPr kumimoji="1" lang="ja-JP" altLang="en-US" sz="6600" dirty="0"/>
              <a:t>国際金融論（外国為替論）</a:t>
            </a:r>
          </a:p>
          <a:p>
            <a:endParaRPr lang="ja-JP" altLang="en-US" dirty="0"/>
          </a:p>
          <a:p>
            <a:r>
              <a:rPr lang="ja-JP" altLang="en-US" dirty="0"/>
              <a:t>北九州市立大学　前田　淳（まえだ　じゅん）</a:t>
            </a:r>
          </a:p>
          <a:p>
            <a:endParaRPr kumimoji="1" lang="ja-JP" altLang="en-US" dirty="0"/>
          </a:p>
        </p:txBody>
      </p:sp>
    </p:spTree>
    <p:extLst>
      <p:ext uri="{BB962C8B-B14F-4D97-AF65-F5344CB8AC3E}">
        <p14:creationId xmlns:p14="http://schemas.microsoft.com/office/powerpoint/2010/main" val="1804287925"/>
      </p:ext>
    </p:extLst>
  </p:cSld>
  <p:clrMapOvr>
    <a:masterClrMapping/>
  </p:clrMapOvr>
  <mc:AlternateContent xmlns:mc="http://schemas.openxmlformats.org/markup-compatibility/2006" xmlns:p14="http://schemas.microsoft.com/office/powerpoint/2010/main">
    <mc:Choice Requires="p14">
      <p:transition spd="slow" p14:dur="2000" advTm="7796"/>
    </mc:Choice>
    <mc:Fallback xmlns="">
      <p:transition spd="slow" advTm="779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家計の支出、企業の支出、政府の歳出をただ合計すると、そのうち輸入品への支出がどうしても算入されてしまう。</a:t>
            </a:r>
          </a:p>
          <a:p>
            <a:pPr marL="342900" indent="-342900" algn="l">
              <a:lnSpc>
                <a:spcPct val="100000"/>
              </a:lnSpc>
              <a:spcBef>
                <a:spcPts val="500"/>
              </a:spcBef>
              <a:buFont typeface="Wingdings" panose="05000000000000000000" pitchFamily="2" charset="2"/>
              <a:buChar char="l"/>
            </a:pPr>
            <a:r>
              <a:rPr lang="ja-JP" altLang="en-US" dirty="0"/>
              <a:t>そこで、最後に、</a:t>
            </a:r>
            <a:r>
              <a:rPr lang="en-US" altLang="ja-JP" dirty="0"/>
              <a:t>GDP</a:t>
            </a:r>
            <a:r>
              <a:rPr lang="ja-JP" altLang="en-US" dirty="0"/>
              <a:t>から輸入額を引く。つまり、</a:t>
            </a:r>
            <a:r>
              <a:rPr lang="en-US" altLang="ja-JP" dirty="0"/>
              <a:t>C+I+G+X-M </a:t>
            </a:r>
            <a:r>
              <a:rPr lang="ja-JP" altLang="en-US" dirty="0"/>
              <a:t>となる。</a:t>
            </a:r>
          </a:p>
          <a:p>
            <a:pPr marL="342900" indent="-342900" algn="l">
              <a:lnSpc>
                <a:spcPct val="100000"/>
              </a:lnSpc>
              <a:spcBef>
                <a:spcPts val="500"/>
              </a:spcBef>
              <a:buFont typeface="Wingdings" panose="05000000000000000000" pitchFamily="2" charset="2"/>
              <a:buChar char="l"/>
            </a:pPr>
            <a:r>
              <a:rPr lang="ja-JP" altLang="en-US" dirty="0"/>
              <a:t>こうして、国の様々な統計から、それぞれの項目の金額を捕捉（推計）して、</a:t>
            </a:r>
            <a:r>
              <a:rPr lang="en-US" altLang="ja-JP" dirty="0"/>
              <a:t>GDP</a:t>
            </a:r>
            <a:r>
              <a:rPr lang="ja-JP" altLang="en-US" dirty="0"/>
              <a:t>が割りだされている。</a:t>
            </a:r>
          </a:p>
          <a:p>
            <a:pPr algn="l">
              <a:lnSpc>
                <a:spcPct val="100000"/>
              </a:lnSpc>
              <a:spcBef>
                <a:spcPts val="500"/>
              </a:spcBef>
            </a:pPr>
            <a:endParaRPr lang="ja-JP" altLang="en-US" dirty="0"/>
          </a:p>
          <a:p>
            <a:pPr algn="l">
              <a:lnSpc>
                <a:spcPct val="100000"/>
              </a:lnSpc>
              <a:spcBef>
                <a:spcPts val="500"/>
              </a:spcBef>
            </a:pPr>
            <a:r>
              <a:rPr lang="en-US" altLang="ja-JP" dirty="0"/>
              <a:t>〔</a:t>
            </a:r>
            <a:r>
              <a:rPr lang="ja-JP" altLang="en-US" dirty="0"/>
              <a:t>補足</a:t>
            </a:r>
            <a:r>
              <a:rPr lang="en-US" altLang="ja-JP" dirty="0"/>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輸出入とは、財だけではなく、財・サービスを指す。</a:t>
            </a:r>
          </a:p>
          <a:p>
            <a:pPr marL="342900" indent="-342900" algn="l">
              <a:lnSpc>
                <a:spcPct val="100000"/>
              </a:lnSpc>
              <a:spcBef>
                <a:spcPts val="500"/>
              </a:spcBef>
              <a:buFont typeface="Wingdings" panose="05000000000000000000" pitchFamily="2" charset="2"/>
              <a:buChar char="l"/>
            </a:pPr>
            <a:r>
              <a:rPr lang="ja-JP" altLang="en-US" dirty="0"/>
              <a:t>投資は企業の支出といった便宜的な説明をしたが、実は</a:t>
            </a:r>
            <a:r>
              <a:rPr lang="ja-JP" altLang="en-US"/>
              <a:t>個人が不動産を</a:t>
            </a:r>
            <a:r>
              <a:rPr lang="ja-JP" altLang="en-US" dirty="0"/>
              <a:t>購入した金額などは、投資の項目に算入されている。日頃の生活のための日用品や耐久消費財とは、やや性質が違うため。家具や自動車などは消費に算入される。</a:t>
            </a:r>
          </a:p>
          <a:p>
            <a:pPr marL="342900" indent="-342900" algn="l">
              <a:lnSpc>
                <a:spcPct val="100000"/>
              </a:lnSpc>
              <a:spcBef>
                <a:spcPts val="500"/>
              </a:spcBef>
              <a:buFont typeface="Wingdings" panose="05000000000000000000" pitchFamily="2" charset="2"/>
              <a:buChar char="l"/>
            </a:pPr>
            <a:r>
              <a:rPr lang="ja-JP" altLang="en-US" dirty="0"/>
              <a:t>売れ残ってしまった分は、投資の項目に算入される。つまり、企業が在庫として買い取った、とみなしている。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175018539"/>
      </p:ext>
    </p:extLst>
  </p:cSld>
  <p:clrMapOvr>
    <a:masterClrMapping/>
  </p:clrMapOvr>
  <mc:AlternateContent xmlns:mc="http://schemas.openxmlformats.org/markup-compatibility/2006" xmlns:p14="http://schemas.microsoft.com/office/powerpoint/2010/main">
    <mc:Choice Requires="p14">
      <p:transition spd="slow" p14:dur="2000" advTm="160736"/>
    </mc:Choice>
    <mc:Fallback xmlns="">
      <p:transition spd="slow" advTm="16073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次に、財・サービスが売れたということは、誰かの収入になっているということ。たとえば、企業の売上げは、従業員の給料、役員報酬、株主への配当といった個人への所得になるし、営業余剰として企業のものにもなる。また、様々な税金は公的部門の収入になっている。</a:t>
            </a:r>
          </a:p>
          <a:p>
            <a:pPr marL="342900" indent="-342900" algn="l">
              <a:lnSpc>
                <a:spcPct val="100000"/>
              </a:lnSpc>
              <a:spcBef>
                <a:spcPts val="500"/>
              </a:spcBef>
              <a:buFont typeface="Wingdings" panose="05000000000000000000" pitchFamily="2" charset="2"/>
              <a:buChar char="l"/>
            </a:pPr>
            <a:r>
              <a:rPr lang="ja-JP" altLang="en-US" sz="2800" dirty="0"/>
              <a:t>そこで、</a:t>
            </a:r>
            <a:r>
              <a:rPr lang="en-US" altLang="ja-JP" sz="2800" dirty="0"/>
              <a:t>GDP</a:t>
            </a:r>
            <a:r>
              <a:rPr lang="ja-JP" altLang="en-US" sz="2800" dirty="0"/>
              <a:t>＝消費＋貯蓄＋税金（</a:t>
            </a:r>
            <a:r>
              <a:rPr lang="en-US" altLang="ja-JP" sz="2800" dirty="0"/>
              <a:t>Y=</a:t>
            </a:r>
            <a:r>
              <a:rPr lang="en-US" altLang="ja-JP" sz="2800" dirty="0" err="1"/>
              <a:t>C+S+t</a:t>
            </a:r>
            <a:r>
              <a:rPr lang="ja-JP" altLang="en-US" sz="2800" dirty="0"/>
              <a:t>）。と表現することもできる。つまり、収入は、使うか、貯めるか、納税するか、そのどれかの使い道しかない。これは分配面からみた</a:t>
            </a:r>
            <a:r>
              <a:rPr lang="en-US" altLang="ja-JP" sz="2800" dirty="0"/>
              <a:t>GDP</a:t>
            </a:r>
            <a:r>
              <a:rPr lang="ja-JP" altLang="en-US" sz="2800" dirty="0"/>
              <a:t>ということで、生産＝支出＝分配となり、これを三面等価の原則という。</a:t>
            </a:r>
          </a:p>
          <a:p>
            <a:pPr marL="342900" indent="-342900" algn="l">
              <a:lnSpc>
                <a:spcPct val="100000"/>
              </a:lnSpc>
              <a:spcBef>
                <a:spcPts val="500"/>
              </a:spcBef>
              <a:buFont typeface="Wingdings" panose="05000000000000000000" pitchFamily="2" charset="2"/>
              <a:buChar char="l"/>
            </a:pPr>
            <a:r>
              <a:rPr lang="ja-JP" altLang="en-US" sz="2800" dirty="0"/>
              <a:t>結局、</a:t>
            </a:r>
            <a:r>
              <a:rPr lang="en-US" altLang="ja-JP" sz="2800" dirty="0"/>
              <a:t>Y=C+I+G+X-M</a:t>
            </a:r>
            <a:r>
              <a:rPr lang="ja-JP" altLang="en-US" sz="2800" dirty="0"/>
              <a:t> および </a:t>
            </a:r>
            <a:r>
              <a:rPr lang="en-US" altLang="ja-JP" sz="2800" dirty="0"/>
              <a:t>Y=</a:t>
            </a:r>
            <a:r>
              <a:rPr lang="en-US" altLang="ja-JP" sz="2800" dirty="0" err="1"/>
              <a:t>C+S+t</a:t>
            </a:r>
            <a:r>
              <a:rPr lang="en-US" altLang="ja-JP" sz="2800" dirty="0"/>
              <a:t> </a:t>
            </a:r>
            <a:r>
              <a:rPr lang="ja-JP" altLang="en-US" sz="2800" dirty="0"/>
              <a:t>であり、左辺の</a:t>
            </a:r>
            <a:r>
              <a:rPr lang="en-US" altLang="ja-JP" sz="2800" dirty="0"/>
              <a:t>Y</a:t>
            </a:r>
            <a:r>
              <a:rPr lang="ja-JP" altLang="en-US" sz="2800" dirty="0"/>
              <a:t>は同じものなので、</a:t>
            </a:r>
            <a:r>
              <a:rPr lang="en-US" altLang="ja-JP" sz="2800" dirty="0"/>
              <a:t>S-I-(G-t)=X-M </a:t>
            </a:r>
            <a:r>
              <a:rPr lang="ja-JP" altLang="en-US" sz="2800" dirty="0"/>
              <a:t>となる。</a:t>
            </a:r>
          </a:p>
          <a:p>
            <a:pPr marL="342900" indent="-342900" algn="l">
              <a:lnSpc>
                <a:spcPct val="100000"/>
              </a:lnSpc>
              <a:spcBef>
                <a:spcPts val="500"/>
              </a:spcBef>
              <a:buFont typeface="Wingdings" panose="05000000000000000000" pitchFamily="2" charset="2"/>
              <a:buChar char="l"/>
            </a:pPr>
            <a:r>
              <a:rPr lang="ja-JP" altLang="en-US" sz="2800" dirty="0"/>
              <a:t>貿易・サービス収支（対外均衡）は、左辺の貯蓄投資バランスと等しい。</a:t>
            </a:r>
          </a:p>
          <a:p>
            <a:pPr algn="l">
              <a:lnSpc>
                <a:spcPct val="100000"/>
              </a:lnSpc>
              <a:spcBef>
                <a:spcPts val="500"/>
              </a:spcBef>
            </a:pPr>
            <a:r>
              <a:rPr lang="ja-JP" altLang="en-US" sz="2800" dirty="0"/>
              <a:t>　  </a:t>
            </a:r>
            <a:r>
              <a:rPr lang="en-US" altLang="ja-JP" sz="2800" dirty="0"/>
              <a:t>※</a:t>
            </a:r>
            <a:r>
              <a:rPr lang="ja-JP" altLang="en-US" sz="2800" dirty="0"/>
              <a:t>右辺を経常収支で表現する議論もあり。</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522772393"/>
      </p:ext>
    </p:extLst>
  </p:cSld>
  <p:clrMapOvr>
    <a:masterClrMapping/>
  </p:clrMapOvr>
  <mc:AlternateContent xmlns:mc="http://schemas.openxmlformats.org/markup-compatibility/2006" xmlns:p14="http://schemas.microsoft.com/office/powerpoint/2010/main">
    <mc:Choice Requires="p14">
      <p:transition spd="slow" p14:dur="2000" advTm="160139"/>
    </mc:Choice>
    <mc:Fallback xmlns="">
      <p:transition spd="slow" advTm="1601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09578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この </a:t>
            </a:r>
            <a:r>
              <a:rPr lang="en-US" altLang="ja-JP" dirty="0"/>
              <a:t>S-I-(G-t)=X-M </a:t>
            </a:r>
            <a:r>
              <a:rPr lang="ja-JP" altLang="en-US" dirty="0"/>
              <a:t>を根拠にして、次のような議論が行われる。</a:t>
            </a:r>
          </a:p>
          <a:p>
            <a:pPr marL="342900" indent="-342900" algn="l">
              <a:lnSpc>
                <a:spcPct val="100000"/>
              </a:lnSpc>
              <a:spcBef>
                <a:spcPts val="500"/>
              </a:spcBef>
              <a:buFont typeface="Wingdings" panose="05000000000000000000" pitchFamily="2" charset="2"/>
              <a:buChar char="l"/>
            </a:pPr>
            <a:r>
              <a:rPr lang="ja-JP" altLang="en-US" dirty="0"/>
              <a:t>「貿易・サービス収支は、その国の貯蓄投資バランス（</a:t>
            </a:r>
            <a:r>
              <a:rPr lang="en-US" altLang="ja-JP" dirty="0"/>
              <a:t>IS</a:t>
            </a:r>
            <a:r>
              <a:rPr lang="ja-JP" altLang="en-US" dirty="0"/>
              <a:t>バランス）によって左右される。日本や中国のように、貿易収支の黒字が大きい国は、貯蓄にくらべて投資が少なすぎるのだ。様々な規制や慣行のせいで、商品・サービスに魅力がなくて国民があまり消費せずに貯蓄ばかりしているからだ」。</a:t>
            </a:r>
          </a:p>
          <a:p>
            <a:pPr marL="342900" indent="-342900" algn="l">
              <a:lnSpc>
                <a:spcPct val="100000"/>
              </a:lnSpc>
              <a:spcBef>
                <a:spcPts val="500"/>
              </a:spcBef>
              <a:buFont typeface="Wingdings" panose="05000000000000000000" pitchFamily="2" charset="2"/>
              <a:buChar char="l"/>
            </a:pPr>
            <a:r>
              <a:rPr lang="ja-JP" altLang="en-US" dirty="0"/>
              <a:t>これは、アメリカの各論者が、貿易摩擦の相手国としての日本をこうやって論難して、日本はもっと規制緩和して、アメリカの産業・企業を受け入れるべきだ、などと言っていた。つまり、左辺が原因で右辺が結果、という主旨。</a:t>
            </a:r>
          </a:p>
          <a:p>
            <a:pPr marL="342900" indent="-342900" algn="l">
              <a:lnSpc>
                <a:spcPct val="100000"/>
              </a:lnSpc>
              <a:spcBef>
                <a:spcPts val="500"/>
              </a:spcBef>
              <a:buFont typeface="Wingdings" panose="05000000000000000000" pitchFamily="2" charset="2"/>
              <a:buChar char="l"/>
            </a:pPr>
            <a:r>
              <a:rPr lang="ja-JP" altLang="en-US" dirty="0"/>
              <a:t>これに対する反論としては、「日本の貿易収支が黒字なのは、製品の品質が良くて外国によく売れるからだ。つまり、輸出</a:t>
            </a:r>
            <a:r>
              <a:rPr lang="en-US" altLang="ja-JP" dirty="0"/>
              <a:t>X</a:t>
            </a:r>
            <a:r>
              <a:rPr lang="ja-JP" altLang="en-US" dirty="0"/>
              <a:t>が大きいのは、貯蓄投資バランスが原因ではなく、その高品質と低価格による。その結果、日本の企業が儲かり、国民の収入も増えて貯蓄が大きくなるのだ」などがある。つまり、右辺が原因で左辺が結果、という主旨。</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408980266"/>
      </p:ext>
    </p:extLst>
  </p:cSld>
  <p:clrMapOvr>
    <a:masterClrMapping/>
  </p:clrMapOvr>
  <mc:AlternateContent xmlns:mc="http://schemas.openxmlformats.org/markup-compatibility/2006" xmlns:p14="http://schemas.microsoft.com/office/powerpoint/2010/main">
    <mc:Choice Requires="p14">
      <p:transition spd="slow" p14:dur="2000" advTm="157252"/>
    </mc:Choice>
    <mc:Fallback xmlns="">
      <p:transition spd="slow" advTm="15725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en-US" altLang="ja-JP" sz="2800" dirty="0"/>
              <a:t>S-I-(G-t)=X-M </a:t>
            </a:r>
            <a:r>
              <a:rPr lang="ja-JP" altLang="en-US" sz="2800" dirty="0"/>
              <a:t>は、</a:t>
            </a:r>
            <a:r>
              <a:rPr lang="en-US" altLang="ja-JP" sz="2800" dirty="0"/>
              <a:t>GDP</a:t>
            </a:r>
            <a:r>
              <a:rPr lang="ja-JP" altLang="en-US" sz="2800" dirty="0"/>
              <a:t>の定義式から導かれるものであり、概念的には正しい。</a:t>
            </a:r>
          </a:p>
          <a:p>
            <a:pPr marL="342900" indent="-342900" algn="l">
              <a:lnSpc>
                <a:spcPct val="100000"/>
              </a:lnSpc>
              <a:spcBef>
                <a:spcPts val="500"/>
              </a:spcBef>
              <a:buFont typeface="Wingdings" panose="05000000000000000000" pitchFamily="2" charset="2"/>
              <a:buChar char="l"/>
            </a:pPr>
            <a:r>
              <a:rPr lang="ja-JP" altLang="en-US" sz="2800" dirty="0"/>
              <a:t>問題は、左辺と右辺のどちらが原因かということ。</a:t>
            </a:r>
          </a:p>
          <a:p>
            <a:pPr marL="342900" indent="-342900" algn="l">
              <a:lnSpc>
                <a:spcPct val="100000"/>
              </a:lnSpc>
              <a:spcBef>
                <a:spcPts val="500"/>
              </a:spcBef>
              <a:buFont typeface="Wingdings" panose="05000000000000000000" pitchFamily="2" charset="2"/>
              <a:buChar char="l"/>
            </a:pPr>
            <a:r>
              <a:rPr lang="ja-JP" altLang="en-US" sz="2800" dirty="0"/>
              <a:t>日本の対米貿易黒字の原因は、やはり日本の貯蓄投資バランスというよりも、日本製品の輸出競争力だったといえるのでは。</a:t>
            </a:r>
          </a:p>
          <a:p>
            <a:pPr marL="342900" indent="-342900" algn="l">
              <a:lnSpc>
                <a:spcPct val="100000"/>
              </a:lnSpc>
              <a:spcBef>
                <a:spcPts val="500"/>
              </a:spcBef>
              <a:buFont typeface="Wingdings" panose="05000000000000000000" pitchFamily="2" charset="2"/>
              <a:buChar char="l"/>
            </a:pPr>
            <a:r>
              <a:rPr lang="ja-JP" altLang="en-US" sz="2800" dirty="0"/>
              <a:t>しかし、左辺が右辺に影響することも否定できない。こんな議論がある。</a:t>
            </a:r>
          </a:p>
          <a:p>
            <a:pPr marL="342900" indent="-342900" algn="l">
              <a:lnSpc>
                <a:spcPct val="100000"/>
              </a:lnSpc>
              <a:spcBef>
                <a:spcPts val="500"/>
              </a:spcBef>
              <a:buFont typeface="Wingdings" panose="05000000000000000000" pitchFamily="2" charset="2"/>
              <a:buChar char="l"/>
            </a:pPr>
            <a:r>
              <a:rPr lang="ja-JP" altLang="en-US" sz="2800" dirty="0"/>
              <a:t>「少子高齢化が進む日本は、経常収支の黒字は減少してゆき、いずれは経常収支赤字の国になり、円安になる」。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574438250"/>
      </p:ext>
    </p:extLst>
  </p:cSld>
  <p:clrMapOvr>
    <a:masterClrMapping/>
  </p:clrMapOvr>
  <mc:AlternateContent xmlns:mc="http://schemas.openxmlformats.org/markup-compatibility/2006" xmlns:p14="http://schemas.microsoft.com/office/powerpoint/2010/main">
    <mc:Choice Requires="p14">
      <p:transition spd="slow" p14:dur="2000" advTm="80676"/>
    </mc:Choice>
    <mc:Fallback xmlns="">
      <p:transition spd="slow" advTm="8067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これは、左辺が右辺に影響して、その結果、円安になるというロジック。</a:t>
            </a:r>
          </a:p>
          <a:p>
            <a:pPr marL="342900" indent="-342900" algn="l">
              <a:lnSpc>
                <a:spcPct val="100000"/>
              </a:lnSpc>
              <a:spcBef>
                <a:spcPts val="500"/>
              </a:spcBef>
              <a:buFont typeface="Wingdings" panose="05000000000000000000" pitchFamily="2" charset="2"/>
              <a:buChar char="l"/>
            </a:pPr>
            <a:r>
              <a:rPr lang="ja-JP" altLang="en-US" sz="2800" dirty="0"/>
              <a:t>高齢者とくに年金生活者は、就労世代と違い収入が少なく、貯蓄の余地があまりない。つまり、</a:t>
            </a:r>
            <a:r>
              <a:rPr lang="en-US" altLang="ja-JP" sz="2800" dirty="0"/>
              <a:t>S</a:t>
            </a:r>
            <a:r>
              <a:rPr lang="ja-JP" altLang="en-US" sz="2800" dirty="0"/>
              <a:t>が小さい。少子高齢化が進むと、左辺の貯蓄投資バランスはだんだん減少していくので、右辺もマイナス化してゆく、という見方。</a:t>
            </a:r>
          </a:p>
          <a:p>
            <a:pPr marL="360000" algn="l">
              <a:lnSpc>
                <a:spcPct val="100000"/>
              </a:lnSpc>
              <a:spcBef>
                <a:spcPts val="500"/>
              </a:spcBef>
            </a:pPr>
            <a:r>
              <a:rPr lang="en-US" altLang="ja-JP" dirty="0"/>
              <a:t>※</a:t>
            </a:r>
            <a:r>
              <a:rPr lang="ja-JP" altLang="en-US" dirty="0"/>
              <a:t>高齢者は若い人よりも貯蓄が多いのでは、と疑問に思う人は、貯蓄をストックとして考えている。</a:t>
            </a:r>
            <a:r>
              <a:rPr lang="en-US" altLang="ja-JP" dirty="0"/>
              <a:t>GDP</a:t>
            </a:r>
            <a:r>
              <a:rPr lang="ja-JP" altLang="en-US" dirty="0"/>
              <a:t>や貯蓄投資バランスでいう貯蓄とは、フローつまり一年なら一年間に新たに生み出される貯蓄という意味であり、過去に作った貯金があるという話とは別。</a:t>
            </a:r>
          </a:p>
          <a:p>
            <a:pPr marL="457200" indent="-457200" algn="l">
              <a:lnSpc>
                <a:spcPct val="100000"/>
              </a:lnSpc>
              <a:spcBef>
                <a:spcPts val="500"/>
              </a:spcBef>
              <a:buFont typeface="Wingdings" panose="05000000000000000000" pitchFamily="2" charset="2"/>
              <a:buChar char="l"/>
            </a:pPr>
            <a:r>
              <a:rPr lang="ja-JP" altLang="en-US" sz="2800" dirty="0"/>
              <a:t>以上、</a:t>
            </a:r>
            <a:r>
              <a:rPr lang="en-US" altLang="ja-JP" sz="2800" dirty="0"/>
              <a:t>GDP</a:t>
            </a:r>
            <a:r>
              <a:rPr lang="ja-JP" altLang="en-US" sz="2800" dirty="0"/>
              <a:t>の話に逸れたが、まとめると、貿易・サービス収支（経常収支）は、その国の貯蓄投資バランスによって影響をある程度受ける。</a:t>
            </a:r>
          </a:p>
          <a:p>
            <a:pPr marL="360000" algn="l">
              <a:lnSpc>
                <a:spcPct val="100000"/>
              </a:lnSpc>
              <a:spcBef>
                <a:spcPts val="500"/>
              </a:spcBef>
            </a:pPr>
            <a:endParaRPr lang="ja-JP" altLang="en-US" sz="2800"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403011381"/>
      </p:ext>
    </p:extLst>
  </p:cSld>
  <p:clrMapOvr>
    <a:masterClrMapping/>
  </p:clrMapOvr>
  <mc:AlternateContent xmlns:mc="http://schemas.openxmlformats.org/markup-compatibility/2006" xmlns:p14="http://schemas.microsoft.com/office/powerpoint/2010/main">
    <mc:Choice Requires="p14">
      <p:transition spd="slow" p14:dur="2000" advTm="107599"/>
    </mc:Choice>
    <mc:Fallback xmlns="">
      <p:transition spd="slow" advTm="10759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ja-JP" altLang="en-US" dirty="0"/>
              <a:t>［アブソープション］</a:t>
            </a:r>
          </a:p>
          <a:p>
            <a:pPr marL="342900" indent="-342900" algn="l">
              <a:lnSpc>
                <a:spcPct val="100000"/>
              </a:lnSpc>
              <a:spcBef>
                <a:spcPts val="500"/>
              </a:spcBef>
              <a:buFont typeface="Wingdings" panose="05000000000000000000" pitchFamily="2" charset="2"/>
              <a:buChar char="l"/>
            </a:pPr>
            <a:r>
              <a:rPr lang="en-US" altLang="ja-JP" sz="3200" dirty="0"/>
              <a:t>GDP</a:t>
            </a:r>
            <a:r>
              <a:rPr lang="ja-JP" altLang="en-US" sz="3200" dirty="0"/>
              <a:t>の定義式は、</a:t>
            </a:r>
            <a:r>
              <a:rPr lang="en-US" altLang="ja-JP" sz="3200" dirty="0"/>
              <a:t>GDP=C+I+G+X-M</a:t>
            </a:r>
            <a:r>
              <a:rPr lang="ja-JP" altLang="en-US" sz="3200" dirty="0"/>
              <a:t>である。式を変形すると、</a:t>
            </a:r>
          </a:p>
          <a:p>
            <a:pPr algn="l">
              <a:lnSpc>
                <a:spcPct val="100000"/>
              </a:lnSpc>
              <a:spcBef>
                <a:spcPts val="500"/>
              </a:spcBef>
            </a:pPr>
            <a:r>
              <a:rPr lang="ja-JP" altLang="en-US" sz="3200" dirty="0"/>
              <a:t>　  </a:t>
            </a:r>
            <a:r>
              <a:rPr lang="en-US" altLang="ja-JP" sz="3200" dirty="0"/>
              <a:t>X-M=GDP-(C+I+G)</a:t>
            </a:r>
            <a:r>
              <a:rPr lang="ja-JP" altLang="en-US" sz="3200" dirty="0" err="1"/>
              <a:t>、</a:t>
            </a:r>
            <a:r>
              <a:rPr lang="ja-JP" altLang="en-US" sz="3200" dirty="0"/>
              <a:t>となる。</a:t>
            </a:r>
          </a:p>
          <a:p>
            <a:pPr marL="342900" indent="-342900" algn="l">
              <a:lnSpc>
                <a:spcPct val="100000"/>
              </a:lnSpc>
              <a:spcBef>
                <a:spcPts val="500"/>
              </a:spcBef>
              <a:buFont typeface="Wingdings" panose="05000000000000000000" pitchFamily="2" charset="2"/>
              <a:buChar char="l"/>
            </a:pPr>
            <a:r>
              <a:rPr lang="ja-JP" altLang="en-US" sz="3200" dirty="0"/>
              <a:t>カッコ内の</a:t>
            </a:r>
            <a:r>
              <a:rPr lang="en-US" altLang="ja-JP" sz="3200" dirty="0"/>
              <a:t>C+I+G</a:t>
            </a:r>
            <a:r>
              <a:rPr lang="ja-JP" altLang="en-US" sz="3200" dirty="0"/>
              <a:t>は、内需すなわち国内で消費ないし投資などで支出される額であり、アブソープションと呼ばれている。</a:t>
            </a:r>
          </a:p>
          <a:p>
            <a:pPr marL="342900" indent="-342900" algn="l">
              <a:lnSpc>
                <a:spcPct val="100000"/>
              </a:lnSpc>
              <a:spcBef>
                <a:spcPts val="500"/>
              </a:spcBef>
              <a:buFont typeface="Wingdings" panose="05000000000000000000" pitchFamily="2" charset="2"/>
              <a:buChar char="l"/>
            </a:pPr>
            <a:r>
              <a:rPr lang="ja-JP" altLang="en-US" sz="3200" dirty="0"/>
              <a:t>つまり、貿易・サービス収支は、</a:t>
            </a:r>
            <a:r>
              <a:rPr lang="en-US" altLang="ja-JP" sz="3200" dirty="0"/>
              <a:t>GDP</a:t>
            </a:r>
            <a:r>
              <a:rPr lang="ja-JP" altLang="en-US" sz="3200" dirty="0"/>
              <a:t>と内需の差に等しいということになる。</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511628629"/>
      </p:ext>
    </p:extLst>
  </p:cSld>
  <p:clrMapOvr>
    <a:masterClrMapping/>
  </p:clrMapOvr>
  <mc:AlternateContent xmlns:mc="http://schemas.openxmlformats.org/markup-compatibility/2006" xmlns:p14="http://schemas.microsoft.com/office/powerpoint/2010/main">
    <mc:Choice Requires="p14">
      <p:transition spd="slow" p14:dur="2000" advTm="90570"/>
    </mc:Choice>
    <mc:Fallback xmlns="">
      <p:transition spd="slow" advTm="905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29314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3200" dirty="0"/>
              <a:t>内需を変化させれば、貿易収支を調整できるという考え方をアプソープション・アプローチという。</a:t>
            </a:r>
          </a:p>
          <a:p>
            <a:pPr marL="342900" indent="-342900" algn="l">
              <a:lnSpc>
                <a:spcPct val="100000"/>
              </a:lnSpc>
              <a:spcBef>
                <a:spcPts val="500"/>
              </a:spcBef>
              <a:buFont typeface="Wingdings" panose="05000000000000000000" pitchFamily="2" charset="2"/>
              <a:buChar char="l"/>
            </a:pPr>
            <a:r>
              <a:rPr lang="ja-JP" altLang="en-US" sz="3200" dirty="0"/>
              <a:t>たとえば、貿易収支の赤字が大きい国では、内需を小さくすればいいわけで、金融引締め政策や緊縮財政による政府支出の縮小が、効果的だということになる。</a:t>
            </a:r>
          </a:p>
          <a:p>
            <a:pPr marL="342900" indent="-342900" algn="l">
              <a:lnSpc>
                <a:spcPct val="100000"/>
              </a:lnSpc>
              <a:spcBef>
                <a:spcPts val="500"/>
              </a:spcBef>
              <a:buFont typeface="Wingdings" panose="05000000000000000000" pitchFamily="2" charset="2"/>
              <a:buChar char="l"/>
            </a:pPr>
            <a:r>
              <a:rPr lang="ja-JP" altLang="en-US" sz="3200" dirty="0"/>
              <a:t>経常収支の危機に陥った国に対して、金利引上げ、公務員の給与引下げ、公共料金の引上げ、年金支給の減額などが行われるのは、こうした理由による。</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73147767"/>
      </p:ext>
    </p:extLst>
  </p:cSld>
  <p:clrMapOvr>
    <a:masterClrMapping/>
  </p:clrMapOvr>
  <mc:AlternateContent xmlns:mc="http://schemas.openxmlformats.org/markup-compatibility/2006" xmlns:p14="http://schemas.microsoft.com/office/powerpoint/2010/main">
    <mc:Choice Requires="p14">
      <p:transition spd="slow" p14:dur="2000" advTm="104357"/>
    </mc:Choice>
    <mc:Fallback xmlns="">
      <p:transition spd="slow" advTm="10435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練習問題</a:t>
            </a:r>
            <a:r>
              <a:rPr lang="en-US" altLang="ja-JP" dirty="0"/>
              <a:t>〕 </a:t>
            </a:r>
            <a:r>
              <a:rPr lang="ja-JP" altLang="en-US" dirty="0"/>
              <a:t>以下の各文が正しければ</a:t>
            </a:r>
            <a:r>
              <a:rPr lang="ja-JP" altLang="en-US" dirty="0" err="1"/>
              <a:t>〇</a:t>
            </a:r>
            <a:r>
              <a:rPr lang="ja-JP" altLang="en-US" dirty="0"/>
              <a:t>、間違っていれば</a:t>
            </a:r>
            <a:r>
              <a:rPr lang="en-US" altLang="ja-JP" dirty="0"/>
              <a:t>×</a:t>
            </a:r>
            <a:r>
              <a:rPr lang="ja-JP" altLang="en-US" dirty="0"/>
              <a:t>を答えなさい。</a:t>
            </a:r>
          </a:p>
          <a:p>
            <a:pPr marL="457200" indent="-457200" algn="l">
              <a:lnSpc>
                <a:spcPct val="100000"/>
              </a:lnSpc>
              <a:spcBef>
                <a:spcPts val="500"/>
              </a:spcBef>
              <a:buFont typeface="Wingdings" panose="05000000000000000000" pitchFamily="2" charset="2"/>
              <a:buChar char="l"/>
            </a:pPr>
            <a:r>
              <a:rPr lang="ja-JP" altLang="en-US" dirty="0"/>
              <a:t>ある国の通貨のレートが値上がりすれば、一般的にはその国の財の輸出競争力は低下する。</a:t>
            </a:r>
          </a:p>
          <a:p>
            <a:pPr algn="l">
              <a:lnSpc>
                <a:spcPct val="100000"/>
              </a:lnSpc>
              <a:spcBef>
                <a:spcPts val="500"/>
              </a:spcBef>
            </a:pPr>
            <a:r>
              <a:rPr lang="ja-JP" altLang="en-US" dirty="0"/>
              <a:t>　　⇒〇</a:t>
            </a:r>
          </a:p>
          <a:p>
            <a:pPr marL="457200" indent="-457200" algn="l">
              <a:lnSpc>
                <a:spcPct val="100000"/>
              </a:lnSpc>
              <a:spcBef>
                <a:spcPts val="500"/>
              </a:spcBef>
              <a:buFont typeface="Wingdings" panose="05000000000000000000" pitchFamily="2" charset="2"/>
              <a:buChar char="l"/>
            </a:pPr>
            <a:r>
              <a:rPr lang="ja-JP" altLang="en-US" dirty="0"/>
              <a:t>輸出先の国の経済成長率が高まれば、その国への輸出は減少する。</a:t>
            </a:r>
          </a:p>
          <a:p>
            <a:pPr algn="l">
              <a:lnSpc>
                <a:spcPct val="100000"/>
              </a:lnSpc>
              <a:spcBef>
                <a:spcPts val="500"/>
              </a:spcBef>
            </a:pPr>
            <a:r>
              <a:rPr lang="ja-JP" altLang="en-US" dirty="0"/>
              <a:t>　　⇒</a:t>
            </a:r>
            <a:r>
              <a:rPr lang="en-US" altLang="ja-JP" dirty="0"/>
              <a:t>×</a:t>
            </a:r>
            <a:endParaRPr lang="ja-JP" altLang="en-US" dirty="0"/>
          </a:p>
          <a:p>
            <a:pPr marL="457200" indent="-457200" algn="l">
              <a:lnSpc>
                <a:spcPct val="100000"/>
              </a:lnSpc>
              <a:spcBef>
                <a:spcPts val="500"/>
              </a:spcBef>
              <a:buFont typeface="Wingdings" panose="05000000000000000000" pitchFamily="2" charset="2"/>
              <a:buChar char="l"/>
            </a:pPr>
            <a:r>
              <a:rPr lang="ja-JP" altLang="en-US" dirty="0"/>
              <a:t>輸入は自国の景気と正の相関がある。</a:t>
            </a:r>
          </a:p>
          <a:p>
            <a:pPr algn="l">
              <a:lnSpc>
                <a:spcPct val="100000"/>
              </a:lnSpc>
              <a:spcBef>
                <a:spcPts val="500"/>
              </a:spcBef>
            </a:pPr>
            <a:r>
              <a:rPr lang="ja-JP" altLang="en-US" dirty="0"/>
              <a:t>　　⇒〇</a:t>
            </a:r>
          </a:p>
          <a:p>
            <a:pPr marL="457200" indent="-457200" algn="l">
              <a:lnSpc>
                <a:spcPct val="100000"/>
              </a:lnSpc>
              <a:spcBef>
                <a:spcPts val="500"/>
              </a:spcBef>
              <a:buFont typeface="Wingdings" panose="05000000000000000000" pitchFamily="2" charset="2"/>
              <a:buChar char="l"/>
            </a:pPr>
            <a:r>
              <a:rPr lang="ja-JP" altLang="en-US" dirty="0"/>
              <a:t>日本の各企業が多国籍化して外国での生産拠点が多くなれば、日本の国際収支統計の金融収支の直接投資収益は大きくなる傾向がある。</a:t>
            </a:r>
          </a:p>
          <a:p>
            <a:pPr algn="l">
              <a:lnSpc>
                <a:spcPct val="100000"/>
              </a:lnSpc>
              <a:spcBef>
                <a:spcPts val="500"/>
              </a:spcBef>
            </a:pPr>
            <a:r>
              <a:rPr lang="ja-JP" altLang="en-US" dirty="0"/>
              <a:t>　　⇒</a:t>
            </a:r>
            <a:r>
              <a:rPr lang="en-US" altLang="ja-JP" dirty="0"/>
              <a:t>×</a:t>
            </a: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715611054"/>
      </p:ext>
    </p:extLst>
  </p:cSld>
  <p:clrMapOvr>
    <a:masterClrMapping/>
  </p:clrMapOvr>
  <mc:AlternateContent xmlns:mc="http://schemas.openxmlformats.org/markup-compatibility/2006" xmlns:p14="http://schemas.microsoft.com/office/powerpoint/2010/main">
    <mc:Choice Requires="p14">
      <p:transition spd="slow" p14:dur="2000" advTm="255210"/>
    </mc:Choice>
    <mc:Fallback xmlns="">
      <p:transition spd="slow" advTm="25521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dirty="0"/>
              <a:t>〔</a:t>
            </a:r>
            <a:r>
              <a:rPr lang="ja-JP" altLang="en-US" dirty="0"/>
              <a:t>練習問題</a:t>
            </a:r>
            <a:r>
              <a:rPr lang="en-US" altLang="ja-JP" dirty="0"/>
              <a:t>〕 </a:t>
            </a:r>
            <a:r>
              <a:rPr lang="ja-JP" altLang="en-US" dirty="0"/>
              <a:t>以下の各文が正しければ</a:t>
            </a:r>
            <a:r>
              <a:rPr lang="ja-JP" altLang="en-US" dirty="0" err="1"/>
              <a:t>〇</a:t>
            </a:r>
            <a:r>
              <a:rPr lang="ja-JP" altLang="en-US" dirty="0"/>
              <a:t>、間違っていれば</a:t>
            </a:r>
            <a:r>
              <a:rPr lang="en-US" altLang="ja-JP" dirty="0"/>
              <a:t>×</a:t>
            </a:r>
            <a:r>
              <a:rPr lang="ja-JP" altLang="en-US" dirty="0"/>
              <a:t>を答えなさい。</a:t>
            </a:r>
          </a:p>
          <a:p>
            <a:pPr marL="457200" indent="-457200" algn="l">
              <a:lnSpc>
                <a:spcPct val="100000"/>
              </a:lnSpc>
              <a:spcBef>
                <a:spcPts val="500"/>
              </a:spcBef>
              <a:buFont typeface="Wingdings" panose="05000000000000000000" pitchFamily="2" charset="2"/>
              <a:buChar char="l"/>
            </a:pPr>
            <a:r>
              <a:rPr lang="ja-JP" altLang="en-US" dirty="0"/>
              <a:t>原油価格の値上がりは、日本の貿易収支を悪化させる傾向がある。</a:t>
            </a:r>
          </a:p>
          <a:p>
            <a:pPr algn="l">
              <a:lnSpc>
                <a:spcPct val="100000"/>
              </a:lnSpc>
              <a:spcBef>
                <a:spcPts val="500"/>
              </a:spcBef>
            </a:pPr>
            <a:r>
              <a:rPr lang="ja-JP" altLang="en-US" dirty="0"/>
              <a:t>　　⇒〇</a:t>
            </a:r>
          </a:p>
          <a:p>
            <a:pPr marL="457200" indent="-457200" algn="l">
              <a:lnSpc>
                <a:spcPct val="100000"/>
              </a:lnSpc>
              <a:spcBef>
                <a:spcPts val="500"/>
              </a:spcBef>
              <a:buFont typeface="Wingdings" panose="05000000000000000000" pitchFamily="2" charset="2"/>
              <a:buChar char="l"/>
            </a:pPr>
            <a:r>
              <a:rPr lang="ja-JP" altLang="en-US" dirty="0"/>
              <a:t>貯蓄投資バランスの式は、必ずしもイコールが成り立つとはいえず、貿易摩擦交渉のときなどに都合よく利用されてきた便宜的な側面がある。</a:t>
            </a:r>
          </a:p>
          <a:p>
            <a:pPr algn="l">
              <a:lnSpc>
                <a:spcPct val="100000"/>
              </a:lnSpc>
              <a:spcBef>
                <a:spcPts val="500"/>
              </a:spcBef>
            </a:pPr>
            <a:r>
              <a:rPr lang="ja-JP" altLang="en-US" dirty="0"/>
              <a:t>　　⇒</a:t>
            </a:r>
            <a:r>
              <a:rPr lang="en-US" altLang="ja-JP" dirty="0"/>
              <a:t>×</a:t>
            </a:r>
            <a:endParaRPr lang="ja-JP" altLang="en-US" dirty="0"/>
          </a:p>
          <a:p>
            <a:pPr marL="457200" indent="-457200" algn="l">
              <a:lnSpc>
                <a:spcPct val="100000"/>
              </a:lnSpc>
              <a:spcBef>
                <a:spcPts val="500"/>
              </a:spcBef>
              <a:buFont typeface="Wingdings" panose="05000000000000000000" pitchFamily="2" charset="2"/>
              <a:buChar char="l"/>
            </a:pPr>
            <a:r>
              <a:rPr lang="ja-JP" altLang="en-US" dirty="0"/>
              <a:t>貯蓄投資バランスの式によれば、政府純支出が大きな国は、貿易・サービス収支も悪化する傾向があるといえる。</a:t>
            </a:r>
          </a:p>
          <a:p>
            <a:pPr algn="l">
              <a:lnSpc>
                <a:spcPct val="100000"/>
              </a:lnSpc>
              <a:spcBef>
                <a:spcPts val="500"/>
              </a:spcBef>
            </a:pPr>
            <a:r>
              <a:rPr lang="ja-JP" altLang="en-US" dirty="0"/>
              <a:t>　　⇒〇</a:t>
            </a:r>
          </a:p>
          <a:p>
            <a:pPr marL="457200" indent="-457200" algn="l">
              <a:lnSpc>
                <a:spcPct val="100000"/>
              </a:lnSpc>
              <a:spcBef>
                <a:spcPts val="500"/>
              </a:spcBef>
              <a:buFont typeface="Wingdings" panose="05000000000000000000" pitchFamily="2" charset="2"/>
              <a:buChar char="l"/>
            </a:pPr>
            <a:r>
              <a:rPr lang="ja-JP" altLang="en-US" dirty="0"/>
              <a:t>貯蓄投資バランスの式によれば、増税は政府の純支出を減らすので貿易・サービス収支の黒字の増加（赤字の減少）に作用する。</a:t>
            </a:r>
          </a:p>
          <a:p>
            <a:pPr algn="l">
              <a:lnSpc>
                <a:spcPct val="100000"/>
              </a:lnSpc>
              <a:spcBef>
                <a:spcPts val="500"/>
              </a:spcBef>
            </a:pPr>
            <a:r>
              <a:rPr lang="ja-JP" altLang="en-US" dirty="0"/>
              <a:t>　　⇒〇</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041955332"/>
      </p:ext>
    </p:extLst>
  </p:cSld>
  <p:clrMapOvr>
    <a:masterClrMapping/>
  </p:clrMapOvr>
  <mc:AlternateContent xmlns:mc="http://schemas.openxmlformats.org/markup-compatibility/2006" xmlns:p14="http://schemas.microsoft.com/office/powerpoint/2010/main">
    <mc:Choice Requires="p14">
      <p:transition spd="slow" p14:dur="2000" advTm="286823"/>
    </mc:Choice>
    <mc:Fallback xmlns="">
      <p:transition spd="slow" advTm="28682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ある国で少子高齢化が進むと、高齢者は若いころの貯蓄を取り崩して生活する人も多く、投資に比べると貯蓄が比較的多く利用されるから、貿易・サービス収支は黒字になる傾向がある。</a:t>
            </a:r>
          </a:p>
          <a:p>
            <a:pPr algn="l">
              <a:lnSpc>
                <a:spcPct val="100000"/>
              </a:lnSpc>
              <a:spcBef>
                <a:spcPts val="500"/>
              </a:spcBef>
            </a:pPr>
            <a:r>
              <a:rPr lang="ja-JP" altLang="en-US" sz="2800" dirty="0"/>
              <a:t>　⇒</a:t>
            </a:r>
            <a:r>
              <a:rPr lang="en-US" altLang="ja-JP" sz="2800" dirty="0"/>
              <a:t>×</a:t>
            </a:r>
            <a:endParaRPr lang="ja-JP" altLang="en-US" sz="2800" dirty="0"/>
          </a:p>
          <a:p>
            <a:pPr marL="342900" indent="-342900" algn="l">
              <a:lnSpc>
                <a:spcPct val="100000"/>
              </a:lnSpc>
              <a:spcBef>
                <a:spcPts val="500"/>
              </a:spcBef>
              <a:buFont typeface="Wingdings" panose="05000000000000000000" pitchFamily="2" charset="2"/>
              <a:buChar char="l"/>
            </a:pPr>
            <a:r>
              <a:rPr lang="en-US" altLang="ja-JP" sz="2800" dirty="0"/>
              <a:t>GDP</a:t>
            </a:r>
            <a:r>
              <a:rPr lang="ja-JP" altLang="en-US" sz="2800" dirty="0"/>
              <a:t>の構成項目の中の、消費、投資、政府支出を合計したものを内需と呼び</a:t>
            </a:r>
            <a:r>
              <a:rPr lang="ja-JP" altLang="en-US" sz="2800"/>
              <a:t>、輸出（または輸出マイナス輸入）を</a:t>
            </a:r>
            <a:r>
              <a:rPr lang="ja-JP" altLang="en-US" sz="2800" dirty="0"/>
              <a:t>外需と呼ぶことができる。</a:t>
            </a:r>
          </a:p>
          <a:p>
            <a:pPr algn="l">
              <a:lnSpc>
                <a:spcPct val="100000"/>
              </a:lnSpc>
              <a:spcBef>
                <a:spcPts val="500"/>
              </a:spcBef>
            </a:pPr>
            <a:r>
              <a:rPr lang="ja-JP" altLang="en-US" sz="2800" dirty="0"/>
              <a:t>　⇒〇</a:t>
            </a:r>
          </a:p>
          <a:p>
            <a:pPr marL="342900" indent="-342900" algn="l">
              <a:lnSpc>
                <a:spcPct val="100000"/>
              </a:lnSpc>
              <a:spcBef>
                <a:spcPts val="500"/>
              </a:spcBef>
              <a:buFont typeface="Wingdings" panose="05000000000000000000" pitchFamily="2" charset="2"/>
              <a:buChar char="l"/>
            </a:pPr>
            <a:r>
              <a:rPr lang="ja-JP" altLang="en-US" sz="2800" dirty="0"/>
              <a:t>貿易・サービス収支は、</a:t>
            </a:r>
            <a:r>
              <a:rPr lang="en-US" altLang="ja-JP" sz="2800" dirty="0"/>
              <a:t>GDP</a:t>
            </a:r>
            <a:r>
              <a:rPr lang="ja-JP" altLang="en-US" sz="2800" dirty="0"/>
              <a:t>と内需の差に等しい。</a:t>
            </a:r>
          </a:p>
          <a:p>
            <a:pPr algn="l">
              <a:lnSpc>
                <a:spcPct val="100000"/>
              </a:lnSpc>
              <a:spcBef>
                <a:spcPts val="500"/>
              </a:spcBef>
            </a:pPr>
            <a:r>
              <a:rPr lang="ja-JP" altLang="en-US" sz="2800" dirty="0"/>
              <a:t>　⇒〇</a:t>
            </a:r>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051218696"/>
      </p:ext>
    </p:extLst>
  </p:cSld>
  <p:clrMapOvr>
    <a:masterClrMapping/>
  </p:clrMapOvr>
  <mc:AlternateContent xmlns:mc="http://schemas.openxmlformats.org/markup-compatibility/2006" xmlns:p14="http://schemas.microsoft.com/office/powerpoint/2010/main">
    <mc:Choice Requires="p14">
      <p:transition spd="slow" p14:dur="2000" advTm="197839"/>
    </mc:Choice>
    <mc:Fallback xmlns="">
      <p:transition spd="slow" advTm="19783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国際収支の各項目は、どのような要因によって影響を受けているのかを説明することが、ここでのテーマ。</a:t>
            </a:r>
          </a:p>
          <a:p>
            <a:pPr marL="342900" indent="-342900" algn="l">
              <a:lnSpc>
                <a:spcPct val="100000"/>
              </a:lnSpc>
              <a:spcBef>
                <a:spcPts val="500"/>
              </a:spcBef>
              <a:buFont typeface="Wingdings" panose="05000000000000000000" pitchFamily="2" charset="2"/>
              <a:buChar char="l"/>
            </a:pPr>
            <a:r>
              <a:rPr lang="en-US" altLang="ja-JP" sz="2800" dirty="0"/>
              <a:t>1</a:t>
            </a:r>
            <a:r>
              <a:rPr lang="ja-JP" altLang="en-US" sz="2800" dirty="0"/>
              <a:t>節では、経常収支（主に貿易収支）を左右する要因、</a:t>
            </a:r>
            <a:r>
              <a:rPr lang="en-US" altLang="ja-JP" sz="2800" dirty="0"/>
              <a:t>2</a:t>
            </a:r>
            <a:r>
              <a:rPr lang="ja-JP" altLang="en-US" sz="2800" dirty="0"/>
              <a:t>節では金融収支を左右する要因を説明する。</a:t>
            </a:r>
          </a:p>
          <a:p>
            <a:pPr marL="342900" indent="-342900" algn="l">
              <a:lnSpc>
                <a:spcPct val="100000"/>
              </a:lnSpc>
              <a:spcBef>
                <a:spcPts val="500"/>
              </a:spcBef>
              <a:buFont typeface="Wingdings" panose="05000000000000000000" pitchFamily="2" charset="2"/>
              <a:buChar char="l"/>
            </a:pPr>
            <a:r>
              <a:rPr lang="ja-JP" altLang="en-US" sz="2800" dirty="0"/>
              <a:t>ただし、これまで国際収支の説明の際に言及したことと、内容が重複する箇所が多くなる。</a:t>
            </a:r>
          </a:p>
          <a:p>
            <a:pPr marL="342900" indent="-342900" algn="l">
              <a:lnSpc>
                <a:spcPct val="100000"/>
              </a:lnSpc>
              <a:spcBef>
                <a:spcPts val="500"/>
              </a:spcBef>
              <a:buFont typeface="Wingdings" panose="05000000000000000000" pitchFamily="2" charset="2"/>
              <a:buChar char="l"/>
            </a:pPr>
            <a:r>
              <a:rPr lang="ja-JP" altLang="en-US" sz="2800" dirty="0"/>
              <a:t>復習と思って閲覧してほしい。それでは、まずは貿易収支に影響する要因から。</a:t>
            </a:r>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87104792"/>
      </p:ext>
    </p:extLst>
  </p:cSld>
  <p:clrMapOvr>
    <a:masterClrMapping/>
  </p:clrMapOvr>
  <mc:AlternateContent xmlns:mc="http://schemas.openxmlformats.org/markup-compatibility/2006" xmlns:p14="http://schemas.microsoft.com/office/powerpoint/2010/main">
    <mc:Choice Requires="p14">
      <p:transition spd="slow" p14:dur="2000" advTm="66244"/>
    </mc:Choice>
    <mc:Fallback xmlns="">
      <p:transition spd="slow" advTm="662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851940"/>
          </a:xfrm>
        </p:spPr>
        <p:txBody>
          <a:bodyPr>
            <a:noAutofit/>
          </a:bodyPr>
          <a:lstStyle/>
          <a:p>
            <a:pPr algn="l">
              <a:lnSpc>
                <a:spcPct val="100000"/>
              </a:lnSpc>
              <a:spcBef>
                <a:spcPts val="500"/>
              </a:spcBef>
            </a:pPr>
            <a:r>
              <a:rPr lang="en-US" altLang="ja-JP" sz="2800" dirty="0"/>
              <a:t>〔</a:t>
            </a:r>
            <a:r>
              <a:rPr lang="ja-JP" altLang="en-US" sz="2800" dirty="0"/>
              <a:t>例題</a:t>
            </a:r>
            <a:r>
              <a:rPr lang="en-US" altLang="ja-JP" sz="2800" dirty="0"/>
              <a:t>〕</a:t>
            </a:r>
            <a:r>
              <a:rPr lang="ja-JP" altLang="en-US" sz="2800" dirty="0"/>
              <a:t> </a:t>
            </a:r>
            <a:r>
              <a:rPr lang="en-US" altLang="ja-JP" sz="2800" dirty="0"/>
              <a:t>GDP</a:t>
            </a:r>
            <a:r>
              <a:rPr lang="ja-JP" altLang="en-US" sz="2800" dirty="0"/>
              <a:t>の定義を説明したうえで、</a:t>
            </a:r>
            <a:r>
              <a:rPr lang="en-US" altLang="ja-JP" sz="2800" dirty="0"/>
              <a:t>IS</a:t>
            </a:r>
            <a:r>
              <a:rPr lang="ja-JP" altLang="en-US" sz="2800" dirty="0"/>
              <a:t>バランスの式を導出しなさい。さらに、</a:t>
            </a:r>
            <a:r>
              <a:rPr lang="en-US" altLang="ja-JP" sz="2800" dirty="0"/>
              <a:t>IS</a:t>
            </a:r>
            <a:r>
              <a:rPr lang="ja-JP" altLang="en-US" sz="2800" dirty="0"/>
              <a:t>バランス式の右辺すなわち輸出マイナス輸入が、左辺に影響する事例を説明しなさい。</a:t>
            </a:r>
          </a:p>
          <a:p>
            <a:pPr algn="l">
              <a:lnSpc>
                <a:spcPct val="100000"/>
              </a:lnSpc>
              <a:spcBef>
                <a:spcPts val="500"/>
              </a:spcBef>
            </a:pPr>
            <a:r>
              <a:rPr lang="en-US" altLang="ja-JP" sz="2800" dirty="0"/>
              <a:t>※</a:t>
            </a:r>
            <a:r>
              <a:rPr lang="ja-JP" altLang="en-US" sz="2800" dirty="0"/>
              <a:t>恒例のアクティブ・ラーニング的な設問です。</a:t>
            </a:r>
            <a:r>
              <a:rPr lang="en-US" altLang="ja-JP" sz="2800" dirty="0"/>
              <a:t>15</a:t>
            </a:r>
            <a:r>
              <a:rPr lang="ja-JP" altLang="en-US" sz="2800" dirty="0"/>
              <a:t>～</a:t>
            </a:r>
            <a:r>
              <a:rPr lang="en-US" altLang="ja-JP" sz="2800" dirty="0"/>
              <a:t>20</a:t>
            </a:r>
            <a:r>
              <a:rPr lang="ja-JP" altLang="en-US" sz="2800" dirty="0"/>
              <a:t>分程度で各自解答した後、下の解き方を参考に復習してください。</a:t>
            </a:r>
          </a:p>
          <a:p>
            <a:pPr algn="l">
              <a:lnSpc>
                <a:spcPct val="100000"/>
              </a:lnSpc>
              <a:spcBef>
                <a:spcPts val="500"/>
              </a:spcBef>
            </a:pPr>
            <a:endParaRPr lang="ja-JP" altLang="en-US" sz="2800" dirty="0"/>
          </a:p>
          <a:p>
            <a:pPr algn="l">
              <a:lnSpc>
                <a:spcPct val="100000"/>
              </a:lnSpc>
              <a:spcBef>
                <a:spcPts val="500"/>
              </a:spcBef>
            </a:pPr>
            <a:r>
              <a:rPr lang="en-US" altLang="ja-JP" sz="2800" dirty="0"/>
              <a:t>〔</a:t>
            </a:r>
            <a:r>
              <a:rPr lang="ja-JP" altLang="en-US" sz="2800" dirty="0"/>
              <a:t>解き方</a:t>
            </a:r>
            <a:r>
              <a:rPr lang="en-US" altLang="ja-JP" sz="2800" dirty="0"/>
              <a:t>〕</a:t>
            </a:r>
            <a:endParaRPr lang="ja-JP" altLang="en-US" sz="2800" dirty="0"/>
          </a:p>
          <a:p>
            <a:pPr marL="457200" indent="-457200" algn="l">
              <a:lnSpc>
                <a:spcPct val="100000"/>
              </a:lnSpc>
              <a:spcBef>
                <a:spcPts val="500"/>
              </a:spcBef>
              <a:buFont typeface="Wingdings" panose="05000000000000000000" pitchFamily="2" charset="2"/>
              <a:buChar char="l"/>
            </a:pPr>
            <a:r>
              <a:rPr lang="ja-JP" altLang="en-US" dirty="0"/>
              <a:t>前半部分</a:t>
            </a:r>
            <a:r>
              <a:rPr lang="ja-JP" altLang="en-US"/>
              <a:t>は、本来</a:t>
            </a:r>
            <a:r>
              <a:rPr lang="ja-JP" altLang="en-US" dirty="0"/>
              <a:t>プリントとこのスライドで説明したとおりの内容。後半部分</a:t>
            </a:r>
            <a:r>
              <a:rPr lang="ja-JP" altLang="en-US"/>
              <a:t>は、スライド</a:t>
            </a:r>
            <a:r>
              <a:rPr lang="ja-JP" altLang="en-US" dirty="0"/>
              <a:t>で一つ紹介した、輸出で企業が儲かると、従業員や株主や企業自身の所得増加につながって、貯蓄が増える話を使ってもよい。または、輸入が多くなると、国内の企業の収益が低下して、貯蓄が減るといった話も可能。</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202907616"/>
      </p:ext>
    </p:extLst>
  </p:cSld>
  <p:clrMapOvr>
    <a:masterClrMapping/>
  </p:clrMapOvr>
  <mc:AlternateContent xmlns:mc="http://schemas.openxmlformats.org/markup-compatibility/2006" xmlns:p14="http://schemas.microsoft.com/office/powerpoint/2010/main">
    <mc:Choice Requires="p14">
      <p:transition spd="slow" p14:dur="2000" advTm="127155"/>
    </mc:Choice>
    <mc:Fallback xmlns="">
      <p:transition spd="slow" advTm="1271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貿易収支は、輸出マイナス輸入。</a:t>
            </a:r>
          </a:p>
          <a:p>
            <a:pPr marL="342900" indent="-342900" algn="l">
              <a:lnSpc>
                <a:spcPct val="100000"/>
              </a:lnSpc>
              <a:spcBef>
                <a:spcPts val="500"/>
              </a:spcBef>
              <a:buFont typeface="Wingdings" panose="05000000000000000000" pitchFamily="2" charset="2"/>
              <a:buChar char="l"/>
            </a:pPr>
            <a:r>
              <a:rPr lang="ja-JP" altLang="en-US" sz="2800" dirty="0"/>
              <a:t>輸出を増加させる要因は、輸出競争力（品質、価格競争力、ブランドなど）の上昇、輸出先の好況・成長、輸出先での市場支配力の増加など。</a:t>
            </a:r>
          </a:p>
          <a:p>
            <a:pPr marL="342900" indent="-342900" algn="l">
              <a:lnSpc>
                <a:spcPct val="100000"/>
              </a:lnSpc>
              <a:spcBef>
                <a:spcPts val="500"/>
              </a:spcBef>
              <a:buFont typeface="Wingdings" panose="05000000000000000000" pitchFamily="2" charset="2"/>
              <a:buChar char="l"/>
            </a:pPr>
            <a:r>
              <a:rPr lang="ja-JP" altLang="en-US" sz="2800" dirty="0"/>
              <a:t>価格競争力は、円安になれば上昇する。</a:t>
            </a:r>
          </a:p>
          <a:p>
            <a:pPr marL="342900" indent="-342900" algn="l">
              <a:lnSpc>
                <a:spcPct val="100000"/>
              </a:lnSpc>
              <a:spcBef>
                <a:spcPts val="500"/>
              </a:spcBef>
              <a:buFont typeface="Wingdings" panose="05000000000000000000" pitchFamily="2" charset="2"/>
              <a:buChar char="l"/>
            </a:pPr>
            <a:r>
              <a:rPr lang="ja-JP" altLang="en-US" sz="2800" dirty="0"/>
              <a:t>輸入を増加させる要因は、輸入品の競争力の上昇、日本の好況・成長、日本での外国製品の市場支配力の増加など。</a:t>
            </a:r>
          </a:p>
          <a:p>
            <a:pPr marL="342900" indent="-342900" algn="l">
              <a:lnSpc>
                <a:spcPct val="100000"/>
              </a:lnSpc>
              <a:spcBef>
                <a:spcPts val="500"/>
              </a:spcBef>
              <a:buFont typeface="Wingdings" panose="05000000000000000000" pitchFamily="2" charset="2"/>
              <a:buChar char="l"/>
            </a:pPr>
            <a:r>
              <a:rPr lang="ja-JP" altLang="en-US" sz="2800" dirty="0"/>
              <a:t>輸入品の価格は、円高になれば低下するので、円高によって輸入品の競争力が増して輸入数量が増加する。</a:t>
            </a: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3047463913"/>
      </p:ext>
    </p:extLst>
  </p:cSld>
  <p:clrMapOvr>
    <a:masterClrMapping/>
  </p:clrMapOvr>
  <mc:AlternateContent xmlns:mc="http://schemas.openxmlformats.org/markup-compatibility/2006" xmlns:p14="http://schemas.microsoft.com/office/powerpoint/2010/main">
    <mc:Choice Requires="p14">
      <p:transition spd="slow" p14:dur="2000" advTm="175832"/>
    </mc:Choice>
    <mc:Fallback xmlns="">
      <p:transition spd="slow" advTm="17583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4689380"/>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dirty="0"/>
              <a:t>所得収支は、給与の受払い、利子・配当の受払い、企業が外国であげた収益の受払いによって構成されている。</a:t>
            </a:r>
          </a:p>
          <a:p>
            <a:pPr marL="342900" indent="-342900" algn="l">
              <a:lnSpc>
                <a:spcPct val="100000"/>
              </a:lnSpc>
              <a:spcBef>
                <a:spcPts val="500"/>
              </a:spcBef>
              <a:buFont typeface="Wingdings" panose="05000000000000000000" pitchFamily="2" charset="2"/>
              <a:buChar char="l"/>
            </a:pPr>
            <a:r>
              <a:rPr lang="ja-JP" altLang="en-US" dirty="0"/>
              <a:t>利子・配当の受取りは、外国への過去の投資や融資の残高が大きければ、増加する。利子・配当の支払いは、外国からの過去の投資や融資の残高が大きければ、増加する。</a:t>
            </a:r>
          </a:p>
          <a:p>
            <a:pPr marL="342900" indent="-342900" algn="l">
              <a:lnSpc>
                <a:spcPct val="100000"/>
              </a:lnSpc>
              <a:spcBef>
                <a:spcPts val="500"/>
              </a:spcBef>
              <a:buFont typeface="Wingdings" panose="05000000000000000000" pitchFamily="2" charset="2"/>
              <a:buChar char="l"/>
            </a:pPr>
            <a:r>
              <a:rPr lang="ja-JP" altLang="en-US" dirty="0"/>
              <a:t>投資の残高が不変と仮定すれば、外国の利子率が高ければ、利子の受取りは大きくなる。</a:t>
            </a:r>
          </a:p>
          <a:p>
            <a:pPr marL="342900" indent="-342900" algn="l">
              <a:lnSpc>
                <a:spcPct val="100000"/>
              </a:lnSpc>
              <a:spcBef>
                <a:spcPts val="500"/>
              </a:spcBef>
              <a:buFont typeface="Wingdings" panose="05000000000000000000" pitchFamily="2" charset="2"/>
              <a:buChar char="l"/>
            </a:pPr>
            <a:r>
              <a:rPr lang="ja-JP" altLang="en-US" dirty="0"/>
              <a:t>日本企業が外国であげる収益は、日本から外国への過去の投資の残高が大きければ、増加する。</a:t>
            </a:r>
          </a:p>
          <a:p>
            <a:pPr marL="342900" indent="-342900" algn="l">
              <a:lnSpc>
                <a:spcPct val="100000"/>
              </a:lnSpc>
              <a:spcBef>
                <a:spcPts val="500"/>
              </a:spcBef>
              <a:buFont typeface="Wingdings" panose="05000000000000000000" pitchFamily="2" charset="2"/>
              <a:buChar char="l"/>
            </a:pPr>
            <a:r>
              <a:rPr lang="ja-JP" altLang="en-US" dirty="0"/>
              <a:t>また、外国の経済成長によって、その国に立地している支店や支社のあげる収益が増えるので、直接投資収益の受取りが増加する。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672054387"/>
      </p:ext>
    </p:extLst>
  </p:cSld>
  <p:clrMapOvr>
    <a:masterClrMapping/>
  </p:clrMapOvr>
  <mc:AlternateContent xmlns:mc="http://schemas.openxmlformats.org/markup-compatibility/2006" xmlns:p14="http://schemas.microsoft.com/office/powerpoint/2010/main">
    <mc:Choice Requires="p14">
      <p:transition spd="slow" p14:dur="2000" advTm="168135"/>
    </mc:Choice>
    <mc:Fallback xmlns="">
      <p:transition spd="slow" advTm="1681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アメリカの経常収支は、大幅な赤字（とくに、</a:t>
            </a:r>
            <a:r>
              <a:rPr lang="en-US" altLang="ja-JP" sz="2800" dirty="0"/>
              <a:t> 2007</a:t>
            </a:r>
            <a:r>
              <a:rPr lang="ja-JP" altLang="en-US" sz="2800" dirty="0"/>
              <a:t>・</a:t>
            </a:r>
            <a:r>
              <a:rPr lang="en-US" altLang="ja-JP" sz="2800" dirty="0"/>
              <a:t>08</a:t>
            </a:r>
            <a:r>
              <a:rPr lang="ja-JP" altLang="en-US" sz="2800" dirty="0"/>
              <a:t>年以前）。その最大の原因は貿易収支の赤字。企業の国際的な立地により、米系企業が外国で生産した財を輸入するというオフショアリングが進んでいるため。アメリカの所得収支は、大幅な黒字。企業の外国でのビジネス展開による収益の受取りが大きく、また、世界各国への株式投資による配当の受取りも巨額。</a:t>
            </a:r>
          </a:p>
          <a:p>
            <a:pPr marL="342900" indent="-342900" algn="l">
              <a:lnSpc>
                <a:spcPct val="100000"/>
              </a:lnSpc>
              <a:spcBef>
                <a:spcPts val="500"/>
              </a:spcBef>
              <a:buFont typeface="Wingdings" panose="05000000000000000000" pitchFamily="2" charset="2"/>
              <a:buChar char="l"/>
            </a:pPr>
            <a:r>
              <a:rPr lang="ja-JP" altLang="en-US" sz="2800" dirty="0"/>
              <a:t>日本の経常収支は、</a:t>
            </a:r>
            <a:r>
              <a:rPr lang="en-US" altLang="ja-JP" sz="2800" dirty="0"/>
              <a:t>2011</a:t>
            </a:r>
            <a:r>
              <a:rPr lang="ja-JP" altLang="en-US" sz="2800" dirty="0"/>
              <a:t>年頃から数年間、黒字が減少した。その一つの原因は、貿易収支の赤字化。円高とアジア各国の競争力の上昇により、輸出が減っていることと、原発の停止に伴う原油と天然ガスの輸入増加が大きな原因。しかし、日本企業の外国でのビジネス展開の結果、第一次所得収支の黒字が増大する傾向がみられる。</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334053698"/>
      </p:ext>
    </p:extLst>
  </p:cSld>
  <p:clrMapOvr>
    <a:masterClrMapping/>
  </p:clrMapOvr>
  <mc:AlternateContent xmlns:mc="http://schemas.openxmlformats.org/markup-compatibility/2006" xmlns:p14="http://schemas.microsoft.com/office/powerpoint/2010/main">
    <mc:Choice Requires="p14">
      <p:transition spd="slow" p14:dur="2000" advTm="156833"/>
    </mc:Choice>
    <mc:Fallback xmlns="">
      <p:transition spd="slow" advTm="15683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algn="l">
              <a:lnSpc>
                <a:spcPct val="100000"/>
              </a:lnSpc>
              <a:spcBef>
                <a:spcPts val="500"/>
              </a:spcBef>
            </a:pPr>
            <a:r>
              <a:rPr lang="en-US" altLang="ja-JP" sz="2800" dirty="0"/>
              <a:t>〔IS</a:t>
            </a:r>
            <a:r>
              <a:rPr lang="ja-JP" altLang="en-US" sz="2800" dirty="0"/>
              <a:t>バランス論とアブソープション</a:t>
            </a:r>
            <a:r>
              <a:rPr lang="en-US" altLang="ja-JP" sz="2800" dirty="0"/>
              <a:t>〕</a:t>
            </a:r>
            <a:endParaRPr lang="ja-JP" altLang="en-US" sz="2800" dirty="0"/>
          </a:p>
          <a:p>
            <a:pPr marL="342900" indent="-342900" algn="l">
              <a:lnSpc>
                <a:spcPct val="100000"/>
              </a:lnSpc>
              <a:spcBef>
                <a:spcPts val="500"/>
              </a:spcBef>
              <a:buFont typeface="Wingdings" panose="05000000000000000000" pitchFamily="2" charset="2"/>
              <a:buChar char="l"/>
            </a:pPr>
            <a:r>
              <a:rPr lang="ja-JP" altLang="en-US" dirty="0"/>
              <a:t>経常収支は、貯蓄投資バランス（</a:t>
            </a:r>
            <a:r>
              <a:rPr lang="en-US" altLang="ja-JP" dirty="0"/>
              <a:t>IS</a:t>
            </a:r>
            <a:r>
              <a:rPr lang="ja-JP" altLang="en-US" dirty="0"/>
              <a:t>バランス）によっても左右される。</a:t>
            </a:r>
          </a:p>
          <a:p>
            <a:pPr marL="342900" indent="-342900" algn="l">
              <a:lnSpc>
                <a:spcPct val="100000"/>
              </a:lnSpc>
              <a:spcBef>
                <a:spcPts val="500"/>
              </a:spcBef>
              <a:buFont typeface="Wingdings" panose="05000000000000000000" pitchFamily="2" charset="2"/>
              <a:buChar char="l"/>
            </a:pPr>
            <a:r>
              <a:rPr lang="en-US" altLang="ja-JP" dirty="0"/>
              <a:t>GDP</a:t>
            </a:r>
            <a:r>
              <a:rPr lang="ja-JP" altLang="en-US" dirty="0"/>
              <a:t>は、</a:t>
            </a:r>
            <a:r>
              <a:rPr lang="en-US" altLang="ja-JP" dirty="0"/>
              <a:t>Y</a:t>
            </a:r>
            <a:r>
              <a:rPr lang="ja-JP" altLang="en-US" dirty="0"/>
              <a:t>＝</a:t>
            </a:r>
            <a:r>
              <a:rPr lang="en-US" altLang="ja-JP" dirty="0"/>
              <a:t>C</a:t>
            </a:r>
            <a:r>
              <a:rPr lang="ja-JP" altLang="en-US" dirty="0"/>
              <a:t>＋</a:t>
            </a:r>
            <a:r>
              <a:rPr lang="en-US" altLang="ja-JP" dirty="0"/>
              <a:t>I</a:t>
            </a:r>
            <a:r>
              <a:rPr lang="ja-JP" altLang="en-US" dirty="0"/>
              <a:t>＋</a:t>
            </a:r>
            <a:r>
              <a:rPr lang="en-US" altLang="ja-JP" dirty="0"/>
              <a:t>G</a:t>
            </a:r>
            <a:r>
              <a:rPr lang="ja-JP" altLang="en-US" dirty="0"/>
              <a:t>＋</a:t>
            </a:r>
            <a:r>
              <a:rPr lang="en-US" altLang="ja-JP" dirty="0"/>
              <a:t>X</a:t>
            </a:r>
            <a:r>
              <a:rPr lang="ja-JP" altLang="en-US" dirty="0"/>
              <a:t>－</a:t>
            </a:r>
            <a:r>
              <a:rPr lang="en-US" altLang="ja-JP" dirty="0"/>
              <a:t>M</a:t>
            </a:r>
            <a:r>
              <a:rPr lang="ja-JP" altLang="en-US" dirty="0"/>
              <a:t>である。所得は貯蓄するか消費するか納税するか</a:t>
            </a:r>
            <a:r>
              <a:rPr lang="ja-JP" altLang="en-US" dirty="0" err="1"/>
              <a:t>なの</a:t>
            </a:r>
            <a:r>
              <a:rPr lang="ja-JP" altLang="en-US" dirty="0"/>
              <a:t>で、</a:t>
            </a:r>
            <a:r>
              <a:rPr lang="en-US" altLang="ja-JP" dirty="0"/>
              <a:t>Y</a:t>
            </a:r>
            <a:r>
              <a:rPr lang="ja-JP" altLang="en-US" dirty="0"/>
              <a:t>＝</a:t>
            </a:r>
            <a:r>
              <a:rPr lang="en-US" altLang="ja-JP" dirty="0"/>
              <a:t>C</a:t>
            </a:r>
            <a:r>
              <a:rPr lang="ja-JP" altLang="en-US" dirty="0"/>
              <a:t>＋</a:t>
            </a:r>
            <a:r>
              <a:rPr lang="en-US" altLang="ja-JP" dirty="0"/>
              <a:t>S</a:t>
            </a:r>
            <a:r>
              <a:rPr lang="ja-JP" altLang="en-US" dirty="0"/>
              <a:t>＋</a:t>
            </a:r>
            <a:r>
              <a:rPr lang="en-US" altLang="ja-JP" dirty="0"/>
              <a:t>t</a:t>
            </a:r>
            <a:r>
              <a:rPr lang="ja-JP" altLang="en-US" dirty="0"/>
              <a:t>である（</a:t>
            </a:r>
            <a:r>
              <a:rPr lang="en-US" altLang="ja-JP" dirty="0"/>
              <a:t>t</a:t>
            </a:r>
            <a:r>
              <a:rPr lang="ja-JP" altLang="en-US" dirty="0"/>
              <a:t>は、納税額を表す）。この</a:t>
            </a:r>
            <a:r>
              <a:rPr lang="en-US" altLang="ja-JP" dirty="0"/>
              <a:t>Y</a:t>
            </a:r>
            <a:r>
              <a:rPr lang="ja-JP" altLang="en-US" dirty="0"/>
              <a:t>はどちらも同じ額なので、両式の右辺同士も等しい。すなわち、</a:t>
            </a:r>
            <a:r>
              <a:rPr lang="en-US" altLang="ja-JP" dirty="0"/>
              <a:t>C</a:t>
            </a:r>
            <a:r>
              <a:rPr lang="ja-JP" altLang="en-US" dirty="0"/>
              <a:t>＋</a:t>
            </a:r>
            <a:r>
              <a:rPr lang="en-US" altLang="ja-JP" dirty="0"/>
              <a:t>S</a:t>
            </a:r>
            <a:r>
              <a:rPr lang="ja-JP" altLang="en-US" dirty="0"/>
              <a:t>＋</a:t>
            </a:r>
            <a:r>
              <a:rPr lang="en-US" altLang="ja-JP" dirty="0"/>
              <a:t>t</a:t>
            </a:r>
            <a:r>
              <a:rPr lang="ja-JP" altLang="en-US" dirty="0"/>
              <a:t>＝</a:t>
            </a:r>
            <a:r>
              <a:rPr lang="en-US" altLang="ja-JP" dirty="0"/>
              <a:t>C</a:t>
            </a:r>
            <a:r>
              <a:rPr lang="ja-JP" altLang="en-US" dirty="0"/>
              <a:t>＋</a:t>
            </a:r>
            <a:r>
              <a:rPr lang="en-US" altLang="ja-JP" dirty="0"/>
              <a:t>I</a:t>
            </a:r>
            <a:r>
              <a:rPr lang="ja-JP" altLang="en-US" dirty="0"/>
              <a:t>＋</a:t>
            </a:r>
            <a:r>
              <a:rPr lang="en-US" altLang="ja-JP" dirty="0"/>
              <a:t>G</a:t>
            </a:r>
            <a:r>
              <a:rPr lang="ja-JP" altLang="en-US" dirty="0"/>
              <a:t>＋</a:t>
            </a:r>
            <a:r>
              <a:rPr lang="en-US" altLang="ja-JP" dirty="0"/>
              <a:t>X</a:t>
            </a:r>
            <a:r>
              <a:rPr lang="ja-JP" altLang="en-US" dirty="0"/>
              <a:t>－</a:t>
            </a:r>
            <a:r>
              <a:rPr lang="en-US" altLang="ja-JP" dirty="0"/>
              <a:t>M </a:t>
            </a:r>
            <a:r>
              <a:rPr lang="ja-JP" altLang="en-US" dirty="0" err="1"/>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この式を変形すると、</a:t>
            </a:r>
            <a:r>
              <a:rPr lang="en-US" altLang="ja-JP" dirty="0"/>
              <a:t>S</a:t>
            </a:r>
            <a:r>
              <a:rPr lang="ja-JP" altLang="en-US" dirty="0"/>
              <a:t>－</a:t>
            </a:r>
            <a:r>
              <a:rPr lang="en-US" altLang="ja-JP" dirty="0"/>
              <a:t>I</a:t>
            </a:r>
            <a:r>
              <a:rPr lang="ja-JP" altLang="en-US" dirty="0"/>
              <a:t>－</a:t>
            </a:r>
            <a:r>
              <a:rPr lang="en-US" altLang="ja-JP" dirty="0"/>
              <a:t>(G</a:t>
            </a:r>
            <a:r>
              <a:rPr lang="ja-JP" altLang="en-US" dirty="0"/>
              <a:t>－</a:t>
            </a:r>
            <a:r>
              <a:rPr lang="en-US" altLang="ja-JP" dirty="0"/>
              <a:t>t)</a:t>
            </a:r>
            <a:r>
              <a:rPr lang="ja-JP" altLang="en-US" dirty="0"/>
              <a:t>＝</a:t>
            </a:r>
            <a:r>
              <a:rPr lang="en-US" altLang="ja-JP" dirty="0"/>
              <a:t>X</a:t>
            </a:r>
            <a:r>
              <a:rPr lang="ja-JP" altLang="en-US" dirty="0"/>
              <a:t>－</a:t>
            </a:r>
            <a:r>
              <a:rPr lang="en-US" altLang="ja-JP" dirty="0"/>
              <a:t>M </a:t>
            </a:r>
            <a:r>
              <a:rPr lang="ja-JP" altLang="en-US" dirty="0" err="1"/>
              <a:t>。</a:t>
            </a:r>
            <a:endParaRPr lang="ja-JP" altLang="en-US" dirty="0"/>
          </a:p>
          <a:p>
            <a:pPr marL="342900" indent="-342900" algn="l">
              <a:lnSpc>
                <a:spcPct val="100000"/>
              </a:lnSpc>
              <a:spcBef>
                <a:spcPts val="500"/>
              </a:spcBef>
              <a:buFont typeface="Wingdings" panose="05000000000000000000" pitchFamily="2" charset="2"/>
              <a:buChar char="l"/>
            </a:pPr>
            <a:r>
              <a:rPr lang="ja-JP" altLang="en-US" dirty="0"/>
              <a:t>この式では、一国の国内の貯蓄投資バランス（</a:t>
            </a:r>
            <a:r>
              <a:rPr lang="en-US" altLang="ja-JP" dirty="0"/>
              <a:t>S</a:t>
            </a:r>
            <a:r>
              <a:rPr lang="ja-JP" altLang="en-US" dirty="0"/>
              <a:t>－</a:t>
            </a:r>
            <a:r>
              <a:rPr lang="en-US" altLang="ja-JP" dirty="0"/>
              <a:t>I</a:t>
            </a:r>
            <a:r>
              <a:rPr lang="ja-JP" altLang="en-US" dirty="0"/>
              <a:t>）と政府の純支出が、経常収支に等しいことが示されている。</a:t>
            </a:r>
          </a:p>
          <a:p>
            <a:pPr algn="l">
              <a:lnSpc>
                <a:spcPct val="100000"/>
              </a:lnSpc>
              <a:spcBef>
                <a:spcPts val="500"/>
              </a:spcBef>
            </a:pPr>
            <a:endParaRPr lang="ja-JP" altLang="en-US" dirty="0"/>
          </a:p>
          <a:p>
            <a:pPr marL="360000" indent="-360000" algn="l">
              <a:lnSpc>
                <a:spcPct val="100000"/>
              </a:lnSpc>
              <a:spcBef>
                <a:spcPts val="500"/>
              </a:spcBef>
            </a:pPr>
            <a:r>
              <a:rPr lang="en-US" altLang="ja-JP" dirty="0"/>
              <a:t>※ </a:t>
            </a:r>
            <a:r>
              <a:rPr lang="ja-JP" altLang="en-US" dirty="0"/>
              <a:t>各アルファベットは、</a:t>
            </a:r>
            <a:r>
              <a:rPr lang="en-US" altLang="ja-JP" dirty="0"/>
              <a:t>consumption, investment, government expenditure, export, import, saving, tax </a:t>
            </a:r>
            <a:r>
              <a:rPr lang="ja-JP" altLang="en-US" dirty="0"/>
              <a:t>の頭文字。</a:t>
            </a:r>
            <a:r>
              <a:rPr lang="en-US" altLang="ja-JP" dirty="0"/>
              <a:t>GDP</a:t>
            </a:r>
            <a:r>
              <a:rPr lang="ja-JP" altLang="en-US" dirty="0"/>
              <a:t>をなぜ </a:t>
            </a:r>
            <a:r>
              <a:rPr lang="en-US" altLang="ja-JP" dirty="0"/>
              <a:t>Y </a:t>
            </a:r>
            <a:r>
              <a:rPr lang="ja-JP" altLang="en-US" dirty="0"/>
              <a:t>で表記する慣例があるのかは、不明。</a:t>
            </a:r>
          </a:p>
          <a:p>
            <a:pPr marL="360000" indent="-360000" algn="l">
              <a:lnSpc>
                <a:spcPct val="100000"/>
              </a:lnSpc>
              <a:spcBef>
                <a:spcPts val="500"/>
              </a:spcBef>
            </a:pPr>
            <a:r>
              <a:rPr lang="en-US" altLang="ja-JP" dirty="0"/>
              <a:t>※ GDP</a:t>
            </a:r>
            <a:r>
              <a:rPr lang="ja-JP" altLang="en-US" dirty="0"/>
              <a:t>は、</a:t>
            </a:r>
            <a:r>
              <a:rPr lang="en-US" altLang="ja-JP" dirty="0"/>
              <a:t>gross domestic product</a:t>
            </a:r>
            <a:r>
              <a:rPr lang="ja-JP" altLang="en-US" dirty="0" err="1"/>
              <a:t>、</a:t>
            </a:r>
            <a:r>
              <a:rPr lang="ja-JP" altLang="en-US" dirty="0"/>
              <a:t>つまり国内総生産。</a:t>
            </a:r>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55545184"/>
      </p:ext>
    </p:extLst>
  </p:cSld>
  <p:clrMapOvr>
    <a:masterClrMapping/>
  </p:clrMapOvr>
  <mc:AlternateContent xmlns:mc="http://schemas.openxmlformats.org/markup-compatibility/2006" xmlns:p14="http://schemas.microsoft.com/office/powerpoint/2010/main">
    <mc:Choice Requires="p14">
      <p:transition spd="slow" p14:dur="2000" advTm="218912"/>
    </mc:Choice>
    <mc:Fallback xmlns="">
      <p:transition spd="slow" advTm="2189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国内総生産（</a:t>
            </a:r>
            <a:r>
              <a:rPr lang="en-US" altLang="ja-JP" sz="2800" dirty="0"/>
              <a:t>GDP</a:t>
            </a:r>
            <a:r>
              <a:rPr lang="ja-JP" altLang="en-US" sz="2800" dirty="0"/>
              <a:t>）をあらためて説明する（わかりやすいように、簡易的・便宜的な説明が含まれている）。</a:t>
            </a:r>
          </a:p>
          <a:p>
            <a:pPr marL="342900" indent="-342900" algn="l">
              <a:lnSpc>
                <a:spcPct val="100000"/>
              </a:lnSpc>
              <a:spcBef>
                <a:spcPts val="500"/>
              </a:spcBef>
              <a:buFont typeface="Wingdings" panose="05000000000000000000" pitchFamily="2" charset="2"/>
              <a:buChar char="l"/>
            </a:pPr>
            <a:r>
              <a:rPr lang="ja-JP" altLang="en-US" sz="2800" dirty="0"/>
              <a:t>一国の</a:t>
            </a:r>
            <a:r>
              <a:rPr lang="en-US" altLang="ja-JP" sz="2800" dirty="0"/>
              <a:t>GDP</a:t>
            </a:r>
            <a:r>
              <a:rPr lang="ja-JP" altLang="en-US" sz="2800" dirty="0"/>
              <a:t>とは、「ある国の中で一定期間内に新たに生産された財・サービスの付加価値の合計」。経済の規模や成長度を測る統計。</a:t>
            </a:r>
          </a:p>
          <a:p>
            <a:pPr marL="342900" indent="-342900" algn="l">
              <a:lnSpc>
                <a:spcPct val="100000"/>
              </a:lnSpc>
              <a:spcBef>
                <a:spcPts val="500"/>
              </a:spcBef>
              <a:buFont typeface="Wingdings" panose="05000000000000000000" pitchFamily="2" charset="2"/>
              <a:buChar char="l"/>
            </a:pPr>
            <a:r>
              <a:rPr lang="ja-JP" altLang="en-US" sz="2800" dirty="0"/>
              <a:t>付加価値（</a:t>
            </a:r>
            <a:r>
              <a:rPr lang="en-US" altLang="ja-JP" sz="2800" dirty="0"/>
              <a:t>value added</a:t>
            </a:r>
            <a:r>
              <a:rPr lang="ja-JP" altLang="en-US" sz="2800" dirty="0"/>
              <a:t>）とは、たとえば</a:t>
            </a:r>
            <a:r>
              <a:rPr lang="en-US" altLang="ja-JP" sz="2800" dirty="0"/>
              <a:t>300</a:t>
            </a:r>
            <a:r>
              <a:rPr lang="ja-JP" altLang="en-US" sz="2800" dirty="0"/>
              <a:t>円で綿花を仕入れて綿糸を作り、</a:t>
            </a:r>
            <a:r>
              <a:rPr lang="en-US" altLang="ja-JP" sz="2800" dirty="0"/>
              <a:t>500</a:t>
            </a:r>
            <a:r>
              <a:rPr lang="ja-JP" altLang="en-US" sz="2800" dirty="0"/>
              <a:t>円で売却したとする。機械や他の原材料などのコストを捨象すれば、</a:t>
            </a:r>
            <a:r>
              <a:rPr lang="en-US" altLang="ja-JP" sz="2800" dirty="0"/>
              <a:t>500</a:t>
            </a:r>
            <a:r>
              <a:rPr lang="ja-JP" altLang="en-US" sz="2800" dirty="0"/>
              <a:t>円－</a:t>
            </a:r>
            <a:r>
              <a:rPr lang="en-US" altLang="ja-JP" sz="2800" dirty="0"/>
              <a:t>300</a:t>
            </a:r>
            <a:r>
              <a:rPr lang="ja-JP" altLang="en-US" sz="2800" dirty="0"/>
              <a:t>円の</a:t>
            </a:r>
            <a:r>
              <a:rPr lang="en-US" altLang="ja-JP" sz="2800" dirty="0"/>
              <a:t>200</a:t>
            </a:r>
            <a:r>
              <a:rPr lang="ja-JP" altLang="en-US" sz="2800" dirty="0"/>
              <a:t>円が付加価値。つまり、主に労賃＋利潤。</a:t>
            </a:r>
          </a:p>
          <a:p>
            <a:pPr marL="342900" indent="-342900" algn="l">
              <a:lnSpc>
                <a:spcPct val="100000"/>
              </a:lnSpc>
              <a:spcBef>
                <a:spcPts val="500"/>
              </a:spcBef>
              <a:buFont typeface="Wingdings" panose="05000000000000000000" pitchFamily="2" charset="2"/>
              <a:buChar char="l"/>
            </a:pPr>
            <a:r>
              <a:rPr lang="ja-JP" altLang="en-US" sz="2800" dirty="0"/>
              <a:t>綿花⇒綿糸⇒綿布⇒服、という具合に最終商品の服ができるまで、次のように企業間で取引されたとする（機械や他の材料などは省略）。</a:t>
            </a:r>
          </a:p>
          <a:p>
            <a:pPr marL="342900" indent="-342900" algn="l">
              <a:lnSpc>
                <a:spcPct val="100000"/>
              </a:lnSpc>
              <a:spcBef>
                <a:spcPts val="500"/>
              </a:spcBef>
              <a:buFont typeface="Wingdings" panose="05000000000000000000" pitchFamily="2" charset="2"/>
              <a:buChar char="l"/>
            </a:pPr>
            <a:r>
              <a:rPr lang="ja-JP" altLang="en-US" sz="2800" dirty="0"/>
              <a:t>綿花（</a:t>
            </a:r>
            <a:r>
              <a:rPr lang="en-US" altLang="ja-JP" sz="2800" dirty="0"/>
              <a:t>300</a:t>
            </a:r>
            <a:r>
              <a:rPr lang="ja-JP" altLang="en-US" sz="2800" dirty="0"/>
              <a:t>円）⇒綿糸（</a:t>
            </a:r>
            <a:r>
              <a:rPr lang="en-US" altLang="ja-JP" sz="2800" dirty="0"/>
              <a:t>500</a:t>
            </a:r>
            <a:r>
              <a:rPr lang="ja-JP" altLang="en-US" sz="2800" dirty="0"/>
              <a:t>円）⇒綿布（</a:t>
            </a:r>
            <a:r>
              <a:rPr lang="en-US" altLang="ja-JP" sz="2800" dirty="0"/>
              <a:t>900</a:t>
            </a:r>
            <a:r>
              <a:rPr lang="ja-JP" altLang="en-US" sz="2800" dirty="0"/>
              <a:t>円）⇒服（</a:t>
            </a:r>
            <a:r>
              <a:rPr lang="en-US" altLang="ja-JP" sz="2800" dirty="0"/>
              <a:t>1200</a:t>
            </a:r>
            <a:r>
              <a:rPr lang="ja-JP" altLang="en-US" sz="2800" dirty="0"/>
              <a:t>円）。</a:t>
            </a:r>
          </a:p>
          <a:p>
            <a:pPr marL="342900" indent="-342900" algn="l">
              <a:lnSpc>
                <a:spcPct val="100000"/>
              </a:lnSpc>
              <a:spcBef>
                <a:spcPts val="500"/>
              </a:spcBef>
              <a:buFont typeface="Wingdings" panose="05000000000000000000" pitchFamily="2" charset="2"/>
              <a:buChar char="l"/>
            </a:pPr>
            <a:r>
              <a:rPr lang="ja-JP" altLang="en-US" sz="2800" dirty="0"/>
              <a:t>付加価値の合計は、</a:t>
            </a:r>
            <a:r>
              <a:rPr lang="en-US" altLang="ja-JP" sz="2800" dirty="0"/>
              <a:t>300</a:t>
            </a:r>
            <a:r>
              <a:rPr lang="ja-JP" altLang="en-US" sz="2800" dirty="0"/>
              <a:t>＋</a:t>
            </a:r>
            <a:r>
              <a:rPr lang="en-US" altLang="ja-JP" sz="2800" dirty="0"/>
              <a:t>200</a:t>
            </a:r>
            <a:r>
              <a:rPr lang="ja-JP" altLang="en-US" sz="2800" dirty="0"/>
              <a:t>＋</a:t>
            </a:r>
            <a:r>
              <a:rPr lang="en-US" altLang="ja-JP" sz="2800" dirty="0"/>
              <a:t>400</a:t>
            </a:r>
            <a:r>
              <a:rPr lang="ja-JP" altLang="en-US" sz="2800" dirty="0"/>
              <a:t>＋</a:t>
            </a:r>
            <a:r>
              <a:rPr lang="en-US" altLang="ja-JP" sz="2800" dirty="0"/>
              <a:t>300</a:t>
            </a:r>
            <a:r>
              <a:rPr lang="ja-JP" altLang="en-US" sz="2800" dirty="0"/>
              <a:t>＝</a:t>
            </a:r>
            <a:r>
              <a:rPr lang="en-US" altLang="ja-JP" sz="2800" dirty="0"/>
              <a:t>1200</a:t>
            </a:r>
            <a:r>
              <a:rPr lang="ja-JP" altLang="en-US" sz="2800" dirty="0"/>
              <a:t>円。</a:t>
            </a:r>
            <a:r>
              <a:rPr lang="en-US" altLang="ja-JP" sz="2800" dirty="0"/>
              <a:t>※</a:t>
            </a:r>
            <a:r>
              <a:rPr lang="ja-JP" altLang="en-US" sz="2800" dirty="0"/>
              <a:t>最初の綿花は、大地からの採取によるもので、仕入れなしと仮定）。</a:t>
            </a:r>
          </a:p>
          <a:p>
            <a:pPr marL="342900" indent="-342900" algn="l">
              <a:lnSpc>
                <a:spcPct val="100000"/>
              </a:lnSpc>
              <a:spcBef>
                <a:spcPts val="500"/>
              </a:spcBef>
              <a:buFont typeface="Wingdings" panose="05000000000000000000" pitchFamily="2" charset="2"/>
              <a:buChar char="l"/>
            </a:pPr>
            <a:endParaRPr lang="ja-JP" altLang="en-US" dirty="0"/>
          </a:p>
          <a:p>
            <a:pPr algn="l">
              <a:lnSpc>
                <a:spcPct val="100000"/>
              </a:lnSpc>
              <a:spcBef>
                <a:spcPts val="500"/>
              </a:spcBef>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2355696491"/>
      </p:ext>
    </p:extLst>
  </p:cSld>
  <p:clrMapOvr>
    <a:masterClrMapping/>
  </p:clrMapOvr>
  <mc:AlternateContent xmlns:mc="http://schemas.openxmlformats.org/markup-compatibility/2006" xmlns:p14="http://schemas.microsoft.com/office/powerpoint/2010/main">
    <mc:Choice Requires="p14">
      <p:transition spd="slow" p14:dur="2000" advTm="177084"/>
    </mc:Choice>
    <mc:Fallback xmlns="">
      <p:transition spd="slow" advTm="1770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最終商品の価格と概念的には等しくなる。</a:t>
            </a:r>
          </a:p>
          <a:p>
            <a:pPr marL="342900" indent="-342900" algn="l">
              <a:lnSpc>
                <a:spcPct val="100000"/>
              </a:lnSpc>
              <a:spcBef>
                <a:spcPts val="500"/>
              </a:spcBef>
              <a:buFont typeface="Wingdings" panose="05000000000000000000" pitchFamily="2" charset="2"/>
              <a:buChar char="l"/>
            </a:pPr>
            <a:r>
              <a:rPr lang="ja-JP" altLang="en-US" sz="2800" dirty="0"/>
              <a:t>つまり、工程の途中での二重計算を排除している。</a:t>
            </a:r>
          </a:p>
          <a:p>
            <a:pPr marL="342900" indent="-342900" algn="l">
              <a:lnSpc>
                <a:spcPct val="100000"/>
              </a:lnSpc>
              <a:spcBef>
                <a:spcPts val="500"/>
              </a:spcBef>
              <a:buFont typeface="Wingdings" panose="05000000000000000000" pitchFamily="2" charset="2"/>
              <a:buChar char="l"/>
            </a:pPr>
            <a:r>
              <a:rPr lang="ja-JP" altLang="en-US" sz="2800" dirty="0"/>
              <a:t>もし、綿花⇒綿糸⇒綿布⇒服が一つの会社の中で行われたとしても、最終的に服が</a:t>
            </a:r>
            <a:r>
              <a:rPr lang="en-US" altLang="ja-JP" sz="2800" dirty="0"/>
              <a:t>1200</a:t>
            </a:r>
            <a:r>
              <a:rPr lang="ja-JP" altLang="en-US" sz="2800" dirty="0"/>
              <a:t>円で売られたのであれば、付加価値は</a:t>
            </a:r>
            <a:r>
              <a:rPr lang="en-US" altLang="ja-JP" sz="2800" dirty="0"/>
              <a:t>1200</a:t>
            </a:r>
            <a:r>
              <a:rPr lang="ja-JP" altLang="en-US" sz="2800" dirty="0"/>
              <a:t>円。企業の形態や卸売り・流通業者の有無などによって、データがブレない。</a:t>
            </a:r>
          </a:p>
          <a:p>
            <a:pPr marL="342900" indent="-342900" algn="l">
              <a:lnSpc>
                <a:spcPct val="100000"/>
              </a:lnSpc>
              <a:spcBef>
                <a:spcPts val="500"/>
              </a:spcBef>
              <a:buFont typeface="Wingdings" panose="05000000000000000000" pitchFamily="2" charset="2"/>
              <a:buChar char="l"/>
            </a:pPr>
            <a:r>
              <a:rPr lang="en-US" altLang="ja-JP" sz="2800" dirty="0"/>
              <a:t>GDP</a:t>
            </a:r>
            <a:r>
              <a:rPr lang="ja-JP" altLang="en-US" sz="2800" dirty="0"/>
              <a:t>はどうやって計測するか、･･････。</a:t>
            </a:r>
          </a:p>
          <a:p>
            <a:pPr marL="342900" indent="-342900" algn="l">
              <a:lnSpc>
                <a:spcPct val="100000"/>
              </a:lnSpc>
              <a:spcBef>
                <a:spcPts val="500"/>
              </a:spcBef>
              <a:buFont typeface="Wingdings" panose="05000000000000000000" pitchFamily="2" charset="2"/>
              <a:buChar char="l"/>
            </a:pPr>
            <a:r>
              <a:rPr lang="ja-JP" altLang="en-US" sz="2800" dirty="0"/>
              <a:t>国内総生産だから、いろいろな産業の産出額から中間投入の額を引くなどして把握できる。また、支出つまり財・サービスが売れた金額を集計していくことでも、推計できる。つまり、誰かが支出して買った＝売れた＝生産された、とみなす。</a:t>
            </a:r>
          </a:p>
          <a:p>
            <a:pPr marL="360000" indent="-457200" algn="l">
              <a:lnSpc>
                <a:spcPct val="100000"/>
              </a:lnSpc>
              <a:spcBef>
                <a:spcPts val="500"/>
              </a:spcBef>
            </a:pPr>
            <a:r>
              <a:rPr lang="ja-JP" altLang="en-US" sz="2800" dirty="0"/>
              <a:t>　  </a:t>
            </a:r>
            <a:r>
              <a:rPr lang="en-US" altLang="ja-JP" sz="2800" dirty="0"/>
              <a:t>※</a:t>
            </a:r>
            <a:r>
              <a:rPr lang="ja-JP" altLang="en-US" sz="2800" dirty="0"/>
              <a:t>売れ残りとか在庫の問題があるので、支出＝生産では</a:t>
            </a:r>
            <a:r>
              <a:rPr lang="ja-JP" altLang="en-US" sz="2800" dirty="0">
                <a:solidFill>
                  <a:srgbClr val="FF0000"/>
                </a:solidFill>
              </a:rPr>
              <a:t>ない</a:t>
            </a:r>
            <a:r>
              <a:rPr lang="ja-JP" altLang="en-US" sz="2800" dirty="0"/>
              <a:t>のでは、と思われるが、この点については、後ほど補足。</a:t>
            </a:r>
            <a:endParaRPr lang="ja-JP" altLang="en-US" sz="2000" dirty="0"/>
          </a:p>
          <a:p>
            <a:pPr marL="342900" indent="-342900" algn="l">
              <a:lnSpc>
                <a:spcPct val="100000"/>
              </a:lnSpc>
              <a:spcBef>
                <a:spcPts val="500"/>
              </a:spcBef>
              <a:buFont typeface="Wingdings" panose="05000000000000000000" pitchFamily="2" charset="2"/>
              <a:buChar char="l"/>
            </a:pPr>
            <a:endParaRPr lang="ja-JP" altLang="en-US" sz="2800" dirty="0"/>
          </a:p>
          <a:p>
            <a:pPr marL="342900" indent="-342900" algn="l">
              <a:lnSpc>
                <a:spcPct val="100000"/>
              </a:lnSpc>
              <a:spcBef>
                <a:spcPts val="500"/>
              </a:spcBef>
              <a:buFont typeface="Wingdings" panose="05000000000000000000" pitchFamily="2" charset="2"/>
              <a:buChar char="l"/>
            </a:pPr>
            <a:endParaRPr lang="ja-JP" altLang="en-US" dirty="0"/>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257449331"/>
      </p:ext>
    </p:extLst>
  </p:cSld>
  <p:clrMapOvr>
    <a:masterClrMapping/>
  </p:clrMapOvr>
  <mc:AlternateContent xmlns:mc="http://schemas.openxmlformats.org/markup-compatibility/2006" xmlns:p14="http://schemas.microsoft.com/office/powerpoint/2010/main">
    <mc:Choice Requires="p14">
      <p:transition spd="slow" p14:dur="2000" advTm="173812"/>
    </mc:Choice>
    <mc:Fallback xmlns="">
      <p:transition spd="slow" advTm="173812"/>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467360" y="1040860"/>
            <a:ext cx="11064239" cy="5428034"/>
          </a:xfrm>
        </p:spPr>
        <p:txBody>
          <a:bodyPr>
            <a:noAutofit/>
          </a:bodyPr>
          <a:lstStyle/>
          <a:p>
            <a:pPr marL="342900" indent="-342900" algn="l">
              <a:lnSpc>
                <a:spcPct val="100000"/>
              </a:lnSpc>
              <a:spcBef>
                <a:spcPts val="500"/>
              </a:spcBef>
              <a:buFont typeface="Wingdings" panose="05000000000000000000" pitchFamily="2" charset="2"/>
              <a:buChar char="l"/>
            </a:pPr>
            <a:r>
              <a:rPr lang="ja-JP" altLang="en-US" sz="2800" dirty="0"/>
              <a:t>お金を支出する立場で分類してみると、</a:t>
            </a:r>
          </a:p>
          <a:p>
            <a:pPr marL="342900" indent="-342900" algn="l">
              <a:lnSpc>
                <a:spcPct val="100000"/>
              </a:lnSpc>
              <a:spcBef>
                <a:spcPts val="500"/>
              </a:spcBef>
              <a:buFont typeface="Wingdings" panose="05000000000000000000" pitchFamily="2" charset="2"/>
              <a:buChar char="l"/>
            </a:pPr>
            <a:r>
              <a:rPr lang="ja-JP" altLang="en-US" sz="2800" dirty="0"/>
              <a:t>消費者、企業、政府部門、外国部門。</a:t>
            </a:r>
          </a:p>
          <a:p>
            <a:pPr marL="342900" indent="-342900" algn="l">
              <a:lnSpc>
                <a:spcPct val="100000"/>
              </a:lnSpc>
              <a:spcBef>
                <a:spcPts val="500"/>
              </a:spcBef>
              <a:buFont typeface="Wingdings" panose="05000000000000000000" pitchFamily="2" charset="2"/>
              <a:buChar char="l"/>
            </a:pPr>
            <a:r>
              <a:rPr lang="ja-JP" altLang="en-US" sz="2800" dirty="0"/>
              <a:t>最後の外国部門の意味は、日本国内で生産された財が輸出されて、外国の企業や人が購入した、ということ。買手が外国にいるが、たしかに生産されたのは国内。</a:t>
            </a:r>
          </a:p>
          <a:p>
            <a:pPr marL="342900" indent="-342900" algn="l">
              <a:lnSpc>
                <a:spcPct val="100000"/>
              </a:lnSpc>
              <a:spcBef>
                <a:spcPts val="500"/>
              </a:spcBef>
              <a:buFont typeface="Wingdings" panose="05000000000000000000" pitchFamily="2" charset="2"/>
              <a:buChar char="l"/>
            </a:pPr>
            <a:r>
              <a:rPr lang="ja-JP" altLang="en-US" sz="2800" dirty="0"/>
              <a:t>そこで、</a:t>
            </a:r>
            <a:r>
              <a:rPr lang="en-US" altLang="ja-JP" sz="2800" dirty="0"/>
              <a:t>GDP=</a:t>
            </a:r>
            <a:r>
              <a:rPr lang="ja-JP" altLang="en-US" sz="2800" dirty="0"/>
              <a:t>個人消費</a:t>
            </a:r>
            <a:r>
              <a:rPr lang="en-US" altLang="ja-JP" sz="2800" dirty="0"/>
              <a:t>+</a:t>
            </a:r>
            <a:r>
              <a:rPr lang="ja-JP" altLang="en-US" sz="2800" dirty="0"/>
              <a:t>企業の支出（投資）</a:t>
            </a:r>
            <a:r>
              <a:rPr lang="en-US" altLang="ja-JP" sz="2800" dirty="0"/>
              <a:t>+</a:t>
            </a:r>
            <a:r>
              <a:rPr lang="ja-JP" altLang="en-US" sz="2800" dirty="0"/>
              <a:t>政府支出</a:t>
            </a:r>
            <a:r>
              <a:rPr lang="en-US" altLang="ja-JP" sz="2800" dirty="0"/>
              <a:t>+</a:t>
            </a:r>
            <a:r>
              <a:rPr lang="ja-JP" altLang="en-US" sz="2800" dirty="0"/>
              <a:t>輸出</a:t>
            </a:r>
            <a:r>
              <a:rPr lang="en-US" altLang="ja-JP" sz="2800" dirty="0"/>
              <a:t>=C+I+G+X</a:t>
            </a:r>
            <a:r>
              <a:rPr lang="ja-JP" altLang="en-US" sz="2800" dirty="0"/>
              <a:t> ということになる。</a:t>
            </a:r>
          </a:p>
          <a:p>
            <a:pPr marL="342900" indent="-342900" algn="l">
              <a:lnSpc>
                <a:spcPct val="100000"/>
              </a:lnSpc>
              <a:spcBef>
                <a:spcPts val="500"/>
              </a:spcBef>
              <a:buFont typeface="Wingdings" panose="05000000000000000000" pitchFamily="2" charset="2"/>
              <a:buChar char="l"/>
            </a:pPr>
            <a:r>
              <a:rPr lang="ja-JP" altLang="en-US" sz="2800" dirty="0"/>
              <a:t>ただし、個人・企業・政府が様々な買い物をする中には、輸入品も含まれている。輸入品は、国内で生産されたものではなく、外国で生産されたものなので、国内総生産には入れるべきではない。</a:t>
            </a:r>
          </a:p>
        </p:txBody>
      </p:sp>
      <p:sp>
        <p:nvSpPr>
          <p:cNvPr id="2" name="タイトル 1"/>
          <p:cNvSpPr>
            <a:spLocks noGrp="1"/>
          </p:cNvSpPr>
          <p:nvPr>
            <p:ph type="title"/>
          </p:nvPr>
        </p:nvSpPr>
        <p:spPr>
          <a:xfrm>
            <a:off x="680935" y="314967"/>
            <a:ext cx="10622605" cy="725893"/>
          </a:xfrm>
        </p:spPr>
        <p:txBody>
          <a:bodyPr>
            <a:normAutofit/>
          </a:bodyPr>
          <a:lstStyle/>
          <a:p>
            <a:r>
              <a:rPr kumimoji="1" lang="ja-JP" altLang="en-US" dirty="0"/>
              <a:t>第</a:t>
            </a:r>
            <a:r>
              <a:rPr kumimoji="1" lang="en-US" altLang="ja-JP" dirty="0"/>
              <a:t>6</a:t>
            </a:r>
            <a:r>
              <a:rPr kumimoji="1" lang="ja-JP" altLang="en-US" dirty="0"/>
              <a:t>章</a:t>
            </a:r>
            <a:r>
              <a:rPr kumimoji="1" lang="en-US" altLang="ja-JP" dirty="0"/>
              <a:t>1</a:t>
            </a:r>
            <a:r>
              <a:rPr kumimoji="1" lang="ja-JP" altLang="en-US" dirty="0"/>
              <a:t>節</a:t>
            </a:r>
          </a:p>
        </p:txBody>
      </p:sp>
      <p:sp>
        <p:nvSpPr>
          <p:cNvPr id="12" name="テキスト ボックス 11"/>
          <p:cNvSpPr txBox="1"/>
          <p:nvPr/>
        </p:nvSpPr>
        <p:spPr>
          <a:xfrm>
            <a:off x="4238368" y="4028303"/>
            <a:ext cx="184731" cy="369332"/>
          </a:xfrm>
          <a:prstGeom prst="rect">
            <a:avLst/>
          </a:prstGeom>
          <a:noFill/>
        </p:spPr>
        <p:txBody>
          <a:bodyPr wrap="none" rtlCol="0">
            <a:spAutoFit/>
          </a:bodyPr>
          <a:lstStyle/>
          <a:p>
            <a:endParaRPr kumimoji="1" lang="ja-JP" altLang="en-US" dirty="0"/>
          </a:p>
        </p:txBody>
      </p:sp>
    </p:spTree>
    <p:custDataLst>
      <p:tags r:id="rId1"/>
    </p:custDataLst>
    <p:extLst>
      <p:ext uri="{BB962C8B-B14F-4D97-AF65-F5344CB8AC3E}">
        <p14:creationId xmlns:p14="http://schemas.microsoft.com/office/powerpoint/2010/main" val="1355359571"/>
      </p:ext>
    </p:extLst>
  </p:cSld>
  <p:clrMapOvr>
    <a:masterClrMapping/>
  </p:clrMapOvr>
  <mc:AlternateContent xmlns:mc="http://schemas.openxmlformats.org/markup-compatibility/2006" xmlns:p14="http://schemas.microsoft.com/office/powerpoint/2010/main">
    <mc:Choice Requires="p14">
      <p:transition spd="slow" p14:dur="2000" advTm="128535"/>
    </mc:Choice>
    <mc:Fallback xmlns="">
      <p:transition spd="slow" advTm="12853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6|25|13.4|12.7"/>
</p:tagLst>
</file>

<file path=ppt/tags/tag10.xml><?xml version="1.0" encoding="utf-8"?>
<p:tagLst xmlns:a="http://schemas.openxmlformats.org/drawingml/2006/main" xmlns:r="http://schemas.openxmlformats.org/officeDocument/2006/relationships" xmlns:p="http://schemas.openxmlformats.org/presentationml/2006/main">
  <p:tag name="TIMING" val="|0.6|31.6|58.7|42.3"/>
</p:tagLst>
</file>

<file path=ppt/tags/tag11.xml><?xml version="1.0" encoding="utf-8"?>
<p:tagLst xmlns:a="http://schemas.openxmlformats.org/drawingml/2006/main" xmlns:r="http://schemas.openxmlformats.org/officeDocument/2006/relationships" xmlns:p="http://schemas.openxmlformats.org/presentationml/2006/main">
  <p:tag name="TIMING" val="|1.2|12.4|60.5|34.7|45.8"/>
</p:tagLst>
</file>

<file path=ppt/tags/tag12.xml><?xml version="1.0" encoding="utf-8"?>
<p:tagLst xmlns:a="http://schemas.openxmlformats.org/drawingml/2006/main" xmlns:r="http://schemas.openxmlformats.org/officeDocument/2006/relationships" xmlns:p="http://schemas.openxmlformats.org/presentationml/2006/main">
  <p:tag name="TIMING" val="|0.8|21.2|5.6|25.4|9.8"/>
</p:tagLst>
</file>

<file path=ppt/tags/tag13.xml><?xml version="1.0" encoding="utf-8"?>
<p:tagLst xmlns:a="http://schemas.openxmlformats.org/drawingml/2006/main" xmlns:r="http://schemas.openxmlformats.org/officeDocument/2006/relationships" xmlns:p="http://schemas.openxmlformats.org/presentationml/2006/main">
  <p:tag name="TIMING" val="|2.3|9.6|35.7|39.5"/>
</p:tagLst>
</file>

<file path=ppt/tags/tag14.xml><?xml version="1.0" encoding="utf-8"?>
<p:tagLst xmlns:a="http://schemas.openxmlformats.org/drawingml/2006/main" xmlns:r="http://schemas.openxmlformats.org/officeDocument/2006/relationships" xmlns:p="http://schemas.openxmlformats.org/presentationml/2006/main">
  <p:tag name="TIMING" val="|2.1|13.9|12.4|8.4|21.3"/>
</p:tagLst>
</file>

<file path=ppt/tags/tag15.xml><?xml version="1.0" encoding="utf-8"?>
<p:tagLst xmlns:a="http://schemas.openxmlformats.org/drawingml/2006/main" xmlns:r="http://schemas.openxmlformats.org/officeDocument/2006/relationships" xmlns:p="http://schemas.openxmlformats.org/presentationml/2006/main">
  <p:tag name="TIMING" val="|2.9|25|27.8|44.4"/>
</p:tagLst>
</file>

<file path=ppt/tags/tag16.xml><?xml version="1.0" encoding="utf-8"?>
<p:tagLst xmlns:a="http://schemas.openxmlformats.org/drawingml/2006/main" xmlns:r="http://schemas.openxmlformats.org/officeDocument/2006/relationships" xmlns:p="http://schemas.openxmlformats.org/presentationml/2006/main">
  <p:tag name="TIMING" val="|0.9|10.2|44.4|4|40.2|17.2|39.4|30.9|43.5"/>
</p:tagLst>
</file>

<file path=ppt/tags/tag17.xml><?xml version="1.0" encoding="utf-8"?>
<p:tagLst xmlns:a="http://schemas.openxmlformats.org/drawingml/2006/main" xmlns:r="http://schemas.openxmlformats.org/officeDocument/2006/relationships" xmlns:p="http://schemas.openxmlformats.org/presentationml/2006/main">
  <p:tag name="TIMING" val="|1.2|1|32.5|13.9|36.2|25.4|39.5|26.2|48.4"/>
</p:tagLst>
</file>

<file path=ppt/tags/tag18.xml><?xml version="1.0" encoding="utf-8"?>
<p:tagLst xmlns:a="http://schemas.openxmlformats.org/drawingml/2006/main" xmlns:r="http://schemas.openxmlformats.org/officeDocument/2006/relationships" xmlns:p="http://schemas.openxmlformats.org/presentationml/2006/main">
  <p:tag name="TIMING" val="|1.2|47|46.9|42.6|16.7|31.8"/>
</p:tagLst>
</file>

<file path=ppt/tags/tag19.xml><?xml version="1.0" encoding="utf-8"?>
<p:tagLst xmlns:a="http://schemas.openxmlformats.org/drawingml/2006/main" xmlns:r="http://schemas.openxmlformats.org/officeDocument/2006/relationships" xmlns:p="http://schemas.openxmlformats.org/presentationml/2006/main">
  <p:tag name="TIMING" val="|0.7|21.3|42.6|2.2"/>
</p:tagLst>
</file>

<file path=ppt/tags/tag2.xml><?xml version="1.0" encoding="utf-8"?>
<p:tagLst xmlns:a="http://schemas.openxmlformats.org/drawingml/2006/main" xmlns:r="http://schemas.openxmlformats.org/officeDocument/2006/relationships" xmlns:p="http://schemas.openxmlformats.org/presentationml/2006/main">
  <p:tag name="TIMING" val="|1.7|8.3|93.5|11.9|43"/>
</p:tagLst>
</file>

<file path=ppt/tags/tag3.xml><?xml version="1.0" encoding="utf-8"?>
<p:tagLst xmlns:a="http://schemas.openxmlformats.org/drawingml/2006/main" xmlns:r="http://schemas.openxmlformats.org/officeDocument/2006/relationships" xmlns:p="http://schemas.openxmlformats.org/presentationml/2006/main">
  <p:tag name="TIMING" val="|2.2|30.5|50.3|31.2|12.7|37.7"/>
</p:tagLst>
</file>

<file path=ppt/tags/tag4.xml><?xml version="1.0" encoding="utf-8"?>
<p:tagLst xmlns:a="http://schemas.openxmlformats.org/drawingml/2006/main" xmlns:r="http://schemas.openxmlformats.org/officeDocument/2006/relationships" xmlns:p="http://schemas.openxmlformats.org/presentationml/2006/main">
  <p:tag name="TIMING" val="|2|82.4"/>
</p:tagLst>
</file>

<file path=ppt/tags/tag5.xml><?xml version="1.0" encoding="utf-8"?>
<p:tagLst xmlns:a="http://schemas.openxmlformats.org/drawingml/2006/main" xmlns:r="http://schemas.openxmlformats.org/officeDocument/2006/relationships" xmlns:p="http://schemas.openxmlformats.org/presentationml/2006/main">
  <p:tag name="TIMING" val="|0.9|8|19.5|90.7|10.4|28.1|48.2"/>
</p:tagLst>
</file>

<file path=ppt/tags/tag6.xml><?xml version="1.0" encoding="utf-8"?>
<p:tagLst xmlns:a="http://schemas.openxmlformats.org/drawingml/2006/main" xmlns:r="http://schemas.openxmlformats.org/officeDocument/2006/relationships" xmlns:p="http://schemas.openxmlformats.org/presentationml/2006/main">
  <p:tag name="TIMING" val="|0.9|19.1|31|32.2|20.2|31.6"/>
</p:tagLst>
</file>

<file path=ppt/tags/tag7.xml><?xml version="1.0" encoding="utf-8"?>
<p:tagLst xmlns:a="http://schemas.openxmlformats.org/drawingml/2006/main" xmlns:r="http://schemas.openxmlformats.org/officeDocument/2006/relationships" xmlns:p="http://schemas.openxmlformats.org/presentationml/2006/main">
  <p:tag name="TIMING" val="|1.4|18.1|23.3|37.1|17.6|52.9"/>
</p:tagLst>
</file>

<file path=ppt/tags/tag8.xml><?xml version="1.0" encoding="utf-8"?>
<p:tagLst xmlns:a="http://schemas.openxmlformats.org/drawingml/2006/main" xmlns:r="http://schemas.openxmlformats.org/officeDocument/2006/relationships" xmlns:p="http://schemas.openxmlformats.org/presentationml/2006/main">
  <p:tag name="TIMING" val="|0.8|5.2|35.5|29.3|23.1"/>
</p:tagLst>
</file>

<file path=ppt/tags/tag9.xml><?xml version="1.0" encoding="utf-8"?>
<p:tagLst xmlns:a="http://schemas.openxmlformats.org/drawingml/2006/main" xmlns:r="http://schemas.openxmlformats.org/officeDocument/2006/relationships" xmlns:p="http://schemas.openxmlformats.org/presentationml/2006/main">
  <p:tag name="TIMING" val="|2.7|12.3|13.9|27|1|8.6|48.1"/>
</p:tagLst>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1"/>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1_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1859</TotalTime>
  <Words>3124</Words>
  <Application>Microsoft Office PowerPoint</Application>
  <PresentationFormat>ワイド画面</PresentationFormat>
  <Paragraphs>148</Paragraphs>
  <Slides>20</Slides>
  <Notes>20</Notes>
  <HiddenSlides>0</HiddenSlides>
  <MMClips>0</MMClips>
  <ScaleCrop>false</ScaleCrop>
  <HeadingPairs>
    <vt:vector size="6" baseType="variant">
      <vt:variant>
        <vt:lpstr>使用されているフォント</vt:lpstr>
      </vt:variant>
      <vt:variant>
        <vt:i4>4</vt:i4>
      </vt:variant>
      <vt:variant>
        <vt:lpstr>テーマ</vt:lpstr>
      </vt:variant>
      <vt:variant>
        <vt:i4>5</vt:i4>
      </vt:variant>
      <vt:variant>
        <vt:lpstr>スライド タイトル</vt:lpstr>
      </vt:variant>
      <vt:variant>
        <vt:i4>20</vt:i4>
      </vt:variant>
    </vt:vector>
  </HeadingPairs>
  <TitlesOfParts>
    <vt:vector size="29" baseType="lpstr">
      <vt:lpstr>Arial</vt:lpstr>
      <vt:lpstr>Calibri</vt:lpstr>
      <vt:lpstr>Calibri Light</vt:lpstr>
      <vt:lpstr>Wingdings</vt:lpstr>
      <vt:lpstr>Office テーマ</vt:lpstr>
      <vt:lpstr>2_デザインの設定</vt:lpstr>
      <vt:lpstr>3_デザインの設定</vt:lpstr>
      <vt:lpstr>1_デザインの設定</vt:lpstr>
      <vt:lpstr>デザインの設定</vt:lpstr>
      <vt:lpstr>PowerPoint プレゼンテーション</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lpstr>第6章1節</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267</cp:revision>
  <dcterms:created xsi:type="dcterms:W3CDTF">2020-04-12T07:19:24Z</dcterms:created>
  <dcterms:modified xsi:type="dcterms:W3CDTF">2024-06-24T09:05:02Z</dcterms:modified>
</cp:coreProperties>
</file>