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7" r:id="rId2"/>
    <p:sldMasterId id="2147483701" r:id="rId3"/>
    <p:sldMasterId id="2147483674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71" r:id="rId6"/>
    <p:sldId id="265" r:id="rId7"/>
    <p:sldId id="318" r:id="rId8"/>
    <p:sldId id="330" r:id="rId9"/>
    <p:sldId id="338" r:id="rId10"/>
    <p:sldId id="339" r:id="rId11"/>
    <p:sldId id="340" r:id="rId12"/>
    <p:sldId id="341" r:id="rId13"/>
    <p:sldId id="331" r:id="rId14"/>
    <p:sldId id="332" r:id="rId15"/>
    <p:sldId id="342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5250" autoAdjust="0"/>
  </p:normalViewPr>
  <p:slideViewPr>
    <p:cSldViewPr snapToGrid="0">
      <p:cViewPr varScale="1">
        <p:scale>
          <a:sx n="89" d="100"/>
          <a:sy n="89" d="100"/>
        </p:scale>
        <p:origin x="84" y="5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5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2486A-C254-4978-9D99-C2A82B36D619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D3735-E4A6-45FA-A94F-B476DEBAE3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1581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DA1EF-D9CD-4AFD-BE82-CFE483286A68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11501-1C33-46B9-9140-509589D03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1442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6507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489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630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828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724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31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623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92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276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61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11501-1C33-46B9-9140-509589D034E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8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FA7C-4F8D-470B-A1AB-BB25CCB9B70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8563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B483-FDB8-4B66-AEC4-03EA20D8596C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70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6A08-FFB8-4A07-A9CF-34267C9F5426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184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70892-132D-43F8-8C1F-1B33E49CB96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14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683B-0EC3-4D7C-95CE-F2516E1DCCB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888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973-0F92-49D7-9AFA-F399CE8179CC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159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D85D-9A4D-49FC-A843-BAD8B568CCB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185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E3AA-5B17-443D-AAE7-7D5067A13386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809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4A47-9F84-4C87-9279-516403C9F65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891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0422-883A-4692-9B69-827F877A5CC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76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4DC46-3661-4FC3-B415-8798A737DE2B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07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E0F9-5EFA-4562-AD16-74DEBC8541C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521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8E8E-4247-4462-B452-B357BFF9865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385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0129-6E8F-4396-AE89-2FC70F3C1DC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80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E3D1-10D5-4118-9127-B3F958F786F1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03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036-A8CF-4CFC-A48E-833467CC6E61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032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4A9C-2BE1-422B-AA65-B1612591ECAA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092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547-90AD-4701-A6C8-27336E17D86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8504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06F6-7FE9-4BFF-8123-54DD9037E15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729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C47C-225E-498F-A52E-42621E85622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284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B405-C23F-4D44-B2FD-0954B5C9C0B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925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AC81-6A20-4A7C-85E2-F992258A33AF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537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92F5-8EB7-4169-B968-D1B1CDA71AE2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087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C5903-6349-4BE5-B997-C55E198A5BEA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4013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FE12-BEEF-4596-B5D9-FB28F79B202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611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2434-2B09-4BE6-A552-9397770DF85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31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6915-2D2D-49D1-9095-F1174EFF0DA8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9393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C3808-A616-46CC-BE1B-D9074054255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0641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C886-FF3C-4C8E-A64D-AB2A872EF092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7204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2C1E-F597-4826-8F56-2F99464A108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3184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4FBC-1472-423D-AA4B-A3A4345D6D3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297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4A02-7F50-4935-95B6-C042D06F21A6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0036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E8C6-78C4-4896-A40C-0064E8D1D024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19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2C4D-DE41-4C8C-83C7-B35C92E7577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324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B27A-2842-45D1-8395-EC8343117B99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745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4FE83-262F-4D5D-BB2E-E46B2A42AA2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248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CD97-E321-482C-925E-456FFBA9EBEA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554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37A3-D8F9-475B-A631-25DC052CED4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489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228-2AB5-410C-8C7E-25E6DBE413D9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6175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1ED1-575A-41DD-A045-0005DFBFA15C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385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28B5-4AEB-4C3A-A8ED-78EE976BA7E6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7420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3E39-B061-4431-89E9-EC731F3C6A92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23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8E2-2AD9-41D3-9BD5-9EBAF2F0723F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4561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7B09-473A-4596-97C4-E1608D3F27A9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17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EF72-CB3E-4F82-8200-FD09214F1B55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73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F500-5FC5-4F81-B32D-CD134C83131B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8600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BA70-7430-4EFA-BAA4-2C1805AB4A6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266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4457-A826-43BF-8B5F-7F82D85903DE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6268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96AA-3B1A-4A99-8CE8-AEEAB4756832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443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CA45-A8EE-4FDD-87DF-BE4C2180BFC9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9872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9596-4396-475B-BAFF-670B4E4C65DB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000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8CCF-47EF-47E9-A682-D65C43EB1E0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9018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1C0E-0B2B-4E75-953D-7B3BC2F5EECF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511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6559-135C-4DAA-991F-30834100C1C7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00330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D-27DC-4039-A47A-950D3DD1BF4F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7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4D92-1CD5-43F0-A239-8AEBB906CDCD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9414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66405-1911-4D2F-B4DC-6507D3374896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9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CA54-9F9F-4500-8D26-2A67EFF44DB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68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ECBC-4F40-47FE-B137-626A979DF050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3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0F0C-03F2-460B-B1B7-AFE40419A34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1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20A8-F826-42B6-9291-1C176EC26609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7902E-D286-4B94-BC56-2A8558325C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88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01D1F-6287-485A-9C07-5A7874ADA035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2B5E4-9F34-449E-B1FA-0AD9E774C2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2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70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FEF6-2AA0-4B47-A5AD-DB366C5D2F3D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50909-6F9B-4806-9E01-39F20CAE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4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37DE-37FA-4BD4-B84A-64F643335B71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7B11-74A9-4FF3-B93D-8CD4ADE4262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89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C3DE-FD4A-40AB-A647-84687ACC2543}" type="datetime1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1D2C1-7675-46BC-9870-BEA07FB2F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8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8757" y="1741251"/>
            <a:ext cx="10719881" cy="4231532"/>
          </a:xfrm>
        </p:spPr>
        <p:txBody>
          <a:bodyPr/>
          <a:lstStyle/>
          <a:p>
            <a:endParaRPr kumimoji="1" lang="ja-JP" altLang="en-US" dirty="0"/>
          </a:p>
          <a:p>
            <a:endParaRPr lang="ja-JP" altLang="en-US" dirty="0"/>
          </a:p>
          <a:p>
            <a:r>
              <a:rPr kumimoji="1" lang="ja-JP" altLang="en-US" sz="6600" dirty="0"/>
              <a:t>国際金融論（外国為替論）</a:t>
            </a:r>
          </a:p>
          <a:p>
            <a:endParaRPr lang="ja-JP" altLang="en-US" dirty="0"/>
          </a:p>
          <a:p>
            <a:r>
              <a:rPr lang="ja-JP" altLang="en-US" dirty="0"/>
              <a:t>北九州市立大学　前田　淳（まえだ　じゅん）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428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8"/>
    </mc:Choice>
    <mc:Fallback xmlns="">
      <p:transition spd="slow" advTm="716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28633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〔</a:t>
            </a:r>
            <a:r>
              <a:rPr lang="ja-JP" altLang="en-US" dirty="0"/>
              <a:t>解説</a:t>
            </a:r>
            <a:r>
              <a:rPr lang="en-US" altLang="ja-JP" dirty="0"/>
              <a:t>〕</a:t>
            </a:r>
            <a:endParaRPr lang="ja-JP" altLang="en-US" dirty="0"/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たとえば、</a:t>
            </a:r>
            <a:r>
              <a:rPr lang="en-US" altLang="ja-JP" dirty="0"/>
              <a:t>25</a:t>
            </a:r>
            <a:r>
              <a:rPr lang="ja-JP" altLang="en-US" dirty="0"/>
              <a:t>万バーツを金利</a:t>
            </a:r>
            <a:r>
              <a:rPr lang="en-US" altLang="ja-JP" dirty="0"/>
              <a:t>0</a:t>
            </a:r>
            <a:r>
              <a:rPr lang="ja-JP" altLang="en-US" dirty="0"/>
              <a:t>％で借りてきたとする。</a:t>
            </a:r>
            <a:r>
              <a:rPr lang="en-US" altLang="ja-JP" dirty="0"/>
              <a:t>$1=BHT25</a:t>
            </a:r>
            <a:r>
              <a:rPr lang="ja-JP" altLang="en-US" dirty="0"/>
              <a:t>のレートでドルに換えれば、</a:t>
            </a:r>
            <a:r>
              <a:rPr lang="en-US" altLang="ja-JP" dirty="0"/>
              <a:t>1</a:t>
            </a:r>
            <a:r>
              <a:rPr lang="ja-JP" altLang="en-US" dirty="0"/>
              <a:t>万ドル。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これをしばらく持っていて、</a:t>
            </a:r>
            <a:r>
              <a:rPr lang="en-US" altLang="ja-JP" dirty="0"/>
              <a:t>$</a:t>
            </a:r>
            <a:r>
              <a:rPr lang="en-US" altLang="ja-JP"/>
              <a:t>1=BHT30</a:t>
            </a:r>
            <a:r>
              <a:rPr lang="ja-JP" altLang="en-US" dirty="0"/>
              <a:t>のレートになってバーツに戻すと、</a:t>
            </a:r>
            <a:r>
              <a:rPr lang="en-US" altLang="ja-JP" dirty="0"/>
              <a:t>30</a:t>
            </a:r>
            <a:r>
              <a:rPr lang="ja-JP" altLang="en-US" dirty="0"/>
              <a:t>万バーツとなる。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en-US" altLang="ja-JP" dirty="0"/>
              <a:t>25</a:t>
            </a:r>
            <a:r>
              <a:rPr lang="ja-JP" altLang="en-US" dirty="0"/>
              <a:t>万バーツを返済して、手元に</a:t>
            </a:r>
            <a:r>
              <a:rPr lang="en-US" altLang="ja-JP" dirty="0"/>
              <a:t>5</a:t>
            </a:r>
            <a:r>
              <a:rPr lang="ja-JP" altLang="en-US" dirty="0"/>
              <a:t>万バーツ残る。つまり、利益は</a:t>
            </a:r>
            <a:r>
              <a:rPr lang="en-US" altLang="ja-JP" dirty="0"/>
              <a:t>5</a:t>
            </a:r>
            <a:r>
              <a:rPr lang="ja-JP" altLang="en-US" dirty="0"/>
              <a:t>万バーツ。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収益率は、</a:t>
            </a:r>
            <a:r>
              <a:rPr lang="en-US" altLang="ja-JP" dirty="0"/>
              <a:t>100×</a:t>
            </a:r>
            <a:r>
              <a:rPr lang="ja-JP" altLang="en-US" dirty="0"/>
              <a:t>利益</a:t>
            </a:r>
            <a:r>
              <a:rPr lang="en-US" altLang="ja-JP" dirty="0"/>
              <a:t>/</a:t>
            </a:r>
            <a:r>
              <a:rPr lang="ja-JP" altLang="en-US" dirty="0"/>
              <a:t>投資額だから、</a:t>
            </a:r>
            <a:r>
              <a:rPr lang="en-US" altLang="ja-JP" dirty="0"/>
              <a:t>100×5</a:t>
            </a:r>
            <a:r>
              <a:rPr lang="ja-JP" altLang="en-US" dirty="0"/>
              <a:t>万</a:t>
            </a:r>
            <a:r>
              <a:rPr lang="en-US" altLang="ja-JP" dirty="0"/>
              <a:t>/25</a:t>
            </a:r>
            <a:r>
              <a:rPr lang="ja-JP" altLang="en-US" dirty="0"/>
              <a:t>万</a:t>
            </a:r>
            <a:r>
              <a:rPr lang="en-US" altLang="ja-JP" dirty="0"/>
              <a:t>=20%</a:t>
            </a:r>
            <a:r>
              <a:rPr lang="ja-JP" altLang="en-US" dirty="0"/>
              <a:t>ということになる。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金利がたとえば</a:t>
            </a:r>
            <a:r>
              <a:rPr lang="en-US" altLang="ja-JP" dirty="0"/>
              <a:t>10</a:t>
            </a:r>
            <a:r>
              <a:rPr lang="ja-JP" altLang="en-US" dirty="0"/>
              <a:t>％なら、返済する額は、</a:t>
            </a:r>
            <a:r>
              <a:rPr lang="en-US" altLang="ja-JP" dirty="0"/>
              <a:t>27.5</a:t>
            </a:r>
            <a:r>
              <a:rPr lang="ja-JP" altLang="en-US" dirty="0"/>
              <a:t>万バーツとなり、手元に</a:t>
            </a:r>
            <a:r>
              <a:rPr lang="en-US" altLang="ja-JP" dirty="0"/>
              <a:t>2.5</a:t>
            </a:r>
            <a:r>
              <a:rPr lang="ja-JP" altLang="en-US" dirty="0"/>
              <a:t>万バーツが残る。まだ利益が出るので、投機取引は続く。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金利が</a:t>
            </a:r>
            <a:r>
              <a:rPr lang="en-US" altLang="ja-JP" dirty="0"/>
              <a:t>20</a:t>
            </a:r>
            <a:r>
              <a:rPr lang="ja-JP" altLang="en-US" dirty="0"/>
              <a:t>％になれば、返済額は、</a:t>
            </a:r>
            <a:r>
              <a:rPr lang="en-US" altLang="ja-JP" dirty="0"/>
              <a:t>30</a:t>
            </a:r>
            <a:r>
              <a:rPr lang="ja-JP" altLang="en-US" dirty="0"/>
              <a:t>万バーツ（</a:t>
            </a:r>
            <a:r>
              <a:rPr lang="en-US" altLang="ja-JP" dirty="0"/>
              <a:t>25</a:t>
            </a:r>
            <a:r>
              <a:rPr lang="ja-JP" altLang="en-US" dirty="0"/>
              <a:t>万</a:t>
            </a:r>
            <a:r>
              <a:rPr lang="en-US" altLang="ja-JP" dirty="0"/>
              <a:t>×1.2</a:t>
            </a:r>
            <a:r>
              <a:rPr lang="ja-JP" altLang="en-US" dirty="0"/>
              <a:t>）となり、手元に残る額はゼロ。つまり、儲からないのでこの段階で投機取引は止まる。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結局、為替レート変動による利益率</a:t>
            </a:r>
            <a:r>
              <a:rPr lang="en-US" altLang="ja-JP" dirty="0"/>
              <a:t>20</a:t>
            </a:r>
            <a:r>
              <a:rPr lang="ja-JP" altLang="en-US" dirty="0"/>
              <a:t>％を金利</a:t>
            </a:r>
            <a:r>
              <a:rPr lang="en-US" altLang="ja-JP" dirty="0"/>
              <a:t>20</a:t>
            </a:r>
            <a:r>
              <a:rPr lang="ja-JP" altLang="en-US" dirty="0"/>
              <a:t>％が打ち消す状態になると、投機は止まる。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445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558"/>
    </mc:Choice>
    <mc:Fallback xmlns="">
      <p:transition spd="slow" advTm="2215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〔</a:t>
            </a:r>
            <a:r>
              <a:rPr lang="ja-JP" altLang="en-US" dirty="0"/>
              <a:t>例題</a:t>
            </a:r>
            <a:r>
              <a:rPr lang="en-US" altLang="ja-JP" dirty="0"/>
              <a:t>2〕</a:t>
            </a:r>
            <a:r>
              <a:rPr lang="ja-JP" altLang="en-US" dirty="0"/>
              <a:t>福岡の邪馬台国の通貨</a:t>
            </a:r>
            <a:r>
              <a:rPr lang="en-US" altLang="ja-JP" dirty="0" err="1"/>
              <a:t>Himiko</a:t>
            </a:r>
            <a:r>
              <a:rPr lang="ja-JP" altLang="en-US" dirty="0"/>
              <a:t>が、いま </a:t>
            </a:r>
            <a:r>
              <a:rPr lang="en-US" altLang="ja-JP" dirty="0" err="1"/>
              <a:t>Himiko</a:t>
            </a:r>
            <a:r>
              <a:rPr lang="en-US" altLang="ja-JP" dirty="0"/>
              <a:t> 1=$10 </a:t>
            </a:r>
            <a:r>
              <a:rPr lang="ja-JP" altLang="en-US" dirty="0"/>
              <a:t>だが、</a:t>
            </a:r>
            <a:r>
              <a:rPr lang="en-US" altLang="ja-JP" dirty="0"/>
              <a:t>1</a:t>
            </a:r>
            <a:r>
              <a:rPr lang="ja-JP" altLang="en-US" dirty="0"/>
              <a:t>ヵ月後に </a:t>
            </a:r>
            <a:r>
              <a:rPr lang="en-US" altLang="ja-JP" dirty="0" err="1"/>
              <a:t>Himiko</a:t>
            </a:r>
            <a:r>
              <a:rPr lang="en-US" altLang="ja-JP" dirty="0"/>
              <a:t> 1=$11 </a:t>
            </a:r>
            <a:r>
              <a:rPr lang="ja-JP" altLang="en-US" dirty="0"/>
              <a:t>になると予想されているので、借入を起点とした為替投機を行うと仮定する（つまり空売りは行わない）。</a:t>
            </a:r>
            <a:r>
              <a:rPr lang="en-US" altLang="ja-JP" dirty="0"/>
              <a:t>1</a:t>
            </a:r>
            <a:r>
              <a:rPr lang="ja-JP" altLang="en-US" dirty="0"/>
              <a:t>ヵ月間の借入金利は、ドルも</a:t>
            </a:r>
            <a:r>
              <a:rPr lang="en-US" altLang="ja-JP" dirty="0" err="1"/>
              <a:t>Himiko</a:t>
            </a:r>
            <a:r>
              <a:rPr lang="ja-JP" altLang="en-US" dirty="0"/>
              <a:t>も</a:t>
            </a:r>
            <a:r>
              <a:rPr lang="en-US" altLang="ja-JP" dirty="0"/>
              <a:t>4</a:t>
            </a:r>
            <a:r>
              <a:rPr lang="ja-JP" altLang="en-US" dirty="0"/>
              <a:t>％である。このとき、どのような為替取引を行い、予想通りのレートになった場合に元利返済後には何％の収益率になるのかを文章で説明しなさい。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〔</a:t>
            </a:r>
            <a:r>
              <a:rPr lang="ja-JP" altLang="en-US" dirty="0"/>
              <a:t>例題</a:t>
            </a:r>
            <a:r>
              <a:rPr lang="en-US" altLang="ja-JP" dirty="0"/>
              <a:t>3〕</a:t>
            </a:r>
            <a:r>
              <a:rPr lang="ja-JP" altLang="en-US" dirty="0"/>
              <a:t>現在、€</a:t>
            </a:r>
            <a:r>
              <a:rPr lang="en-US" altLang="ja-JP" dirty="0"/>
              <a:t>1=$1.2</a:t>
            </a:r>
            <a:r>
              <a:rPr lang="ja-JP" altLang="en-US" dirty="0"/>
              <a:t>であるが、</a:t>
            </a:r>
            <a:r>
              <a:rPr lang="en-US" altLang="ja-JP" dirty="0"/>
              <a:t>1</a:t>
            </a:r>
            <a:r>
              <a:rPr lang="ja-JP" altLang="en-US" dirty="0"/>
              <a:t>ヵ月後に€</a:t>
            </a:r>
            <a:r>
              <a:rPr lang="en-US" altLang="ja-JP" dirty="0"/>
              <a:t>1=$1</a:t>
            </a:r>
            <a:r>
              <a:rPr lang="ja-JP" altLang="en-US" dirty="0"/>
              <a:t>になると予想されるので、借入を起点とした為替投機を行うと仮定する（つまり空売りは行わない）。予想通りのレートになった場合、この取引の</a:t>
            </a:r>
            <a:r>
              <a:rPr lang="ja-JP" altLang="en-US"/>
              <a:t>収益率は何％</a:t>
            </a:r>
            <a:r>
              <a:rPr lang="ja-JP" altLang="en-US" dirty="0"/>
              <a:t>になるか、説明</a:t>
            </a:r>
            <a:r>
              <a:rPr lang="ja-JP" altLang="en-US"/>
              <a:t>しなさい。ただし、借入れ金利はゼロ％と仮定する。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965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28"/>
    </mc:Choice>
    <mc:Fallback xmlns="">
      <p:transition spd="slow" advTm="1348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この節では、金融収支を左右する要因を簡単に復習して、その後具体的な資料を参照しながら、経常収支と金融収支を変化させる要因を確認する。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金融収支の中で主要な項目であるクロスボーダーでの資金の動きのことを国際資本移動ともいう。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日本からの対外直接投資が増えるのは、外国の経済成長率が高いと予想されるとき、資源を確保したいと企業が思うとき、外資に対する規制が緩和されるとき、外国の貿易自由化が進むとき、外国の治安が安定しているとき、円高が進んだとき、他の国々の企業と競争を挑むとき、外国の税制とくに法人税が軽くなるとき、など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一般的に、経済発展が著しい途上国には、世界中から投資や融資の資金が集まる傾向にある。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日本から外国への証券投資が増えるのは、ある国の経済成長率が高いと予想される場合（往々にして、その国の企業の収益率も高くなると予想されるので、その国の企業の株式に投資しようという誘因が働く）、その証券の利率が良いとき、など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710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171"/>
    </mc:Choice>
    <mc:Fallback xmlns="">
      <p:transition spd="slow" advTm="1471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為替レートの影響は、話がやや混み入っている。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たとえば、今後円高になりそうだと予想されるときに、外貨建ての株式や社債を購入すれば、為替差損が発生するので、円高が予想される直前には、外国への証券投資は不活発になりうる。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しかし、円高になった後では、同じ円の金額でも、より多くの外国の有価証券を購入できるので、投資を促進する。</a:t>
            </a:r>
          </a:p>
          <a:p>
            <a:pPr marL="342900" indent="-342900" algn="l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外国に立地してビジネス展開した場合、その収益を日本に送金する際に円高になれば、為替差損が生じる。しかし、円高は、途上国との労賃の格差を大きくし、輸出も不利になることから、一般的に、直接投資を促進する要因といえる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565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561"/>
    </mc:Choice>
    <mc:Fallback xmlns="">
      <p:transition spd="slow" advTm="955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金利が高い国に資金が流入する簡単な事例を解説する。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アメリカ　　　　　　　　　　　　　　日本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  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金利</a:t>
            </a:r>
            <a:r>
              <a:rPr lang="en-US" altLang="ja-JP" dirty="0"/>
              <a:t>5</a:t>
            </a:r>
            <a:r>
              <a:rPr lang="ja-JP" altLang="en-US" dirty="0"/>
              <a:t>％　　　　　　　　　　　　　　金利</a:t>
            </a:r>
            <a:r>
              <a:rPr lang="en-US" altLang="ja-JP" dirty="0"/>
              <a:t>5</a:t>
            </a:r>
            <a:r>
              <a:rPr lang="ja-JP" altLang="en-US" dirty="0"/>
              <a:t>％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                      $1=\100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</a:t>
            </a:r>
            <a:r>
              <a:rPr lang="en-US" altLang="ja-JP" dirty="0"/>
              <a:t>1</a:t>
            </a:r>
            <a:r>
              <a:rPr lang="ja-JP" altLang="en-US" dirty="0"/>
              <a:t>万ドル　　　　　　　　　　　　　　 </a:t>
            </a:r>
            <a:r>
              <a:rPr lang="en-US" altLang="ja-JP" dirty="0"/>
              <a:t>100</a:t>
            </a:r>
            <a:r>
              <a:rPr lang="ja-JP" altLang="en-US" dirty="0"/>
              <a:t>万円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右大かっこ 5"/>
          <p:cNvSpPr/>
          <p:nvPr/>
        </p:nvSpPr>
        <p:spPr>
          <a:xfrm>
            <a:off x="1950518" y="1894703"/>
            <a:ext cx="619760" cy="424193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大かっこ 7"/>
          <p:cNvSpPr/>
          <p:nvPr/>
        </p:nvSpPr>
        <p:spPr>
          <a:xfrm rot="10800000">
            <a:off x="4423099" y="1894701"/>
            <a:ext cx="619760" cy="416065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6016" y="1766753"/>
            <a:ext cx="45877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000" dirty="0"/>
              <a:t>100</a:t>
            </a:r>
            <a:r>
              <a:rPr kumimoji="1" lang="ja-JP" altLang="en-US" sz="2000" dirty="0"/>
              <a:t>万円を持っている日本の投資家が、それを日本で運用すると</a:t>
            </a:r>
            <a:r>
              <a:rPr lang="ja-JP" altLang="en-US" sz="2000" dirty="0"/>
              <a:t>、金利</a:t>
            </a:r>
            <a:r>
              <a:rPr lang="en-US" altLang="ja-JP" sz="2000" dirty="0"/>
              <a:t>5</a:t>
            </a:r>
            <a:r>
              <a:rPr lang="ja-JP" altLang="en-US" sz="2000" dirty="0"/>
              <a:t>％なので、</a:t>
            </a:r>
            <a:r>
              <a:rPr lang="en-US" altLang="ja-JP" sz="2000" dirty="0"/>
              <a:t>105</a:t>
            </a:r>
            <a:r>
              <a:rPr lang="ja-JP" altLang="en-US" sz="2000" dirty="0"/>
              <a:t>万円になる。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000" dirty="0"/>
              <a:t>1</a:t>
            </a:r>
            <a:r>
              <a:rPr lang="ja-JP" altLang="en-US" sz="2000" dirty="0"/>
              <a:t>万ドルを持っているアメリカの投資家が、それをアメリカで運用すると、金利</a:t>
            </a:r>
            <a:r>
              <a:rPr lang="en-US" altLang="ja-JP" sz="2000" dirty="0"/>
              <a:t>5</a:t>
            </a:r>
            <a:r>
              <a:rPr lang="ja-JP" altLang="en-US" sz="2000" dirty="0"/>
              <a:t>％なので、</a:t>
            </a:r>
            <a:r>
              <a:rPr lang="en-US" altLang="ja-JP" sz="2000" dirty="0"/>
              <a:t>1.05</a:t>
            </a:r>
            <a:r>
              <a:rPr lang="ja-JP" altLang="en-US" sz="2000" dirty="0"/>
              <a:t>万ドルになる。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日本の投資家が、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万円をドルに換えると</a:t>
            </a:r>
            <a:r>
              <a:rPr lang="en-US" altLang="ja-JP" sz="2000" dirty="0"/>
              <a:t>1</a:t>
            </a:r>
            <a:r>
              <a:rPr lang="ja-JP" altLang="en-US" sz="2000" dirty="0"/>
              <a:t>万ドルとなり、それをアメリカで運用すると</a:t>
            </a:r>
            <a:r>
              <a:rPr lang="en-US" altLang="ja-JP" sz="2000" dirty="0"/>
              <a:t>1.05</a:t>
            </a:r>
            <a:r>
              <a:rPr lang="ja-JP" altLang="en-US" sz="2000" dirty="0"/>
              <a:t>万ドル。為替レートが不変と仮定すれば、</a:t>
            </a:r>
            <a:r>
              <a:rPr lang="en-US" altLang="ja-JP" sz="2000" dirty="0"/>
              <a:t>1.05</a:t>
            </a:r>
            <a:r>
              <a:rPr lang="ja-JP" altLang="en-US" sz="2000" dirty="0"/>
              <a:t>万ドルを円に戻すと、</a:t>
            </a:r>
            <a:r>
              <a:rPr lang="en-US" altLang="ja-JP" sz="2000" dirty="0"/>
              <a:t>105</a:t>
            </a:r>
            <a:r>
              <a:rPr lang="ja-JP" altLang="en-US" sz="2000" dirty="0"/>
              <a:t>万円。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つまり、日米で金利が同じであれば、どちらで資金を運用しても、為替レートが安定しているならば、結果は同じ。</a:t>
            </a:r>
            <a:endParaRPr lang="ja-JP" altLang="en-US" dirty="0"/>
          </a:p>
          <a:p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88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754"/>
    </mc:Choice>
    <mc:Fallback xmlns="">
      <p:transition spd="slow" advTm="1167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ここで、アメリカの金利が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ja-JP" altLang="en-US" dirty="0">
                <a:solidFill>
                  <a:srgbClr val="FF0000"/>
                </a:solidFill>
              </a:rPr>
              <a:t>％</a:t>
            </a:r>
            <a:r>
              <a:rPr lang="ja-JP" altLang="en-US" dirty="0"/>
              <a:t>に上がったとする。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アメリカ　　　　　　　　　　　　　　日本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  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金利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ja-JP" altLang="en-US" dirty="0"/>
              <a:t>％　　　　　　　　　　　　　金利</a:t>
            </a:r>
            <a:r>
              <a:rPr lang="en-US" altLang="ja-JP" dirty="0"/>
              <a:t>5</a:t>
            </a:r>
            <a:r>
              <a:rPr lang="ja-JP" altLang="en-US" dirty="0"/>
              <a:t>％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                      $1=\100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　　　　　　　　　　 </a:t>
            </a:r>
            <a:r>
              <a:rPr lang="en-US" altLang="ja-JP" dirty="0"/>
              <a:t>100</a:t>
            </a:r>
            <a:r>
              <a:rPr lang="ja-JP" altLang="en-US" dirty="0"/>
              <a:t>万円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右大かっこ 5"/>
          <p:cNvSpPr/>
          <p:nvPr/>
        </p:nvSpPr>
        <p:spPr>
          <a:xfrm>
            <a:off x="1950518" y="1894703"/>
            <a:ext cx="619760" cy="424193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大かっこ 7"/>
          <p:cNvSpPr/>
          <p:nvPr/>
        </p:nvSpPr>
        <p:spPr>
          <a:xfrm rot="10800000">
            <a:off x="4423099" y="1894701"/>
            <a:ext cx="619760" cy="416065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6016" y="1766753"/>
            <a:ext cx="45877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000" dirty="0"/>
              <a:t>100</a:t>
            </a:r>
            <a:r>
              <a:rPr kumimoji="1" lang="ja-JP" altLang="en-US" sz="2000" dirty="0"/>
              <a:t>万円を持っている日本の投資家が、それを日本で運用すると</a:t>
            </a:r>
            <a:r>
              <a:rPr lang="ja-JP" altLang="en-US" sz="2000" dirty="0"/>
              <a:t>、金利</a:t>
            </a:r>
            <a:r>
              <a:rPr lang="en-US" altLang="ja-JP" sz="2000" dirty="0"/>
              <a:t>5</a:t>
            </a:r>
            <a:r>
              <a:rPr lang="ja-JP" altLang="en-US" sz="2000" dirty="0"/>
              <a:t>％なので、</a:t>
            </a:r>
            <a:r>
              <a:rPr lang="en-US" altLang="ja-JP" sz="2000" dirty="0"/>
              <a:t>105</a:t>
            </a:r>
            <a:r>
              <a:rPr lang="ja-JP" altLang="en-US" sz="2000" dirty="0"/>
              <a:t>万円になる。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日本の投資家が、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万円をドルに換えると</a:t>
            </a:r>
            <a:r>
              <a:rPr lang="en-US" altLang="ja-JP" sz="2000" dirty="0"/>
              <a:t>1</a:t>
            </a:r>
            <a:r>
              <a:rPr lang="ja-JP" altLang="en-US" sz="2000" dirty="0"/>
              <a:t>万ドルとなり、それをアメリカで運用すると</a:t>
            </a:r>
            <a:r>
              <a:rPr lang="en-US" altLang="ja-JP" sz="2000" dirty="0">
                <a:solidFill>
                  <a:srgbClr val="FF0000"/>
                </a:solidFill>
              </a:rPr>
              <a:t>1.1</a:t>
            </a:r>
            <a:r>
              <a:rPr lang="ja-JP" altLang="en-US" sz="2000" dirty="0"/>
              <a:t>万ドル。為替レートが不変と仮定すれば、</a:t>
            </a:r>
            <a:r>
              <a:rPr lang="en-US" altLang="ja-JP" sz="2000" dirty="0">
                <a:solidFill>
                  <a:srgbClr val="FF0000"/>
                </a:solidFill>
              </a:rPr>
              <a:t>1.1</a:t>
            </a:r>
            <a:r>
              <a:rPr lang="ja-JP" altLang="en-US" sz="2000" dirty="0"/>
              <a:t>万ドルを円に戻すと、</a:t>
            </a:r>
            <a:r>
              <a:rPr lang="en-US" altLang="ja-JP" sz="2000" dirty="0">
                <a:solidFill>
                  <a:srgbClr val="FF0000"/>
                </a:solidFill>
              </a:rPr>
              <a:t>110</a:t>
            </a:r>
            <a:r>
              <a:rPr lang="ja-JP" altLang="en-US" sz="2000" dirty="0"/>
              <a:t>万円。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つまり、アメリカで資金運用した方が得なので、日本からアメリカへ資金が移動する。</a:t>
            </a:r>
            <a:endParaRPr lang="ja-JP" altLang="en-US" dirty="0"/>
          </a:p>
          <a:p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20"/>
    </mc:Choice>
    <mc:Fallback xmlns="">
      <p:transition spd="slow" advTm="640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アメリカ　　　　　　　　　　　　　　日本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  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金利</a:t>
            </a:r>
            <a:r>
              <a:rPr lang="en-US" altLang="ja-JP" dirty="0"/>
              <a:t>10</a:t>
            </a:r>
            <a:r>
              <a:rPr lang="ja-JP" altLang="en-US" dirty="0"/>
              <a:t>％　　　　　　　　　　　　　金利</a:t>
            </a:r>
            <a:r>
              <a:rPr lang="en-US" altLang="ja-JP" dirty="0"/>
              <a:t>5</a:t>
            </a:r>
            <a:r>
              <a:rPr lang="ja-JP" altLang="en-US" dirty="0"/>
              <a:t>％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                      $1=\100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</a:t>
            </a:r>
            <a:r>
              <a:rPr lang="en-US" altLang="ja-JP" dirty="0"/>
              <a:t>1</a:t>
            </a:r>
            <a:r>
              <a:rPr lang="ja-JP" altLang="en-US" dirty="0"/>
              <a:t>万ドル　　　　　　　　　　　　　　 </a:t>
            </a:r>
            <a:r>
              <a:rPr lang="en-US" altLang="ja-JP" dirty="0"/>
              <a:t>100</a:t>
            </a:r>
            <a:r>
              <a:rPr lang="ja-JP" altLang="en-US" dirty="0"/>
              <a:t>万円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右大かっこ 5"/>
          <p:cNvSpPr/>
          <p:nvPr/>
        </p:nvSpPr>
        <p:spPr>
          <a:xfrm>
            <a:off x="1950518" y="1645921"/>
            <a:ext cx="619760" cy="449072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大かっこ 7"/>
          <p:cNvSpPr/>
          <p:nvPr/>
        </p:nvSpPr>
        <p:spPr>
          <a:xfrm rot="10800000">
            <a:off x="4423099" y="1645920"/>
            <a:ext cx="619760" cy="4409439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6016" y="1766753"/>
            <a:ext cx="45877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ちなみに、日本で運用した結果は、</a:t>
            </a:r>
            <a:r>
              <a:rPr lang="en-US" altLang="ja-JP" sz="2000" dirty="0"/>
              <a:t>105</a:t>
            </a:r>
            <a:r>
              <a:rPr lang="ja-JP" altLang="en-US" sz="2000" dirty="0"/>
              <a:t>万円。アメリカで運用して円に戻した結果は、</a:t>
            </a:r>
            <a:r>
              <a:rPr lang="en-US" altLang="ja-JP" sz="2000" dirty="0"/>
              <a:t>110</a:t>
            </a:r>
            <a:r>
              <a:rPr lang="ja-JP" altLang="en-US" sz="2000" dirty="0"/>
              <a:t>万円。差は</a:t>
            </a:r>
            <a:r>
              <a:rPr lang="en-US" altLang="ja-JP" sz="2000" dirty="0"/>
              <a:t>5</a:t>
            </a:r>
            <a:r>
              <a:rPr lang="ja-JP" altLang="en-US" sz="2000" dirty="0"/>
              <a:t>万円。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元々の金額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万円に対して</a:t>
            </a:r>
            <a:r>
              <a:rPr lang="en-US" altLang="ja-JP" sz="2000" dirty="0"/>
              <a:t>5</a:t>
            </a:r>
            <a:r>
              <a:rPr lang="ja-JP" altLang="en-US" sz="2000" dirty="0"/>
              <a:t>万円の差だから、差は</a:t>
            </a:r>
            <a:r>
              <a:rPr lang="en-US" altLang="ja-JP" sz="2000" dirty="0"/>
              <a:t>5</a:t>
            </a:r>
            <a:r>
              <a:rPr lang="ja-JP" altLang="en-US" sz="2000" dirty="0"/>
              <a:t>％。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つまり、アメリカの金利と日本の金利の差に等しい。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為替レートがまったく動いていないという仮定なので、実は為替レートはこの話に影響せず、金利差が純粋に資金運用の結果の差になっているというわけ。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93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92"/>
    </mc:Choice>
    <mc:Fallback xmlns="">
      <p:transition spd="slow" advTm="647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次に、通貨危機が起きそうな国から資金が流出する事例を説明する。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アメリカ　　　　　　　　　　　　　　日本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  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   　（現在）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                      $1=\100</a:t>
            </a: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　　　　　　　　　　</a:t>
            </a:r>
            <a:r>
              <a:rPr lang="en-US" altLang="ja-JP" dirty="0"/>
              <a:t>100</a:t>
            </a:r>
            <a:r>
              <a:rPr lang="ja-JP" altLang="en-US" dirty="0"/>
              <a:t>万円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1</a:t>
            </a:r>
            <a:r>
              <a:rPr lang="ja-JP" altLang="en-US" dirty="0"/>
              <a:t>万ドル</a:t>
            </a:r>
            <a:r>
              <a:rPr lang="en-US" altLang="ja-JP" dirty="0"/>
              <a:t>                      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                                    （将来）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                                   </a:t>
            </a:r>
            <a:r>
              <a:rPr lang="en-US" altLang="ja-JP" dirty="0"/>
              <a:t>$1=\200</a:t>
            </a: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　　　　　　　　　　</a:t>
            </a:r>
            <a:r>
              <a:rPr lang="en-US" altLang="ja-JP" dirty="0"/>
              <a:t>200</a:t>
            </a:r>
            <a:r>
              <a:rPr lang="ja-JP" altLang="en-US" dirty="0"/>
              <a:t>万円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右大かっこ 5"/>
          <p:cNvSpPr/>
          <p:nvPr/>
        </p:nvSpPr>
        <p:spPr>
          <a:xfrm>
            <a:off x="1950518" y="1766753"/>
            <a:ext cx="619760" cy="436988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大かっこ 7"/>
          <p:cNvSpPr/>
          <p:nvPr/>
        </p:nvSpPr>
        <p:spPr>
          <a:xfrm rot="10800000">
            <a:off x="4423099" y="1766753"/>
            <a:ext cx="619760" cy="4288606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26016" y="1766753"/>
            <a:ext cx="45877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現在の為替レートが</a:t>
            </a:r>
            <a:r>
              <a:rPr lang="en-US" altLang="ja-JP" sz="2000" dirty="0"/>
              <a:t>$1=\100</a:t>
            </a:r>
            <a:r>
              <a:rPr lang="ja-JP" altLang="en-US" sz="2000" dirty="0"/>
              <a:t>で、近い将来に</a:t>
            </a:r>
            <a:r>
              <a:rPr lang="en-US" altLang="ja-JP" sz="2000" dirty="0"/>
              <a:t>$1=\200</a:t>
            </a:r>
            <a:r>
              <a:rPr lang="ja-JP" altLang="en-US" sz="2000" dirty="0" err="1"/>
              <a:t>まで</a:t>
            </a:r>
            <a:r>
              <a:rPr lang="ja-JP" altLang="en-US" sz="2000" dirty="0"/>
              <a:t>円安になりそうだと予想されているとする。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日本で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万円を借り入れ（金利は最初</a:t>
            </a:r>
            <a:r>
              <a:rPr lang="en-US" altLang="ja-JP" sz="2000" dirty="0"/>
              <a:t>0</a:t>
            </a:r>
            <a:r>
              <a:rPr lang="ja-JP" altLang="en-US" sz="2000" dirty="0"/>
              <a:t>％と仮定）、現時点で円売り・ドル買いして</a:t>
            </a:r>
            <a:r>
              <a:rPr lang="en-US" altLang="ja-JP" sz="2000" dirty="0"/>
              <a:t>1</a:t>
            </a:r>
            <a:r>
              <a:rPr lang="ja-JP" altLang="en-US" sz="2000" dirty="0"/>
              <a:t>万ドルにしておく（日本からの資金流出）。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予想通りドル高・円安になった後に、円に戻す。レートが</a:t>
            </a:r>
            <a:r>
              <a:rPr lang="en-US" altLang="ja-JP" sz="2000" dirty="0"/>
              <a:t>$1=\200</a:t>
            </a:r>
            <a:r>
              <a:rPr lang="ja-JP" altLang="en-US" sz="2000" dirty="0"/>
              <a:t>になっているので、</a:t>
            </a:r>
            <a:r>
              <a:rPr lang="en-US" altLang="ja-JP" sz="2000" dirty="0"/>
              <a:t>200</a:t>
            </a:r>
            <a:r>
              <a:rPr lang="ja-JP" altLang="en-US" sz="2000" dirty="0"/>
              <a:t>万円となる。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000" dirty="0"/>
              <a:t>100</a:t>
            </a:r>
            <a:r>
              <a:rPr lang="ja-JP" altLang="en-US" sz="2000" dirty="0"/>
              <a:t>万円を返済して手元に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万円もの利益が残る。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ちなみに、元手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万円で利益が</a:t>
            </a:r>
            <a:r>
              <a:rPr lang="en-US" altLang="ja-JP" sz="2000" dirty="0"/>
              <a:t>100</a:t>
            </a:r>
            <a:r>
              <a:rPr lang="ja-JP" altLang="en-US" sz="2000" dirty="0"/>
              <a:t>万円だから、収益率は、</a:t>
            </a:r>
            <a:r>
              <a:rPr lang="en-US" altLang="ja-JP" sz="2000" dirty="0"/>
              <a:t>100×</a:t>
            </a:r>
            <a:r>
              <a:rPr lang="ja-JP" altLang="en-US" sz="2000" dirty="0"/>
              <a:t>利益</a:t>
            </a:r>
            <a:r>
              <a:rPr lang="en-US" altLang="ja-JP" sz="2000" dirty="0"/>
              <a:t>/</a:t>
            </a:r>
            <a:r>
              <a:rPr lang="ja-JP" altLang="en-US" sz="2000" dirty="0"/>
              <a:t>投資した額</a:t>
            </a:r>
            <a:r>
              <a:rPr lang="en-US" altLang="ja-JP" sz="2000" dirty="0"/>
              <a:t>=100×100/100=100%</a:t>
            </a:r>
            <a:r>
              <a:rPr lang="ja-JP" altLang="en-US" sz="2000" dirty="0" err="1"/>
              <a:t>。</a:t>
            </a:r>
            <a:endParaRPr lang="ja-JP" altLang="en-US" dirty="0"/>
          </a:p>
          <a:p>
            <a:endParaRPr kumimoji="1" lang="en-US" altLang="ja-JP" dirty="0"/>
          </a:p>
        </p:txBody>
      </p:sp>
      <p:sp>
        <p:nvSpPr>
          <p:cNvPr id="4" name="下矢印 3"/>
          <p:cNvSpPr/>
          <p:nvPr/>
        </p:nvSpPr>
        <p:spPr>
          <a:xfrm>
            <a:off x="3302000" y="3677919"/>
            <a:ext cx="396240" cy="71971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4084320" y="3444240"/>
            <a:ext cx="711200" cy="406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2103120" y="3444240"/>
            <a:ext cx="721360" cy="5840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2103120" y="4531360"/>
            <a:ext cx="721360" cy="568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084320" y="5171440"/>
            <a:ext cx="711200" cy="365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上下矢印 23"/>
          <p:cNvSpPr/>
          <p:nvPr/>
        </p:nvSpPr>
        <p:spPr>
          <a:xfrm>
            <a:off x="5164778" y="4105855"/>
            <a:ext cx="355600" cy="1137920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22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309"/>
    </mc:Choice>
    <mc:Fallback xmlns="">
      <p:transition spd="slow" advTm="1233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2138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日本の通貨当局が、これを阻止したいと思ったら、金利を引き上げる。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アメリカ　　　　　　　　　　　　　　日本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  　　　　　　　　　</a:t>
            </a:r>
            <a:r>
              <a:rPr lang="ja-JP" altLang="en-US" dirty="0">
                <a:solidFill>
                  <a:srgbClr val="FF0000"/>
                </a:solidFill>
              </a:rPr>
              <a:t>金利</a:t>
            </a:r>
            <a:r>
              <a:rPr lang="en-US" altLang="ja-JP" dirty="0">
                <a:solidFill>
                  <a:srgbClr val="FF0000"/>
                </a:solidFill>
              </a:rPr>
              <a:t>100</a:t>
            </a:r>
            <a:r>
              <a:rPr lang="ja-JP" altLang="en-US" dirty="0">
                <a:solidFill>
                  <a:srgbClr val="FF0000"/>
                </a:solidFill>
              </a:rPr>
              <a:t>％</a:t>
            </a:r>
            <a:endParaRPr lang="en-US" altLang="ja-JP" dirty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   　（現在）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                      $1=\100</a:t>
            </a: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　　　　　　　　　　</a:t>
            </a:r>
            <a:r>
              <a:rPr lang="en-US" altLang="ja-JP" dirty="0"/>
              <a:t>100</a:t>
            </a:r>
            <a:r>
              <a:rPr lang="ja-JP" altLang="en-US" dirty="0"/>
              <a:t>万円</a:t>
            </a:r>
            <a:endParaRPr lang="en-US" altLang="ja-JP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             1</a:t>
            </a:r>
            <a:r>
              <a:rPr lang="ja-JP" altLang="en-US" dirty="0"/>
              <a:t>万ドル</a:t>
            </a:r>
            <a:r>
              <a:rPr lang="en-US" altLang="ja-JP" dirty="0"/>
              <a:t>                      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/>
              <a:t>                                    （</a:t>
            </a:r>
            <a:r>
              <a:rPr lang="ja-JP" altLang="en-US" dirty="0"/>
              <a:t>将来）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                                   </a:t>
            </a:r>
            <a:r>
              <a:rPr lang="en-US" altLang="ja-JP" dirty="0"/>
              <a:t>$1=\200</a:t>
            </a:r>
            <a:endParaRPr lang="ja-JP" altLang="en-US" dirty="0"/>
          </a:p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ja-JP" altLang="en-US" dirty="0"/>
              <a:t>　　　　　　　　　　　　　　　　　　　　　</a:t>
            </a:r>
            <a:r>
              <a:rPr lang="en-US" altLang="ja-JP" dirty="0"/>
              <a:t>200</a:t>
            </a:r>
            <a:r>
              <a:rPr lang="ja-JP" altLang="en-US" dirty="0"/>
              <a:t>万円</a:t>
            </a:r>
            <a:r>
              <a:rPr lang="ja-JP" altLang="en-US" dirty="0">
                <a:solidFill>
                  <a:srgbClr val="FF0000"/>
                </a:solidFill>
              </a:rPr>
              <a:t>マイナス</a:t>
            </a:r>
            <a:r>
              <a:rPr lang="en-US" altLang="ja-JP" dirty="0">
                <a:solidFill>
                  <a:srgbClr val="FF0000"/>
                </a:solidFill>
              </a:rPr>
              <a:t>200</a:t>
            </a:r>
            <a:r>
              <a:rPr lang="ja-JP" altLang="en-US" dirty="0">
                <a:solidFill>
                  <a:srgbClr val="FF0000"/>
                </a:solidFill>
              </a:rPr>
              <a:t>万円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右大かっこ 5"/>
          <p:cNvSpPr/>
          <p:nvPr/>
        </p:nvSpPr>
        <p:spPr>
          <a:xfrm>
            <a:off x="1950518" y="1766753"/>
            <a:ext cx="619760" cy="436988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大かっこ 7"/>
          <p:cNvSpPr/>
          <p:nvPr/>
        </p:nvSpPr>
        <p:spPr>
          <a:xfrm rot="10800000">
            <a:off x="4423099" y="1766753"/>
            <a:ext cx="619760" cy="4288606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63610" y="1665153"/>
            <a:ext cx="45877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日本の通貨当局が金利を</a:t>
            </a:r>
            <a:r>
              <a:rPr lang="en-US" altLang="ja-JP" sz="2000" dirty="0"/>
              <a:t>100</a:t>
            </a:r>
            <a:r>
              <a:rPr lang="ja-JP" altLang="en-US" sz="2000" dirty="0"/>
              <a:t>％にまで上げたとする。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000" dirty="0"/>
              <a:t>先ほどと同じ投機取引をして</a:t>
            </a:r>
            <a:r>
              <a:rPr kumimoji="1" lang="en-US" altLang="ja-JP" sz="2000" dirty="0"/>
              <a:t>200</a:t>
            </a:r>
            <a:r>
              <a:rPr kumimoji="1" lang="ja-JP" altLang="en-US" sz="2000" dirty="0"/>
              <a:t>万円得られたとしても、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万円の借金に対して金利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％をつけて</a:t>
            </a:r>
            <a:r>
              <a:rPr kumimoji="1" lang="en-US" altLang="ja-JP" sz="2000" dirty="0"/>
              <a:t>200</a:t>
            </a:r>
            <a:r>
              <a:rPr kumimoji="1" lang="ja-JP" altLang="en-US" sz="2000" dirty="0"/>
              <a:t>万円を返済しなければならない。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つまり、利益は</a:t>
            </a:r>
            <a:r>
              <a:rPr lang="en-US" altLang="ja-JP" sz="2000" dirty="0"/>
              <a:t>0</a:t>
            </a:r>
            <a:r>
              <a:rPr lang="ja-JP" altLang="en-US" sz="2000" dirty="0"/>
              <a:t>円、収益率は</a:t>
            </a:r>
            <a:r>
              <a:rPr lang="en-US" altLang="ja-JP" sz="2000" dirty="0"/>
              <a:t>0</a:t>
            </a:r>
            <a:r>
              <a:rPr lang="ja-JP" altLang="en-US" sz="2000" dirty="0"/>
              <a:t>％となる。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2000" dirty="0"/>
              <a:t>最初の例では収益率が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％だった。それを金利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％が打ち消している。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儲からないと判断した投機家は、こうした投機取引を控えるだろう。</a:t>
            </a:r>
            <a:endParaRPr kumimoji="1" lang="en-US" altLang="ja-JP" dirty="0"/>
          </a:p>
        </p:txBody>
      </p:sp>
      <p:sp>
        <p:nvSpPr>
          <p:cNvPr id="4" name="下矢印 3"/>
          <p:cNvSpPr/>
          <p:nvPr/>
        </p:nvSpPr>
        <p:spPr>
          <a:xfrm>
            <a:off x="3302000" y="3677919"/>
            <a:ext cx="396240" cy="71971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4084320" y="3444240"/>
            <a:ext cx="711200" cy="406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2103120" y="3444240"/>
            <a:ext cx="721360" cy="5840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2103120" y="4531360"/>
            <a:ext cx="721360" cy="568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064000" y="5171440"/>
            <a:ext cx="731520" cy="365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上下矢印 23"/>
          <p:cNvSpPr/>
          <p:nvPr/>
        </p:nvSpPr>
        <p:spPr>
          <a:xfrm>
            <a:off x="5164778" y="4105855"/>
            <a:ext cx="355600" cy="1137920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6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262"/>
    </mc:Choice>
    <mc:Fallback xmlns="">
      <p:transition spd="slow" advTm="1222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360" y="1040860"/>
            <a:ext cx="11064239" cy="542803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500"/>
              </a:spcBef>
            </a:pPr>
            <a:r>
              <a:rPr lang="en-US" altLang="ja-JP" dirty="0"/>
              <a:t>〔</a:t>
            </a:r>
            <a:r>
              <a:rPr lang="ja-JP" altLang="en-US" dirty="0"/>
              <a:t>例題</a:t>
            </a:r>
            <a:r>
              <a:rPr lang="en-US" altLang="ja-JP" dirty="0"/>
              <a:t>1〕</a:t>
            </a:r>
            <a:r>
              <a:rPr lang="ja-JP" altLang="en-US" dirty="0"/>
              <a:t>タイバーツの対ドルレートが、現在、</a:t>
            </a:r>
            <a:r>
              <a:rPr lang="en-US" altLang="ja-JP" dirty="0"/>
              <a:t>$1=BHT25</a:t>
            </a:r>
            <a:r>
              <a:rPr lang="ja-JP" altLang="en-US" dirty="0"/>
              <a:t>であると仮定する。近い将来、これが、</a:t>
            </a:r>
            <a:r>
              <a:rPr lang="en-US" altLang="ja-JP" dirty="0"/>
              <a:t>$1=BHT30</a:t>
            </a:r>
            <a:r>
              <a:rPr lang="ja-JP" altLang="en-US" dirty="0"/>
              <a:t>になると予想されているとする。投機家がタイバーツを借りてきて、為替投機を行う場合、以下の問に答えなさい。</a:t>
            </a:r>
            <a:r>
              <a:rPr lang="en-US" altLang="ja-JP" dirty="0"/>
              <a:t>※</a:t>
            </a:r>
            <a:r>
              <a:rPr lang="ja-JP" altLang="en-US" dirty="0"/>
              <a:t>金利は年利ではなく、この投機期間中の金利であると仮定。（</a:t>
            </a:r>
            <a:r>
              <a:rPr lang="en-US" altLang="ja-JP" dirty="0"/>
              <a:t>30</a:t>
            </a:r>
            <a:r>
              <a:rPr lang="ja-JP" altLang="en-US" dirty="0"/>
              <a:t>分程度で解いてみましょう。）</a:t>
            </a:r>
          </a:p>
          <a:p>
            <a:pPr algn="l">
              <a:lnSpc>
                <a:spcPct val="100000"/>
              </a:lnSpc>
              <a:spcBef>
                <a:spcPts val="500"/>
              </a:spcBef>
            </a:pPr>
            <a:endParaRPr lang="ja-JP" altLang="en-US" dirty="0"/>
          </a:p>
          <a:p>
            <a:pPr marL="457200" indent="-457200" algn="l">
              <a:lnSpc>
                <a:spcPct val="100000"/>
              </a:lnSpc>
              <a:spcBef>
                <a:spcPts val="500"/>
              </a:spcBef>
              <a:buFont typeface="+mj-ea"/>
              <a:buAutoNum type="circleNumDbPlain"/>
            </a:pPr>
            <a:r>
              <a:rPr lang="ja-JP" altLang="en-US" dirty="0"/>
              <a:t>タイの金利が</a:t>
            </a:r>
            <a:r>
              <a:rPr lang="en-US" altLang="ja-JP" dirty="0"/>
              <a:t>0</a:t>
            </a:r>
            <a:r>
              <a:rPr lang="ja-JP" altLang="en-US" dirty="0"/>
              <a:t>％であれば、為替投機を行えば、手元に残る利益はいくらか。そして、その収益率は何パーセントか。（いくらの金額で始めるかは、各自で設定すること。）</a:t>
            </a:r>
          </a:p>
          <a:p>
            <a:pPr marL="457200" indent="-457200" algn="l">
              <a:lnSpc>
                <a:spcPct val="100000"/>
              </a:lnSpc>
              <a:spcBef>
                <a:spcPts val="500"/>
              </a:spcBef>
              <a:buFont typeface="+mj-ea"/>
              <a:buAutoNum type="circleNumDbPlain"/>
            </a:pPr>
            <a:r>
              <a:rPr lang="ja-JP" altLang="en-US" dirty="0"/>
              <a:t>タイの通貨当局が、タイバーツ防衛のために金利を引き上げたとする。金利が何パーセントになれば、上記のような為替投機の利益がゼロとなり、投機取引を封じ込めることができるか。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935" y="314967"/>
            <a:ext cx="10622605" cy="72589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6</a:t>
            </a:r>
            <a:r>
              <a:rPr kumimoji="1" lang="ja-JP" altLang="en-US" dirty="0"/>
              <a:t>章</a:t>
            </a:r>
            <a:r>
              <a:rPr kumimoji="1" lang="en-US" altLang="ja-JP" dirty="0"/>
              <a:t>2</a:t>
            </a:r>
            <a:r>
              <a:rPr kumimoji="1" lang="ja-JP" altLang="en-US" dirty="0"/>
              <a:t>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38368" y="4028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47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28"/>
    </mc:Choice>
    <mc:Fallback xmlns="">
      <p:transition spd="slow" advTm="1348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6.7|15.3|49.8|13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4.7|3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2|23.3|2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7|3.2|0.9|0.9|1.1|4.9|4.3|7.1|1.5|12.9|12.2|28.1|1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5.6|0.8|0.6|0.6|0.8|3.7|2.8|1.2|0.9|9.8|2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7|0.7|0.6|0.6|1|0.7|0.7|0.6|12.6|15.2|1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.8|1.1|0.8|0.8|0.7|3.9|16.2|0.8|1.2|1.1|24|1|1|1.7|14.7|1.2|1.2|1.5|1.5|8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5.5|0.7|0.6|0.8|0.7|0.6|0.8|1|5.3|1.4|8.7|1.3|0.9|0.8|2.1|0.9|0.9|17.3|1.3|12.1|5.6|35.9|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4.7|3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6|21.7|49|22.5|34.2|38.5|41.4|4.3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1847</Words>
  <Application>Microsoft Office PowerPoint</Application>
  <PresentationFormat>ワイド画面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テーマ</vt:lpstr>
      <vt:lpstr>2_デザインの設定</vt:lpstr>
      <vt:lpstr>3_デザインの設定</vt:lpstr>
      <vt:lpstr>1_デザインの設定</vt:lpstr>
      <vt:lpstr>デザインの設定</vt:lpstr>
      <vt:lpstr>PowerPoint プレゼンテーション</vt:lpstr>
      <vt:lpstr>第6章2節</vt:lpstr>
      <vt:lpstr>第6章2節</vt:lpstr>
      <vt:lpstr>第6章2節</vt:lpstr>
      <vt:lpstr>第6章2節</vt:lpstr>
      <vt:lpstr>第6章2節</vt:lpstr>
      <vt:lpstr>第6章2節</vt:lpstr>
      <vt:lpstr>第6章2節</vt:lpstr>
      <vt:lpstr>第6章2節</vt:lpstr>
      <vt:lpstr>第6章2節</vt:lpstr>
      <vt:lpstr>第6章2節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junmaeda</dc:creator>
  <cp:lastModifiedBy>淳 前田</cp:lastModifiedBy>
  <cp:revision>291</cp:revision>
  <dcterms:created xsi:type="dcterms:W3CDTF">2020-04-12T07:19:24Z</dcterms:created>
  <dcterms:modified xsi:type="dcterms:W3CDTF">2024-07-01T08:35:10Z</dcterms:modified>
</cp:coreProperties>
</file>