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5"/>
  </p:notesMasterIdLst>
  <p:handoutMasterIdLst>
    <p:handoutMasterId r:id="rId26"/>
  </p:handoutMasterIdLst>
  <p:sldIdLst>
    <p:sldId id="271" r:id="rId6"/>
    <p:sldId id="265" r:id="rId7"/>
    <p:sldId id="272" r:id="rId8"/>
    <p:sldId id="273" r:id="rId9"/>
    <p:sldId id="274" r:id="rId10"/>
    <p:sldId id="276" r:id="rId11"/>
    <p:sldId id="277" r:id="rId12"/>
    <p:sldId id="275" r:id="rId13"/>
    <p:sldId id="282" r:id="rId14"/>
    <p:sldId id="281" r:id="rId15"/>
    <p:sldId id="280" r:id="rId16"/>
    <p:sldId id="283" r:id="rId17"/>
    <p:sldId id="289" r:id="rId18"/>
    <p:sldId id="278" r:id="rId19"/>
    <p:sldId id="288" r:id="rId20"/>
    <p:sldId id="284" r:id="rId21"/>
    <p:sldId id="285" r:id="rId22"/>
    <p:sldId id="286" r:id="rId23"/>
    <p:sldId id="287"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79" d="100"/>
          <a:sy n="79" d="100"/>
        </p:scale>
        <p:origin x="240" y="72"/>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2024/7/16</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2024/7/16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4138309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2104318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2180243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2456055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141944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500778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101695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2084055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116624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2455081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1928557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3365932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3780051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1658881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2259010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2656503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3012211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2024/7/16</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 Id="rId5" Type="http://schemas.openxmlformats.org/officeDocument/2006/relationships/image" Target="../media/image5.emf"/><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29902"/>
    </mc:Choice>
    <mc:Fallback xmlns="">
      <p:transition spd="slow" advTm="2990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実効為替レート（</a:t>
            </a:r>
            <a:r>
              <a:rPr lang="en-US" altLang="ja-JP" dirty="0"/>
              <a:t>effective exchange rate〕</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世界の各国は、もちろん複数の国々と貿易をしている。日本もしかり。</a:t>
            </a:r>
          </a:p>
          <a:p>
            <a:pPr marL="342900" indent="-342900" algn="l">
              <a:lnSpc>
                <a:spcPct val="100000"/>
              </a:lnSpc>
              <a:spcBef>
                <a:spcPts val="500"/>
              </a:spcBef>
              <a:buFont typeface="Wingdings" panose="05000000000000000000" pitchFamily="2" charset="2"/>
              <a:buChar char="l"/>
            </a:pPr>
            <a:r>
              <a:rPr lang="ja-JP" altLang="en-US" dirty="0"/>
              <a:t>たとえば、日本の輸出先がアメリカと中国のみで、</a:t>
            </a:r>
            <a:r>
              <a:rPr lang="en-US" altLang="ja-JP" dirty="0"/>
              <a:t>50</a:t>
            </a:r>
            <a:r>
              <a:rPr lang="ja-JP" altLang="en-US" dirty="0"/>
              <a:t>％ずつだとする。</a:t>
            </a:r>
          </a:p>
          <a:p>
            <a:pPr marL="342900" indent="-342900" algn="l">
              <a:lnSpc>
                <a:spcPct val="100000"/>
              </a:lnSpc>
              <a:spcBef>
                <a:spcPts val="500"/>
              </a:spcBef>
              <a:buFont typeface="Wingdings" panose="05000000000000000000" pitchFamily="2" charset="2"/>
              <a:buChar char="l"/>
            </a:pPr>
            <a:r>
              <a:rPr lang="ja-JP" altLang="en-US" dirty="0"/>
              <a:t>円ドルレートが</a:t>
            </a:r>
            <a:r>
              <a:rPr lang="en-US" altLang="ja-JP" dirty="0"/>
              <a:t>10</a:t>
            </a:r>
            <a:r>
              <a:rPr lang="ja-JP" altLang="en-US" dirty="0"/>
              <a:t>％円高になっても、円・人民元レートが</a:t>
            </a:r>
            <a:r>
              <a:rPr lang="en-US" altLang="ja-JP" dirty="0"/>
              <a:t>10</a:t>
            </a:r>
            <a:r>
              <a:rPr lang="ja-JP" altLang="en-US" dirty="0"/>
              <a:t>％の円安になれば、輸出品目の違いがあるだろうから一概にはいえないが、対ドルの円高の影響は、対人民元の円安によってかなり相殺されるといえる。</a:t>
            </a:r>
          </a:p>
          <a:p>
            <a:pPr marL="342900" indent="-342900" algn="l">
              <a:lnSpc>
                <a:spcPct val="100000"/>
              </a:lnSpc>
              <a:spcBef>
                <a:spcPts val="500"/>
              </a:spcBef>
              <a:buFont typeface="Wingdings" panose="05000000000000000000" pitchFamily="2" charset="2"/>
              <a:buChar char="l"/>
            </a:pPr>
            <a:r>
              <a:rPr lang="ja-JP" altLang="en-US" dirty="0"/>
              <a:t>だから、ただ一つの為替レートのみでは、国際競争力の変化は測れないので、複数の通貨に対するレートを総合的にみたい、というのが実効為替レートの出発点。</a:t>
            </a:r>
          </a:p>
          <a:p>
            <a:pPr algn="l">
              <a:lnSpc>
                <a:spcPct val="100000"/>
              </a:lnSpc>
              <a:spcBef>
                <a:spcPts val="500"/>
              </a:spcBef>
            </a:pPr>
            <a:endParaRPr lang="ja-JP" altLang="en-US"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174493383"/>
      </p:ext>
    </p:extLst>
  </p:cSld>
  <p:clrMapOvr>
    <a:masterClrMapping/>
  </p:clrMapOvr>
  <mc:AlternateContent xmlns:mc="http://schemas.openxmlformats.org/markup-compatibility/2006" xmlns:p14="http://schemas.microsoft.com/office/powerpoint/2010/main">
    <mc:Choice Requires="p14">
      <p:transition spd="slow" p14:dur="2000" advTm="92390"/>
    </mc:Choice>
    <mc:Fallback xmlns="">
      <p:transition spd="slow" advTm="923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200" dirty="0"/>
              <a:t>実効為替レートの理解のためには、幾何平均の知識が必要なので、まずはそれを説明する。</a:t>
            </a:r>
            <a:endParaRPr lang="en-US" altLang="ja-JP" sz="2200" dirty="0"/>
          </a:p>
          <a:p>
            <a:pPr marL="342900" indent="-342900" algn="l">
              <a:lnSpc>
                <a:spcPct val="100000"/>
              </a:lnSpc>
              <a:spcBef>
                <a:spcPts val="500"/>
              </a:spcBef>
              <a:buFont typeface="Wingdings" panose="05000000000000000000" pitchFamily="2" charset="2"/>
              <a:buChar char="l"/>
            </a:pPr>
            <a:r>
              <a:rPr lang="ja-JP" altLang="en-US" sz="2200" dirty="0"/>
              <a:t>たとえば、</a:t>
            </a:r>
            <a:r>
              <a:rPr lang="en-US" altLang="ja-JP" sz="2200" dirty="0"/>
              <a:t>a</a:t>
            </a:r>
            <a:r>
              <a:rPr lang="ja-JP" altLang="en-US" sz="2200" dirty="0" err="1"/>
              <a:t>、</a:t>
            </a:r>
            <a:r>
              <a:rPr lang="en-US" altLang="ja-JP" sz="2200" dirty="0"/>
              <a:t>a</a:t>
            </a:r>
            <a:r>
              <a:rPr lang="ja-JP" altLang="en-US" sz="2200" dirty="0" err="1"/>
              <a:t>、</a:t>
            </a:r>
            <a:r>
              <a:rPr lang="en-US" altLang="ja-JP" sz="2200" dirty="0"/>
              <a:t>b</a:t>
            </a:r>
            <a:r>
              <a:rPr lang="ja-JP" altLang="en-US" sz="2200" dirty="0" err="1"/>
              <a:t>、</a:t>
            </a:r>
            <a:r>
              <a:rPr lang="en-US" altLang="ja-JP" sz="2200" dirty="0"/>
              <a:t>b</a:t>
            </a:r>
            <a:r>
              <a:rPr lang="ja-JP" altLang="en-US" sz="2200" dirty="0" err="1"/>
              <a:t>、</a:t>
            </a:r>
            <a:r>
              <a:rPr lang="en-US" altLang="ja-JP" sz="2200" dirty="0"/>
              <a:t>b</a:t>
            </a:r>
            <a:r>
              <a:rPr lang="ja-JP" altLang="en-US" sz="2200" dirty="0" err="1"/>
              <a:t>、</a:t>
            </a:r>
            <a:r>
              <a:rPr lang="en-US" altLang="ja-JP" sz="2200" dirty="0"/>
              <a:t>c</a:t>
            </a:r>
            <a:r>
              <a:rPr lang="ja-JP" altLang="en-US" sz="2200" dirty="0" err="1"/>
              <a:t>、</a:t>
            </a:r>
            <a:r>
              <a:rPr lang="en-US" altLang="ja-JP" sz="2200" dirty="0"/>
              <a:t>c</a:t>
            </a:r>
            <a:r>
              <a:rPr lang="ja-JP" altLang="en-US" sz="2200" dirty="0" err="1"/>
              <a:t>、</a:t>
            </a:r>
            <a:r>
              <a:rPr lang="en-US" altLang="ja-JP" sz="2200" dirty="0"/>
              <a:t>c</a:t>
            </a:r>
            <a:r>
              <a:rPr lang="ja-JP" altLang="en-US" sz="2200" dirty="0" err="1"/>
              <a:t>、</a:t>
            </a:r>
            <a:r>
              <a:rPr lang="en-US" altLang="ja-JP" sz="2200" dirty="0"/>
              <a:t>c</a:t>
            </a:r>
            <a:r>
              <a:rPr lang="ja-JP" altLang="en-US" sz="2200" dirty="0" err="1"/>
              <a:t>、</a:t>
            </a:r>
            <a:r>
              <a:rPr lang="ja-JP" altLang="en-US" sz="2200" dirty="0"/>
              <a:t>という</a:t>
            </a:r>
            <a:r>
              <a:rPr lang="en-US" altLang="ja-JP" sz="2200" dirty="0"/>
              <a:t>9</a:t>
            </a:r>
            <a:r>
              <a:rPr lang="ja-JP" altLang="en-US" sz="2200" dirty="0" err="1"/>
              <a:t>つの</a:t>
            </a:r>
            <a:r>
              <a:rPr lang="ja-JP" altLang="en-US" sz="2200" dirty="0"/>
              <a:t>データがあり、算術平均ならば、</a:t>
            </a:r>
            <a:r>
              <a:rPr lang="en-US" altLang="ja-JP" sz="2200" dirty="0"/>
              <a:t>(a×2+b×3+c×4)</a:t>
            </a:r>
            <a:r>
              <a:rPr lang="ja-JP" altLang="en-US" sz="2200" dirty="0"/>
              <a:t>／</a:t>
            </a:r>
            <a:r>
              <a:rPr lang="en-US" altLang="ja-JP" sz="2200" dirty="0"/>
              <a:t>9</a:t>
            </a:r>
            <a:r>
              <a:rPr lang="ja-JP" altLang="en-US" sz="2200" dirty="0"/>
              <a:t>である。この場合、それぞれのデータ数が</a:t>
            </a:r>
            <a:r>
              <a:rPr lang="ja-JP" altLang="en-US" sz="2200" dirty="0">
                <a:solidFill>
                  <a:srgbClr val="FF0000"/>
                </a:solidFill>
              </a:rPr>
              <a:t>ウェイト</a:t>
            </a:r>
            <a:r>
              <a:rPr lang="ja-JP" altLang="en-US" sz="2200" dirty="0"/>
              <a:t>になっている加重平均である（たとえば、</a:t>
            </a:r>
            <a:r>
              <a:rPr lang="en-US" altLang="ja-JP" sz="2200" dirty="0"/>
              <a:t>b</a:t>
            </a:r>
            <a:r>
              <a:rPr lang="ja-JP" altLang="en-US" sz="2200" dirty="0"/>
              <a:t>は</a:t>
            </a:r>
            <a:r>
              <a:rPr lang="en-US" altLang="ja-JP" sz="2200" dirty="0"/>
              <a:t>a</a:t>
            </a:r>
            <a:r>
              <a:rPr lang="ja-JP" altLang="en-US" sz="2200" dirty="0"/>
              <a:t>の</a:t>
            </a:r>
            <a:r>
              <a:rPr lang="en-US" altLang="ja-JP" sz="2200" dirty="0"/>
              <a:t>1.5</a:t>
            </a:r>
            <a:r>
              <a:rPr lang="ja-JP" altLang="en-US" sz="2200" dirty="0"/>
              <a:t>倍の数のデータがあるので、影響も</a:t>
            </a:r>
            <a:r>
              <a:rPr lang="en-US" altLang="ja-JP" sz="2200" dirty="0"/>
              <a:t>1.5</a:t>
            </a:r>
            <a:r>
              <a:rPr lang="ja-JP" altLang="en-US" sz="2200" dirty="0"/>
              <a:t>倍といえ、</a:t>
            </a:r>
            <a:r>
              <a:rPr lang="en-US" altLang="ja-JP" sz="2200" dirty="0"/>
              <a:t>a</a:t>
            </a:r>
            <a:r>
              <a:rPr lang="ja-JP" altLang="en-US" sz="2200" dirty="0"/>
              <a:t>についての</a:t>
            </a:r>
            <a:r>
              <a:rPr lang="en-US" altLang="ja-JP" sz="2200" dirty="0"/>
              <a:t>×2</a:t>
            </a:r>
            <a:r>
              <a:rPr lang="ja-JP" altLang="en-US" sz="2200" dirty="0"/>
              <a:t>と</a:t>
            </a:r>
            <a:r>
              <a:rPr lang="en-US" altLang="ja-JP" sz="2200" dirty="0"/>
              <a:t>b</a:t>
            </a:r>
            <a:r>
              <a:rPr lang="ja-JP" altLang="en-US" sz="2200" dirty="0"/>
              <a:t>についての</a:t>
            </a:r>
            <a:r>
              <a:rPr lang="en-US" altLang="ja-JP" sz="2200" dirty="0"/>
              <a:t>×3</a:t>
            </a:r>
            <a:r>
              <a:rPr lang="ja-JP" altLang="en-US" sz="2200" dirty="0"/>
              <a:t>でそのことが勘案された式になっている）。このデータセットの平均を幾何平均で示すと、次のように計算する。</a:t>
            </a:r>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ja-JP" altLang="en-US" sz="2200" dirty="0"/>
          </a:p>
          <a:p>
            <a:pPr marL="342900" indent="-342900" algn="l">
              <a:lnSpc>
                <a:spcPct val="100000"/>
              </a:lnSpc>
              <a:spcBef>
                <a:spcPts val="500"/>
              </a:spcBef>
              <a:buFont typeface="Wingdings" panose="05000000000000000000" pitchFamily="2" charset="2"/>
              <a:buChar char="l"/>
            </a:pPr>
            <a:endParaRPr lang="en-US" altLang="ja-JP"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5" name="図 4"/>
          <p:cNvPicPr>
            <a:picLocks noChangeAspect="1"/>
          </p:cNvPicPr>
          <p:nvPr/>
        </p:nvPicPr>
        <p:blipFill>
          <a:blip r:embed="rId4"/>
          <a:stretch>
            <a:fillRect/>
          </a:stretch>
        </p:blipFill>
        <p:spPr>
          <a:xfrm>
            <a:off x="800755" y="3876878"/>
            <a:ext cx="7566255" cy="520757"/>
          </a:xfrm>
          <a:prstGeom prst="rect">
            <a:avLst/>
          </a:prstGeom>
        </p:spPr>
      </p:pic>
      <p:pic>
        <p:nvPicPr>
          <p:cNvPr id="6" name="図 5"/>
          <p:cNvPicPr>
            <a:picLocks noChangeAspect="1"/>
          </p:cNvPicPr>
          <p:nvPr/>
        </p:nvPicPr>
        <p:blipFill>
          <a:blip r:embed="rId5"/>
          <a:stretch>
            <a:fillRect/>
          </a:stretch>
        </p:blipFill>
        <p:spPr>
          <a:xfrm>
            <a:off x="878590" y="4461701"/>
            <a:ext cx="8262134" cy="1644459"/>
          </a:xfrm>
          <a:prstGeom prst="rect">
            <a:avLst/>
          </a:prstGeom>
        </p:spPr>
      </p:pic>
    </p:spTree>
    <p:custDataLst>
      <p:tags r:id="rId1"/>
    </p:custDataLst>
    <p:extLst>
      <p:ext uri="{BB962C8B-B14F-4D97-AF65-F5344CB8AC3E}">
        <p14:creationId xmlns:p14="http://schemas.microsoft.com/office/powerpoint/2010/main" val="663105055"/>
      </p:ext>
    </p:extLst>
  </p:cSld>
  <p:clrMapOvr>
    <a:masterClrMapping/>
  </p:clrMapOvr>
  <mc:AlternateContent xmlns:mc="http://schemas.openxmlformats.org/markup-compatibility/2006" xmlns:p14="http://schemas.microsoft.com/office/powerpoint/2010/main">
    <mc:Choice Requires="p14">
      <p:transition spd="slow" p14:dur="2000" advTm="156737"/>
    </mc:Choice>
    <mc:Fallback xmlns="">
      <p:transition spd="slow" advTm="1567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endParaRPr lang="ja-JP" altLang="en-US" sz="2200" dirty="0"/>
          </a:p>
          <a:p>
            <a:pPr algn="l">
              <a:lnSpc>
                <a:spcPct val="100000"/>
              </a:lnSpc>
              <a:spcBef>
                <a:spcPts val="500"/>
              </a:spcBef>
            </a:pPr>
            <a:endParaRPr lang="ja-JP" altLang="en-US"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467360" y="1209040"/>
            <a:ext cx="11216640" cy="3970318"/>
          </a:xfrm>
          <a:prstGeom prst="rect">
            <a:avLst/>
          </a:prstGeom>
          <a:noFill/>
        </p:spPr>
        <p:txBody>
          <a:bodyPr wrap="square" rtlCol="0">
            <a:spAutoFit/>
          </a:bodyPr>
          <a:lstStyle/>
          <a:p>
            <a:pPr marL="342900" indent="-342900">
              <a:buFont typeface="Wingdings" panose="05000000000000000000" pitchFamily="2" charset="2"/>
              <a:buChar char="l"/>
            </a:pPr>
            <a:r>
              <a:rPr lang="ja-JP" altLang="ja-JP" sz="2800" dirty="0"/>
              <a:t>この</a:t>
            </a:r>
            <a:r>
              <a:rPr lang="ja-JP" altLang="en-US" sz="2800" dirty="0"/>
              <a:t>式</a:t>
            </a:r>
            <a:r>
              <a:rPr lang="ja-JP" altLang="ja-JP" sz="2800" dirty="0"/>
              <a:t>の意味は、</a:t>
            </a:r>
            <a:r>
              <a:rPr lang="en-US" altLang="ja-JP" sz="2800" dirty="0"/>
              <a:t>9</a:t>
            </a:r>
            <a:r>
              <a:rPr lang="ja-JP" altLang="ja-JP" sz="2800" dirty="0"/>
              <a:t>回掛けて</a:t>
            </a:r>
            <a:r>
              <a:rPr lang="en-US" altLang="ja-JP" sz="2800" dirty="0"/>
              <a:t>a</a:t>
            </a:r>
            <a:r>
              <a:rPr lang="ja-JP" altLang="ja-JP" sz="2800" dirty="0"/>
              <a:t>×</a:t>
            </a:r>
            <a:r>
              <a:rPr lang="en-US" altLang="ja-JP" sz="2800" dirty="0"/>
              <a:t>a</a:t>
            </a:r>
            <a:r>
              <a:rPr lang="ja-JP" altLang="ja-JP" sz="2800" dirty="0"/>
              <a:t>×</a:t>
            </a:r>
            <a:r>
              <a:rPr lang="en-US" altLang="ja-JP" sz="2800" dirty="0"/>
              <a:t>b</a:t>
            </a:r>
            <a:r>
              <a:rPr lang="ja-JP" altLang="ja-JP" sz="2800" dirty="0"/>
              <a:t>×</a:t>
            </a:r>
            <a:r>
              <a:rPr lang="en-US" altLang="ja-JP" sz="2800" dirty="0"/>
              <a:t>b</a:t>
            </a:r>
            <a:r>
              <a:rPr lang="ja-JP" altLang="ja-JP" sz="2800" dirty="0"/>
              <a:t>×</a:t>
            </a:r>
            <a:r>
              <a:rPr lang="en-US" altLang="ja-JP" sz="2800" dirty="0"/>
              <a:t>b</a:t>
            </a:r>
            <a:r>
              <a:rPr lang="ja-JP" altLang="ja-JP" sz="2800" dirty="0"/>
              <a:t>×</a:t>
            </a:r>
            <a:r>
              <a:rPr lang="en-US" altLang="ja-JP" sz="2800" dirty="0"/>
              <a:t>c</a:t>
            </a:r>
            <a:r>
              <a:rPr lang="ja-JP" altLang="ja-JP" sz="2800" dirty="0"/>
              <a:t>×</a:t>
            </a:r>
            <a:r>
              <a:rPr lang="en-US" altLang="ja-JP" sz="2800" dirty="0"/>
              <a:t>c</a:t>
            </a:r>
            <a:r>
              <a:rPr lang="ja-JP" altLang="ja-JP" sz="2800" dirty="0"/>
              <a:t>×</a:t>
            </a:r>
            <a:r>
              <a:rPr lang="en-US" altLang="ja-JP" sz="2800" dirty="0"/>
              <a:t>c</a:t>
            </a:r>
            <a:r>
              <a:rPr lang="ja-JP" altLang="ja-JP" sz="2800" dirty="0"/>
              <a:t>×</a:t>
            </a:r>
            <a:r>
              <a:rPr lang="en-US" altLang="ja-JP" sz="2800" dirty="0"/>
              <a:t>c</a:t>
            </a:r>
            <a:r>
              <a:rPr lang="ja-JP" altLang="ja-JP" sz="2800" dirty="0"/>
              <a:t>になる数値は何か</a:t>
            </a:r>
            <a:r>
              <a:rPr lang="ja-JP" altLang="en-US" sz="2800" dirty="0"/>
              <a:t>、</a:t>
            </a:r>
            <a:r>
              <a:rPr lang="ja-JP" altLang="ja-JP" sz="2800" dirty="0"/>
              <a:t>である。</a:t>
            </a:r>
            <a:endParaRPr lang="ja-JP" altLang="en-US" sz="2800" dirty="0"/>
          </a:p>
          <a:p>
            <a:pPr marL="342900" indent="-342900">
              <a:buFont typeface="Wingdings" panose="05000000000000000000" pitchFamily="2" charset="2"/>
              <a:buChar char="l"/>
            </a:pPr>
            <a:r>
              <a:rPr lang="ja-JP" altLang="ja-JP" sz="2800" dirty="0"/>
              <a:t>たとえば、</a:t>
            </a:r>
            <a:r>
              <a:rPr lang="en-US" altLang="ja-JP" sz="2800" dirty="0"/>
              <a:t>8</a:t>
            </a:r>
            <a:r>
              <a:rPr lang="ja-JP" altLang="ja-JP" sz="2800" dirty="0"/>
              <a:t>の</a:t>
            </a:r>
            <a:r>
              <a:rPr lang="en-US" altLang="ja-JP" sz="2800" dirty="0"/>
              <a:t>3</a:t>
            </a:r>
            <a:r>
              <a:rPr lang="ja-JP" altLang="ja-JP" sz="2800" dirty="0"/>
              <a:t>乗根は</a:t>
            </a:r>
            <a:r>
              <a:rPr lang="en-US" altLang="ja-JP" sz="2800" dirty="0"/>
              <a:t>2</a:t>
            </a:r>
            <a:r>
              <a:rPr lang="ja-JP" altLang="ja-JP" sz="2800" dirty="0"/>
              <a:t>である。つまり、</a:t>
            </a:r>
            <a:r>
              <a:rPr lang="en-US" altLang="ja-JP" sz="2800" dirty="0"/>
              <a:t>2</a:t>
            </a:r>
            <a:r>
              <a:rPr lang="ja-JP" altLang="ja-JP" sz="2800" dirty="0"/>
              <a:t>×</a:t>
            </a:r>
            <a:r>
              <a:rPr lang="en-US" altLang="ja-JP" sz="2800" dirty="0"/>
              <a:t>2</a:t>
            </a:r>
            <a:r>
              <a:rPr lang="ja-JP" altLang="ja-JP" sz="2800" dirty="0"/>
              <a:t>×</a:t>
            </a:r>
            <a:r>
              <a:rPr lang="en-US" altLang="ja-JP" sz="2800" dirty="0"/>
              <a:t>2=8</a:t>
            </a:r>
            <a:r>
              <a:rPr lang="ja-JP" altLang="ja-JP" sz="2800" dirty="0"/>
              <a:t>である。</a:t>
            </a:r>
            <a:endParaRPr lang="ja-JP" altLang="en-US" sz="2800" dirty="0"/>
          </a:p>
          <a:p>
            <a:pPr marL="342900" indent="-342900">
              <a:buFont typeface="Wingdings" panose="05000000000000000000" pitchFamily="2" charset="2"/>
              <a:buChar char="l"/>
            </a:pPr>
            <a:r>
              <a:rPr lang="ja-JP" altLang="ja-JP" sz="2800" dirty="0"/>
              <a:t>足してデータ数で割る算術平均に対して、幾何平均は掛けてデータ数の根</a:t>
            </a:r>
            <a:r>
              <a:rPr lang="ja-JP" altLang="en-US" sz="2800" dirty="0"/>
              <a:t>（こん）</a:t>
            </a:r>
            <a:r>
              <a:rPr lang="ja-JP" altLang="ja-JP" sz="2800" dirty="0"/>
              <a:t>を求める</a:t>
            </a:r>
            <a:r>
              <a:rPr lang="ja-JP" altLang="en-US" sz="2800" dirty="0"/>
              <a:t>。</a:t>
            </a:r>
          </a:p>
          <a:p>
            <a:pPr marL="342900" indent="-342900">
              <a:buFont typeface="Wingdings" panose="05000000000000000000" pitchFamily="2" charset="2"/>
              <a:buChar char="l"/>
            </a:pPr>
            <a:r>
              <a:rPr lang="ja-JP" altLang="en-US" sz="2800" dirty="0"/>
              <a:t>平均には調和平均というものもある。たとえば、ピクニックに行って、往きは時速</a:t>
            </a:r>
            <a:r>
              <a:rPr lang="en-US" altLang="ja-JP" sz="2800" dirty="0"/>
              <a:t>6</a:t>
            </a:r>
            <a:r>
              <a:rPr lang="ja-JP" altLang="en-US" sz="2800" dirty="0"/>
              <a:t>キロ、帰りは寄り道しながら帰ったので、時速</a:t>
            </a:r>
            <a:r>
              <a:rPr lang="en-US" altLang="ja-JP" sz="2800" dirty="0"/>
              <a:t>2</a:t>
            </a:r>
            <a:r>
              <a:rPr lang="ja-JP" altLang="en-US" sz="2800" dirty="0"/>
              <a:t>キロで歩いたとする。往復の平均時速は、算術平均の計算のように、</a:t>
            </a:r>
            <a:r>
              <a:rPr lang="en-US" altLang="ja-JP" sz="2800" dirty="0"/>
              <a:t>(6+2)</a:t>
            </a:r>
            <a:r>
              <a:rPr lang="ja-JP" altLang="en-US" sz="2800" dirty="0"/>
              <a:t>／</a:t>
            </a:r>
            <a:r>
              <a:rPr lang="en-US" altLang="ja-JP" sz="2800" dirty="0"/>
              <a:t>2=4</a:t>
            </a:r>
            <a:r>
              <a:rPr lang="ja-JP" altLang="en-US" sz="2800" dirty="0"/>
              <a:t>ではない。</a:t>
            </a:r>
            <a:r>
              <a:rPr lang="en-US" altLang="ja-JP" sz="2800" dirty="0"/>
              <a:t>10</a:t>
            </a:r>
            <a:r>
              <a:rPr lang="ja-JP" altLang="en-US" sz="2800" dirty="0"/>
              <a:t>分ほど時間を取って、各自で解いてみよう。</a:t>
            </a:r>
            <a:endParaRPr kumimoji="1" lang="ja-JP" altLang="en-US" dirty="0"/>
          </a:p>
        </p:txBody>
      </p:sp>
    </p:spTree>
    <p:custDataLst>
      <p:tags r:id="rId1"/>
    </p:custDataLst>
    <p:extLst>
      <p:ext uri="{BB962C8B-B14F-4D97-AF65-F5344CB8AC3E}">
        <p14:creationId xmlns:p14="http://schemas.microsoft.com/office/powerpoint/2010/main" val="2565307018"/>
      </p:ext>
    </p:extLst>
  </p:cSld>
  <p:clrMapOvr>
    <a:masterClrMapping/>
  </p:clrMapOvr>
  <mc:AlternateContent xmlns:mc="http://schemas.openxmlformats.org/markup-compatibility/2006" xmlns:p14="http://schemas.microsoft.com/office/powerpoint/2010/main">
    <mc:Choice Requires="p14">
      <p:transition spd="slow" p14:dur="2000" advTm="163072"/>
    </mc:Choice>
    <mc:Fallback xmlns="">
      <p:transition spd="slow" advTm="1630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endParaRPr lang="ja-JP" altLang="en-US" sz="2200" dirty="0"/>
          </a:p>
          <a:p>
            <a:pPr algn="l">
              <a:lnSpc>
                <a:spcPct val="100000"/>
              </a:lnSpc>
              <a:spcBef>
                <a:spcPts val="500"/>
              </a:spcBef>
            </a:pPr>
            <a:endParaRPr lang="ja-JP" altLang="en-US"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467360" y="1209040"/>
            <a:ext cx="11216640" cy="4308872"/>
          </a:xfrm>
          <a:prstGeom prst="rect">
            <a:avLst/>
          </a:prstGeom>
          <a:noFill/>
        </p:spPr>
        <p:txBody>
          <a:bodyPr wrap="square" rtlCol="0">
            <a:spAutoFit/>
          </a:bodyPr>
          <a:lstStyle/>
          <a:p>
            <a:pPr marL="342900" indent="-342900">
              <a:buFont typeface="Wingdings" panose="05000000000000000000" pitchFamily="2" charset="2"/>
              <a:buChar char="l"/>
            </a:pPr>
            <a:r>
              <a:rPr lang="ja-JP" altLang="en-US" sz="3200" dirty="0"/>
              <a:t>片道の距離を</a:t>
            </a:r>
            <a:r>
              <a:rPr lang="en-US" altLang="ja-JP" sz="3200" dirty="0"/>
              <a:t>A</a:t>
            </a:r>
            <a:r>
              <a:rPr lang="ja-JP" altLang="en-US" sz="3200" dirty="0"/>
              <a:t>とすると、往復の距離は</a:t>
            </a:r>
            <a:r>
              <a:rPr lang="en-US" altLang="ja-JP" sz="3200" dirty="0"/>
              <a:t>2A</a:t>
            </a:r>
            <a:r>
              <a:rPr lang="ja-JP" altLang="en-US" sz="3200" dirty="0"/>
              <a:t>キロ。往きに要した時間は、</a:t>
            </a:r>
            <a:r>
              <a:rPr lang="en-US" altLang="ja-JP" sz="3200" dirty="0"/>
              <a:t>A/6</a:t>
            </a:r>
            <a:r>
              <a:rPr lang="ja-JP" altLang="en-US" sz="3200" dirty="0"/>
              <a:t>時間、帰りは</a:t>
            </a:r>
            <a:r>
              <a:rPr lang="en-US" altLang="ja-JP" sz="3200" dirty="0"/>
              <a:t>A/2</a:t>
            </a:r>
            <a:r>
              <a:rPr lang="ja-JP" altLang="en-US" sz="3200" dirty="0"/>
              <a:t>時間。よって往復の平均時速は、距離</a:t>
            </a:r>
            <a:r>
              <a:rPr lang="en-US" altLang="ja-JP" sz="3200" dirty="0"/>
              <a:t>÷</a:t>
            </a:r>
            <a:r>
              <a:rPr lang="ja-JP" altLang="en-US" sz="3200" dirty="0"/>
              <a:t>時間＝</a:t>
            </a:r>
            <a:r>
              <a:rPr lang="en-US" altLang="ja-JP" sz="3200" dirty="0"/>
              <a:t>2A</a:t>
            </a:r>
            <a:r>
              <a:rPr lang="ja-JP" altLang="en-US" sz="3200" dirty="0"/>
              <a:t>／（</a:t>
            </a:r>
            <a:r>
              <a:rPr lang="en-US" altLang="ja-JP" sz="3200" dirty="0"/>
              <a:t>A/6</a:t>
            </a:r>
            <a:r>
              <a:rPr lang="ja-JP" altLang="en-US" sz="3200" dirty="0"/>
              <a:t>＋</a:t>
            </a:r>
            <a:r>
              <a:rPr lang="en-US" altLang="ja-JP" sz="3200" dirty="0"/>
              <a:t>A/2</a:t>
            </a:r>
            <a:r>
              <a:rPr lang="ja-JP" altLang="en-US" sz="3200" dirty="0"/>
              <a:t>）</a:t>
            </a:r>
          </a:p>
          <a:p>
            <a:pPr marL="342900" indent="-342900">
              <a:buFont typeface="Wingdings" panose="05000000000000000000" pitchFamily="2" charset="2"/>
              <a:buChar char="l"/>
            </a:pPr>
            <a:r>
              <a:rPr lang="ja-JP" altLang="en-US" sz="3200" dirty="0"/>
              <a:t>答えは時速</a:t>
            </a:r>
            <a:r>
              <a:rPr lang="en-US" altLang="ja-JP" sz="3200" dirty="0"/>
              <a:t>3</a:t>
            </a:r>
            <a:r>
              <a:rPr lang="ja-JP" altLang="en-US" sz="3200" dirty="0"/>
              <a:t>キロである。このケースでは調和平均で計算するのが正しい。</a:t>
            </a:r>
          </a:p>
          <a:p>
            <a:pPr marL="342900" indent="-342900">
              <a:buFont typeface="Wingdings" panose="05000000000000000000" pitchFamily="2" charset="2"/>
              <a:buChar char="l"/>
            </a:pPr>
            <a:r>
              <a:rPr lang="ja-JP" altLang="en-US" sz="3200" dirty="0"/>
              <a:t>調和平均とは、データ数／（各データの逆数の和）である。言い換えると、各データの逆数の平均を逆数にしたもの。</a:t>
            </a:r>
          </a:p>
          <a:p>
            <a:pPr marL="342900" indent="-342900">
              <a:buFont typeface="Wingdings" panose="05000000000000000000" pitchFamily="2" charset="2"/>
              <a:buChar char="l"/>
            </a:pPr>
            <a:r>
              <a:rPr lang="ja-JP" altLang="en-US" sz="3200" dirty="0"/>
              <a:t>なぜ実効為替レートでは、幾何平均を使うのかの理由は省略。</a:t>
            </a:r>
          </a:p>
          <a:p>
            <a:endParaRPr kumimoji="1" lang="ja-JP" altLang="en-US" dirty="0"/>
          </a:p>
        </p:txBody>
      </p:sp>
    </p:spTree>
    <p:custDataLst>
      <p:tags r:id="rId1"/>
    </p:custDataLst>
    <p:extLst>
      <p:ext uri="{BB962C8B-B14F-4D97-AF65-F5344CB8AC3E}">
        <p14:creationId xmlns:p14="http://schemas.microsoft.com/office/powerpoint/2010/main" val="2315782543"/>
      </p:ext>
    </p:extLst>
  </p:cSld>
  <p:clrMapOvr>
    <a:masterClrMapping/>
  </p:clrMapOvr>
  <mc:AlternateContent xmlns:mc="http://schemas.openxmlformats.org/markup-compatibility/2006" xmlns:p14="http://schemas.microsoft.com/office/powerpoint/2010/main">
    <mc:Choice Requires="p14">
      <p:transition spd="slow" p14:dur="2000" advTm="149903"/>
    </mc:Choice>
    <mc:Fallback xmlns="">
      <p:transition spd="slow" advTm="1499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問題となるのは、異なる為替レートは本来別のものだし、単位も異なるので、単純には足したり掛けたりできない、ということ。</a:t>
            </a:r>
          </a:p>
          <a:p>
            <a:pPr marL="342900" indent="-342900" algn="l">
              <a:lnSpc>
                <a:spcPct val="100000"/>
              </a:lnSpc>
              <a:spcBef>
                <a:spcPts val="500"/>
              </a:spcBef>
              <a:buFont typeface="Wingdings" panose="05000000000000000000" pitchFamily="2" charset="2"/>
              <a:buChar char="l"/>
            </a:pPr>
            <a:r>
              <a:rPr lang="ja-JP" altLang="en-US" sz="2800" dirty="0"/>
              <a:t>たとえば、</a:t>
            </a:r>
            <a:r>
              <a:rPr lang="en-US" altLang="ja-JP" sz="2800" dirty="0"/>
              <a:t>$1=\100</a:t>
            </a:r>
            <a:r>
              <a:rPr lang="ja-JP" altLang="en-US" sz="2800" dirty="0"/>
              <a:t>と</a:t>
            </a:r>
            <a:r>
              <a:rPr lang="en-US" altLang="ja-JP" sz="2800" dirty="0"/>
              <a:t>RMB1=\20</a:t>
            </a:r>
            <a:r>
              <a:rPr lang="ja-JP" altLang="en-US" sz="2800" dirty="0"/>
              <a:t>を足すと何？　と問われても答えようがない。</a:t>
            </a:r>
          </a:p>
          <a:p>
            <a:pPr marL="342900" indent="-342900" algn="l">
              <a:lnSpc>
                <a:spcPct val="100000"/>
              </a:lnSpc>
              <a:spcBef>
                <a:spcPts val="500"/>
              </a:spcBef>
              <a:buFont typeface="Wingdings" panose="05000000000000000000" pitchFamily="2" charset="2"/>
              <a:buChar char="l"/>
            </a:pPr>
            <a:r>
              <a:rPr lang="ja-JP" altLang="en-US" sz="2800" dirty="0"/>
              <a:t>コメ</a:t>
            </a:r>
            <a:r>
              <a:rPr lang="en-US" altLang="ja-JP" sz="2800" dirty="0"/>
              <a:t>20Kg+</a:t>
            </a:r>
            <a:r>
              <a:rPr lang="ja-JP" altLang="en-US" sz="2800" dirty="0"/>
              <a:t>肉</a:t>
            </a:r>
            <a:r>
              <a:rPr lang="en-US" altLang="ja-JP" sz="2800" dirty="0"/>
              <a:t>60cm</a:t>
            </a:r>
            <a:r>
              <a:rPr lang="en-US" altLang="ja-JP" sz="2800" baseline="30000" dirty="0"/>
              <a:t>3</a:t>
            </a:r>
            <a:r>
              <a:rPr lang="en-US" altLang="ja-JP" sz="2800" dirty="0"/>
              <a:t>=</a:t>
            </a:r>
            <a:r>
              <a:rPr lang="ja-JP" altLang="en-US" sz="2800" dirty="0"/>
              <a:t>･･････と問われても、一つの単位にはできない。</a:t>
            </a:r>
          </a:p>
          <a:p>
            <a:pPr marL="342900" indent="-342900" algn="l">
              <a:lnSpc>
                <a:spcPct val="100000"/>
              </a:lnSpc>
              <a:spcBef>
                <a:spcPts val="500"/>
              </a:spcBef>
              <a:buFont typeface="Wingdings" panose="05000000000000000000" pitchFamily="2" charset="2"/>
              <a:buChar char="l"/>
            </a:pPr>
            <a:r>
              <a:rPr lang="ja-JP" altLang="en-US" sz="2800" dirty="0"/>
              <a:t>為替レートの場合は、クロスレートを使って一つの通貨単位に換算したり、二つの時点間のそれぞれのレートの変化率といった数値に揃えたりする。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44932148"/>
      </p:ext>
    </p:extLst>
  </p:cSld>
  <p:clrMapOvr>
    <a:masterClrMapping/>
  </p:clrMapOvr>
  <mc:AlternateContent xmlns:mc="http://schemas.openxmlformats.org/markup-compatibility/2006" xmlns:p14="http://schemas.microsoft.com/office/powerpoint/2010/main">
    <mc:Choice Requires="p14">
      <p:transition spd="slow" p14:dur="2000" advTm="101014"/>
    </mc:Choice>
    <mc:Fallback xmlns="">
      <p:transition spd="slow" advTm="1010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6690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コメと肉で後者を説明する。先月のコメと肉の消費量がそれぞれ</a:t>
            </a:r>
            <a:r>
              <a:rPr lang="en-US" altLang="ja-JP" sz="2800" dirty="0"/>
              <a:t>20Kg</a:t>
            </a:r>
            <a:r>
              <a:rPr lang="ja-JP" altLang="en-US" sz="2800" dirty="0" err="1"/>
              <a:t>、</a:t>
            </a:r>
            <a:r>
              <a:rPr lang="en-US" altLang="ja-JP" sz="2800" dirty="0"/>
              <a:t>100cm</a:t>
            </a:r>
            <a:r>
              <a:rPr lang="en-US" altLang="ja-JP" sz="2800" baseline="30000" dirty="0"/>
              <a:t>3</a:t>
            </a:r>
            <a:r>
              <a:rPr lang="ja-JP" altLang="en-US" sz="2800" dirty="0"/>
              <a:t>で、今月の消費量がそれぞれ</a:t>
            </a:r>
            <a:r>
              <a:rPr lang="en-US" altLang="ja-JP" sz="2800" dirty="0"/>
              <a:t>24Kg</a:t>
            </a:r>
            <a:r>
              <a:rPr lang="ja-JP" altLang="en-US" sz="2800" dirty="0" err="1"/>
              <a:t>、</a:t>
            </a:r>
            <a:r>
              <a:rPr lang="en-US" altLang="ja-JP" sz="2800" dirty="0"/>
              <a:t>110cm</a:t>
            </a:r>
            <a:r>
              <a:rPr lang="en-US" altLang="ja-JP" sz="2800" baseline="30000" dirty="0"/>
              <a:t>3</a:t>
            </a:r>
            <a:r>
              <a:rPr lang="ja-JP" altLang="en-US" sz="2800" dirty="0"/>
              <a:t>であれば、コメは</a:t>
            </a:r>
            <a:r>
              <a:rPr lang="en-US" altLang="ja-JP" sz="2800" dirty="0"/>
              <a:t>20</a:t>
            </a:r>
            <a:r>
              <a:rPr lang="ja-JP" altLang="en-US" sz="2800" dirty="0"/>
              <a:t>％増加し肉は</a:t>
            </a:r>
            <a:r>
              <a:rPr lang="en-US" altLang="ja-JP" sz="2800" dirty="0"/>
              <a:t>10</a:t>
            </a:r>
            <a:r>
              <a:rPr lang="ja-JP" altLang="en-US" sz="2800" dirty="0"/>
              <a:t>％増加している。</a:t>
            </a:r>
          </a:p>
          <a:p>
            <a:pPr marL="342900" indent="-342900" algn="l">
              <a:lnSpc>
                <a:spcPct val="100000"/>
              </a:lnSpc>
              <a:spcBef>
                <a:spcPts val="500"/>
              </a:spcBef>
              <a:buFont typeface="Wingdings" panose="05000000000000000000" pitchFamily="2" charset="2"/>
              <a:buChar char="l"/>
            </a:pPr>
            <a:r>
              <a:rPr lang="ja-JP" altLang="en-US" sz="2800" dirty="0"/>
              <a:t>両方を</a:t>
            </a:r>
            <a:r>
              <a:rPr lang="ja-JP" altLang="en-US" sz="2800" dirty="0">
                <a:solidFill>
                  <a:srgbClr val="FF0000"/>
                </a:solidFill>
              </a:rPr>
              <a:t>均等</a:t>
            </a:r>
            <a:r>
              <a:rPr lang="ja-JP" altLang="en-US" sz="2800" dirty="0"/>
              <a:t>に考えて平均すれば、</a:t>
            </a:r>
            <a:r>
              <a:rPr lang="en-US" altLang="ja-JP" sz="2800" dirty="0"/>
              <a:t>(20+10)/2</a:t>
            </a:r>
            <a:r>
              <a:rPr lang="ja-JP" altLang="en-US" sz="2800" dirty="0" err="1"/>
              <a:t>、</a:t>
            </a:r>
            <a:r>
              <a:rPr lang="ja-JP" altLang="en-US" sz="2800" dirty="0"/>
              <a:t>または、</a:t>
            </a:r>
          </a:p>
          <a:p>
            <a:pPr algn="l">
              <a:lnSpc>
                <a:spcPct val="100000"/>
              </a:lnSpc>
              <a:spcBef>
                <a:spcPts val="500"/>
              </a:spcBef>
            </a:pPr>
            <a:r>
              <a:rPr lang="ja-JP" altLang="en-US" sz="2800" dirty="0"/>
              <a:t>　　平方根（</a:t>
            </a:r>
            <a:r>
              <a:rPr lang="en-US" altLang="ja-JP" sz="2800" dirty="0"/>
              <a:t>20</a:t>
            </a:r>
            <a:r>
              <a:rPr lang="en-US" altLang="ja-JP" sz="2800" baseline="30000" dirty="0"/>
              <a:t>1</a:t>
            </a:r>
            <a:r>
              <a:rPr lang="en-US" altLang="ja-JP" sz="2800" dirty="0"/>
              <a:t>×10</a:t>
            </a:r>
            <a:r>
              <a:rPr lang="en-US" altLang="ja-JP" sz="2800" baseline="30000" dirty="0"/>
              <a:t>1</a:t>
            </a:r>
            <a:r>
              <a:rPr lang="ja-JP" altLang="en-US" sz="2800" dirty="0"/>
              <a:t>）などとなる。</a:t>
            </a:r>
          </a:p>
          <a:p>
            <a:pPr marL="342900" indent="-342900" algn="l">
              <a:lnSpc>
                <a:spcPct val="100000"/>
              </a:lnSpc>
              <a:spcBef>
                <a:spcPts val="500"/>
              </a:spcBef>
              <a:buFont typeface="Wingdings" panose="05000000000000000000" pitchFamily="2" charset="2"/>
              <a:buChar char="l"/>
            </a:pPr>
            <a:r>
              <a:rPr lang="ja-JP" altLang="en-US" sz="2800" dirty="0"/>
              <a:t>前者は算術平均、後者は幾何平均。しかし、コメは主食なので</a:t>
            </a:r>
            <a:r>
              <a:rPr lang="ja-JP" altLang="en-US" sz="2800" dirty="0">
                <a:solidFill>
                  <a:srgbClr val="FF0000"/>
                </a:solidFill>
              </a:rPr>
              <a:t>重要度（ウェイト）</a:t>
            </a:r>
            <a:r>
              <a:rPr lang="ja-JP" altLang="en-US" sz="2800" dirty="0"/>
              <a:t>が</a:t>
            </a:r>
            <a:r>
              <a:rPr lang="en-US" altLang="ja-JP" sz="2800" dirty="0"/>
              <a:t>7</a:t>
            </a:r>
            <a:r>
              <a:rPr lang="ja-JP" altLang="en-US" sz="2800" dirty="0"/>
              <a:t>割、肉は</a:t>
            </a:r>
            <a:r>
              <a:rPr lang="en-US" altLang="ja-JP" sz="2800" dirty="0"/>
              <a:t>3</a:t>
            </a:r>
            <a:r>
              <a:rPr lang="ja-JP" altLang="en-US" sz="2800" dirty="0"/>
              <a:t>割とすると、</a:t>
            </a:r>
          </a:p>
          <a:p>
            <a:pPr marL="342900" indent="-342900" algn="l">
              <a:lnSpc>
                <a:spcPct val="100000"/>
              </a:lnSpc>
              <a:spcBef>
                <a:spcPts val="500"/>
              </a:spcBef>
              <a:buFont typeface="Wingdings" panose="05000000000000000000" pitchFamily="2" charset="2"/>
              <a:buChar char="l"/>
            </a:pPr>
            <a:r>
              <a:rPr lang="en-US" altLang="ja-JP" sz="2800" dirty="0"/>
              <a:t>(20×0.7+10×0.3)/</a:t>
            </a:r>
            <a:r>
              <a:rPr lang="en-US" altLang="ja-JP" sz="2800" dirty="0">
                <a:solidFill>
                  <a:srgbClr val="FF0000"/>
                </a:solidFill>
              </a:rPr>
              <a:t>1</a:t>
            </a:r>
            <a:r>
              <a:rPr lang="ja-JP" altLang="en-US" sz="2800" dirty="0" err="1"/>
              <a:t>、</a:t>
            </a:r>
            <a:r>
              <a:rPr lang="ja-JP" altLang="en-US" sz="2800" dirty="0"/>
              <a:t>または、</a:t>
            </a:r>
            <a:r>
              <a:rPr lang="en-US" altLang="ja-JP" sz="2800" dirty="0"/>
              <a:t>20</a:t>
            </a:r>
            <a:r>
              <a:rPr lang="en-US" altLang="ja-JP" sz="2800" baseline="30000" dirty="0"/>
              <a:t>0.7</a:t>
            </a:r>
            <a:r>
              <a:rPr lang="en-US" altLang="ja-JP" sz="2800" dirty="0"/>
              <a:t>×10</a:t>
            </a:r>
            <a:r>
              <a:rPr lang="en-US" altLang="ja-JP" sz="2800" baseline="30000" dirty="0"/>
              <a:t>0.3</a:t>
            </a:r>
            <a:r>
              <a:rPr lang="ja-JP" altLang="en-US" sz="2800" dirty="0"/>
              <a:t>となる。</a:t>
            </a:r>
            <a:r>
              <a:rPr lang="en-US" altLang="ja-JP" sz="2800" dirty="0"/>
              <a:t>※ </a:t>
            </a:r>
            <a:r>
              <a:rPr lang="ja-JP" altLang="en-US" sz="2800" dirty="0"/>
              <a:t>実は、先の</a:t>
            </a:r>
            <a:r>
              <a:rPr lang="en-US" altLang="ja-JP" sz="2800" dirty="0"/>
              <a:t>(20+10)/2</a:t>
            </a:r>
            <a:r>
              <a:rPr lang="ja-JP" altLang="en-US" sz="2800" dirty="0"/>
              <a:t>は、</a:t>
            </a:r>
            <a:r>
              <a:rPr lang="en-US" altLang="ja-JP" sz="2800" dirty="0"/>
              <a:t>(20×</a:t>
            </a:r>
            <a:r>
              <a:rPr lang="en-US" altLang="ja-JP" sz="2800" dirty="0">
                <a:solidFill>
                  <a:srgbClr val="FF0000"/>
                </a:solidFill>
              </a:rPr>
              <a:t>1</a:t>
            </a:r>
            <a:r>
              <a:rPr lang="en-US" altLang="ja-JP" sz="2800" dirty="0"/>
              <a:t>+10×</a:t>
            </a:r>
            <a:r>
              <a:rPr lang="en-US" altLang="ja-JP" sz="2800" dirty="0">
                <a:solidFill>
                  <a:srgbClr val="FF0000"/>
                </a:solidFill>
              </a:rPr>
              <a:t>1</a:t>
            </a:r>
            <a:r>
              <a:rPr lang="en-US" altLang="ja-JP" sz="2800" dirty="0"/>
              <a:t>)/</a:t>
            </a:r>
            <a:r>
              <a:rPr lang="en-US" altLang="ja-JP" sz="2800" dirty="0">
                <a:solidFill>
                  <a:srgbClr val="FF0000"/>
                </a:solidFill>
              </a:rPr>
              <a:t>2</a:t>
            </a:r>
            <a:r>
              <a:rPr lang="ja-JP" altLang="en-US" sz="2800" dirty="0"/>
              <a:t>だった。</a:t>
            </a:r>
          </a:p>
          <a:p>
            <a:pPr marL="342900" indent="-342900" algn="l">
              <a:lnSpc>
                <a:spcPct val="100000"/>
              </a:lnSpc>
              <a:spcBef>
                <a:spcPts val="500"/>
              </a:spcBef>
              <a:buFont typeface="Wingdings" panose="05000000000000000000" pitchFamily="2" charset="2"/>
              <a:buChar char="l"/>
            </a:pPr>
            <a:r>
              <a:rPr lang="ja-JP" altLang="en-US" sz="2800" dirty="0"/>
              <a:t>前者は加重された算術平均、後者は加重された幾何平均。</a:t>
            </a:r>
            <a:endParaRPr lang="en-US" altLang="ja-JP"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788703201"/>
      </p:ext>
    </p:extLst>
  </p:cSld>
  <p:clrMapOvr>
    <a:masterClrMapping/>
  </p:clrMapOvr>
  <mc:AlternateContent xmlns:mc="http://schemas.openxmlformats.org/markup-compatibility/2006" xmlns:p14="http://schemas.microsoft.com/office/powerpoint/2010/main">
    <mc:Choice Requires="p14">
      <p:transition spd="slow" p14:dur="2000" advTm="185476"/>
    </mc:Choice>
    <mc:Fallback xmlns="">
      <p:transition spd="slow" advTm="1854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実効為替レートの説明に戻る。</a:t>
            </a:r>
          </a:p>
          <a:p>
            <a:pPr marL="342900" indent="-342900" algn="l">
              <a:lnSpc>
                <a:spcPct val="100000"/>
              </a:lnSpc>
              <a:spcBef>
                <a:spcPts val="500"/>
              </a:spcBef>
              <a:buFont typeface="Wingdings" panose="05000000000000000000" pitchFamily="2" charset="2"/>
              <a:buChar char="l"/>
            </a:pPr>
            <a:r>
              <a:rPr lang="ja-JP" altLang="en-US" dirty="0"/>
              <a:t>日本がアメリカ、中国、ドイツとだけ貿易をしていると仮定する。そして、名目為替レートが下のように変化したとする。</a:t>
            </a:r>
          </a:p>
          <a:p>
            <a:pPr algn="l">
              <a:lnSpc>
                <a:spcPct val="100000"/>
              </a:lnSpc>
              <a:spcBef>
                <a:spcPts val="500"/>
              </a:spcBef>
            </a:pPr>
            <a:r>
              <a:rPr lang="ja-JP" altLang="en-US" dirty="0"/>
              <a:t>　　（基準時期）　　　　　　　　　　（検討したい時期）</a:t>
            </a:r>
          </a:p>
          <a:p>
            <a:pPr algn="l">
              <a:lnSpc>
                <a:spcPct val="100000"/>
              </a:lnSpc>
              <a:spcBef>
                <a:spcPts val="500"/>
              </a:spcBef>
            </a:pPr>
            <a:r>
              <a:rPr lang="ja-JP" altLang="en-US" dirty="0"/>
              <a:t>　　</a:t>
            </a:r>
            <a:r>
              <a:rPr lang="en-US" altLang="ja-JP" dirty="0"/>
              <a:t>$1=\100</a:t>
            </a:r>
            <a:r>
              <a:rPr lang="ja-JP" altLang="en-US" dirty="0"/>
              <a:t>　　　　　　　　		</a:t>
            </a:r>
            <a:r>
              <a:rPr lang="en-US" altLang="ja-JP" dirty="0"/>
              <a:t>$1=\80</a:t>
            </a:r>
          </a:p>
          <a:p>
            <a:pPr algn="l">
              <a:lnSpc>
                <a:spcPct val="100000"/>
              </a:lnSpc>
              <a:spcBef>
                <a:spcPts val="500"/>
              </a:spcBef>
            </a:pPr>
            <a:r>
              <a:rPr lang="ja-JP" altLang="en-US" dirty="0"/>
              <a:t>　　</a:t>
            </a:r>
            <a:r>
              <a:rPr lang="en-US" altLang="ja-JP" dirty="0"/>
              <a:t>$1=RMB6</a:t>
            </a:r>
            <a:r>
              <a:rPr lang="ja-JP" altLang="en-US" dirty="0"/>
              <a:t>　　　　　　　		</a:t>
            </a:r>
            <a:r>
              <a:rPr lang="en-US" altLang="ja-JP" dirty="0"/>
              <a:t>$1=RMB5</a:t>
            </a:r>
          </a:p>
          <a:p>
            <a:pPr algn="l">
              <a:lnSpc>
                <a:spcPct val="100000"/>
              </a:lnSpc>
              <a:spcBef>
                <a:spcPts val="500"/>
              </a:spcBef>
            </a:pPr>
            <a:r>
              <a:rPr lang="ja-JP" altLang="en-US" dirty="0"/>
              <a:t>　　</a:t>
            </a:r>
            <a:r>
              <a:rPr lang="en-US" altLang="ja-JP" dirty="0"/>
              <a:t>€1=$1.2</a:t>
            </a:r>
            <a:r>
              <a:rPr lang="ja-JP" altLang="en-US" dirty="0"/>
              <a:t>　　　　　　　　		€</a:t>
            </a:r>
            <a:r>
              <a:rPr lang="en-US" altLang="ja-JP" dirty="0"/>
              <a:t>1=$1.3</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円を軸にした話なので、対円のクロスレートにすべて換算しなおすと、次のようになる。</a:t>
            </a:r>
            <a:endParaRPr lang="en-US" altLang="ja-JP" dirty="0"/>
          </a:p>
          <a:p>
            <a:pPr algn="l">
              <a:lnSpc>
                <a:spcPct val="100000"/>
              </a:lnSpc>
              <a:spcBef>
                <a:spcPts val="500"/>
              </a:spcBef>
            </a:pPr>
            <a:r>
              <a:rPr lang="ja-JP" altLang="en-US" dirty="0"/>
              <a:t>　　（基準時期）　　　　　　　　　　（検討したい時期）</a:t>
            </a:r>
          </a:p>
          <a:p>
            <a:pPr algn="l">
              <a:lnSpc>
                <a:spcPct val="100000"/>
              </a:lnSpc>
              <a:spcBef>
                <a:spcPts val="500"/>
              </a:spcBef>
            </a:pPr>
            <a:r>
              <a:rPr lang="ja-JP" altLang="en-US" dirty="0"/>
              <a:t>　　</a:t>
            </a:r>
            <a:r>
              <a:rPr lang="en-US" altLang="ja-JP" dirty="0"/>
              <a:t>\1=$</a:t>
            </a:r>
            <a:r>
              <a:rPr lang="en-US" altLang="ja-JP" dirty="0">
                <a:solidFill>
                  <a:srgbClr val="FF0000"/>
                </a:solidFill>
              </a:rPr>
              <a:t>1/100</a:t>
            </a:r>
            <a:r>
              <a:rPr lang="ja-JP" altLang="en-US" dirty="0"/>
              <a:t>　　　　　　　　　　　　　　</a:t>
            </a:r>
            <a:r>
              <a:rPr lang="en-US" altLang="ja-JP" dirty="0"/>
              <a:t>\1=$</a:t>
            </a:r>
            <a:r>
              <a:rPr lang="en-US" altLang="ja-JP" dirty="0">
                <a:solidFill>
                  <a:srgbClr val="FF0000"/>
                </a:solidFill>
              </a:rPr>
              <a:t>1/80</a:t>
            </a:r>
          </a:p>
          <a:p>
            <a:pPr algn="l">
              <a:lnSpc>
                <a:spcPct val="100000"/>
              </a:lnSpc>
              <a:spcBef>
                <a:spcPts val="500"/>
              </a:spcBef>
            </a:pPr>
            <a:r>
              <a:rPr lang="ja-JP" altLang="en-US" dirty="0"/>
              <a:t>　　</a:t>
            </a:r>
            <a:r>
              <a:rPr lang="en-US" altLang="ja-JP" dirty="0"/>
              <a:t>\1=RMB6/100</a:t>
            </a:r>
            <a:r>
              <a:rPr lang="ja-JP" altLang="en-US" dirty="0"/>
              <a:t>　　　　　　　　　　　　</a:t>
            </a:r>
            <a:r>
              <a:rPr lang="en-US" altLang="ja-JP" dirty="0"/>
              <a:t>\1=RMB5/80</a:t>
            </a:r>
          </a:p>
          <a:p>
            <a:pPr algn="l">
              <a:lnSpc>
                <a:spcPct val="100000"/>
              </a:lnSpc>
              <a:spcBef>
                <a:spcPts val="500"/>
              </a:spcBef>
            </a:pPr>
            <a:r>
              <a:rPr lang="ja-JP" altLang="en-US" dirty="0"/>
              <a:t>　　</a:t>
            </a:r>
            <a:r>
              <a:rPr lang="en-US" altLang="ja-JP" dirty="0"/>
              <a:t>\1=€1/(1.2×100)</a:t>
            </a:r>
            <a:r>
              <a:rPr lang="ja-JP" altLang="en-US" dirty="0"/>
              <a:t>　　　　	　　   　  </a:t>
            </a:r>
            <a:r>
              <a:rPr lang="en-US" altLang="ja-JP" dirty="0"/>
              <a:t>\1=€1/(1.3×80)</a:t>
            </a:r>
          </a:p>
          <a:p>
            <a:pPr marL="342900" indent="-342900" algn="l">
              <a:lnSpc>
                <a:spcPct val="100000"/>
              </a:lnSpc>
              <a:spcBef>
                <a:spcPts val="500"/>
              </a:spcBef>
              <a:buFont typeface="Wingdings" panose="05000000000000000000" pitchFamily="2" charset="2"/>
              <a:buChar char="l"/>
            </a:pP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右矢印 3"/>
          <p:cNvSpPr/>
          <p:nvPr/>
        </p:nvSpPr>
        <p:spPr>
          <a:xfrm>
            <a:off x="2956560" y="3078480"/>
            <a:ext cx="1178560" cy="508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3152173" y="5451380"/>
            <a:ext cx="1178560" cy="508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741382585"/>
      </p:ext>
    </p:extLst>
  </p:cSld>
  <p:clrMapOvr>
    <a:masterClrMapping/>
  </p:clrMapOvr>
  <mc:AlternateContent xmlns:mc="http://schemas.openxmlformats.org/markup-compatibility/2006" xmlns:p14="http://schemas.microsoft.com/office/powerpoint/2010/main">
    <mc:Choice Requires="p14">
      <p:transition spd="slow" p14:dur="2000" advTm="79279"/>
    </mc:Choice>
    <mc:Fallback xmlns="">
      <p:transition spd="slow" advTm="792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additive="base">
                                        <p:cTn id="61" dur="500" fill="hold"/>
                                        <p:tgtEl>
                                          <p:spTgt spid="6"/>
                                        </p:tgtEl>
                                        <p:attrNameLst>
                                          <p:attrName>ppt_x</p:attrName>
                                        </p:attrNameLst>
                                      </p:cBhvr>
                                      <p:tavLst>
                                        <p:tav tm="0">
                                          <p:val>
                                            <p:strVal val="#ppt_x"/>
                                          </p:val>
                                        </p:tav>
                                        <p:tav tm="100000">
                                          <p:val>
                                            <p:strVal val="#ppt_x"/>
                                          </p:val>
                                        </p:tav>
                                      </p:tavLst>
                                    </p:anim>
                                    <p:anim calcmode="lin" valueType="num">
                                      <p:cBhvr additive="base">
                                        <p:cTn id="6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additive="base">
                                        <p:cTn id="6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anim calcmode="lin" valueType="num">
                                      <p:cBhvr additive="base">
                                        <p:cTn id="7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additive="base">
                                        <p:cTn id="7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次に、各レートを指数化する。この数値例において、検討したい時期のドル円レートは、基準時期を</a:t>
            </a:r>
            <a:r>
              <a:rPr lang="en-US" altLang="ja-JP" dirty="0"/>
              <a:t>100</a:t>
            </a:r>
            <a:r>
              <a:rPr lang="ja-JP" altLang="en-US" dirty="0"/>
              <a:t>とすると、次のように指数化できる。</a:t>
            </a: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r>
              <a:rPr lang="ja-JP" altLang="en-US" dirty="0"/>
              <a:t>円高になれば、数値が大きくなる点が、名目為替レートと異なるので注意。各為替レートを </a:t>
            </a:r>
            <a:r>
              <a:rPr lang="en-US" altLang="ja-JP" dirty="0"/>
              <a:t>\1=</a:t>
            </a:r>
            <a:r>
              <a:rPr lang="ja-JP" altLang="en-US" dirty="0"/>
              <a:t>・・・・・・といった具合に外貨建て表記（通常の表記の逆数）にしたことが原因。</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人民元とユーロも基準時期を</a:t>
            </a:r>
            <a:r>
              <a:rPr lang="en-US" altLang="ja-JP" dirty="0"/>
              <a:t>100</a:t>
            </a:r>
            <a:r>
              <a:rPr lang="ja-JP" altLang="en-US" dirty="0"/>
              <a:t>として指数化すれば、それぞれ、およそ</a:t>
            </a:r>
            <a:r>
              <a:rPr lang="en-US" altLang="ja-JP" dirty="0"/>
              <a:t>104.17</a:t>
            </a:r>
            <a:r>
              <a:rPr lang="ja-JP" altLang="en-US" dirty="0" err="1"/>
              <a:t>、</a:t>
            </a:r>
            <a:r>
              <a:rPr lang="en-US" altLang="ja-JP" dirty="0"/>
              <a:t>115.38</a:t>
            </a:r>
            <a:r>
              <a:rPr lang="ja-JP" altLang="en-US" dirty="0"/>
              <a:t>となる。</a:t>
            </a:r>
            <a:endParaRPr lang="en-US" altLang="ja-JP" dirty="0"/>
          </a:p>
          <a:p>
            <a:pPr algn="l">
              <a:lnSpc>
                <a:spcPct val="100000"/>
              </a:lnSpc>
              <a:spcBef>
                <a:spcPts val="500"/>
              </a:spcBef>
            </a:pP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833494" y="1957044"/>
            <a:ext cx="9116422" cy="2011680"/>
          </a:xfrm>
          <a:prstGeom prst="rect">
            <a:avLst/>
          </a:prstGeom>
        </p:spPr>
      </p:pic>
    </p:spTree>
    <p:custDataLst>
      <p:tags r:id="rId1"/>
    </p:custDataLst>
    <p:extLst>
      <p:ext uri="{BB962C8B-B14F-4D97-AF65-F5344CB8AC3E}">
        <p14:creationId xmlns:p14="http://schemas.microsoft.com/office/powerpoint/2010/main" val="3572422981"/>
      </p:ext>
    </p:extLst>
  </p:cSld>
  <p:clrMapOvr>
    <a:masterClrMapping/>
  </p:clrMapOvr>
  <mc:AlternateContent xmlns:mc="http://schemas.openxmlformats.org/markup-compatibility/2006" xmlns:p14="http://schemas.microsoft.com/office/powerpoint/2010/main">
    <mc:Choice Requires="p14">
      <p:transition spd="slow" p14:dur="2000" advTm="134651"/>
    </mc:Choice>
    <mc:Fallback xmlns="">
      <p:transition spd="slow" advTm="1346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次に、この</a:t>
            </a:r>
            <a:r>
              <a:rPr lang="en-US" altLang="ja-JP" dirty="0"/>
              <a:t>3</a:t>
            </a:r>
            <a:r>
              <a:rPr lang="ja-JP" altLang="en-US" dirty="0" err="1"/>
              <a:t>つの</a:t>
            </a:r>
            <a:r>
              <a:rPr lang="ja-JP" altLang="en-US" dirty="0"/>
              <a:t>変化を幾何平均する。</a:t>
            </a:r>
          </a:p>
          <a:p>
            <a:pPr marL="342900" indent="-342900" algn="l">
              <a:lnSpc>
                <a:spcPct val="100000"/>
              </a:lnSpc>
              <a:spcBef>
                <a:spcPts val="500"/>
              </a:spcBef>
              <a:buFont typeface="Wingdings" panose="05000000000000000000" pitchFamily="2" charset="2"/>
              <a:buChar char="l"/>
            </a:pPr>
            <a:r>
              <a:rPr lang="ja-JP" altLang="en-US" dirty="0"/>
              <a:t>たとえば、日本の輸出のうち、対米輸出が</a:t>
            </a:r>
            <a:r>
              <a:rPr lang="en-US" altLang="ja-JP" dirty="0"/>
              <a:t>45</a:t>
            </a:r>
            <a:r>
              <a:rPr lang="ja-JP" altLang="en-US" dirty="0"/>
              <a:t>パーセント、対中国が</a:t>
            </a:r>
            <a:r>
              <a:rPr lang="en-US" altLang="ja-JP" dirty="0"/>
              <a:t>35</a:t>
            </a:r>
            <a:r>
              <a:rPr lang="ja-JP" altLang="en-US" dirty="0"/>
              <a:t>パーセント、対ドイツ</a:t>
            </a:r>
            <a:r>
              <a:rPr lang="en-US" altLang="ja-JP" dirty="0"/>
              <a:t>20</a:t>
            </a:r>
            <a:r>
              <a:rPr lang="ja-JP" altLang="en-US" dirty="0"/>
              <a:t>パーセントとして、重要度をそれに比例すると考えて、加重幾何平均を求める。</a:t>
            </a: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marL="342900" indent="-342900" algn="l">
              <a:lnSpc>
                <a:spcPct val="100000"/>
              </a:lnSpc>
              <a:spcBef>
                <a:spcPts val="500"/>
              </a:spcBef>
              <a:buFont typeface="Wingdings" panose="05000000000000000000" pitchFamily="2" charset="2"/>
              <a:buChar char="l"/>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680935" y="2577389"/>
            <a:ext cx="8207484" cy="1384028"/>
          </a:xfrm>
          <a:prstGeom prst="rect">
            <a:avLst/>
          </a:prstGeom>
        </p:spPr>
      </p:pic>
      <p:pic>
        <p:nvPicPr>
          <p:cNvPr id="5" name="図 4"/>
          <p:cNvPicPr>
            <a:picLocks noChangeAspect="1"/>
          </p:cNvPicPr>
          <p:nvPr/>
        </p:nvPicPr>
        <p:blipFill>
          <a:blip r:embed="rId5"/>
          <a:stretch>
            <a:fillRect/>
          </a:stretch>
        </p:blipFill>
        <p:spPr>
          <a:xfrm>
            <a:off x="680935" y="3665356"/>
            <a:ext cx="9043167" cy="1099683"/>
          </a:xfrm>
          <a:prstGeom prst="rect">
            <a:avLst/>
          </a:prstGeom>
        </p:spPr>
      </p:pic>
    </p:spTree>
    <p:custDataLst>
      <p:tags r:id="rId1"/>
    </p:custDataLst>
    <p:extLst>
      <p:ext uri="{BB962C8B-B14F-4D97-AF65-F5344CB8AC3E}">
        <p14:creationId xmlns:p14="http://schemas.microsoft.com/office/powerpoint/2010/main" val="910822579"/>
      </p:ext>
    </p:extLst>
  </p:cSld>
  <p:clrMapOvr>
    <a:masterClrMapping/>
  </p:clrMapOvr>
  <mc:AlternateContent xmlns:mc="http://schemas.openxmlformats.org/markup-compatibility/2006" xmlns:p14="http://schemas.microsoft.com/office/powerpoint/2010/main">
    <mc:Choice Requires="p14">
      <p:transition spd="slow" p14:dur="2000" advTm="157064"/>
    </mc:Choice>
    <mc:Fallback xmlns="">
      <p:transition spd="slow" advTm="1570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280978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左肩の数値は合計すると</a:t>
            </a:r>
            <a:r>
              <a:rPr lang="en-US" altLang="ja-JP" dirty="0"/>
              <a:t>1</a:t>
            </a:r>
            <a:r>
              <a:rPr lang="ja-JP" altLang="en-US" dirty="0" err="1"/>
              <a:t>。</a:t>
            </a:r>
            <a:r>
              <a:rPr lang="en-US" altLang="ja-JP" dirty="0"/>
              <a:t>1</a:t>
            </a:r>
            <a:r>
              <a:rPr lang="ja-JP" altLang="en-US" dirty="0"/>
              <a:t>乗根は、その数値そのものと同一なので、ルートが消える。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結局、基準時点と比較すると、円はドル、人民元、ユーロに対して総合的に、</a:t>
            </a:r>
            <a:r>
              <a:rPr lang="en-US" altLang="ja-JP" dirty="0"/>
              <a:t>15.41</a:t>
            </a:r>
            <a:r>
              <a:rPr lang="ja-JP" altLang="en-US" dirty="0"/>
              <a:t>（</a:t>
            </a:r>
            <a:r>
              <a:rPr lang="en-US" altLang="ja-JP" dirty="0"/>
              <a:t>115.41</a:t>
            </a:r>
            <a:r>
              <a:rPr lang="ja-JP" altLang="en-US" dirty="0"/>
              <a:t>マイナス</a:t>
            </a:r>
            <a:r>
              <a:rPr lang="en-US" altLang="ja-JP" dirty="0"/>
              <a:t>100</a:t>
            </a:r>
            <a:r>
              <a:rPr lang="ja-JP" altLang="en-US" dirty="0"/>
              <a:t>）パーセント値上がりした（円高になった）、と結論できる。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実質実効為替レート（</a:t>
            </a:r>
            <a:r>
              <a:rPr lang="en-US" altLang="ja-JP" dirty="0"/>
              <a:t>real effective exchange rate</a:t>
            </a:r>
            <a:r>
              <a:rPr lang="ja-JP" altLang="en-US" dirty="0"/>
              <a:t>）は、実質レートと実効レートを合体したものであり、指数化した実質為替レートを使って実効為替レートを算出する。</a:t>
            </a:r>
            <a:endParaRPr lang="en-US" altLang="ja-JP" dirty="0"/>
          </a:p>
          <a:p>
            <a:pPr algn="l">
              <a:lnSpc>
                <a:spcPct val="100000"/>
              </a:lnSpc>
              <a:spcBef>
                <a:spcPts val="500"/>
              </a:spcBef>
            </a:pP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99677838"/>
      </p:ext>
    </p:extLst>
  </p:cSld>
  <p:clrMapOvr>
    <a:masterClrMapping/>
  </p:clrMapOvr>
  <mc:AlternateContent xmlns:mc="http://schemas.openxmlformats.org/markup-compatibility/2006" xmlns:p14="http://schemas.microsoft.com/office/powerpoint/2010/main">
    <mc:Choice Requires="p14">
      <p:transition spd="slow" p14:dur="2000" advTm="51423"/>
    </mc:Choice>
    <mc:Fallback xmlns="">
      <p:transition spd="slow" advTm="514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この節では、実質為替レートと実効為替レートを説明する（便宜上、実務をやや簡略化して説明している箇所があります）。</a:t>
            </a:r>
          </a:p>
          <a:p>
            <a:pPr algn="l">
              <a:lnSpc>
                <a:spcPct val="100000"/>
              </a:lnSpc>
              <a:spcBef>
                <a:spcPts val="500"/>
              </a:spcBef>
            </a:pPr>
            <a:r>
              <a:rPr lang="en-US" altLang="ja-JP" dirty="0"/>
              <a:t>〔</a:t>
            </a:r>
            <a:r>
              <a:rPr lang="ja-JP" altLang="en-US" dirty="0"/>
              <a:t>実質為替レート（</a:t>
            </a:r>
            <a:r>
              <a:rPr lang="en-US" altLang="ja-JP" dirty="0"/>
              <a:t>real exchange rate</a:t>
            </a:r>
            <a:r>
              <a:rPr lang="ja-JP" altLang="en-US" dirty="0"/>
              <a:t>）</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実質為替レートとは、財・サービスの国際競争力を測るために、物価の変化を加味して調整された、計算上の為替レートのことである。</a:t>
            </a:r>
          </a:p>
          <a:p>
            <a:pPr marL="342900" indent="-342900" algn="l">
              <a:lnSpc>
                <a:spcPct val="100000"/>
              </a:lnSpc>
              <a:spcBef>
                <a:spcPts val="500"/>
              </a:spcBef>
              <a:buFont typeface="Wingdings" panose="05000000000000000000" pitchFamily="2" charset="2"/>
              <a:buChar char="l"/>
            </a:pPr>
            <a:r>
              <a:rPr lang="ja-JP" altLang="en-US" dirty="0"/>
              <a:t>たとえば、為替レートが</a:t>
            </a:r>
            <a:r>
              <a:rPr lang="en-US" altLang="ja-JP" dirty="0"/>
              <a:t>$1=\100</a:t>
            </a:r>
            <a:r>
              <a:rPr lang="ja-JP" altLang="en-US" dirty="0"/>
              <a:t>で、ある財</a:t>
            </a:r>
            <a:r>
              <a:rPr lang="en-US" altLang="ja-JP" dirty="0"/>
              <a:t>A</a:t>
            </a:r>
            <a:r>
              <a:rPr lang="ja-JP" altLang="en-US" dirty="0"/>
              <a:t>の価格がアメリカで</a:t>
            </a:r>
            <a:r>
              <a:rPr lang="en-US" altLang="ja-JP" dirty="0"/>
              <a:t>10</a:t>
            </a:r>
            <a:r>
              <a:rPr lang="ja-JP" altLang="en-US" dirty="0"/>
              <a:t>ドル、日本で</a:t>
            </a:r>
            <a:r>
              <a:rPr lang="en-US" altLang="ja-JP" dirty="0"/>
              <a:t>1000</a:t>
            </a:r>
            <a:r>
              <a:rPr lang="ja-JP" altLang="en-US" dirty="0"/>
              <a:t>円とする。</a:t>
            </a:r>
          </a:p>
          <a:p>
            <a:pPr marL="342900" indent="-342900" algn="l">
              <a:lnSpc>
                <a:spcPct val="100000"/>
              </a:lnSpc>
              <a:spcBef>
                <a:spcPts val="500"/>
              </a:spcBef>
              <a:buFont typeface="Wingdings" panose="05000000000000000000" pitchFamily="2" charset="2"/>
              <a:buChar char="l"/>
            </a:pPr>
            <a:r>
              <a:rPr lang="ja-JP" altLang="en-US" dirty="0"/>
              <a:t>①（物価のみ変化の場合）為替レートが不変のままで、日本で財</a:t>
            </a:r>
            <a:r>
              <a:rPr lang="en-US" altLang="ja-JP" dirty="0"/>
              <a:t>A</a:t>
            </a:r>
            <a:r>
              <a:rPr lang="ja-JP" altLang="en-US" dirty="0"/>
              <a:t>が</a:t>
            </a:r>
            <a:r>
              <a:rPr lang="en-US" altLang="ja-JP" dirty="0"/>
              <a:t>2000</a:t>
            </a:r>
            <a:r>
              <a:rPr lang="ja-JP" altLang="en-US" dirty="0"/>
              <a:t>円に値上がりしたとする。アメリカの財</a:t>
            </a:r>
            <a:r>
              <a:rPr lang="en-US" altLang="ja-JP" dirty="0"/>
              <a:t>A</a:t>
            </a:r>
            <a:r>
              <a:rPr lang="ja-JP" altLang="en-US" dirty="0"/>
              <a:t>を日本に輸入すれば</a:t>
            </a:r>
            <a:r>
              <a:rPr lang="en-US" altLang="ja-JP" dirty="0"/>
              <a:t>1000</a:t>
            </a:r>
            <a:r>
              <a:rPr lang="ja-JP" altLang="en-US" dirty="0"/>
              <a:t>円、日本の財</a:t>
            </a:r>
            <a:r>
              <a:rPr lang="en-US" altLang="ja-JP" dirty="0"/>
              <a:t>A</a:t>
            </a:r>
            <a:r>
              <a:rPr lang="ja-JP" altLang="en-US" dirty="0"/>
              <a:t>をアメリカに輸出すれば</a:t>
            </a:r>
            <a:r>
              <a:rPr lang="en-US" altLang="ja-JP" dirty="0"/>
              <a:t>20</a:t>
            </a:r>
            <a:r>
              <a:rPr lang="ja-JP" altLang="en-US" dirty="0"/>
              <a:t>ドルとなり、日米どちらでも、日本の財がアメリカに比べて</a:t>
            </a:r>
            <a:r>
              <a:rPr lang="en-US" altLang="ja-JP" dirty="0"/>
              <a:t>2</a:t>
            </a:r>
            <a:r>
              <a:rPr lang="ja-JP" altLang="en-US" dirty="0"/>
              <a:t>倍の高値。</a:t>
            </a:r>
          </a:p>
          <a:p>
            <a:pPr marL="342900" indent="-342900" algn="l">
              <a:lnSpc>
                <a:spcPct val="100000"/>
              </a:lnSpc>
              <a:spcBef>
                <a:spcPts val="500"/>
              </a:spcBef>
              <a:buFont typeface="Wingdings" panose="05000000000000000000" pitchFamily="2" charset="2"/>
              <a:buChar char="l"/>
            </a:pPr>
            <a:r>
              <a:rPr lang="ja-JP" altLang="en-US" dirty="0"/>
              <a:t>②（為替レートのみ変化の場合）物価が不変のままで、為替レートが</a:t>
            </a:r>
            <a:r>
              <a:rPr lang="en-US" altLang="ja-JP" dirty="0"/>
              <a:t>$1=\50</a:t>
            </a:r>
            <a:r>
              <a:rPr lang="ja-JP" altLang="en-US" dirty="0"/>
              <a:t>になったとしよう。アメリカの財</a:t>
            </a:r>
            <a:r>
              <a:rPr lang="en-US" altLang="ja-JP" dirty="0"/>
              <a:t>A</a:t>
            </a:r>
            <a:r>
              <a:rPr lang="ja-JP" altLang="en-US" dirty="0"/>
              <a:t>を日本に輸入すれば</a:t>
            </a:r>
            <a:r>
              <a:rPr lang="en-US" altLang="ja-JP" dirty="0"/>
              <a:t>500</a:t>
            </a:r>
            <a:r>
              <a:rPr lang="ja-JP" altLang="en-US" dirty="0"/>
              <a:t>円、日本の財</a:t>
            </a:r>
            <a:r>
              <a:rPr lang="en-US" altLang="ja-JP" dirty="0"/>
              <a:t>A</a:t>
            </a:r>
            <a:r>
              <a:rPr lang="ja-JP" altLang="en-US" dirty="0"/>
              <a:t>をアメリカに輸出すれば</a:t>
            </a:r>
            <a:r>
              <a:rPr lang="en-US" altLang="ja-JP" dirty="0"/>
              <a:t>1000</a:t>
            </a:r>
            <a:r>
              <a:rPr lang="ja-JP" altLang="en-US" dirty="0"/>
              <a:t>／</a:t>
            </a:r>
            <a:r>
              <a:rPr lang="en-US" altLang="ja-JP" dirty="0"/>
              <a:t>50</a:t>
            </a:r>
            <a:r>
              <a:rPr lang="ja-JP" altLang="en-US" dirty="0"/>
              <a:t>ドル、すなわち、</a:t>
            </a:r>
            <a:r>
              <a:rPr lang="en-US" altLang="ja-JP" dirty="0"/>
              <a:t>20</a:t>
            </a:r>
            <a:r>
              <a:rPr lang="ja-JP" altLang="en-US" dirty="0"/>
              <a:t>ドルとなり、やはり日本の財がアメリカに比べて</a:t>
            </a:r>
            <a:r>
              <a:rPr lang="en-US" altLang="ja-JP" dirty="0"/>
              <a:t>2</a:t>
            </a:r>
            <a:r>
              <a:rPr lang="ja-JP" altLang="en-US" dirty="0"/>
              <a:t>倍の高値。</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65608"/>
    </mc:Choice>
    <mc:Fallback xmlns="">
      <p:transition spd="slow" advTm="1656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200" dirty="0"/>
              <a:t>つまり、国際競争力の点からは、①と②は同じこと。</a:t>
            </a:r>
          </a:p>
          <a:p>
            <a:pPr marL="360000" algn="l">
              <a:lnSpc>
                <a:spcPct val="100000"/>
              </a:lnSpc>
              <a:spcBef>
                <a:spcPts val="500"/>
              </a:spcBef>
            </a:pPr>
            <a:r>
              <a:rPr lang="en-US" altLang="ja-JP" sz="2200" dirty="0"/>
              <a:t>※</a:t>
            </a:r>
            <a:r>
              <a:rPr lang="ja-JP" altLang="en-US" sz="2200" dirty="0"/>
              <a:t>国際競争力とは、輸出される財・サービスを輸出先の同種のものと比較した競争力、および、国内の財・サービスを輸入された同種のものと比較した競争力のこと。</a:t>
            </a:r>
          </a:p>
          <a:p>
            <a:pPr marL="342900" indent="-342900" algn="l">
              <a:lnSpc>
                <a:spcPct val="100000"/>
              </a:lnSpc>
              <a:spcBef>
                <a:spcPts val="500"/>
              </a:spcBef>
              <a:buFont typeface="Wingdings" panose="05000000000000000000" pitchFamily="2" charset="2"/>
              <a:buChar char="l"/>
            </a:pPr>
            <a:r>
              <a:rPr lang="ja-JP" altLang="en-US" sz="2200" dirty="0"/>
              <a:t>このように、円高（円安）になることと、日本の物価が相対的に高く（安く）なることは、国際競争力としては同種。</a:t>
            </a:r>
          </a:p>
          <a:p>
            <a:pPr marL="342900" indent="-342900" algn="l">
              <a:lnSpc>
                <a:spcPct val="100000"/>
              </a:lnSpc>
              <a:spcBef>
                <a:spcPts val="500"/>
              </a:spcBef>
              <a:buFont typeface="Wingdings" panose="05000000000000000000" pitchFamily="2" charset="2"/>
              <a:buChar char="l"/>
            </a:pPr>
            <a:r>
              <a:rPr lang="ja-JP" altLang="en-US" sz="2200" dirty="0"/>
              <a:t>実際は、物価も為替レートも、両方が不断に変動している。</a:t>
            </a:r>
          </a:p>
          <a:p>
            <a:pPr marL="342900" indent="-342900" algn="l">
              <a:lnSpc>
                <a:spcPct val="100000"/>
              </a:lnSpc>
              <a:spcBef>
                <a:spcPts val="500"/>
              </a:spcBef>
              <a:buFont typeface="Wingdings" panose="05000000000000000000" pitchFamily="2" charset="2"/>
              <a:buChar char="l"/>
            </a:pPr>
            <a:r>
              <a:rPr lang="ja-JP" altLang="en-US" sz="2200" dirty="0"/>
              <a:t>そこで、為替レート変動と物価変動の両方を加味した指標で考えるために使われているのが、実質為替レート（</a:t>
            </a:r>
            <a:r>
              <a:rPr lang="en-US" altLang="ja-JP" sz="2200" dirty="0"/>
              <a:t>real exchange rate</a:t>
            </a:r>
            <a:r>
              <a:rPr lang="ja-JP" altLang="en-US" sz="2200" dirty="0"/>
              <a:t>）。</a:t>
            </a:r>
          </a:p>
          <a:p>
            <a:pPr marL="342900" indent="-342900" algn="l">
              <a:lnSpc>
                <a:spcPct val="100000"/>
              </a:lnSpc>
              <a:spcBef>
                <a:spcPts val="500"/>
              </a:spcBef>
              <a:buFont typeface="Wingdings" panose="05000000000000000000" pitchFamily="2" charset="2"/>
              <a:buChar char="l"/>
            </a:pPr>
            <a:r>
              <a:rPr lang="ja-JP" altLang="en-US" sz="2200" dirty="0"/>
              <a:t>ある基準時点から今までの物価変化で考えると、</a:t>
            </a:r>
          </a:p>
          <a:p>
            <a:pPr marL="342900" indent="-342900" algn="l">
              <a:lnSpc>
                <a:spcPct val="100000"/>
              </a:lnSpc>
              <a:spcBef>
                <a:spcPts val="500"/>
              </a:spcBef>
              <a:buFont typeface="Wingdings" panose="05000000000000000000" pitchFamily="2" charset="2"/>
              <a:buChar char="l"/>
            </a:pPr>
            <a:r>
              <a:rPr lang="ja-JP" altLang="en-US" sz="2200" dirty="0"/>
              <a:t>実質為替レート＝今の名目為替レート</a:t>
            </a:r>
            <a:r>
              <a:rPr lang="en-US" altLang="ja-JP" sz="2200" dirty="0"/>
              <a:t>×</a:t>
            </a:r>
            <a:r>
              <a:rPr lang="ja-JP" altLang="en-US" sz="2200" dirty="0"/>
              <a:t>アメリカの物価変化率／日本の物価変化率</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56347491"/>
      </p:ext>
    </p:extLst>
  </p:cSld>
  <p:clrMapOvr>
    <a:masterClrMapping/>
  </p:clrMapOvr>
  <mc:AlternateContent xmlns:mc="http://schemas.openxmlformats.org/markup-compatibility/2006" xmlns:p14="http://schemas.microsoft.com/office/powerpoint/2010/main">
    <mc:Choice Requires="p14">
      <p:transition spd="slow" p14:dur="2000" advTm="156617"/>
    </mc:Choice>
    <mc:Fallback xmlns="">
      <p:transition spd="slow" advTm="1566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30914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たとえば、</a:t>
            </a:r>
            <a:r>
              <a:rPr lang="en-US" altLang="ja-JP" dirty="0"/>
              <a:t>2015</a:t>
            </a:r>
            <a:r>
              <a:rPr lang="ja-JP" altLang="en-US" dirty="0"/>
              <a:t>年の円ドルレートが</a:t>
            </a:r>
            <a:r>
              <a:rPr lang="en-US" altLang="ja-JP" dirty="0"/>
              <a:t>$1=\110</a:t>
            </a:r>
            <a:r>
              <a:rPr lang="ja-JP" altLang="en-US" dirty="0"/>
              <a:t>で、今の為替レートが</a:t>
            </a:r>
            <a:r>
              <a:rPr lang="en-US" altLang="ja-JP" dirty="0"/>
              <a:t>$1=\100</a:t>
            </a:r>
            <a:r>
              <a:rPr lang="ja-JP" altLang="en-US" dirty="0" err="1"/>
              <a:t>、</a:t>
            </a:r>
            <a:r>
              <a:rPr lang="ja-JP" altLang="en-US" dirty="0"/>
              <a:t>かつ、</a:t>
            </a:r>
            <a:r>
              <a:rPr lang="en-US" altLang="ja-JP" dirty="0"/>
              <a:t>2015</a:t>
            </a:r>
            <a:r>
              <a:rPr lang="ja-JP" altLang="en-US" dirty="0"/>
              <a:t>年から今までの物価がアメリカで</a:t>
            </a:r>
            <a:r>
              <a:rPr lang="en-US" altLang="ja-JP" dirty="0"/>
              <a:t>10</a:t>
            </a:r>
            <a:r>
              <a:rPr lang="ja-JP" altLang="en-US" dirty="0"/>
              <a:t>％上がり、日本で変化しなかったとする。</a:t>
            </a:r>
          </a:p>
          <a:p>
            <a:pPr marL="342900" indent="-342900" algn="l">
              <a:lnSpc>
                <a:spcPct val="100000"/>
              </a:lnSpc>
              <a:spcBef>
                <a:spcPts val="500"/>
              </a:spcBef>
              <a:buFont typeface="Wingdings" panose="05000000000000000000" pitchFamily="2" charset="2"/>
              <a:buChar char="l"/>
            </a:pPr>
            <a:r>
              <a:rPr lang="ja-JP" altLang="en-US" dirty="0"/>
              <a:t>すると現在の実質為替レートは、</a:t>
            </a:r>
          </a:p>
          <a:p>
            <a:pPr algn="l">
              <a:lnSpc>
                <a:spcPct val="100000"/>
              </a:lnSpc>
              <a:spcBef>
                <a:spcPts val="500"/>
              </a:spcBef>
            </a:pPr>
            <a:r>
              <a:rPr lang="ja-JP" altLang="en-US" dirty="0"/>
              <a:t>　　</a:t>
            </a:r>
            <a:r>
              <a:rPr lang="en-US" altLang="ja-JP" dirty="0"/>
              <a:t>$1=\100×1.1</a:t>
            </a:r>
            <a:r>
              <a:rPr lang="ja-JP" altLang="en-US" dirty="0"/>
              <a:t>／</a:t>
            </a:r>
            <a:r>
              <a:rPr lang="en-US" altLang="ja-JP" dirty="0"/>
              <a:t>1=\110</a:t>
            </a:r>
            <a:r>
              <a:rPr lang="ja-JP" altLang="en-US" dirty="0" err="1"/>
              <a:t>、</a:t>
            </a:r>
            <a:r>
              <a:rPr lang="ja-JP" altLang="en-US" dirty="0"/>
              <a:t>つまり、</a:t>
            </a:r>
            <a:r>
              <a:rPr lang="en-US" altLang="ja-JP" dirty="0"/>
              <a:t>2015</a:t>
            </a:r>
            <a:r>
              <a:rPr lang="ja-JP" altLang="en-US" dirty="0"/>
              <a:t>年の為替レートと変わっていない。</a:t>
            </a:r>
          </a:p>
          <a:p>
            <a:pPr marL="342900" indent="-342900" algn="l">
              <a:lnSpc>
                <a:spcPct val="100000"/>
              </a:lnSpc>
              <a:spcBef>
                <a:spcPts val="500"/>
              </a:spcBef>
              <a:buFont typeface="Wingdings" panose="05000000000000000000" pitchFamily="2" charset="2"/>
              <a:buChar char="l"/>
            </a:pPr>
            <a:r>
              <a:rPr lang="ja-JP" altLang="en-US" dirty="0"/>
              <a:t>すなわち、為替レートと物価という意味での日米の財・サービスの価格競争力は不変ということになる。</a:t>
            </a:r>
          </a:p>
          <a:p>
            <a:pPr marL="342900" indent="-342900" algn="l">
              <a:lnSpc>
                <a:spcPct val="100000"/>
              </a:lnSpc>
              <a:spcBef>
                <a:spcPts val="500"/>
              </a:spcBef>
              <a:buFont typeface="Wingdings" panose="05000000000000000000" pitchFamily="2" charset="2"/>
              <a:buChar char="l"/>
            </a:pPr>
            <a:r>
              <a:rPr lang="ja-JP" altLang="en-US" dirty="0"/>
              <a:t>具体的な数値を入れてみる。</a:t>
            </a:r>
            <a:r>
              <a:rPr lang="en-US" altLang="ja-JP" dirty="0"/>
              <a:t>2015</a:t>
            </a:r>
            <a:r>
              <a:rPr lang="ja-JP" altLang="en-US" dirty="0"/>
              <a:t>年に同種の財がアメリカで</a:t>
            </a:r>
            <a:r>
              <a:rPr lang="en-US" altLang="ja-JP" dirty="0"/>
              <a:t>10</a:t>
            </a:r>
            <a:r>
              <a:rPr lang="ja-JP" altLang="en-US" dirty="0"/>
              <a:t>ドル、日本で</a:t>
            </a:r>
            <a:r>
              <a:rPr lang="en-US" altLang="ja-JP" dirty="0"/>
              <a:t>1100</a:t>
            </a:r>
            <a:r>
              <a:rPr lang="ja-JP" altLang="en-US" dirty="0"/>
              <a:t>円だったとする。そのときの為替レートで換算すると、この財は日米で価格が等しかった。</a:t>
            </a:r>
          </a:p>
          <a:p>
            <a:pPr marL="342900" indent="-342900" algn="l">
              <a:lnSpc>
                <a:spcPct val="100000"/>
              </a:lnSpc>
              <a:spcBef>
                <a:spcPts val="500"/>
              </a:spcBef>
              <a:buFont typeface="Wingdings" panose="05000000000000000000" pitchFamily="2" charset="2"/>
              <a:buChar char="l"/>
            </a:pPr>
            <a:r>
              <a:rPr lang="ja-JP" altLang="en-US" dirty="0"/>
              <a:t>今日では、アメリカの財は</a:t>
            </a:r>
            <a:r>
              <a:rPr lang="en-US" altLang="ja-JP" dirty="0"/>
              <a:t>10</a:t>
            </a:r>
            <a:r>
              <a:rPr lang="ja-JP" altLang="en-US" dirty="0"/>
              <a:t>％値上がりして</a:t>
            </a:r>
            <a:r>
              <a:rPr lang="en-US" altLang="ja-JP" dirty="0"/>
              <a:t>11</a:t>
            </a:r>
            <a:r>
              <a:rPr lang="ja-JP" altLang="en-US" dirty="0"/>
              <a:t>ドルになっている。日本の財は</a:t>
            </a:r>
            <a:r>
              <a:rPr lang="en-US" altLang="ja-JP" dirty="0"/>
              <a:t>1100</a:t>
            </a:r>
            <a:r>
              <a:rPr lang="ja-JP" altLang="en-US" dirty="0"/>
              <a:t>円のまま。今の為替レート</a:t>
            </a:r>
            <a:r>
              <a:rPr lang="en-US" altLang="ja-JP" dirty="0"/>
              <a:t>$1=\100</a:t>
            </a:r>
            <a:r>
              <a:rPr lang="ja-JP" altLang="en-US" dirty="0" err="1"/>
              <a:t>で換</a:t>
            </a:r>
            <a:r>
              <a:rPr lang="ja-JP" altLang="en-US" dirty="0"/>
              <a:t>算すると、やはり日米で価格が同じ。</a:t>
            </a:r>
          </a:p>
          <a:p>
            <a:pPr marL="342900" indent="-342900" algn="l">
              <a:lnSpc>
                <a:spcPct val="100000"/>
              </a:lnSpc>
              <a:spcBef>
                <a:spcPts val="500"/>
              </a:spcBef>
              <a:buFont typeface="Wingdings" panose="05000000000000000000" pitchFamily="2" charset="2"/>
              <a:buChar char="l"/>
            </a:pPr>
            <a:r>
              <a:rPr lang="ja-JP" altLang="en-US" dirty="0"/>
              <a:t>つまり、</a:t>
            </a:r>
            <a:r>
              <a:rPr lang="en-US" altLang="ja-JP" dirty="0"/>
              <a:t>10</a:t>
            </a:r>
            <a:r>
              <a:rPr lang="ja-JP" altLang="en-US" dirty="0"/>
              <a:t>％アメリカの財が値上がりしたが、円がおよそ</a:t>
            </a:r>
            <a:r>
              <a:rPr lang="en-US" altLang="ja-JP" dirty="0"/>
              <a:t>10</a:t>
            </a:r>
            <a:r>
              <a:rPr lang="ja-JP" altLang="en-US" dirty="0"/>
              <a:t>％円高になったので、この両者の効果が相殺されて、価格の比は不変なのだ。</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439993420"/>
      </p:ext>
    </p:extLst>
  </p:cSld>
  <p:clrMapOvr>
    <a:masterClrMapping/>
  </p:clrMapOvr>
  <mc:AlternateContent xmlns:mc="http://schemas.openxmlformats.org/markup-compatibility/2006" xmlns:p14="http://schemas.microsoft.com/office/powerpoint/2010/main">
    <mc:Choice Requires="p14">
      <p:transition spd="slow" p14:dur="2000" advTm="168825"/>
    </mc:Choice>
    <mc:Fallback xmlns="">
      <p:transition spd="slow" advTm="1688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200" dirty="0"/>
              <a:t>国際競争力という点では、円高・ドル安と日本の物価上昇（アメリカの物価下落）は同じ、円安・ドル高と日本の物価下落（アメリカの物価上昇）は同じ。</a:t>
            </a:r>
          </a:p>
          <a:p>
            <a:pPr marL="342900" indent="-342900" algn="l">
              <a:lnSpc>
                <a:spcPct val="100000"/>
              </a:lnSpc>
              <a:spcBef>
                <a:spcPts val="500"/>
              </a:spcBef>
              <a:buFont typeface="Wingdings" panose="05000000000000000000" pitchFamily="2" charset="2"/>
              <a:buChar char="l"/>
            </a:pPr>
            <a:r>
              <a:rPr lang="ja-JP" altLang="en-US" sz="2200" dirty="0"/>
              <a:t>言い換えれば、実質為替レートとは、物価が不変と仮定したうえで、その物価変化を為替レートの変化で表現すればどうなるかを示したもの。</a:t>
            </a:r>
          </a:p>
          <a:p>
            <a:pPr marL="342900" indent="-342900" algn="l">
              <a:lnSpc>
                <a:spcPct val="100000"/>
              </a:lnSpc>
              <a:spcBef>
                <a:spcPts val="500"/>
              </a:spcBef>
              <a:buFont typeface="Wingdings" panose="05000000000000000000" pitchFamily="2" charset="2"/>
              <a:buChar char="l"/>
            </a:pPr>
            <a:r>
              <a:rPr lang="ja-JP" altLang="en-US" sz="2200" dirty="0"/>
              <a:t>ややこしいので、暗記しておこう。実質為替レートの増価（減価）とは、物価に着目して表現ずれば、物価の相対的な上昇（下落）である、と。</a:t>
            </a:r>
          </a:p>
          <a:p>
            <a:pPr marL="342900" indent="-342900" algn="l">
              <a:lnSpc>
                <a:spcPct val="100000"/>
              </a:lnSpc>
              <a:spcBef>
                <a:spcPts val="500"/>
              </a:spcBef>
              <a:buFont typeface="Wingdings" panose="05000000000000000000" pitchFamily="2" charset="2"/>
              <a:buChar char="l"/>
            </a:pPr>
            <a:r>
              <a:rPr lang="ja-JP" altLang="en-US" sz="2200" dirty="0"/>
              <a:t>実質為替レート＝</a:t>
            </a:r>
            <a:r>
              <a:rPr lang="ja-JP" altLang="en-US" sz="2200" dirty="0">
                <a:solidFill>
                  <a:srgbClr val="FF0000"/>
                </a:solidFill>
              </a:rPr>
              <a:t>今の</a:t>
            </a:r>
            <a:r>
              <a:rPr lang="ja-JP" altLang="en-US" sz="2200" dirty="0"/>
              <a:t>名目為替レート</a:t>
            </a:r>
            <a:r>
              <a:rPr lang="en-US" altLang="ja-JP" sz="2200" dirty="0"/>
              <a:t>×</a:t>
            </a:r>
            <a:r>
              <a:rPr lang="ja-JP" altLang="en-US" sz="2200" dirty="0">
                <a:solidFill>
                  <a:srgbClr val="FF0000"/>
                </a:solidFill>
              </a:rPr>
              <a:t>アメリカ</a:t>
            </a:r>
            <a:r>
              <a:rPr lang="ja-JP" altLang="en-US" sz="2200" dirty="0"/>
              <a:t>の物価変化率／</a:t>
            </a:r>
            <a:r>
              <a:rPr lang="ja-JP" altLang="en-US" sz="2200" dirty="0">
                <a:solidFill>
                  <a:srgbClr val="FF0000"/>
                </a:solidFill>
              </a:rPr>
              <a:t>日本</a:t>
            </a:r>
            <a:r>
              <a:rPr lang="ja-JP" altLang="en-US" sz="2200" dirty="0"/>
              <a:t>の物価変化率は、相対的購買力平価の式と似ているが異なるので気をつけよう。</a:t>
            </a:r>
          </a:p>
          <a:p>
            <a:pPr marL="342900" indent="-342900" algn="l">
              <a:lnSpc>
                <a:spcPct val="100000"/>
              </a:lnSpc>
              <a:spcBef>
                <a:spcPts val="500"/>
              </a:spcBef>
              <a:buFont typeface="Wingdings" panose="05000000000000000000" pitchFamily="2" charset="2"/>
              <a:buChar char="l"/>
            </a:pPr>
            <a:r>
              <a:rPr lang="ja-JP" altLang="en-US" sz="2200" dirty="0"/>
              <a:t>相対的購買力平価とは、</a:t>
            </a:r>
          </a:p>
          <a:p>
            <a:pPr algn="l">
              <a:lnSpc>
                <a:spcPct val="100000"/>
              </a:lnSpc>
              <a:spcBef>
                <a:spcPts val="500"/>
              </a:spcBef>
            </a:pPr>
            <a:r>
              <a:rPr lang="ja-JP" altLang="en-US" sz="2200" dirty="0"/>
              <a:t>　　</a:t>
            </a:r>
            <a:r>
              <a:rPr lang="ja-JP" altLang="en-US" sz="2200" dirty="0">
                <a:solidFill>
                  <a:srgbClr val="FF0000"/>
                </a:solidFill>
              </a:rPr>
              <a:t>基準時点の</a:t>
            </a:r>
            <a:r>
              <a:rPr lang="ja-JP" altLang="en-US" sz="2200" dirty="0"/>
              <a:t>名目為替レート</a:t>
            </a:r>
            <a:r>
              <a:rPr lang="en-US" altLang="ja-JP" sz="2200" dirty="0"/>
              <a:t>×</a:t>
            </a:r>
            <a:r>
              <a:rPr lang="ja-JP" altLang="en-US" sz="2200" dirty="0">
                <a:solidFill>
                  <a:srgbClr val="FF0000"/>
                </a:solidFill>
              </a:rPr>
              <a:t>日本</a:t>
            </a:r>
            <a:r>
              <a:rPr lang="ja-JP" altLang="en-US" sz="2200" dirty="0"/>
              <a:t>の物価変化率／</a:t>
            </a:r>
            <a:r>
              <a:rPr lang="ja-JP" altLang="en-US" sz="2200" dirty="0">
                <a:solidFill>
                  <a:srgbClr val="FF0000"/>
                </a:solidFill>
              </a:rPr>
              <a:t>アメリカ</a:t>
            </a:r>
            <a:r>
              <a:rPr lang="ja-JP" altLang="en-US" sz="2200" dirty="0"/>
              <a:t>の物価変化率</a:t>
            </a:r>
          </a:p>
          <a:p>
            <a:pPr algn="l">
              <a:lnSpc>
                <a:spcPct val="100000"/>
              </a:lnSpc>
              <a:spcBef>
                <a:spcPts val="500"/>
              </a:spcBef>
            </a:pPr>
            <a:endParaRPr lang="ja-JP" altLang="en-US"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035431254"/>
      </p:ext>
    </p:extLst>
  </p:cSld>
  <p:clrMapOvr>
    <a:masterClrMapping/>
  </p:clrMapOvr>
  <mc:AlternateContent xmlns:mc="http://schemas.openxmlformats.org/markup-compatibility/2006" xmlns:p14="http://schemas.microsoft.com/office/powerpoint/2010/main">
    <mc:Choice Requires="p14">
      <p:transition spd="slow" p14:dur="2000" advTm="114298"/>
    </mc:Choice>
    <mc:Fallback xmlns="">
      <p:transition spd="slow" advTm="1142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200" dirty="0"/>
              <a:t>「物価変化（率）」の表記の仕方には何種類かあるので混同しないように気をつけよう。</a:t>
            </a:r>
          </a:p>
          <a:p>
            <a:pPr marL="342900" indent="-342900" algn="l">
              <a:lnSpc>
                <a:spcPct val="100000"/>
              </a:lnSpc>
              <a:spcBef>
                <a:spcPts val="500"/>
              </a:spcBef>
              <a:buFont typeface="Wingdings" panose="05000000000000000000" pitchFamily="2" charset="2"/>
              <a:buChar char="l"/>
            </a:pPr>
            <a:r>
              <a:rPr lang="ja-JP" altLang="en-US" sz="2200" dirty="0"/>
              <a:t>たとえば、基準時⇒比較時の間において、ある国の物価が下のように表現されているとする。</a:t>
            </a:r>
          </a:p>
          <a:p>
            <a:pPr marL="360000" algn="l">
              <a:lnSpc>
                <a:spcPct val="100000"/>
              </a:lnSpc>
              <a:spcBef>
                <a:spcPts val="500"/>
              </a:spcBef>
              <a:buFont typeface="+mj-ea"/>
              <a:buAutoNum type="circleNumDbPlain"/>
            </a:pPr>
            <a:r>
              <a:rPr lang="en-US" altLang="ja-JP" sz="2200" dirty="0"/>
              <a:t>100</a:t>
            </a:r>
            <a:r>
              <a:rPr lang="ja-JP" altLang="en-US" sz="2200" dirty="0"/>
              <a:t>⇒</a:t>
            </a:r>
            <a:r>
              <a:rPr lang="en-US" altLang="ja-JP" sz="2200" dirty="0"/>
              <a:t>105</a:t>
            </a:r>
          </a:p>
          <a:p>
            <a:pPr marL="360000" algn="l">
              <a:lnSpc>
                <a:spcPct val="100000"/>
              </a:lnSpc>
              <a:spcBef>
                <a:spcPts val="500"/>
              </a:spcBef>
              <a:buFont typeface="+mj-ea"/>
              <a:buAutoNum type="circleNumDbPlain"/>
            </a:pPr>
            <a:r>
              <a:rPr lang="en-US" altLang="ja-JP" sz="2200" dirty="0"/>
              <a:t>1</a:t>
            </a:r>
            <a:r>
              <a:rPr lang="ja-JP" altLang="en-US" sz="2200" dirty="0"/>
              <a:t>⇒</a:t>
            </a:r>
            <a:r>
              <a:rPr lang="en-US" altLang="ja-JP" sz="2200" dirty="0"/>
              <a:t>1.05</a:t>
            </a:r>
          </a:p>
          <a:p>
            <a:pPr marL="360000" algn="l">
              <a:lnSpc>
                <a:spcPct val="100000"/>
              </a:lnSpc>
              <a:spcBef>
                <a:spcPts val="500"/>
              </a:spcBef>
              <a:buFont typeface="+mj-ea"/>
              <a:buAutoNum type="circleNumDbPlain"/>
            </a:pPr>
            <a:r>
              <a:rPr lang="en-US" altLang="ja-JP" sz="2200" dirty="0"/>
              <a:t>5</a:t>
            </a:r>
            <a:r>
              <a:rPr lang="ja-JP" altLang="en-US" sz="2200" dirty="0"/>
              <a:t>％上昇</a:t>
            </a:r>
          </a:p>
          <a:p>
            <a:pPr marL="342900" indent="-342900" algn="l">
              <a:lnSpc>
                <a:spcPct val="100000"/>
              </a:lnSpc>
              <a:spcBef>
                <a:spcPts val="500"/>
              </a:spcBef>
              <a:buFont typeface="Wingdings" panose="05000000000000000000" pitchFamily="2" charset="2"/>
              <a:buChar char="l"/>
            </a:pPr>
            <a:r>
              <a:rPr lang="ja-JP" altLang="en-US" sz="2200" dirty="0"/>
              <a:t>もちろん、どれも同じものだ。物価変化の表記としては、</a:t>
            </a:r>
          </a:p>
          <a:p>
            <a:pPr marL="342900" indent="-342900" algn="l">
              <a:lnSpc>
                <a:spcPct val="100000"/>
              </a:lnSpc>
              <a:spcBef>
                <a:spcPts val="500"/>
              </a:spcBef>
              <a:buFont typeface="Wingdings" panose="05000000000000000000" pitchFamily="2" charset="2"/>
              <a:buChar char="l"/>
            </a:pPr>
            <a:r>
              <a:rPr lang="en-US" altLang="ja-JP" sz="2200" dirty="0"/>
              <a:t>105/100</a:t>
            </a:r>
            <a:r>
              <a:rPr lang="ja-JP" altLang="en-US" sz="2200" dirty="0" err="1"/>
              <a:t>、</a:t>
            </a:r>
            <a:r>
              <a:rPr lang="en-US" altLang="ja-JP" sz="2200" dirty="0"/>
              <a:t>1.05/1</a:t>
            </a:r>
            <a:r>
              <a:rPr lang="ja-JP" altLang="en-US" sz="2200" dirty="0" err="1"/>
              <a:t>、</a:t>
            </a:r>
            <a:r>
              <a:rPr lang="en-US" altLang="ja-JP" sz="2200" dirty="0"/>
              <a:t>(1+0.05)/1</a:t>
            </a:r>
            <a:r>
              <a:rPr lang="ja-JP" altLang="en-US" sz="2200" dirty="0" err="1"/>
              <a:t>、</a:t>
            </a:r>
            <a:r>
              <a:rPr lang="ja-JP" altLang="en-US" sz="2200" dirty="0"/>
              <a:t>の各種ありうる。</a:t>
            </a:r>
          </a:p>
          <a:p>
            <a:pPr marL="342900" indent="-342900" algn="l">
              <a:lnSpc>
                <a:spcPct val="100000"/>
              </a:lnSpc>
              <a:spcBef>
                <a:spcPts val="500"/>
              </a:spcBef>
              <a:buFont typeface="Wingdings" panose="05000000000000000000" pitchFamily="2" charset="2"/>
              <a:buChar char="l"/>
            </a:pPr>
            <a:r>
              <a:rPr lang="ja-JP" altLang="en-US" sz="2200" dirty="0"/>
              <a:t>だから、実質為替レートの計算の際に、アメリカと日本の物価変化率がそれぞれ、</a:t>
            </a:r>
            <a:r>
              <a:rPr lang="en-US" altLang="ja-JP" sz="2200" dirty="0"/>
              <a:t>3</a:t>
            </a:r>
            <a:r>
              <a:rPr lang="ja-JP" altLang="en-US" sz="2200" dirty="0"/>
              <a:t>％と</a:t>
            </a:r>
            <a:r>
              <a:rPr lang="en-US" altLang="ja-JP" sz="2200" dirty="0"/>
              <a:t>1</a:t>
            </a:r>
            <a:r>
              <a:rPr lang="ja-JP" altLang="en-US" sz="2200" dirty="0"/>
              <a:t>％であれば、実質為替レートは、</a:t>
            </a:r>
            <a:r>
              <a:rPr lang="en-US" altLang="ja-JP" sz="2200" dirty="0"/>
              <a:t>E×(100+3)/100</a:t>
            </a:r>
            <a:r>
              <a:rPr lang="ja-JP" altLang="en-US" sz="2200" dirty="0"/>
              <a:t>／</a:t>
            </a:r>
            <a:r>
              <a:rPr lang="en-US" altLang="ja-JP" sz="2200" dirty="0"/>
              <a:t>(100+1)/100</a:t>
            </a:r>
            <a:r>
              <a:rPr lang="ja-JP" altLang="en-US" sz="2200" dirty="0" err="1"/>
              <a:t>、</a:t>
            </a:r>
            <a:r>
              <a:rPr lang="ja-JP" altLang="en-US" sz="2200" dirty="0"/>
              <a:t>または、</a:t>
            </a:r>
            <a:r>
              <a:rPr lang="en-US" altLang="ja-JP" sz="2200" dirty="0"/>
              <a:t>E×(1+0.03)/(1+0.01)</a:t>
            </a:r>
            <a:r>
              <a:rPr lang="ja-JP" altLang="en-US" sz="2200" dirty="0" err="1"/>
              <a:t>、</a:t>
            </a:r>
            <a:r>
              <a:rPr lang="ja-JP" altLang="en-US" sz="2200" dirty="0"/>
              <a:t>または、</a:t>
            </a:r>
            <a:r>
              <a:rPr lang="en-US" altLang="ja-JP" sz="2200" dirty="0"/>
              <a:t>E×103/101</a:t>
            </a:r>
            <a:r>
              <a:rPr lang="ja-JP" altLang="en-US" sz="2200" dirty="0" err="1"/>
              <a:t>、</a:t>
            </a:r>
            <a:r>
              <a:rPr lang="ja-JP" altLang="en-US" sz="2200" dirty="0"/>
              <a:t>などと記載されている。</a:t>
            </a:r>
          </a:p>
          <a:p>
            <a:pPr marL="342900" indent="-342900" algn="l">
              <a:lnSpc>
                <a:spcPct val="100000"/>
              </a:lnSpc>
              <a:spcBef>
                <a:spcPts val="500"/>
              </a:spcBef>
              <a:buFont typeface="Wingdings" panose="05000000000000000000" pitchFamily="2" charset="2"/>
              <a:buChar char="l"/>
            </a:pPr>
            <a:r>
              <a:rPr lang="ja-JP" altLang="en-US" sz="2200" dirty="0"/>
              <a:t>中には、「アメリカと日本の物価変化率がそれぞれ</a:t>
            </a:r>
            <a:r>
              <a:rPr lang="en-US" altLang="ja-JP" sz="2200" dirty="0"/>
              <a:t>U</a:t>
            </a:r>
            <a:r>
              <a:rPr lang="ja-JP" altLang="en-US" sz="2200" dirty="0"/>
              <a:t>％と</a:t>
            </a:r>
            <a:r>
              <a:rPr lang="en-US" altLang="ja-JP" sz="2200" dirty="0"/>
              <a:t>J</a:t>
            </a:r>
            <a:r>
              <a:rPr lang="ja-JP" altLang="en-US" sz="2200" dirty="0"/>
              <a:t>％」と表記しておきながら、実質為替レートは、</a:t>
            </a:r>
            <a:r>
              <a:rPr lang="en-US" altLang="ja-JP" sz="2200" dirty="0"/>
              <a:t>E×(1+U)/(1+J)</a:t>
            </a:r>
            <a:r>
              <a:rPr lang="ja-JP" altLang="en-US" sz="2200" dirty="0"/>
              <a:t>などと説明されているものも、稀にある。この場合の</a:t>
            </a:r>
            <a:r>
              <a:rPr lang="en-US" altLang="ja-JP" sz="2200" dirty="0"/>
              <a:t>U</a:t>
            </a:r>
            <a:r>
              <a:rPr lang="ja-JP" altLang="en-US" sz="2200" dirty="0"/>
              <a:t>％、</a:t>
            </a:r>
            <a:r>
              <a:rPr lang="en-US" altLang="ja-JP" sz="2200" dirty="0"/>
              <a:t>J</a:t>
            </a:r>
            <a:r>
              <a:rPr lang="ja-JP" altLang="en-US" sz="2200" dirty="0"/>
              <a:t>％とは、たとえば</a:t>
            </a:r>
            <a:r>
              <a:rPr lang="en-US" altLang="ja-JP" sz="2200" dirty="0"/>
              <a:t>3</a:t>
            </a:r>
            <a:r>
              <a:rPr lang="ja-JP" altLang="en-US" sz="2200" dirty="0"/>
              <a:t>％ならば「</a:t>
            </a:r>
            <a:r>
              <a:rPr lang="en-US" altLang="ja-JP" sz="2200" dirty="0"/>
              <a:t>3</a:t>
            </a:r>
            <a:r>
              <a:rPr lang="ja-JP" altLang="en-US" sz="2200" dirty="0"/>
              <a:t>」という意味ではなく、「</a:t>
            </a:r>
            <a:r>
              <a:rPr lang="en-US" altLang="ja-JP" sz="2200" dirty="0"/>
              <a:t>0.03</a:t>
            </a:r>
            <a:r>
              <a:rPr lang="ja-JP" altLang="en-US" sz="2200" dirty="0"/>
              <a:t>」といった意味で使われている。</a:t>
            </a:r>
            <a:endParaRPr lang="en-US" altLang="ja-JP"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68544762"/>
      </p:ext>
    </p:extLst>
  </p:cSld>
  <p:clrMapOvr>
    <a:masterClrMapping/>
  </p:clrMapOvr>
  <mc:AlternateContent xmlns:mc="http://schemas.openxmlformats.org/markup-compatibility/2006" xmlns:p14="http://schemas.microsoft.com/office/powerpoint/2010/main">
    <mc:Choice Requires="p14">
      <p:transition spd="slow" p14:dur="2000" advTm="205937"/>
    </mc:Choice>
    <mc:Fallback xmlns="">
      <p:transition spd="slow" advTm="2059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sz="2200" dirty="0"/>
              <a:t>〔</a:t>
            </a:r>
            <a:r>
              <a:rPr lang="ja-JP" altLang="en-US" sz="2200" dirty="0"/>
              <a:t>例題</a:t>
            </a:r>
            <a:r>
              <a:rPr lang="en-US" altLang="ja-JP" sz="2200" dirty="0"/>
              <a:t>〕 </a:t>
            </a:r>
            <a:r>
              <a:rPr lang="ja-JP" altLang="en-US" sz="2200" dirty="0"/>
              <a:t>アメリカと中国の間で、基準時としての</a:t>
            </a:r>
            <a:r>
              <a:rPr lang="en-US" altLang="ja-JP" sz="2200" dirty="0"/>
              <a:t>2010</a:t>
            </a:r>
            <a:r>
              <a:rPr lang="ja-JP" altLang="en-US" sz="2200" dirty="0"/>
              <a:t>年と</a:t>
            </a:r>
            <a:r>
              <a:rPr lang="en-US" altLang="ja-JP" sz="2200" dirty="0"/>
              <a:t>2015</a:t>
            </a:r>
            <a:r>
              <a:rPr lang="ja-JP" altLang="en-US" sz="2200" dirty="0"/>
              <a:t>年の名目為替レートおよび物価の関係が下の表のとおりだとする。</a:t>
            </a:r>
          </a:p>
          <a:p>
            <a:pPr algn="l">
              <a:lnSpc>
                <a:spcPct val="100000"/>
              </a:lnSpc>
              <a:spcBef>
                <a:spcPts val="500"/>
              </a:spcBef>
            </a:pPr>
            <a:endParaRPr lang="ja-JP" altLang="en-US" sz="2200" dirty="0"/>
          </a:p>
          <a:p>
            <a:pPr algn="l">
              <a:lnSpc>
                <a:spcPct val="100000"/>
              </a:lnSpc>
              <a:spcBef>
                <a:spcPts val="500"/>
              </a:spcBef>
            </a:pPr>
            <a:endParaRPr lang="ja-JP" altLang="en-US" sz="2200" dirty="0"/>
          </a:p>
          <a:p>
            <a:pPr algn="l">
              <a:lnSpc>
                <a:spcPct val="100000"/>
              </a:lnSpc>
              <a:spcBef>
                <a:spcPts val="500"/>
              </a:spcBef>
            </a:pPr>
            <a:endParaRPr lang="ja-JP" altLang="en-US" sz="2200" dirty="0"/>
          </a:p>
          <a:p>
            <a:pPr algn="l">
              <a:lnSpc>
                <a:spcPct val="100000"/>
              </a:lnSpc>
              <a:spcBef>
                <a:spcPts val="500"/>
              </a:spcBef>
            </a:pPr>
            <a:endParaRPr lang="ja-JP" altLang="en-US" sz="2200" dirty="0"/>
          </a:p>
          <a:p>
            <a:pPr algn="l">
              <a:lnSpc>
                <a:spcPct val="100000"/>
              </a:lnSpc>
              <a:spcBef>
                <a:spcPts val="500"/>
              </a:spcBef>
            </a:pPr>
            <a:endParaRPr lang="ja-JP" altLang="en-US" sz="2200" dirty="0"/>
          </a:p>
          <a:p>
            <a:pPr algn="l">
              <a:lnSpc>
                <a:spcPct val="100000"/>
              </a:lnSpc>
              <a:spcBef>
                <a:spcPts val="500"/>
              </a:spcBef>
            </a:pPr>
            <a:r>
              <a:rPr lang="ja-JP" altLang="en-US" sz="2200" dirty="0"/>
              <a:t>（設問は、次のスライドに続く）</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graphicFrame>
        <p:nvGraphicFramePr>
          <p:cNvPr id="4" name="表 3"/>
          <p:cNvGraphicFramePr>
            <a:graphicFrameLocks noGrp="1"/>
          </p:cNvGraphicFramePr>
          <p:nvPr>
            <p:extLst>
              <p:ext uri="{D42A27DB-BD31-4B8C-83A1-F6EECF244321}">
                <p14:modId xmlns:p14="http://schemas.microsoft.com/office/powerpoint/2010/main" val="2637920435"/>
              </p:ext>
            </p:extLst>
          </p:nvPr>
        </p:nvGraphicFramePr>
        <p:xfrm>
          <a:off x="680935" y="1996577"/>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2010</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2015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solidFill>
                            <a:schemeClr val="tx1"/>
                          </a:solidFill>
                        </a:rPr>
                        <a:t>アメリカの物価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err="1">
                          <a:solidFill>
                            <a:schemeClr val="tx1"/>
                          </a:solidFill>
                        </a:rPr>
                        <a:t>U1</a:t>
                      </a:r>
                      <a:r>
                        <a:rPr kumimoji="1" lang="ja-JP" altLang="en-US" dirty="0">
                          <a:solidFill>
                            <a:schemeClr val="tx1"/>
                          </a:solidFill>
                        </a:rPr>
                        <a:t>ドル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err="1">
                          <a:solidFill>
                            <a:schemeClr val="tx1"/>
                          </a:solidFill>
                        </a:rPr>
                        <a:t>U2</a:t>
                      </a:r>
                      <a:r>
                        <a:rPr kumimoji="1" lang="ja-JP" altLang="en-US" dirty="0">
                          <a:solidFill>
                            <a:schemeClr val="tx1"/>
                          </a:solidFill>
                        </a:rPr>
                        <a:t>ドル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solidFill>
                            <a:schemeClr val="tx1"/>
                          </a:solidFill>
                        </a:rPr>
                        <a:t>中国の物価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err="1">
                          <a:solidFill>
                            <a:schemeClr val="tx1"/>
                          </a:solidFill>
                        </a:rPr>
                        <a:t>C1</a:t>
                      </a:r>
                      <a:r>
                        <a:rPr kumimoji="1" lang="ja-JP" altLang="en-US" dirty="0">
                          <a:solidFill>
                            <a:schemeClr val="tx1"/>
                          </a:solidFill>
                        </a:rPr>
                        <a:t>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err="1">
                          <a:solidFill>
                            <a:schemeClr val="tx1"/>
                          </a:solidFill>
                        </a:rPr>
                        <a:t>C2</a:t>
                      </a:r>
                      <a:r>
                        <a:rPr kumimoji="1" lang="ja-JP" altLang="en-US" dirty="0">
                          <a:solidFill>
                            <a:schemeClr val="tx1"/>
                          </a:solidFill>
                        </a:rPr>
                        <a:t>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kumimoji="1" lang="ja-JP" altLang="en-US" dirty="0">
                          <a:solidFill>
                            <a:schemeClr val="tx1"/>
                          </a:solidFill>
                        </a:rPr>
                        <a:t>名目為替レート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E1</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E2</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926021704"/>
      </p:ext>
    </p:extLst>
  </p:cSld>
  <p:clrMapOvr>
    <a:masterClrMapping/>
  </p:clrMapOvr>
  <mc:AlternateContent xmlns:mc="http://schemas.openxmlformats.org/markup-compatibility/2006" xmlns:p14="http://schemas.microsoft.com/office/powerpoint/2010/main">
    <mc:Choice Requires="p14">
      <p:transition spd="slow" p14:dur="2000" advTm="51303"/>
    </mc:Choice>
    <mc:Fallback xmlns="">
      <p:transition spd="slow" advTm="513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790980"/>
          </a:xfrm>
        </p:spPr>
        <p:txBody>
          <a:bodyPr>
            <a:noAutofit/>
          </a:bodyPr>
          <a:lstStyle/>
          <a:p>
            <a:pPr algn="l">
              <a:lnSpc>
                <a:spcPct val="100000"/>
              </a:lnSpc>
              <a:spcBef>
                <a:spcPts val="500"/>
              </a:spcBef>
            </a:pPr>
            <a:r>
              <a:rPr lang="ja-JP" altLang="en-US" sz="2200" dirty="0"/>
              <a:t>　 このとき、ドル・人民元間の</a:t>
            </a:r>
            <a:r>
              <a:rPr lang="en-US" altLang="ja-JP" sz="2200" dirty="0"/>
              <a:t>2015</a:t>
            </a:r>
            <a:r>
              <a:rPr lang="ja-JP" altLang="en-US" sz="2200" dirty="0"/>
              <a:t>年の実質為替レートと相対的購買力平価の組み合わせとして正しいのは下の①～⑤のどれか。ただし、基準時においては購買力平価と為替レートが一致していたと仮定する。解答欄⇒</a:t>
            </a:r>
            <a:r>
              <a:rPr lang="en-US" altLang="ja-JP" sz="2200" dirty="0"/>
              <a:t>〔</a:t>
            </a:r>
            <a:r>
              <a:rPr lang="ja-JP" altLang="en-US" sz="2200" dirty="0"/>
              <a:t>　　　</a:t>
            </a:r>
            <a:r>
              <a:rPr lang="en-US" altLang="ja-JP" sz="2200" dirty="0"/>
              <a:t>〕</a:t>
            </a:r>
            <a:r>
              <a:rPr lang="ja-JP" altLang="en-US" sz="2200" dirty="0"/>
              <a:t>　</a:t>
            </a:r>
            <a:r>
              <a:rPr lang="en-US" altLang="ja-JP" sz="2200" dirty="0"/>
              <a:t>※10</a:t>
            </a:r>
            <a:r>
              <a:rPr lang="ja-JP" altLang="en-US" sz="2200" dirty="0"/>
              <a:t>分程度で解答してみよう。</a:t>
            </a: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a:p>
            <a:pPr algn="l">
              <a:lnSpc>
                <a:spcPct val="100000"/>
              </a:lnSpc>
              <a:spcBef>
                <a:spcPts val="500"/>
              </a:spcBef>
            </a:pPr>
            <a:endParaRPr lang="en-US" altLang="ja-JP"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933615625"/>
              </p:ext>
            </p:extLst>
          </p:nvPr>
        </p:nvGraphicFramePr>
        <p:xfrm>
          <a:off x="579335" y="2441425"/>
          <a:ext cx="8830308" cy="3173756"/>
        </p:xfrm>
        <a:graphic>
          <a:graphicData uri="http://schemas.openxmlformats.org/drawingml/2006/table">
            <a:tbl>
              <a:tblPr firstRow="1" bandRow="1">
                <a:tableStyleId>{5C22544A-7EE6-4342-B048-85BDC9FD1C3A}</a:tableStyleId>
              </a:tblPr>
              <a:tblGrid>
                <a:gridCol w="1471718">
                  <a:extLst>
                    <a:ext uri="{9D8B030D-6E8A-4147-A177-3AD203B41FA5}">
                      <a16:colId xmlns:a16="http://schemas.microsoft.com/office/drawing/2014/main" val="20000"/>
                    </a:ext>
                  </a:extLst>
                </a:gridCol>
                <a:gridCol w="1471718">
                  <a:extLst>
                    <a:ext uri="{9D8B030D-6E8A-4147-A177-3AD203B41FA5}">
                      <a16:colId xmlns:a16="http://schemas.microsoft.com/office/drawing/2014/main" val="20001"/>
                    </a:ext>
                  </a:extLst>
                </a:gridCol>
                <a:gridCol w="1471718">
                  <a:extLst>
                    <a:ext uri="{9D8B030D-6E8A-4147-A177-3AD203B41FA5}">
                      <a16:colId xmlns:a16="http://schemas.microsoft.com/office/drawing/2014/main" val="20002"/>
                    </a:ext>
                  </a:extLst>
                </a:gridCol>
                <a:gridCol w="1471718">
                  <a:extLst>
                    <a:ext uri="{9D8B030D-6E8A-4147-A177-3AD203B41FA5}">
                      <a16:colId xmlns:a16="http://schemas.microsoft.com/office/drawing/2014/main" val="20003"/>
                    </a:ext>
                  </a:extLst>
                </a:gridCol>
                <a:gridCol w="1471718">
                  <a:extLst>
                    <a:ext uri="{9D8B030D-6E8A-4147-A177-3AD203B41FA5}">
                      <a16:colId xmlns:a16="http://schemas.microsoft.com/office/drawing/2014/main" val="20004"/>
                    </a:ext>
                  </a:extLst>
                </a:gridCol>
                <a:gridCol w="1471718">
                  <a:extLst>
                    <a:ext uri="{9D8B030D-6E8A-4147-A177-3AD203B41FA5}">
                      <a16:colId xmlns:a16="http://schemas.microsoft.com/office/drawing/2014/main" val="20005"/>
                    </a:ext>
                  </a:extLst>
                </a:gridCol>
              </a:tblGrid>
              <a:tr h="712874">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dirty="0">
                          <a:solidFill>
                            <a:schemeClr val="tx1"/>
                          </a:solidFill>
                        </a:rPr>
                        <a:t>1.</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dirty="0">
                          <a:solidFill>
                            <a:schemeClr val="tx1"/>
                          </a:solidFill>
                        </a:rPr>
                        <a:t>2.</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dirty="0">
                          <a:solidFill>
                            <a:schemeClr val="tx1"/>
                          </a:solidFill>
                        </a:rPr>
                        <a:t>3.</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dirty="0">
                          <a:solidFill>
                            <a:schemeClr val="tx1"/>
                          </a:solidFill>
                        </a:rPr>
                        <a:t>4.</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dirty="0">
                          <a:solidFill>
                            <a:schemeClr val="tx1"/>
                          </a:solidFill>
                        </a:rPr>
                        <a:t>5.</a:t>
                      </a:r>
                      <a:endParaRPr kumimoji="1" lang="ja-JP" altLang="en-US"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30441">
                <a:tc>
                  <a:txBody>
                    <a:bodyPr/>
                    <a:lstStyle/>
                    <a:p>
                      <a:pPr algn="ctr"/>
                      <a:r>
                        <a:rPr kumimoji="1" lang="ja-JP" altLang="en-US" dirty="0">
                          <a:solidFill>
                            <a:schemeClr val="tx1"/>
                          </a:solidFill>
                        </a:rPr>
                        <a:t>実質為替レート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E1×(U1/U2)</a:t>
                      </a:r>
                      <a:r>
                        <a:rPr kumimoji="1" lang="ja-JP" altLang="en-US" dirty="0">
                          <a:solidFill>
                            <a:schemeClr val="tx1"/>
                          </a:solidFill>
                        </a:rPr>
                        <a:t>／</a:t>
                      </a:r>
                      <a:r>
                        <a:rPr kumimoji="1" lang="en-US" altLang="ja-JP" dirty="0">
                          <a:solidFill>
                            <a:schemeClr val="tx1"/>
                          </a:solidFill>
                        </a:rPr>
                        <a:t>(C1/C2)</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E2×(U2/U1)</a:t>
                      </a:r>
                      <a:r>
                        <a:rPr kumimoji="1" lang="ja-JP" altLang="en-US" dirty="0">
                          <a:solidFill>
                            <a:schemeClr val="tx1"/>
                          </a:solidFill>
                        </a:rPr>
                        <a:t>／</a:t>
                      </a:r>
                      <a:r>
                        <a:rPr kumimoji="1" lang="en-US" altLang="ja-JP" dirty="0">
                          <a:solidFill>
                            <a:schemeClr val="tx1"/>
                          </a:solidFill>
                        </a:rPr>
                        <a:t>(C2/C1)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E1×(C1/C2)</a:t>
                      </a:r>
                      <a:r>
                        <a:rPr kumimoji="1" lang="ja-JP" altLang="en-US" dirty="0">
                          <a:solidFill>
                            <a:schemeClr val="tx1"/>
                          </a:solidFill>
                        </a:rPr>
                        <a:t>／</a:t>
                      </a:r>
                      <a:r>
                        <a:rPr kumimoji="1" lang="en-US" altLang="ja-JP" dirty="0">
                          <a:solidFill>
                            <a:schemeClr val="tx1"/>
                          </a:solidFill>
                        </a:rPr>
                        <a:t>(U1/U2)</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E2×(U1/U2)</a:t>
                      </a:r>
                      <a:r>
                        <a:rPr kumimoji="1" lang="ja-JP" altLang="en-US" dirty="0">
                          <a:solidFill>
                            <a:schemeClr val="tx1"/>
                          </a:solidFill>
                        </a:rPr>
                        <a:t>／</a:t>
                      </a:r>
                      <a:r>
                        <a:rPr kumimoji="1" lang="en-US" altLang="ja-JP" dirty="0">
                          <a:solidFill>
                            <a:schemeClr val="tx1"/>
                          </a:solidFill>
                        </a:rPr>
                        <a:t>(C1/C2)</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E1×(U2/U1)</a:t>
                      </a:r>
                      <a:r>
                        <a:rPr kumimoji="1" lang="ja-JP" altLang="en-US" dirty="0">
                          <a:solidFill>
                            <a:schemeClr val="tx1"/>
                          </a:solidFill>
                        </a:rPr>
                        <a:t>／</a:t>
                      </a:r>
                      <a:r>
                        <a:rPr kumimoji="1" lang="en-US" altLang="ja-JP" dirty="0">
                          <a:solidFill>
                            <a:schemeClr val="tx1"/>
                          </a:solidFill>
                        </a:rPr>
                        <a:t>(C2/C1)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30441">
                <a:tc>
                  <a:txBody>
                    <a:bodyPr/>
                    <a:lstStyle/>
                    <a:p>
                      <a:pPr algn="ctr"/>
                      <a:r>
                        <a:rPr kumimoji="1" lang="ja-JP" altLang="en-US" dirty="0">
                          <a:solidFill>
                            <a:schemeClr val="tx1"/>
                          </a:solidFill>
                        </a:rPr>
                        <a:t>相対的購買力平価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E2×(U1/U2)</a:t>
                      </a:r>
                      <a:r>
                        <a:rPr kumimoji="1" lang="ja-JP" altLang="en-US" dirty="0">
                          <a:solidFill>
                            <a:schemeClr val="tx1"/>
                          </a:solidFill>
                        </a:rPr>
                        <a:t>／</a:t>
                      </a:r>
                      <a:r>
                        <a:rPr kumimoji="1" lang="en-US" altLang="ja-JP" dirty="0">
                          <a:solidFill>
                            <a:schemeClr val="tx1"/>
                          </a:solidFill>
                        </a:rPr>
                        <a:t>(C1/C2)</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E1×(C2/C1)</a:t>
                      </a:r>
                      <a:r>
                        <a:rPr kumimoji="1" lang="ja-JP" altLang="en-US" dirty="0">
                          <a:solidFill>
                            <a:schemeClr val="tx1"/>
                          </a:solidFill>
                        </a:rPr>
                        <a:t>／</a:t>
                      </a:r>
                      <a:r>
                        <a:rPr kumimoji="1" lang="en-US" altLang="ja-JP" dirty="0">
                          <a:solidFill>
                            <a:schemeClr val="tx1"/>
                          </a:solidFill>
                        </a:rPr>
                        <a:t>(U2/U1)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E2×(C1/C2)</a:t>
                      </a:r>
                      <a:r>
                        <a:rPr kumimoji="1" lang="ja-JP" altLang="en-US" dirty="0">
                          <a:solidFill>
                            <a:schemeClr val="tx1"/>
                          </a:solidFill>
                        </a:rPr>
                        <a:t>／</a:t>
                      </a:r>
                      <a:r>
                        <a:rPr kumimoji="1" lang="en-US" altLang="ja-JP" dirty="0">
                          <a:solidFill>
                            <a:schemeClr val="tx1"/>
                          </a:solidFill>
                        </a:rPr>
                        <a:t>(U1/U2)</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E1×(U2/U1)</a:t>
                      </a:r>
                      <a:r>
                        <a:rPr kumimoji="1" lang="ja-JP" altLang="en-US" dirty="0">
                          <a:solidFill>
                            <a:schemeClr val="tx1"/>
                          </a:solidFill>
                        </a:rPr>
                        <a:t>／</a:t>
                      </a:r>
                      <a:r>
                        <a:rPr kumimoji="1" lang="en-US" altLang="ja-JP" dirty="0">
                          <a:solidFill>
                            <a:schemeClr val="tx1"/>
                          </a:solidFill>
                        </a:rPr>
                        <a:t>(C2/C1)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E2×(C2/C1)</a:t>
                      </a:r>
                      <a:r>
                        <a:rPr kumimoji="1" lang="ja-JP" altLang="en-US" dirty="0">
                          <a:solidFill>
                            <a:schemeClr val="tx1"/>
                          </a:solidFill>
                        </a:rPr>
                        <a:t>／</a:t>
                      </a:r>
                      <a:r>
                        <a:rPr kumimoji="1" lang="en-US" altLang="ja-JP" dirty="0">
                          <a:solidFill>
                            <a:schemeClr val="tx1"/>
                          </a:solidFill>
                        </a:rPr>
                        <a:t>(U2/U1)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2413780347"/>
      </p:ext>
    </p:extLst>
  </p:cSld>
  <p:clrMapOvr>
    <a:masterClrMapping/>
  </p:clrMapOvr>
  <mc:AlternateContent xmlns:mc="http://schemas.openxmlformats.org/markup-compatibility/2006" xmlns:p14="http://schemas.microsoft.com/office/powerpoint/2010/main">
    <mc:Choice Requires="p14">
      <p:transition spd="slow" p14:dur="2000" advTm="74374"/>
    </mc:Choice>
    <mc:Fallback xmlns="">
      <p:transition spd="slow" advTm="743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60000" algn="l">
              <a:lnSpc>
                <a:spcPct val="100000"/>
              </a:lnSpc>
              <a:spcBef>
                <a:spcPts val="500"/>
              </a:spcBef>
            </a:pPr>
            <a:r>
              <a:rPr lang="ja-JP" altLang="en-US" sz="2200" dirty="0"/>
              <a:t>⇒正解は、②。実質為替レートで使うのは現在の（この設問では</a:t>
            </a:r>
            <a:r>
              <a:rPr lang="en-US" altLang="ja-JP" sz="2200" dirty="0"/>
              <a:t>2015</a:t>
            </a:r>
            <a:r>
              <a:rPr lang="ja-JP" altLang="en-US" sz="2200" dirty="0"/>
              <a:t>年の）為替レート、相対的購買力平価で使うのは基準時の（この設問では</a:t>
            </a:r>
            <a:r>
              <a:rPr lang="en-US" altLang="ja-JP" sz="2200" dirty="0"/>
              <a:t>2010</a:t>
            </a:r>
            <a:r>
              <a:rPr lang="ja-JP" altLang="en-US" sz="2200" dirty="0"/>
              <a:t>年の）為替レート。よって、まずは②、④のどちらかということになる。あとは、公式に当てはまるものを選ぶと②が正解となる。</a:t>
            </a:r>
          </a:p>
          <a:p>
            <a:pPr marL="342900" indent="-342900" algn="l">
              <a:lnSpc>
                <a:spcPct val="100000"/>
              </a:lnSpc>
              <a:spcBef>
                <a:spcPts val="500"/>
              </a:spcBef>
              <a:buFont typeface="Wingdings" panose="05000000000000000000" pitchFamily="2" charset="2"/>
              <a:buChar char="l"/>
            </a:pPr>
            <a:r>
              <a:rPr lang="ja-JP" altLang="en-US" sz="2200" dirty="0"/>
              <a:t>なお、実質為替レートは、基準時期の為替レートを</a:t>
            </a:r>
            <a:r>
              <a:rPr lang="en-US" altLang="ja-JP" sz="2200" dirty="0"/>
              <a:t>100</a:t>
            </a:r>
            <a:r>
              <a:rPr lang="ja-JP" altLang="en-US" sz="2200" dirty="0"/>
              <a:t>として、検討したい時期の実質為替レートを</a:t>
            </a:r>
            <a:r>
              <a:rPr lang="ja-JP" altLang="en-US" sz="2200" dirty="0">
                <a:solidFill>
                  <a:srgbClr val="FF0000"/>
                </a:solidFill>
              </a:rPr>
              <a:t>指数</a:t>
            </a:r>
            <a:r>
              <a:rPr lang="ja-JP" altLang="en-US" sz="2200" dirty="0"/>
              <a:t>（インデックス）として表す場合が多い。</a:t>
            </a:r>
          </a:p>
          <a:p>
            <a:pPr marL="360000" algn="l">
              <a:lnSpc>
                <a:spcPct val="100000"/>
              </a:lnSpc>
              <a:spcBef>
                <a:spcPts val="500"/>
              </a:spcBef>
            </a:pPr>
            <a:r>
              <a:rPr lang="en-US" altLang="ja-JP" sz="2200" dirty="0"/>
              <a:t>※</a:t>
            </a:r>
            <a:r>
              <a:rPr lang="ja-JP" altLang="en-US" sz="2200" dirty="0"/>
              <a:t>指数とは、基準時点を</a:t>
            </a:r>
            <a:r>
              <a:rPr lang="en-US" altLang="ja-JP" sz="2200" dirty="0"/>
              <a:t>100</a:t>
            </a:r>
            <a:r>
              <a:rPr lang="ja-JP" altLang="en-US" sz="2200" dirty="0"/>
              <a:t>とする数値。去年の所得が</a:t>
            </a:r>
            <a:r>
              <a:rPr lang="en-US" altLang="ja-JP" sz="2200" dirty="0"/>
              <a:t>300</a:t>
            </a:r>
            <a:r>
              <a:rPr lang="ja-JP" altLang="en-US" sz="2200" dirty="0"/>
              <a:t>万円、今年が</a:t>
            </a:r>
            <a:r>
              <a:rPr lang="en-US" altLang="ja-JP" sz="2200" dirty="0"/>
              <a:t>330</a:t>
            </a:r>
            <a:r>
              <a:rPr lang="ja-JP" altLang="en-US" sz="2200" dirty="0"/>
              <a:t>万円であれば、去年の所得を</a:t>
            </a:r>
            <a:r>
              <a:rPr lang="en-US" altLang="ja-JP" sz="2200" dirty="0"/>
              <a:t>100</a:t>
            </a:r>
            <a:r>
              <a:rPr lang="ja-JP" altLang="en-US" sz="2200" dirty="0"/>
              <a:t>とした今年の所得は</a:t>
            </a:r>
            <a:r>
              <a:rPr lang="en-US" altLang="ja-JP" sz="2200" dirty="0"/>
              <a:t>110</a:t>
            </a:r>
            <a:r>
              <a:rPr lang="ja-JP" altLang="en-US" sz="2200" dirty="0" err="1"/>
              <a:t>。</a:t>
            </a:r>
            <a:r>
              <a:rPr lang="ja-JP" altLang="en-US" sz="2200" dirty="0"/>
              <a:t>比例で表せば、</a:t>
            </a:r>
            <a:r>
              <a:rPr lang="en-US" altLang="ja-JP" sz="2200" dirty="0"/>
              <a:t>300</a:t>
            </a:r>
            <a:r>
              <a:rPr lang="ja-JP" altLang="en-US" sz="2200" dirty="0"/>
              <a:t>：</a:t>
            </a:r>
            <a:r>
              <a:rPr lang="en-US" altLang="ja-JP" sz="2200" dirty="0"/>
              <a:t>330=100</a:t>
            </a:r>
            <a:r>
              <a:rPr lang="ja-JP" altLang="en-US" sz="2200" dirty="0"/>
              <a:t>：</a:t>
            </a:r>
            <a:r>
              <a:rPr lang="ja-JP" altLang="en-US" sz="2200" dirty="0" err="1"/>
              <a:t>？。</a:t>
            </a:r>
            <a:r>
              <a:rPr lang="ja-JP" altLang="en-US" sz="2200" dirty="0"/>
              <a:t>これを？について解けば、今年の所得は、</a:t>
            </a:r>
            <a:r>
              <a:rPr lang="en-US" altLang="ja-JP" sz="2200" dirty="0"/>
              <a:t>(330/300)×100=110</a:t>
            </a:r>
            <a:r>
              <a:rPr lang="ja-JP" altLang="en-US" sz="2200" dirty="0" err="1"/>
              <a:t>、</a:t>
            </a:r>
            <a:r>
              <a:rPr lang="ja-JP" altLang="en-US" sz="2200" dirty="0"/>
              <a:t>つまり、（</a:t>
            </a:r>
            <a:r>
              <a:rPr lang="ja-JP" altLang="en-US" sz="2200" dirty="0">
                <a:solidFill>
                  <a:srgbClr val="FF0000"/>
                </a:solidFill>
              </a:rPr>
              <a:t>今年の所得／去年の所得</a:t>
            </a:r>
            <a:r>
              <a:rPr lang="ja-JP" altLang="en-US" sz="2200" dirty="0"/>
              <a:t>）</a:t>
            </a:r>
            <a:r>
              <a:rPr lang="en-US" altLang="ja-JP" sz="2200" dirty="0">
                <a:solidFill>
                  <a:srgbClr val="FF0000"/>
                </a:solidFill>
              </a:rPr>
              <a:t>×100</a:t>
            </a:r>
            <a:r>
              <a:rPr lang="ja-JP" altLang="en-US" sz="2200" dirty="0"/>
              <a:t>である。</a:t>
            </a:r>
          </a:p>
          <a:p>
            <a:pPr indent="-342900" algn="l">
              <a:lnSpc>
                <a:spcPct val="100000"/>
              </a:lnSpc>
              <a:spcBef>
                <a:spcPts val="500"/>
              </a:spcBef>
              <a:buFont typeface="Wingdings" panose="05000000000000000000" pitchFamily="2" charset="2"/>
              <a:buChar char="l"/>
            </a:pPr>
            <a:r>
              <a:rPr lang="ja-JP" altLang="en-US" sz="2200" dirty="0"/>
              <a:t>そうすると、実質為替レートの式、</a:t>
            </a:r>
          </a:p>
          <a:p>
            <a:pPr algn="l">
              <a:lnSpc>
                <a:spcPct val="100000"/>
              </a:lnSpc>
              <a:spcBef>
                <a:spcPts val="500"/>
              </a:spcBef>
            </a:pPr>
            <a:r>
              <a:rPr lang="ja-JP" altLang="en-US" sz="2200" dirty="0"/>
              <a:t>　　今の為替レート</a:t>
            </a:r>
            <a:r>
              <a:rPr lang="en-US" altLang="ja-JP" sz="2200" dirty="0"/>
              <a:t>×</a:t>
            </a:r>
            <a:r>
              <a:rPr lang="ja-JP" altLang="en-US" sz="2200" dirty="0"/>
              <a:t>アメリカの物価変化率／日本の物価変化率は、指数化すると</a:t>
            </a:r>
          </a:p>
          <a:p>
            <a:pPr algn="l">
              <a:lnSpc>
                <a:spcPct val="100000"/>
              </a:lnSpc>
              <a:spcBef>
                <a:spcPts val="500"/>
              </a:spcBef>
            </a:pPr>
            <a:r>
              <a:rPr lang="ja-JP" altLang="en-US" sz="2200" dirty="0"/>
              <a:t>　</a:t>
            </a:r>
            <a:r>
              <a:rPr lang="ja-JP" altLang="en-US" sz="2000" dirty="0"/>
              <a:t>　（</a:t>
            </a:r>
            <a:r>
              <a:rPr lang="ja-JP" altLang="en-US" sz="2000" dirty="0">
                <a:solidFill>
                  <a:srgbClr val="FF0000"/>
                </a:solidFill>
              </a:rPr>
              <a:t>今の為替レート／基準時の為替レート</a:t>
            </a:r>
            <a:r>
              <a:rPr lang="ja-JP" altLang="en-US" sz="2000" dirty="0"/>
              <a:t>）</a:t>
            </a:r>
            <a:r>
              <a:rPr lang="en-US" altLang="ja-JP" sz="2000" dirty="0">
                <a:solidFill>
                  <a:srgbClr val="FF0000"/>
                </a:solidFill>
              </a:rPr>
              <a:t>×100</a:t>
            </a:r>
            <a:r>
              <a:rPr lang="en-US" altLang="ja-JP" sz="2000" dirty="0"/>
              <a:t>×</a:t>
            </a:r>
            <a:r>
              <a:rPr lang="ja-JP" altLang="en-US" sz="2000" dirty="0"/>
              <a:t>アメリカの物価変化率／日本の物価変化率</a:t>
            </a:r>
            <a:endParaRPr lang="ja-JP" altLang="en-US" sz="2200" dirty="0"/>
          </a:p>
          <a:p>
            <a:pPr marL="360000" algn="l">
              <a:lnSpc>
                <a:spcPct val="100000"/>
              </a:lnSpc>
              <a:spcBef>
                <a:spcPts val="500"/>
              </a:spcBef>
            </a:pPr>
            <a:r>
              <a:rPr lang="ja-JP" altLang="en-US" sz="2200" dirty="0"/>
              <a:t>ということになる。</a:t>
            </a:r>
          </a:p>
          <a:p>
            <a:pPr algn="l">
              <a:lnSpc>
                <a:spcPct val="100000"/>
              </a:lnSpc>
              <a:spcBef>
                <a:spcPts val="500"/>
              </a:spcBef>
            </a:pPr>
            <a:endParaRPr lang="ja-JP" altLang="en-US" sz="2200" dirty="0"/>
          </a:p>
          <a:p>
            <a:pPr algn="l">
              <a:lnSpc>
                <a:spcPct val="100000"/>
              </a:lnSpc>
              <a:spcBef>
                <a:spcPts val="500"/>
              </a:spcBef>
            </a:pPr>
            <a:endParaRPr lang="en-US" altLang="ja-JP" sz="22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10036591"/>
      </p:ext>
    </p:extLst>
  </p:cSld>
  <p:clrMapOvr>
    <a:masterClrMapping/>
  </p:clrMapOvr>
  <mc:AlternateContent xmlns:mc="http://schemas.openxmlformats.org/markup-compatibility/2006" xmlns:p14="http://schemas.microsoft.com/office/powerpoint/2010/main">
    <mc:Choice Requires="p14">
      <p:transition spd="slow" p14:dur="2000" advTm="187493"/>
    </mc:Choice>
    <mc:Fallback xmlns="">
      <p:transition spd="slow" advTm="1874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19.8|5.9|27.7|22.8|43.7"/>
</p:tagLst>
</file>

<file path=ppt/tags/tag10.xml><?xml version="1.0" encoding="utf-8"?>
<p:tagLst xmlns:a="http://schemas.openxmlformats.org/drawingml/2006/main" xmlns:r="http://schemas.openxmlformats.org/officeDocument/2006/relationships" xmlns:p="http://schemas.openxmlformats.org/presentationml/2006/main">
  <p:tag name="TIMING" val="|2|9.2|79.9|18.9"/>
</p:tagLst>
</file>

<file path=ppt/tags/tag11.xml><?xml version="1.0" encoding="utf-8"?>
<p:tagLst xmlns:a="http://schemas.openxmlformats.org/drawingml/2006/main" xmlns:r="http://schemas.openxmlformats.org/officeDocument/2006/relationships" xmlns:p="http://schemas.openxmlformats.org/presentationml/2006/main">
  <p:tag name="TIMING" val="|0|14.9|15.6"/>
</p:tagLst>
</file>

<file path=ppt/tags/tag12.xml><?xml version="1.0" encoding="utf-8"?>
<p:tagLst xmlns:a="http://schemas.openxmlformats.org/drawingml/2006/main" xmlns:r="http://schemas.openxmlformats.org/officeDocument/2006/relationships" xmlns:p="http://schemas.openxmlformats.org/presentationml/2006/main">
  <p:tag name="TIMING" val="|1.2|73|20.1|39.9"/>
</p:tagLst>
</file>

<file path=ppt/tags/tag13.xml><?xml version="1.0" encoding="utf-8"?>
<p:tagLst xmlns:a="http://schemas.openxmlformats.org/drawingml/2006/main" xmlns:r="http://schemas.openxmlformats.org/officeDocument/2006/relationships" xmlns:p="http://schemas.openxmlformats.org/presentationml/2006/main">
  <p:tag name="TIMING" val="|2|32.8|21.4|13.9"/>
</p:tagLst>
</file>

<file path=ppt/tags/tag14.xml><?xml version="1.0" encoding="utf-8"?>
<p:tagLst xmlns:a="http://schemas.openxmlformats.org/drawingml/2006/main" xmlns:r="http://schemas.openxmlformats.org/officeDocument/2006/relationships" xmlns:p="http://schemas.openxmlformats.org/presentationml/2006/main">
  <p:tag name="TIMING" val="|0.9|33.6|14|15.4|16.7"/>
</p:tagLst>
</file>

<file path=ppt/tags/tag15.xml><?xml version="1.0" encoding="utf-8"?>
<p:tagLst xmlns:a="http://schemas.openxmlformats.org/drawingml/2006/main" xmlns:r="http://schemas.openxmlformats.org/officeDocument/2006/relationships" xmlns:p="http://schemas.openxmlformats.org/presentationml/2006/main">
  <p:tag name="TIMING" val="|2.1|3.3|9.8|6.4|0.7|4.3|5.6|13.7|4.3|0.8|0.9|6.9|2"/>
</p:tagLst>
</file>

<file path=ppt/tags/tag16.xml><?xml version="1.0" encoding="utf-8"?>
<p:tagLst xmlns:a="http://schemas.openxmlformats.org/drawingml/2006/main" xmlns:r="http://schemas.openxmlformats.org/officeDocument/2006/relationships" xmlns:p="http://schemas.openxmlformats.org/presentationml/2006/main">
  <p:tag name="TIMING" val="|0.9|12.2|72"/>
</p:tagLst>
</file>

<file path=ppt/tags/tag17.xml><?xml version="1.0" encoding="utf-8"?>
<p:tagLst xmlns:a="http://schemas.openxmlformats.org/drawingml/2006/main" xmlns:r="http://schemas.openxmlformats.org/officeDocument/2006/relationships" xmlns:p="http://schemas.openxmlformats.org/presentationml/2006/main">
  <p:tag name="TIMING" val="|1.4|6.1|49.7|61.4"/>
</p:tagLst>
</file>

<file path=ppt/tags/tag18.xml><?xml version="1.0" encoding="utf-8"?>
<p:tagLst xmlns:a="http://schemas.openxmlformats.org/drawingml/2006/main" xmlns:r="http://schemas.openxmlformats.org/officeDocument/2006/relationships" xmlns:p="http://schemas.openxmlformats.org/presentationml/2006/main">
  <p:tag name="TIMING" val="|0.7|11.5|13.1"/>
</p:tagLst>
</file>

<file path=ppt/tags/tag2.xml><?xml version="1.0" encoding="utf-8"?>
<p:tagLst xmlns:a="http://schemas.openxmlformats.org/drawingml/2006/main" xmlns:r="http://schemas.openxmlformats.org/officeDocument/2006/relationships" xmlns:p="http://schemas.openxmlformats.org/presentationml/2006/main">
  <p:tag name="TIMING" val="|0.7|7|47.4|16.9|26.2|10.9|5.5"/>
</p:tagLst>
</file>

<file path=ppt/tags/tag3.xml><?xml version="1.0" encoding="utf-8"?>
<p:tagLst xmlns:a="http://schemas.openxmlformats.org/drawingml/2006/main" xmlns:r="http://schemas.openxmlformats.org/officeDocument/2006/relationships" xmlns:p="http://schemas.openxmlformats.org/presentationml/2006/main">
  <p:tag name="TIMING" val="|1.5|19.7|3.4|69.1|3.7|21.2|27.2"/>
</p:tagLst>
</file>

<file path=ppt/tags/tag4.xml><?xml version="1.0" encoding="utf-8"?>
<p:tagLst xmlns:a="http://schemas.openxmlformats.org/drawingml/2006/main" xmlns:r="http://schemas.openxmlformats.org/officeDocument/2006/relationships" xmlns:p="http://schemas.openxmlformats.org/presentationml/2006/main">
  <p:tag name="TIMING" val="|1.4|23.7|17.5|31.2|20.9|4.2"/>
</p:tagLst>
</file>

<file path=ppt/tags/tag5.xml><?xml version="1.0" encoding="utf-8"?>
<p:tagLst xmlns:a="http://schemas.openxmlformats.org/drawingml/2006/main" xmlns:r="http://schemas.openxmlformats.org/officeDocument/2006/relationships" xmlns:p="http://schemas.openxmlformats.org/presentationml/2006/main">
  <p:tag name="TIMING" val="|1.7|10.1|8.4|7.1|9.8|7.7|5.9|67.2|42.1"/>
</p:tagLst>
</file>

<file path=ppt/tags/tag6.xml><?xml version="1.0" encoding="utf-8"?>
<p:tagLst xmlns:a="http://schemas.openxmlformats.org/drawingml/2006/main" xmlns:r="http://schemas.openxmlformats.org/officeDocument/2006/relationships" xmlns:p="http://schemas.openxmlformats.org/presentationml/2006/main">
  <p:tag name="TIMING" val="|1.6|18|24"/>
</p:tagLst>
</file>

<file path=ppt/tags/tag7.xml><?xml version="1.0" encoding="utf-8"?>
<p:tagLst xmlns:a="http://schemas.openxmlformats.org/drawingml/2006/main" xmlns:r="http://schemas.openxmlformats.org/officeDocument/2006/relationships" xmlns:p="http://schemas.openxmlformats.org/presentationml/2006/main">
  <p:tag name="TIMING" val="|0.5|25.6"/>
</p:tagLst>
</file>

<file path=ppt/tags/tag8.xml><?xml version="1.0" encoding="utf-8"?>
<p:tagLst xmlns:a="http://schemas.openxmlformats.org/drawingml/2006/main" xmlns:r="http://schemas.openxmlformats.org/officeDocument/2006/relationships" xmlns:p="http://schemas.openxmlformats.org/presentationml/2006/main">
  <p:tag name="TIMING" val="|1.9|49.8|20.4|60|4.5|8.9|34.3"/>
</p:tagLst>
</file>

<file path=ppt/tags/tag9.xml><?xml version="1.0" encoding="utf-8"?>
<p:tagLst xmlns:a="http://schemas.openxmlformats.org/drawingml/2006/main" xmlns:r="http://schemas.openxmlformats.org/officeDocument/2006/relationships" xmlns:p="http://schemas.openxmlformats.org/presentationml/2006/main">
  <p:tag name="TIMING" val="|0.8|7.5|9|10|39.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2244</TotalTime>
  <Words>2974</Words>
  <Application>Microsoft Office PowerPoint</Application>
  <PresentationFormat>ワイド画面</PresentationFormat>
  <Paragraphs>186</Paragraphs>
  <Slides>19</Slides>
  <Notes>19</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19</vt:i4>
      </vt:variant>
    </vt:vector>
  </HeadingPairs>
  <TitlesOfParts>
    <vt:vector size="28"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lpstr>第7章1節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323</cp:revision>
  <dcterms:created xsi:type="dcterms:W3CDTF">2020-04-12T07:19:24Z</dcterms:created>
  <dcterms:modified xsi:type="dcterms:W3CDTF">2024-07-16T04:38:53Z</dcterms:modified>
</cp:coreProperties>
</file>