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6"/>
  </p:notesMasterIdLst>
  <p:handoutMasterIdLst>
    <p:handoutMasterId r:id="rId27"/>
  </p:handoutMasterIdLst>
  <p:sldIdLst>
    <p:sldId id="271" r:id="rId6"/>
    <p:sldId id="265" r:id="rId7"/>
    <p:sldId id="272" r:id="rId8"/>
    <p:sldId id="273" r:id="rId9"/>
    <p:sldId id="274" r:id="rId10"/>
    <p:sldId id="275" r:id="rId11"/>
    <p:sldId id="276" r:id="rId12"/>
    <p:sldId id="277" r:id="rId13"/>
    <p:sldId id="278" r:id="rId14"/>
    <p:sldId id="279" r:id="rId15"/>
    <p:sldId id="280" r:id="rId16"/>
    <p:sldId id="282" r:id="rId17"/>
    <p:sldId id="283" r:id="rId18"/>
    <p:sldId id="284" r:id="rId19"/>
    <p:sldId id="285" r:id="rId20"/>
    <p:sldId id="286" r:id="rId21"/>
    <p:sldId id="287" r:id="rId22"/>
    <p:sldId id="288" r:id="rId23"/>
    <p:sldId id="289" r:id="rId24"/>
    <p:sldId id="290"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516"/>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2024/7/15</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2024/7/15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3362952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900526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3760991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3389595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10938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25249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16450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907550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1854155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45040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3095316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3464084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52234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2595655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1429948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2266059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241959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205304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2024/7/15</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2024/7/15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2024/7/15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2024/7/15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2024/7/15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2024/7/15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6097"/>
    </mc:Choice>
    <mc:Fallback xmlns="">
      <p:transition spd="slow" advTm="609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dirty="0"/>
              <a:t>［ルイスの転換点：</a:t>
            </a:r>
            <a:r>
              <a:rPr lang="en-US" altLang="ja-JP" dirty="0" err="1"/>
              <a:t>Lewisian</a:t>
            </a:r>
            <a:r>
              <a:rPr lang="en-US" altLang="ja-JP" dirty="0"/>
              <a:t> turning point, Lewis turning point</a:t>
            </a:r>
            <a:r>
              <a:rPr lang="ja-JP" altLang="en-US" dirty="0"/>
              <a:t>］</a:t>
            </a:r>
          </a:p>
          <a:p>
            <a:pPr marL="342900" indent="-342900" algn="l">
              <a:lnSpc>
                <a:spcPct val="100000"/>
              </a:lnSpc>
              <a:spcBef>
                <a:spcPts val="500"/>
              </a:spcBef>
              <a:buFont typeface="Wingdings" panose="05000000000000000000" pitchFamily="2" charset="2"/>
              <a:buChar char="l"/>
            </a:pPr>
            <a:r>
              <a:rPr lang="ja-JP" altLang="en-US" dirty="0"/>
              <a:t>これも発展途上国・中進国を念頭に入れた理論。</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途上国は、最初は農業がメインの産業で、人口は農村・田舎に多く、どちらかというと過剰気味。</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そして、経済発展が進むと、都市や工業地帯で雇用が増加してゆく。</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最初は、農村からの過剰人口ないし農業をやめて都市や工業地帯で働く人が豊富なので、労賃はそれほど上昇しない。</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ところが、農村の過剰人口が払底してしまう段階が訪れる。これがルイスの転換点である。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43585991"/>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イギリスの経済学者、アーサー・ルイス（</a:t>
            </a:r>
            <a:r>
              <a:rPr lang="en-US" altLang="ja-JP" dirty="0"/>
              <a:t>William Arthur Lewis</a:t>
            </a:r>
            <a:r>
              <a:rPr lang="ja-JP" altLang="en-US" dirty="0"/>
              <a:t>）の理論である。このルイスの転換点を迎えると、労賃が急激に上昇するといった現象がみられる。</a:t>
            </a:r>
          </a:p>
          <a:p>
            <a:pPr marL="342900" indent="-342900" algn="l">
              <a:lnSpc>
                <a:spcPct val="100000"/>
              </a:lnSpc>
              <a:spcBef>
                <a:spcPts val="500"/>
              </a:spcBef>
              <a:buFont typeface="Wingdings" panose="05000000000000000000" pitchFamily="2" charset="2"/>
              <a:buChar char="l"/>
            </a:pPr>
            <a:r>
              <a:rPr lang="ja-JP" altLang="en-US"/>
              <a:t>途上</a:t>
            </a:r>
            <a:r>
              <a:rPr lang="ja-JP" altLang="en-US" dirty="0"/>
              <a:t>国としては、安い労働力で輸出攻勢をかけて成長するモデルの転換を求められることになる。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つまり、労賃が高くなったものの、技術開発などによる生産性の上昇でコスト削減を図り、国際競争力を維持しなければならない。</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日本は</a:t>
            </a:r>
            <a:r>
              <a:rPr lang="en-US" altLang="ja-JP" dirty="0"/>
              <a:t>1960</a:t>
            </a:r>
            <a:r>
              <a:rPr lang="ja-JP" altLang="en-US" dirty="0"/>
              <a:t>年代後半にルイスの転換点に達したが、その後も生産性の上昇で乗り切り、世界有数の先進国になったといわれている。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逆に、そうした解決に失敗した途上国は、高成長が止まり、通常の成長率を維持するのみとなってしまう。この状態を中所得国の罠（</a:t>
            </a:r>
            <a:r>
              <a:rPr lang="en-US" altLang="ja-JP" dirty="0"/>
              <a:t>middle-income trap</a:t>
            </a:r>
            <a:r>
              <a:rPr lang="ja-JP" altLang="en-US" dirty="0"/>
              <a:t>）という。</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620555350"/>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補足</a:t>
            </a:r>
            <a:r>
              <a:rPr lang="en-US" altLang="ja-JP" dirty="0"/>
              <a:t>〕―</a:t>
            </a:r>
            <a:r>
              <a:rPr lang="ja-JP" altLang="en-US" dirty="0"/>
              <a:t>為替リスクと先渡し・先物取引　</a:t>
            </a:r>
            <a:r>
              <a:rPr lang="en-US" altLang="ja-JP" sz="2000" dirty="0"/>
              <a:t>※</a:t>
            </a:r>
            <a:r>
              <a:rPr lang="ja-JP" altLang="en-US" sz="2000" dirty="0"/>
              <a:t>本来のプリントでは、第</a:t>
            </a:r>
            <a:r>
              <a:rPr lang="en-US" altLang="ja-JP" sz="2000" dirty="0"/>
              <a:t>8</a:t>
            </a:r>
            <a:r>
              <a:rPr lang="ja-JP" altLang="en-US" sz="2000" dirty="0"/>
              <a:t>章以降の内容ですが、重要な箇所なので説明しておきます。</a:t>
            </a:r>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これまでの為替取引の説明は、ほとんどが直物（じきもの：</a:t>
            </a:r>
            <a:r>
              <a:rPr lang="en-US" altLang="ja-JP" dirty="0"/>
              <a:t>spot</a:t>
            </a:r>
            <a:r>
              <a:rPr lang="ja-JP" altLang="en-US" dirty="0"/>
              <a:t>）為替取引。つまり、売買の契約が成立してから決済までが、最短の二営業日後の取引。</a:t>
            </a:r>
          </a:p>
          <a:p>
            <a:pPr marL="342900" indent="-342900" algn="l">
              <a:lnSpc>
                <a:spcPct val="100000"/>
              </a:lnSpc>
              <a:spcBef>
                <a:spcPts val="500"/>
              </a:spcBef>
              <a:buFont typeface="Wingdings" panose="05000000000000000000" pitchFamily="2" charset="2"/>
              <a:buChar char="l"/>
            </a:pPr>
            <a:r>
              <a:rPr lang="ja-JP" altLang="en-US" dirty="0"/>
              <a:t>売買の契約成立から決済までが三営業日以上離れている為替取引を先渡し（さきわたし：</a:t>
            </a:r>
            <a:r>
              <a:rPr lang="en-US" altLang="ja-JP" dirty="0"/>
              <a:t>forward</a:t>
            </a:r>
            <a:r>
              <a:rPr lang="ja-JP" altLang="en-US" dirty="0"/>
              <a:t>）や先物（さきもの：</a:t>
            </a:r>
            <a:r>
              <a:rPr lang="en-US" altLang="ja-JP" dirty="0"/>
              <a:t>future</a:t>
            </a:r>
            <a:r>
              <a:rPr lang="ja-JP" altLang="en-US" dirty="0"/>
              <a:t>）という。</a:t>
            </a:r>
            <a:r>
              <a:rPr lang="en-US" altLang="ja-JP" dirty="0"/>
              <a:t>※</a:t>
            </a:r>
            <a:r>
              <a:rPr lang="ja-JP" altLang="en-US" dirty="0"/>
              <a:t>資料によっては、内容的には先渡しの取引を「先物」と表記しているものもある。</a:t>
            </a:r>
          </a:p>
          <a:p>
            <a:pPr marL="342900" indent="-342900" algn="l">
              <a:lnSpc>
                <a:spcPct val="100000"/>
              </a:lnSpc>
              <a:spcBef>
                <a:spcPts val="500"/>
              </a:spcBef>
              <a:buFont typeface="Wingdings" panose="05000000000000000000" pitchFamily="2" charset="2"/>
              <a:buChar char="l"/>
            </a:pPr>
            <a:r>
              <a:rPr lang="ja-JP" altLang="en-US" dirty="0"/>
              <a:t>先渡し取引は、相手とバイラタラルに話し合い、価格も取引量も決済日も自由に交渉できる。店頭（</a:t>
            </a:r>
            <a:r>
              <a:rPr lang="en-US" altLang="ja-JP" dirty="0"/>
              <a:t>over-the-counter</a:t>
            </a:r>
            <a:r>
              <a:rPr lang="ja-JP" altLang="en-US" dirty="0"/>
              <a:t>）取引ともいう（実際に店頭で会って話し合っているという意味ではないが）。</a:t>
            </a:r>
          </a:p>
          <a:p>
            <a:pPr marL="342900" indent="-342900" algn="l">
              <a:lnSpc>
                <a:spcPct val="100000"/>
              </a:lnSpc>
              <a:spcBef>
                <a:spcPts val="500"/>
              </a:spcBef>
              <a:buFont typeface="Wingdings" panose="05000000000000000000" pitchFamily="2" charset="2"/>
              <a:buChar char="l"/>
            </a:pPr>
            <a:r>
              <a:rPr lang="ja-JP" altLang="en-US" dirty="0"/>
              <a:t>先物取引は、取引所（</a:t>
            </a:r>
            <a:r>
              <a:rPr lang="en-US" altLang="ja-JP" dirty="0"/>
              <a:t>exchange</a:t>
            </a:r>
            <a:r>
              <a:rPr lang="ja-JP" altLang="en-US" dirty="0"/>
              <a:t>）でシステマチックに行われる取引で、価格・取引量・決済日などが規格化されている。</a:t>
            </a:r>
          </a:p>
          <a:p>
            <a:pPr marL="342900" indent="-342900" algn="l">
              <a:lnSpc>
                <a:spcPct val="100000"/>
              </a:lnSpc>
              <a:spcBef>
                <a:spcPts val="500"/>
              </a:spcBef>
              <a:buFont typeface="Wingdings" panose="05000000000000000000" pitchFamily="2" charset="2"/>
              <a:buChar char="l"/>
            </a:pPr>
            <a:r>
              <a:rPr lang="ja-JP" altLang="en-US" dirty="0"/>
              <a:t>以下、先渡し取引で内容を説明する。</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22078101"/>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先渡し取引が行われる最大の理由は、為替リスクの回避。</a:t>
            </a:r>
          </a:p>
          <a:p>
            <a:pPr marL="342900" indent="-342900" algn="l">
              <a:lnSpc>
                <a:spcPct val="100000"/>
              </a:lnSpc>
              <a:spcBef>
                <a:spcPts val="500"/>
              </a:spcBef>
              <a:buFont typeface="Wingdings" panose="05000000000000000000" pitchFamily="2" charset="2"/>
              <a:buChar char="l"/>
            </a:pPr>
            <a:r>
              <a:rPr lang="ja-JP" altLang="en-US" dirty="0"/>
              <a:t>たとえば、遠い外国に輸出することになり、信用状を伴った為替手形ではないために、代金の外貨が支払われるのが</a:t>
            </a:r>
            <a:r>
              <a:rPr lang="en-US" altLang="ja-JP" dirty="0"/>
              <a:t>3</a:t>
            </a:r>
            <a:r>
              <a:rPr lang="ja-JP" altLang="en-US" dirty="0"/>
              <a:t>ヵ月後、というケースを想定しよう。</a:t>
            </a:r>
          </a:p>
          <a:p>
            <a:pPr marL="342900" indent="-342900" algn="l">
              <a:lnSpc>
                <a:spcPct val="100000"/>
              </a:lnSpc>
              <a:spcBef>
                <a:spcPts val="500"/>
              </a:spcBef>
              <a:buFont typeface="Wingdings" panose="05000000000000000000" pitchFamily="2" charset="2"/>
              <a:buChar char="l"/>
            </a:pPr>
            <a:r>
              <a:rPr lang="ja-JP" altLang="en-US" dirty="0"/>
              <a:t>この輸出の契約はドル建てで、金額を</a:t>
            </a:r>
            <a:r>
              <a:rPr lang="en-US" altLang="ja-JP" dirty="0"/>
              <a:t>1000</a:t>
            </a:r>
            <a:r>
              <a:rPr lang="ja-JP" altLang="en-US" dirty="0"/>
              <a:t>万ドルと決めたとしよう。</a:t>
            </a:r>
          </a:p>
          <a:p>
            <a:pPr marL="342900" indent="-342900" algn="l">
              <a:lnSpc>
                <a:spcPct val="100000"/>
              </a:lnSpc>
              <a:spcBef>
                <a:spcPts val="500"/>
              </a:spcBef>
              <a:buFont typeface="Wingdings" panose="05000000000000000000" pitchFamily="2" charset="2"/>
              <a:buChar char="l"/>
            </a:pPr>
            <a:r>
              <a:rPr lang="ja-JP" altLang="en-US" dirty="0"/>
              <a:t>現時点では</a:t>
            </a:r>
            <a:r>
              <a:rPr lang="en-US" altLang="ja-JP" dirty="0"/>
              <a:t>$1=\110</a:t>
            </a:r>
            <a:r>
              <a:rPr lang="ja-JP" altLang="en-US" dirty="0"/>
              <a:t>なので、輸出した企業は</a:t>
            </a:r>
            <a:r>
              <a:rPr lang="en-US" altLang="ja-JP" dirty="0"/>
              <a:t>11</a:t>
            </a:r>
            <a:r>
              <a:rPr lang="ja-JP" altLang="en-US" dirty="0"/>
              <a:t>億円の収入を見込んでいるのである（逆にいうと、</a:t>
            </a:r>
            <a:r>
              <a:rPr lang="en-US" altLang="ja-JP" dirty="0"/>
              <a:t>11</a:t>
            </a:r>
            <a:r>
              <a:rPr lang="ja-JP" altLang="en-US" dirty="0"/>
              <a:t>億円程度の売り上げを想定して、為替レートで換算して</a:t>
            </a:r>
            <a:r>
              <a:rPr lang="en-US" altLang="ja-JP" dirty="0"/>
              <a:t>1000</a:t>
            </a:r>
            <a:r>
              <a:rPr lang="ja-JP" altLang="en-US" dirty="0"/>
              <a:t>万ドルという値段にした）。</a:t>
            </a:r>
          </a:p>
          <a:p>
            <a:pPr marL="342900" indent="-342900" algn="l">
              <a:lnSpc>
                <a:spcPct val="100000"/>
              </a:lnSpc>
              <a:spcBef>
                <a:spcPts val="500"/>
              </a:spcBef>
              <a:buFont typeface="Wingdings" panose="05000000000000000000" pitchFamily="2" charset="2"/>
              <a:buChar char="l"/>
            </a:pPr>
            <a:r>
              <a:rPr lang="ja-JP" altLang="en-US" dirty="0"/>
              <a:t>ところが、</a:t>
            </a:r>
            <a:r>
              <a:rPr lang="en-US" altLang="ja-JP" dirty="0"/>
              <a:t>3</a:t>
            </a:r>
            <a:r>
              <a:rPr lang="ja-JP" altLang="en-US" dirty="0"/>
              <a:t>ヵ月後に</a:t>
            </a:r>
            <a:r>
              <a:rPr lang="en-US" altLang="ja-JP" dirty="0"/>
              <a:t>1000</a:t>
            </a:r>
            <a:r>
              <a:rPr lang="ja-JP" altLang="en-US" dirty="0"/>
              <a:t>万ドルを受け取ったところ、直物為替レートが</a:t>
            </a:r>
            <a:r>
              <a:rPr lang="en-US" altLang="ja-JP" dirty="0"/>
              <a:t>$1=\100</a:t>
            </a:r>
            <a:r>
              <a:rPr lang="ja-JP" altLang="en-US" dirty="0"/>
              <a:t>になっていたら、円に換えても</a:t>
            </a:r>
            <a:r>
              <a:rPr lang="en-US" altLang="ja-JP" dirty="0"/>
              <a:t>10</a:t>
            </a:r>
            <a:r>
              <a:rPr lang="ja-JP" altLang="en-US" dirty="0"/>
              <a:t>億円にしかならない。つまり、収入が円建てで</a:t>
            </a:r>
            <a:r>
              <a:rPr lang="en-US" altLang="ja-JP" dirty="0"/>
              <a:t>1</a:t>
            </a:r>
            <a:r>
              <a:rPr lang="ja-JP" altLang="en-US" dirty="0"/>
              <a:t>億円も減ってしまう。</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130199750"/>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このように、為替レートの変化によって損失が発生する可能性のことを為替リスクという。</a:t>
            </a:r>
          </a:p>
          <a:p>
            <a:pPr marL="342900" indent="-342900" algn="l">
              <a:lnSpc>
                <a:spcPct val="100000"/>
              </a:lnSpc>
              <a:spcBef>
                <a:spcPts val="500"/>
              </a:spcBef>
              <a:buFont typeface="Wingdings" panose="05000000000000000000" pitchFamily="2" charset="2"/>
              <a:buChar char="l"/>
            </a:pPr>
            <a:r>
              <a:rPr lang="ja-JP" altLang="en-US" dirty="0"/>
              <a:t>そこで、この企業は</a:t>
            </a:r>
            <a:r>
              <a:rPr lang="en-US" altLang="ja-JP" dirty="0"/>
              <a:t>3</a:t>
            </a:r>
            <a:r>
              <a:rPr lang="ja-JP" altLang="en-US" dirty="0"/>
              <a:t>ヵ月物の先渡しで</a:t>
            </a:r>
            <a:r>
              <a:rPr lang="en-US" altLang="ja-JP" dirty="0"/>
              <a:t>1000</a:t>
            </a:r>
            <a:r>
              <a:rPr lang="ja-JP" altLang="en-US" dirty="0"/>
              <a:t>万ドルを取引銀行に売る契約をする。もちろん、レートを確定しておく。これが先渡し取引。たとえば、そのレートを</a:t>
            </a:r>
            <a:r>
              <a:rPr lang="en-US" altLang="ja-JP" dirty="0"/>
              <a:t>$1=\108</a:t>
            </a:r>
            <a:r>
              <a:rPr lang="ja-JP" altLang="en-US" dirty="0"/>
              <a:t>と仮定する。</a:t>
            </a:r>
          </a:p>
          <a:p>
            <a:pPr marL="342900" indent="-342900" algn="l">
              <a:lnSpc>
                <a:spcPct val="100000"/>
              </a:lnSpc>
              <a:spcBef>
                <a:spcPts val="500"/>
              </a:spcBef>
              <a:buFont typeface="Wingdings" panose="05000000000000000000" pitchFamily="2" charset="2"/>
              <a:buChar char="l"/>
            </a:pPr>
            <a:r>
              <a:rPr lang="ja-JP" altLang="en-US" dirty="0"/>
              <a:t>そうすると、</a:t>
            </a:r>
            <a:r>
              <a:rPr lang="en-US" altLang="ja-JP" dirty="0"/>
              <a:t>3</a:t>
            </a:r>
            <a:r>
              <a:rPr lang="ja-JP" altLang="en-US" dirty="0"/>
              <a:t>ヵ月後に</a:t>
            </a:r>
            <a:r>
              <a:rPr lang="en-US" altLang="ja-JP" dirty="0"/>
              <a:t>1000</a:t>
            </a:r>
            <a:r>
              <a:rPr lang="ja-JP" altLang="en-US" dirty="0"/>
              <a:t>万ドルを受け取ったら、その時点での直物為替レートがどんなレートであっても関係なく、</a:t>
            </a:r>
            <a:r>
              <a:rPr lang="en-US" altLang="ja-JP" dirty="0"/>
              <a:t>3</a:t>
            </a:r>
            <a:r>
              <a:rPr lang="ja-JP" altLang="en-US" dirty="0"/>
              <a:t>ヵ月前に予約しておいた</a:t>
            </a:r>
            <a:r>
              <a:rPr lang="en-US" altLang="ja-JP" dirty="0"/>
              <a:t>$1=\108</a:t>
            </a:r>
            <a:r>
              <a:rPr lang="ja-JP" altLang="en-US" dirty="0"/>
              <a:t>で円に換えて、</a:t>
            </a:r>
            <a:r>
              <a:rPr lang="en-US" altLang="ja-JP" dirty="0"/>
              <a:t>10</a:t>
            </a:r>
            <a:r>
              <a:rPr lang="ja-JP" altLang="en-US" dirty="0"/>
              <a:t>億</a:t>
            </a:r>
            <a:r>
              <a:rPr lang="en-US" altLang="ja-JP" dirty="0"/>
              <a:t>8000</a:t>
            </a:r>
            <a:r>
              <a:rPr lang="ja-JP" altLang="en-US" dirty="0"/>
              <a:t>万円を得ることができる。</a:t>
            </a:r>
          </a:p>
          <a:p>
            <a:pPr marL="342900" indent="-342900" algn="l">
              <a:lnSpc>
                <a:spcPct val="100000"/>
              </a:lnSpc>
              <a:spcBef>
                <a:spcPts val="500"/>
              </a:spcBef>
              <a:buFont typeface="Wingdings" panose="05000000000000000000" pitchFamily="2" charset="2"/>
              <a:buChar char="l"/>
            </a:pPr>
            <a:r>
              <a:rPr lang="ja-JP" altLang="en-US" dirty="0"/>
              <a:t>つまり、収入の額を事前に確定しておけるわけである。</a:t>
            </a:r>
          </a:p>
          <a:p>
            <a:pPr algn="l">
              <a:lnSpc>
                <a:spcPct val="100000"/>
              </a:lnSpc>
              <a:spcBef>
                <a:spcPts val="500"/>
              </a:spcBef>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225940084"/>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この取引の相手をする銀行としては、</a:t>
            </a:r>
            <a:r>
              <a:rPr lang="en-US" altLang="ja-JP" dirty="0"/>
              <a:t>1000</a:t>
            </a:r>
            <a:r>
              <a:rPr lang="ja-JP" altLang="en-US" dirty="0"/>
              <a:t>万ドルを受け取り、</a:t>
            </a:r>
            <a:r>
              <a:rPr lang="en-US" altLang="ja-JP" dirty="0"/>
              <a:t>10</a:t>
            </a:r>
            <a:r>
              <a:rPr lang="ja-JP" altLang="en-US" dirty="0"/>
              <a:t>億</a:t>
            </a:r>
            <a:r>
              <a:rPr lang="en-US" altLang="ja-JP" dirty="0"/>
              <a:t>8000</a:t>
            </a:r>
            <a:r>
              <a:rPr lang="ja-JP" altLang="en-US" dirty="0"/>
              <a:t>万円を輸出企業に支払うわけだが、銀行間の為替市場で、直物為替レートが</a:t>
            </a:r>
            <a:r>
              <a:rPr lang="en-US" altLang="ja-JP" dirty="0"/>
              <a:t>$1=\100</a:t>
            </a:r>
            <a:r>
              <a:rPr lang="ja-JP" altLang="en-US" dirty="0"/>
              <a:t>になっていたら、この</a:t>
            </a:r>
            <a:r>
              <a:rPr lang="en-US" altLang="ja-JP" dirty="0"/>
              <a:t>1000</a:t>
            </a:r>
            <a:r>
              <a:rPr lang="ja-JP" altLang="en-US" dirty="0"/>
              <a:t>万ドルをこの銀行が手放して他の銀行に売ったとしても</a:t>
            </a:r>
            <a:r>
              <a:rPr lang="en-US" altLang="ja-JP" dirty="0"/>
              <a:t>10</a:t>
            </a:r>
            <a:r>
              <a:rPr lang="ja-JP" altLang="en-US" dirty="0"/>
              <a:t>億円にしかならない。</a:t>
            </a:r>
          </a:p>
          <a:p>
            <a:pPr marL="342900" indent="-342900" algn="l">
              <a:lnSpc>
                <a:spcPct val="100000"/>
              </a:lnSpc>
              <a:spcBef>
                <a:spcPts val="500"/>
              </a:spcBef>
              <a:buFont typeface="Wingdings" panose="05000000000000000000" pitchFamily="2" charset="2"/>
              <a:buChar char="l"/>
            </a:pPr>
            <a:r>
              <a:rPr lang="ja-JP" altLang="en-US" dirty="0"/>
              <a:t>輸出企業に支払う金額よりも少なく、この銀行も損失を被る可能性がある。</a:t>
            </a:r>
          </a:p>
          <a:p>
            <a:pPr marL="342900" indent="-342900" algn="l">
              <a:lnSpc>
                <a:spcPct val="100000"/>
              </a:lnSpc>
              <a:spcBef>
                <a:spcPts val="500"/>
              </a:spcBef>
              <a:buFont typeface="Wingdings" panose="05000000000000000000" pitchFamily="2" charset="2"/>
              <a:buChar char="l"/>
            </a:pPr>
            <a:r>
              <a:rPr lang="ja-JP" altLang="en-US" dirty="0"/>
              <a:t>そこで銀行も、企業相手に先渡しの契約を結んだ直後には、為替リスクを回避するために、銀行間の取引などで先渡し等の契約を作り、リスク回避を行うことが多い（詳細は省略）。</a:t>
            </a:r>
          </a:p>
          <a:p>
            <a:pPr marL="342900" indent="-342900" algn="l">
              <a:lnSpc>
                <a:spcPct val="100000"/>
              </a:lnSpc>
              <a:spcBef>
                <a:spcPts val="500"/>
              </a:spcBef>
              <a:buFont typeface="Wingdings" panose="05000000000000000000" pitchFamily="2" charset="2"/>
              <a:buChar char="l"/>
            </a:pPr>
            <a:r>
              <a:rPr lang="ja-JP" altLang="en-US" dirty="0"/>
              <a:t>以上の説明は、ドルを受け取る立場の企業や銀行にとって、円高・ドル安による損失の可能性があるということ。ドルを支払う立場の場合、そして、円安・ドル高のケースもあるので、表にしてまとめると次のようになる。</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64394353"/>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外貨建ての資産・負債と為替差益・差損の関係（円ドルを例に）</a:t>
            </a:r>
          </a:p>
          <a:p>
            <a:pPr marL="342900" indent="-342900" algn="l">
              <a:lnSpc>
                <a:spcPct val="100000"/>
              </a:lnSpc>
              <a:spcBef>
                <a:spcPts val="500"/>
              </a:spcBef>
              <a:buFont typeface="Wingdings" panose="05000000000000000000" pitchFamily="2" charset="2"/>
              <a:buChar char="l"/>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たとえば、</a:t>
            </a:r>
            <a:r>
              <a:rPr lang="en-US" altLang="ja-JP" dirty="0"/>
              <a:t>1</a:t>
            </a:r>
            <a:r>
              <a:rPr lang="ja-JP" altLang="en-US" dirty="0"/>
              <a:t>億ドルの借金をしている日本企業の立場（＝ドル建ての負債）で考えよう。</a:t>
            </a:r>
            <a:r>
              <a:rPr lang="en-US" altLang="ja-JP" dirty="0"/>
              <a:t>2</a:t>
            </a:r>
            <a:r>
              <a:rPr lang="ja-JP" altLang="en-US" dirty="0"/>
              <a:t>ヵ月後に返済しないといけないとする。この企業はいまドルを持っておらず、これからのビジネスで得た円建ての売上げを</a:t>
            </a:r>
            <a:r>
              <a:rPr lang="en-US" altLang="ja-JP" dirty="0"/>
              <a:t>2</a:t>
            </a:r>
            <a:r>
              <a:rPr lang="ja-JP" altLang="en-US" dirty="0"/>
              <a:t>ヵ月後に円売り・ドル買いしてドルに換えて支払う予定とする。</a:t>
            </a:r>
          </a:p>
          <a:p>
            <a:pPr marL="342900" indent="-342900" algn="l">
              <a:lnSpc>
                <a:spcPct val="100000"/>
              </a:lnSpc>
              <a:spcBef>
                <a:spcPts val="500"/>
              </a:spcBef>
              <a:buFont typeface="Wingdings" panose="05000000000000000000" pitchFamily="2" charset="2"/>
              <a:buChar char="l"/>
            </a:pPr>
            <a:r>
              <a:rPr lang="ja-JP" altLang="en-US" dirty="0"/>
              <a:t>現在</a:t>
            </a:r>
            <a:r>
              <a:rPr lang="en-US" altLang="ja-JP" dirty="0"/>
              <a:t>$1=\100</a:t>
            </a:r>
            <a:r>
              <a:rPr lang="ja-JP" altLang="en-US" dirty="0"/>
              <a:t>なので、</a:t>
            </a:r>
            <a:r>
              <a:rPr lang="en-US" altLang="ja-JP" dirty="0"/>
              <a:t>100</a:t>
            </a:r>
            <a:r>
              <a:rPr lang="ja-JP" altLang="en-US" dirty="0"/>
              <a:t>億円あれば</a:t>
            </a:r>
            <a:r>
              <a:rPr lang="en-US" altLang="ja-JP" dirty="0"/>
              <a:t>1</a:t>
            </a:r>
            <a:r>
              <a:rPr lang="ja-JP" altLang="en-US" dirty="0"/>
              <a:t>億ドルになるな、と予定していても、</a:t>
            </a:r>
            <a:r>
              <a:rPr lang="en-US" altLang="ja-JP" dirty="0"/>
              <a:t>2</a:t>
            </a:r>
            <a:r>
              <a:rPr lang="ja-JP" altLang="en-US" dirty="0"/>
              <a:t>ヵ月後の直物為替レートが</a:t>
            </a:r>
            <a:r>
              <a:rPr lang="en-US" altLang="ja-JP" dirty="0"/>
              <a:t>$1=\110</a:t>
            </a:r>
            <a:r>
              <a:rPr lang="ja-JP" altLang="en-US" dirty="0"/>
              <a:t>になっていれば、</a:t>
            </a:r>
            <a:r>
              <a:rPr lang="en-US" altLang="ja-JP" dirty="0"/>
              <a:t>110</a:t>
            </a:r>
            <a:r>
              <a:rPr lang="ja-JP" altLang="en-US" dirty="0"/>
              <a:t>億円用意しないと足りない。</a:t>
            </a:r>
          </a:p>
          <a:p>
            <a:pPr marL="342900" indent="-342900" algn="l">
              <a:lnSpc>
                <a:spcPct val="100000"/>
              </a:lnSpc>
              <a:spcBef>
                <a:spcPts val="500"/>
              </a:spcBef>
              <a:buFont typeface="Wingdings" panose="05000000000000000000" pitchFamily="2" charset="2"/>
              <a:buChar char="l"/>
            </a:pPr>
            <a:r>
              <a:rPr lang="ja-JP" altLang="en-US" dirty="0"/>
              <a:t>これは、上の表でいえば一番右下のセルに該当する話。</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61326648"/>
              </p:ext>
            </p:extLst>
          </p:nvPr>
        </p:nvGraphicFramePr>
        <p:xfrm>
          <a:off x="995681" y="1766753"/>
          <a:ext cx="7335519" cy="1112520"/>
        </p:xfrm>
        <a:graphic>
          <a:graphicData uri="http://schemas.openxmlformats.org/drawingml/2006/table">
            <a:tbl>
              <a:tblPr firstRow="1" bandRow="1">
                <a:tableStyleId>{5C22544A-7EE6-4342-B048-85BDC9FD1C3A}</a:tableStyleId>
              </a:tblPr>
              <a:tblGrid>
                <a:gridCol w="2445173">
                  <a:extLst>
                    <a:ext uri="{9D8B030D-6E8A-4147-A177-3AD203B41FA5}">
                      <a16:colId xmlns:a16="http://schemas.microsoft.com/office/drawing/2014/main" val="20000"/>
                    </a:ext>
                  </a:extLst>
                </a:gridCol>
                <a:gridCol w="2299546">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円高・ドル安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円安・ドル高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t>ドル建ての資産（債権）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差損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差益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t>ドル建ての負債（債務）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差益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差損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155010049"/>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3200" dirty="0"/>
              <a:t>ドル建ての資産と負債を同額持っている場合はどうなるか？</a:t>
            </a:r>
          </a:p>
          <a:p>
            <a:pPr marL="342900" indent="-342900" algn="l">
              <a:lnSpc>
                <a:spcPct val="100000"/>
              </a:lnSpc>
              <a:spcBef>
                <a:spcPts val="500"/>
              </a:spcBef>
              <a:buFont typeface="Wingdings" panose="05000000000000000000" pitchFamily="2" charset="2"/>
              <a:buChar char="l"/>
            </a:pPr>
            <a:r>
              <a:rPr lang="ja-JP" altLang="en-US" sz="3200" dirty="0"/>
              <a:t>たとえば、資産</a:t>
            </a:r>
            <a:r>
              <a:rPr lang="en-US" altLang="ja-JP" sz="3200" dirty="0"/>
              <a:t>1</a:t>
            </a:r>
            <a:r>
              <a:rPr lang="ja-JP" altLang="en-US" sz="3200" dirty="0"/>
              <a:t>万ドルと負債</a:t>
            </a:r>
            <a:r>
              <a:rPr lang="en-US" altLang="ja-JP" sz="3200" dirty="0"/>
              <a:t>1</a:t>
            </a:r>
            <a:r>
              <a:rPr lang="ja-JP" altLang="en-US" sz="3200" dirty="0"/>
              <a:t>万ドルであれば、為替レートが</a:t>
            </a:r>
            <a:r>
              <a:rPr lang="en-US" altLang="ja-JP" sz="3200" dirty="0"/>
              <a:t>$1=\100</a:t>
            </a:r>
            <a:r>
              <a:rPr lang="ja-JP" altLang="en-US" sz="3200" dirty="0"/>
              <a:t>から</a:t>
            </a:r>
            <a:r>
              <a:rPr lang="en-US" altLang="ja-JP" sz="3200" dirty="0"/>
              <a:t>$1=\90</a:t>
            </a:r>
            <a:r>
              <a:rPr lang="ja-JP" altLang="en-US" sz="3200" dirty="0"/>
              <a:t>に変化したとすると、</a:t>
            </a:r>
          </a:p>
          <a:p>
            <a:pPr marL="342900" indent="-342900" algn="l">
              <a:lnSpc>
                <a:spcPct val="100000"/>
              </a:lnSpc>
              <a:spcBef>
                <a:spcPts val="500"/>
              </a:spcBef>
              <a:buFont typeface="Wingdings" panose="05000000000000000000" pitchFamily="2" charset="2"/>
              <a:buChar char="l"/>
            </a:pPr>
            <a:r>
              <a:rPr lang="ja-JP" altLang="en-US" sz="3200" dirty="0"/>
              <a:t>資産の側は、</a:t>
            </a:r>
            <a:r>
              <a:rPr lang="en-US" altLang="ja-JP" sz="3200" dirty="0"/>
              <a:t>100</a:t>
            </a:r>
            <a:r>
              <a:rPr lang="ja-JP" altLang="en-US" sz="3200" dirty="0"/>
              <a:t>万円⇒</a:t>
            </a:r>
            <a:r>
              <a:rPr lang="en-US" altLang="ja-JP" sz="3200" dirty="0"/>
              <a:t>90</a:t>
            </a:r>
            <a:r>
              <a:rPr lang="ja-JP" altLang="en-US" sz="3200" dirty="0"/>
              <a:t>万円と、</a:t>
            </a:r>
            <a:r>
              <a:rPr lang="en-US" altLang="ja-JP" sz="3200" dirty="0"/>
              <a:t>10</a:t>
            </a:r>
            <a:r>
              <a:rPr lang="ja-JP" altLang="en-US" sz="3200" dirty="0"/>
              <a:t>万円の損。</a:t>
            </a:r>
          </a:p>
          <a:p>
            <a:pPr marL="342900" indent="-342900" algn="l">
              <a:lnSpc>
                <a:spcPct val="100000"/>
              </a:lnSpc>
              <a:spcBef>
                <a:spcPts val="500"/>
              </a:spcBef>
              <a:buFont typeface="Wingdings" panose="05000000000000000000" pitchFamily="2" charset="2"/>
              <a:buChar char="l"/>
            </a:pPr>
            <a:r>
              <a:rPr lang="ja-JP" altLang="en-US" sz="3200" dirty="0"/>
              <a:t>負債の側は、</a:t>
            </a:r>
            <a:r>
              <a:rPr lang="en-US" altLang="ja-JP" sz="3200" dirty="0"/>
              <a:t> 100</a:t>
            </a:r>
            <a:r>
              <a:rPr lang="ja-JP" altLang="en-US" sz="3200" dirty="0"/>
              <a:t>万円⇒</a:t>
            </a:r>
            <a:r>
              <a:rPr lang="en-US" altLang="ja-JP" sz="3200" dirty="0"/>
              <a:t>90</a:t>
            </a:r>
            <a:r>
              <a:rPr lang="ja-JP" altLang="en-US" sz="3200" dirty="0"/>
              <a:t>万円と、</a:t>
            </a:r>
            <a:r>
              <a:rPr lang="en-US" altLang="ja-JP" sz="3200" dirty="0"/>
              <a:t>10</a:t>
            </a:r>
            <a:r>
              <a:rPr lang="ja-JP" altLang="en-US" sz="3200" dirty="0"/>
              <a:t>万円の得（負債が減ったのだから得）。</a:t>
            </a:r>
          </a:p>
          <a:p>
            <a:pPr marL="342900" indent="-342900" algn="l">
              <a:lnSpc>
                <a:spcPct val="100000"/>
              </a:lnSpc>
              <a:spcBef>
                <a:spcPts val="500"/>
              </a:spcBef>
              <a:buFont typeface="Wingdings" panose="05000000000000000000" pitchFamily="2" charset="2"/>
              <a:buChar char="l"/>
            </a:pPr>
            <a:r>
              <a:rPr lang="ja-JP" altLang="en-US" sz="3200" dirty="0"/>
              <a:t>つまり、損得がプラマイゼロである。＝為替リスクがない。</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143620487"/>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3200" dirty="0"/>
              <a:t>では、①ドル建ての資産</a:t>
            </a:r>
            <a:r>
              <a:rPr lang="en-US" altLang="ja-JP" sz="3200" dirty="0"/>
              <a:t>1</a:t>
            </a:r>
            <a:r>
              <a:rPr lang="ja-JP" altLang="en-US" sz="3200" dirty="0"/>
              <a:t>万ドルかつドル建ての負債</a:t>
            </a:r>
            <a:r>
              <a:rPr lang="en-US" altLang="ja-JP" sz="3200" dirty="0"/>
              <a:t>9000</a:t>
            </a:r>
            <a:r>
              <a:rPr lang="ja-JP" altLang="en-US" sz="3200" dirty="0"/>
              <a:t>ドルであることと、②ドル建ての資産</a:t>
            </a:r>
            <a:r>
              <a:rPr lang="en-US" altLang="ja-JP" sz="3200" dirty="0"/>
              <a:t>1000</a:t>
            </a:r>
            <a:r>
              <a:rPr lang="ja-JP" altLang="en-US" sz="3200" dirty="0"/>
              <a:t>ドルかつドル建ての負債ゼロの場合を比較すると、どうなるか？</a:t>
            </a:r>
          </a:p>
          <a:p>
            <a:pPr marL="342900" indent="-342900" algn="l">
              <a:lnSpc>
                <a:spcPct val="100000"/>
              </a:lnSpc>
              <a:spcBef>
                <a:spcPts val="500"/>
              </a:spcBef>
              <a:buFont typeface="Wingdings" panose="05000000000000000000" pitchFamily="2" charset="2"/>
              <a:buChar char="l"/>
            </a:pPr>
            <a:r>
              <a:rPr lang="ja-JP" altLang="en-US" sz="3200" dirty="0"/>
              <a:t>為替レートが</a:t>
            </a:r>
            <a:r>
              <a:rPr lang="en-US" altLang="ja-JP" sz="3200" dirty="0"/>
              <a:t>$1=\100</a:t>
            </a:r>
            <a:r>
              <a:rPr lang="ja-JP" altLang="en-US" sz="3200" dirty="0"/>
              <a:t>から</a:t>
            </a:r>
            <a:r>
              <a:rPr lang="en-US" altLang="ja-JP" sz="3200" dirty="0"/>
              <a:t>$1=\90</a:t>
            </a:r>
            <a:r>
              <a:rPr lang="ja-JP" altLang="en-US" sz="3200" dirty="0"/>
              <a:t>になったとすると、</a:t>
            </a:r>
          </a:p>
          <a:p>
            <a:pPr marL="342900" indent="-342900" algn="l">
              <a:lnSpc>
                <a:spcPct val="100000"/>
              </a:lnSpc>
              <a:spcBef>
                <a:spcPts val="500"/>
              </a:spcBef>
              <a:buFont typeface="Wingdings" panose="05000000000000000000" pitchFamily="2" charset="2"/>
              <a:buChar char="l"/>
            </a:pPr>
            <a:r>
              <a:rPr lang="ja-JP" altLang="en-US" sz="3200" dirty="0"/>
              <a:t>①の場合、資産が</a:t>
            </a:r>
            <a:r>
              <a:rPr lang="en-US" altLang="ja-JP" sz="3200" dirty="0"/>
              <a:t>100</a:t>
            </a:r>
            <a:r>
              <a:rPr lang="ja-JP" altLang="en-US" sz="3200" dirty="0"/>
              <a:t>万円⇒</a:t>
            </a:r>
            <a:r>
              <a:rPr lang="en-US" altLang="ja-JP" sz="3200" dirty="0"/>
              <a:t>90</a:t>
            </a:r>
            <a:r>
              <a:rPr lang="ja-JP" altLang="en-US" sz="3200" dirty="0"/>
              <a:t>万円と、</a:t>
            </a:r>
            <a:r>
              <a:rPr lang="en-US" altLang="ja-JP" sz="3200" dirty="0"/>
              <a:t>10</a:t>
            </a:r>
            <a:r>
              <a:rPr lang="ja-JP" altLang="en-US" sz="3200" dirty="0"/>
              <a:t>万円の損。負債が</a:t>
            </a:r>
            <a:r>
              <a:rPr lang="en-US" altLang="ja-JP" sz="3200" dirty="0"/>
              <a:t>90</a:t>
            </a:r>
            <a:r>
              <a:rPr lang="ja-JP" altLang="en-US" sz="3200" dirty="0"/>
              <a:t>万円⇒</a:t>
            </a:r>
            <a:r>
              <a:rPr lang="en-US" altLang="ja-JP" sz="3200" dirty="0"/>
              <a:t>81</a:t>
            </a:r>
            <a:r>
              <a:rPr lang="ja-JP" altLang="en-US" sz="3200" dirty="0"/>
              <a:t>万円と、</a:t>
            </a:r>
            <a:r>
              <a:rPr lang="en-US" altLang="ja-JP" sz="3200" dirty="0"/>
              <a:t>9</a:t>
            </a:r>
            <a:r>
              <a:rPr lang="ja-JP" altLang="en-US" sz="3200" dirty="0"/>
              <a:t>万円の得。合計すると、－</a:t>
            </a:r>
            <a:r>
              <a:rPr lang="en-US" altLang="ja-JP" sz="3200" dirty="0"/>
              <a:t>10</a:t>
            </a:r>
            <a:r>
              <a:rPr lang="ja-JP" altLang="en-US" sz="3200" dirty="0"/>
              <a:t>万円＋</a:t>
            </a:r>
            <a:r>
              <a:rPr lang="en-US" altLang="ja-JP" sz="3200" dirty="0"/>
              <a:t>9</a:t>
            </a:r>
            <a:r>
              <a:rPr lang="ja-JP" altLang="en-US" sz="3200" dirty="0"/>
              <a:t>万円＝</a:t>
            </a:r>
            <a:r>
              <a:rPr lang="en-US" altLang="ja-JP" sz="3200" dirty="0"/>
              <a:t>1</a:t>
            </a:r>
            <a:r>
              <a:rPr lang="ja-JP" altLang="en-US" sz="3200" dirty="0"/>
              <a:t>万円の損。</a:t>
            </a:r>
          </a:p>
          <a:p>
            <a:pPr marL="342900" indent="-342900" algn="l">
              <a:lnSpc>
                <a:spcPct val="100000"/>
              </a:lnSpc>
              <a:spcBef>
                <a:spcPts val="500"/>
              </a:spcBef>
              <a:buFont typeface="Wingdings" panose="05000000000000000000" pitchFamily="2" charset="2"/>
              <a:buChar char="l"/>
            </a:pPr>
            <a:r>
              <a:rPr lang="ja-JP" altLang="en-US" sz="3200" dirty="0"/>
              <a:t>②の場合、資産のみについて、</a:t>
            </a:r>
            <a:r>
              <a:rPr lang="en-US" altLang="ja-JP" sz="3200" dirty="0"/>
              <a:t>10</a:t>
            </a:r>
            <a:r>
              <a:rPr lang="ja-JP" altLang="en-US" sz="3200" dirty="0"/>
              <a:t>万円⇒</a:t>
            </a:r>
            <a:r>
              <a:rPr lang="en-US" altLang="ja-JP" sz="3200" dirty="0"/>
              <a:t>9</a:t>
            </a:r>
            <a:r>
              <a:rPr lang="ja-JP" altLang="en-US" sz="3200" dirty="0"/>
              <a:t>万円と、</a:t>
            </a:r>
            <a:r>
              <a:rPr lang="en-US" altLang="ja-JP" sz="3200" dirty="0"/>
              <a:t>1</a:t>
            </a:r>
            <a:r>
              <a:rPr lang="ja-JP" altLang="en-US" sz="3200" dirty="0"/>
              <a:t>万円の損。</a:t>
            </a:r>
          </a:p>
          <a:p>
            <a:pPr marL="342900" indent="-342900" algn="l">
              <a:lnSpc>
                <a:spcPct val="100000"/>
              </a:lnSpc>
              <a:spcBef>
                <a:spcPts val="500"/>
              </a:spcBef>
              <a:buFont typeface="Wingdings" panose="05000000000000000000" pitchFamily="2" charset="2"/>
              <a:buChar char="l"/>
            </a:pPr>
            <a:r>
              <a:rPr lang="ja-JP" altLang="en-US" sz="3200" dirty="0"/>
              <a:t>つまり、①と②は為替リスクという点では同じ。</a:t>
            </a:r>
          </a:p>
          <a:p>
            <a:pPr algn="l">
              <a:lnSpc>
                <a:spcPct val="100000"/>
              </a:lnSpc>
              <a:spcBef>
                <a:spcPts val="500"/>
              </a:spcBef>
            </a:pPr>
            <a:r>
              <a:rPr lang="ja-JP" altLang="en-US" sz="2800" dirty="0"/>
              <a:t>　</a:t>
            </a:r>
            <a:r>
              <a:rPr lang="en-US" altLang="ja-JP" sz="2800" dirty="0"/>
              <a:t>※</a:t>
            </a:r>
            <a:r>
              <a:rPr lang="ja-JP" altLang="en-US" sz="2800" dirty="0"/>
              <a:t>①の資産から負債を最初に引くと、ドル建ての純資産</a:t>
            </a:r>
            <a:r>
              <a:rPr lang="en-US" altLang="ja-JP" sz="2800"/>
              <a:t>1000</a:t>
            </a:r>
            <a:r>
              <a:rPr lang="ja-JP" altLang="en-US" sz="2800"/>
              <a:t>ドル</a:t>
            </a:r>
            <a:r>
              <a:rPr lang="ja-JP" altLang="en-US" sz="2800" dirty="0"/>
              <a:t>。</a:t>
            </a:r>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181571094"/>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このように、為替リスクとは、外貨建ての純資産または純負債に対して発生するものである。</a:t>
            </a:r>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r>
              <a:rPr lang="en-US" altLang="ja-JP" dirty="0"/>
              <a:t>〔</a:t>
            </a:r>
            <a:r>
              <a:rPr lang="ja-JP" altLang="en-US" dirty="0"/>
              <a:t>例題</a:t>
            </a:r>
            <a:r>
              <a:rPr lang="en-US" altLang="ja-JP" dirty="0"/>
              <a:t>〕 </a:t>
            </a:r>
            <a:r>
              <a:rPr lang="ja-JP" altLang="en-US" dirty="0"/>
              <a:t>ある日本企業が、ドル建ての資産を</a:t>
            </a:r>
            <a:r>
              <a:rPr lang="en-US" altLang="ja-JP" dirty="0"/>
              <a:t>8</a:t>
            </a:r>
            <a:r>
              <a:rPr lang="ja-JP" altLang="en-US" dirty="0"/>
              <a:t>万ドル、ドル建ての負債を</a:t>
            </a:r>
            <a:r>
              <a:rPr lang="en-US" altLang="ja-JP" dirty="0"/>
              <a:t>10</a:t>
            </a:r>
            <a:r>
              <a:rPr lang="ja-JP" altLang="en-US" dirty="0"/>
              <a:t>万ドル持っているとする。為替レートが、</a:t>
            </a:r>
            <a:r>
              <a:rPr lang="en-US" altLang="ja-JP" dirty="0"/>
              <a:t>$1=\100</a:t>
            </a:r>
            <a:r>
              <a:rPr lang="ja-JP" altLang="en-US" dirty="0"/>
              <a:t>から</a:t>
            </a:r>
            <a:r>
              <a:rPr lang="en-US" altLang="ja-JP" dirty="0"/>
              <a:t>$1=90</a:t>
            </a:r>
            <a:r>
              <a:rPr lang="ja-JP" altLang="en-US" dirty="0"/>
              <a:t>になったとすると、この企業は為替差益または差損をいくら被るか、答えなさい。</a:t>
            </a:r>
          </a:p>
          <a:p>
            <a:pPr algn="l">
              <a:lnSpc>
                <a:spcPct val="100000"/>
              </a:lnSpc>
              <a:spcBef>
                <a:spcPts val="500"/>
              </a:spcBef>
            </a:pPr>
            <a:endParaRPr lang="en-US" altLang="ja-JP" dirty="0"/>
          </a:p>
          <a:p>
            <a:pPr algn="l">
              <a:lnSpc>
                <a:spcPct val="100000"/>
              </a:lnSpc>
              <a:spcBef>
                <a:spcPts val="500"/>
              </a:spcBef>
            </a:pPr>
            <a:r>
              <a:rPr lang="en-US" altLang="ja-JP" dirty="0"/>
              <a:t>〔</a:t>
            </a:r>
            <a:r>
              <a:rPr lang="ja-JP" altLang="en-US" dirty="0"/>
              <a:t>解説</a:t>
            </a:r>
            <a:r>
              <a:rPr lang="en-US" altLang="ja-JP" dirty="0"/>
              <a:t>〕 </a:t>
            </a:r>
            <a:r>
              <a:rPr lang="ja-JP" altLang="en-US" dirty="0"/>
              <a:t>為替リスクは、外貨建ての資産と負債の差額にのみ発生する。この企業は純負債</a:t>
            </a:r>
            <a:r>
              <a:rPr lang="en-US" altLang="ja-JP" dirty="0"/>
              <a:t>2</a:t>
            </a:r>
            <a:r>
              <a:rPr lang="ja-JP" altLang="en-US" dirty="0"/>
              <a:t>万ドルを持っているので、それについてのみ考えればよい。この</a:t>
            </a:r>
            <a:r>
              <a:rPr lang="en-US" altLang="ja-JP" dirty="0"/>
              <a:t>2</a:t>
            </a:r>
            <a:r>
              <a:rPr lang="ja-JP" altLang="en-US" dirty="0"/>
              <a:t>万ドルが、</a:t>
            </a:r>
            <a:r>
              <a:rPr lang="en-US" altLang="ja-JP" dirty="0"/>
              <a:t>200</a:t>
            </a:r>
            <a:r>
              <a:rPr lang="ja-JP" altLang="en-US" dirty="0"/>
              <a:t>万円から</a:t>
            </a:r>
            <a:r>
              <a:rPr lang="en-US" altLang="ja-JP" dirty="0"/>
              <a:t>180</a:t>
            </a:r>
            <a:r>
              <a:rPr lang="ja-JP" altLang="en-US" dirty="0"/>
              <a:t>万円になる。負債が</a:t>
            </a:r>
            <a:r>
              <a:rPr lang="en-US" altLang="ja-JP" dirty="0"/>
              <a:t>20</a:t>
            </a:r>
            <a:r>
              <a:rPr lang="ja-JP" altLang="en-US" dirty="0"/>
              <a:t>万円減るのだから得である。答えは、</a:t>
            </a:r>
            <a:r>
              <a:rPr lang="en-US" altLang="ja-JP" dirty="0"/>
              <a:t>20</a:t>
            </a:r>
            <a:r>
              <a:rPr lang="ja-JP" altLang="en-US" dirty="0"/>
              <a:t>万円の為替差益を得る</a:t>
            </a:r>
            <a:r>
              <a:rPr lang="ja-JP" altLang="en-US"/>
              <a:t>、ということになる</a:t>
            </a:r>
            <a:r>
              <a:rPr lang="ja-JP" altLang="en-US" dirty="0"/>
              <a:t>。</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002542209"/>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latin typeface="22"/>
              </a:rPr>
              <a:t>この節</a:t>
            </a:r>
            <a:r>
              <a:rPr lang="ja-JP" altLang="en-US" sz="2800">
                <a:latin typeface="22"/>
              </a:rPr>
              <a:t>では、バラッサ</a:t>
            </a:r>
            <a:r>
              <a:rPr lang="ja-JP" altLang="en-US" sz="2800" dirty="0">
                <a:latin typeface="22"/>
              </a:rPr>
              <a:t>＝サミュエルソン効果、リプチンスキーの定理、ストルパー</a:t>
            </a:r>
            <a:r>
              <a:rPr lang="ja-JP" altLang="en-US" sz="2800">
                <a:latin typeface="22"/>
              </a:rPr>
              <a:t>＝サミュエルソン</a:t>
            </a:r>
            <a:r>
              <a:rPr lang="ja-JP" altLang="en-US" sz="2800" dirty="0">
                <a:latin typeface="22"/>
              </a:rPr>
              <a:t>の定理、ルイスの転換点などを説明する。</a:t>
            </a:r>
            <a:endParaRPr lang="en-US" altLang="ja-JP" sz="2800" dirty="0">
              <a:latin typeface="22"/>
            </a:endParaRPr>
          </a:p>
          <a:p>
            <a:pPr marL="342900" indent="-342900" algn="l">
              <a:lnSpc>
                <a:spcPct val="100000"/>
              </a:lnSpc>
              <a:spcBef>
                <a:spcPts val="500"/>
              </a:spcBef>
              <a:buFont typeface="Wingdings" panose="05000000000000000000" pitchFamily="2" charset="2"/>
              <a:buChar char="l"/>
            </a:pPr>
            <a:r>
              <a:rPr lang="ja-JP" altLang="en-US" sz="2800" dirty="0">
                <a:latin typeface="22"/>
              </a:rPr>
              <a:t>これらの理論は、国際金融論や国際経済論を初めとして様々な分野で言及される重要なものなので、簡単に解説する。</a:t>
            </a:r>
            <a:endParaRPr lang="en-US" altLang="ja-JP" sz="2800" dirty="0">
              <a:latin typeface="22"/>
            </a:endParaRPr>
          </a:p>
          <a:p>
            <a:pPr algn="l">
              <a:lnSpc>
                <a:spcPct val="100000"/>
              </a:lnSpc>
              <a:spcBef>
                <a:spcPts val="500"/>
              </a:spcBef>
            </a:pPr>
            <a:endParaRPr lang="en-US" altLang="ja-JP" sz="2800" dirty="0">
              <a:latin typeface="22"/>
            </a:endParaRPr>
          </a:p>
          <a:p>
            <a:pPr algn="l">
              <a:lnSpc>
                <a:spcPct val="100000"/>
              </a:lnSpc>
              <a:spcBef>
                <a:spcPts val="500"/>
              </a:spcBef>
            </a:pPr>
            <a:r>
              <a:rPr lang="en-US" altLang="ja-JP" sz="2800" dirty="0">
                <a:latin typeface="22"/>
              </a:rPr>
              <a:t>〔</a:t>
            </a:r>
            <a:r>
              <a:rPr lang="ja-JP" altLang="en-US" sz="2800" dirty="0">
                <a:latin typeface="22"/>
              </a:rPr>
              <a:t>バラッサ＝サミュエルソン効果</a:t>
            </a:r>
            <a:r>
              <a:rPr lang="en-US" altLang="ja-JP" sz="2800" dirty="0">
                <a:latin typeface="22"/>
              </a:rPr>
              <a:t>〕</a:t>
            </a:r>
            <a:endParaRPr lang="ja-JP" altLang="en-US" sz="2800" dirty="0">
              <a:latin typeface="22"/>
            </a:endParaRPr>
          </a:p>
          <a:p>
            <a:pPr marL="342900" indent="-342900" algn="l">
              <a:lnSpc>
                <a:spcPct val="100000"/>
              </a:lnSpc>
              <a:spcBef>
                <a:spcPts val="500"/>
              </a:spcBef>
              <a:buFont typeface="Wingdings" panose="05000000000000000000" pitchFamily="2" charset="2"/>
              <a:buChar char="l"/>
            </a:pPr>
            <a:r>
              <a:rPr lang="ja-JP" altLang="en-US" sz="2800" dirty="0">
                <a:latin typeface="22"/>
              </a:rPr>
              <a:t>発展途上国のように、経済発展が著しい国では、実質為替レートが増価してゆき、さらに、実質所得が上昇して物価水準も相対的に高くなる傾向がみられる。</a:t>
            </a:r>
          </a:p>
          <a:p>
            <a:pPr marL="342900" indent="-342900" algn="l">
              <a:lnSpc>
                <a:spcPct val="100000"/>
              </a:lnSpc>
              <a:spcBef>
                <a:spcPts val="500"/>
              </a:spcBef>
              <a:buFont typeface="Wingdings" panose="05000000000000000000" pitchFamily="2" charset="2"/>
              <a:buChar char="l"/>
            </a:pPr>
            <a:r>
              <a:rPr lang="ja-JP" altLang="en-US" sz="2800" dirty="0">
                <a:latin typeface="22"/>
              </a:rPr>
              <a:t>バラッサ・サミュエルソン効果は、こうした現象を理論的に説明しようとするものである。</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0117" y="1040860"/>
            <a:ext cx="11064239" cy="5187220"/>
          </a:xfrm>
        </p:spPr>
        <p:txBody>
          <a:bodyPr>
            <a:noAutofit/>
          </a:bodyPr>
          <a:lstStyle/>
          <a:p>
            <a:pPr algn="l">
              <a:lnSpc>
                <a:spcPct val="100000"/>
              </a:lnSpc>
              <a:spcBef>
                <a:spcPts val="500"/>
              </a:spcBef>
            </a:pPr>
            <a:r>
              <a:rPr lang="en-US" altLang="ja-JP" dirty="0"/>
              <a:t>〔</a:t>
            </a:r>
            <a:r>
              <a:rPr lang="ja-JP" altLang="en-US" dirty="0"/>
              <a:t>例題</a:t>
            </a:r>
            <a:r>
              <a:rPr lang="en-US" altLang="ja-JP" dirty="0"/>
              <a:t>〕 </a:t>
            </a:r>
            <a:r>
              <a:rPr lang="ja-JP" altLang="en-US" dirty="0"/>
              <a:t>　</a:t>
            </a:r>
          </a:p>
          <a:p>
            <a:pPr algn="l">
              <a:lnSpc>
                <a:spcPct val="100000"/>
              </a:lnSpc>
              <a:spcBef>
                <a:spcPts val="500"/>
              </a:spcBef>
            </a:pPr>
            <a:r>
              <a:rPr lang="ja-JP" altLang="en-US" dirty="0"/>
              <a:t>　ある日本企業の外貨建ての資産と負債が、下の左の表のようになっているとする。為替レートが、右の表のように変化したとき、この企業のトータルとしての為替差益または差損の状態を答えなさい。</a:t>
            </a: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r>
              <a:rPr lang="en-US" altLang="ja-JP" dirty="0"/>
              <a:t>〔</a:t>
            </a:r>
            <a:r>
              <a:rPr lang="ja-JP" altLang="en-US" dirty="0"/>
              <a:t>解き方</a:t>
            </a:r>
            <a:r>
              <a:rPr lang="en-US" altLang="ja-JP" dirty="0"/>
              <a:t>〕 </a:t>
            </a:r>
            <a:r>
              <a:rPr lang="ja-JP" altLang="en-US" dirty="0"/>
              <a:t>ドル建て資産・負債についての差益ないし差損の求め方は、例題と同じで、まずは純ポジションにしておいてから、計算する。人民元については、対ドルレートしか書かれていないので、人民元と円のクロスレートを計算する。そのクロスレートを使って、純ポジションについて、差益ないし差損を計算する。最後に、両者を合計すれば答えが出る。</a:t>
            </a:r>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en-US" altLang="ja-JP"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782535" y="2738117"/>
            <a:ext cx="3281465" cy="1143903"/>
          </a:xfrm>
          <a:prstGeom prst="rect">
            <a:avLst/>
          </a:prstGeom>
          <a:noFill/>
          <a:ln>
            <a:solidFill>
              <a:schemeClr val="tx1"/>
            </a:solidFill>
          </a:ln>
        </p:spPr>
        <p:txBody>
          <a:bodyPr wrap="square" rtlCol="0">
            <a:spAutoFit/>
          </a:bodyPr>
          <a:lstStyle/>
          <a:p>
            <a:pPr>
              <a:spcBef>
                <a:spcPts val="500"/>
              </a:spcBef>
            </a:pPr>
            <a:r>
              <a:rPr lang="ja-JP" altLang="en-US" sz="2000" dirty="0"/>
              <a:t>     （資産）　　　　（負債）　</a:t>
            </a:r>
          </a:p>
          <a:p>
            <a:pPr>
              <a:spcBef>
                <a:spcPts val="500"/>
              </a:spcBef>
            </a:pPr>
            <a:r>
              <a:rPr lang="en-US" altLang="ja-JP" sz="2000" dirty="0"/>
              <a:t> </a:t>
            </a:r>
            <a:r>
              <a:rPr lang="ja-JP" altLang="en-US" sz="2000" dirty="0"/>
              <a:t>　</a:t>
            </a:r>
            <a:r>
              <a:rPr lang="en-US" altLang="ja-JP" sz="2000" dirty="0"/>
              <a:t> 2.3</a:t>
            </a:r>
            <a:r>
              <a:rPr lang="ja-JP" altLang="en-US" sz="2000" dirty="0"/>
              <a:t>万ドル　　　</a:t>
            </a:r>
            <a:r>
              <a:rPr lang="en-US" altLang="ja-JP" sz="2000" dirty="0"/>
              <a:t>2.1</a:t>
            </a:r>
            <a:r>
              <a:rPr lang="ja-JP" altLang="en-US" sz="2000" dirty="0"/>
              <a:t>万ドル               </a:t>
            </a:r>
          </a:p>
          <a:p>
            <a:pPr>
              <a:spcBef>
                <a:spcPts val="500"/>
              </a:spcBef>
            </a:pPr>
            <a:r>
              <a:rPr lang="ja-JP" altLang="en-US" sz="2000" dirty="0"/>
              <a:t>　  </a:t>
            </a:r>
            <a:r>
              <a:rPr lang="en-US" altLang="ja-JP" sz="2000" dirty="0"/>
              <a:t>9</a:t>
            </a:r>
            <a:r>
              <a:rPr lang="ja-JP" altLang="en-US" sz="2000" dirty="0"/>
              <a:t>万元             </a:t>
            </a:r>
            <a:r>
              <a:rPr lang="en-US" altLang="ja-JP" sz="2000" dirty="0"/>
              <a:t>  10</a:t>
            </a:r>
            <a:r>
              <a:rPr lang="ja-JP" altLang="en-US" sz="2000" dirty="0"/>
              <a:t>万元</a:t>
            </a:r>
            <a:endParaRPr kumimoji="1" lang="ja-JP" altLang="en-US" sz="2000" dirty="0"/>
          </a:p>
        </p:txBody>
      </p:sp>
      <p:sp>
        <p:nvSpPr>
          <p:cNvPr id="5" name="テキスト ボックス 4"/>
          <p:cNvSpPr txBox="1"/>
          <p:nvPr/>
        </p:nvSpPr>
        <p:spPr>
          <a:xfrm>
            <a:off x="4788149" y="2738117"/>
            <a:ext cx="1876101" cy="954107"/>
          </a:xfrm>
          <a:prstGeom prst="rect">
            <a:avLst/>
          </a:prstGeom>
          <a:noFill/>
          <a:ln>
            <a:solidFill>
              <a:schemeClr val="tx1"/>
            </a:solidFill>
          </a:ln>
        </p:spPr>
        <p:txBody>
          <a:bodyPr wrap="square" rtlCol="0">
            <a:spAutoFit/>
          </a:bodyPr>
          <a:lstStyle/>
          <a:p>
            <a:r>
              <a:rPr kumimoji="1" lang="en-US" altLang="ja-JP" sz="2800" dirty="0"/>
              <a:t>$1=\110</a:t>
            </a:r>
          </a:p>
          <a:p>
            <a:r>
              <a:rPr lang="en-US" altLang="ja-JP" sz="2800" dirty="0"/>
              <a:t>$1=RMB5</a:t>
            </a:r>
            <a:endParaRPr kumimoji="1" lang="ja-JP" altLang="en-US" sz="2800" dirty="0"/>
          </a:p>
        </p:txBody>
      </p:sp>
      <p:sp>
        <p:nvSpPr>
          <p:cNvPr id="6" name="テキスト ボックス 5"/>
          <p:cNvSpPr txBox="1"/>
          <p:nvPr/>
        </p:nvSpPr>
        <p:spPr>
          <a:xfrm>
            <a:off x="7955280" y="2738116"/>
            <a:ext cx="1889760" cy="954107"/>
          </a:xfrm>
          <a:prstGeom prst="rect">
            <a:avLst/>
          </a:prstGeom>
          <a:noFill/>
          <a:ln>
            <a:solidFill>
              <a:schemeClr val="tx1"/>
            </a:solidFill>
          </a:ln>
        </p:spPr>
        <p:txBody>
          <a:bodyPr wrap="square" rtlCol="0">
            <a:spAutoFit/>
          </a:bodyPr>
          <a:lstStyle/>
          <a:p>
            <a:r>
              <a:rPr kumimoji="1" lang="en-US" altLang="ja-JP" sz="2800" dirty="0"/>
              <a:t>$1=\96</a:t>
            </a:r>
          </a:p>
          <a:p>
            <a:r>
              <a:rPr lang="en-US" altLang="ja-JP" sz="2800" dirty="0"/>
              <a:t>$1=RMB4</a:t>
            </a:r>
            <a:endParaRPr kumimoji="1" lang="ja-JP" altLang="en-US" sz="2800" dirty="0"/>
          </a:p>
        </p:txBody>
      </p:sp>
      <p:sp>
        <p:nvSpPr>
          <p:cNvPr id="7" name="右矢印 6"/>
          <p:cNvSpPr/>
          <p:nvPr/>
        </p:nvSpPr>
        <p:spPr>
          <a:xfrm>
            <a:off x="6876154" y="2996729"/>
            <a:ext cx="867222" cy="43688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2006199668"/>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経済発展の過程では、輸出産業といった貿易財部門の生産効率が上がり、サービス業などの非貿易財部門では、それほどでもない。</a:t>
            </a:r>
          </a:p>
          <a:p>
            <a:pPr marL="342900" indent="-342900" algn="l">
              <a:lnSpc>
                <a:spcPct val="100000"/>
              </a:lnSpc>
              <a:spcBef>
                <a:spcPts val="500"/>
              </a:spcBef>
              <a:buFont typeface="Wingdings" panose="05000000000000000000" pitchFamily="2" charset="2"/>
              <a:buChar char="l"/>
            </a:pPr>
            <a:r>
              <a:rPr lang="ja-JP" altLang="en-US" dirty="0"/>
              <a:t>理由は、貿易財部門では機械化や技術の導入などで生産性が上昇してゆくが、サービス業はどちらかといえば、人手によって成り立っている側面が強く、労働者を機械に置き換えてコストダウンを図るなどということは、やや難しいからである。</a:t>
            </a:r>
          </a:p>
          <a:p>
            <a:pPr marL="342900" indent="-342900" algn="l">
              <a:lnSpc>
                <a:spcPct val="100000"/>
              </a:lnSpc>
              <a:spcBef>
                <a:spcPts val="500"/>
              </a:spcBef>
              <a:buFont typeface="Wingdings" panose="05000000000000000000" pitchFamily="2" charset="2"/>
              <a:buChar char="l"/>
            </a:pPr>
            <a:r>
              <a:rPr lang="ja-JP" altLang="en-US" dirty="0"/>
              <a:t>その結果、競争力をつけた貿易財部門からの輸出によって、往々にして貿易黒字がもたらされて、名目為替レートはそれに引っ張られて増価してゆく（貿易財については、</a:t>
            </a:r>
            <a:r>
              <a:rPr lang="ja-JP" altLang="en-US"/>
              <a:t>購買力平価説、</a:t>
            </a:r>
            <a:r>
              <a:rPr lang="ja-JP" altLang="en-US" dirty="0"/>
              <a:t>すなわち、国際的な一物一価の法則が成り立つと仮定）。</a:t>
            </a:r>
          </a:p>
          <a:p>
            <a:pPr marL="342900" indent="-342900" algn="l">
              <a:lnSpc>
                <a:spcPct val="100000"/>
              </a:lnSpc>
              <a:spcBef>
                <a:spcPts val="500"/>
              </a:spcBef>
              <a:buFont typeface="Wingdings" panose="05000000000000000000" pitchFamily="2" charset="2"/>
              <a:buChar char="l"/>
            </a:pPr>
            <a:r>
              <a:rPr lang="ja-JP" altLang="en-US" dirty="0"/>
              <a:t>さらに、貿易財部門では輸出が好調となり、雇用が増大して賃金が上がる。一つの国の中では、労賃の水準は競争的に一意に決まると仮定できるので、サービス業でも賃金が上がる。</a:t>
            </a:r>
          </a:p>
          <a:p>
            <a:pPr marL="342900" indent="-342900" algn="l">
              <a:lnSpc>
                <a:spcPct val="100000"/>
              </a:lnSpc>
              <a:spcBef>
                <a:spcPts val="500"/>
              </a:spcBef>
              <a:buFont typeface="Wingdings" panose="05000000000000000000" pitchFamily="2" charset="2"/>
              <a:buChar char="l"/>
            </a:pPr>
            <a:r>
              <a:rPr lang="ja-JP" altLang="en-US" dirty="0"/>
              <a:t>その結果、物価水準も上昇する。物価が上昇するということは、実質為替レートが高くなるということである。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23035981"/>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第二次大戦後、日本は</a:t>
            </a:r>
            <a:r>
              <a:rPr lang="en-US" altLang="ja-JP" sz="2800" dirty="0"/>
              <a:t>$1=\360</a:t>
            </a:r>
            <a:r>
              <a:rPr lang="ja-JP" altLang="en-US" sz="2800" dirty="0"/>
              <a:t>の為替レートで経済復興を始めたが、今日まで、</a:t>
            </a:r>
            <a:r>
              <a:rPr lang="en-US" altLang="ja-JP" sz="2800" dirty="0"/>
              <a:t>$1=\100</a:t>
            </a:r>
            <a:r>
              <a:rPr lang="ja-JP" altLang="en-US" sz="2800" dirty="0"/>
              <a:t>前後の為替レートまで円高が進んだ（最高値は、</a:t>
            </a:r>
            <a:r>
              <a:rPr lang="en-US" altLang="ja-JP" sz="2800" dirty="0"/>
              <a:t>70</a:t>
            </a:r>
            <a:r>
              <a:rPr lang="ja-JP" altLang="en-US" sz="2800" dirty="0"/>
              <a:t>円台）。</a:t>
            </a:r>
          </a:p>
          <a:p>
            <a:pPr marL="342900" indent="-342900" algn="l">
              <a:lnSpc>
                <a:spcPct val="100000"/>
              </a:lnSpc>
              <a:spcBef>
                <a:spcPts val="500"/>
              </a:spcBef>
              <a:buFont typeface="Wingdings" panose="05000000000000000000" pitchFamily="2" charset="2"/>
              <a:buChar char="l"/>
            </a:pPr>
            <a:r>
              <a:rPr lang="ja-JP" altLang="en-US" sz="2800" dirty="0"/>
              <a:t>また、労賃も物価も先進国としての高い水準にまで達している。</a:t>
            </a:r>
          </a:p>
          <a:p>
            <a:pPr marL="342900" indent="-342900" algn="l">
              <a:lnSpc>
                <a:spcPct val="100000"/>
              </a:lnSpc>
              <a:spcBef>
                <a:spcPts val="500"/>
              </a:spcBef>
              <a:buFont typeface="Wingdings" panose="05000000000000000000" pitchFamily="2" charset="2"/>
              <a:buChar char="l"/>
            </a:pPr>
            <a:r>
              <a:rPr lang="ja-JP" altLang="en-US" sz="2800" dirty="0"/>
              <a:t>この要因として、貿易財部門の著しい生産性と競争力の上昇があったといえよう。</a:t>
            </a:r>
          </a:p>
          <a:p>
            <a:pPr marL="342900" indent="-342900" algn="l">
              <a:lnSpc>
                <a:spcPct val="100000"/>
              </a:lnSpc>
              <a:spcBef>
                <a:spcPts val="500"/>
              </a:spcBef>
              <a:buFont typeface="Wingdings" panose="05000000000000000000" pitchFamily="2" charset="2"/>
              <a:buChar char="l"/>
            </a:pPr>
            <a:r>
              <a:rPr lang="ja-JP" altLang="en-US" sz="2800" dirty="0"/>
              <a:t>また、バラッサ＝サミュエルソン効果は、昨今の途上国の経済発展についても適用可能な理論であるといえよう。</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59524641"/>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リプチンスキーの定理</a:t>
            </a:r>
            <a:r>
              <a:rPr lang="en-US" altLang="ja-JP" dirty="0"/>
              <a:t>〕</a:t>
            </a:r>
            <a:endParaRPr lang="ja-JP" altLang="en-US" dirty="0"/>
          </a:p>
          <a:p>
            <a:pPr marL="342900" indent="-342900" algn="l">
              <a:lnSpc>
                <a:spcPts val="3000"/>
              </a:lnSpc>
              <a:spcBef>
                <a:spcPts val="500"/>
              </a:spcBef>
              <a:buFont typeface="Wingdings" panose="05000000000000000000" pitchFamily="2" charset="2"/>
              <a:buChar char="l"/>
            </a:pPr>
            <a:r>
              <a:rPr lang="ja-JP" altLang="en-US" dirty="0"/>
              <a:t>資本集約的な財と労働集約的な財の</a:t>
            </a:r>
            <a:r>
              <a:rPr lang="en-US" altLang="ja-JP" dirty="0"/>
              <a:t>2</a:t>
            </a:r>
            <a:r>
              <a:rPr lang="ja-JP" altLang="en-US" dirty="0" err="1"/>
              <a:t>つで</a:t>
            </a:r>
            <a:r>
              <a:rPr lang="ja-JP" altLang="en-US" dirty="0"/>
              <a:t>成り立っている国を想定する。</a:t>
            </a:r>
          </a:p>
          <a:p>
            <a:pPr marL="342900" indent="-342900" algn="l">
              <a:lnSpc>
                <a:spcPts val="3000"/>
              </a:lnSpc>
              <a:spcBef>
                <a:spcPts val="500"/>
              </a:spcBef>
              <a:buFont typeface="Wingdings" panose="05000000000000000000" pitchFamily="2" charset="2"/>
              <a:buChar char="l"/>
            </a:pPr>
            <a:r>
              <a:rPr lang="ja-JP" altLang="en-US" dirty="0"/>
              <a:t>その場合、各財の生産量・供給量は、資本・労働の賦存量によって決定される、という定理。</a:t>
            </a:r>
          </a:p>
          <a:p>
            <a:pPr marL="360000" algn="l">
              <a:lnSpc>
                <a:spcPts val="3000"/>
              </a:lnSpc>
              <a:spcBef>
                <a:spcPts val="500"/>
              </a:spcBef>
            </a:pPr>
            <a:r>
              <a:rPr lang="en-US" altLang="ja-JP" sz="2200" dirty="0"/>
              <a:t>※</a:t>
            </a:r>
            <a:r>
              <a:rPr lang="ja-JP" altLang="en-US" sz="2200" dirty="0"/>
              <a:t>「賦存」とは、特定の資源や生産要素（資本、労働、土地など）が、自然環境や社会的環境によって、相対的に多く存在すること。</a:t>
            </a:r>
          </a:p>
          <a:p>
            <a:pPr marL="342900" indent="-342900" algn="l">
              <a:lnSpc>
                <a:spcPts val="3000"/>
              </a:lnSpc>
              <a:spcBef>
                <a:spcPts val="500"/>
              </a:spcBef>
              <a:buFont typeface="Wingdings" panose="05000000000000000000" pitchFamily="2" charset="2"/>
              <a:buChar char="l"/>
            </a:pPr>
            <a:r>
              <a:rPr lang="ja-JP" altLang="en-US" dirty="0"/>
              <a:t>すなわち、資本（労働）賦存比率の上昇は、資本（労働）集約的な財の生産・供給を増加させ、逆に、労働（資本）集約的な財の生産・供給を減少させる。</a:t>
            </a:r>
          </a:p>
          <a:p>
            <a:pPr marL="342900" indent="-342900" algn="l">
              <a:lnSpc>
                <a:spcPts val="3000"/>
              </a:lnSpc>
              <a:spcBef>
                <a:spcPts val="500"/>
              </a:spcBef>
              <a:buFont typeface="Wingdings" panose="05000000000000000000" pitchFamily="2" charset="2"/>
              <a:buChar char="l"/>
            </a:pPr>
            <a:r>
              <a:rPr lang="ja-JP" altLang="en-US" dirty="0"/>
              <a:t>ただし、両財の相対価格が不変であるとの前提での話。</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98005828"/>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わかりやすい例でいえば、労働者をたくさん使って、多彩なおかず入りの弁当を作っている部門と、機械化された工場でカップ麺を作っている国があるとする。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その国で出産ブームや移民の流入により、労働人口が増加したとすると、労賃が低下するので、労働者をたくさん使っている弁当部門が有利になり、生産が増える。</a:t>
            </a:r>
            <a:endParaRPr lang="en-US" altLang="ja-JP" dirty="0"/>
          </a:p>
          <a:p>
            <a:pPr marL="342900" indent="-342900" algn="l">
              <a:lnSpc>
                <a:spcPct val="100000"/>
              </a:lnSpc>
              <a:spcBef>
                <a:spcPts val="500"/>
              </a:spcBef>
              <a:buFont typeface="Wingdings" panose="05000000000000000000" pitchFamily="2" charset="2"/>
              <a:buChar char="l"/>
            </a:pPr>
            <a:r>
              <a:rPr lang="ja-JP" altLang="en-US" dirty="0"/>
              <a:t>逆に、新しい機械や技術の導入で、カップ麺の生産部門の方が有利になれば、カップ麺部門の生産が増えるのである。</a:t>
            </a:r>
            <a:endParaRPr lang="en-US" altLang="ja-JP" dirty="0"/>
          </a:p>
          <a:p>
            <a:pPr algn="l">
              <a:lnSpc>
                <a:spcPct val="100000"/>
              </a:lnSpc>
              <a:spcBef>
                <a:spcPts val="500"/>
              </a:spcBef>
            </a:pPr>
            <a:endParaRPr lang="en-US" altLang="ja-JP" dirty="0"/>
          </a:p>
          <a:p>
            <a:pPr algn="l">
              <a:lnSpc>
                <a:spcPct val="100000"/>
              </a:lnSpc>
              <a:spcBef>
                <a:spcPts val="500"/>
              </a:spcBef>
            </a:pPr>
            <a:r>
              <a:rPr lang="ja-JP" altLang="en-US" dirty="0"/>
              <a:t>［ストルパー＝サミュエルソンの定理］</a:t>
            </a:r>
          </a:p>
          <a:p>
            <a:pPr marL="342900" indent="-342900" algn="l">
              <a:lnSpc>
                <a:spcPct val="100000"/>
              </a:lnSpc>
              <a:spcBef>
                <a:spcPts val="500"/>
              </a:spcBef>
              <a:buFont typeface="Wingdings" panose="05000000000000000000" pitchFamily="2" charset="2"/>
              <a:buChar char="l"/>
            </a:pPr>
            <a:r>
              <a:rPr lang="ja-JP" altLang="en-US" dirty="0"/>
              <a:t>リカードやヘクシャー＝オリーンの理論では、労働が豊富な国は労働集約的な産業に比較優位を持ち、資本が豊富な国は資本集約的な産業に比較優位を持つ。また、天然資源の賦存も、特定の産業に比較優位をもたらす。ストルパー＝サミュエルソンの定理は、これを精緻化したもの。</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311034968"/>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ある生産物価格が上昇したら、その財の生産に多く使われている生産要素の価格が上昇し、その財の生産に集約的には使われていない生産要素の価格は低下する、という理論。</a:t>
            </a:r>
          </a:p>
          <a:p>
            <a:pPr marL="342900" indent="-342900" algn="l">
              <a:lnSpc>
                <a:spcPct val="100000"/>
              </a:lnSpc>
              <a:spcBef>
                <a:spcPts val="500"/>
              </a:spcBef>
              <a:buFont typeface="Wingdings" panose="05000000000000000000" pitchFamily="2" charset="2"/>
              <a:buChar char="l"/>
            </a:pPr>
            <a:r>
              <a:rPr lang="ja-JP" altLang="en-US" dirty="0"/>
              <a:t>労働力が豊富な途上国を想定しよう。その国はこれまで、外国と貿易をあまりしてこなかったが、貿易の自由化によって国際貿易を開始したとする。</a:t>
            </a:r>
          </a:p>
          <a:p>
            <a:pPr marL="342900" indent="-342900" algn="l">
              <a:lnSpc>
                <a:spcPct val="100000"/>
              </a:lnSpc>
              <a:spcBef>
                <a:spcPts val="500"/>
              </a:spcBef>
              <a:buFont typeface="Wingdings" panose="05000000000000000000" pitchFamily="2" charset="2"/>
              <a:buChar char="l"/>
            </a:pPr>
            <a:r>
              <a:rPr lang="ja-JP" altLang="en-US" dirty="0"/>
              <a:t>たとえば、ある途上国では大豆がたくさん採れるため、その輸出を先進国に対して始めて、その見返りとして、先進国からは自動車の輸入を自由化したとする。</a:t>
            </a:r>
          </a:p>
          <a:p>
            <a:pPr marL="342900" indent="-342900" algn="l">
              <a:lnSpc>
                <a:spcPct val="100000"/>
              </a:lnSpc>
              <a:spcBef>
                <a:spcPts val="500"/>
              </a:spcBef>
              <a:buFont typeface="Wingdings" panose="05000000000000000000" pitchFamily="2" charset="2"/>
              <a:buChar char="l"/>
            </a:pPr>
            <a:r>
              <a:rPr lang="ja-JP" altLang="en-US" dirty="0"/>
              <a:t>ヘクシャー＝オリーンの定理によれば、そうした国は労働集約的な財の生産に比較優位を持つ。</a:t>
            </a:r>
          </a:p>
          <a:p>
            <a:pPr marL="342900" indent="-342900" algn="l">
              <a:lnSpc>
                <a:spcPct val="100000"/>
              </a:lnSpc>
              <a:spcBef>
                <a:spcPts val="500"/>
              </a:spcBef>
              <a:buFont typeface="Wingdings" panose="05000000000000000000" pitchFamily="2" charset="2"/>
              <a:buChar char="l"/>
            </a:pPr>
            <a:r>
              <a:rPr lang="ja-JP" altLang="en-US" dirty="0"/>
              <a:t>つまり、先進国の自動車産業は、生産効率が良く、価格も手ごろで性能も良い。</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64171902"/>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一方、この途上国が細々と進めてきた国産の自動車は、旧式で乗り心地も悪く、価格も決して安くない。その結果、この途上国製の自動車は売れ行きが悪くなる。逆に、大豆栽培の農場では、先進国への大豆の輸出に沸き立ち、売れ行きもウナギ登りとなる。</a:t>
            </a:r>
          </a:p>
          <a:p>
            <a:pPr marL="342900" indent="-342900" algn="l">
              <a:lnSpc>
                <a:spcPct val="100000"/>
              </a:lnSpc>
              <a:spcBef>
                <a:spcPts val="500"/>
              </a:spcBef>
              <a:buFont typeface="Wingdings" panose="05000000000000000000" pitchFamily="2" charset="2"/>
              <a:buChar char="l"/>
            </a:pPr>
            <a:r>
              <a:rPr lang="ja-JP" altLang="en-US" dirty="0"/>
              <a:t>その結果、大豆農場では、人手不足となり求人が増える。</a:t>
            </a:r>
          </a:p>
          <a:p>
            <a:pPr marL="342900" indent="-342900" algn="l">
              <a:lnSpc>
                <a:spcPct val="100000"/>
              </a:lnSpc>
              <a:spcBef>
                <a:spcPts val="500"/>
              </a:spcBef>
              <a:buFont typeface="Wingdings" panose="05000000000000000000" pitchFamily="2" charset="2"/>
              <a:buChar char="l"/>
            </a:pPr>
            <a:r>
              <a:rPr lang="ja-JP" altLang="en-US" dirty="0"/>
              <a:t>自動車産業で働いていた人々が、大豆農場に雇用される可能性も高いが、この途上国の大豆栽培は人手が多く必要で、ある程度の機械化が進んでいた自動車産業の労働力だけでは、とても足りない。</a:t>
            </a:r>
          </a:p>
          <a:p>
            <a:pPr marL="342900" indent="-342900" algn="l">
              <a:lnSpc>
                <a:spcPct val="100000"/>
              </a:lnSpc>
              <a:spcBef>
                <a:spcPts val="500"/>
              </a:spcBef>
              <a:buFont typeface="Wingdings" panose="05000000000000000000" pitchFamily="2" charset="2"/>
              <a:buChar char="l"/>
            </a:pPr>
            <a:r>
              <a:rPr lang="ja-JP" altLang="en-US" dirty="0"/>
              <a:t>その結果、労賃が上昇する。</a:t>
            </a:r>
          </a:p>
          <a:p>
            <a:pPr marL="342900" indent="-342900" algn="l">
              <a:lnSpc>
                <a:spcPct val="100000"/>
              </a:lnSpc>
              <a:spcBef>
                <a:spcPts val="500"/>
              </a:spcBef>
              <a:buFont typeface="Wingdings" panose="05000000000000000000" pitchFamily="2" charset="2"/>
              <a:buChar char="l"/>
            </a:pPr>
            <a:r>
              <a:rPr lang="ja-JP" altLang="en-US" dirty="0"/>
              <a:t>逆に、自動車産業で使われていた資本用益の価格（機械のレンタル料、リース料など）は、余剰となってしまい価格が低下するのである。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245295931"/>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先進国と途上国間のこうした動向は、要素価格を均等化させる作用がある。</a:t>
            </a:r>
          </a:p>
          <a:p>
            <a:pPr marL="360000" algn="l">
              <a:lnSpc>
                <a:spcPct val="100000"/>
              </a:lnSpc>
              <a:spcBef>
                <a:spcPts val="500"/>
              </a:spcBef>
            </a:pPr>
            <a:r>
              <a:rPr lang="en-US" altLang="ja-JP" sz="2200" dirty="0"/>
              <a:t>※</a:t>
            </a:r>
            <a:r>
              <a:rPr lang="ja-JP" altLang="en-US" sz="2200" dirty="0"/>
              <a:t>要素価格とは、生産要素の価格、すなわち、地代、機械のレンタル料・リース料、労賃などのこと。</a:t>
            </a:r>
          </a:p>
          <a:p>
            <a:pPr marL="342900" indent="-342900" algn="l">
              <a:lnSpc>
                <a:spcPct val="100000"/>
              </a:lnSpc>
              <a:spcBef>
                <a:spcPts val="500"/>
              </a:spcBef>
              <a:buFont typeface="Wingdings" panose="05000000000000000000" pitchFamily="2" charset="2"/>
              <a:buChar char="l"/>
            </a:pPr>
            <a:r>
              <a:rPr lang="ja-JP" altLang="en-US" dirty="0"/>
              <a:t>上記の例の先進国の大豆産業では、途上国からの安い大豆の輸入によって、苦しい展開となる。</a:t>
            </a:r>
          </a:p>
          <a:p>
            <a:pPr marL="342900" indent="-342900" algn="l">
              <a:lnSpc>
                <a:spcPct val="100000"/>
              </a:lnSpc>
              <a:spcBef>
                <a:spcPts val="500"/>
              </a:spcBef>
              <a:buFont typeface="Wingdings" panose="05000000000000000000" pitchFamily="2" charset="2"/>
              <a:buChar char="l"/>
            </a:pPr>
            <a:r>
              <a:rPr lang="ja-JP" altLang="en-US" dirty="0"/>
              <a:t>結局、この先進国では、大豆産業での雇用が減って労賃が低下する。</a:t>
            </a:r>
          </a:p>
          <a:p>
            <a:pPr marL="342900" indent="-342900" algn="l">
              <a:lnSpc>
                <a:spcPct val="100000"/>
              </a:lnSpc>
              <a:spcBef>
                <a:spcPts val="500"/>
              </a:spcBef>
              <a:buFont typeface="Wingdings" panose="05000000000000000000" pitchFamily="2" charset="2"/>
              <a:buChar char="l"/>
            </a:pPr>
            <a:r>
              <a:rPr lang="ja-JP" altLang="en-US" dirty="0"/>
              <a:t>つまり、途上国の安い賃金に引っ張られて、先進国でも賃金が安くなるのである。</a:t>
            </a:r>
          </a:p>
          <a:p>
            <a:pPr marL="342900" indent="-342900" algn="l">
              <a:lnSpc>
                <a:spcPct val="100000"/>
              </a:lnSpc>
              <a:spcBef>
                <a:spcPts val="500"/>
              </a:spcBef>
              <a:buFont typeface="Wingdings" panose="05000000000000000000" pitchFamily="2" charset="2"/>
              <a:buChar char="l"/>
            </a:pPr>
            <a:r>
              <a:rPr lang="ja-JP" altLang="en-US" dirty="0"/>
              <a:t>もし、この先進国に賃金の下方硬直性があるならば、たとえ労賃はそれほど下がらなくても、失業率の上昇が起きるのである。</a:t>
            </a:r>
          </a:p>
          <a:p>
            <a:pPr marL="360000" algn="l">
              <a:lnSpc>
                <a:spcPct val="100000"/>
              </a:lnSpc>
              <a:spcBef>
                <a:spcPts val="500"/>
              </a:spcBef>
            </a:pPr>
            <a:r>
              <a:rPr lang="en-US" altLang="ja-JP" sz="2200" dirty="0">
                <a:latin typeface="22"/>
              </a:rPr>
              <a:t>※</a:t>
            </a:r>
            <a:r>
              <a:rPr lang="ja-JP" altLang="en-US" sz="2200" dirty="0">
                <a:latin typeface="22"/>
              </a:rPr>
              <a:t>賃金の下方硬直性とは、賃金水準は人々の生活と健康にかかわる問題であるため、他の財のように柔軟に引き下げることができない、という性質のこと。</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7</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243169709"/>
      </p:ext>
    </p:extLst>
  </p:cSld>
  <p:clrMapOvr>
    <a:masterClrMapping/>
  </p:clrMapOvr>
  <mc:AlternateContent xmlns:mc="http://schemas.openxmlformats.org/markup-compatibility/2006" xmlns:p14="http://schemas.microsoft.com/office/powerpoint/2010/main">
    <mc:Choice Requires="p14">
      <p:transition spd="slow" p14:dur="2000" advTm="153663"/>
    </mc:Choice>
    <mc:Fallback xmlns="">
      <p:transition spd="slow" advTm="153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1|5.9|43.4|42.2"/>
</p:tagLst>
</file>

<file path=ppt/tags/tag10.xml><?xml version="1.0" encoding="utf-8"?>
<p:tagLst xmlns:a="http://schemas.openxmlformats.org/drawingml/2006/main" xmlns:r="http://schemas.openxmlformats.org/officeDocument/2006/relationships" xmlns:p="http://schemas.openxmlformats.org/presentationml/2006/main">
  <p:tag name="TIMING" val="|5|6.1|5.9|43.4|42.2"/>
</p:tagLst>
</file>

<file path=ppt/tags/tag11.xml><?xml version="1.0" encoding="utf-8"?>
<p:tagLst xmlns:a="http://schemas.openxmlformats.org/drawingml/2006/main" xmlns:r="http://schemas.openxmlformats.org/officeDocument/2006/relationships" xmlns:p="http://schemas.openxmlformats.org/presentationml/2006/main">
  <p:tag name="TIMING" val="|5|6.1|5.9|43.4|42.2"/>
</p:tagLst>
</file>

<file path=ppt/tags/tag12.xml><?xml version="1.0" encoding="utf-8"?>
<p:tagLst xmlns:a="http://schemas.openxmlformats.org/drawingml/2006/main" xmlns:r="http://schemas.openxmlformats.org/officeDocument/2006/relationships" xmlns:p="http://schemas.openxmlformats.org/presentationml/2006/main">
  <p:tag name="TIMING" val="|5|6.1|5.9|43.4|42.2"/>
</p:tagLst>
</file>

<file path=ppt/tags/tag13.xml><?xml version="1.0" encoding="utf-8"?>
<p:tagLst xmlns:a="http://schemas.openxmlformats.org/drawingml/2006/main" xmlns:r="http://schemas.openxmlformats.org/officeDocument/2006/relationships" xmlns:p="http://schemas.openxmlformats.org/presentationml/2006/main">
  <p:tag name="TIMING" val="|5|6.1|5.9|43.4|42.2"/>
</p:tagLst>
</file>

<file path=ppt/tags/tag14.xml><?xml version="1.0" encoding="utf-8"?>
<p:tagLst xmlns:a="http://schemas.openxmlformats.org/drawingml/2006/main" xmlns:r="http://schemas.openxmlformats.org/officeDocument/2006/relationships" xmlns:p="http://schemas.openxmlformats.org/presentationml/2006/main">
  <p:tag name="TIMING" val="|5|6.1|5.9|43.4|42.2"/>
</p:tagLst>
</file>

<file path=ppt/tags/tag15.xml><?xml version="1.0" encoding="utf-8"?>
<p:tagLst xmlns:a="http://schemas.openxmlformats.org/drawingml/2006/main" xmlns:r="http://schemas.openxmlformats.org/officeDocument/2006/relationships" xmlns:p="http://schemas.openxmlformats.org/presentationml/2006/main">
  <p:tag name="TIMING" val="|5|6.1|5.9|43.4|42.2"/>
</p:tagLst>
</file>

<file path=ppt/tags/tag16.xml><?xml version="1.0" encoding="utf-8"?>
<p:tagLst xmlns:a="http://schemas.openxmlformats.org/drawingml/2006/main" xmlns:r="http://schemas.openxmlformats.org/officeDocument/2006/relationships" xmlns:p="http://schemas.openxmlformats.org/presentationml/2006/main">
  <p:tag name="TIMING" val="|5|6.1|5.9|43.4|42.2"/>
</p:tagLst>
</file>

<file path=ppt/tags/tag17.xml><?xml version="1.0" encoding="utf-8"?>
<p:tagLst xmlns:a="http://schemas.openxmlformats.org/drawingml/2006/main" xmlns:r="http://schemas.openxmlformats.org/officeDocument/2006/relationships" xmlns:p="http://schemas.openxmlformats.org/presentationml/2006/main">
  <p:tag name="TIMING" val="|5|6.1|5.9|43.4|42.2"/>
</p:tagLst>
</file>

<file path=ppt/tags/tag18.xml><?xml version="1.0" encoding="utf-8"?>
<p:tagLst xmlns:a="http://schemas.openxmlformats.org/drawingml/2006/main" xmlns:r="http://schemas.openxmlformats.org/officeDocument/2006/relationships" xmlns:p="http://schemas.openxmlformats.org/presentationml/2006/main">
  <p:tag name="TIMING" val="|5|6.1|5.9|43.4|42.2"/>
</p:tagLst>
</file>

<file path=ppt/tags/tag19.xml><?xml version="1.0" encoding="utf-8"?>
<p:tagLst xmlns:a="http://schemas.openxmlformats.org/drawingml/2006/main" xmlns:r="http://schemas.openxmlformats.org/officeDocument/2006/relationships" xmlns:p="http://schemas.openxmlformats.org/presentationml/2006/main">
  <p:tag name="TIMING" val="|5|6.1|5.9|43.4|42.2"/>
</p:tagLst>
</file>

<file path=ppt/tags/tag2.xml><?xml version="1.0" encoding="utf-8"?>
<p:tagLst xmlns:a="http://schemas.openxmlformats.org/drawingml/2006/main" xmlns:r="http://schemas.openxmlformats.org/officeDocument/2006/relationships" xmlns:p="http://schemas.openxmlformats.org/presentationml/2006/main">
  <p:tag name="TIMING" val="|5|6.1|5.9|43.4|42.2"/>
</p:tagLst>
</file>

<file path=ppt/tags/tag3.xml><?xml version="1.0" encoding="utf-8"?>
<p:tagLst xmlns:a="http://schemas.openxmlformats.org/drawingml/2006/main" xmlns:r="http://schemas.openxmlformats.org/officeDocument/2006/relationships" xmlns:p="http://schemas.openxmlformats.org/presentationml/2006/main">
  <p:tag name="TIMING" val="|5|6.1|5.9|43.4|42.2"/>
</p:tagLst>
</file>

<file path=ppt/tags/tag4.xml><?xml version="1.0" encoding="utf-8"?>
<p:tagLst xmlns:a="http://schemas.openxmlformats.org/drawingml/2006/main" xmlns:r="http://schemas.openxmlformats.org/officeDocument/2006/relationships" xmlns:p="http://schemas.openxmlformats.org/presentationml/2006/main">
  <p:tag name="TIMING" val="|5|6.1|5.9|43.4|42.2"/>
</p:tagLst>
</file>

<file path=ppt/tags/tag5.xml><?xml version="1.0" encoding="utf-8"?>
<p:tagLst xmlns:a="http://schemas.openxmlformats.org/drawingml/2006/main" xmlns:r="http://schemas.openxmlformats.org/officeDocument/2006/relationships" xmlns:p="http://schemas.openxmlformats.org/presentationml/2006/main">
  <p:tag name="TIMING" val="|5|6.1|5.9|43.4|42.2"/>
</p:tagLst>
</file>

<file path=ppt/tags/tag6.xml><?xml version="1.0" encoding="utf-8"?>
<p:tagLst xmlns:a="http://schemas.openxmlformats.org/drawingml/2006/main" xmlns:r="http://schemas.openxmlformats.org/officeDocument/2006/relationships" xmlns:p="http://schemas.openxmlformats.org/presentationml/2006/main">
  <p:tag name="TIMING" val="|5|6.1|5.9|43.4|42.2"/>
</p:tagLst>
</file>

<file path=ppt/tags/tag7.xml><?xml version="1.0" encoding="utf-8"?>
<p:tagLst xmlns:a="http://schemas.openxmlformats.org/drawingml/2006/main" xmlns:r="http://schemas.openxmlformats.org/officeDocument/2006/relationships" xmlns:p="http://schemas.openxmlformats.org/presentationml/2006/main">
  <p:tag name="TIMING" val="|5|6.1|5.9|43.4|42.2"/>
</p:tagLst>
</file>

<file path=ppt/tags/tag8.xml><?xml version="1.0" encoding="utf-8"?>
<p:tagLst xmlns:a="http://schemas.openxmlformats.org/drawingml/2006/main" xmlns:r="http://schemas.openxmlformats.org/officeDocument/2006/relationships" xmlns:p="http://schemas.openxmlformats.org/presentationml/2006/main">
  <p:tag name="TIMING" val="|5|6.1|5.9|43.4|42.2"/>
</p:tagLst>
</file>

<file path=ppt/tags/tag9.xml><?xml version="1.0" encoding="utf-8"?>
<p:tagLst xmlns:a="http://schemas.openxmlformats.org/drawingml/2006/main" xmlns:r="http://schemas.openxmlformats.org/officeDocument/2006/relationships" xmlns:p="http://schemas.openxmlformats.org/presentationml/2006/main">
  <p:tag name="TIMING" val="|5|6.1|5.9|43.4|42.2"/>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2238</TotalTime>
  <Words>3275</Words>
  <Application>Microsoft Office PowerPoint</Application>
  <PresentationFormat>ワイド画面</PresentationFormat>
  <Paragraphs>168</Paragraphs>
  <Slides>20</Slides>
  <Notes>20</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20</vt:i4>
      </vt:variant>
    </vt:vector>
  </HeadingPairs>
  <TitlesOfParts>
    <vt:vector size="30" baseType="lpstr">
      <vt:lpstr>22</vt: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lpstr>第7章2節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329</cp:revision>
  <dcterms:created xsi:type="dcterms:W3CDTF">2020-04-12T07:19:24Z</dcterms:created>
  <dcterms:modified xsi:type="dcterms:W3CDTF">2024-07-15T08:27:19Z</dcterms:modified>
</cp:coreProperties>
</file>