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ppt/notesSlides/notesSlide24.xml" ContentType="application/vnd.openxmlformats-officedocument.presentationml.notesSlide+xml"/>
  <Override PartName="/ppt/tags/tag24.xml" ContentType="application/vnd.openxmlformats-officedocument.presentationml.tags+xml"/>
  <Override PartName="/ppt/notesSlides/notesSlide25.xml" ContentType="application/vnd.openxmlformats-officedocument.presentationml.notesSlide+xml"/>
  <Override PartName="/ppt/tags/tag25.xml" ContentType="application/vnd.openxmlformats-officedocument.presentationml.tags+xml"/>
  <Override PartName="/ppt/notesSlides/notesSlide26.xml" ContentType="application/vnd.openxmlformats-officedocument.presentationml.notesSlide+xml"/>
  <Override PartName="/ppt/tags/tag26.xml" ContentType="application/vnd.openxmlformats-officedocument.presentationml.tags+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7" r:id="rId2"/>
    <p:sldMasterId id="2147483701" r:id="rId3"/>
    <p:sldMasterId id="2147483674" r:id="rId4"/>
    <p:sldMasterId id="2147483660" r:id="rId5"/>
  </p:sldMasterIdLst>
  <p:notesMasterIdLst>
    <p:notesMasterId r:id="rId33"/>
  </p:notesMasterIdLst>
  <p:handoutMasterIdLst>
    <p:handoutMasterId r:id="rId34"/>
  </p:handoutMasterIdLst>
  <p:sldIdLst>
    <p:sldId id="256" r:id="rId6"/>
    <p:sldId id="257" r:id="rId7"/>
    <p:sldId id="258" r:id="rId8"/>
    <p:sldId id="259" r:id="rId9"/>
    <p:sldId id="260" r:id="rId10"/>
    <p:sldId id="270" r:id="rId11"/>
    <p:sldId id="261" r:id="rId12"/>
    <p:sldId id="262" r:id="rId13"/>
    <p:sldId id="263" r:id="rId14"/>
    <p:sldId id="264" r:id="rId15"/>
    <p:sldId id="265" r:id="rId16"/>
    <p:sldId id="266" r:id="rId17"/>
    <p:sldId id="267" r:id="rId18"/>
    <p:sldId id="268" r:id="rId19"/>
    <p:sldId id="269"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5" autoAdjust="0"/>
    <p:restoredTop sz="95250" autoAdjust="0"/>
  </p:normalViewPr>
  <p:slideViewPr>
    <p:cSldViewPr snapToGrid="0">
      <p:cViewPr varScale="1">
        <p:scale>
          <a:sx n="71" d="100"/>
          <a:sy n="71" d="100"/>
        </p:scale>
        <p:origin x="58" y="228"/>
      </p:cViewPr>
      <p:guideLst/>
    </p:cSldViewPr>
  </p:slideViewPr>
  <p:notesTextViewPr>
    <p:cViewPr>
      <p:scale>
        <a:sx n="1" d="1"/>
        <a:sy n="1" d="1"/>
      </p:scale>
      <p:origin x="0" y="0"/>
    </p:cViewPr>
  </p:notesTextViewPr>
  <p:notesViewPr>
    <p:cSldViewPr snapToGrid="0">
      <p:cViewPr varScale="1">
        <p:scale>
          <a:sx n="57" d="100"/>
          <a:sy n="57" d="100"/>
        </p:scale>
        <p:origin x="2568" y="43"/>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E2486A-C254-4978-9D99-C2A82B36D619}" type="datetimeFigureOut">
              <a:rPr kumimoji="1" lang="ja-JP" altLang="en-US" smtClean="0"/>
              <a:t>2022/10/13</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6" name="スライド番号プレースホルダー 5"/>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D3735-E4A6-45FA-A94F-B476DEBAE3BB}" type="slidenum">
              <a:rPr kumimoji="1" lang="ja-JP" altLang="en-US" smtClean="0"/>
              <a:t>‹#›</a:t>
            </a:fld>
            <a:endParaRPr kumimoji="1" lang="ja-JP" altLang="en-US"/>
          </a:p>
        </p:txBody>
      </p:sp>
    </p:spTree>
    <p:extLst>
      <p:ext uri="{BB962C8B-B14F-4D97-AF65-F5344CB8AC3E}">
        <p14:creationId xmlns:p14="http://schemas.microsoft.com/office/powerpoint/2010/main" val="407615814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2DA1EF-D9CD-4AFD-BE82-CFE483286A68}" type="datetimeFigureOut">
              <a:rPr kumimoji="1" lang="ja-JP" altLang="en-US" smtClean="0"/>
              <a:t>2022/10/13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11501-1C33-46B9-9140-509589D034E0}" type="slidenum">
              <a:rPr kumimoji="1" lang="ja-JP" altLang="en-US" smtClean="0"/>
              <a:t>‹#›</a:t>
            </a:fld>
            <a:endParaRPr kumimoji="1" lang="ja-JP" altLang="en-US"/>
          </a:p>
        </p:txBody>
      </p:sp>
    </p:spTree>
    <p:extLst>
      <p:ext uri="{BB962C8B-B14F-4D97-AF65-F5344CB8AC3E}">
        <p14:creationId xmlns:p14="http://schemas.microsoft.com/office/powerpoint/2010/main" val="15511442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a:t>
            </a:fld>
            <a:endParaRPr kumimoji="1" lang="ja-JP" altLang="en-US"/>
          </a:p>
        </p:txBody>
      </p:sp>
    </p:spTree>
    <p:extLst>
      <p:ext uri="{BB962C8B-B14F-4D97-AF65-F5344CB8AC3E}">
        <p14:creationId xmlns:p14="http://schemas.microsoft.com/office/powerpoint/2010/main" val="15627676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10</a:t>
            </a:fld>
            <a:endParaRPr kumimoji="1" lang="ja-JP" altLang="en-US"/>
          </a:p>
        </p:txBody>
      </p:sp>
    </p:spTree>
    <p:extLst>
      <p:ext uri="{BB962C8B-B14F-4D97-AF65-F5344CB8AC3E}">
        <p14:creationId xmlns:p14="http://schemas.microsoft.com/office/powerpoint/2010/main" val="42484973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11</a:t>
            </a:fld>
            <a:endParaRPr kumimoji="1" lang="ja-JP" altLang="en-US"/>
          </a:p>
        </p:txBody>
      </p:sp>
    </p:spTree>
    <p:extLst>
      <p:ext uri="{BB962C8B-B14F-4D97-AF65-F5344CB8AC3E}">
        <p14:creationId xmlns:p14="http://schemas.microsoft.com/office/powerpoint/2010/main" val="15926571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12</a:t>
            </a:fld>
            <a:endParaRPr kumimoji="1" lang="ja-JP" altLang="en-US"/>
          </a:p>
        </p:txBody>
      </p:sp>
    </p:spTree>
    <p:extLst>
      <p:ext uri="{BB962C8B-B14F-4D97-AF65-F5344CB8AC3E}">
        <p14:creationId xmlns:p14="http://schemas.microsoft.com/office/powerpoint/2010/main" val="15673425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13</a:t>
            </a:fld>
            <a:endParaRPr kumimoji="1" lang="ja-JP" altLang="en-US"/>
          </a:p>
        </p:txBody>
      </p:sp>
    </p:spTree>
    <p:extLst>
      <p:ext uri="{BB962C8B-B14F-4D97-AF65-F5344CB8AC3E}">
        <p14:creationId xmlns:p14="http://schemas.microsoft.com/office/powerpoint/2010/main" val="16386145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14</a:t>
            </a:fld>
            <a:endParaRPr kumimoji="1" lang="ja-JP" altLang="en-US"/>
          </a:p>
        </p:txBody>
      </p:sp>
    </p:spTree>
    <p:extLst>
      <p:ext uri="{BB962C8B-B14F-4D97-AF65-F5344CB8AC3E}">
        <p14:creationId xmlns:p14="http://schemas.microsoft.com/office/powerpoint/2010/main" val="30191331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15</a:t>
            </a:fld>
            <a:endParaRPr kumimoji="1" lang="ja-JP" altLang="en-US"/>
          </a:p>
        </p:txBody>
      </p:sp>
    </p:spTree>
    <p:extLst>
      <p:ext uri="{BB962C8B-B14F-4D97-AF65-F5344CB8AC3E}">
        <p14:creationId xmlns:p14="http://schemas.microsoft.com/office/powerpoint/2010/main" val="3235736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16</a:t>
            </a:fld>
            <a:endParaRPr kumimoji="1" lang="ja-JP" altLang="en-US"/>
          </a:p>
        </p:txBody>
      </p:sp>
    </p:spTree>
    <p:extLst>
      <p:ext uri="{BB962C8B-B14F-4D97-AF65-F5344CB8AC3E}">
        <p14:creationId xmlns:p14="http://schemas.microsoft.com/office/powerpoint/2010/main" val="13960171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17</a:t>
            </a:fld>
            <a:endParaRPr kumimoji="1" lang="ja-JP" altLang="en-US"/>
          </a:p>
        </p:txBody>
      </p:sp>
    </p:spTree>
    <p:extLst>
      <p:ext uri="{BB962C8B-B14F-4D97-AF65-F5344CB8AC3E}">
        <p14:creationId xmlns:p14="http://schemas.microsoft.com/office/powerpoint/2010/main" val="36522129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18</a:t>
            </a:fld>
            <a:endParaRPr kumimoji="1" lang="ja-JP" altLang="en-US"/>
          </a:p>
        </p:txBody>
      </p:sp>
    </p:spTree>
    <p:extLst>
      <p:ext uri="{BB962C8B-B14F-4D97-AF65-F5344CB8AC3E}">
        <p14:creationId xmlns:p14="http://schemas.microsoft.com/office/powerpoint/2010/main" val="28934624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19</a:t>
            </a:fld>
            <a:endParaRPr kumimoji="1" lang="ja-JP" altLang="en-US"/>
          </a:p>
        </p:txBody>
      </p:sp>
    </p:spTree>
    <p:extLst>
      <p:ext uri="{BB962C8B-B14F-4D97-AF65-F5344CB8AC3E}">
        <p14:creationId xmlns:p14="http://schemas.microsoft.com/office/powerpoint/2010/main" val="322306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a:t>
            </a:fld>
            <a:endParaRPr kumimoji="1" lang="ja-JP" altLang="en-US"/>
          </a:p>
        </p:txBody>
      </p:sp>
    </p:spTree>
    <p:extLst>
      <p:ext uri="{BB962C8B-B14F-4D97-AF65-F5344CB8AC3E}">
        <p14:creationId xmlns:p14="http://schemas.microsoft.com/office/powerpoint/2010/main" val="5162422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20</a:t>
            </a:fld>
            <a:endParaRPr kumimoji="1" lang="ja-JP" altLang="en-US"/>
          </a:p>
        </p:txBody>
      </p:sp>
    </p:spTree>
    <p:extLst>
      <p:ext uri="{BB962C8B-B14F-4D97-AF65-F5344CB8AC3E}">
        <p14:creationId xmlns:p14="http://schemas.microsoft.com/office/powerpoint/2010/main" val="5211500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21</a:t>
            </a:fld>
            <a:endParaRPr kumimoji="1" lang="ja-JP" altLang="en-US"/>
          </a:p>
        </p:txBody>
      </p:sp>
    </p:spTree>
    <p:extLst>
      <p:ext uri="{BB962C8B-B14F-4D97-AF65-F5344CB8AC3E}">
        <p14:creationId xmlns:p14="http://schemas.microsoft.com/office/powerpoint/2010/main" val="244095952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22</a:t>
            </a:fld>
            <a:endParaRPr kumimoji="1" lang="ja-JP" altLang="en-US"/>
          </a:p>
        </p:txBody>
      </p:sp>
    </p:spTree>
    <p:extLst>
      <p:ext uri="{BB962C8B-B14F-4D97-AF65-F5344CB8AC3E}">
        <p14:creationId xmlns:p14="http://schemas.microsoft.com/office/powerpoint/2010/main" val="3831376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23</a:t>
            </a:fld>
            <a:endParaRPr kumimoji="1" lang="ja-JP" altLang="en-US"/>
          </a:p>
        </p:txBody>
      </p:sp>
    </p:spTree>
    <p:extLst>
      <p:ext uri="{BB962C8B-B14F-4D97-AF65-F5344CB8AC3E}">
        <p14:creationId xmlns:p14="http://schemas.microsoft.com/office/powerpoint/2010/main" val="26019748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24</a:t>
            </a:fld>
            <a:endParaRPr kumimoji="1" lang="ja-JP" altLang="en-US"/>
          </a:p>
        </p:txBody>
      </p:sp>
    </p:spTree>
    <p:extLst>
      <p:ext uri="{BB962C8B-B14F-4D97-AF65-F5344CB8AC3E}">
        <p14:creationId xmlns:p14="http://schemas.microsoft.com/office/powerpoint/2010/main" val="14705183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25</a:t>
            </a:fld>
            <a:endParaRPr kumimoji="1" lang="ja-JP" altLang="en-US"/>
          </a:p>
        </p:txBody>
      </p:sp>
    </p:spTree>
    <p:extLst>
      <p:ext uri="{BB962C8B-B14F-4D97-AF65-F5344CB8AC3E}">
        <p14:creationId xmlns:p14="http://schemas.microsoft.com/office/powerpoint/2010/main" val="41168042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26</a:t>
            </a:fld>
            <a:endParaRPr kumimoji="1" lang="ja-JP" altLang="en-US"/>
          </a:p>
        </p:txBody>
      </p:sp>
    </p:spTree>
    <p:extLst>
      <p:ext uri="{BB962C8B-B14F-4D97-AF65-F5344CB8AC3E}">
        <p14:creationId xmlns:p14="http://schemas.microsoft.com/office/powerpoint/2010/main" val="37356384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27</a:t>
            </a:fld>
            <a:endParaRPr kumimoji="1" lang="ja-JP" altLang="en-US"/>
          </a:p>
        </p:txBody>
      </p:sp>
    </p:spTree>
    <p:extLst>
      <p:ext uri="{BB962C8B-B14F-4D97-AF65-F5344CB8AC3E}">
        <p14:creationId xmlns:p14="http://schemas.microsoft.com/office/powerpoint/2010/main" val="1539994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3</a:t>
            </a:fld>
            <a:endParaRPr kumimoji="1" lang="ja-JP" altLang="en-US"/>
          </a:p>
        </p:txBody>
      </p:sp>
    </p:spTree>
    <p:extLst>
      <p:ext uri="{BB962C8B-B14F-4D97-AF65-F5344CB8AC3E}">
        <p14:creationId xmlns:p14="http://schemas.microsoft.com/office/powerpoint/2010/main" val="13084461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4</a:t>
            </a:fld>
            <a:endParaRPr kumimoji="1" lang="ja-JP" altLang="en-US"/>
          </a:p>
        </p:txBody>
      </p:sp>
    </p:spTree>
    <p:extLst>
      <p:ext uri="{BB962C8B-B14F-4D97-AF65-F5344CB8AC3E}">
        <p14:creationId xmlns:p14="http://schemas.microsoft.com/office/powerpoint/2010/main" val="2141614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5</a:t>
            </a:fld>
            <a:endParaRPr kumimoji="1" lang="ja-JP" altLang="en-US"/>
          </a:p>
        </p:txBody>
      </p:sp>
    </p:spTree>
    <p:extLst>
      <p:ext uri="{BB962C8B-B14F-4D97-AF65-F5344CB8AC3E}">
        <p14:creationId xmlns:p14="http://schemas.microsoft.com/office/powerpoint/2010/main" val="2511947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6</a:t>
            </a:fld>
            <a:endParaRPr kumimoji="1" lang="ja-JP" altLang="en-US"/>
          </a:p>
        </p:txBody>
      </p:sp>
    </p:spTree>
    <p:extLst>
      <p:ext uri="{BB962C8B-B14F-4D97-AF65-F5344CB8AC3E}">
        <p14:creationId xmlns:p14="http://schemas.microsoft.com/office/powerpoint/2010/main" val="2952324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7</a:t>
            </a:fld>
            <a:endParaRPr kumimoji="1" lang="ja-JP" altLang="en-US"/>
          </a:p>
        </p:txBody>
      </p:sp>
    </p:spTree>
    <p:extLst>
      <p:ext uri="{BB962C8B-B14F-4D97-AF65-F5344CB8AC3E}">
        <p14:creationId xmlns:p14="http://schemas.microsoft.com/office/powerpoint/2010/main" val="32694178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8</a:t>
            </a:fld>
            <a:endParaRPr kumimoji="1" lang="ja-JP" altLang="en-US"/>
          </a:p>
        </p:txBody>
      </p:sp>
    </p:spTree>
    <p:extLst>
      <p:ext uri="{BB962C8B-B14F-4D97-AF65-F5344CB8AC3E}">
        <p14:creationId xmlns:p14="http://schemas.microsoft.com/office/powerpoint/2010/main" val="26754809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CE511501-1C33-46B9-9140-509589D034E0}" type="slidenum">
              <a:rPr kumimoji="1" lang="ja-JP" altLang="en-US" smtClean="0"/>
              <a:t>9</a:t>
            </a:fld>
            <a:endParaRPr kumimoji="1" lang="ja-JP" altLang="en-US"/>
          </a:p>
        </p:txBody>
      </p:sp>
    </p:spTree>
    <p:extLst>
      <p:ext uri="{BB962C8B-B14F-4D97-AF65-F5344CB8AC3E}">
        <p14:creationId xmlns:p14="http://schemas.microsoft.com/office/powerpoint/2010/main" val="1953598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7" name="日付プレースホルダー 6"/>
          <p:cNvSpPr>
            <a:spLocks noGrp="1"/>
          </p:cNvSpPr>
          <p:nvPr>
            <p:ph type="dt" sz="half" idx="10"/>
          </p:nvPr>
        </p:nvSpPr>
        <p:spPr/>
        <p:txBody>
          <a:bodyPr/>
          <a:lstStyle/>
          <a:p>
            <a:fld id="{026DFA7C-4F8D-470B-A1AB-BB25CCB9B707}" type="datetime1">
              <a:rPr kumimoji="1" lang="ja-JP" altLang="en-US" smtClean="0"/>
              <a:t>2022/10/13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3885631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4DDB483-FDB8-4B66-AEC4-03EA20D8596C}"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24570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856A08-FFB8-4A07-A9CF-34267C9F5426}"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54184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2E70892-132D-43F8-8C1F-1B33E49CB960}"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43214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E88683B-0EC3-4D7C-95CE-F2516E1DCCB7}"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3698886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8ABC973-0F92-49D7-9AFA-F399CE8179CC}"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804159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CCFD85D-9A4D-49FC-A843-BAD8B568CCB4}"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089185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578E3AA-5B17-443D-AAE7-7D5067A13386}" type="datetime1">
              <a:rPr kumimoji="1" lang="ja-JP" altLang="en-US" smtClean="0"/>
              <a:t>2022/10/13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2363809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9EF4A47-9F84-4C87-9279-516403C9F658}"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88916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4EE0422-883A-4692-9B69-827F877A5CC4}" type="datetime1">
              <a:rPr kumimoji="1" lang="ja-JP" altLang="en-US" smtClean="0"/>
              <a:t>2022/10/13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5575769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C74DC46-3661-4FC3-B415-8798A737DE2B}" type="datetime1">
              <a:rPr kumimoji="1" lang="ja-JP" altLang="en-US" smtClean="0"/>
              <a:t>2022/10/13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555076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E47E0F9-5EFA-4562-AD16-74DEBC8541C0}" type="datetime1">
              <a:rPr kumimoji="1" lang="ja-JP" altLang="en-US" smtClean="0"/>
              <a:t>2022/10/13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2267521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EBB8E8E-4247-4462-B452-B357BFF98658}" type="datetime1">
              <a:rPr kumimoji="1" lang="ja-JP" altLang="en-US" smtClean="0"/>
              <a:t>2022/10/13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7773859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FBA0129-6E8F-4396-AE89-2FC70F3C1DC8}"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33357803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77DE3D1-10D5-4118-9127-B3F958F786F1}"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446036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D022036-A8CF-4CFC-A48E-833467CC6E61}"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7810322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0C24A9C-2BE1-422B-AA65-B1612591ECAA}"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12180923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F4DA547-90AD-4701-A6C8-27336E17D868}" type="datetime1">
              <a:rPr kumimoji="1" lang="ja-JP" altLang="en-US" smtClean="0"/>
              <a:t>2022/10/13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42728504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19C06F6-7FE9-4BFF-8123-54DD9037E158}"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41705729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F35C47C-225E-498F-A52E-42621E856228}"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709284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1B405-C23F-4D44-B2FD-0954B5C9C0B3}"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4317925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576AC81-6A20-4A7C-85E2-F992258A33AF}"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36753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09D92F5-8EB7-4169-B968-D1B1CDA71AE2}"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359087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CC5903-6349-4BE5-B997-C55E198A5BEA}" type="datetime1">
              <a:rPr kumimoji="1" lang="ja-JP" altLang="en-US" smtClean="0"/>
              <a:t>2022/10/13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2744013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909FE12-BEEF-4596-B5D9-FB28F79B2023}" type="datetime1">
              <a:rPr kumimoji="1" lang="ja-JP" altLang="en-US" smtClean="0"/>
              <a:t>2022/10/13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33611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AE82434-2B09-4BE6-A552-9397770DF854}" type="datetime1">
              <a:rPr kumimoji="1" lang="ja-JP" altLang="en-US" smtClean="0"/>
              <a:t>2022/10/13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952314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CD6915-2D2D-49D1-9095-F1174EFF0DA8}"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77793930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D0C3808-A616-46CC-BE1B-D90740542550}"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13206411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61C886-FF3C-4C8E-A64D-AB2A872EF092}"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32237204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5BB2C1E-F597-4826-8F56-2F99464A1080}"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267631849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ECB4FBC-1472-423D-AA4B-A3A4345D6D34}"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68382973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3D44A02-7F50-4935-95B6-C042D06F21A6}"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27590036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CDE8C6-78C4-4896-A40C-0064E8D1D024}"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821191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2CB2C4D-DE41-4C8C-83C7-B35C92E75773}"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402163240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60FB27A-2842-45D1-8395-EC8343117B99}"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356745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D2F4FE83-262F-4D5D-BB2E-E46B2A42AA27}" type="datetime1">
              <a:rPr kumimoji="1" lang="ja-JP" altLang="en-US" smtClean="0"/>
              <a:t>2022/10/13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1224817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69ECD97-E321-482C-925E-456FFBA9EBEA}" type="datetime1">
              <a:rPr kumimoji="1" lang="ja-JP" altLang="en-US" smtClean="0"/>
              <a:t>2022/10/13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156554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A3937A3-D8F9-475B-A631-25DC052CED47}" type="datetime1">
              <a:rPr kumimoji="1" lang="ja-JP" altLang="en-US" smtClean="0"/>
              <a:t>2022/10/13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92548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EDF4228-2AB5-410C-8C7E-25E6DBE413D9}"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423761758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FAC1ED1-575A-41DD-A045-0005DFBFA15C}"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519385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E528B5-4AEB-4C3A-A8ED-78EE976BA7E6}"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3385742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A823E39-B061-4431-89E9-EC731F3C6A92}"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2F27B11-74A9-4FF3-B93D-8CD4ADE42620}" type="slidenum">
              <a:rPr kumimoji="1" lang="ja-JP" altLang="en-US" smtClean="0"/>
              <a:t>‹#›</a:t>
            </a:fld>
            <a:endParaRPr kumimoji="1" lang="ja-JP" altLang="en-US"/>
          </a:p>
        </p:txBody>
      </p:sp>
    </p:spTree>
    <p:extLst>
      <p:ext uri="{BB962C8B-B14F-4D97-AF65-F5344CB8AC3E}">
        <p14:creationId xmlns:p14="http://schemas.microsoft.com/office/powerpoint/2010/main" val="152942314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91AA8E2-2AD9-41D3-9BD5-9EBAF2F0723F}" type="datetime1">
              <a:rPr kumimoji="1" lang="ja-JP" altLang="en-US" smtClean="0"/>
              <a:t>2022/10/13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80145618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4D7B09-473A-4596-97C4-E1608D3F27A9}"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317175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349EF72-CB3E-4F82-8200-FD09214F1B55}"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8687347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396F500-5FC5-4F81-B32D-CD134C83131B}"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51860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B72BA70-7430-4EFA-BAA4-2C1805AB4A60}"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57122668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53A4457-A826-43BF-8B5F-7F82D85903DE}"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48862681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4A196AA-3B1A-4A99-8CE8-AEEAB4756832}" type="datetime1">
              <a:rPr kumimoji="1" lang="ja-JP" altLang="en-US" smtClean="0"/>
              <a:t>2022/10/13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61024437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0D1CA45-A8EE-4FDD-87DF-BE4C2180BFC9}" type="datetime1">
              <a:rPr kumimoji="1" lang="ja-JP" altLang="en-US" smtClean="0"/>
              <a:t>2022/10/13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335298722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B589596-4396-475B-BAFF-670B4E4C65DB}" type="datetime1">
              <a:rPr kumimoji="1" lang="ja-JP" altLang="en-US" smtClean="0"/>
              <a:t>2022/10/13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5780005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5F58CCF-47EF-47E9-A682-D65C43EB1E07}"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76890180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FD21C0E-0B2B-4E75-953D-7B3BC2F5EECF}"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09975110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E96559-135C-4DAA-991F-30834100C1C7}"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267500330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8CBB9FD-27DC-4039-A47A-950D3DD1BF4F}" type="datetime1">
              <a:rPr kumimoji="1" lang="ja-JP" altLang="en-US" smtClean="0"/>
              <a:t>2022/10/13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66577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ACE4D92-1CD5-43F0-A239-8AEBB906CDCD}" type="datetime1">
              <a:rPr kumimoji="1" lang="ja-JP" altLang="en-US" smtClean="0"/>
              <a:t>2022/10/13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349494140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6" name="日付プレースホルダー 5"/>
          <p:cNvSpPr>
            <a:spLocks noGrp="1"/>
          </p:cNvSpPr>
          <p:nvPr>
            <p:ph type="dt" sz="half" idx="10"/>
          </p:nvPr>
        </p:nvSpPr>
        <p:spPr/>
        <p:txBody>
          <a:bodyPr/>
          <a:lstStyle/>
          <a:p>
            <a:fld id="{D1D66405-1911-4D2F-B4DC-6507D3374896}" type="datetime1">
              <a:rPr kumimoji="1" lang="ja-JP" altLang="en-US" smtClean="0"/>
              <a:t>2022/10/13</a:t>
            </a:fld>
            <a:endParaRPr kumimoji="1" lang="ja-JP" altLang="en-US"/>
          </a:p>
        </p:txBody>
      </p:sp>
      <p:sp>
        <p:nvSpPr>
          <p:cNvPr id="7" name="フッター プレースホルダー 6"/>
          <p:cNvSpPr>
            <a:spLocks noGrp="1"/>
          </p:cNvSpPr>
          <p:nvPr>
            <p:ph type="ftr" sz="quarter" idx="11"/>
          </p:nvPr>
        </p:nvSpPr>
        <p:spPr/>
        <p:txBody>
          <a:bodyPr/>
          <a:lstStyle/>
          <a:p>
            <a:endParaRPr kumimoji="1" lang="ja-JP" altLang="en-US"/>
          </a:p>
        </p:txBody>
      </p:sp>
      <p:sp>
        <p:nvSpPr>
          <p:cNvPr id="8" name="スライド番号プレースホルダー 7"/>
          <p:cNvSpPr>
            <a:spLocks noGrp="1"/>
          </p:cNvSpPr>
          <p:nvPr>
            <p:ph type="sldNum" sz="quarter" idx="12"/>
          </p:nvPr>
        </p:nvSpPr>
        <p:spPr/>
        <p:txBody>
          <a:body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1032290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F25CA54-9F9F-4500-8D26-2A67EFF44DB3}" type="datetime1">
              <a:rPr kumimoji="1" lang="ja-JP" altLang="en-US" smtClean="0"/>
              <a:t>2022/10/13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1565684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C8FECBC-4F40-47FE-B137-626A979DF050}" type="datetime1">
              <a:rPr kumimoji="1" lang="ja-JP" altLang="en-US" smtClean="0"/>
              <a:t>2022/10/13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8183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C320F0C-03F2-460B-B1B7-AFE40419A343}" type="datetime1">
              <a:rPr kumimoji="1" lang="ja-JP" altLang="en-US" smtClean="0"/>
              <a:t>2022/10/13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C7902E-D286-4B94-BC56-2A8558325CB4}" type="slidenum">
              <a:rPr kumimoji="1" lang="ja-JP" altLang="en-US" smtClean="0"/>
              <a:t>‹#›</a:t>
            </a:fld>
            <a:endParaRPr kumimoji="1" lang="ja-JP" altLang="en-US"/>
          </a:p>
        </p:txBody>
      </p:sp>
    </p:spTree>
    <p:extLst>
      <p:ext uri="{BB962C8B-B14F-4D97-AF65-F5344CB8AC3E}">
        <p14:creationId xmlns:p14="http://schemas.microsoft.com/office/powerpoint/2010/main" val="22458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020A8-F826-42B6-9291-1C176EC26609}" type="datetime1">
              <a:rPr kumimoji="1" lang="ja-JP" altLang="en-US" smtClean="0"/>
              <a:t>2022/10/13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7902E-D286-4B94-BC56-2A8558325CB4}" type="slidenum">
              <a:rPr kumimoji="1" lang="ja-JP" altLang="en-US" smtClean="0"/>
              <a:t>‹#›</a:t>
            </a:fld>
            <a:endParaRPr kumimoji="1" lang="ja-JP" altLang="en-US" dirty="0"/>
          </a:p>
        </p:txBody>
      </p:sp>
    </p:spTree>
    <p:extLst>
      <p:ext uri="{BB962C8B-B14F-4D97-AF65-F5344CB8AC3E}">
        <p14:creationId xmlns:p14="http://schemas.microsoft.com/office/powerpoint/2010/main" val="848814347"/>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B01D1F-6287-485A-9C07-5A7874ADA035}" type="datetime1">
              <a:rPr kumimoji="1" lang="ja-JP" altLang="en-US" smtClean="0"/>
              <a:t>2022/10/13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2B5E4-9F34-449E-B1FA-0AD9E774C27B}" type="slidenum">
              <a:rPr kumimoji="1" lang="ja-JP" altLang="en-US" smtClean="0"/>
              <a:t>‹#›</a:t>
            </a:fld>
            <a:endParaRPr kumimoji="1" lang="ja-JP" altLang="en-US"/>
          </a:p>
        </p:txBody>
      </p:sp>
    </p:spTree>
    <p:extLst>
      <p:ext uri="{BB962C8B-B14F-4D97-AF65-F5344CB8AC3E}">
        <p14:creationId xmlns:p14="http://schemas.microsoft.com/office/powerpoint/2010/main" val="973123418"/>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70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16FEF6-2AA0-4B47-A5AD-DB366C5D2F3D}" type="datetime1">
              <a:rPr kumimoji="1" lang="ja-JP" altLang="en-US" smtClean="0"/>
              <a:t>2022/10/13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50909-6F9B-4806-9E01-39F20CAEB65E}" type="slidenum">
              <a:rPr kumimoji="1" lang="ja-JP" altLang="en-US" smtClean="0"/>
              <a:t>‹#›</a:t>
            </a:fld>
            <a:endParaRPr kumimoji="1" lang="ja-JP" altLang="en-US"/>
          </a:p>
        </p:txBody>
      </p:sp>
    </p:spTree>
    <p:extLst>
      <p:ext uri="{BB962C8B-B14F-4D97-AF65-F5344CB8AC3E}">
        <p14:creationId xmlns:p14="http://schemas.microsoft.com/office/powerpoint/2010/main" val="168134377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837DE-37FA-4BD4-B84A-64F643335B71}" type="datetime1">
              <a:rPr kumimoji="1" lang="ja-JP" altLang="en-US" smtClean="0"/>
              <a:t>2022/10/13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F27B11-74A9-4FF3-B93D-8CD4ADE42620}" type="slidenum">
              <a:rPr kumimoji="1" lang="ja-JP" altLang="en-US" smtClean="0"/>
              <a:t>‹#›</a:t>
            </a:fld>
            <a:endParaRPr kumimoji="1" lang="ja-JP" altLang="en-US" dirty="0"/>
          </a:p>
        </p:txBody>
      </p:sp>
    </p:spTree>
    <p:extLst>
      <p:ext uri="{BB962C8B-B14F-4D97-AF65-F5344CB8AC3E}">
        <p14:creationId xmlns:p14="http://schemas.microsoft.com/office/powerpoint/2010/main" val="310789795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FC3DE-FD4A-40AB-A647-84687ACC2543}" type="datetime1">
              <a:rPr kumimoji="1" lang="ja-JP" altLang="en-US" smtClean="0"/>
              <a:t>2022/10/13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31D2C1-7675-46BC-9870-BEA07FB2FA3E}" type="slidenum">
              <a:rPr kumimoji="1" lang="ja-JP" altLang="en-US" smtClean="0"/>
              <a:t>‹#›</a:t>
            </a:fld>
            <a:endParaRPr kumimoji="1" lang="ja-JP" altLang="en-US"/>
          </a:p>
        </p:txBody>
      </p:sp>
    </p:spTree>
    <p:extLst>
      <p:ext uri="{BB962C8B-B14F-4D97-AF65-F5344CB8AC3E}">
        <p14:creationId xmlns:p14="http://schemas.microsoft.com/office/powerpoint/2010/main" val="4229833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ags" Target="../tags/tag23.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tags" Target="../tags/tag25.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1"/>
            <a:ext cx="10719881" cy="4231532"/>
          </a:xfrm>
        </p:spPr>
        <p:txBody>
          <a:bodyPr/>
          <a:lstStyle/>
          <a:p>
            <a:endParaRPr kumimoji="1" lang="ja-JP" altLang="en-US" dirty="0"/>
          </a:p>
          <a:p>
            <a:endParaRPr lang="ja-JP" altLang="en-US" dirty="0"/>
          </a:p>
          <a:p>
            <a:r>
              <a:rPr kumimoji="1" lang="ja-JP" altLang="en-US" sz="6600" dirty="0"/>
              <a:t>国際金融論</a:t>
            </a:r>
            <a:r>
              <a:rPr kumimoji="1" lang="en-US" altLang="ja-JP" sz="6600" dirty="0"/>
              <a:t>Ⅱ</a:t>
            </a:r>
            <a:endParaRPr kumimoji="1" lang="ja-JP" altLang="en-US" sz="6600" dirty="0"/>
          </a:p>
          <a:p>
            <a:endParaRPr lang="ja-JP" altLang="en-US" dirty="0"/>
          </a:p>
          <a:p>
            <a:r>
              <a:rPr lang="ja-JP" altLang="en-US" dirty="0"/>
              <a:t>北九州市立大学　前田　淳（まえだ　じゅん）</a:t>
            </a:r>
          </a:p>
          <a:p>
            <a:endParaRPr kumimoji="1" lang="ja-JP" altLang="en-US" dirty="0"/>
          </a:p>
        </p:txBody>
      </p:sp>
    </p:spTree>
    <p:extLst>
      <p:ext uri="{BB962C8B-B14F-4D97-AF65-F5344CB8AC3E}">
        <p14:creationId xmlns:p14="http://schemas.microsoft.com/office/powerpoint/2010/main" val="2209537596"/>
      </p:ext>
    </p:extLst>
  </p:cSld>
  <p:clrMapOvr>
    <a:masterClrMapping/>
  </p:clrMapOvr>
  <mc:AlternateContent xmlns:mc="http://schemas.openxmlformats.org/markup-compatibility/2006" xmlns:p14="http://schemas.microsoft.com/office/powerpoint/2010/main">
    <mc:Choice Requires="p14">
      <p:transition spd="slow" p14:dur="2000" advTm="45909"/>
    </mc:Choice>
    <mc:Fallback xmlns="">
      <p:transition spd="slow" advTm="45909"/>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solidFill>
                  <a:srgbClr val="FF0000"/>
                </a:solidFill>
              </a:rPr>
              <a:t>為替媒介通貨</a:t>
            </a:r>
            <a:r>
              <a:rPr lang="ja-JP" altLang="en-US" sz="2800" dirty="0"/>
              <a:t>とは、ある通貨から別の通貨に換える際に、仲立ちとして間に入れる通貨である。たとえば、タイの投資家が日本の株を買う際には、タイ・バーツ売り・米ドル買いをまず行い、次に米ドルを日本に持ち込んで、ドル売り・円買いをすることで円を手に入れる。</a:t>
            </a:r>
          </a:p>
          <a:p>
            <a:pPr marL="342900" indent="-342900" algn="l">
              <a:buFont typeface="Wingdings" panose="05000000000000000000" pitchFamily="2" charset="2"/>
              <a:buChar char="l"/>
            </a:pPr>
            <a:r>
              <a:rPr lang="ja-JP" altLang="en-US" sz="2800" dirty="0"/>
              <a:t>この取引では米ドルが、バーツから円に換える際に乗り物（</a:t>
            </a:r>
            <a:r>
              <a:rPr lang="en-US" altLang="ja-JP" sz="2800" dirty="0"/>
              <a:t>vehicle</a:t>
            </a:r>
            <a:r>
              <a:rPr lang="ja-JP" altLang="en-US" sz="2800" dirty="0"/>
              <a:t>）のように仲立ちの機能を果たしている。</a:t>
            </a:r>
          </a:p>
          <a:p>
            <a:pPr marL="342900" indent="-342900" algn="l">
              <a:buFont typeface="Wingdings" panose="05000000000000000000" pitchFamily="2" charset="2"/>
              <a:buChar char="l"/>
            </a:pPr>
            <a:r>
              <a:rPr lang="ja-JP" altLang="en-US" sz="2800" dirty="0"/>
              <a:t>民間レベルでの支払や決済の取引は、外国為替市場での売買だけではなく、口座への振込み・引落し・振替えなどもある。こうした意味から、このレベルの機能をさらに広くとらえて、決済通貨（</a:t>
            </a:r>
            <a:r>
              <a:rPr lang="en-US" altLang="ja-JP" sz="2800" dirty="0"/>
              <a:t>settlement currency</a:t>
            </a:r>
            <a:r>
              <a:rPr lang="ja-JP" altLang="en-US" sz="2800" dirty="0"/>
              <a:t>）ということもある。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90832261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⑥資産通貨（</a:t>
            </a:r>
            <a:r>
              <a:rPr lang="en-US" altLang="ja-JP" sz="2800" dirty="0"/>
              <a:t>asset currency</a:t>
            </a:r>
            <a:r>
              <a:rPr lang="ja-JP" altLang="en-US" sz="2800" dirty="0"/>
              <a:t>）：民間部門が国際的な投資を行う際にどの通貨建ての資産を選択しているのか、という意味である。たとえば、ある国の民間部門が保有している外貨建て資産のうち、米ドルが</a:t>
            </a:r>
            <a:r>
              <a:rPr lang="en-US" altLang="ja-JP" sz="2800" dirty="0"/>
              <a:t>6</a:t>
            </a:r>
            <a:r>
              <a:rPr lang="ja-JP" altLang="en-US" sz="2800" dirty="0"/>
              <a:t>割であれば、ドルが</a:t>
            </a:r>
            <a:r>
              <a:rPr lang="en-US" altLang="ja-JP" sz="2800" dirty="0"/>
              <a:t>60</a:t>
            </a:r>
            <a:r>
              <a:rPr lang="ja-JP" altLang="en-US" sz="2800" dirty="0"/>
              <a:t>パーセント、資産通貨として機能しているということになる。</a:t>
            </a:r>
          </a:p>
          <a:p>
            <a:pPr marL="342900" indent="-342900" algn="l">
              <a:buFont typeface="Wingdings" panose="05000000000000000000" pitchFamily="2" charset="2"/>
              <a:buChar char="l"/>
            </a:pPr>
            <a:r>
              <a:rPr lang="ja-JP" altLang="en-US" sz="2800" dirty="0"/>
              <a:t>（その他）調達通貨（</a:t>
            </a:r>
            <a:r>
              <a:rPr lang="en-US" altLang="ja-JP" sz="2800" dirty="0"/>
              <a:t>finance currency</a:t>
            </a:r>
            <a:r>
              <a:rPr lang="ja-JP" altLang="en-US" sz="2800" dirty="0"/>
              <a:t>）という概念もある。これは、外貨建てで、または、外国の投資家から資金調達する際に、どの通貨建てで調達するか、という意味である。たとえば、ロンドンの債券市場で発行される債券のうち、ポンド建てが</a:t>
            </a:r>
            <a:r>
              <a:rPr lang="en-US" altLang="ja-JP" sz="2800" dirty="0"/>
              <a:t>2</a:t>
            </a:r>
            <a:r>
              <a:rPr lang="ja-JP" altLang="en-US" sz="2800" dirty="0"/>
              <a:t>割、ドル建てが</a:t>
            </a:r>
            <a:r>
              <a:rPr lang="en-US" altLang="ja-JP" sz="2800" dirty="0"/>
              <a:t>3</a:t>
            </a:r>
            <a:r>
              <a:rPr lang="ja-JP" altLang="en-US" sz="2800" dirty="0"/>
              <a:t>割、ユーロ建てが</a:t>
            </a:r>
            <a:r>
              <a:rPr lang="en-US" altLang="ja-JP" sz="2800" dirty="0"/>
              <a:t>5</a:t>
            </a:r>
            <a:r>
              <a:rPr lang="ja-JP" altLang="en-US" sz="2800" dirty="0"/>
              <a:t>割であれば、ドルが</a:t>
            </a:r>
            <a:r>
              <a:rPr lang="en-US" altLang="ja-JP" sz="2800" dirty="0"/>
              <a:t>30</a:t>
            </a:r>
            <a:r>
              <a:rPr lang="ja-JP" altLang="en-US" sz="2800" dirty="0"/>
              <a:t>パーセント、ユーロが</a:t>
            </a:r>
            <a:r>
              <a:rPr lang="en-US" altLang="ja-JP" sz="2800" dirty="0"/>
              <a:t>50</a:t>
            </a:r>
            <a:r>
              <a:rPr lang="ja-JP" altLang="en-US" sz="2800" dirty="0"/>
              <a:t>パーセント、調達通貨として機能していることになる。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344693745"/>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国際通貨の諸機能のうち、一番めりはりが効いているのは、③と⑤である。欧州を除いて、ドルが圧倒的なシェアを見せているのは、取引通貨・為替媒介通貨の機能である。</a:t>
            </a:r>
          </a:p>
          <a:p>
            <a:pPr marL="342900" indent="-342900" algn="l">
              <a:buFont typeface="Wingdings" panose="05000000000000000000" pitchFamily="2" charset="2"/>
              <a:buChar char="l"/>
            </a:pPr>
            <a:r>
              <a:rPr lang="ja-JP" altLang="en-US" sz="2800" dirty="0"/>
              <a:t>基軸通貨国の要件とは、世界経済の中心であること、発達した金融市場を持っていること、為替や資本の取引に規制がないこと、などといわれている。最初に基軸通貨になったポンドをみて、このようにいわれているのであ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7130536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ポンドが基軸通貨になったのは、</a:t>
            </a:r>
            <a:r>
              <a:rPr lang="en-US" altLang="ja-JP" sz="2800" dirty="0"/>
              <a:t>19</a:t>
            </a:r>
            <a:r>
              <a:rPr lang="ja-JP" altLang="en-US" sz="2800" dirty="0"/>
              <a:t>世紀後半のことである。</a:t>
            </a:r>
          </a:p>
          <a:p>
            <a:pPr marL="342900" indent="-342900" algn="l">
              <a:buFont typeface="Wingdings" panose="05000000000000000000" pitchFamily="2" charset="2"/>
              <a:buChar char="l"/>
            </a:pPr>
            <a:r>
              <a:rPr lang="ja-JP" altLang="en-US" sz="2800" dirty="0"/>
              <a:t>理由：第一に、</a:t>
            </a:r>
            <a:r>
              <a:rPr lang="en-US" altLang="ja-JP" sz="2800" dirty="0"/>
              <a:t>7</a:t>
            </a:r>
            <a:r>
              <a:rPr lang="ja-JP" altLang="en-US" sz="2800" dirty="0"/>
              <a:t>つの海を支配し、世界の工場として君臨したイギリスは、国際貿易の中心になった。第二に、イギリスのロンバート街は金融機関が数多く立地し、イングランド銀行を頂点とする近代的な金融政策と洗練された金本位制を持っていたロンドン金融市場は最も発達した市場であった。</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97616288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第三に、国際貿易・金融取引を行ううえで邪魔な規制は少なく、自由な取引が保証されていた。さらに、海底ケーブル敷設によって、電信による為替レートの情報が素早く伝達されるようになり、先渡し為替取引と為替裁定取引が常態化して、為替市場の厚みが増したことも、ポンドでの為替取引をさらに増大させた。</a:t>
            </a:r>
          </a:p>
          <a:p>
            <a:pPr marL="342900" indent="-342900" algn="l">
              <a:buFont typeface="Wingdings" panose="05000000000000000000" pitchFamily="2" charset="2"/>
              <a:buChar char="l"/>
            </a:pPr>
            <a:r>
              <a:rPr lang="ja-JP" altLang="en-US" sz="2800" dirty="0"/>
              <a:t>ポンドの基軸通貨化は、世界の貿易に占めるイギリスの比重の大きさが契約通貨としてのポンドの利用を高め、それが銀行間取引通貨としての利用を促進したことが、まず出発点である。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61430509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dirty="0"/>
              <a:t>また、ポンド建てでの輸出入を行わざるを得ない他の国にとっては、ポンドを中心とした金本位制、すなわち、金為替本位制ちを採用するところがほとんどであり、これは準備通貨としてのポンドを形成していった。このようにポンドの基軸通貨化は、再生産と国際貿易から公的レベルへという、いわば、下から上への基軸通貨化であった。図示すれば、契約通貨→取引通貨・為替媒介通貨→基準通貨・準備通貨、というルートである。</a:t>
            </a:r>
          </a:p>
          <a:p>
            <a:pPr marL="342900" indent="-342900" algn="l">
              <a:buFont typeface="Wingdings" panose="05000000000000000000" pitchFamily="2" charset="2"/>
              <a:buChar char="l"/>
            </a:pPr>
            <a:r>
              <a:rPr lang="ja-JP" altLang="en-US" dirty="0"/>
              <a:t>注）ロンバート街：イギリスで金融機関が多く立地している地域がシティという町であり、その中にある通りのこと。金融機関が集中している。イギリスの中央銀行は、スレッドニードル通りに立地しているが、ロンバート街もすぐ近くである。ちなみに、イギリスの中央銀行は、「スレッドニードル通りの老婦人」の呼称で親しまれてきた。</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907111314"/>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両大戦間期にドルがしだいにポンドとならんで国際通貨としてのシェアを増大させていったが、やはり主流はポンドであった。とくに、イギリスもアメリカも登場しない第三国間貿易では、契約通貨としてはポンドがほとんどであり、ドルは利用されていなかった。つまり、ドルはアメリカを取引相手とする貿易では利用されていたが、大陸ヨーロッパの国の間での貿易ではあまり利用されていなかったのである。</a:t>
            </a:r>
          </a:p>
          <a:p>
            <a:pPr marL="342900" indent="-342900" algn="l">
              <a:buFont typeface="Wingdings" panose="05000000000000000000" pitchFamily="2" charset="2"/>
              <a:buChar char="l"/>
            </a:pPr>
            <a:r>
              <a:rPr lang="ja-JP" altLang="en-US" sz="2800" dirty="0"/>
              <a:t>ドルの基軸通貨化を決定的にしたのは、アメリカの世界経済における中心性というよりも、旧</a:t>
            </a:r>
            <a:r>
              <a:rPr lang="en-US" altLang="ja-JP" sz="2800" dirty="0"/>
              <a:t>IMF</a:t>
            </a:r>
            <a:r>
              <a:rPr lang="ja-JP" altLang="en-US" sz="2800" dirty="0"/>
              <a:t>体制であった。</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78524168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そこでは、各国は米ドルに対して自国通貨を固定することが義務づけられた。これは、基準通貨としての規定である。それためには、各国はドルで為替市場に介入することが必要である。</a:t>
            </a:r>
          </a:p>
          <a:p>
            <a:pPr marL="342900" indent="-342900" algn="l">
              <a:buFont typeface="Wingdings" panose="05000000000000000000" pitchFamily="2" charset="2"/>
              <a:buChar char="l"/>
            </a:pPr>
            <a:r>
              <a:rPr lang="ja-JP" altLang="en-US" sz="2800" dirty="0"/>
              <a:t>そのためには、ドルで外貨準備を持たなければならない。つまり、基準通貨としてのドルは、介入通貨、準備通貨としてのドルの利用も必然化したのである。こうした動きは、民間の外国為替取引に大きな変化をもたらした。</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12613456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銀行にとっては、ドルで為替の売買をすれば、必ず出会いがつくのである（「出会いがつく」とは、取引の相手がみつかるという意味である）。なぜなら、相手が見つからずにレートを少し変化させようとすると、日本銀行が必ず取引に参加（つまり市場に介入）してくれるからである。</a:t>
            </a:r>
          </a:p>
          <a:p>
            <a:pPr marL="342900" indent="-342900" algn="l">
              <a:buFont typeface="Wingdings" panose="05000000000000000000" pitchFamily="2" charset="2"/>
              <a:buChar char="l"/>
            </a:pPr>
            <a:r>
              <a:rPr lang="ja-JP" altLang="en-US" sz="2800" dirty="0"/>
              <a:t>旧</a:t>
            </a:r>
            <a:r>
              <a:rPr lang="en-US" altLang="ja-JP" sz="2800" dirty="0"/>
              <a:t>IMF</a:t>
            </a:r>
            <a:r>
              <a:rPr lang="ja-JP" altLang="en-US" sz="2800" dirty="0"/>
              <a:t>の規定では、各国通貨当局は上下</a:t>
            </a:r>
            <a:r>
              <a:rPr lang="en-US" altLang="ja-JP" sz="2800" dirty="0"/>
              <a:t>1</a:t>
            </a:r>
            <a:r>
              <a:rPr lang="ja-JP" altLang="en-US" sz="2800" dirty="0"/>
              <a:t>パーセントの変動幅内に為替レートを固定するために、無制限に為替市場に介入しなければならなかったからである。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412825710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こうして、取引通貨とくに銀行間取引通貨として、ドルの利用が増大していった。また、上下</a:t>
            </a:r>
            <a:r>
              <a:rPr lang="en-US" altLang="ja-JP" sz="2800" dirty="0"/>
              <a:t>1</a:t>
            </a:r>
            <a:r>
              <a:rPr lang="ja-JP" altLang="en-US" sz="2800" dirty="0"/>
              <a:t>パーセントの範囲でしか為替レートが動かないということは、ドルで取引すれば為替リスクがないということである。こうした安心感もドルの民間取引を促進して、ついに契約通貨としてのドルの利用が優勢となっていったのである。</a:t>
            </a:r>
          </a:p>
          <a:p>
            <a:pPr marL="342900" indent="-342900" algn="l">
              <a:buFont typeface="Wingdings" panose="05000000000000000000" pitchFamily="2" charset="2"/>
              <a:buChar char="l"/>
            </a:pPr>
            <a:r>
              <a:rPr lang="ja-JP" altLang="en-US" sz="2800" dirty="0"/>
              <a:t>ただし、基軸通貨にはネットワーク外部性と慣性の法則がある、といわれている。つまり、基軸通貨にふさわしい要件を喪失したあとでも、基軸通貨はその属性を維持しつづけるのである。ポンドもドルにしだいに凌駕されつつも、しばらく基軸通貨としての性質を残していたが、</a:t>
            </a:r>
            <a:r>
              <a:rPr lang="en-US" altLang="ja-JP" sz="2800" dirty="0"/>
              <a:t>1960</a:t>
            </a:r>
            <a:r>
              <a:rPr lang="ja-JP" altLang="en-US" sz="2800" dirty="0"/>
              <a:t>年代後半のポンド危機を契機に完全に基軸通貨としての機能を失っていった。</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77357702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国際通貨（</a:t>
            </a:r>
            <a:r>
              <a:rPr lang="en-US" altLang="ja-JP" sz="2800" dirty="0"/>
              <a:t>hard currency</a:t>
            </a:r>
            <a:r>
              <a:rPr lang="ja-JP" altLang="en-US" sz="2800" dirty="0"/>
              <a:t>）とは、国際的な取引に大きな制限がなく、頻繁に利用されている諸通貨のこと。</a:t>
            </a:r>
          </a:p>
          <a:p>
            <a:pPr marL="342900" indent="-342900" algn="l">
              <a:buFont typeface="Wingdings" panose="05000000000000000000" pitchFamily="2" charset="2"/>
              <a:buChar char="l"/>
            </a:pPr>
            <a:r>
              <a:rPr lang="ja-JP" altLang="en-US" sz="2800" dirty="0"/>
              <a:t>基軸通貨（</a:t>
            </a:r>
            <a:r>
              <a:rPr lang="en-US" altLang="ja-JP" sz="2800" dirty="0"/>
              <a:t>key currency</a:t>
            </a:r>
            <a:r>
              <a:rPr lang="ja-JP" altLang="en-US" sz="2800" dirty="0"/>
              <a:t>）とは、国際経済・金融取引で最も頻繁に利用され、中心的な役割を果たす通貨のこと。</a:t>
            </a:r>
          </a:p>
          <a:p>
            <a:pPr marL="342900" indent="-342900" algn="l">
              <a:buFont typeface="Wingdings" panose="05000000000000000000" pitchFamily="2" charset="2"/>
              <a:buChar char="l"/>
            </a:pPr>
            <a:r>
              <a:rPr lang="ja-JP" altLang="en-US" sz="2800" dirty="0"/>
              <a:t>つまり、基軸通貨は、国際通貨の中のスーパースターということである。</a:t>
            </a:r>
          </a:p>
          <a:p>
            <a:pPr marL="342900" indent="-342900" algn="l">
              <a:buFont typeface="Wingdings" panose="05000000000000000000" pitchFamily="2" charset="2"/>
              <a:buChar char="l"/>
            </a:pPr>
            <a:r>
              <a:rPr lang="ja-JP" altLang="en-US" sz="2800" dirty="0"/>
              <a:t>過去の歴史で、基軸通貨になったのは、</a:t>
            </a:r>
            <a:r>
              <a:rPr lang="en-US" altLang="ja-JP" sz="2800" dirty="0"/>
              <a:t>19</a:t>
            </a:r>
            <a:r>
              <a:rPr lang="ja-JP" altLang="en-US" sz="2800" dirty="0"/>
              <a:t>世紀後半のポンド・スターリング（イギリスの通貨名）、第二次大戦後のドルの</a:t>
            </a:r>
            <a:r>
              <a:rPr lang="en-US" altLang="ja-JP" sz="2800" dirty="0"/>
              <a:t>2</a:t>
            </a:r>
            <a:r>
              <a:rPr lang="ja-JP" altLang="en-US" sz="2800" dirty="0"/>
              <a:t>つのみである。一時的で地域が限定されていたが、</a:t>
            </a:r>
            <a:r>
              <a:rPr lang="en-US" altLang="ja-JP" sz="2800" dirty="0"/>
              <a:t>1980</a:t>
            </a:r>
            <a:r>
              <a:rPr lang="ja-JP" altLang="en-US" sz="2800" dirty="0"/>
              <a:t>年代末頃からユーロ誕生で消滅するまでのドイツマルクも、同様な性質を帯びたことがある。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79777049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いずれにしても、ドルの場合はポンドと違って、基準通貨･準備通貨・介入通貨→取引通貨→契約通貨という、いわば上から下への基軸通貨化であった。</a:t>
            </a:r>
          </a:p>
          <a:p>
            <a:pPr marL="342900" indent="-342900" algn="l">
              <a:buFont typeface="Wingdings" panose="05000000000000000000" pitchFamily="2" charset="2"/>
              <a:buChar char="l"/>
            </a:pPr>
            <a:r>
              <a:rPr lang="ja-JP" altLang="en-US" sz="2800" dirty="0"/>
              <a:t>注）金為替本位制とは、一国の対外支払いのための準備として金のみではなく、特定の国の為替（預金や為替手形）をも保有する国際的な金本位制のことで</a:t>
            </a:r>
            <a:r>
              <a:rPr lang="ja-JP" altLang="en-US" sz="2800"/>
              <a:t>ある。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88226047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注）ネットワーク外部性：利用者の増加など周囲の環境・情勢によって、その商品・財の便益や価値が変化すること。たとえば、電話は周囲の人々がほとんど持っていない状況では、購入してもそれほど便利ではないが、友人・知人・親戚・同僚が電話を持っていると、自分にとっても便利さが増す。国際金融取引でも、一度、ドルが基軸通貨として確立して皆が使い始めると、ドルを相手に取引をすれば、出会いがつきやすくコスト的にも安価になる。そうすると、ますます取引がドルに集中する、ということ。慣性の法則は、ネットワーク外部性を時系列で把握したものと考えればよい。ドルが基軸通貨として機能しつづけると、たとえドルが基軸通貨としての基礎的な要件を失ったり減退させたりしても、基軸通貨としてのドルの利用が続く、ということ。</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34543873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以上、ポンドにしてもドルにしても、基軸通貨になった理由に政治力や軍事力は直接的な関係がないようだ。いろいろな書物に「圧倒的な軍事力と政治力も背景にドルは基軸通貨になった」といったことが説明されているが、理論的な説明は可能なのであろうか？　軍事力や政治力が基軸通貨化の一つの原因であるなら、ロシアや中国の通貨はもっと取引のシェアが大きく、基軸通貨の性質をある程度帯びているはずである。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99173584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en-US" altLang="ja-JP" sz="2800" dirty="0"/>
              <a:t>1973</a:t>
            </a:r>
            <a:r>
              <a:rPr lang="ja-JP" altLang="en-US" sz="2800" dirty="0"/>
              <a:t>年にドルは変動相場制に移行した。域内の貿易や直接投資のシェアが大きい欧州は、欧州通貨間での固定相場制の道を模索しはじめた（旧</a:t>
            </a:r>
            <a:r>
              <a:rPr lang="en-US" altLang="ja-JP" sz="2800" dirty="0"/>
              <a:t>IMF</a:t>
            </a:r>
            <a:r>
              <a:rPr lang="ja-JP" altLang="en-US" sz="2800" dirty="0"/>
              <a:t>体制下では、ドルに対して各国通貨が固定されていたので、自動的かつ間接的に欧州通貨間も固定相場制となっていた）。</a:t>
            </a:r>
          </a:p>
          <a:p>
            <a:pPr marL="342900" indent="-342900" algn="l">
              <a:buFont typeface="Wingdings" panose="05000000000000000000" pitchFamily="2" charset="2"/>
              <a:buChar char="l"/>
            </a:pPr>
            <a:r>
              <a:rPr lang="ja-JP" altLang="en-US" sz="2800" dirty="0"/>
              <a:t>そこで、</a:t>
            </a:r>
            <a:r>
              <a:rPr lang="en-US" altLang="ja-JP" sz="2800" dirty="0"/>
              <a:t>1972</a:t>
            </a:r>
            <a:r>
              <a:rPr lang="ja-JP" altLang="en-US" sz="2800" dirty="0"/>
              <a:t>年にスネークなる欧州通貨間の固定相場制を発足させ、さらにそれを強化して</a:t>
            </a:r>
            <a:r>
              <a:rPr lang="en-US" altLang="ja-JP" sz="2800" dirty="0"/>
              <a:t>1979</a:t>
            </a:r>
            <a:r>
              <a:rPr lang="ja-JP" altLang="en-US" sz="2800" dirty="0"/>
              <a:t>年に</a:t>
            </a:r>
            <a:r>
              <a:rPr lang="en-US" altLang="ja-JP" sz="2800" dirty="0"/>
              <a:t>EMS</a:t>
            </a:r>
            <a:r>
              <a:rPr lang="ja-JP" altLang="en-US" sz="2800" dirty="0"/>
              <a:t>（</a:t>
            </a:r>
            <a:r>
              <a:rPr lang="en-US" altLang="ja-JP" sz="2800" dirty="0"/>
              <a:t>European Monetary System</a:t>
            </a:r>
            <a:r>
              <a:rPr lang="ja-JP" altLang="en-US" sz="2800" dirty="0"/>
              <a:t>：欧州通貨制度）という制度を</a:t>
            </a:r>
            <a:r>
              <a:rPr lang="en-US" altLang="ja-JP" sz="2800" dirty="0"/>
              <a:t>EU</a:t>
            </a:r>
            <a:r>
              <a:rPr lang="ja-JP" altLang="en-US" sz="2800" dirty="0"/>
              <a:t>は開始した。</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824221089"/>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それは、欧州通貨間での固定相場制（</a:t>
            </a:r>
            <a:r>
              <a:rPr lang="en-US" altLang="ja-JP" sz="2800" dirty="0"/>
              <a:t>ERM</a:t>
            </a:r>
            <a:r>
              <a:rPr lang="ja-JP" altLang="en-US" sz="2800" dirty="0"/>
              <a:t>：</a:t>
            </a:r>
            <a:r>
              <a:rPr lang="en-US" altLang="ja-JP" sz="2800" dirty="0"/>
              <a:t>Exchange Rate Mechanism</a:t>
            </a:r>
            <a:r>
              <a:rPr lang="ja-JP" altLang="en-US" sz="2800" dirty="0" err="1"/>
              <a:t>、</a:t>
            </a:r>
            <a:r>
              <a:rPr lang="ja-JP" altLang="en-US" sz="2800" dirty="0"/>
              <a:t>為替相場メカニズム）、計算単位である</a:t>
            </a:r>
            <a:r>
              <a:rPr lang="en-US" altLang="ja-JP" sz="2800" dirty="0"/>
              <a:t>ECU</a:t>
            </a:r>
            <a:r>
              <a:rPr lang="ja-JP" altLang="en-US" sz="2800" dirty="0"/>
              <a:t>（</a:t>
            </a:r>
            <a:r>
              <a:rPr lang="en-US" altLang="ja-JP" sz="2800" dirty="0"/>
              <a:t>European Currency Unit</a:t>
            </a:r>
            <a:r>
              <a:rPr lang="ja-JP" altLang="en-US" sz="2800" dirty="0"/>
              <a:t>：欧州通貨単位）の創出、固定相場制維持のための外貨の融通を</a:t>
            </a:r>
            <a:r>
              <a:rPr lang="en-US" altLang="ja-JP" sz="2800" dirty="0"/>
              <a:t>3</a:t>
            </a:r>
            <a:r>
              <a:rPr lang="ja-JP" altLang="en-US" sz="2800" dirty="0" err="1"/>
              <a:t>つの</a:t>
            </a:r>
            <a:r>
              <a:rPr lang="ja-JP" altLang="en-US" sz="2800" dirty="0"/>
              <a:t>柱とする制度であった。</a:t>
            </a:r>
          </a:p>
          <a:p>
            <a:pPr marL="342900" indent="-342900" algn="l">
              <a:buFont typeface="Wingdings" panose="05000000000000000000" pitchFamily="2" charset="2"/>
              <a:buChar char="l"/>
            </a:pPr>
            <a:r>
              <a:rPr lang="ja-JP" altLang="en-US" sz="2800" dirty="0"/>
              <a:t>しかし、国際相場制維持のための介入操作は、欧州通貨ではなく主に米ドルを使って行なわれていた。そのことが決定的な原因となって、民間の外国為替取引もまだ対ドル取引が中心であった。そのため、フランスフランからドイツマルクに換えるときには、間にドルを為替媒介通貨として入れるケースが多かったといわれてい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94352135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ところが、</a:t>
            </a:r>
            <a:r>
              <a:rPr lang="en-US" altLang="ja-JP" sz="2800" dirty="0"/>
              <a:t>1980</a:t>
            </a:r>
            <a:r>
              <a:rPr lang="ja-JP" altLang="en-US" sz="2800" dirty="0"/>
              <a:t>年代末頃から欧州統合の深化と共通（単一）通貨にむけての通貨統合の気運が高まってきた。</a:t>
            </a:r>
          </a:p>
          <a:p>
            <a:pPr marL="342900" indent="-342900" algn="l">
              <a:buFont typeface="Wingdings" panose="05000000000000000000" pitchFamily="2" charset="2"/>
              <a:buChar char="l"/>
            </a:pPr>
            <a:r>
              <a:rPr lang="ja-JP" altLang="en-US" sz="2800" dirty="0"/>
              <a:t>その結果、欧州の通貨当局が、ドイツマルクによる為替市場への介入操作を始めると、途端に民間の為替取引でもドルではなくドイツマルクを使った直接取引が行われるようになった。</a:t>
            </a:r>
          </a:p>
          <a:p>
            <a:pPr marL="342900" indent="-342900" algn="l">
              <a:buFont typeface="Wingdings" panose="05000000000000000000" pitchFamily="2" charset="2"/>
              <a:buChar char="l"/>
            </a:pPr>
            <a:r>
              <a:rPr lang="ja-JP" altLang="en-US" sz="2800" dirty="0"/>
              <a:t>たとえば、フランスフランからドイツマルクに換えるときは、フラン売り・マルク買いの直接取引で出会いがつくようになったのである。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63711346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こうして、</a:t>
            </a:r>
            <a:r>
              <a:rPr lang="en-US" altLang="ja-JP" sz="2800" dirty="0"/>
              <a:t>1990</a:t>
            </a:r>
            <a:r>
              <a:rPr lang="ja-JP" altLang="en-US" sz="2800" dirty="0"/>
              <a:t>年代には、ドイツマルクがドルに代って、欧州での基軸通貨としての地位をある程度獲得した 。</a:t>
            </a:r>
          </a:p>
          <a:p>
            <a:pPr marL="342900" indent="-342900" algn="l">
              <a:buFont typeface="Wingdings" panose="05000000000000000000" pitchFamily="2" charset="2"/>
              <a:buChar char="l"/>
            </a:pPr>
            <a:r>
              <a:rPr lang="ja-JP" altLang="en-US" sz="2800" dirty="0"/>
              <a:t>このように、ドイツマルクは一時的に、しかも欧州のみで、基軸通貨としての性質を帯びたが、その原因はやはり、通貨当局による介入通貨のドルからマルクへの交代であったといわれている。</a:t>
            </a:r>
          </a:p>
          <a:p>
            <a:pPr marL="342900" indent="-342900" algn="l">
              <a:buFont typeface="Wingdings" panose="05000000000000000000" pitchFamily="2" charset="2"/>
              <a:buChar char="l"/>
            </a:pPr>
            <a:r>
              <a:rPr lang="ja-JP" altLang="en-US" sz="2800" dirty="0"/>
              <a:t>しかし、ユーロの誕生によってマルクなど各国通貨は消滅。</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289832438"/>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ユーロは基軸通貨性を全然帯びていないわけでもない。また、ユーロ域の周辺の国、とくにユーロ圏では、介入通貨・準備通貨・基準通貨としてユーロの利用は増大している。</a:t>
            </a:r>
          </a:p>
          <a:p>
            <a:pPr marL="342900" indent="-342900" algn="l">
              <a:buFont typeface="Wingdings" panose="05000000000000000000" pitchFamily="2" charset="2"/>
              <a:buChar char="l"/>
            </a:pPr>
            <a:r>
              <a:rPr lang="ja-JP" altLang="en-US" sz="2800" dirty="0"/>
              <a:t>たとえば、ロシアは自国通貨のレートをドルだけではなくユーロに対しても安定させる政策を採っている、といわれている。このように、ユーロは限定的な段階とはいえ、基軸通貨としての性質を少しだけ持っているといえるだろう。</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15016714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dirty="0"/>
              <a:t>基軸通貨が存在するかしないかは、国際金融システムに大きな違いをもたらす。ドルが基軸通貨であることによって、アメリカの金融機関は世界中で大きな収益を挙げてきた。世界中どこにでもドルを持っていけばビジネスができ、そのドルは、アメリカの金融機関にとっては、自国での調達が容易だからである。</a:t>
            </a:r>
          </a:p>
          <a:p>
            <a:pPr marL="342900" indent="-342900" algn="l">
              <a:buFont typeface="Wingdings" panose="05000000000000000000" pitchFamily="2" charset="2"/>
              <a:buChar char="l"/>
            </a:pPr>
            <a:r>
              <a:rPr lang="ja-JP" altLang="en-US" dirty="0"/>
              <a:t>また、ドルが基軸通貨であることによって、アメリカは経常収支赤字を（無限ではないもののある程度は）垂れ流しにすることができる。輸入代金をドルで支払った場合、受け取った外国（アメリカからみて）の金融機関や企業や個人や通貨当局は、そのままドルで保有してくれる。</a:t>
            </a:r>
          </a:p>
          <a:p>
            <a:pPr marL="342900" indent="-342900" algn="l">
              <a:buFont typeface="Wingdings" panose="05000000000000000000" pitchFamily="2" charset="2"/>
              <a:buChar char="l"/>
            </a:pPr>
            <a:r>
              <a:rPr lang="ja-JP" altLang="en-US" dirty="0"/>
              <a:t>これはアメリカだけの利益ではない。外国にとっても、アメリカが経常収支赤字を気にせずに景気拡大を続けてくれれば、アメリカへの輸出で経済成長を図ることができる。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34948155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dirty="0"/>
              <a:t>通貨の機能は、価値の尺度、支払手段、価値の保蔵の</a:t>
            </a:r>
            <a:r>
              <a:rPr lang="en-US" altLang="ja-JP" dirty="0"/>
              <a:t>3</a:t>
            </a:r>
            <a:r>
              <a:rPr lang="ja-JP" altLang="en-US" dirty="0" err="1"/>
              <a:t>つで</a:t>
            </a:r>
            <a:r>
              <a:rPr lang="ja-JP" altLang="en-US" dirty="0"/>
              <a:t>あるといわれている。国際通貨の機能をこれに即して分類すると、下の表のようになる。</a:t>
            </a:r>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pic>
        <p:nvPicPr>
          <p:cNvPr id="4" name="図 3"/>
          <p:cNvPicPr>
            <a:picLocks noChangeAspect="1"/>
          </p:cNvPicPr>
          <p:nvPr/>
        </p:nvPicPr>
        <p:blipFill>
          <a:blip r:embed="rId4"/>
          <a:stretch>
            <a:fillRect/>
          </a:stretch>
        </p:blipFill>
        <p:spPr>
          <a:xfrm>
            <a:off x="758757" y="2657602"/>
            <a:ext cx="10255752" cy="2309220"/>
          </a:xfrm>
          <a:prstGeom prst="rect">
            <a:avLst/>
          </a:prstGeom>
        </p:spPr>
      </p:pic>
    </p:spTree>
    <p:custDataLst>
      <p:tags r:id="rId1"/>
    </p:custDataLst>
    <p:extLst>
      <p:ext uri="{BB962C8B-B14F-4D97-AF65-F5344CB8AC3E}">
        <p14:creationId xmlns:p14="http://schemas.microsoft.com/office/powerpoint/2010/main" val="70155259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①基準通貨（</a:t>
            </a:r>
            <a:r>
              <a:rPr lang="en-US" altLang="ja-JP" sz="2800" dirty="0"/>
              <a:t>reference currency</a:t>
            </a:r>
            <a:r>
              <a:rPr lang="ja-JP" altLang="en-US" sz="2800" dirty="0"/>
              <a:t>）：通貨当局が、自国の為替レートを決定・操作する際に、参考にする外貨。たとえば、ロシアがルーブルのレートを考える際に、ドルではなく対ユーロレートを一番重視しているのであれば、ロシアにとってユーロが基準通貨である。ドル、ユーロ、円の</a:t>
            </a:r>
            <a:r>
              <a:rPr lang="en-US" altLang="ja-JP" sz="2800" dirty="0"/>
              <a:t>3</a:t>
            </a:r>
            <a:r>
              <a:rPr lang="ja-JP" altLang="en-US" sz="2800" dirty="0"/>
              <a:t>通貨に対するバスケット・ペッグ制（詳細は後述）をとっている国にとっては、これら三つの通貨が基準通貨である。</a:t>
            </a:r>
          </a:p>
          <a:p>
            <a:pPr marL="342900" indent="-342900" algn="l">
              <a:buFont typeface="Wingdings" panose="05000000000000000000" pitchFamily="2" charset="2"/>
              <a:buChar char="l"/>
            </a:pPr>
            <a:r>
              <a:rPr lang="ja-JP" altLang="en-US" sz="2800" dirty="0"/>
              <a:t>②介入通貨（</a:t>
            </a:r>
            <a:r>
              <a:rPr lang="en-US" altLang="ja-JP" sz="2800" dirty="0"/>
              <a:t>intervention currency</a:t>
            </a:r>
            <a:r>
              <a:rPr lang="ja-JP" altLang="en-US" sz="2800" dirty="0"/>
              <a:t>）：通貨当局が外国為替市場に介入操作する際に利用する外貨。日本銀行が、ドル買い・円売り介入したのであれば、ドルが日本にとっての介入通貨。</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798538687"/>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注） 通貨当局：財務省と中央銀行のこと。</a:t>
            </a:r>
          </a:p>
          <a:p>
            <a:pPr marL="342900" indent="-342900" algn="l">
              <a:buFont typeface="Wingdings" panose="05000000000000000000" pitchFamily="2" charset="2"/>
              <a:buChar char="l"/>
            </a:pPr>
            <a:r>
              <a:rPr lang="ja-JP" altLang="en-US" sz="2800" dirty="0"/>
              <a:t>注） 為替介入：通貨当局が民間の為替売買に参加して、レートに影響を与えようとすること。</a:t>
            </a:r>
          </a:p>
          <a:p>
            <a:pPr marL="342900" indent="-342900" algn="l">
              <a:buFont typeface="Wingdings" panose="05000000000000000000" pitchFamily="2" charset="2"/>
              <a:buChar char="l"/>
            </a:pPr>
            <a:r>
              <a:rPr lang="ja-JP" altLang="en-US" sz="2800" dirty="0"/>
              <a:t> 注） 「建て」（</a:t>
            </a:r>
            <a:r>
              <a:rPr lang="en-US" altLang="ja-JP" sz="2800" dirty="0"/>
              <a:t>denominated in</a:t>
            </a:r>
            <a:r>
              <a:rPr lang="ja-JP" altLang="en-US" sz="2800" dirty="0"/>
              <a:t>）：「その通貨で値段が表わされている」あるいはもっと簡単に、「その通貨で」という意味。「財産をドル建てで運用している」とは、「ドルで値段が表示され、取引されている、アメリカの財務省証券やドルの定期預金や株式や現金などで持っている」という意味。</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938100940"/>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③準備通貨（</a:t>
            </a:r>
            <a:r>
              <a:rPr lang="en-US" altLang="ja-JP" sz="2800" dirty="0"/>
              <a:t>reserve currency</a:t>
            </a:r>
            <a:r>
              <a:rPr lang="ja-JP" altLang="en-US" sz="2800" dirty="0"/>
              <a:t>）：通貨当局が外貨準備として保有する外貨。ある国の外貨準備の</a:t>
            </a:r>
            <a:r>
              <a:rPr lang="en-US" altLang="ja-JP" sz="2800" dirty="0"/>
              <a:t>7</a:t>
            </a:r>
            <a:r>
              <a:rPr lang="ja-JP" altLang="en-US" sz="2800" dirty="0"/>
              <a:t>割がドル建て（だて）、</a:t>
            </a:r>
            <a:r>
              <a:rPr lang="en-US" altLang="ja-JP" sz="2800" dirty="0"/>
              <a:t>3</a:t>
            </a:r>
            <a:r>
              <a:rPr lang="ja-JP" altLang="en-US" sz="2800" dirty="0"/>
              <a:t>割がユーロ建てであれば、その国にとってドルが</a:t>
            </a:r>
            <a:r>
              <a:rPr lang="en-US" altLang="ja-JP" sz="2800" dirty="0"/>
              <a:t>7</a:t>
            </a:r>
            <a:r>
              <a:rPr lang="ja-JP" altLang="en-US" sz="2800" dirty="0"/>
              <a:t>割、ユーロが</a:t>
            </a:r>
            <a:r>
              <a:rPr lang="en-US" altLang="ja-JP" sz="2800" dirty="0"/>
              <a:t>3</a:t>
            </a:r>
            <a:r>
              <a:rPr lang="ja-JP" altLang="en-US" sz="2800" dirty="0"/>
              <a:t>割の比率で準備通貨として機能している。</a:t>
            </a:r>
          </a:p>
          <a:p>
            <a:pPr marL="342900" indent="-342900" algn="l">
              <a:buFont typeface="Wingdings" panose="05000000000000000000" pitchFamily="2" charset="2"/>
              <a:buChar char="l"/>
            </a:pPr>
            <a:r>
              <a:rPr lang="ja-JP" altLang="en-US" sz="2800" dirty="0"/>
              <a:t>④契約通貨・建値通貨（</a:t>
            </a:r>
            <a:r>
              <a:rPr lang="en-US" altLang="ja-JP" sz="2800" dirty="0"/>
              <a:t>invoice currency, denomination currency</a:t>
            </a:r>
            <a:r>
              <a:rPr lang="ja-JP" altLang="en-US" sz="2800" dirty="0"/>
              <a:t>）：契約通貨とは、輸出入の際に「この通貨で支払い・受取りをしましょう」「為替手形や船荷（ふなに）証券（</a:t>
            </a:r>
            <a:r>
              <a:rPr lang="en-US" altLang="ja-JP" sz="2800" dirty="0"/>
              <a:t>bill of lading</a:t>
            </a:r>
            <a:r>
              <a:rPr lang="ja-JP" altLang="en-US" sz="2800" dirty="0"/>
              <a:t>）や送り状（</a:t>
            </a:r>
            <a:r>
              <a:rPr lang="en-US" altLang="ja-JP" sz="2800" dirty="0"/>
              <a:t>invoice</a:t>
            </a:r>
            <a:r>
              <a:rPr lang="ja-JP" altLang="en-US" sz="2800" dirty="0"/>
              <a:t>）は、この通貨で値段を書きましょう」と双方が交渉して決める、その通貨のことである。日本の輸入の</a:t>
            </a:r>
            <a:r>
              <a:rPr lang="en-US" altLang="ja-JP" sz="2800" dirty="0"/>
              <a:t>5</a:t>
            </a:r>
            <a:r>
              <a:rPr lang="ja-JP" altLang="en-US" sz="2800" dirty="0"/>
              <a:t>割がドル建てであれば、日本の輸入においてドルが</a:t>
            </a:r>
            <a:r>
              <a:rPr lang="en-US" altLang="ja-JP" sz="2800" dirty="0"/>
              <a:t>50</a:t>
            </a:r>
            <a:r>
              <a:rPr lang="ja-JP" altLang="en-US" sz="2800" dirty="0"/>
              <a:t>パーセント、契約通貨として機能している、ということになる。</a:t>
            </a:r>
            <a:endParaRPr kumimoji="1" lang="ja-JP" altLang="en-US" sz="2800"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1208530516"/>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t>建値（たてね）通貨とは、契約通貨としての機能プラス、有価証券の発行や国際貸借などの取引で値段の表示として使われる通貨である。たとえば、ある国の外貨建ての債券発行のうちドルが</a:t>
            </a:r>
            <a:r>
              <a:rPr lang="en-US" altLang="ja-JP" sz="2800" dirty="0"/>
              <a:t>8</a:t>
            </a:r>
            <a:r>
              <a:rPr lang="ja-JP" altLang="en-US" sz="2800" dirty="0"/>
              <a:t>割であれば、その国の債券発行においてはドルが</a:t>
            </a:r>
            <a:r>
              <a:rPr lang="en-US" altLang="ja-JP" sz="2800" dirty="0"/>
              <a:t>80</a:t>
            </a:r>
            <a:r>
              <a:rPr lang="ja-JP" altLang="en-US" sz="2800" dirty="0"/>
              <a:t>パーセント建値通貨として機能していることになる。</a:t>
            </a:r>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2268910303"/>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758757" y="1741250"/>
            <a:ext cx="10622605" cy="4488099"/>
          </a:xfrm>
        </p:spPr>
        <p:txBody>
          <a:bodyPr>
            <a:normAutofit/>
          </a:bodyPr>
          <a:lstStyle/>
          <a:p>
            <a:pPr marL="342900" indent="-342900" algn="l">
              <a:buFont typeface="Wingdings" panose="05000000000000000000" pitchFamily="2" charset="2"/>
              <a:buChar char="l"/>
            </a:pPr>
            <a:r>
              <a:rPr lang="ja-JP" altLang="en-US" sz="2800" dirty="0">
                <a:solidFill>
                  <a:srgbClr val="FF0000"/>
                </a:solidFill>
              </a:rPr>
              <a:t>⑤取引通貨・為替媒介通貨（</a:t>
            </a:r>
            <a:r>
              <a:rPr lang="en-US" altLang="ja-JP" sz="2800" dirty="0">
                <a:solidFill>
                  <a:srgbClr val="FF0000"/>
                </a:solidFill>
              </a:rPr>
              <a:t>transactions currency, vehicle currency</a:t>
            </a:r>
            <a:r>
              <a:rPr lang="ja-JP" altLang="en-US" sz="2800" dirty="0">
                <a:solidFill>
                  <a:srgbClr val="FF0000"/>
                </a:solidFill>
              </a:rPr>
              <a:t>）：取引通貨は、外国為替市場で取り引きされる外貨のことである。東京外国為替市場で、ドル対円の取引が</a:t>
            </a:r>
            <a:r>
              <a:rPr lang="en-US" altLang="ja-JP" sz="2800" dirty="0">
                <a:solidFill>
                  <a:srgbClr val="FF0000"/>
                </a:solidFill>
              </a:rPr>
              <a:t>95</a:t>
            </a:r>
            <a:r>
              <a:rPr lang="ja-JP" altLang="en-US" sz="2800" dirty="0">
                <a:solidFill>
                  <a:srgbClr val="FF0000"/>
                </a:solidFill>
              </a:rPr>
              <a:t>パーセントであれば、日本ではドルが圧倒的に取引通貨として機能していることになる。</a:t>
            </a:r>
          </a:p>
          <a:p>
            <a:pPr marL="342900" indent="-342900" algn="l">
              <a:buFont typeface="Wingdings" panose="05000000000000000000" pitchFamily="2" charset="2"/>
              <a:buChar char="l"/>
            </a:pPr>
            <a:r>
              <a:rPr lang="ja-JP" altLang="en-US" sz="2800" dirty="0"/>
              <a:t>銀行間の外国為替取引における取引通貨のことを銀行間取引通貨（</a:t>
            </a:r>
            <a:r>
              <a:rPr lang="en-US" altLang="ja-JP" sz="2800" dirty="0"/>
              <a:t>interbank transactions currency</a:t>
            </a:r>
            <a:r>
              <a:rPr lang="ja-JP" altLang="en-US" sz="2800" dirty="0"/>
              <a:t>）といい、欧州を除いて、世界中どこでもドルが圧倒的なシェアを持っている。</a:t>
            </a:r>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lang="ja-JP" altLang="en-US" dirty="0"/>
          </a:p>
          <a:p>
            <a:pPr algn="l"/>
            <a:endParaRPr kumimoji="1" lang="ja-JP" altLang="en-US" dirty="0"/>
          </a:p>
          <a:p>
            <a:pPr algn="l"/>
            <a:endParaRPr kumimoji="1" lang="ja-JP" altLang="en-US" dirty="0"/>
          </a:p>
        </p:txBody>
      </p:sp>
      <p:sp>
        <p:nvSpPr>
          <p:cNvPr id="2" name="タイトル 1"/>
          <p:cNvSpPr>
            <a:spLocks noGrp="1"/>
          </p:cNvSpPr>
          <p:nvPr>
            <p:ph type="title"/>
          </p:nvPr>
        </p:nvSpPr>
        <p:spPr>
          <a:xfrm>
            <a:off x="758757" y="577614"/>
            <a:ext cx="10622605" cy="891263"/>
          </a:xfrm>
        </p:spPr>
        <p:txBody>
          <a:bodyPr>
            <a:normAutofit/>
          </a:bodyPr>
          <a:lstStyle/>
          <a:p>
            <a:pPr algn="ctr"/>
            <a:r>
              <a:rPr lang="ja-JP" altLang="en-US" dirty="0"/>
              <a:t>第</a:t>
            </a:r>
            <a:r>
              <a:rPr lang="en-US" altLang="ja-JP" dirty="0"/>
              <a:t>8</a:t>
            </a:r>
            <a:r>
              <a:rPr lang="ja-JP" altLang="en-US" dirty="0"/>
              <a:t>章　基軸通貨と国際通貨</a:t>
            </a:r>
            <a:endParaRPr kumimoji="1" lang="ja-JP" altLang="en-US" dirty="0"/>
          </a:p>
        </p:txBody>
      </p:sp>
    </p:spTree>
    <p:custDataLst>
      <p:tags r:id="rId1"/>
    </p:custDataLst>
    <p:extLst>
      <p:ext uri="{BB962C8B-B14F-4D97-AF65-F5344CB8AC3E}">
        <p14:creationId xmlns:p14="http://schemas.microsoft.com/office/powerpoint/2010/main" val="334890451"/>
      </p:ext>
    </p:extLst>
  </p:cSld>
  <p:clrMapOvr>
    <a:masterClrMapping/>
  </p:clrMapOvr>
  <mc:AlternateContent xmlns:mc="http://schemas.openxmlformats.org/markup-compatibility/2006" xmlns:p14="http://schemas.microsoft.com/office/powerpoint/2010/main">
    <mc:Choice Requires="p14">
      <p:transition spd="slow" p14:dur="2000" advTm="145355"/>
    </mc:Choice>
    <mc:Fallback xmlns="">
      <p:transition spd="slow" advTm="1453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19.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0.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1.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2.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2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3.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4.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5.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6.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7.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8.xml><?xml version="1.0" encoding="utf-8"?>
<p:tagLst xmlns:a="http://schemas.openxmlformats.org/drawingml/2006/main" xmlns:r="http://schemas.openxmlformats.org/officeDocument/2006/relationships" xmlns:p="http://schemas.openxmlformats.org/presentationml/2006/main">
  <p:tag name="TIMING" val="|6.4|21.8|13|12.2|7.1|12|15.6"/>
</p:tagLst>
</file>

<file path=ppt/tags/tag9.xml><?xml version="1.0" encoding="utf-8"?>
<p:tagLst xmlns:a="http://schemas.openxmlformats.org/drawingml/2006/main" xmlns:r="http://schemas.openxmlformats.org/officeDocument/2006/relationships" xmlns:p="http://schemas.openxmlformats.org/presentationml/2006/main">
  <p:tag name="TIMING" val="|6.4|21.8|13|12.2|7.1|12|15.6"/>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663</TotalTime>
  <Words>3522</Words>
  <Application>Microsoft Office PowerPoint</Application>
  <PresentationFormat>ワイド画面</PresentationFormat>
  <Paragraphs>289</Paragraphs>
  <Slides>27</Slides>
  <Notes>27</Notes>
  <HiddenSlides>0</HiddenSlides>
  <MMClips>0</MMClips>
  <ScaleCrop>false</ScaleCrop>
  <HeadingPairs>
    <vt:vector size="6" baseType="variant">
      <vt:variant>
        <vt:lpstr>使用されているフォント</vt:lpstr>
      </vt:variant>
      <vt:variant>
        <vt:i4>4</vt:i4>
      </vt:variant>
      <vt:variant>
        <vt:lpstr>テーマ</vt:lpstr>
      </vt:variant>
      <vt:variant>
        <vt:i4>5</vt:i4>
      </vt:variant>
      <vt:variant>
        <vt:lpstr>スライド タイトル</vt:lpstr>
      </vt:variant>
      <vt:variant>
        <vt:i4>27</vt:i4>
      </vt:variant>
    </vt:vector>
  </HeadingPairs>
  <TitlesOfParts>
    <vt:vector size="36" baseType="lpstr">
      <vt:lpstr>Arial</vt:lpstr>
      <vt:lpstr>Calibri</vt:lpstr>
      <vt:lpstr>Calibri Light</vt:lpstr>
      <vt:lpstr>Wingdings</vt:lpstr>
      <vt:lpstr>Office テーマ</vt:lpstr>
      <vt:lpstr>2_デザインの設定</vt:lpstr>
      <vt:lpstr>3_デザインの設定</vt:lpstr>
      <vt:lpstr>1_デザインの設定</vt:lpstr>
      <vt:lpstr>デザインの設定</vt:lpstr>
      <vt:lpstr>PowerPoint プレゼンテーション</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lpstr>第8章　基軸通貨と国際通貨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junmaeda</dc:creator>
  <cp:lastModifiedBy>前田　淳</cp:lastModifiedBy>
  <cp:revision>69</cp:revision>
  <dcterms:created xsi:type="dcterms:W3CDTF">2020-04-12T07:19:24Z</dcterms:created>
  <dcterms:modified xsi:type="dcterms:W3CDTF">2022-10-13T08:46:45Z</dcterms:modified>
</cp:coreProperties>
</file>