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ppt/tags/tag24.xml" ContentType="application/vnd.openxmlformats-officedocument.presentationml.tags+xml"/>
  <Override PartName="/ppt/notesSlides/notesSlide25.xml" ContentType="application/vnd.openxmlformats-officedocument.presentationml.notesSlide+xml"/>
  <Override PartName="/ppt/tags/tag25.xml" ContentType="application/vnd.openxmlformats-officedocument.presentationml.tags+xml"/>
  <Override PartName="/ppt/notesSlides/notesSlide26.xml" ContentType="application/vnd.openxmlformats-officedocument.presentationml.notesSlide+xml"/>
  <Override PartName="/ppt/tags/tag26.xml" ContentType="application/vnd.openxmlformats-officedocument.presentationml.tags+xml"/>
  <Override PartName="/ppt/notesSlides/notesSlide27.xml" ContentType="application/vnd.openxmlformats-officedocument.presentationml.notesSlide+xml"/>
  <Override PartName="/ppt/tags/tag27.xml" ContentType="application/vnd.openxmlformats-officedocument.presentationml.tags+xml"/>
  <Override PartName="/ppt/notesSlides/notesSlide28.xml" ContentType="application/vnd.openxmlformats-officedocument.presentationml.notesSlide+xml"/>
  <Override PartName="/ppt/tags/tag28.xml" ContentType="application/vnd.openxmlformats-officedocument.presentationml.tags+xml"/>
  <Override PartName="/ppt/notesSlides/notesSlide29.xml" ContentType="application/vnd.openxmlformats-officedocument.presentationml.notesSlide+xml"/>
  <Override PartName="/ppt/tags/tag29.xml" ContentType="application/vnd.openxmlformats-officedocument.presentationml.tags+xml"/>
  <Override PartName="/ppt/notesSlides/notesSlide30.xml" ContentType="application/vnd.openxmlformats-officedocument.presentationml.notesSlide+xml"/>
  <Override PartName="/ppt/tags/tag30.xml" ContentType="application/vnd.openxmlformats-officedocument.presentationml.tags+xml"/>
  <Override PartName="/ppt/notesSlides/notesSlide31.xml" ContentType="application/vnd.openxmlformats-officedocument.presentationml.notesSlide+xml"/>
  <Override PartName="/ppt/tags/tag31.xml" ContentType="application/vnd.openxmlformats-officedocument.presentationml.tags+xml"/>
  <Override PartName="/ppt/notesSlides/notesSlide32.xml" ContentType="application/vnd.openxmlformats-officedocument.presentationml.notesSlide+xml"/>
  <Override PartName="/ppt/tags/tag32.xml" ContentType="application/vnd.openxmlformats-officedocument.presentationml.tags+xml"/>
  <Override PartName="/ppt/notesSlides/notesSlide33.xml" ContentType="application/vnd.openxmlformats-officedocument.presentationml.notesSlide+xml"/>
  <Override PartName="/ppt/tags/tag33.xml" ContentType="application/vnd.openxmlformats-officedocument.presentationml.tags+xml"/>
  <Override PartName="/ppt/notesSlides/notesSlide34.xml" ContentType="application/vnd.openxmlformats-officedocument.presentationml.notesSlide+xml"/>
  <Override PartName="/ppt/tags/tag34.xml" ContentType="application/vnd.openxmlformats-officedocument.presentationml.tags+xml"/>
  <Override PartName="/ppt/notesSlides/notesSlide35.xml" ContentType="application/vnd.openxmlformats-officedocument.presentationml.notesSlide+xml"/>
  <Override PartName="/ppt/tags/tag35.xml" ContentType="application/vnd.openxmlformats-officedocument.presentationml.tags+xml"/>
  <Override PartName="/ppt/notesSlides/notesSlide36.xml" ContentType="application/vnd.openxmlformats-officedocument.presentationml.notesSlide+xml"/>
  <Override PartName="/ppt/tags/tag36.xml" ContentType="application/vnd.openxmlformats-officedocument.presentationml.tags+xml"/>
  <Override PartName="/ppt/notesSlides/notesSlide37.xml" ContentType="application/vnd.openxmlformats-officedocument.presentationml.notesSlide+xml"/>
  <Override PartName="/ppt/tags/tag37.xml" ContentType="application/vnd.openxmlformats-officedocument.presentationml.tags+xml"/>
  <Override PartName="/ppt/notesSlides/notesSlide38.xml" ContentType="application/vnd.openxmlformats-officedocument.presentationml.notesSlide+xml"/>
  <Override PartName="/ppt/tags/tag38.xml" ContentType="application/vnd.openxmlformats-officedocument.presentationml.tags+xml"/>
  <Override PartName="/ppt/notesSlides/notesSlide39.xml" ContentType="application/vnd.openxmlformats-officedocument.presentationml.notesSlide+xml"/>
  <Override PartName="/ppt/tags/tag39.xml" ContentType="application/vnd.openxmlformats-officedocument.presentationml.tags+xml"/>
  <Override PartName="/ppt/notesSlides/notesSlide40.xml" ContentType="application/vnd.openxmlformats-officedocument.presentationml.notesSlide+xml"/>
  <Override PartName="/ppt/tags/tag40.xml" ContentType="application/vnd.openxmlformats-officedocument.presentationml.tags+xml"/>
  <Override PartName="/ppt/notesSlides/notesSlide41.xml" ContentType="application/vnd.openxmlformats-officedocument.presentationml.notesSlide+xml"/>
  <Override PartName="/ppt/tags/tag41.xml" ContentType="application/vnd.openxmlformats-officedocument.presentationml.tags+xml"/>
  <Override PartName="/ppt/notesSlides/notesSlide42.xml" ContentType="application/vnd.openxmlformats-officedocument.presentationml.notesSlide+xml"/>
  <Override PartName="/ppt/tags/tag42.xml" ContentType="application/vnd.openxmlformats-officedocument.presentationml.tags+xml"/>
  <Override PartName="/ppt/notesSlides/notesSlide43.xml" ContentType="application/vnd.openxmlformats-officedocument.presentationml.notesSlide+xml"/>
  <Override PartName="/ppt/tags/tag43.xml" ContentType="application/vnd.openxmlformats-officedocument.presentationml.tags+xml"/>
  <Override PartName="/ppt/notesSlides/notesSlide44.xml" ContentType="application/vnd.openxmlformats-officedocument.presentationml.notesSlide+xml"/>
  <Override PartName="/ppt/tags/tag44.xml" ContentType="application/vnd.openxmlformats-officedocument.presentationml.tags+xml"/>
  <Override PartName="/ppt/notesSlides/notesSlide45.xml" ContentType="application/vnd.openxmlformats-officedocument.presentationml.notesSlide+xml"/>
  <Override PartName="/ppt/tags/tag45.xml" ContentType="application/vnd.openxmlformats-officedocument.presentationml.tags+xml"/>
  <Override PartName="/ppt/notesSlides/notesSlide46.xml" ContentType="application/vnd.openxmlformats-officedocument.presentationml.notesSlide+xml"/>
  <Override PartName="/ppt/tags/tag46.xml" ContentType="application/vnd.openxmlformats-officedocument.presentationml.tags+xml"/>
  <Override PartName="/ppt/notesSlides/notesSlide47.xml" ContentType="application/vnd.openxmlformats-officedocument.presentationml.notesSlide+xml"/>
  <Override PartName="/ppt/tags/tag47.xml" ContentType="application/vnd.openxmlformats-officedocument.presentationml.tags+xml"/>
  <Override PartName="/ppt/notesSlides/notesSlide48.xml" ContentType="application/vnd.openxmlformats-officedocument.presentationml.notesSlide+xml"/>
  <Override PartName="/ppt/tags/tag48.xml" ContentType="application/vnd.openxmlformats-officedocument.presentationml.tags+xml"/>
  <Override PartName="/ppt/notesSlides/notesSlide49.xml" ContentType="application/vnd.openxmlformats-officedocument.presentationml.notesSlide+xml"/>
  <Override PartName="/ppt/tags/tag49.xml" ContentType="application/vnd.openxmlformats-officedocument.presentationml.tags+xml"/>
  <Override PartName="/ppt/notesSlides/notesSlide50.xml" ContentType="application/vnd.openxmlformats-officedocument.presentationml.notesSlide+xml"/>
  <Override PartName="/ppt/tags/tag50.xml" ContentType="application/vnd.openxmlformats-officedocument.presentationml.tags+xml"/>
  <Override PartName="/ppt/notesSlides/notesSlide51.xml" ContentType="application/vnd.openxmlformats-officedocument.presentationml.notesSlide+xml"/>
  <Override PartName="/ppt/tags/tag51.xml" ContentType="application/vnd.openxmlformats-officedocument.presentationml.tags+xml"/>
  <Override PartName="/ppt/notesSlides/notesSlide52.xml" ContentType="application/vnd.openxmlformats-officedocument.presentationml.notesSlide+xml"/>
  <Override PartName="/ppt/tags/tag52.xml" ContentType="application/vnd.openxmlformats-officedocument.presentationml.tags+xml"/>
  <Override PartName="/ppt/notesSlides/notesSlide53.xml" ContentType="application/vnd.openxmlformats-officedocument.presentationml.notesSlide+xml"/>
  <Override PartName="/ppt/tags/tag53.xml" ContentType="application/vnd.openxmlformats-officedocument.presentationml.tags+xml"/>
  <Override PartName="/ppt/notesSlides/notesSlide54.xml" ContentType="application/vnd.openxmlformats-officedocument.presentationml.notesSlide+xml"/>
  <Override PartName="/ppt/tags/tag54.xml" ContentType="application/vnd.openxmlformats-officedocument.presentationml.tags+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7" r:id="rId2"/>
    <p:sldMasterId id="2147483701" r:id="rId3"/>
    <p:sldMasterId id="2147483674" r:id="rId4"/>
    <p:sldMasterId id="2147483660" r:id="rId5"/>
  </p:sldMasterIdLst>
  <p:notesMasterIdLst>
    <p:notesMasterId r:id="rId61"/>
  </p:notesMasterIdLst>
  <p:handoutMasterIdLst>
    <p:handoutMasterId r:id="rId62"/>
  </p:handoutMasterIdLst>
  <p:sldIdLst>
    <p:sldId id="256" r:id="rId6"/>
    <p:sldId id="257" r:id="rId7"/>
    <p:sldId id="282" r:id="rId8"/>
    <p:sldId id="272"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3" r:id="rId24"/>
    <p:sldId id="274" r:id="rId25"/>
    <p:sldId id="275" r:id="rId26"/>
    <p:sldId id="276" r:id="rId27"/>
    <p:sldId id="277" r:id="rId28"/>
    <p:sldId id="278" r:id="rId29"/>
    <p:sldId id="279" r:id="rId30"/>
    <p:sldId id="280" r:id="rId31"/>
    <p:sldId id="281" r:id="rId32"/>
    <p:sldId id="283" r:id="rId33"/>
    <p:sldId id="284" r:id="rId34"/>
    <p:sldId id="285" r:id="rId35"/>
    <p:sldId id="286" r:id="rId36"/>
    <p:sldId id="287" r:id="rId37"/>
    <p:sldId id="288" r:id="rId38"/>
    <p:sldId id="289" r:id="rId39"/>
    <p:sldId id="290" r:id="rId40"/>
    <p:sldId id="291" r:id="rId41"/>
    <p:sldId id="292" r:id="rId42"/>
    <p:sldId id="311" r:id="rId43"/>
    <p:sldId id="312" r:id="rId44"/>
    <p:sldId id="293" r:id="rId45"/>
    <p:sldId id="294" r:id="rId46"/>
    <p:sldId id="295" r:id="rId47"/>
    <p:sldId id="296" r:id="rId48"/>
    <p:sldId id="297" r:id="rId49"/>
    <p:sldId id="298" r:id="rId50"/>
    <p:sldId id="299" r:id="rId51"/>
    <p:sldId id="300" r:id="rId52"/>
    <p:sldId id="301" r:id="rId53"/>
    <p:sldId id="302" r:id="rId54"/>
    <p:sldId id="303" r:id="rId55"/>
    <p:sldId id="306" r:id="rId56"/>
    <p:sldId id="307" r:id="rId57"/>
    <p:sldId id="308" r:id="rId58"/>
    <p:sldId id="309" r:id="rId59"/>
    <p:sldId id="310" r:id="rId6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5" autoAdjust="0"/>
    <p:restoredTop sz="95250" autoAdjust="0"/>
  </p:normalViewPr>
  <p:slideViewPr>
    <p:cSldViewPr snapToGrid="0">
      <p:cViewPr varScale="1">
        <p:scale>
          <a:sx n="62" d="100"/>
          <a:sy n="62" d="100"/>
        </p:scale>
        <p:origin x="96" y="300"/>
      </p:cViewPr>
      <p:guideLst/>
    </p:cSldViewPr>
  </p:slideViewPr>
  <p:notesTextViewPr>
    <p:cViewPr>
      <p:scale>
        <a:sx n="1" d="1"/>
        <a:sy n="1" d="1"/>
      </p:scale>
      <p:origin x="0" y="0"/>
    </p:cViewPr>
  </p:notesTextViewPr>
  <p:notesViewPr>
    <p:cSldViewPr snapToGrid="0">
      <p:cViewPr varScale="1">
        <p:scale>
          <a:sx n="57" d="100"/>
          <a:sy n="57" d="100"/>
        </p:scale>
        <p:origin x="2568" y="43"/>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tableStyles" Target="tableStyles.xml"/><Relationship Id="rId5" Type="http://schemas.openxmlformats.org/officeDocument/2006/relationships/slideMaster" Target="slideMasters/slideMaster5.xml"/><Relationship Id="rId61" Type="http://schemas.openxmlformats.org/officeDocument/2006/relationships/notesMaster" Target="notesMasters/notesMaster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E2486A-C254-4978-9D99-C2A82B36D619}" type="datetimeFigureOut">
              <a:rPr kumimoji="1" lang="ja-JP" altLang="en-US" smtClean="0"/>
              <a:t>2021/10/28</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D3735-E4A6-45FA-A94F-B476DEBAE3BB}" type="slidenum">
              <a:rPr kumimoji="1" lang="ja-JP" altLang="en-US" smtClean="0"/>
              <a:t>‹#›</a:t>
            </a:fld>
            <a:endParaRPr kumimoji="1" lang="ja-JP" altLang="en-US"/>
          </a:p>
        </p:txBody>
      </p:sp>
    </p:spTree>
    <p:extLst>
      <p:ext uri="{BB962C8B-B14F-4D97-AF65-F5344CB8AC3E}">
        <p14:creationId xmlns:p14="http://schemas.microsoft.com/office/powerpoint/2010/main" val="4076158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DA1EF-D9CD-4AFD-BE82-CFE483286A68}" type="datetimeFigureOut">
              <a:rPr kumimoji="1" lang="ja-JP" altLang="en-US" smtClean="0"/>
              <a:t>2021/10/28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11501-1C33-46B9-9140-509589D034E0}" type="slidenum">
              <a:rPr kumimoji="1" lang="ja-JP" altLang="en-US" smtClean="0"/>
              <a:t>‹#›</a:t>
            </a:fld>
            <a:endParaRPr kumimoji="1" lang="ja-JP" altLang="en-US"/>
          </a:p>
        </p:txBody>
      </p:sp>
    </p:spTree>
    <p:extLst>
      <p:ext uri="{BB962C8B-B14F-4D97-AF65-F5344CB8AC3E}">
        <p14:creationId xmlns:p14="http://schemas.microsoft.com/office/powerpoint/2010/main" val="1551144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a:t>
            </a:fld>
            <a:endParaRPr kumimoji="1" lang="ja-JP" altLang="en-US"/>
          </a:p>
        </p:txBody>
      </p:sp>
    </p:spTree>
    <p:extLst>
      <p:ext uri="{BB962C8B-B14F-4D97-AF65-F5344CB8AC3E}">
        <p14:creationId xmlns:p14="http://schemas.microsoft.com/office/powerpoint/2010/main" val="156276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10</a:t>
            </a:fld>
            <a:endParaRPr kumimoji="1" lang="ja-JP" altLang="en-US"/>
          </a:p>
        </p:txBody>
      </p:sp>
    </p:spTree>
    <p:extLst>
      <p:ext uri="{BB962C8B-B14F-4D97-AF65-F5344CB8AC3E}">
        <p14:creationId xmlns:p14="http://schemas.microsoft.com/office/powerpoint/2010/main" val="30390845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11</a:t>
            </a:fld>
            <a:endParaRPr kumimoji="1" lang="ja-JP" altLang="en-US"/>
          </a:p>
        </p:txBody>
      </p:sp>
    </p:spTree>
    <p:extLst>
      <p:ext uri="{BB962C8B-B14F-4D97-AF65-F5344CB8AC3E}">
        <p14:creationId xmlns:p14="http://schemas.microsoft.com/office/powerpoint/2010/main" val="268106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12</a:t>
            </a:fld>
            <a:endParaRPr kumimoji="1" lang="ja-JP" altLang="en-US"/>
          </a:p>
        </p:txBody>
      </p:sp>
    </p:spTree>
    <p:extLst>
      <p:ext uri="{BB962C8B-B14F-4D97-AF65-F5344CB8AC3E}">
        <p14:creationId xmlns:p14="http://schemas.microsoft.com/office/powerpoint/2010/main" val="3601509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13</a:t>
            </a:fld>
            <a:endParaRPr kumimoji="1" lang="ja-JP" altLang="en-US"/>
          </a:p>
        </p:txBody>
      </p:sp>
    </p:spTree>
    <p:extLst>
      <p:ext uri="{BB962C8B-B14F-4D97-AF65-F5344CB8AC3E}">
        <p14:creationId xmlns:p14="http://schemas.microsoft.com/office/powerpoint/2010/main" val="29295456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14</a:t>
            </a:fld>
            <a:endParaRPr kumimoji="1" lang="ja-JP" altLang="en-US"/>
          </a:p>
        </p:txBody>
      </p:sp>
    </p:spTree>
    <p:extLst>
      <p:ext uri="{BB962C8B-B14F-4D97-AF65-F5344CB8AC3E}">
        <p14:creationId xmlns:p14="http://schemas.microsoft.com/office/powerpoint/2010/main" val="13941782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15</a:t>
            </a:fld>
            <a:endParaRPr kumimoji="1" lang="ja-JP" altLang="en-US"/>
          </a:p>
        </p:txBody>
      </p:sp>
    </p:spTree>
    <p:extLst>
      <p:ext uri="{BB962C8B-B14F-4D97-AF65-F5344CB8AC3E}">
        <p14:creationId xmlns:p14="http://schemas.microsoft.com/office/powerpoint/2010/main" val="35594615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16</a:t>
            </a:fld>
            <a:endParaRPr kumimoji="1" lang="ja-JP" altLang="en-US"/>
          </a:p>
        </p:txBody>
      </p:sp>
    </p:spTree>
    <p:extLst>
      <p:ext uri="{BB962C8B-B14F-4D97-AF65-F5344CB8AC3E}">
        <p14:creationId xmlns:p14="http://schemas.microsoft.com/office/powerpoint/2010/main" val="21614608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17</a:t>
            </a:fld>
            <a:endParaRPr kumimoji="1" lang="ja-JP" altLang="en-US"/>
          </a:p>
        </p:txBody>
      </p:sp>
    </p:spTree>
    <p:extLst>
      <p:ext uri="{BB962C8B-B14F-4D97-AF65-F5344CB8AC3E}">
        <p14:creationId xmlns:p14="http://schemas.microsoft.com/office/powerpoint/2010/main" val="5399723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18</a:t>
            </a:fld>
            <a:endParaRPr kumimoji="1" lang="ja-JP" altLang="en-US"/>
          </a:p>
        </p:txBody>
      </p:sp>
    </p:spTree>
    <p:extLst>
      <p:ext uri="{BB962C8B-B14F-4D97-AF65-F5344CB8AC3E}">
        <p14:creationId xmlns:p14="http://schemas.microsoft.com/office/powerpoint/2010/main" val="37916321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19</a:t>
            </a:fld>
            <a:endParaRPr kumimoji="1" lang="ja-JP" altLang="en-US"/>
          </a:p>
        </p:txBody>
      </p:sp>
    </p:spTree>
    <p:extLst>
      <p:ext uri="{BB962C8B-B14F-4D97-AF65-F5344CB8AC3E}">
        <p14:creationId xmlns:p14="http://schemas.microsoft.com/office/powerpoint/2010/main" val="560478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a:t>
            </a:fld>
            <a:endParaRPr kumimoji="1" lang="ja-JP" altLang="en-US"/>
          </a:p>
        </p:txBody>
      </p:sp>
    </p:spTree>
    <p:extLst>
      <p:ext uri="{BB962C8B-B14F-4D97-AF65-F5344CB8AC3E}">
        <p14:creationId xmlns:p14="http://schemas.microsoft.com/office/powerpoint/2010/main" val="5162422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20</a:t>
            </a:fld>
            <a:endParaRPr kumimoji="1" lang="ja-JP" altLang="en-US"/>
          </a:p>
        </p:txBody>
      </p:sp>
    </p:spTree>
    <p:extLst>
      <p:ext uri="{BB962C8B-B14F-4D97-AF65-F5344CB8AC3E}">
        <p14:creationId xmlns:p14="http://schemas.microsoft.com/office/powerpoint/2010/main" val="5475808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21</a:t>
            </a:fld>
            <a:endParaRPr kumimoji="1" lang="ja-JP" altLang="en-US"/>
          </a:p>
        </p:txBody>
      </p:sp>
    </p:spTree>
    <p:extLst>
      <p:ext uri="{BB962C8B-B14F-4D97-AF65-F5344CB8AC3E}">
        <p14:creationId xmlns:p14="http://schemas.microsoft.com/office/powerpoint/2010/main" val="10825810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22</a:t>
            </a:fld>
            <a:endParaRPr kumimoji="1" lang="ja-JP" altLang="en-US"/>
          </a:p>
        </p:txBody>
      </p:sp>
    </p:spTree>
    <p:extLst>
      <p:ext uri="{BB962C8B-B14F-4D97-AF65-F5344CB8AC3E}">
        <p14:creationId xmlns:p14="http://schemas.microsoft.com/office/powerpoint/2010/main" val="28081727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23</a:t>
            </a:fld>
            <a:endParaRPr kumimoji="1" lang="ja-JP" altLang="en-US"/>
          </a:p>
        </p:txBody>
      </p:sp>
    </p:spTree>
    <p:extLst>
      <p:ext uri="{BB962C8B-B14F-4D97-AF65-F5344CB8AC3E}">
        <p14:creationId xmlns:p14="http://schemas.microsoft.com/office/powerpoint/2010/main" val="30694069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24</a:t>
            </a:fld>
            <a:endParaRPr kumimoji="1" lang="ja-JP" altLang="en-US"/>
          </a:p>
        </p:txBody>
      </p:sp>
    </p:spTree>
    <p:extLst>
      <p:ext uri="{BB962C8B-B14F-4D97-AF65-F5344CB8AC3E}">
        <p14:creationId xmlns:p14="http://schemas.microsoft.com/office/powerpoint/2010/main" val="578135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25</a:t>
            </a:fld>
            <a:endParaRPr kumimoji="1" lang="ja-JP" altLang="en-US"/>
          </a:p>
        </p:txBody>
      </p:sp>
    </p:spTree>
    <p:extLst>
      <p:ext uri="{BB962C8B-B14F-4D97-AF65-F5344CB8AC3E}">
        <p14:creationId xmlns:p14="http://schemas.microsoft.com/office/powerpoint/2010/main" val="40130626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26</a:t>
            </a:fld>
            <a:endParaRPr kumimoji="1" lang="ja-JP" altLang="en-US"/>
          </a:p>
        </p:txBody>
      </p:sp>
    </p:spTree>
    <p:extLst>
      <p:ext uri="{BB962C8B-B14F-4D97-AF65-F5344CB8AC3E}">
        <p14:creationId xmlns:p14="http://schemas.microsoft.com/office/powerpoint/2010/main" val="105469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27</a:t>
            </a:fld>
            <a:endParaRPr kumimoji="1" lang="ja-JP" altLang="en-US"/>
          </a:p>
        </p:txBody>
      </p:sp>
    </p:spTree>
    <p:extLst>
      <p:ext uri="{BB962C8B-B14F-4D97-AF65-F5344CB8AC3E}">
        <p14:creationId xmlns:p14="http://schemas.microsoft.com/office/powerpoint/2010/main" val="8541775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28</a:t>
            </a:fld>
            <a:endParaRPr kumimoji="1" lang="ja-JP" altLang="en-US"/>
          </a:p>
        </p:txBody>
      </p:sp>
    </p:spTree>
    <p:extLst>
      <p:ext uri="{BB962C8B-B14F-4D97-AF65-F5344CB8AC3E}">
        <p14:creationId xmlns:p14="http://schemas.microsoft.com/office/powerpoint/2010/main" val="27331985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29</a:t>
            </a:fld>
            <a:endParaRPr kumimoji="1" lang="ja-JP" altLang="en-US"/>
          </a:p>
        </p:txBody>
      </p:sp>
    </p:spTree>
    <p:extLst>
      <p:ext uri="{BB962C8B-B14F-4D97-AF65-F5344CB8AC3E}">
        <p14:creationId xmlns:p14="http://schemas.microsoft.com/office/powerpoint/2010/main" val="137739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a:t>
            </a:fld>
            <a:endParaRPr kumimoji="1" lang="ja-JP" altLang="en-US"/>
          </a:p>
        </p:txBody>
      </p:sp>
    </p:spTree>
    <p:extLst>
      <p:ext uri="{BB962C8B-B14F-4D97-AF65-F5344CB8AC3E}">
        <p14:creationId xmlns:p14="http://schemas.microsoft.com/office/powerpoint/2010/main" val="21043577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30</a:t>
            </a:fld>
            <a:endParaRPr kumimoji="1" lang="ja-JP" altLang="en-US"/>
          </a:p>
        </p:txBody>
      </p:sp>
    </p:spTree>
    <p:extLst>
      <p:ext uri="{BB962C8B-B14F-4D97-AF65-F5344CB8AC3E}">
        <p14:creationId xmlns:p14="http://schemas.microsoft.com/office/powerpoint/2010/main" val="23786385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31</a:t>
            </a:fld>
            <a:endParaRPr kumimoji="1" lang="ja-JP" altLang="en-US"/>
          </a:p>
        </p:txBody>
      </p:sp>
    </p:spTree>
    <p:extLst>
      <p:ext uri="{BB962C8B-B14F-4D97-AF65-F5344CB8AC3E}">
        <p14:creationId xmlns:p14="http://schemas.microsoft.com/office/powerpoint/2010/main" val="38454517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32</a:t>
            </a:fld>
            <a:endParaRPr kumimoji="1" lang="ja-JP" altLang="en-US"/>
          </a:p>
        </p:txBody>
      </p:sp>
    </p:spTree>
    <p:extLst>
      <p:ext uri="{BB962C8B-B14F-4D97-AF65-F5344CB8AC3E}">
        <p14:creationId xmlns:p14="http://schemas.microsoft.com/office/powerpoint/2010/main" val="23152104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33</a:t>
            </a:fld>
            <a:endParaRPr kumimoji="1" lang="ja-JP" altLang="en-US"/>
          </a:p>
        </p:txBody>
      </p:sp>
    </p:spTree>
    <p:extLst>
      <p:ext uri="{BB962C8B-B14F-4D97-AF65-F5344CB8AC3E}">
        <p14:creationId xmlns:p14="http://schemas.microsoft.com/office/powerpoint/2010/main" val="340729775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34</a:t>
            </a:fld>
            <a:endParaRPr kumimoji="1" lang="ja-JP" altLang="en-US"/>
          </a:p>
        </p:txBody>
      </p:sp>
    </p:spTree>
    <p:extLst>
      <p:ext uri="{BB962C8B-B14F-4D97-AF65-F5344CB8AC3E}">
        <p14:creationId xmlns:p14="http://schemas.microsoft.com/office/powerpoint/2010/main" val="25609367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35</a:t>
            </a:fld>
            <a:endParaRPr kumimoji="1" lang="ja-JP" altLang="en-US"/>
          </a:p>
        </p:txBody>
      </p:sp>
    </p:spTree>
    <p:extLst>
      <p:ext uri="{BB962C8B-B14F-4D97-AF65-F5344CB8AC3E}">
        <p14:creationId xmlns:p14="http://schemas.microsoft.com/office/powerpoint/2010/main" val="13915409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36</a:t>
            </a:fld>
            <a:endParaRPr kumimoji="1" lang="ja-JP" altLang="en-US"/>
          </a:p>
        </p:txBody>
      </p:sp>
    </p:spTree>
    <p:extLst>
      <p:ext uri="{BB962C8B-B14F-4D97-AF65-F5344CB8AC3E}">
        <p14:creationId xmlns:p14="http://schemas.microsoft.com/office/powerpoint/2010/main" val="114311661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37</a:t>
            </a:fld>
            <a:endParaRPr kumimoji="1" lang="ja-JP" altLang="en-US"/>
          </a:p>
        </p:txBody>
      </p:sp>
    </p:spTree>
    <p:extLst>
      <p:ext uri="{BB962C8B-B14F-4D97-AF65-F5344CB8AC3E}">
        <p14:creationId xmlns:p14="http://schemas.microsoft.com/office/powerpoint/2010/main" val="5295026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38</a:t>
            </a:fld>
            <a:endParaRPr kumimoji="1" lang="ja-JP" altLang="en-US"/>
          </a:p>
        </p:txBody>
      </p:sp>
    </p:spTree>
    <p:extLst>
      <p:ext uri="{BB962C8B-B14F-4D97-AF65-F5344CB8AC3E}">
        <p14:creationId xmlns:p14="http://schemas.microsoft.com/office/powerpoint/2010/main" val="229714348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39</a:t>
            </a:fld>
            <a:endParaRPr kumimoji="1" lang="ja-JP" altLang="en-US"/>
          </a:p>
        </p:txBody>
      </p:sp>
    </p:spTree>
    <p:extLst>
      <p:ext uri="{BB962C8B-B14F-4D97-AF65-F5344CB8AC3E}">
        <p14:creationId xmlns:p14="http://schemas.microsoft.com/office/powerpoint/2010/main" val="1070359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a:t>
            </a:fld>
            <a:endParaRPr kumimoji="1" lang="ja-JP" altLang="en-US"/>
          </a:p>
        </p:txBody>
      </p:sp>
    </p:spTree>
    <p:extLst>
      <p:ext uri="{BB962C8B-B14F-4D97-AF65-F5344CB8AC3E}">
        <p14:creationId xmlns:p14="http://schemas.microsoft.com/office/powerpoint/2010/main" val="317937701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40</a:t>
            </a:fld>
            <a:endParaRPr kumimoji="1" lang="ja-JP" altLang="en-US"/>
          </a:p>
        </p:txBody>
      </p:sp>
    </p:spTree>
    <p:extLst>
      <p:ext uri="{BB962C8B-B14F-4D97-AF65-F5344CB8AC3E}">
        <p14:creationId xmlns:p14="http://schemas.microsoft.com/office/powerpoint/2010/main" val="19188222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41</a:t>
            </a:fld>
            <a:endParaRPr kumimoji="1" lang="ja-JP" altLang="en-US"/>
          </a:p>
        </p:txBody>
      </p:sp>
    </p:spTree>
    <p:extLst>
      <p:ext uri="{BB962C8B-B14F-4D97-AF65-F5344CB8AC3E}">
        <p14:creationId xmlns:p14="http://schemas.microsoft.com/office/powerpoint/2010/main" val="197380266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42</a:t>
            </a:fld>
            <a:endParaRPr kumimoji="1" lang="ja-JP" altLang="en-US"/>
          </a:p>
        </p:txBody>
      </p:sp>
    </p:spTree>
    <p:extLst>
      <p:ext uri="{BB962C8B-B14F-4D97-AF65-F5344CB8AC3E}">
        <p14:creationId xmlns:p14="http://schemas.microsoft.com/office/powerpoint/2010/main" val="128725903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43</a:t>
            </a:fld>
            <a:endParaRPr kumimoji="1" lang="ja-JP" altLang="en-US"/>
          </a:p>
        </p:txBody>
      </p:sp>
    </p:spTree>
    <p:extLst>
      <p:ext uri="{BB962C8B-B14F-4D97-AF65-F5344CB8AC3E}">
        <p14:creationId xmlns:p14="http://schemas.microsoft.com/office/powerpoint/2010/main" val="51162697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44</a:t>
            </a:fld>
            <a:endParaRPr kumimoji="1" lang="ja-JP" altLang="en-US"/>
          </a:p>
        </p:txBody>
      </p:sp>
    </p:spTree>
    <p:extLst>
      <p:ext uri="{BB962C8B-B14F-4D97-AF65-F5344CB8AC3E}">
        <p14:creationId xmlns:p14="http://schemas.microsoft.com/office/powerpoint/2010/main" val="348619951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45</a:t>
            </a:fld>
            <a:endParaRPr kumimoji="1" lang="ja-JP" altLang="en-US"/>
          </a:p>
        </p:txBody>
      </p:sp>
    </p:spTree>
    <p:extLst>
      <p:ext uri="{BB962C8B-B14F-4D97-AF65-F5344CB8AC3E}">
        <p14:creationId xmlns:p14="http://schemas.microsoft.com/office/powerpoint/2010/main" val="296904970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46</a:t>
            </a:fld>
            <a:endParaRPr kumimoji="1" lang="ja-JP" altLang="en-US"/>
          </a:p>
        </p:txBody>
      </p:sp>
    </p:spTree>
    <p:extLst>
      <p:ext uri="{BB962C8B-B14F-4D97-AF65-F5344CB8AC3E}">
        <p14:creationId xmlns:p14="http://schemas.microsoft.com/office/powerpoint/2010/main" val="402188355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47</a:t>
            </a:fld>
            <a:endParaRPr kumimoji="1" lang="ja-JP" altLang="en-US"/>
          </a:p>
        </p:txBody>
      </p:sp>
    </p:spTree>
    <p:extLst>
      <p:ext uri="{BB962C8B-B14F-4D97-AF65-F5344CB8AC3E}">
        <p14:creationId xmlns:p14="http://schemas.microsoft.com/office/powerpoint/2010/main" val="414975925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48</a:t>
            </a:fld>
            <a:endParaRPr kumimoji="1" lang="ja-JP" altLang="en-US"/>
          </a:p>
        </p:txBody>
      </p:sp>
    </p:spTree>
    <p:extLst>
      <p:ext uri="{BB962C8B-B14F-4D97-AF65-F5344CB8AC3E}">
        <p14:creationId xmlns:p14="http://schemas.microsoft.com/office/powerpoint/2010/main" val="306124191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49</a:t>
            </a:fld>
            <a:endParaRPr kumimoji="1" lang="ja-JP" altLang="en-US"/>
          </a:p>
        </p:txBody>
      </p:sp>
    </p:spTree>
    <p:extLst>
      <p:ext uri="{BB962C8B-B14F-4D97-AF65-F5344CB8AC3E}">
        <p14:creationId xmlns:p14="http://schemas.microsoft.com/office/powerpoint/2010/main" val="1188440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a:t>
            </a:fld>
            <a:endParaRPr kumimoji="1" lang="ja-JP" altLang="en-US"/>
          </a:p>
        </p:txBody>
      </p:sp>
    </p:spTree>
    <p:extLst>
      <p:ext uri="{BB962C8B-B14F-4D97-AF65-F5344CB8AC3E}">
        <p14:creationId xmlns:p14="http://schemas.microsoft.com/office/powerpoint/2010/main" val="23576746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50</a:t>
            </a:fld>
            <a:endParaRPr kumimoji="1" lang="ja-JP" altLang="en-US"/>
          </a:p>
        </p:txBody>
      </p:sp>
    </p:spTree>
    <p:extLst>
      <p:ext uri="{BB962C8B-B14F-4D97-AF65-F5344CB8AC3E}">
        <p14:creationId xmlns:p14="http://schemas.microsoft.com/office/powerpoint/2010/main" val="337048697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51</a:t>
            </a:fld>
            <a:endParaRPr kumimoji="1" lang="ja-JP" altLang="en-US"/>
          </a:p>
        </p:txBody>
      </p:sp>
    </p:spTree>
    <p:extLst>
      <p:ext uri="{BB962C8B-B14F-4D97-AF65-F5344CB8AC3E}">
        <p14:creationId xmlns:p14="http://schemas.microsoft.com/office/powerpoint/2010/main" val="262378825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52</a:t>
            </a:fld>
            <a:endParaRPr kumimoji="1" lang="ja-JP" altLang="en-US"/>
          </a:p>
        </p:txBody>
      </p:sp>
    </p:spTree>
    <p:extLst>
      <p:ext uri="{BB962C8B-B14F-4D97-AF65-F5344CB8AC3E}">
        <p14:creationId xmlns:p14="http://schemas.microsoft.com/office/powerpoint/2010/main" val="422926608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53</a:t>
            </a:fld>
            <a:endParaRPr kumimoji="1" lang="ja-JP" altLang="en-US"/>
          </a:p>
        </p:txBody>
      </p:sp>
    </p:spTree>
    <p:extLst>
      <p:ext uri="{BB962C8B-B14F-4D97-AF65-F5344CB8AC3E}">
        <p14:creationId xmlns:p14="http://schemas.microsoft.com/office/powerpoint/2010/main" val="395382698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54</a:t>
            </a:fld>
            <a:endParaRPr kumimoji="1" lang="ja-JP" altLang="en-US"/>
          </a:p>
        </p:txBody>
      </p:sp>
    </p:spTree>
    <p:extLst>
      <p:ext uri="{BB962C8B-B14F-4D97-AF65-F5344CB8AC3E}">
        <p14:creationId xmlns:p14="http://schemas.microsoft.com/office/powerpoint/2010/main" val="199395086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55</a:t>
            </a:fld>
            <a:endParaRPr kumimoji="1" lang="ja-JP" altLang="en-US"/>
          </a:p>
        </p:txBody>
      </p:sp>
    </p:spTree>
    <p:extLst>
      <p:ext uri="{BB962C8B-B14F-4D97-AF65-F5344CB8AC3E}">
        <p14:creationId xmlns:p14="http://schemas.microsoft.com/office/powerpoint/2010/main" val="1865945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a:t>
            </a:fld>
            <a:endParaRPr kumimoji="1" lang="ja-JP" altLang="en-US"/>
          </a:p>
        </p:txBody>
      </p:sp>
    </p:spTree>
    <p:extLst>
      <p:ext uri="{BB962C8B-B14F-4D97-AF65-F5344CB8AC3E}">
        <p14:creationId xmlns:p14="http://schemas.microsoft.com/office/powerpoint/2010/main" val="2098121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7</a:t>
            </a:fld>
            <a:endParaRPr kumimoji="1" lang="ja-JP" altLang="en-US"/>
          </a:p>
        </p:txBody>
      </p:sp>
    </p:spTree>
    <p:extLst>
      <p:ext uri="{BB962C8B-B14F-4D97-AF65-F5344CB8AC3E}">
        <p14:creationId xmlns:p14="http://schemas.microsoft.com/office/powerpoint/2010/main" val="27726445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8</a:t>
            </a:fld>
            <a:endParaRPr kumimoji="1" lang="ja-JP" altLang="en-US"/>
          </a:p>
        </p:txBody>
      </p:sp>
    </p:spTree>
    <p:extLst>
      <p:ext uri="{BB962C8B-B14F-4D97-AF65-F5344CB8AC3E}">
        <p14:creationId xmlns:p14="http://schemas.microsoft.com/office/powerpoint/2010/main" val="3922536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9</a:t>
            </a:fld>
            <a:endParaRPr kumimoji="1" lang="ja-JP" altLang="en-US"/>
          </a:p>
        </p:txBody>
      </p:sp>
    </p:spTree>
    <p:extLst>
      <p:ext uri="{BB962C8B-B14F-4D97-AF65-F5344CB8AC3E}">
        <p14:creationId xmlns:p14="http://schemas.microsoft.com/office/powerpoint/2010/main" val="1647249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026DFA7C-4F8D-470B-A1AB-BB25CCB9B707}" type="datetime1">
              <a:rPr kumimoji="1" lang="ja-JP" altLang="en-US" smtClean="0"/>
              <a:t>2021/10/28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8563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4DDB483-FDB8-4B66-AEC4-03EA20D8596C}"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24570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856A08-FFB8-4A07-A9CF-34267C9F5426}"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54184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E70892-132D-43F8-8C1F-1B33E49CB960}"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4321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E88683B-0EC3-4D7C-95CE-F2516E1DCCB7}"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36988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8ABC973-0F92-49D7-9AFA-F399CE8179CC}"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804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CFD85D-9A4D-49FC-A843-BAD8B568CCB4}"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089185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8E3AA-5B17-443D-AAE7-7D5067A13386}" type="datetime1">
              <a:rPr kumimoji="1" lang="ja-JP" altLang="en-US" smtClean="0"/>
              <a:t>2021/10/28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236380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9EF4A47-9F84-4C87-9279-516403C9F658}"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8891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EE0422-883A-4692-9B69-827F877A5CC4}" type="datetime1">
              <a:rPr kumimoji="1" lang="ja-JP" altLang="en-US" smtClean="0"/>
              <a:t>2021/10/28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557576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74DC46-3661-4FC3-B415-8798A737DE2B}" type="datetime1">
              <a:rPr kumimoji="1" lang="ja-JP" altLang="en-US" smtClean="0"/>
              <a:t>2021/10/28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55507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47E0F9-5EFA-4562-AD16-74DEBC8541C0}" type="datetime1">
              <a:rPr kumimoji="1" lang="ja-JP" altLang="en-US" smtClean="0"/>
              <a:t>2021/10/28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226752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BB8E8E-4247-4462-B452-B357BFF98658}" type="datetime1">
              <a:rPr kumimoji="1" lang="ja-JP" altLang="en-US" smtClean="0"/>
              <a:t>2021/10/28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777385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FBA0129-6E8F-4396-AE89-2FC70F3C1DC8}"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3335780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7DE3D1-10D5-4118-9127-B3F958F786F1}"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603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022036-A8CF-4CFC-A48E-833467CC6E61}"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781032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C24A9C-2BE1-422B-AA65-B1612591ECAA}"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218092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4DA547-90AD-4701-A6C8-27336E17D868}" type="datetime1">
              <a:rPr kumimoji="1" lang="ja-JP" altLang="en-US" smtClean="0"/>
              <a:t>2021/10/28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42728504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19C06F6-7FE9-4BFF-8123-54DD9037E158}"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41705729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35C47C-225E-498F-A52E-42621E856228}"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709284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1B405-C23F-4D44-B2FD-0954B5C9C0B3}"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4317925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76AC81-6A20-4A7C-85E2-F992258A33AF}"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36753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9D92F5-8EB7-4169-B968-D1B1CDA71AE2}"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59087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CC5903-6349-4BE5-B997-C55E198A5BEA}" type="datetime1">
              <a:rPr kumimoji="1" lang="ja-JP" altLang="en-US" smtClean="0"/>
              <a:t>2021/10/28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274401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9FE12-BEEF-4596-B5D9-FB28F79B2023}" type="datetime1">
              <a:rPr kumimoji="1" lang="ja-JP" altLang="en-US" smtClean="0"/>
              <a:t>2021/10/28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336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E82434-2B09-4BE6-A552-9397770DF854}" type="datetime1">
              <a:rPr kumimoji="1" lang="ja-JP" altLang="en-US" smtClean="0"/>
              <a:t>2021/10/28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95231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CD6915-2D2D-49D1-9095-F1174EFF0DA8}"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779393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0C3808-A616-46CC-BE1B-D90740542550}"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32064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61C886-FF3C-4C8E-A64D-AB2A872EF092}"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2237204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BB2C1E-F597-4826-8F56-2F99464A1080}"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6763184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CB4FBC-1472-423D-AA4B-A3A4345D6D34}"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6838297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D44A02-7F50-4935-95B6-C042D06F21A6}"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27590036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CDE8C6-78C4-4896-A40C-0064E8D1D024}"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82119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CB2C4D-DE41-4C8C-83C7-B35C92E75773}"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21632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0FB27A-2842-45D1-8395-EC8343117B99}"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35674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F4FE83-262F-4D5D-BB2E-E46B2A42AA27}" type="datetime1">
              <a:rPr kumimoji="1" lang="ja-JP" altLang="en-US" smtClean="0"/>
              <a:t>2021/10/28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122481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ECD97-E321-482C-925E-456FFBA9EBEA}" type="datetime1">
              <a:rPr kumimoji="1" lang="ja-JP" altLang="en-US" smtClean="0"/>
              <a:t>2021/10/28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56554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A3937A3-D8F9-475B-A631-25DC052CED47}" type="datetime1">
              <a:rPr kumimoji="1" lang="ja-JP" altLang="en-US" smtClean="0"/>
              <a:t>2021/10/28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92548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DF4228-2AB5-410C-8C7E-25E6DBE413D9}"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237617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C1ED1-575A-41DD-A045-0005DFBFA15C}"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519385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E528B5-4AEB-4C3A-A8ED-78EE976BA7E6}"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385742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823E39-B061-4431-89E9-EC731F3C6A92}"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5294231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1AA8E2-2AD9-41D3-9BD5-9EBAF2F0723F}" type="datetime1">
              <a:rPr kumimoji="1" lang="ja-JP" altLang="en-US" smtClean="0"/>
              <a:t>2021/10/28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801456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4D7B09-473A-4596-97C4-E1608D3F27A9}"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31717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49EF72-CB3E-4F82-8200-FD09214F1B55}"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86873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96F500-5FC5-4F81-B32D-CD134C83131B}"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51860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72BA70-7430-4EFA-BAA4-2C1805AB4A60}"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712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3A4457-A826-43BF-8B5F-7F82D85903DE}"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488626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4A196AA-3B1A-4A99-8CE8-AEEAB4756832}" type="datetime1">
              <a:rPr kumimoji="1" lang="ja-JP" altLang="en-US" smtClean="0"/>
              <a:t>2021/10/28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6102443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0D1CA45-A8EE-4FDD-87DF-BE4C2180BFC9}" type="datetime1">
              <a:rPr kumimoji="1" lang="ja-JP" altLang="en-US" smtClean="0"/>
              <a:t>2021/10/28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35298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9596-4396-475B-BAFF-670B4E4C65DB}" type="datetime1">
              <a:rPr kumimoji="1" lang="ja-JP" altLang="en-US" smtClean="0"/>
              <a:t>2021/10/28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5780005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F58CCF-47EF-47E9-A682-D65C43EB1E07}"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7689018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D21C0E-0B2B-4E75-953D-7B3BC2F5EECF}"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0997511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E96559-135C-4DAA-991F-30834100C1C7}"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675003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CBB9FD-27DC-4039-A47A-950D3DD1BF4F}" type="datetime1">
              <a:rPr kumimoji="1" lang="ja-JP" altLang="en-US" smtClean="0"/>
              <a:t>2021/10/28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66577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CE4D92-1CD5-43F0-A239-8AEBB906CDCD}" type="datetime1">
              <a:rPr kumimoji="1" lang="ja-JP" altLang="en-US" smtClean="0"/>
              <a:t>2021/10/28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4949414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日付プレースホルダー 5"/>
          <p:cNvSpPr>
            <a:spLocks noGrp="1"/>
          </p:cNvSpPr>
          <p:nvPr>
            <p:ph type="dt" sz="half" idx="10"/>
          </p:nvPr>
        </p:nvSpPr>
        <p:spPr/>
        <p:txBody>
          <a:bodyPr/>
          <a:lstStyle/>
          <a:p>
            <a:fld id="{D1D66405-1911-4D2F-B4DC-6507D3374896}" type="datetime1">
              <a:rPr kumimoji="1" lang="ja-JP" altLang="en-US" smtClean="0"/>
              <a:t>2021/10/28</a:t>
            </a:fld>
            <a:endParaRPr kumimoji="1" lang="ja-JP" altLang="en-US"/>
          </a:p>
        </p:txBody>
      </p:sp>
      <p:sp>
        <p:nvSpPr>
          <p:cNvPr id="7" name="フッター プレースホルダー 6"/>
          <p:cNvSpPr>
            <a:spLocks noGrp="1"/>
          </p:cNvSpPr>
          <p:nvPr>
            <p:ph type="ftr" sz="quarter" idx="11"/>
          </p:nvPr>
        </p:nvSpPr>
        <p:spPr/>
        <p:txBody>
          <a:bodyPr/>
          <a:lstStyle/>
          <a:p>
            <a:endParaRPr kumimoji="1" lang="ja-JP" altLang="en-US"/>
          </a:p>
        </p:txBody>
      </p:sp>
      <p:sp>
        <p:nvSpPr>
          <p:cNvPr id="8" name="スライド番号プレースホルダー 7"/>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03229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F25CA54-9F9F-4500-8D26-2A67EFF44DB3}" type="datetime1">
              <a:rPr kumimoji="1" lang="ja-JP" altLang="en-US" smtClean="0"/>
              <a:t>2021/10/28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5656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8FECBC-4F40-47FE-B137-626A979DF050}" type="datetime1">
              <a:rPr kumimoji="1" lang="ja-JP" altLang="en-US" smtClean="0"/>
              <a:t>2021/10/28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8183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320F0C-03F2-460B-B1B7-AFE40419A343}" type="datetime1">
              <a:rPr kumimoji="1" lang="ja-JP" altLang="en-US" smtClean="0"/>
              <a:t>2021/10/28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458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020A8-F826-42B6-9291-1C176EC26609}" type="datetime1">
              <a:rPr kumimoji="1" lang="ja-JP" altLang="en-US" smtClean="0"/>
              <a:t>2021/10/28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84881434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01D1F-6287-485A-9C07-5A7874ADA035}" type="datetime1">
              <a:rPr kumimoji="1" lang="ja-JP" altLang="en-US" smtClean="0"/>
              <a:t>2021/10/28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97312341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70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6FEF6-2AA0-4B47-A5AD-DB366C5D2F3D}" type="datetime1">
              <a:rPr kumimoji="1" lang="ja-JP" altLang="en-US" smtClean="0"/>
              <a:t>2021/10/28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681343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837DE-37FA-4BD4-B84A-64F643335B71}" type="datetime1">
              <a:rPr kumimoji="1" lang="ja-JP" altLang="en-US" smtClean="0"/>
              <a:t>2021/10/28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1078979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FC3DE-FD4A-40AB-A647-84687ACC2543}" type="datetime1">
              <a:rPr kumimoji="1" lang="ja-JP" altLang="en-US" smtClean="0"/>
              <a:t>2021/10/28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422983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0.xml"/><Relationship Id="rId4" Type="http://schemas.openxmlformats.org/officeDocument/2006/relationships/image" Target="../media/image1.emf"/></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ags" Target="../tags/tag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tags" Target="../tags/tag2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xml"/><Relationship Id="rId1" Type="http://schemas.openxmlformats.org/officeDocument/2006/relationships/tags" Target="../tags/tag2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xml"/><Relationship Id="rId1" Type="http://schemas.openxmlformats.org/officeDocument/2006/relationships/tags" Target="../tags/tag2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1.xml"/><Relationship Id="rId1" Type="http://schemas.openxmlformats.org/officeDocument/2006/relationships/tags" Target="../tags/tag29.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xml"/><Relationship Id="rId1" Type="http://schemas.openxmlformats.org/officeDocument/2006/relationships/tags" Target="../tags/tag30.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xml"/><Relationship Id="rId1" Type="http://schemas.openxmlformats.org/officeDocument/2006/relationships/tags" Target="../tags/tag31.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xml"/><Relationship Id="rId1" Type="http://schemas.openxmlformats.org/officeDocument/2006/relationships/tags" Target="../tags/tag3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xml"/><Relationship Id="rId1" Type="http://schemas.openxmlformats.org/officeDocument/2006/relationships/tags" Target="../tags/tag33.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1.xml"/><Relationship Id="rId1" Type="http://schemas.openxmlformats.org/officeDocument/2006/relationships/tags" Target="../tags/tag3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1.xml"/><Relationship Id="rId1" Type="http://schemas.openxmlformats.org/officeDocument/2006/relationships/tags" Target="../tags/tag35.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xml"/><Relationship Id="rId1" Type="http://schemas.openxmlformats.org/officeDocument/2006/relationships/tags" Target="../tags/tag36.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xml"/><Relationship Id="rId1" Type="http://schemas.openxmlformats.org/officeDocument/2006/relationships/tags" Target="../tags/tag37.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1.xml"/><Relationship Id="rId1" Type="http://schemas.openxmlformats.org/officeDocument/2006/relationships/tags" Target="../tags/tag3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1.xml"/><Relationship Id="rId1" Type="http://schemas.openxmlformats.org/officeDocument/2006/relationships/tags" Target="../tags/tag39.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1.xml"/><Relationship Id="rId1" Type="http://schemas.openxmlformats.org/officeDocument/2006/relationships/tags" Target="../tags/tag40.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1.xml"/><Relationship Id="rId1" Type="http://schemas.openxmlformats.org/officeDocument/2006/relationships/tags" Target="../tags/tag41.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1.xml"/><Relationship Id="rId1" Type="http://schemas.openxmlformats.org/officeDocument/2006/relationships/tags" Target="../tags/tag4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1.xml"/><Relationship Id="rId1" Type="http://schemas.openxmlformats.org/officeDocument/2006/relationships/tags" Target="../tags/tag43.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1.xml"/><Relationship Id="rId1" Type="http://schemas.openxmlformats.org/officeDocument/2006/relationships/tags" Target="../tags/tag44.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1.xml"/><Relationship Id="rId1" Type="http://schemas.openxmlformats.org/officeDocument/2006/relationships/tags" Target="../tags/tag45.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1.xml"/><Relationship Id="rId1" Type="http://schemas.openxmlformats.org/officeDocument/2006/relationships/tags" Target="../tags/tag46.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1.xml"/><Relationship Id="rId1" Type="http://schemas.openxmlformats.org/officeDocument/2006/relationships/tags" Target="../tags/tag47.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1.xml"/><Relationship Id="rId1" Type="http://schemas.openxmlformats.org/officeDocument/2006/relationships/tags" Target="../tags/tag4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1.xml"/><Relationship Id="rId1" Type="http://schemas.openxmlformats.org/officeDocument/2006/relationships/tags" Target="../tags/tag49.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1.xml"/><Relationship Id="rId1" Type="http://schemas.openxmlformats.org/officeDocument/2006/relationships/tags" Target="../tags/tag50.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1.xml"/><Relationship Id="rId1" Type="http://schemas.openxmlformats.org/officeDocument/2006/relationships/tags" Target="../tags/tag51.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1.xml"/><Relationship Id="rId1" Type="http://schemas.openxmlformats.org/officeDocument/2006/relationships/tags" Target="../tags/tag52.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1.xml"/><Relationship Id="rId1" Type="http://schemas.openxmlformats.org/officeDocument/2006/relationships/tags" Target="../tags/tag53.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1.xml"/><Relationship Id="rId1" Type="http://schemas.openxmlformats.org/officeDocument/2006/relationships/tags" Target="../tags/tag5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719881" cy="4231532"/>
          </a:xfrm>
        </p:spPr>
        <p:txBody>
          <a:bodyPr/>
          <a:lstStyle/>
          <a:p>
            <a:endParaRPr kumimoji="1" lang="ja-JP" altLang="en-US" dirty="0"/>
          </a:p>
          <a:p>
            <a:endParaRPr lang="ja-JP" altLang="en-US" dirty="0"/>
          </a:p>
          <a:p>
            <a:r>
              <a:rPr kumimoji="1" lang="ja-JP" altLang="en-US" sz="6600" dirty="0"/>
              <a:t>国際金融論</a:t>
            </a:r>
            <a:r>
              <a:rPr kumimoji="1" lang="en-US" altLang="ja-JP" sz="6600" dirty="0"/>
              <a:t>Ⅱ</a:t>
            </a:r>
            <a:endParaRPr kumimoji="1" lang="ja-JP" altLang="en-US" sz="6600" dirty="0"/>
          </a:p>
          <a:p>
            <a:endParaRPr lang="ja-JP" altLang="en-US" dirty="0"/>
          </a:p>
          <a:p>
            <a:r>
              <a:rPr lang="ja-JP" altLang="en-US" dirty="0"/>
              <a:t>北九州市立大学　前田　淳（まえだ　じゅん）</a:t>
            </a:r>
          </a:p>
          <a:p>
            <a:endParaRPr kumimoji="1" lang="ja-JP" altLang="en-US" dirty="0"/>
          </a:p>
        </p:txBody>
      </p:sp>
    </p:spTree>
    <p:extLst>
      <p:ext uri="{BB962C8B-B14F-4D97-AF65-F5344CB8AC3E}">
        <p14:creationId xmlns:p14="http://schemas.microsoft.com/office/powerpoint/2010/main" val="2209537596"/>
      </p:ext>
    </p:extLst>
  </p:cSld>
  <p:clrMapOvr>
    <a:masterClrMapping/>
  </p:clrMapOvr>
  <mc:AlternateContent xmlns:mc="http://schemas.openxmlformats.org/markup-compatibility/2006" xmlns:p14="http://schemas.microsoft.com/office/powerpoint/2010/main">
    <mc:Choice Requires="p14">
      <p:transition spd="slow" p14:dur="2000" advTm="45909"/>
    </mc:Choice>
    <mc:Fallback xmlns="">
      <p:transition spd="slow" advTm="4590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この説明では、為替市場への介入後に、中央銀行が不胎化（</a:t>
            </a:r>
            <a:r>
              <a:rPr lang="en-US" altLang="ja-JP" sz="3200" dirty="0"/>
              <a:t>sterilization</a:t>
            </a:r>
            <a:r>
              <a:rPr lang="ja-JP" altLang="en-US" sz="3200" dirty="0"/>
              <a:t>）をしないことが前提となっている。不胎化とは、為替介入によるマネタリーベースの変化を中央銀行が、債券の売買などで中和することである。介入による自国通貨の買い（民間銀行としては、中央銀行への売り）は、民間銀行が中央銀行においている預金（中央銀行預け金）の引き落としによって決済され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76344892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中央銀行預け金の減少は、マネタリーベースの減少であり、マネーストックの減少につながる。そのままでは、金利上昇が起きて、景気にブレーキがかかってしまう。そこで、介入前後に、中央銀行が債券の買いオペレーションをすれば、債券の購入代金を中央銀行が民間銀行に支払うので、マネタリーベースとマネーストックの変化が起こらず、金利も動かず、金融政策も有効とな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74799956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しかし、長期的には、外国に較べて金利を低いままにしておくと、自国通貨の減価傾向は続き、無限に介入と不胎化を続けることは不可能である（外貨準備の減少がとくにネックとなる）。たとえ不胎化しても、長期的には固定相場制下では金融政策は無効であるといえよう。以下の説明でも、不胎化しないことを仮定する（不胎化すれば、必ずしも説明文どおりではないことに留意されたい）。</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26836756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注）外貨準備：本来の意味では、一国が保有する外貨のこと。ほとんどが外国の民間銀行・中央銀行への預金や国債などの有価証券であるが、貨幣用の金や</a:t>
            </a:r>
            <a:r>
              <a:rPr lang="en-US" altLang="ja-JP" sz="3200" dirty="0"/>
              <a:t>IMF</a:t>
            </a:r>
            <a:r>
              <a:rPr lang="ja-JP" altLang="en-US" sz="3200" dirty="0"/>
              <a:t>リザーブポジション、</a:t>
            </a:r>
            <a:r>
              <a:rPr lang="en-US" altLang="ja-JP" sz="3200" dirty="0"/>
              <a:t>SDR</a:t>
            </a:r>
            <a:r>
              <a:rPr lang="ja-JP" altLang="en-US" sz="3200" dirty="0"/>
              <a:t>もほとんどの国の定義では含まれている。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1586501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厳密な意味での変動相場制（</a:t>
            </a:r>
            <a:r>
              <a:rPr lang="en-US" altLang="ja-JP" sz="3200" dirty="0"/>
              <a:t>floating exchange rate system</a:t>
            </a:r>
            <a:r>
              <a:rPr lang="ja-JP" altLang="en-US" sz="3200" dirty="0"/>
              <a:t>）とは、クリーン・フロートすなわち外国為替市場への介入が全くない為替レート制度である </a:t>
            </a:r>
            <a:r>
              <a:rPr lang="en-US" altLang="ja-JP" sz="3200" dirty="0"/>
              <a:t>)</a:t>
            </a:r>
            <a:r>
              <a:rPr lang="ja-JP" altLang="en-US" sz="3200" dirty="0"/>
              <a:t>。</a:t>
            </a:r>
          </a:p>
          <a:p>
            <a:pPr marL="457200" indent="-457200" algn="l">
              <a:buFont typeface="Wingdings" panose="05000000000000000000" pitchFamily="2" charset="2"/>
              <a:buChar char="l"/>
            </a:pPr>
            <a:r>
              <a:rPr lang="ja-JP" altLang="en-US" sz="3200" dirty="0"/>
              <a:t>そのメリットは、金融政策が有効なことである。</a:t>
            </a:r>
          </a:p>
          <a:p>
            <a:pPr marL="457200" indent="-457200" algn="l">
              <a:buFont typeface="Wingdings" panose="05000000000000000000" pitchFamily="2" charset="2"/>
              <a:buChar char="l"/>
            </a:pPr>
            <a:r>
              <a:rPr lang="ja-JP" altLang="en-US" sz="3200" dirty="0"/>
              <a:t>注）場合によっては通貨当局が為替市場に介入する変動相場制を管理された変動相場制（</a:t>
            </a:r>
            <a:r>
              <a:rPr lang="en-US" altLang="ja-JP" sz="3200" dirty="0"/>
              <a:t>managed float system</a:t>
            </a:r>
            <a:r>
              <a:rPr lang="ja-JP" altLang="en-US" sz="3200" dirty="0"/>
              <a:t>）という。</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19263106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たとえば、景気刺激のために金利を引き下げれば、輸入の増加によって経常収支は赤字となる。さらに、金利低下によって、金融収支も赤字となる。その結果、自国通貨は減価するが、変動相場制なので、それは放置できる。景気が拡大した結果、最後には金利が上昇すると予想されるが、その間は為替レートは減価しており、増加した輸出水準も持続するのであ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24731189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他のメリットは、自国通貨が突然、投機の対象になることが少ない。つまり、為替レートが常に変動しているので、投機家にとってはレートの方向感がつかみにくく、固定相場制のように、突然かつ大幅なレートの変更（平価変更）がありえないので、投機利得もそれほど期待できないのである（その代わり、不断に小刻みな投機利得が得られるが）。</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10014699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他のメリットとして、他国のインフレやデフレの波及を阻止できることである。たとえば、ドルに対して固定相場制を採っている国を想定する。アメリカで好況が続きインフレとアメリカの貿易収支の悪化が起きれば、ドルは減価しようとする。固定相場制を維持しなければならないので、その国はドル買い・自国通貨売りの介入をす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87631570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自国通貨の売りとは、すなわち、マネタリーベースの増加である。それは、その国にとってインフレの原因となる。</a:t>
            </a:r>
          </a:p>
          <a:p>
            <a:pPr marL="457200" indent="-457200" algn="l">
              <a:buFont typeface="Wingdings" panose="05000000000000000000" pitchFamily="2" charset="2"/>
              <a:buChar char="l"/>
            </a:pPr>
            <a:r>
              <a:rPr lang="ja-JP" altLang="en-US" sz="3200" dirty="0"/>
              <a:t>完全に不胎化できれば別であるが、固定相場制では、大国のインフレ・デフレが、他の国に波及するという影響がある。しかし、変動相場制では、介入する必要がそもそもないので、こうした現象は起きない。</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25382645"/>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変動相場制のデメリットは、ヘッジ・カバー取引が必要でコストがかかること、為替レート変動に伴う国際競争力の変化によって、企業の活動が大きく影響を受けること、財政政策が無効なことである。</a:t>
            </a:r>
          </a:p>
          <a:p>
            <a:pPr marL="457200" indent="-457200" algn="l">
              <a:buFont typeface="Wingdings" panose="05000000000000000000" pitchFamily="2" charset="2"/>
              <a:buChar char="l"/>
            </a:pPr>
            <a:r>
              <a:rPr lang="ja-JP" altLang="en-US" sz="3200" dirty="0"/>
              <a:t>財政スペンディング（公共事業など）を行えば、好況による輸入増による経常収支の赤字化と、好況による金利上昇による金融収支の黒字化が起きる。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58553511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algn="l"/>
            <a:r>
              <a:rPr lang="en-US" altLang="ja-JP" sz="3200" dirty="0"/>
              <a:t>〔2</a:t>
            </a:r>
            <a:r>
              <a:rPr lang="ja-JP" altLang="en-US" sz="3200" dirty="0"/>
              <a:t>節　各種の国際通貨体制</a:t>
            </a:r>
            <a:r>
              <a:rPr lang="en-US" altLang="ja-JP" sz="3200" dirty="0"/>
              <a:t>〕</a:t>
            </a:r>
            <a:endParaRPr lang="ja-JP" altLang="en-US" sz="3200" dirty="0"/>
          </a:p>
          <a:p>
            <a:pPr algn="l"/>
            <a:endParaRPr kumimoji="1" lang="ja-JP" altLang="en-US" sz="2800" dirty="0"/>
          </a:p>
          <a:p>
            <a:pPr marL="457200" indent="-457200" algn="l">
              <a:buFont typeface="Wingdings" panose="05000000000000000000" pitchFamily="2" charset="2"/>
              <a:buChar char="l"/>
            </a:pPr>
            <a:r>
              <a:rPr lang="ja-JP" altLang="en-US" sz="3200" dirty="0"/>
              <a:t>固定相場制（</a:t>
            </a:r>
            <a:r>
              <a:rPr lang="en-US" altLang="ja-JP" sz="3200" dirty="0"/>
              <a:t>fixed exchange rate system</a:t>
            </a:r>
            <a:r>
              <a:rPr lang="ja-JP" altLang="en-US" sz="3200" dirty="0"/>
              <a:t>）とは、自国通貨の外貨に対するレートを値動きしないようにする制度である。そのメリットは、為替リスクがないので、ヘッジ・カバー取引が不要であること、その結果、為替の手数料などが節約できること、そして、財政政策が自由に実施できること、為替レート変動による国際競争力の浮沈がなく、企業としては経営戦略を立てやすいこと、である。</a:t>
            </a:r>
            <a:endParaRPr kumimoji="1" lang="ja-JP" altLang="en-US" sz="32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79777049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資本移動の自由化の程度によって、両収支の合計の黒字・赤字が異なる。資本移動の制限が少なく、両収支の合計が黒字になる場合には、自国通貨の増価が起こり、輸出が減少するので財政政策の効果が打ち消されてしまう。</a:t>
            </a:r>
          </a:p>
          <a:p>
            <a:pPr marL="457200" indent="-457200" algn="l">
              <a:buFont typeface="Wingdings" panose="05000000000000000000" pitchFamily="2" charset="2"/>
              <a:buChar char="l"/>
            </a:pPr>
            <a:r>
              <a:rPr lang="ja-JP" altLang="en-US" sz="3200" dirty="0"/>
              <a:t>注）資本移動が制限されている場合には、経常収支の赤字が金融収支の黒字よりも大きく、自国通貨は減価して輸出が増加して、財政スペンディングの効果は打ち消されない。</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85086097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固定相場制と変動相場制における金融政策と財政政策の効果に関する以上の議論をマンデル＝フレミング・モデルという。その結論を表にすると以下のようになる。</a:t>
            </a:r>
          </a:p>
          <a:p>
            <a:pPr marL="457200" indent="-457200" algn="l">
              <a:buFont typeface="Wingdings" panose="05000000000000000000" pitchFamily="2" charset="2"/>
              <a:buChar char="l"/>
            </a:pPr>
            <a:r>
              <a:rPr lang="ja-JP" altLang="en-US" sz="3200"/>
              <a:t>不胎化</a:t>
            </a:r>
            <a:r>
              <a:rPr lang="ja-JP" altLang="en-US" sz="3200" dirty="0"/>
              <a:t>や資本移動の制限がある場合では、必ずしもこの限りではないことに注意されたい。</a:t>
            </a:r>
          </a:p>
          <a:p>
            <a:pPr marL="457200" indent="-457200" algn="l">
              <a:buFont typeface="Wingdings" panose="05000000000000000000" pitchFamily="2" charset="2"/>
              <a:buChar char="l"/>
            </a:pPr>
            <a:endParaRPr lang="ja-JP" altLang="en-US" sz="3200" dirty="0"/>
          </a:p>
          <a:p>
            <a:pPr marL="457200" indent="-457200" algn="l">
              <a:buFont typeface="Wingdings" panose="05000000000000000000" pitchFamily="2" charset="2"/>
              <a:buChar char="l"/>
            </a:pP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pic>
        <p:nvPicPr>
          <p:cNvPr id="4" name="図 3">
            <a:extLst>
              <a:ext uri="{FF2B5EF4-FFF2-40B4-BE49-F238E27FC236}">
                <a16:creationId xmlns:a16="http://schemas.microsoft.com/office/drawing/2014/main" id="{E41F4E6C-C95F-4763-9A73-3D4C4123B1B7}"/>
              </a:ext>
            </a:extLst>
          </p:cNvPr>
          <p:cNvPicPr>
            <a:picLocks noChangeAspect="1"/>
          </p:cNvPicPr>
          <p:nvPr/>
        </p:nvPicPr>
        <p:blipFill>
          <a:blip r:embed="rId4"/>
          <a:stretch>
            <a:fillRect/>
          </a:stretch>
        </p:blipFill>
        <p:spPr>
          <a:xfrm>
            <a:off x="1132733" y="4433198"/>
            <a:ext cx="8307849" cy="1503325"/>
          </a:xfrm>
          <a:prstGeom prst="rect">
            <a:avLst/>
          </a:prstGeom>
        </p:spPr>
      </p:pic>
    </p:spTree>
    <p:custDataLst>
      <p:tags r:id="rId1"/>
    </p:custDataLst>
    <p:extLst>
      <p:ext uri="{BB962C8B-B14F-4D97-AF65-F5344CB8AC3E}">
        <p14:creationId xmlns:p14="http://schemas.microsoft.com/office/powerpoint/2010/main" val="66775111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en-US" altLang="ja-JP" sz="3200" dirty="0"/>
              <a:t>1980</a:t>
            </a:r>
            <a:r>
              <a:rPr lang="ja-JP" altLang="en-US" sz="3200" dirty="0"/>
              <a:t>年代以降、固定相場制を採用している国は、ますます減少している。多くの国が管理された変動相場制を採用している。その理由は、為替レートの固定と、金融政策の自律（自主性）と、国際資本移動の自由の</a:t>
            </a:r>
            <a:r>
              <a:rPr lang="en-US" altLang="ja-JP" sz="3200" dirty="0"/>
              <a:t>3</a:t>
            </a:r>
            <a:r>
              <a:rPr lang="ja-JP" altLang="en-US" sz="3200" dirty="0"/>
              <a:t>つを同時に達成することができないという、不可能な三位一体（または、不可能な三角形： </a:t>
            </a:r>
            <a:r>
              <a:rPr lang="en-US" altLang="ja-JP" sz="3200" dirty="0"/>
              <a:t>impossible trinity, impossible triangle</a:t>
            </a:r>
            <a:r>
              <a:rPr lang="ja-JP" altLang="en-US" sz="3200" dirty="0"/>
              <a:t>）があるからである。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81136616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en-US" altLang="ja-JP" sz="3200" dirty="0"/>
              <a:t>80</a:t>
            </a:r>
            <a:r>
              <a:rPr lang="ja-JP" altLang="en-US" sz="3200" dirty="0"/>
              <a:t>年代以降、グローバル化の進展によって、金融規制緩和・自由化が進んだ。国際資本移動の自由化もどんどん進んだ。そのため、他の</a:t>
            </a:r>
            <a:r>
              <a:rPr lang="en-US" altLang="ja-JP" sz="3200" dirty="0"/>
              <a:t>2</a:t>
            </a:r>
            <a:r>
              <a:rPr lang="ja-JP" altLang="en-US" sz="3200" dirty="0"/>
              <a:t>つである為替レート固定と金融政策の自主性を両方成立させることはできない。たとえば、資本の移動が完全に自由な状態で為替レートを固定すると、金利を外国よりも低くしておけば資本の流出が続き、外貨売り・自国通貨買いの介入を無限に続けなければならなくな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80358889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外貨の減少はいずれ限界に達する。為替レートの固定を優先するならば、資本の流出が起きないレベルまで金利を引き上げなければならない。金融政策の自主性を放棄したということである。</a:t>
            </a:r>
          </a:p>
          <a:p>
            <a:pPr marL="457200" indent="-457200" algn="l">
              <a:buFont typeface="Wingdings" panose="05000000000000000000" pitchFamily="2" charset="2"/>
              <a:buChar char="l"/>
            </a:pPr>
            <a:r>
              <a:rPr lang="ja-JP" altLang="en-US" sz="3200" dirty="0"/>
              <a:t>以上、固定相場制と変動相場制という大きく二つに分類した国際通貨体制を説明したが、実際には様々な亜種が存在する。これまで説明しつものも含めて、主なものを説明しよう。</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424502628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金為替本位制：</a:t>
            </a:r>
            <a:r>
              <a:rPr lang="en-US" altLang="ja-JP" sz="3200" dirty="0"/>
              <a:t>19</a:t>
            </a:r>
            <a:r>
              <a:rPr lang="ja-JP" altLang="en-US" sz="3200" dirty="0"/>
              <a:t>世紀後半から</a:t>
            </a:r>
            <a:r>
              <a:rPr lang="en-US" altLang="ja-JP" sz="3200" dirty="0"/>
              <a:t>1931</a:t>
            </a:r>
            <a:r>
              <a:rPr lang="ja-JP" altLang="en-US" sz="3200" dirty="0"/>
              <a:t>年まで存在した国際的な金本位制（第一次世界大戦勃発から</a:t>
            </a:r>
            <a:r>
              <a:rPr lang="en-US" altLang="ja-JP" sz="3200" dirty="0"/>
              <a:t>1925</a:t>
            </a:r>
            <a:r>
              <a:rPr lang="ja-JP" altLang="en-US" sz="3200" dirty="0"/>
              <a:t>年は、英国で金本位制停止に伴い、国際的な金本位制は存在しない）。各国が金貨を発行するか、または、金（きん）と一定のレートで兌換（だかん）可能な銀行券を発行する。金を媒介にして為替レートが決定され、自動的に固定相場制となる。</a:t>
            </a:r>
            <a:endParaRPr lang="ja-JP" altLang="en-US" dirty="0"/>
          </a:p>
          <a:p>
            <a:pPr marL="457200" indent="-457200" algn="l">
              <a:buFont typeface="Wingdings" panose="05000000000000000000" pitchFamily="2" charset="2"/>
              <a:buChar char="l"/>
            </a:pPr>
            <a:r>
              <a:rPr lang="ja-JP" altLang="en-US" sz="3200" dirty="0"/>
              <a:t>注）兌換：銀行券を持参した人に対して通貨当局が、銀行券を金貨または金塊に、交換すること。</a:t>
            </a:r>
            <a:endParaRPr kumimoji="1" lang="ja-JP" altLang="en-US" sz="32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51810845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en-US" altLang="ja-JP" sz="3200" dirty="0"/>
              <a:t>1934</a:t>
            </a:r>
            <a:r>
              <a:rPr lang="ja-JP" altLang="en-US" sz="3200" dirty="0"/>
              <a:t>年から</a:t>
            </a:r>
            <a:r>
              <a:rPr lang="en-US" altLang="ja-JP" sz="3200" dirty="0"/>
              <a:t>1971</a:t>
            </a:r>
            <a:r>
              <a:rPr lang="ja-JP" altLang="en-US" sz="3200" dirty="0"/>
              <a:t>年までのアメリカのように、限定された金本位制もある。このアメリカの制度では、金貨も兌換銀行券も発行されないが、外国の通貨当局に対しては、外貨準備のドルを金塊に交換していた（金</a:t>
            </a:r>
            <a:r>
              <a:rPr lang="en-US" altLang="ja-JP" sz="3200" dirty="0"/>
              <a:t>1</a:t>
            </a:r>
            <a:r>
              <a:rPr lang="ja-JP" altLang="en-US" sz="3200" dirty="0"/>
              <a:t>トロイオンスにつき、</a:t>
            </a:r>
            <a:r>
              <a:rPr lang="en-US" altLang="ja-JP" sz="3200" dirty="0"/>
              <a:t>35</a:t>
            </a:r>
            <a:r>
              <a:rPr lang="ja-JP" altLang="en-US" sz="3200" dirty="0"/>
              <a:t>ドルのレート）。</a:t>
            </a:r>
          </a:p>
          <a:p>
            <a:pPr marL="457200" indent="-457200" algn="l">
              <a:buFont typeface="Wingdings" panose="05000000000000000000" pitchFamily="2" charset="2"/>
              <a:buChar char="l"/>
            </a:pPr>
            <a:r>
              <a:rPr lang="ja-JP" altLang="en-US" sz="3200" dirty="0"/>
              <a:t>注）トロイオンス：貴金属の重量の単位で、およそ</a:t>
            </a:r>
            <a:r>
              <a:rPr lang="en-US" altLang="ja-JP" sz="3200" dirty="0"/>
              <a:t>31.1</a:t>
            </a:r>
            <a:r>
              <a:rPr lang="ja-JP" altLang="en-US" sz="3200" dirty="0"/>
              <a:t>グラム。通常の重さの単位であるオンスは、およそ</a:t>
            </a:r>
            <a:r>
              <a:rPr lang="en-US" altLang="ja-JP" sz="3200" dirty="0"/>
              <a:t>28.3</a:t>
            </a:r>
            <a:r>
              <a:rPr lang="ja-JP" altLang="en-US" sz="3200" dirty="0"/>
              <a:t>グラム。</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58563380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カレンシーボード制：自国のマネタリーベースないし銀行券の発行量を外貨準備の量とパラレルに動かす制度。必然的に固定相場制となる。特定の大国との経済依存度が高い小国が採用することが多い。中央銀行を持たず、銀行券の発行は、認可された民間の銀行が行うケースもある。香港が採用しているといわれてい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69625891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lnSpcReduction="10000"/>
          </a:bodyPr>
          <a:lstStyle/>
          <a:p>
            <a:pPr marL="457200" indent="-457200" algn="l">
              <a:buFont typeface="Wingdings" panose="05000000000000000000" pitchFamily="2" charset="2"/>
              <a:buChar char="l"/>
            </a:pPr>
            <a:r>
              <a:rPr lang="ja-JP" altLang="en-US" sz="3200" dirty="0"/>
              <a:t>古典的な固定相場制：特定の</a:t>
            </a:r>
            <a:r>
              <a:rPr lang="en-US" altLang="ja-JP" sz="3200" dirty="0"/>
              <a:t>1</a:t>
            </a:r>
            <a:r>
              <a:rPr lang="ja-JP" altLang="en-US" sz="3200" dirty="0"/>
              <a:t>通貨に対して自国のレートを固定する仲値（なかね）</a:t>
            </a:r>
            <a:r>
              <a:rPr lang="en-US" altLang="ja-JP" sz="3200" dirty="0"/>
              <a:t>―</a:t>
            </a:r>
            <a:r>
              <a:rPr lang="ja-JP" altLang="en-US" sz="3200" dirty="0"/>
              <a:t>これを平価（</a:t>
            </a:r>
            <a:r>
              <a:rPr lang="en-US" altLang="ja-JP" sz="3200" dirty="0"/>
              <a:t>parity</a:t>
            </a:r>
            <a:r>
              <a:rPr lang="ja-JP" altLang="en-US" sz="3200" dirty="0"/>
              <a:t>）という</a:t>
            </a:r>
            <a:r>
              <a:rPr lang="en-US" altLang="ja-JP" sz="3200" dirty="0"/>
              <a:t>―</a:t>
            </a:r>
            <a:r>
              <a:rPr lang="ja-JP" altLang="en-US" sz="3200" dirty="0"/>
              <a:t>を決め、レートがその上下</a:t>
            </a:r>
            <a:r>
              <a:rPr lang="en-US" altLang="ja-JP" sz="3200" dirty="0"/>
              <a:t>1</a:t>
            </a:r>
            <a:r>
              <a:rPr lang="ja-JP" altLang="en-US" sz="3200" dirty="0"/>
              <a:t>パーセントの変動幅に収まるよう、中央銀行が無制限に（つまり徹底的に）介入する制度。第</a:t>
            </a:r>
            <a:r>
              <a:rPr lang="en-US" altLang="ja-JP" sz="3200" dirty="0"/>
              <a:t>2</a:t>
            </a:r>
            <a:r>
              <a:rPr lang="ja-JP" altLang="en-US" sz="3200" dirty="0"/>
              <a:t>次大戦後から</a:t>
            </a:r>
            <a:r>
              <a:rPr lang="en-US" altLang="ja-JP" sz="3200" dirty="0"/>
              <a:t>1973</a:t>
            </a:r>
            <a:r>
              <a:rPr lang="ja-JP" altLang="en-US" sz="3200" dirty="0"/>
              <a:t>年までの旧</a:t>
            </a:r>
            <a:r>
              <a:rPr lang="en-US" altLang="ja-JP" sz="3200" dirty="0"/>
              <a:t>IMF</a:t>
            </a:r>
            <a:r>
              <a:rPr lang="ja-JP" altLang="en-US" sz="3200" dirty="0"/>
              <a:t>体制が典型。</a:t>
            </a:r>
            <a:endParaRPr lang="ja-JP" altLang="en-US" dirty="0"/>
          </a:p>
          <a:p>
            <a:pPr marL="457200" indent="-457200" algn="l">
              <a:buFont typeface="Wingdings" panose="05000000000000000000" pitchFamily="2" charset="2"/>
              <a:buChar char="l"/>
            </a:pPr>
            <a:r>
              <a:rPr kumimoji="1" lang="ja-JP" altLang="en-US" sz="3200" dirty="0"/>
              <a:t>注）旧</a:t>
            </a:r>
            <a:r>
              <a:rPr kumimoji="1" lang="en-US" altLang="ja-JP" sz="3200" dirty="0"/>
              <a:t>IMF</a:t>
            </a:r>
            <a:r>
              <a:rPr lang="ja-JP" altLang="en-US" sz="3200" dirty="0"/>
              <a:t>体制：第</a:t>
            </a:r>
            <a:r>
              <a:rPr lang="en-US" altLang="ja-JP" sz="3200" dirty="0"/>
              <a:t>2</a:t>
            </a:r>
            <a:r>
              <a:rPr lang="ja-JP" altLang="en-US" sz="3200" dirty="0"/>
              <a:t>次大戦後に設立された国際機関・国際通貨基金（</a:t>
            </a:r>
            <a:r>
              <a:rPr lang="en-US" altLang="ja-JP" sz="3200" dirty="0"/>
              <a:t>IMF: International Monetary Fund</a:t>
            </a:r>
            <a:r>
              <a:rPr lang="ja-JP" altLang="en-US" sz="3200" dirty="0"/>
              <a:t>）の下で、加盟各国がドルに対して為替レートを固定し、そのために必要な外貨準備ドルが不足すれば、</a:t>
            </a:r>
            <a:r>
              <a:rPr lang="en-US" altLang="ja-JP" sz="3200" dirty="0"/>
              <a:t>IMF</a:t>
            </a:r>
            <a:r>
              <a:rPr lang="ja-JP" altLang="en-US" sz="3200" dirty="0"/>
              <a:t>が加盟国に融資する制度のこと。</a:t>
            </a:r>
            <a:endParaRPr kumimoji="1" lang="ja-JP" altLang="en-US" sz="32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08773120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ワイダーバンド：固定相場制であるが、為替レートの変動幅が、平価の上下</a:t>
            </a:r>
            <a:r>
              <a:rPr lang="en-US" altLang="ja-JP" sz="3200" dirty="0"/>
              <a:t>1</a:t>
            </a:r>
            <a:r>
              <a:rPr lang="ja-JP" altLang="en-US" sz="3200" dirty="0"/>
              <a:t>パーセントよりも広いもののこと。</a:t>
            </a:r>
          </a:p>
          <a:p>
            <a:pPr marL="457200" indent="-457200" algn="l">
              <a:buFont typeface="Wingdings" panose="05000000000000000000" pitchFamily="2" charset="2"/>
              <a:buChar char="l"/>
            </a:pPr>
            <a:r>
              <a:rPr lang="ja-JP" altLang="en-US" sz="3200" dirty="0"/>
              <a:t>アジャスタブル・ペッグ：古典的な固定相場制またはワイダーバンドの一種で、国際収支の構造的な不均衡がある場合には、平価の変更がありうる固定相場制のこと。旧</a:t>
            </a:r>
            <a:r>
              <a:rPr lang="en-US" altLang="ja-JP" sz="3200" dirty="0"/>
              <a:t>IMF</a:t>
            </a:r>
            <a:r>
              <a:rPr lang="ja-JP" altLang="en-US" sz="3200" dirty="0"/>
              <a:t>体制は、アジャスタブル・ペッグであった。</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6435613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注）ヘッジ・カバー取引：金融機関や企業が、リスク、とりわけ、為替リスク回避のために行う取引のこと。</a:t>
            </a:r>
            <a:endParaRPr kumimoji="1" lang="ja-JP" altLang="en-US" sz="32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68735909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バスケット・ペッグ：特定の</a:t>
            </a:r>
            <a:r>
              <a:rPr lang="en-US" altLang="ja-JP" sz="3200" dirty="0"/>
              <a:t>1</a:t>
            </a:r>
            <a:r>
              <a:rPr lang="ja-JP" altLang="en-US" sz="3200" dirty="0"/>
              <a:t>通貨ではなく、複数の通貨の加重平均に対して自国通貨のレートを固定すること。その国の通貨当局が、この制度を採用していることを公表していなければ、外見上は、管理された変動相場制と区別がつきにくい。シンガポールが採用してい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01449752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ムービング・バンド：古典的固定相場またはワイダーバンドであるが、平価が必ずしも一定ではなく、市場実勢に応じて動く制度のこと。たとえば、「前営業日の終値（おわりね）をその日の平価とし、一日の変動幅は、その平価の上下</a:t>
            </a:r>
            <a:r>
              <a:rPr lang="en-US" altLang="ja-JP" sz="3200" dirty="0"/>
              <a:t>2.5</a:t>
            </a:r>
            <a:r>
              <a:rPr lang="ja-JP" altLang="en-US" sz="3200" dirty="0"/>
              <a:t>パーセントとする」などというもの。一日の変動幅は小さいが、数ヵ月たつと、かなりレートが変化している場合もある。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97772509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注）営業日：</a:t>
            </a:r>
            <a:r>
              <a:rPr lang="en-US" altLang="ja-JP" sz="3200" dirty="0"/>
              <a:t>business day</a:t>
            </a:r>
            <a:r>
              <a:rPr lang="ja-JP" altLang="en-US" sz="3200" dirty="0"/>
              <a:t>。金融機関や市場が、営業している日のこと。</a:t>
            </a:r>
          </a:p>
          <a:p>
            <a:pPr marL="457200" indent="-457200" algn="l">
              <a:buFont typeface="Wingdings" panose="05000000000000000000" pitchFamily="2" charset="2"/>
              <a:buChar char="l"/>
            </a:pPr>
            <a:r>
              <a:rPr lang="ja-JP" altLang="en-US" sz="3200" dirty="0"/>
              <a:t>注）終値：市場が引けた（つまり閉じた）ときに付いていたレートのこと。反対語は、始値（はじめね）。始値と初値（はつね）は異なるので注意。</a:t>
            </a:r>
          </a:p>
          <a:p>
            <a:pPr marL="457200" indent="-457200" algn="l">
              <a:buFont typeface="Wingdings" panose="05000000000000000000" pitchFamily="2" charset="2"/>
              <a:buChar char="l"/>
            </a:pPr>
            <a:r>
              <a:rPr lang="ja-JP" altLang="en-US" sz="3200" dirty="0"/>
              <a:t>クローリング・ペッグ：目標とする平価に向けて、じわじわと介入操作によってレートを動かしてゆき、目標相場に達したら、純粋な固定相場ないしワイダーバンドにする制度のこと。</a:t>
            </a:r>
            <a:endParaRPr kumimoji="1" lang="ja-JP" altLang="en-US" sz="32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51710016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管理された変動相場制：通貨当局が急激な為替レートの変動に対しては介入をする制度のこと。現在の先進各国は、ほとんどがこの制度である。レートを意図的に一定レベルに押さえ込もうとする場合と、レートの流れには逆らわないが、ブレーキをかけて減速する程度の介入をする場合の</a:t>
            </a:r>
            <a:r>
              <a:rPr lang="en-US" altLang="ja-JP" sz="3200" dirty="0"/>
              <a:t>2</a:t>
            </a:r>
            <a:r>
              <a:rPr lang="ja-JP" altLang="en-US" sz="3200" dirty="0"/>
              <a:t>通りがある。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412525469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クリーン・フロート：介入操作を全くしない変動相場制。時期を短く区分すると、この制度を採っているように見える国もあるが、急激かつ容認できない変動があれば、どの国も介入操作や通貨協力をすると思われるので、現在、この制度は地球上に存在しないと理解してもよいかもしれない（経済学のモデルでは、これを前提に議論を展開しているものが多いが）。</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08125993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カレンシーボード制がなぜ固定相場制になるのか、概要を説明しよう。ドルに対してカレンシーボード制を採用している国</a:t>
            </a:r>
            <a:r>
              <a:rPr lang="en-US" altLang="ja-JP" sz="3200" dirty="0"/>
              <a:t>A</a:t>
            </a:r>
            <a:r>
              <a:rPr lang="ja-JP" altLang="en-US" sz="3200" dirty="0"/>
              <a:t>を想定する。</a:t>
            </a:r>
            <a:r>
              <a:rPr lang="en-US" altLang="ja-JP" sz="3200" dirty="0"/>
              <a:t>A</a:t>
            </a:r>
            <a:r>
              <a:rPr lang="ja-JP" altLang="en-US" sz="3200" dirty="0"/>
              <a:t>が貿易収支の赤字を出したとすると、すでに説明したように、</a:t>
            </a:r>
            <a:r>
              <a:rPr lang="en-US" altLang="ja-JP" sz="3200" dirty="0"/>
              <a:t>A</a:t>
            </a:r>
            <a:r>
              <a:rPr lang="ja-JP" altLang="en-US" sz="3200" dirty="0"/>
              <a:t>国の通貨</a:t>
            </a:r>
            <a:r>
              <a:rPr lang="en-US" altLang="ja-JP" sz="3200" dirty="0"/>
              <a:t>a</a:t>
            </a:r>
            <a:r>
              <a:rPr lang="ja-JP" altLang="en-US" sz="3200" dirty="0"/>
              <a:t>はドルに対して減価する傾向がある。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73286122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それに対して、</a:t>
            </a:r>
            <a:r>
              <a:rPr lang="en-US" altLang="ja-JP" sz="3200" dirty="0"/>
              <a:t>A</a:t>
            </a:r>
            <a:r>
              <a:rPr lang="ja-JP" altLang="en-US" sz="3200" dirty="0"/>
              <a:t>国の中央銀行が</a:t>
            </a:r>
            <a:r>
              <a:rPr lang="en-US" altLang="ja-JP" sz="3200" dirty="0"/>
              <a:t>a</a:t>
            </a:r>
            <a:r>
              <a:rPr lang="ja-JP" altLang="en-US" sz="3200" dirty="0"/>
              <a:t>買い・ドル売りの介入操作をすれば、外貨準備が減少する。</a:t>
            </a:r>
            <a:r>
              <a:rPr lang="en-US" altLang="ja-JP" sz="3200" dirty="0"/>
              <a:t>A</a:t>
            </a:r>
            <a:r>
              <a:rPr lang="ja-JP" altLang="en-US" sz="3200" dirty="0"/>
              <a:t>国では外貨準備の量とマネタリーベースの量をパラレルに動かさなければならないので、マネタリーベースも減少することになる（つまり、不胎化をしない）。</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60369354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マネタリーベースの減少は、金利を押し上げるので、</a:t>
            </a:r>
            <a:r>
              <a:rPr lang="en-US" altLang="ja-JP" sz="3200" dirty="0"/>
              <a:t>a</a:t>
            </a:r>
            <a:r>
              <a:rPr lang="ja-JP" altLang="en-US" sz="3200" dirty="0"/>
              <a:t>の対ドル・レートは反転して高くなる（金利が高い国の資産を持てば、それだけ儲けが大きいので、高金利国で資産を運用しようとする動き、すなわち、</a:t>
            </a:r>
            <a:r>
              <a:rPr lang="en-US" altLang="ja-JP" sz="3200" dirty="0"/>
              <a:t>a</a:t>
            </a:r>
            <a:r>
              <a:rPr lang="ja-JP" altLang="en-US" sz="3200" dirty="0"/>
              <a:t>買い・ドル売りが起きるからである）。また、金利上昇の結果、景気が減速するので、投資や消費が不活発となり輸入が減少して、貿易収支は均衡に向かうのである。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61425434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ここまでの説明では、古典的固定相場制との違いがわかりにく。そこで、古典的な固定相場制の国</a:t>
            </a:r>
            <a:r>
              <a:rPr lang="en-US" altLang="ja-JP" sz="3200" dirty="0"/>
              <a:t>B</a:t>
            </a:r>
            <a:r>
              <a:rPr lang="ja-JP" altLang="en-US" sz="3200" dirty="0"/>
              <a:t>と比較してみよう。</a:t>
            </a:r>
            <a:r>
              <a:rPr lang="en-US" altLang="ja-JP" sz="3200" dirty="0"/>
              <a:t>B</a:t>
            </a:r>
            <a:r>
              <a:rPr lang="ja-JP" altLang="en-US" sz="3200" dirty="0"/>
              <a:t>が貿易収支の赤字を出したとすると、</a:t>
            </a:r>
            <a:r>
              <a:rPr lang="en-US" altLang="ja-JP" sz="3200" dirty="0"/>
              <a:t>B</a:t>
            </a:r>
            <a:r>
              <a:rPr lang="ja-JP" altLang="en-US" sz="3200" dirty="0"/>
              <a:t>国の通貨</a:t>
            </a:r>
            <a:r>
              <a:rPr lang="en-US" altLang="ja-JP" sz="3200" dirty="0"/>
              <a:t>b</a:t>
            </a:r>
            <a:r>
              <a:rPr lang="ja-JP" altLang="en-US" sz="3200" dirty="0"/>
              <a:t>は減価する傾向がある。それに対して</a:t>
            </a:r>
            <a:r>
              <a:rPr lang="en-US" altLang="ja-JP" sz="3200" dirty="0"/>
              <a:t>B</a:t>
            </a:r>
            <a:r>
              <a:rPr lang="ja-JP" altLang="en-US" sz="3200" dirty="0"/>
              <a:t>国の中央銀行が</a:t>
            </a:r>
            <a:r>
              <a:rPr lang="en-US" altLang="ja-JP" sz="3200" dirty="0"/>
              <a:t>b</a:t>
            </a:r>
            <a:r>
              <a:rPr lang="ja-JP" altLang="en-US" sz="3200" dirty="0"/>
              <a:t>買い・ドル売りの介入操作をすれば、外貨準備が減少する。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145074345"/>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しかし、</a:t>
            </a:r>
            <a:r>
              <a:rPr lang="en-US" altLang="ja-JP" sz="3200" dirty="0"/>
              <a:t>B</a:t>
            </a:r>
            <a:r>
              <a:rPr lang="ja-JP" altLang="en-US" sz="3200" dirty="0"/>
              <a:t>はカレンシー・ボード制を採っていないので、マネタリーベースを減少させる必要がない。介入による</a:t>
            </a:r>
            <a:r>
              <a:rPr lang="en-US" altLang="ja-JP" sz="3200" dirty="0"/>
              <a:t>b</a:t>
            </a:r>
            <a:r>
              <a:rPr lang="ja-JP" altLang="en-US" sz="3200" dirty="0"/>
              <a:t>買いの結果、そのままではマネタリーベースは減少するが、不胎化すればマネタリーベースの減少は起きず、金利も変化しないのである。</a:t>
            </a:r>
          </a:p>
          <a:p>
            <a:pPr marL="457200" indent="-457200" algn="l">
              <a:buFont typeface="Wingdings" panose="05000000000000000000" pitchFamily="2" charset="2"/>
              <a:buChar char="l"/>
            </a:pPr>
            <a:r>
              <a:rPr lang="ja-JP" altLang="en-US" sz="3200" dirty="0"/>
              <a:t>古典的固定相場制では、不胎化をもし実施すれば金利が元に戻るという点こそが、カレンシーボード制との違いである。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73736513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財政政策が有効である理由は以下である。公共事業を実施して景気刺激策を採ったとする。財政支出の拡大は、企業の投資と個人の消費を増加させるので輸入が増加し金利が上昇する。輸入の増加、すなわち、経常収支の赤字増（黒字の減）は、自国通貨の為替レートを減価させる傾向がある。しかし、金利の上昇は金融収支の黒字を増やす（赤字を減らす）ので、自国通貨の為替レートを増価させる傾向があ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01074878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よって、純粋なカレンシーボード制では、金融政策の自由がほとんどなくて、金利は外国の金利や貿易収支や経常収支によって左右される、ということになる。そのため、カレンシーボード制を採っている国では、介入操作や通貨の供給をする機関を中央銀行と呼ばずに「金融庁」となどと呼んでいるところ</a:t>
            </a:r>
            <a:r>
              <a:rPr lang="ja-JP" altLang="en-US" sz="3200"/>
              <a:t>もある（または、あった）。</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26230352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次に、為替制度の歴史を簡単に説明する。</a:t>
            </a:r>
            <a:r>
              <a:rPr lang="en-US" altLang="ja-JP" sz="3200" dirty="0"/>
              <a:t>19</a:t>
            </a:r>
            <a:r>
              <a:rPr lang="ja-JP" altLang="en-US" sz="3200" dirty="0"/>
              <a:t>世紀後半には、イギリスを中心として各国が国際的な金本位制 を採用していた（金本位制の前には、銀本位制や金銀複本位制</a:t>
            </a:r>
            <a:r>
              <a:rPr lang="en-US" altLang="ja-JP" sz="3200" dirty="0"/>
              <a:t>―</a:t>
            </a:r>
            <a:r>
              <a:rPr lang="ja-JP" altLang="en-US" sz="3200" dirty="0"/>
              <a:t>金と銀の両方が通貨として利用されている制度</a:t>
            </a:r>
            <a:r>
              <a:rPr lang="en-US" altLang="ja-JP" sz="3200" dirty="0"/>
              <a:t>―</a:t>
            </a:r>
            <a:r>
              <a:rPr lang="ja-JP" altLang="en-US" sz="3200" dirty="0"/>
              <a:t>の時代もあった）。</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80749531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金本位制とは、例えば、金貨を政府が発行したり、中央銀行券と金貨または金地金（普通、「きんじきん」と読む。地金とは、一定の品質、すなわち、純度などで精錬された金の延べ棒や板のこと。金貨に対する言葉）の兌換（どちらの方向でも交換してくれるということ）を認めてくれたりする貨幣制度のこと。</a:t>
            </a:r>
          </a:p>
          <a:p>
            <a:pPr marL="457200" indent="-457200" algn="l">
              <a:buFont typeface="Wingdings" panose="05000000000000000000" pitchFamily="2" charset="2"/>
              <a:buChar char="l"/>
            </a:pPr>
            <a:r>
              <a:rPr lang="ja-JP" altLang="en-US" sz="3200" dirty="0"/>
              <a:t>注）金貨を国内で発行し流通させている金本位制を金貨本位制、金貨は発行していないが、金地金と銀行券の兌換制を採っている金本位制を金地金本位制という。</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51753862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さらに、中央銀行券の発行量を、通貨当局の金準備保有量によって制限するケースもあった。つまり、金を中心に据えることで、通貨の発行量、通貨価値すなわち物価の安定、景気のコントロールなどが構築されている貨幣制度が、金本位制度である。国際的な金本制とは、国内の貨幣制度としての金本位制に加えて、金の自由な輸出入を保証することで、同様に金本位制を採用している国との為替レートを金を媒介にして固定する制度であ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74825470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具体的にいうと、</a:t>
            </a:r>
            <a:r>
              <a:rPr lang="en-US" altLang="ja-JP" sz="3200" dirty="0"/>
              <a:t>19</a:t>
            </a:r>
            <a:r>
              <a:rPr lang="ja-JP" altLang="en-US" sz="3200" dirty="0"/>
              <a:t>世紀後半の英国とアメリカでは、次のように国際的な金本位制が維持されていた。</a:t>
            </a:r>
          </a:p>
          <a:p>
            <a:pPr marL="457200" indent="-457200" algn="l">
              <a:buFont typeface="Wingdings" panose="05000000000000000000" pitchFamily="2" charset="2"/>
              <a:buChar char="l"/>
            </a:pPr>
            <a:r>
              <a:rPr lang="ja-JP" altLang="en-US" sz="3200" dirty="0"/>
              <a:t>金</a:t>
            </a:r>
            <a:r>
              <a:rPr lang="en-US" altLang="ja-JP" sz="3200" dirty="0"/>
              <a:t>1</a:t>
            </a:r>
            <a:r>
              <a:rPr lang="ja-JP" altLang="en-US" sz="3200" dirty="0"/>
              <a:t>オンス</a:t>
            </a:r>
            <a:r>
              <a:rPr lang="en-US" altLang="ja-JP" sz="3200" dirty="0"/>
              <a:t>=4.247</a:t>
            </a:r>
            <a:r>
              <a:rPr lang="ja-JP" altLang="en-US" sz="3200" dirty="0"/>
              <a:t>ポンド（￡</a:t>
            </a:r>
            <a:r>
              <a:rPr lang="en-US" altLang="ja-JP" sz="3200" dirty="0"/>
              <a:t>1</a:t>
            </a:r>
            <a:r>
              <a:rPr lang="ja-JP" altLang="en-US" sz="3200" dirty="0"/>
              <a:t>＝金</a:t>
            </a:r>
            <a:r>
              <a:rPr lang="en-US" altLang="ja-JP" sz="3200" dirty="0"/>
              <a:t>0.2354</a:t>
            </a:r>
            <a:r>
              <a:rPr lang="ja-JP" altLang="en-US" sz="3200" dirty="0"/>
              <a:t>オンス）、かつ、金</a:t>
            </a:r>
            <a:r>
              <a:rPr lang="en-US" altLang="ja-JP" sz="3200" dirty="0"/>
              <a:t>1</a:t>
            </a:r>
            <a:r>
              <a:rPr lang="ja-JP" altLang="en-US" sz="3200" dirty="0"/>
              <a:t>オンス＝</a:t>
            </a:r>
            <a:r>
              <a:rPr lang="en-US" altLang="ja-JP" sz="3200" dirty="0"/>
              <a:t>20.67</a:t>
            </a:r>
            <a:r>
              <a:rPr lang="ja-JP" altLang="en-US" sz="3200" dirty="0"/>
              <a:t>ドル。これは、それぞれの通貨当局が、上記レートで自国通貨と金の兌換を約束していた、ということ。これから導き出されるポンドとドルのレートは、￡</a:t>
            </a:r>
            <a:r>
              <a:rPr lang="en-US" altLang="ja-JP" sz="3200" dirty="0"/>
              <a:t>1</a:t>
            </a:r>
            <a:r>
              <a:rPr lang="ja-JP" altLang="en-US" sz="3200" dirty="0"/>
              <a:t>＝＄</a:t>
            </a:r>
            <a:r>
              <a:rPr lang="en-US" altLang="ja-JP" sz="3200" dirty="0"/>
              <a:t>4.866</a:t>
            </a:r>
            <a:r>
              <a:rPr lang="ja-JP" altLang="en-US" sz="3200" dirty="0"/>
              <a:t>（金平価：</a:t>
            </a:r>
            <a:r>
              <a:rPr lang="en-US" altLang="ja-JP" sz="3200" dirty="0"/>
              <a:t>gold parity</a:t>
            </a:r>
            <a:r>
              <a:rPr lang="ja-JP" altLang="en-US" sz="3200" dirty="0"/>
              <a:t>）となる。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55319530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注）英米間で金を現送しながらそれぞれの国で通貨と金の交換をすれば、このレートでポンドからドルへ、またはドルからポンドに換えることができる。</a:t>
            </a:r>
          </a:p>
          <a:p>
            <a:pPr marL="457200" indent="-457200" algn="l">
              <a:buFont typeface="Wingdings" panose="05000000000000000000" pitchFamily="2" charset="2"/>
              <a:buChar char="l"/>
            </a:pPr>
            <a:r>
              <a:rPr lang="ja-JP" altLang="en-US" sz="3200" dirty="0"/>
              <a:t>ところが、実際の為替レートが、￡</a:t>
            </a:r>
            <a:r>
              <a:rPr lang="en-US" altLang="ja-JP" sz="3200" dirty="0"/>
              <a:t>1</a:t>
            </a:r>
            <a:r>
              <a:rPr lang="ja-JP" altLang="en-US" sz="3200" dirty="0"/>
              <a:t>＝＄</a:t>
            </a:r>
            <a:r>
              <a:rPr lang="en-US" altLang="ja-JP" sz="3200" dirty="0"/>
              <a:t>4.80</a:t>
            </a:r>
            <a:r>
              <a:rPr lang="ja-JP" altLang="en-US" sz="3200" dirty="0"/>
              <a:t>になったと仮定する（金平価に比べて実際の為替レートがポンド安・ドル高。金を実際に輸送するコスト（金現送費）を捨象すると、次の裁定取引で儲けることができる。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43998001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注）裁定取引：</a:t>
            </a:r>
            <a:r>
              <a:rPr lang="en-US" altLang="ja-JP" sz="3200" dirty="0"/>
              <a:t>arbitrage</a:t>
            </a:r>
            <a:r>
              <a:rPr lang="ja-JP" altLang="en-US" sz="3200" dirty="0"/>
              <a:t>。地理的な価格差を利用して儲けを得ようとする取引。これに対して、時間的な価格変動を利用して儲けを得ようとする取引は、投機（</a:t>
            </a:r>
            <a:r>
              <a:rPr lang="en-US" altLang="ja-JP" sz="3200" dirty="0"/>
              <a:t>speculation</a:t>
            </a:r>
            <a:r>
              <a:rPr lang="ja-JP" altLang="en-US" sz="3200" dirty="0"/>
              <a:t>）である。</a:t>
            </a:r>
          </a:p>
          <a:p>
            <a:pPr marL="457200" indent="-457200" algn="l">
              <a:buFont typeface="Wingdings" panose="05000000000000000000" pitchFamily="2" charset="2"/>
              <a:buChar char="l"/>
            </a:pPr>
            <a:r>
              <a:rPr lang="ja-JP" altLang="en-US" sz="3200" dirty="0"/>
              <a:t>￡</a:t>
            </a:r>
            <a:r>
              <a:rPr lang="en-US" altLang="ja-JP" sz="3200" dirty="0"/>
              <a:t>1→</a:t>
            </a:r>
            <a:r>
              <a:rPr lang="ja-JP" altLang="en-US" sz="3200" dirty="0"/>
              <a:t>金</a:t>
            </a:r>
            <a:r>
              <a:rPr lang="en-US" altLang="ja-JP" sz="3200" dirty="0"/>
              <a:t>0.2354</a:t>
            </a:r>
            <a:r>
              <a:rPr lang="ja-JP" altLang="en-US" sz="3200" dirty="0"/>
              <a:t>オンス→アメリカに現送→</a:t>
            </a:r>
            <a:r>
              <a:rPr lang="en-US" altLang="ja-JP" sz="3200" dirty="0"/>
              <a:t>20.67×0.2354=</a:t>
            </a:r>
            <a:r>
              <a:rPr lang="ja-JP" altLang="en-US" sz="3200" dirty="0"/>
              <a:t>＄</a:t>
            </a:r>
            <a:r>
              <a:rPr lang="en-US" altLang="ja-JP" sz="3200" dirty="0"/>
              <a:t>4.866→</a:t>
            </a:r>
            <a:r>
              <a:rPr lang="ja-JP" altLang="en-US" sz="3200" dirty="0"/>
              <a:t>外為市場でドル売・ポンド買→</a:t>
            </a:r>
            <a:r>
              <a:rPr lang="en-US" altLang="ja-JP" sz="3200" dirty="0"/>
              <a:t>4.866/4.80=</a:t>
            </a:r>
            <a:r>
              <a:rPr lang="ja-JP" altLang="en-US" sz="3200" dirty="0"/>
              <a:t>￡</a:t>
            </a:r>
            <a:r>
              <a:rPr lang="en-US" altLang="ja-JP" sz="3200" dirty="0"/>
              <a:t>1.01375</a:t>
            </a:r>
            <a:r>
              <a:rPr lang="ja-JP" altLang="en-US" sz="3200" dirty="0"/>
              <a:t>。</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40541881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つまり、</a:t>
            </a:r>
            <a:r>
              <a:rPr lang="en-US" altLang="ja-JP" sz="3200" dirty="0"/>
              <a:t>1</a:t>
            </a:r>
            <a:r>
              <a:rPr lang="ja-JP" altLang="en-US" sz="3200" dirty="0"/>
              <a:t>ポンドあたり</a:t>
            </a:r>
            <a:r>
              <a:rPr lang="en-US" altLang="ja-JP" sz="3200" dirty="0"/>
              <a:t>1.375</a:t>
            </a:r>
            <a:r>
              <a:rPr lang="ja-JP" altLang="en-US" sz="3200" dirty="0"/>
              <a:t>％の儲け（最初の</a:t>
            </a:r>
            <a:r>
              <a:rPr lang="en-US" altLang="ja-JP" sz="3200" dirty="0"/>
              <a:t>1</a:t>
            </a:r>
            <a:r>
              <a:rPr lang="ja-JP" altLang="en-US" sz="3200" dirty="0"/>
              <a:t>ポンドを借りてきた場合は、金利分コストがかかる。この例では、借りてこずに既に持っていたと仮定）。</a:t>
            </a:r>
          </a:p>
          <a:p>
            <a:pPr marL="457200" indent="-457200" algn="l">
              <a:buFont typeface="Wingdings" panose="05000000000000000000" pitchFamily="2" charset="2"/>
              <a:buChar char="l"/>
            </a:pPr>
            <a:r>
              <a:rPr lang="ja-JP" altLang="en-US" sz="3200" dirty="0"/>
              <a:t>こうした取引の結果、外国為替市場でドル安・ポンド高になる。為替レートが、￡</a:t>
            </a:r>
            <a:r>
              <a:rPr lang="en-US" altLang="ja-JP" sz="3200" dirty="0"/>
              <a:t>1</a:t>
            </a:r>
            <a:r>
              <a:rPr lang="ja-JP" altLang="en-US" sz="3200" dirty="0"/>
              <a:t>＝＄</a:t>
            </a:r>
            <a:r>
              <a:rPr lang="en-US" altLang="ja-JP" sz="3200" dirty="0"/>
              <a:t>4.866</a:t>
            </a:r>
            <a:r>
              <a:rPr lang="ja-JP" altLang="en-US" sz="3200" dirty="0"/>
              <a:t>になれば、儲けがゼロになる。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33563564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このように、為替レートが金平価よりポンド安（高）になれば、イギリス（アメリカ）からアメリカ（イギリス）に金が現送されるとともに、ポンド買（売）が為替市場で発生してポンド高（安）に向かう。こうして、金本位制は、金平価から為替レートが大幅にかい離することが原則としてない。</a:t>
            </a:r>
          </a:p>
          <a:p>
            <a:pPr marL="457200" indent="-457200" algn="l">
              <a:buFont typeface="Wingdings" panose="05000000000000000000" pitchFamily="2" charset="2"/>
              <a:buChar char="l"/>
            </a:pPr>
            <a:r>
              <a:rPr lang="ja-JP" altLang="en-US" sz="3200" dirty="0"/>
              <a:t>注）実際は、為替の売買とともに、金を現送する場合にコストがかかる。そのコスト分は儲けが出ないので、為替レートは、金平価の上下を金現送費分だけかい離しうる。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50911934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資本主義の発展とともに、金の採掘量が追いつかず、金不足が深刻になった。また、金本位制は金が流出する国にとっては急激な経済引締め効果があり、第一次世界大戦と世界大恐慌を経て、ケインズによって「野蛮の遺物」と批判されるなどして、次第に姿を消していった。</a:t>
            </a:r>
          </a:p>
          <a:p>
            <a:pPr marL="457200" indent="-457200" algn="l">
              <a:buFont typeface="Wingdings" panose="05000000000000000000" pitchFamily="2" charset="2"/>
              <a:buChar char="l"/>
            </a:pPr>
            <a:r>
              <a:rPr lang="ja-JP" altLang="en-US" sz="3200" dirty="0"/>
              <a:t>しかし、</a:t>
            </a:r>
            <a:r>
              <a:rPr lang="en-US" altLang="ja-JP" sz="3200" dirty="0"/>
              <a:t>1934</a:t>
            </a:r>
            <a:r>
              <a:rPr lang="ja-JP" altLang="en-US" sz="3200" dirty="0"/>
              <a:t>年にアメリカは金準備法という法律を成立させ、限定的な形で金本位制を復活させた。</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77514437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lnSpcReduction="10000"/>
          </a:bodyPr>
          <a:lstStyle/>
          <a:p>
            <a:pPr marL="457200" indent="-457200" algn="l">
              <a:buFont typeface="Wingdings" panose="05000000000000000000" pitchFamily="2" charset="2"/>
              <a:buChar char="l"/>
            </a:pPr>
            <a:r>
              <a:rPr lang="ja-JP" altLang="en-US" sz="3200" dirty="0"/>
              <a:t>注）輸出入と為替レート：当然のことであるが、輸出すれば代金を受け取り、輸入すれば代金を支払う。輸出入の決済の一部は、外貨建てなので、輸出は外貨の受取り、輸入は外貨の支払いにつながる。輸出よりも輸入が多いということは、外貨の受取りよりも支払いが多いということである。外貨を受け取ると、外国為替市場で外貨売り・自国通貨買いにつながる。外貨を支払う必要がある企業や銀行は、外国為替市場で外貨買い・自国通貨売りを行う。外貨の受取りよりも支払いが多いということは、外国為替市場で外貨の買い注文が、売りよりも多いということであり、外貨の増価、自国通貨の減価をもたらす。</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89624522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それは、金</a:t>
            </a:r>
            <a:r>
              <a:rPr lang="en-US" altLang="ja-JP" sz="3200" dirty="0"/>
              <a:t>1</a:t>
            </a:r>
            <a:r>
              <a:rPr lang="ja-JP" altLang="en-US" sz="3200" dirty="0"/>
              <a:t>オンスと</a:t>
            </a:r>
            <a:r>
              <a:rPr lang="en-US" altLang="ja-JP" sz="3200" dirty="0"/>
              <a:t>35</a:t>
            </a:r>
            <a:r>
              <a:rPr lang="ja-JP" altLang="en-US" sz="3200" dirty="0"/>
              <a:t>ドルの兌換を各国の通貨当局に対してのみ（つまり、民間の金融機関や企業・個人は相手にしない）認めたのである。</a:t>
            </a:r>
          </a:p>
          <a:p>
            <a:pPr marL="457200" indent="-457200" algn="l">
              <a:buFont typeface="Wingdings" panose="05000000000000000000" pitchFamily="2" charset="2"/>
              <a:buChar char="l"/>
            </a:pPr>
            <a:r>
              <a:rPr lang="ja-JP" altLang="en-US" sz="3200" dirty="0"/>
              <a:t>兌換は、</a:t>
            </a:r>
            <a:r>
              <a:rPr lang="en-US" altLang="ja-JP" sz="3200" dirty="0"/>
              <a:t>1971</a:t>
            </a:r>
            <a:r>
              <a:rPr lang="ja-JP" altLang="en-US" sz="3200" dirty="0"/>
              <a:t>年</a:t>
            </a:r>
            <a:r>
              <a:rPr lang="en-US" altLang="ja-JP" sz="3200" dirty="0"/>
              <a:t>8</a:t>
            </a:r>
            <a:r>
              <a:rPr lang="ja-JP" altLang="en-US" sz="3200" dirty="0"/>
              <a:t>月</a:t>
            </a:r>
            <a:r>
              <a:rPr lang="en-US" altLang="ja-JP" sz="3200" dirty="0"/>
              <a:t>15</a:t>
            </a:r>
            <a:r>
              <a:rPr lang="ja-JP" altLang="en-US" sz="3200" dirty="0"/>
              <a:t>日にニクソン大統領が停止を発表（いわゆるニクソンショック）するまで続けられた。</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76848151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兌換の具体的な方法は、アメリカの中央銀行である</a:t>
            </a:r>
            <a:r>
              <a:rPr lang="en-US" altLang="ja-JP" sz="3200" dirty="0"/>
              <a:t>FRB</a:t>
            </a:r>
            <a:r>
              <a:rPr lang="ja-JP" altLang="en-US" sz="3200" dirty="0"/>
              <a:t>（</a:t>
            </a:r>
            <a:r>
              <a:rPr lang="en-US" altLang="ja-JP" sz="3200" dirty="0"/>
              <a:t>Federal Reserve Bank</a:t>
            </a:r>
            <a:r>
              <a:rPr lang="ja-JP" altLang="en-US" sz="3200" dirty="0"/>
              <a:t>：連邦準備銀行）のニューヨーク支店の地下Ｅ階に設けられている各国・国際機関用の棚に、アメリカの棚から金の延べ棒を移す、というものであったが、フランスは自国に実際に持ち帰っていたらしい。</a:t>
            </a:r>
          </a:p>
          <a:p>
            <a:pPr marL="457200" indent="-457200" algn="l">
              <a:buFont typeface="Wingdings" panose="05000000000000000000" pitchFamily="2" charset="2"/>
              <a:buChar char="l"/>
            </a:pPr>
            <a:r>
              <a:rPr lang="ja-JP" altLang="en-US" sz="3200" dirty="0"/>
              <a:t>ニクソンショック後も、ほとんどの国はその金準備を</a:t>
            </a:r>
            <a:r>
              <a:rPr lang="en-US" altLang="ja-JP" sz="3200" dirty="0"/>
              <a:t>NY</a:t>
            </a:r>
            <a:r>
              <a:rPr lang="ja-JP" altLang="en-US" sz="3200" dirty="0"/>
              <a:t>連銀（</a:t>
            </a:r>
            <a:r>
              <a:rPr lang="en-US" altLang="ja-JP" sz="3200" dirty="0"/>
              <a:t>FRB</a:t>
            </a:r>
            <a:r>
              <a:rPr lang="ja-JP" altLang="en-US" sz="3200" dirty="0"/>
              <a:t>のニューヨーク支店）の地下に預託したままになっている。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19356647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観光の名所にもなっており、</a:t>
            </a:r>
            <a:r>
              <a:rPr lang="en-US" altLang="ja-JP" sz="3200" dirty="0"/>
              <a:t>2</a:t>
            </a:r>
            <a:r>
              <a:rPr lang="ja-JP" altLang="en-US" sz="3200" dirty="0"/>
              <a:t>ヵ月ぐらい前に申し込むと拝観できる（映画</a:t>
            </a:r>
            <a:r>
              <a:rPr lang="en-US" altLang="ja-JP" sz="3200" dirty="0"/>
              <a:t>『</a:t>
            </a:r>
            <a:r>
              <a:rPr lang="ja-JP" altLang="en-US" sz="3200" dirty="0"/>
              <a:t>ダイハード</a:t>
            </a:r>
            <a:r>
              <a:rPr lang="en-US" altLang="ja-JP" sz="3200" dirty="0"/>
              <a:t>Ⅲ』</a:t>
            </a:r>
            <a:r>
              <a:rPr lang="ja-JP" altLang="en-US" sz="3200" dirty="0"/>
              <a:t>で初めて撮影・公開された）。</a:t>
            </a:r>
          </a:p>
          <a:p>
            <a:pPr marL="457200" indent="-457200" algn="l">
              <a:buFont typeface="Wingdings" panose="05000000000000000000" pitchFamily="2" charset="2"/>
              <a:buChar char="l"/>
            </a:pPr>
            <a:r>
              <a:rPr lang="ja-JP" altLang="en-US" sz="3200" dirty="0"/>
              <a:t>ちなみに、アメリカにはケンタッキー州のフォートノックスという陸軍基地にも金塊の山があり、これは米政府保有のものといわれている（映画</a:t>
            </a:r>
            <a:r>
              <a:rPr lang="en-US" altLang="ja-JP" sz="3200" dirty="0"/>
              <a:t>007</a:t>
            </a:r>
            <a:r>
              <a:rPr lang="ja-JP" altLang="en-US" sz="3200" dirty="0"/>
              <a:t>の</a:t>
            </a:r>
            <a:r>
              <a:rPr lang="en-US" altLang="ja-JP" sz="3200" dirty="0"/>
              <a:t>『</a:t>
            </a:r>
            <a:r>
              <a:rPr lang="ja-JP" altLang="en-US" sz="3200" dirty="0"/>
              <a:t>ゴールドフィンガー</a:t>
            </a:r>
            <a:r>
              <a:rPr lang="en-US" altLang="ja-JP" sz="3200" dirty="0"/>
              <a:t>』</a:t>
            </a:r>
            <a:r>
              <a:rPr lang="ja-JP" altLang="en-US" sz="3200" dirty="0"/>
              <a:t>で撮影され、有名になった）。</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28009829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両大戦間期の後半には、大恐慌と戦争の影響で各国は金本位制を停止し、変動為替相場制を採っていたが、第二次大戦後、アメリカニューハンプシャー州のブレトンウッズに集合した連合国は、戦後の国際金融システムの骨格を定めた。</a:t>
            </a:r>
          </a:p>
          <a:p>
            <a:pPr marL="457200" indent="-457200" algn="l">
              <a:buFont typeface="Wingdings" panose="05000000000000000000" pitchFamily="2" charset="2"/>
              <a:buChar char="l"/>
            </a:pPr>
            <a:r>
              <a:rPr lang="ja-JP" altLang="en-US" sz="3200" dirty="0"/>
              <a:t>それは、</a:t>
            </a:r>
            <a:r>
              <a:rPr lang="en-US" altLang="ja-JP" sz="3200" dirty="0"/>
              <a:t>IMF</a:t>
            </a:r>
            <a:r>
              <a:rPr lang="ja-JP" altLang="en-US" sz="3200" dirty="0"/>
              <a:t>（</a:t>
            </a:r>
            <a:r>
              <a:rPr lang="en-US" altLang="ja-JP" sz="3200" dirty="0"/>
              <a:t>International Monetary Fund</a:t>
            </a:r>
            <a:r>
              <a:rPr lang="ja-JP" altLang="en-US" sz="3200" dirty="0"/>
              <a:t>：国際</a:t>
            </a:r>
            <a:r>
              <a:rPr lang="ja-JP" altLang="en-US" sz="3200"/>
              <a:t>通貨基金と</a:t>
            </a:r>
            <a:r>
              <a:rPr lang="ja-JP" altLang="en-US" sz="3200" dirty="0"/>
              <a:t>世界銀行 </a:t>
            </a:r>
            <a:r>
              <a:rPr lang="en-US" altLang="ja-JP" sz="3200" dirty="0"/>
              <a:t>)</a:t>
            </a:r>
            <a:r>
              <a:rPr lang="ja-JP" altLang="en-US" sz="3200" dirty="0"/>
              <a:t>（</a:t>
            </a:r>
            <a:r>
              <a:rPr lang="en-US" altLang="ja-JP" sz="3200" dirty="0"/>
              <a:t>World Bank group</a:t>
            </a:r>
            <a:r>
              <a:rPr lang="ja-JP" altLang="en-US" sz="3200" dirty="0"/>
              <a:t>）を中心としたもの。</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50583000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171892"/>
            <a:ext cx="10622605" cy="5057457"/>
          </a:xfrm>
        </p:spPr>
        <p:txBody>
          <a:bodyPr>
            <a:normAutofit lnSpcReduction="10000"/>
          </a:bodyPr>
          <a:lstStyle/>
          <a:p>
            <a:pPr marL="457200" indent="-457200" algn="l">
              <a:buFont typeface="Wingdings" panose="05000000000000000000" pitchFamily="2" charset="2"/>
              <a:buChar char="l"/>
            </a:pPr>
            <a:r>
              <a:rPr lang="ja-JP" altLang="en-US" sz="3200" dirty="0"/>
              <a:t>旧</a:t>
            </a:r>
            <a:r>
              <a:rPr lang="en-US" altLang="ja-JP" sz="3200" dirty="0"/>
              <a:t>IMF</a:t>
            </a:r>
            <a:r>
              <a:rPr lang="ja-JP" altLang="en-US" sz="3200" dirty="0"/>
              <a:t>体制（ブレトンウッズ体制ともいう）は、加盟国の国際通貨制度を以下のように規定していた。すなわち、</a:t>
            </a:r>
          </a:p>
          <a:p>
            <a:pPr marL="457200" indent="-457200" algn="l">
              <a:buFont typeface="Wingdings" panose="05000000000000000000" pitchFamily="2" charset="2"/>
              <a:buChar char="l"/>
            </a:pPr>
            <a:r>
              <a:rPr lang="ja-JP" altLang="en-US" sz="3200" dirty="0"/>
              <a:t>各国は米ドルに対する固定為替相場制を採り、変動幅は上下</a:t>
            </a:r>
            <a:r>
              <a:rPr lang="en-US" altLang="ja-JP" sz="3200" dirty="0"/>
              <a:t>1</a:t>
            </a:r>
            <a:r>
              <a:rPr lang="ja-JP" altLang="en-US" sz="3200" dirty="0"/>
              <a:t>パーセント以内とする。</a:t>
            </a:r>
          </a:p>
          <a:p>
            <a:pPr marL="457200" indent="-457200" algn="l">
              <a:buFont typeface="Wingdings" panose="05000000000000000000" pitchFamily="2" charset="2"/>
              <a:buChar char="l"/>
            </a:pPr>
            <a:r>
              <a:rPr lang="ja-JP" altLang="en-US" sz="3200" dirty="0"/>
              <a:t>為替レートを固定するために各国は、為替市場に無制限に介入する。</a:t>
            </a:r>
          </a:p>
          <a:p>
            <a:pPr marL="457200" indent="-457200" algn="l">
              <a:buFont typeface="Wingdings" panose="05000000000000000000" pitchFamily="2" charset="2"/>
              <a:buChar char="l"/>
            </a:pPr>
            <a:r>
              <a:rPr lang="ja-JP" altLang="en-US" sz="3200" dirty="0"/>
              <a:t>介入のために必要な外貨（主にドルとポンド）は、各国が</a:t>
            </a:r>
            <a:r>
              <a:rPr lang="en-US" altLang="ja-JP" sz="3200" dirty="0"/>
              <a:t>IMF</a:t>
            </a:r>
            <a:r>
              <a:rPr lang="ja-JP" altLang="en-US" sz="3200" dirty="0"/>
              <a:t>に拠出した金または外貨を借りることで、必要に応じて調達する。</a:t>
            </a:r>
          </a:p>
          <a:p>
            <a:pPr marL="457200" indent="-457200" algn="l">
              <a:buFont typeface="Wingdings" panose="05000000000000000000" pitchFamily="2" charset="2"/>
              <a:buChar char="l"/>
            </a:pPr>
            <a:r>
              <a:rPr lang="ja-JP" altLang="en-US" sz="3200" dirty="0"/>
              <a:t>特定の国に基礎的かつ構造的な不均衡がある場合には、その国は</a:t>
            </a:r>
            <a:r>
              <a:rPr lang="en-US" altLang="ja-JP" sz="3200" dirty="0"/>
              <a:t>IMF</a:t>
            </a:r>
            <a:r>
              <a:rPr lang="ja-JP" altLang="en-US" sz="3200" dirty="0"/>
              <a:t>と協議して為替レートを変更することができる。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657157" y="280629"/>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90587013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ちなみに、為替レートを固定することをペッグするという。場合によってレートを変更できる固定相場制なので、旧</a:t>
            </a:r>
            <a:r>
              <a:rPr lang="en-US" altLang="ja-JP" sz="3200" dirty="0"/>
              <a:t>IMF</a:t>
            </a:r>
            <a:r>
              <a:rPr lang="ja-JP" altLang="en-US" sz="3200" dirty="0"/>
              <a:t>体制はアジャスタブル・ペッグ（調整可能な固定相場）制であったといわれている。</a:t>
            </a:r>
          </a:p>
          <a:p>
            <a:pPr marL="457200" indent="-457200" algn="l">
              <a:buFont typeface="Wingdings" panose="05000000000000000000" pitchFamily="2" charset="2"/>
              <a:buChar char="l"/>
            </a:pPr>
            <a:r>
              <a:rPr lang="ja-JP" altLang="en-US" sz="3200" dirty="0"/>
              <a:t>注）ペッグ：</a:t>
            </a:r>
            <a:r>
              <a:rPr lang="en-US" altLang="ja-JP" sz="3200" dirty="0"/>
              <a:t>peg</a:t>
            </a:r>
            <a:r>
              <a:rPr lang="ja-JP" altLang="en-US" sz="3200" dirty="0"/>
              <a:t>。本来の意味は、釘付けすること、または、洗濯バサミなどで固定すること。</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69015143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資本移動の制限が少ないので、経常収支の赤字と同程度ないし上回る金融収支の黒字が起きると仮定すると、国際収支は均衡したまま、ないし、黒字となって自国通貨は安定ないし増価しようとする。為替レートが安定したままであれば、問題ないし、もし増価しようとした場合には、固定相場制下では、自国通貨売り・外貨買いの為替市場介入が行われる。</a:t>
            </a:r>
          </a:p>
          <a:p>
            <a:pPr marL="457200" indent="-457200" algn="l">
              <a:buFont typeface="Wingdings" panose="05000000000000000000" pitchFamily="2" charset="2"/>
              <a:buChar char="l"/>
            </a:pPr>
            <a:r>
              <a:rPr lang="ja-JP" altLang="en-US" sz="3200" dirty="0"/>
              <a:t>その結果、マネタリーベース</a:t>
            </a:r>
            <a:r>
              <a:rPr lang="ja-JP" altLang="en-US" sz="3200"/>
              <a:t>やマネーストックが</a:t>
            </a:r>
            <a:r>
              <a:rPr lang="ja-JP" altLang="en-US" sz="3200" dirty="0"/>
              <a:t>増加して金利が低下し、財政スペンディングの効果は補強される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49314901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注）マネタリーベースとマネーストック：マネタリーベースは、一国の通貨量の素になる現金のこと。すなわち、中央銀行預け金、金融機関の店舗内現金、流通中の現金から成る。中央銀行預け金は、現金（硬貨と銀行券）というよりも預金であるが、いつでも現金で引き出すことができ、現金と同等である。マネーストックは、金融部門が非金融部門に供給する通貨量のこと。そのうち、</a:t>
            </a:r>
            <a:r>
              <a:rPr lang="en-US" altLang="ja-JP" sz="3200" dirty="0"/>
              <a:t>M1</a:t>
            </a:r>
            <a:r>
              <a:rPr lang="ja-JP" altLang="en-US" sz="3200" dirty="0"/>
              <a:t>とは、流通現金と要求払い預金のこと。</a:t>
            </a:r>
            <a:r>
              <a:rPr lang="en-US" altLang="ja-JP" sz="3200" dirty="0"/>
              <a:t>M2</a:t>
            </a:r>
            <a:r>
              <a:rPr lang="ja-JP" altLang="en-US" sz="3200" dirty="0"/>
              <a:t>とは、</a:t>
            </a:r>
            <a:r>
              <a:rPr lang="en-US" altLang="ja-JP" sz="3200" dirty="0"/>
              <a:t>M1</a:t>
            </a:r>
            <a:r>
              <a:rPr lang="ja-JP" altLang="en-US" sz="3200" dirty="0"/>
              <a:t>プラス定期性預金のこと。</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122194475"/>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（注のつづき）金融政策の参考指標となるマネーストックは、</a:t>
            </a:r>
            <a:r>
              <a:rPr lang="en-US" altLang="ja-JP" sz="3200" dirty="0"/>
              <a:t>M2</a:t>
            </a:r>
            <a:r>
              <a:rPr lang="ja-JP" altLang="en-US" sz="3200" dirty="0"/>
              <a:t>プラス</a:t>
            </a:r>
            <a:r>
              <a:rPr lang="en-US" altLang="ja-JP" sz="3200" dirty="0"/>
              <a:t>CD</a:t>
            </a:r>
            <a:r>
              <a:rPr lang="ja-JP" altLang="en-US" sz="3200" dirty="0"/>
              <a:t>である。</a:t>
            </a:r>
            <a:r>
              <a:rPr lang="en-US" altLang="ja-JP" sz="3200" dirty="0"/>
              <a:t>CD</a:t>
            </a:r>
            <a:r>
              <a:rPr lang="ja-JP" altLang="en-US" sz="3200" dirty="0"/>
              <a:t>（</a:t>
            </a:r>
            <a:r>
              <a:rPr lang="en-US" altLang="ja-JP" sz="3200" dirty="0"/>
              <a:t>certificate of deposit</a:t>
            </a:r>
            <a:r>
              <a:rPr lang="ja-JP" altLang="en-US" sz="3200" dirty="0"/>
              <a:t>）とは、定期預金のうち、譲渡可能なもののことで、譲渡性預金などと訳されている。ちなみに、東京の</a:t>
            </a:r>
            <a:r>
              <a:rPr lang="en-US" altLang="ja-JP" sz="3200" dirty="0"/>
              <a:t>JR</a:t>
            </a:r>
            <a:r>
              <a:rPr lang="ja-JP" altLang="en-US" sz="3200" dirty="0"/>
              <a:t>京浜東北線「王子駅」近くに、国立印刷局・王子工場と「お札と切手の博物館」がある。見学に行くことをお勧めする。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65515783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457200" indent="-457200" algn="l">
              <a:buFont typeface="Wingdings" panose="05000000000000000000" pitchFamily="2" charset="2"/>
              <a:buChar char="l"/>
            </a:pPr>
            <a:r>
              <a:rPr lang="ja-JP" altLang="en-US" sz="3200" dirty="0"/>
              <a:t>固定相場制のデメリットは、金融政策が無効なことである。景気刺激のために金利を下げると、好況と輸入増加が生じて経常収支は赤字となる。さらに、金利の低下によって、金融収支も赤字となる。こうした両収支の赤字化によって、自国通貨は減価するので、それに対し外貨売り・自国通貨買いの介入が行われ、マネタリーベースが減少して金利が上昇してしまい、引き下げた金利が元に戻ってしまうのであ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56008087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9.xml><?xml version="1.0" encoding="utf-8"?>
<p:tagLst xmlns:a="http://schemas.openxmlformats.org/drawingml/2006/main" xmlns:r="http://schemas.openxmlformats.org/officeDocument/2006/relationships" xmlns:p="http://schemas.openxmlformats.org/presentationml/2006/main">
  <p:tag name="TIMING" val="|6.4|21.8|13|12.2|7.1|12|15.6"/>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905</TotalTime>
  <Words>5400</Words>
  <Application>Microsoft Office PowerPoint</Application>
  <PresentationFormat>ワイド画面</PresentationFormat>
  <Paragraphs>522</Paragraphs>
  <Slides>55</Slides>
  <Notes>55</Notes>
  <HiddenSlides>0</HiddenSlides>
  <MMClips>0</MMClips>
  <ScaleCrop>false</ScaleCrop>
  <HeadingPairs>
    <vt:vector size="6" baseType="variant">
      <vt:variant>
        <vt:lpstr>使用されているフォント</vt:lpstr>
      </vt:variant>
      <vt:variant>
        <vt:i4>5</vt:i4>
      </vt:variant>
      <vt:variant>
        <vt:lpstr>テーマ</vt:lpstr>
      </vt:variant>
      <vt:variant>
        <vt:i4>5</vt:i4>
      </vt:variant>
      <vt:variant>
        <vt:lpstr>スライド タイトル</vt:lpstr>
      </vt:variant>
      <vt:variant>
        <vt:i4>55</vt:i4>
      </vt:variant>
    </vt:vector>
  </HeadingPairs>
  <TitlesOfParts>
    <vt:vector size="65" baseType="lpstr">
      <vt:lpstr>ＭＳ Ｐゴシック</vt:lpstr>
      <vt:lpstr>Arial</vt:lpstr>
      <vt:lpstr>Calibri</vt:lpstr>
      <vt:lpstr>Calibri Light</vt:lpstr>
      <vt:lpstr>Wingdings</vt:lpstr>
      <vt:lpstr>Office テーマ</vt:lpstr>
      <vt:lpstr>2_デザインの設定</vt:lpstr>
      <vt:lpstr>3_デザインの設定</vt:lpstr>
      <vt:lpstr>1_デザインの設定</vt:lpstr>
      <vt:lpstr>デザインの設定</vt:lpstr>
      <vt:lpstr>PowerPoint プレゼンテーション</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junmaeda</dc:creator>
  <cp:lastModifiedBy>前田　淳</cp:lastModifiedBy>
  <cp:revision>91</cp:revision>
  <dcterms:created xsi:type="dcterms:W3CDTF">2020-04-12T07:19:24Z</dcterms:created>
  <dcterms:modified xsi:type="dcterms:W3CDTF">2021-10-28T10:07:52Z</dcterms:modified>
</cp:coreProperties>
</file>