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87" r:id="rId2"/>
    <p:sldMasterId id="2147483701" r:id="rId3"/>
    <p:sldMasterId id="2147483674" r:id="rId4"/>
    <p:sldMasterId id="2147483660" r:id="rId5"/>
  </p:sldMasterIdLst>
  <p:notesMasterIdLst>
    <p:notesMasterId r:id="rId22"/>
  </p:notesMasterIdLst>
  <p:handoutMasterIdLst>
    <p:handoutMasterId r:id="rId23"/>
  </p:handoutMasterIdLst>
  <p:sldIdLst>
    <p:sldId id="256"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5" autoAdjust="0"/>
    <p:restoredTop sz="95250" autoAdjust="0"/>
  </p:normalViewPr>
  <p:slideViewPr>
    <p:cSldViewPr snapToGrid="0">
      <p:cViewPr varScale="1">
        <p:scale>
          <a:sx n="89" d="100"/>
          <a:sy n="89" d="100"/>
        </p:scale>
        <p:origin x="84" y="357"/>
      </p:cViewPr>
      <p:guideLst/>
    </p:cSldViewPr>
  </p:slideViewPr>
  <p:notesTextViewPr>
    <p:cViewPr>
      <p:scale>
        <a:sx n="1" d="1"/>
        <a:sy n="1" d="1"/>
      </p:scale>
      <p:origin x="0" y="0"/>
    </p:cViewPr>
  </p:notesTextViewPr>
  <p:notesViewPr>
    <p:cSldViewPr snapToGrid="0">
      <p:cViewPr varScale="1">
        <p:scale>
          <a:sx n="57" d="100"/>
          <a:sy n="57" d="100"/>
        </p:scale>
        <p:origin x="2568" y="4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E2486A-C254-4978-9D99-C2A82B36D619}" type="datetimeFigureOut">
              <a:rPr kumimoji="1" lang="ja-JP" altLang="en-US" smtClean="0"/>
              <a:t>2024/10/31</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6" name="スライド番号プレースホルダー 5"/>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BD3735-E4A6-45FA-A94F-B476DEBAE3BB}" type="slidenum">
              <a:rPr kumimoji="1" lang="ja-JP" altLang="en-US" smtClean="0"/>
              <a:t>‹#›</a:t>
            </a:fld>
            <a:endParaRPr kumimoji="1" lang="ja-JP" altLang="en-US"/>
          </a:p>
        </p:txBody>
      </p:sp>
    </p:spTree>
    <p:extLst>
      <p:ext uri="{BB962C8B-B14F-4D97-AF65-F5344CB8AC3E}">
        <p14:creationId xmlns:p14="http://schemas.microsoft.com/office/powerpoint/2010/main" val="40761581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2DA1EF-D9CD-4AFD-BE82-CFE483286A68}" type="datetimeFigureOut">
              <a:rPr kumimoji="1" lang="ja-JP" altLang="en-US" smtClean="0"/>
              <a:t>2024/10/31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11501-1C33-46B9-9140-509589D034E0}" type="slidenum">
              <a:rPr kumimoji="1" lang="ja-JP" altLang="en-US" smtClean="0"/>
              <a:t>‹#›</a:t>
            </a:fld>
            <a:endParaRPr kumimoji="1" lang="ja-JP" altLang="en-US"/>
          </a:p>
        </p:txBody>
      </p:sp>
    </p:spTree>
    <p:extLst>
      <p:ext uri="{BB962C8B-B14F-4D97-AF65-F5344CB8AC3E}">
        <p14:creationId xmlns:p14="http://schemas.microsoft.com/office/powerpoint/2010/main" val="15511442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a:t>
            </a:fld>
            <a:endParaRPr kumimoji="1" lang="ja-JP" altLang="en-US"/>
          </a:p>
        </p:txBody>
      </p:sp>
    </p:spTree>
    <p:extLst>
      <p:ext uri="{BB962C8B-B14F-4D97-AF65-F5344CB8AC3E}">
        <p14:creationId xmlns:p14="http://schemas.microsoft.com/office/powerpoint/2010/main" val="1562767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10</a:t>
            </a:fld>
            <a:endParaRPr kumimoji="1" lang="ja-JP" altLang="en-US"/>
          </a:p>
        </p:txBody>
      </p:sp>
    </p:spTree>
    <p:extLst>
      <p:ext uri="{BB962C8B-B14F-4D97-AF65-F5344CB8AC3E}">
        <p14:creationId xmlns:p14="http://schemas.microsoft.com/office/powerpoint/2010/main" val="13448618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11</a:t>
            </a:fld>
            <a:endParaRPr kumimoji="1" lang="ja-JP" altLang="en-US"/>
          </a:p>
        </p:txBody>
      </p:sp>
    </p:spTree>
    <p:extLst>
      <p:ext uri="{BB962C8B-B14F-4D97-AF65-F5344CB8AC3E}">
        <p14:creationId xmlns:p14="http://schemas.microsoft.com/office/powerpoint/2010/main" val="21919642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12</a:t>
            </a:fld>
            <a:endParaRPr kumimoji="1" lang="ja-JP" altLang="en-US"/>
          </a:p>
        </p:txBody>
      </p:sp>
    </p:spTree>
    <p:extLst>
      <p:ext uri="{BB962C8B-B14F-4D97-AF65-F5344CB8AC3E}">
        <p14:creationId xmlns:p14="http://schemas.microsoft.com/office/powerpoint/2010/main" val="30508862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13</a:t>
            </a:fld>
            <a:endParaRPr kumimoji="1" lang="ja-JP" altLang="en-US"/>
          </a:p>
        </p:txBody>
      </p:sp>
    </p:spTree>
    <p:extLst>
      <p:ext uri="{BB962C8B-B14F-4D97-AF65-F5344CB8AC3E}">
        <p14:creationId xmlns:p14="http://schemas.microsoft.com/office/powerpoint/2010/main" val="29992420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14</a:t>
            </a:fld>
            <a:endParaRPr kumimoji="1" lang="ja-JP" altLang="en-US"/>
          </a:p>
        </p:txBody>
      </p:sp>
    </p:spTree>
    <p:extLst>
      <p:ext uri="{BB962C8B-B14F-4D97-AF65-F5344CB8AC3E}">
        <p14:creationId xmlns:p14="http://schemas.microsoft.com/office/powerpoint/2010/main" val="1155638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15</a:t>
            </a:fld>
            <a:endParaRPr kumimoji="1" lang="ja-JP" altLang="en-US"/>
          </a:p>
        </p:txBody>
      </p:sp>
    </p:spTree>
    <p:extLst>
      <p:ext uri="{BB962C8B-B14F-4D97-AF65-F5344CB8AC3E}">
        <p14:creationId xmlns:p14="http://schemas.microsoft.com/office/powerpoint/2010/main" val="548082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16</a:t>
            </a:fld>
            <a:endParaRPr kumimoji="1" lang="ja-JP" altLang="en-US"/>
          </a:p>
        </p:txBody>
      </p:sp>
    </p:spTree>
    <p:extLst>
      <p:ext uri="{BB962C8B-B14F-4D97-AF65-F5344CB8AC3E}">
        <p14:creationId xmlns:p14="http://schemas.microsoft.com/office/powerpoint/2010/main" val="1308309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a:t>
            </a:fld>
            <a:endParaRPr kumimoji="1" lang="ja-JP" altLang="en-US"/>
          </a:p>
        </p:txBody>
      </p:sp>
    </p:spTree>
    <p:extLst>
      <p:ext uri="{BB962C8B-B14F-4D97-AF65-F5344CB8AC3E}">
        <p14:creationId xmlns:p14="http://schemas.microsoft.com/office/powerpoint/2010/main" val="4693792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a:t>
            </a:fld>
            <a:endParaRPr kumimoji="1" lang="ja-JP" altLang="en-US"/>
          </a:p>
        </p:txBody>
      </p:sp>
    </p:spTree>
    <p:extLst>
      <p:ext uri="{BB962C8B-B14F-4D97-AF65-F5344CB8AC3E}">
        <p14:creationId xmlns:p14="http://schemas.microsoft.com/office/powerpoint/2010/main" val="4097314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a:t>
            </a:fld>
            <a:endParaRPr kumimoji="1" lang="ja-JP" altLang="en-US"/>
          </a:p>
        </p:txBody>
      </p:sp>
    </p:spTree>
    <p:extLst>
      <p:ext uri="{BB962C8B-B14F-4D97-AF65-F5344CB8AC3E}">
        <p14:creationId xmlns:p14="http://schemas.microsoft.com/office/powerpoint/2010/main" val="435541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a:t>
            </a:fld>
            <a:endParaRPr kumimoji="1" lang="ja-JP" altLang="en-US"/>
          </a:p>
        </p:txBody>
      </p:sp>
    </p:spTree>
    <p:extLst>
      <p:ext uri="{BB962C8B-B14F-4D97-AF65-F5344CB8AC3E}">
        <p14:creationId xmlns:p14="http://schemas.microsoft.com/office/powerpoint/2010/main" val="16034730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a:t>
            </a:fld>
            <a:endParaRPr kumimoji="1" lang="ja-JP" altLang="en-US"/>
          </a:p>
        </p:txBody>
      </p:sp>
    </p:spTree>
    <p:extLst>
      <p:ext uri="{BB962C8B-B14F-4D97-AF65-F5344CB8AC3E}">
        <p14:creationId xmlns:p14="http://schemas.microsoft.com/office/powerpoint/2010/main" val="2275125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7</a:t>
            </a:fld>
            <a:endParaRPr kumimoji="1" lang="ja-JP" altLang="en-US"/>
          </a:p>
        </p:txBody>
      </p:sp>
    </p:spTree>
    <p:extLst>
      <p:ext uri="{BB962C8B-B14F-4D97-AF65-F5344CB8AC3E}">
        <p14:creationId xmlns:p14="http://schemas.microsoft.com/office/powerpoint/2010/main" val="24764084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8</a:t>
            </a:fld>
            <a:endParaRPr kumimoji="1" lang="ja-JP" altLang="en-US"/>
          </a:p>
        </p:txBody>
      </p:sp>
    </p:spTree>
    <p:extLst>
      <p:ext uri="{BB962C8B-B14F-4D97-AF65-F5344CB8AC3E}">
        <p14:creationId xmlns:p14="http://schemas.microsoft.com/office/powerpoint/2010/main" val="14326749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9</a:t>
            </a:fld>
            <a:endParaRPr kumimoji="1" lang="ja-JP" altLang="en-US"/>
          </a:p>
        </p:txBody>
      </p:sp>
    </p:spTree>
    <p:extLst>
      <p:ext uri="{BB962C8B-B14F-4D97-AF65-F5344CB8AC3E}">
        <p14:creationId xmlns:p14="http://schemas.microsoft.com/office/powerpoint/2010/main" val="4230642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7" name="日付プレースホルダー 6"/>
          <p:cNvSpPr>
            <a:spLocks noGrp="1"/>
          </p:cNvSpPr>
          <p:nvPr>
            <p:ph type="dt" sz="half" idx="10"/>
          </p:nvPr>
        </p:nvSpPr>
        <p:spPr/>
        <p:txBody>
          <a:bodyPr/>
          <a:lstStyle/>
          <a:p>
            <a:fld id="{026DFA7C-4F8D-470B-A1AB-BB25CCB9B707}" type="datetime1">
              <a:rPr kumimoji="1" lang="ja-JP" altLang="en-US" smtClean="0"/>
              <a:t>2024/10/31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885631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4DDB483-FDB8-4B66-AEC4-03EA20D8596C}" type="datetime1">
              <a:rPr kumimoji="1" lang="ja-JP" altLang="en-US" smtClean="0"/>
              <a:t>2024/10/31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245709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856A08-FFB8-4A07-A9CF-34267C9F5426}"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54184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2E70892-132D-43F8-8C1F-1B33E49CB960}"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43214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E88683B-0EC3-4D7C-95CE-F2516E1DCCB7}"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3698886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8ABC973-0F92-49D7-9AFA-F399CE8179CC}"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804159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CFD85D-9A4D-49FC-A843-BAD8B568CCB4}"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089185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578E3AA-5B17-443D-AAE7-7D5067A13386}" type="datetime1">
              <a:rPr kumimoji="1" lang="ja-JP" altLang="en-US" smtClean="0"/>
              <a:t>2024/10/31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2363809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9EF4A47-9F84-4C87-9279-516403C9F658}" type="datetime1">
              <a:rPr kumimoji="1" lang="ja-JP" altLang="en-US" smtClean="0"/>
              <a:t>2024/10/31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8891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4EE0422-883A-4692-9B69-827F877A5CC4}" type="datetime1">
              <a:rPr kumimoji="1" lang="ja-JP" altLang="en-US" smtClean="0"/>
              <a:t>2024/10/31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5575769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C74DC46-3661-4FC3-B415-8798A737DE2B}" type="datetime1">
              <a:rPr kumimoji="1" lang="ja-JP" altLang="en-US" smtClean="0"/>
              <a:t>2024/10/31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555076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E47E0F9-5EFA-4562-AD16-74DEBC8541C0}" type="datetime1">
              <a:rPr kumimoji="1" lang="ja-JP" altLang="en-US" smtClean="0"/>
              <a:t>2024/10/31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2267521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EBB8E8E-4247-4462-B452-B357BFF98658}" type="datetime1">
              <a:rPr kumimoji="1" lang="ja-JP" altLang="en-US" smtClean="0"/>
              <a:t>2024/10/31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7773859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FBA0129-6E8F-4396-AE89-2FC70F3C1DC8}" type="datetime1">
              <a:rPr kumimoji="1" lang="ja-JP" altLang="en-US" smtClean="0"/>
              <a:t>2024/10/31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33357803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77DE3D1-10D5-4118-9127-B3F958F786F1}" type="datetime1">
              <a:rPr kumimoji="1" lang="ja-JP" altLang="en-US" smtClean="0"/>
              <a:t>2024/10/31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6036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022036-A8CF-4CFC-A48E-833467CC6E61}"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7810322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0C24A9C-2BE1-422B-AA65-B1612591ECAA}"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2180923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F4DA547-90AD-4701-A6C8-27336E17D868}" type="datetime1">
              <a:rPr kumimoji="1" lang="ja-JP" altLang="en-US" smtClean="0"/>
              <a:t>2024/10/31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42728504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19C06F6-7FE9-4BFF-8123-54DD9037E158}"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41705729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F35C47C-225E-498F-A52E-42621E856228}"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709284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1B405-C23F-4D44-B2FD-0954B5C9C0B3}"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4317925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576AC81-6A20-4A7C-85E2-F992258A33AF}" type="datetime1">
              <a:rPr kumimoji="1" lang="ja-JP" altLang="en-US" smtClean="0"/>
              <a:t>2024/10/31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367537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09D92F5-8EB7-4169-B968-D1B1CDA71AE2}"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590878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1CC5903-6349-4BE5-B997-C55E198A5BEA}" type="datetime1">
              <a:rPr kumimoji="1" lang="ja-JP" altLang="en-US" smtClean="0"/>
              <a:t>2024/10/31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274401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909FE12-BEEF-4596-B5D9-FB28F79B2023}" type="datetime1">
              <a:rPr kumimoji="1" lang="ja-JP" altLang="en-US" smtClean="0"/>
              <a:t>2024/10/31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33611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AE82434-2B09-4BE6-A552-9397770DF854}" type="datetime1">
              <a:rPr kumimoji="1" lang="ja-JP" altLang="en-US" smtClean="0"/>
              <a:t>2024/10/31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952314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CD6915-2D2D-49D1-9095-F1174EFF0DA8}" type="datetime1">
              <a:rPr kumimoji="1" lang="ja-JP" altLang="en-US" smtClean="0"/>
              <a:t>2024/10/31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7793930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0C3808-A616-46CC-BE1B-D90740542550}" type="datetime1">
              <a:rPr kumimoji="1" lang="ja-JP" altLang="en-US" smtClean="0"/>
              <a:t>2024/10/31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320641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61C886-FF3C-4C8E-A64D-AB2A872EF092}"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2237204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BB2C1E-F597-4826-8F56-2F99464A1080}"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6763184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ECB4FBC-1472-423D-AA4B-A3A4345D6D34}"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68382973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3D44A02-7F50-4935-95B6-C042D06F21A6}"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27590036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CDE8C6-78C4-4896-A40C-0064E8D1D024}"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82119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2CB2C4D-DE41-4C8C-83C7-B35C92E75773}"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216324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60FB27A-2842-45D1-8395-EC8343117B99}" type="datetime1">
              <a:rPr kumimoji="1" lang="ja-JP" altLang="en-US" smtClean="0"/>
              <a:t>2024/10/31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356745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2F4FE83-262F-4D5D-BB2E-E46B2A42AA27}" type="datetime1">
              <a:rPr kumimoji="1" lang="ja-JP" altLang="en-US" smtClean="0"/>
              <a:t>2024/10/31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1224817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69ECD97-E321-482C-925E-456FFBA9EBEA}" type="datetime1">
              <a:rPr kumimoji="1" lang="ja-JP" altLang="en-US" smtClean="0"/>
              <a:t>2024/10/31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56554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A3937A3-D8F9-475B-A631-25DC052CED47}" type="datetime1">
              <a:rPr kumimoji="1" lang="ja-JP" altLang="en-US" smtClean="0"/>
              <a:t>2024/10/31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925489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DF4228-2AB5-410C-8C7E-25E6DBE413D9}" type="datetime1">
              <a:rPr kumimoji="1" lang="ja-JP" altLang="en-US" smtClean="0"/>
              <a:t>2024/10/31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2376175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AC1ED1-575A-41DD-A045-0005DFBFA15C}" type="datetime1">
              <a:rPr kumimoji="1" lang="ja-JP" altLang="en-US" smtClean="0"/>
              <a:t>2024/10/31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519385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E528B5-4AEB-4C3A-A8ED-78EE976BA7E6}"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3857420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A823E39-B061-4431-89E9-EC731F3C6A92}"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52942314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91AA8E2-2AD9-41D3-9BD5-9EBAF2F0723F}" type="datetime1">
              <a:rPr kumimoji="1" lang="ja-JP" altLang="en-US" smtClean="0"/>
              <a:t>2024/10/31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80145618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4D7B09-473A-4596-97C4-E1608D3F27A9}"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317175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349EF72-CB3E-4F82-8200-FD09214F1B55}" type="datetime1">
              <a:rPr kumimoji="1" lang="ja-JP" altLang="en-US" smtClean="0"/>
              <a:t>2024/10/31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8687347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396F500-5FC5-4F81-B32D-CD134C83131B}"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518600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72BA70-7430-4EFA-BAA4-2C1805AB4A60}"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712266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53A4457-A826-43BF-8B5F-7F82D85903DE}" type="datetime1">
              <a:rPr kumimoji="1" lang="ja-JP" altLang="en-US" smtClean="0"/>
              <a:t>2024/10/31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4886268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4A196AA-3B1A-4A99-8CE8-AEEAB4756832}" type="datetime1">
              <a:rPr kumimoji="1" lang="ja-JP" altLang="en-US" smtClean="0"/>
              <a:t>2024/10/31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6102443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0D1CA45-A8EE-4FDD-87DF-BE4C2180BFC9}" type="datetime1">
              <a:rPr kumimoji="1" lang="ja-JP" altLang="en-US" smtClean="0"/>
              <a:t>2024/10/31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35298722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B589596-4396-475B-BAFF-670B4E4C65DB}" type="datetime1">
              <a:rPr kumimoji="1" lang="ja-JP" altLang="en-US" smtClean="0"/>
              <a:t>2024/10/31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57800058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5F58CCF-47EF-47E9-A682-D65C43EB1E07}" type="datetime1">
              <a:rPr kumimoji="1" lang="ja-JP" altLang="en-US" smtClean="0"/>
              <a:t>2024/10/31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7689018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FD21C0E-0B2B-4E75-953D-7B3BC2F5EECF}" type="datetime1">
              <a:rPr kumimoji="1" lang="ja-JP" altLang="en-US" smtClean="0"/>
              <a:t>2024/10/31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09975110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1E96559-135C-4DAA-991F-30834100C1C7}"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67500330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8CBB9FD-27DC-4039-A47A-950D3DD1BF4F}" type="datetime1">
              <a:rPr kumimoji="1" lang="ja-JP" altLang="en-US" smtClean="0"/>
              <a:t>2024/10/31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66577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ACE4D92-1CD5-43F0-A239-8AEBB906CDCD}" type="datetime1">
              <a:rPr kumimoji="1" lang="ja-JP" altLang="en-US" smtClean="0"/>
              <a:t>2024/10/31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49494140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6" name="日付プレースホルダー 5"/>
          <p:cNvSpPr>
            <a:spLocks noGrp="1"/>
          </p:cNvSpPr>
          <p:nvPr>
            <p:ph type="dt" sz="half" idx="10"/>
          </p:nvPr>
        </p:nvSpPr>
        <p:spPr/>
        <p:txBody>
          <a:bodyPr/>
          <a:lstStyle/>
          <a:p>
            <a:fld id="{D1D66405-1911-4D2F-B4DC-6507D3374896}" type="datetime1">
              <a:rPr kumimoji="1" lang="ja-JP" altLang="en-US" smtClean="0"/>
              <a:t>2024/10/31</a:t>
            </a:fld>
            <a:endParaRPr kumimoji="1" lang="ja-JP" altLang="en-US"/>
          </a:p>
        </p:txBody>
      </p:sp>
      <p:sp>
        <p:nvSpPr>
          <p:cNvPr id="7" name="フッター プレースホルダー 6"/>
          <p:cNvSpPr>
            <a:spLocks noGrp="1"/>
          </p:cNvSpPr>
          <p:nvPr>
            <p:ph type="ftr" sz="quarter" idx="11"/>
          </p:nvPr>
        </p:nvSpPr>
        <p:spPr/>
        <p:txBody>
          <a:bodyPr/>
          <a:lstStyle/>
          <a:p>
            <a:endParaRPr kumimoji="1" lang="ja-JP" altLang="en-US"/>
          </a:p>
        </p:txBody>
      </p:sp>
      <p:sp>
        <p:nvSpPr>
          <p:cNvPr id="8" name="スライド番号プレースホルダー 7"/>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032290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F25CA54-9F9F-4500-8D26-2A67EFF44DB3}" type="datetime1">
              <a:rPr kumimoji="1" lang="ja-JP" altLang="en-US" smtClean="0"/>
              <a:t>2024/10/31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5656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C8FECBC-4F40-47FE-B137-626A979DF050}" type="datetime1">
              <a:rPr kumimoji="1" lang="ja-JP" altLang="en-US" smtClean="0"/>
              <a:t>2024/10/31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8183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C320F0C-03F2-460B-B1B7-AFE40419A343}" type="datetime1">
              <a:rPr kumimoji="1" lang="ja-JP" altLang="en-US" smtClean="0"/>
              <a:t>2024/10/31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458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4020A8-F826-42B6-9291-1C176EC26609}" type="datetime1">
              <a:rPr kumimoji="1" lang="ja-JP" altLang="en-US" smtClean="0"/>
              <a:t>2024/10/31</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848814347"/>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B01D1F-6287-485A-9C07-5A7874ADA035}" type="datetime1">
              <a:rPr kumimoji="1" lang="ja-JP" altLang="en-US" smtClean="0"/>
              <a:t>2024/10/31</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97312341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70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16FEF6-2AA0-4B47-A5AD-DB366C5D2F3D}" type="datetime1">
              <a:rPr kumimoji="1" lang="ja-JP" altLang="en-US" smtClean="0"/>
              <a:t>2024/10/31</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68134377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0837DE-37FA-4BD4-B84A-64F643335B71}" type="datetime1">
              <a:rPr kumimoji="1" lang="ja-JP" altLang="en-US" smtClean="0"/>
              <a:t>2024/10/31</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10789795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AFC3DE-FD4A-40AB-A647-84687ACC2543}" type="datetime1">
              <a:rPr kumimoji="1" lang="ja-JP" altLang="en-US" smtClean="0"/>
              <a:t>2024/10/31</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422983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1.xml"/><Relationship Id="rId4" Type="http://schemas.openxmlformats.org/officeDocument/2006/relationships/image" Target="../media/image3.emf"/></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4.xml"/><Relationship Id="rId4" Type="http://schemas.openxmlformats.org/officeDocument/2006/relationships/image" Target="../media/image1.e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8.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1"/>
            <a:ext cx="10719881" cy="4231532"/>
          </a:xfrm>
        </p:spPr>
        <p:txBody>
          <a:bodyPr/>
          <a:lstStyle/>
          <a:p>
            <a:endParaRPr kumimoji="1" lang="ja-JP" altLang="en-US" dirty="0"/>
          </a:p>
          <a:p>
            <a:endParaRPr lang="ja-JP" altLang="en-US" dirty="0"/>
          </a:p>
          <a:p>
            <a:r>
              <a:rPr kumimoji="1" lang="ja-JP" altLang="en-US" sz="6600" dirty="0"/>
              <a:t>国際金融論</a:t>
            </a:r>
            <a:r>
              <a:rPr kumimoji="1" lang="en-US" altLang="ja-JP" sz="6600" dirty="0"/>
              <a:t>Ⅱ</a:t>
            </a:r>
            <a:endParaRPr kumimoji="1" lang="ja-JP" altLang="en-US" sz="6600" dirty="0"/>
          </a:p>
          <a:p>
            <a:endParaRPr lang="ja-JP" altLang="en-US" dirty="0"/>
          </a:p>
          <a:p>
            <a:r>
              <a:rPr lang="ja-JP" altLang="en-US" dirty="0"/>
              <a:t>北九州市立大学　前田　淳（まえだ　じゅん）</a:t>
            </a:r>
          </a:p>
          <a:p>
            <a:endParaRPr kumimoji="1" lang="ja-JP" altLang="en-US" dirty="0"/>
          </a:p>
        </p:txBody>
      </p:sp>
    </p:spTree>
    <p:extLst>
      <p:ext uri="{BB962C8B-B14F-4D97-AF65-F5344CB8AC3E}">
        <p14:creationId xmlns:p14="http://schemas.microsoft.com/office/powerpoint/2010/main" val="2209537596"/>
      </p:ext>
    </p:extLst>
  </p:cSld>
  <p:clrMapOvr>
    <a:masterClrMapping/>
  </p:clrMapOvr>
  <mc:AlternateContent xmlns:mc="http://schemas.openxmlformats.org/markup-compatibility/2006" xmlns:p14="http://schemas.microsoft.com/office/powerpoint/2010/main">
    <mc:Choice Requires="p14">
      <p:transition spd="slow" p14:dur="2000" advTm="45909"/>
    </mc:Choice>
    <mc:Fallback xmlns="">
      <p:transition spd="slow" advTm="4590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134836"/>
            <a:ext cx="11389179" cy="5347607"/>
          </a:xfrm>
        </p:spPr>
        <p:txBody>
          <a:bodyPr>
            <a:normAutofit/>
          </a:bodyPr>
          <a:lstStyle/>
          <a:p>
            <a:pPr marL="457200" indent="-457200" algn="l">
              <a:buFont typeface="Wingdings" panose="05000000000000000000" pitchFamily="2" charset="2"/>
              <a:buChar char="l"/>
            </a:pPr>
            <a:r>
              <a:rPr lang="ja-JP" altLang="en-US" sz="2800" dirty="0"/>
              <a:t>持高はゼロとなり、円建ての受取額の変化ないし会計上の評価損という意味での為替リスクが、とりあえずなくなった。以上のように、為替持高をスクエアにしてリスクを無くす取引を為替持高操作ないし為替持高調整という。</a:t>
            </a:r>
          </a:p>
          <a:p>
            <a:pPr marL="457200" indent="-457200" algn="l">
              <a:buFont typeface="Wingdings" panose="05000000000000000000" pitchFamily="2" charset="2"/>
              <a:buChar char="l"/>
            </a:pPr>
            <a:r>
              <a:rPr lang="ja-JP" altLang="en-US" sz="2800" dirty="0"/>
              <a:t>しかし、問題はまだ残っている。今度は外貨ドルの資金繰りの問題である。上の表をみてわかるように、直物取引の決済日（取引成立の</a:t>
            </a:r>
            <a:r>
              <a:rPr lang="en-US" altLang="ja-JP" sz="2800" dirty="0"/>
              <a:t>2</a:t>
            </a:r>
            <a:r>
              <a:rPr lang="ja-JP" altLang="en-US" sz="2800" dirty="0"/>
              <a:t>営業日後）には、この銀行は、顧客</a:t>
            </a:r>
            <a:r>
              <a:rPr lang="en-US" altLang="ja-JP" sz="2800" dirty="0"/>
              <a:t>A</a:t>
            </a:r>
            <a:r>
              <a:rPr lang="ja-JP" altLang="en-US" sz="2800" dirty="0"/>
              <a:t>から</a:t>
            </a:r>
            <a:r>
              <a:rPr lang="en-US" altLang="ja-JP" sz="2800" dirty="0"/>
              <a:t>300</a:t>
            </a:r>
            <a:r>
              <a:rPr lang="ja-JP" altLang="en-US" sz="2800" dirty="0"/>
              <a:t>万ドルが支払われるが、</a:t>
            </a:r>
            <a:r>
              <a:rPr lang="en-US" altLang="ja-JP" sz="2800" dirty="0"/>
              <a:t>B</a:t>
            </a:r>
            <a:r>
              <a:rPr lang="ja-JP" altLang="en-US" sz="2800" dirty="0"/>
              <a:t>と</a:t>
            </a:r>
            <a:r>
              <a:rPr lang="en-US" altLang="ja-JP" sz="2800" dirty="0"/>
              <a:t>F</a:t>
            </a:r>
            <a:r>
              <a:rPr lang="ja-JP" altLang="en-US" sz="2800" dirty="0"/>
              <a:t>に支払うべき金額は</a:t>
            </a:r>
            <a:r>
              <a:rPr lang="en-US" altLang="ja-JP" sz="2800" dirty="0"/>
              <a:t>500</a:t>
            </a:r>
            <a:r>
              <a:rPr lang="ja-JP" altLang="en-US" sz="2800" dirty="0"/>
              <a:t>万ドルであり、</a:t>
            </a:r>
            <a:r>
              <a:rPr lang="en-US" altLang="ja-JP" sz="2800" dirty="0"/>
              <a:t>200</a:t>
            </a:r>
            <a:r>
              <a:rPr lang="ja-JP" altLang="en-US" sz="2800" dirty="0"/>
              <a:t>万ドル足りない。つまり、ドルの資金繰りに困る状態になっている。先渡しの満期（すべて同一期日の</a:t>
            </a:r>
            <a:r>
              <a:rPr lang="en-US" altLang="ja-JP" sz="2800" dirty="0"/>
              <a:t>3</a:t>
            </a:r>
            <a:r>
              <a:rPr lang="ja-JP" altLang="en-US" sz="2800" dirty="0"/>
              <a:t>ヵ月後と想定している）でも同様で、</a:t>
            </a:r>
            <a:r>
              <a:rPr lang="en-US" altLang="ja-JP" sz="2800" dirty="0"/>
              <a:t>500</a:t>
            </a:r>
            <a:r>
              <a:rPr lang="ja-JP" altLang="en-US" sz="2800" dirty="0"/>
              <a:t>万ドル受け取るものの、支払は</a:t>
            </a:r>
            <a:r>
              <a:rPr lang="en-US" altLang="ja-JP" sz="2800" dirty="0"/>
              <a:t>300</a:t>
            </a:r>
            <a:r>
              <a:rPr lang="ja-JP" altLang="en-US" sz="2800" dirty="0"/>
              <a:t>万ドルまでなので、</a:t>
            </a:r>
            <a:r>
              <a:rPr lang="en-US" altLang="ja-JP" sz="2800" dirty="0"/>
              <a:t>200</a:t>
            </a:r>
            <a:r>
              <a:rPr lang="ja-JP" altLang="en-US" sz="2800" dirty="0"/>
              <a:t>万ドル余ってしまう。</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18479"/>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281448255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134836"/>
            <a:ext cx="11389179" cy="5347607"/>
          </a:xfrm>
        </p:spPr>
        <p:txBody>
          <a:bodyPr>
            <a:normAutofit/>
          </a:bodyPr>
          <a:lstStyle/>
          <a:p>
            <a:pPr marL="457200" indent="-457200" algn="l">
              <a:buFont typeface="Wingdings" panose="05000000000000000000" pitchFamily="2" charset="2"/>
              <a:buChar char="l"/>
            </a:pPr>
            <a:r>
              <a:rPr lang="ja-JP" altLang="en-US" sz="2800" dirty="0"/>
              <a:t>そこで、こうした外貨建ての資金の過不足を調整する取引を銀行は行う。これを為替資金操作または為替資金調整という。典型的な取引としては、銀行間の為替市場で、直物で</a:t>
            </a:r>
            <a:r>
              <a:rPr lang="en-US" altLang="ja-JP" sz="2800" dirty="0"/>
              <a:t>200</a:t>
            </a:r>
            <a:r>
              <a:rPr lang="ja-JP" altLang="en-US" sz="2800" dirty="0"/>
              <a:t>万ドルのドル買い・円売り、および、先渡しで</a:t>
            </a:r>
            <a:r>
              <a:rPr lang="en-US" altLang="ja-JP" sz="2800" dirty="0"/>
              <a:t>200</a:t>
            </a:r>
            <a:r>
              <a:rPr lang="ja-JP" altLang="en-US" sz="2800" dirty="0"/>
              <a:t>万ドルのドル売り・円買いをセットで行う。このように反対方向の売買をセットで行う為替取引を為替スワップ取引</a:t>
            </a:r>
            <a:r>
              <a:rPr lang="en-US" altLang="ja-JP" sz="2800" baseline="30000" dirty="0"/>
              <a:t>※</a:t>
            </a:r>
            <a:r>
              <a:rPr lang="ja-JP" altLang="en-US" sz="2800" dirty="0"/>
              <a:t>という。この場合は、直先スワップ（直物と先渡しのスワップ）である。この取引の相手が一つの銀行で</a:t>
            </a:r>
            <a:r>
              <a:rPr lang="en-US" altLang="ja-JP" sz="2800" dirty="0"/>
              <a:t>G</a:t>
            </a:r>
            <a:r>
              <a:rPr lang="ja-JP" altLang="en-US" sz="2800" dirty="0"/>
              <a:t>と仮定する。</a:t>
            </a:r>
          </a:p>
          <a:p>
            <a:pPr algn="l"/>
            <a:endParaRPr kumimoji="1" lang="ja-JP" altLang="en-US" sz="2800" dirty="0"/>
          </a:p>
          <a:p>
            <a:pPr algn="l"/>
            <a:r>
              <a:rPr lang="en-US" altLang="ja-JP" dirty="0"/>
              <a:t>※</a:t>
            </a:r>
            <a:r>
              <a:rPr lang="ja-JP" altLang="en-US" dirty="0"/>
              <a:t>先渡しだけを単独で行う為替取引をアウトライトの先渡し取引という。</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18479"/>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87125092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134836"/>
            <a:ext cx="11389179" cy="5347607"/>
          </a:xfrm>
        </p:spPr>
        <p:txBody>
          <a:bodyPr>
            <a:normAutofit/>
          </a:bodyPr>
          <a:lstStyle/>
          <a:p>
            <a:pPr marL="457200" indent="-457200" algn="l">
              <a:buFont typeface="Wingdings" panose="05000000000000000000" pitchFamily="2" charset="2"/>
              <a:buChar char="l"/>
            </a:pPr>
            <a:r>
              <a:rPr lang="ja-JP" altLang="en-US" sz="2800" dirty="0"/>
              <a:t>そうすれば、この銀行のドルのポジションは以下のようになる。</a:t>
            </a:r>
          </a:p>
          <a:p>
            <a:pPr marL="457200" indent="-457200" algn="l">
              <a:buFont typeface="Wingdings" panose="05000000000000000000" pitchFamily="2" charset="2"/>
              <a:buChar char="l"/>
            </a:pPr>
            <a:r>
              <a:rPr lang="ja-JP" altLang="en-US" sz="2800" dirty="0"/>
              <a:t>（単位：</a:t>
            </a:r>
            <a:r>
              <a:rPr lang="en-US" altLang="ja-JP" sz="2800" dirty="0"/>
              <a:t>100</a:t>
            </a:r>
            <a:r>
              <a:rPr lang="ja-JP" altLang="en-US" sz="2800" dirty="0"/>
              <a:t>万ドル）　</a:t>
            </a:r>
            <a:r>
              <a:rPr lang="en-US" altLang="ja-JP" sz="2800" dirty="0"/>
              <a:t>※</a:t>
            </a:r>
            <a:r>
              <a:rPr lang="ja-JP" altLang="en-US" sz="2800" dirty="0"/>
              <a:t>は前出の表と異なる部分。</a:t>
            </a:r>
          </a:p>
          <a:p>
            <a:pPr marL="457200" indent="-457200" algn="l">
              <a:buFont typeface="Wingdings" panose="05000000000000000000" pitchFamily="2" charset="2"/>
              <a:buChar char="l"/>
            </a:pPr>
            <a:endParaRPr kumimoji="1" lang="ja-JP" altLang="en-US" sz="2800" dirty="0"/>
          </a:p>
          <a:p>
            <a:pPr algn="l"/>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18479"/>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pic>
        <p:nvPicPr>
          <p:cNvPr id="4" name="図 3">
            <a:extLst>
              <a:ext uri="{FF2B5EF4-FFF2-40B4-BE49-F238E27FC236}">
                <a16:creationId xmlns:a16="http://schemas.microsoft.com/office/drawing/2014/main" id="{E27771F1-296D-4D4B-8D4E-3A52E7763258}"/>
              </a:ext>
            </a:extLst>
          </p:cNvPr>
          <p:cNvPicPr>
            <a:picLocks noChangeAspect="1"/>
          </p:cNvPicPr>
          <p:nvPr/>
        </p:nvPicPr>
        <p:blipFill>
          <a:blip r:embed="rId4"/>
          <a:stretch>
            <a:fillRect/>
          </a:stretch>
        </p:blipFill>
        <p:spPr>
          <a:xfrm>
            <a:off x="701606" y="2070847"/>
            <a:ext cx="8863897" cy="4526361"/>
          </a:xfrm>
          <a:prstGeom prst="rect">
            <a:avLst/>
          </a:prstGeom>
        </p:spPr>
      </p:pic>
    </p:spTree>
    <p:custDataLst>
      <p:tags r:id="rId1"/>
    </p:custDataLst>
    <p:extLst>
      <p:ext uri="{BB962C8B-B14F-4D97-AF65-F5344CB8AC3E}">
        <p14:creationId xmlns:p14="http://schemas.microsoft.com/office/powerpoint/2010/main" val="271136843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134836"/>
            <a:ext cx="11389179" cy="5347607"/>
          </a:xfrm>
        </p:spPr>
        <p:txBody>
          <a:bodyPr>
            <a:normAutofit/>
          </a:bodyPr>
          <a:lstStyle/>
          <a:p>
            <a:pPr marL="457200" indent="-457200" algn="l">
              <a:buFont typeface="Wingdings" panose="05000000000000000000" pitchFamily="2" charset="2"/>
              <a:buChar char="l"/>
            </a:pPr>
            <a:r>
              <a:rPr lang="ja-JP" altLang="en-US" sz="2800" dirty="0"/>
              <a:t>ここまでくれば、この銀行は為替持高もスクエアで、しかも満期に応じたドルの資金繰りも過不足がない。銀行は経営の健全性を厳しく求められている業態であり、自らも為替リスクをできるだけ低くするために、こうした為替持高操作と為替資金操作を日々行っているといわれている。</a:t>
            </a:r>
          </a:p>
          <a:p>
            <a:pPr marL="457200" indent="-457200" algn="l">
              <a:buFont typeface="Wingdings" panose="05000000000000000000" pitchFamily="2" charset="2"/>
              <a:buChar char="l"/>
            </a:pPr>
            <a:r>
              <a:rPr lang="ja-JP" altLang="en-US" sz="2800" dirty="0"/>
              <a:t>なぜこのように最終的に持高も資金繰りもつじつまが合うのか、まだわかりにくい。そこで、記号で説明しよう。</a:t>
            </a:r>
          </a:p>
          <a:p>
            <a:pPr marL="457200" indent="-457200" algn="l">
              <a:buFont typeface="Wingdings" panose="05000000000000000000" pitchFamily="2" charset="2"/>
              <a:buChar char="l"/>
            </a:pPr>
            <a:r>
              <a:rPr lang="ja-JP" altLang="en-US" sz="2800" dirty="0"/>
              <a:t>直物と先渡しの持高をそれぞれ、</a:t>
            </a:r>
            <a:r>
              <a:rPr lang="en-US" altLang="ja-JP" sz="2800" dirty="0"/>
              <a:t>S</a:t>
            </a:r>
            <a:r>
              <a:rPr lang="ja-JP" altLang="en-US" sz="2800" dirty="0"/>
              <a:t>、</a:t>
            </a:r>
            <a:r>
              <a:rPr lang="en-US" altLang="ja-JP" sz="2800" dirty="0"/>
              <a:t>F</a:t>
            </a:r>
            <a:r>
              <a:rPr lang="ja-JP" altLang="en-US" sz="2800" dirty="0"/>
              <a:t>とする（ただし、いずれもゼロではないと仮定する）。借方・貸方は区別しない。つまり、</a:t>
            </a:r>
            <a:r>
              <a:rPr lang="en-US" altLang="ja-JP" sz="2800" dirty="0"/>
              <a:t>S</a:t>
            </a:r>
            <a:r>
              <a:rPr lang="ja-JP" altLang="en-US" sz="2800" dirty="0"/>
              <a:t>または</a:t>
            </a:r>
            <a:r>
              <a:rPr lang="en-US" altLang="ja-JP" sz="2800" dirty="0"/>
              <a:t>F</a:t>
            </a:r>
            <a:r>
              <a:rPr lang="ja-JP" altLang="en-US" sz="2800" dirty="0"/>
              <a:t>が正であれば買持ち、負であれば売持ちである。総合持高は、</a:t>
            </a:r>
            <a:r>
              <a:rPr lang="en-US" altLang="ja-JP" sz="2800" dirty="0"/>
              <a:t>S+F</a:t>
            </a:r>
            <a:r>
              <a:rPr lang="ja-JP" altLang="en-US" sz="2800" dirty="0"/>
              <a:t>（ただし、≠</a:t>
            </a:r>
            <a:r>
              <a:rPr lang="en-US" altLang="ja-JP" sz="2800" dirty="0"/>
              <a:t>0</a:t>
            </a:r>
            <a:r>
              <a:rPr lang="ja-JP" altLang="en-US" sz="2800" dirty="0"/>
              <a:t>）である。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18479"/>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320362706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134836"/>
            <a:ext cx="11389179" cy="5347607"/>
          </a:xfrm>
        </p:spPr>
        <p:txBody>
          <a:bodyPr>
            <a:normAutofit/>
          </a:bodyPr>
          <a:lstStyle/>
          <a:p>
            <a:pPr marL="457200" indent="-457200" algn="l">
              <a:buFont typeface="Wingdings" panose="05000000000000000000" pitchFamily="2" charset="2"/>
              <a:buChar char="l"/>
            </a:pPr>
            <a:r>
              <a:rPr lang="ja-JP" altLang="en-US" sz="2800" dirty="0"/>
              <a:t>為替持高操作は、総合持高をスクエアにする取引である。そこで、まずは銀行間の直物取引で－（</a:t>
            </a:r>
            <a:r>
              <a:rPr lang="en-US" altLang="ja-JP" sz="2800" dirty="0"/>
              <a:t>S+F</a:t>
            </a:r>
            <a:r>
              <a:rPr lang="ja-JP" altLang="en-US" sz="2800" dirty="0"/>
              <a:t>）を作る。次に、為替資金操作は直物、先渡しそれぞれのキャッシュ・フローのつじつまを合わせる。直物のポジションは、現在、</a:t>
            </a:r>
            <a:r>
              <a:rPr lang="en-US" altLang="ja-JP" sz="2800" dirty="0"/>
              <a:t>S</a:t>
            </a:r>
            <a:r>
              <a:rPr lang="ja-JP" altLang="en-US" sz="2800" dirty="0"/>
              <a:t>－（</a:t>
            </a:r>
            <a:r>
              <a:rPr lang="en-US" altLang="ja-JP" sz="2800" dirty="0"/>
              <a:t>S+F</a:t>
            </a:r>
            <a:r>
              <a:rPr lang="ja-JP" altLang="en-US" sz="2800" dirty="0"/>
              <a:t>）すなわち－</a:t>
            </a:r>
            <a:r>
              <a:rPr lang="en-US" altLang="ja-JP" sz="2800" dirty="0"/>
              <a:t>F</a:t>
            </a:r>
            <a:r>
              <a:rPr lang="ja-JP" altLang="en-US" sz="2800" dirty="0"/>
              <a:t>になっている。先渡しのポジションは、現在、</a:t>
            </a:r>
            <a:r>
              <a:rPr lang="en-US" altLang="ja-JP" sz="2800" dirty="0"/>
              <a:t>F</a:t>
            </a:r>
            <a:r>
              <a:rPr lang="ja-JP" altLang="en-US" sz="2800" dirty="0"/>
              <a:t>である。よって、直物で</a:t>
            </a:r>
            <a:r>
              <a:rPr lang="en-US" altLang="ja-JP" sz="2800" dirty="0"/>
              <a:t>F</a:t>
            </a:r>
            <a:r>
              <a:rPr lang="ja-JP" altLang="en-US" sz="2800" dirty="0"/>
              <a:t>、そして、先渡しで－</a:t>
            </a:r>
            <a:r>
              <a:rPr lang="en-US" altLang="ja-JP" sz="2800" dirty="0"/>
              <a:t>F</a:t>
            </a:r>
            <a:r>
              <a:rPr lang="ja-JP" altLang="en-US" sz="2800" dirty="0"/>
              <a:t>の直先スワップ取引を行えばよいのである。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18479"/>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89198823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134836"/>
            <a:ext cx="11389179" cy="5347607"/>
          </a:xfrm>
        </p:spPr>
        <p:txBody>
          <a:bodyPr>
            <a:normAutofit/>
          </a:bodyPr>
          <a:lstStyle/>
          <a:p>
            <a:pPr algn="l"/>
            <a:r>
              <a:rPr lang="en-US" altLang="ja-JP" sz="2800" dirty="0"/>
              <a:t>〔</a:t>
            </a:r>
            <a:r>
              <a:rPr lang="ja-JP" altLang="en-US" sz="2800" dirty="0"/>
              <a:t>練習問題</a:t>
            </a:r>
            <a:r>
              <a:rPr lang="en-US" altLang="ja-JP" sz="2800" dirty="0"/>
              <a:t>〕</a:t>
            </a:r>
            <a:endParaRPr lang="ja-JP" altLang="en-US" sz="2800" dirty="0"/>
          </a:p>
          <a:p>
            <a:pPr algn="l"/>
            <a:r>
              <a:rPr lang="ja-JP" altLang="en-US" sz="2800" dirty="0"/>
              <a:t>　ある日本企業が、ドル建ての資産を</a:t>
            </a:r>
            <a:r>
              <a:rPr lang="en-US" altLang="ja-JP" sz="2800" dirty="0"/>
              <a:t>800</a:t>
            </a:r>
            <a:r>
              <a:rPr lang="ja-JP" altLang="en-US" sz="2800" dirty="0"/>
              <a:t>万ドル、ドル建ての負債を</a:t>
            </a:r>
            <a:r>
              <a:rPr lang="en-US" altLang="ja-JP" sz="2800" dirty="0"/>
              <a:t>1000</a:t>
            </a:r>
            <a:r>
              <a:rPr lang="ja-JP" altLang="en-US" sz="2800" dirty="0"/>
              <a:t>万ドル持っていると仮定する。為替レートが、</a:t>
            </a:r>
            <a:r>
              <a:rPr lang="en-US" altLang="ja-JP" sz="2800" dirty="0"/>
              <a:t>$1=\150</a:t>
            </a:r>
            <a:r>
              <a:rPr lang="ja-JP" altLang="en-US" sz="2800" dirty="0"/>
              <a:t>から</a:t>
            </a:r>
            <a:r>
              <a:rPr lang="en-US" altLang="ja-JP" sz="2800" dirty="0"/>
              <a:t>$1=\130</a:t>
            </a:r>
            <a:r>
              <a:rPr lang="ja-JP" altLang="en-US" sz="2800" dirty="0"/>
              <a:t>に変化したとき、為替評価損益がどのように発生するか、ドル建ての資産側と負債側それぞれについて説明し、その結果、資産・負債の両方あわせて、いくらの損益になるのか、説明しなさい。最後に、資産負債を最初からネットした差額のみで考えても、為替評価損益が同額となることを示しなさい。</a:t>
            </a:r>
          </a:p>
          <a:p>
            <a:pPr algn="l"/>
            <a:r>
              <a:rPr kumimoji="1" lang="ja-JP" altLang="en-US" sz="2800" dirty="0"/>
              <a:t>（解答時間としては、</a:t>
            </a:r>
            <a:r>
              <a:rPr kumimoji="1" lang="en-US" altLang="ja-JP" sz="2800" dirty="0"/>
              <a:t>30</a:t>
            </a:r>
            <a:r>
              <a:rPr kumimoji="1" lang="ja-JP" altLang="en-US" sz="2800" dirty="0"/>
              <a:t>分を想定）</a:t>
            </a:r>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18479"/>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2409257514"/>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134836"/>
            <a:ext cx="11389179" cy="5347607"/>
          </a:xfrm>
        </p:spPr>
        <p:txBody>
          <a:bodyPr>
            <a:normAutofit/>
          </a:bodyPr>
          <a:lstStyle/>
          <a:p>
            <a:pPr algn="l"/>
            <a:r>
              <a:rPr lang="en-US" altLang="ja-JP" sz="2800" dirty="0"/>
              <a:t>〔</a:t>
            </a:r>
            <a:r>
              <a:rPr lang="ja-JP" altLang="en-US" sz="2800" dirty="0"/>
              <a:t>解説</a:t>
            </a:r>
            <a:r>
              <a:rPr lang="en-US" altLang="ja-JP" sz="2800" dirty="0"/>
              <a:t>〕</a:t>
            </a:r>
            <a:endParaRPr lang="ja-JP" altLang="en-US" sz="2800" dirty="0"/>
          </a:p>
          <a:p>
            <a:pPr marL="457200" indent="-457200" algn="l">
              <a:buFont typeface="Wingdings" panose="05000000000000000000" pitchFamily="2" charset="2"/>
              <a:buChar char="l"/>
            </a:pPr>
            <a:r>
              <a:rPr lang="ja-JP" altLang="en-US" sz="2800" dirty="0"/>
              <a:t>①資産側については、</a:t>
            </a:r>
            <a:r>
              <a:rPr lang="en-US" altLang="ja-JP" sz="2800" dirty="0"/>
              <a:t>800</a:t>
            </a:r>
            <a:r>
              <a:rPr lang="ja-JP" altLang="en-US" sz="2800" dirty="0"/>
              <a:t>万ドル✕</a:t>
            </a:r>
            <a:r>
              <a:rPr lang="en-US" altLang="ja-JP" sz="2800" dirty="0"/>
              <a:t>150</a:t>
            </a:r>
            <a:r>
              <a:rPr lang="ja-JP" altLang="en-US" sz="2800" dirty="0"/>
              <a:t>＝</a:t>
            </a:r>
            <a:r>
              <a:rPr lang="en-US" altLang="ja-JP" sz="2800" dirty="0"/>
              <a:t>12</a:t>
            </a:r>
            <a:r>
              <a:rPr lang="ja-JP" altLang="en-US" sz="2800" dirty="0"/>
              <a:t>億円の資産だったものが、円高によって</a:t>
            </a:r>
            <a:r>
              <a:rPr lang="en-US" altLang="ja-JP" sz="2800" dirty="0"/>
              <a:t>800</a:t>
            </a:r>
            <a:r>
              <a:rPr lang="ja-JP" altLang="en-US" sz="2800" dirty="0"/>
              <a:t>万ドル✕</a:t>
            </a:r>
            <a:r>
              <a:rPr lang="en-US" altLang="ja-JP" sz="2800" dirty="0"/>
              <a:t>130</a:t>
            </a:r>
            <a:r>
              <a:rPr lang="ja-JP" altLang="en-US" sz="2800" dirty="0"/>
              <a:t>＝</a:t>
            </a:r>
            <a:r>
              <a:rPr lang="en-US" altLang="ja-JP" sz="2800" dirty="0"/>
              <a:t>10.4</a:t>
            </a:r>
            <a:r>
              <a:rPr lang="ja-JP" altLang="en-US" sz="2800" dirty="0"/>
              <a:t>億円になった。</a:t>
            </a:r>
            <a:r>
              <a:rPr kumimoji="1" lang="ja-JP" altLang="en-US" sz="2800" dirty="0"/>
              <a:t>資産が減少したわけだから、差の</a:t>
            </a:r>
            <a:r>
              <a:rPr kumimoji="1" lang="en-US" altLang="ja-JP" sz="2800" dirty="0"/>
              <a:t>1.6</a:t>
            </a:r>
            <a:r>
              <a:rPr kumimoji="1" lang="ja-JP" altLang="en-US" sz="2800" dirty="0"/>
              <a:t>億円の為替評価損。</a:t>
            </a:r>
          </a:p>
          <a:p>
            <a:pPr marL="457200" indent="-457200" algn="l">
              <a:buFont typeface="Wingdings" panose="05000000000000000000" pitchFamily="2" charset="2"/>
              <a:buChar char="l"/>
            </a:pPr>
            <a:r>
              <a:rPr lang="ja-JP" altLang="en-US" sz="2800" dirty="0"/>
              <a:t>②負債については、</a:t>
            </a:r>
            <a:r>
              <a:rPr lang="en-US" altLang="ja-JP" sz="2800" dirty="0"/>
              <a:t>1000</a:t>
            </a:r>
            <a:r>
              <a:rPr lang="ja-JP" altLang="en-US" sz="2800" dirty="0"/>
              <a:t>万ドル✕</a:t>
            </a:r>
            <a:r>
              <a:rPr lang="en-US" altLang="ja-JP" sz="2800" dirty="0"/>
              <a:t>150</a:t>
            </a:r>
            <a:r>
              <a:rPr lang="ja-JP" altLang="en-US" sz="2800" dirty="0"/>
              <a:t>＝</a:t>
            </a:r>
            <a:r>
              <a:rPr lang="en-US" altLang="ja-JP" sz="2800" dirty="0"/>
              <a:t>15</a:t>
            </a:r>
            <a:r>
              <a:rPr lang="ja-JP" altLang="en-US" sz="2800" dirty="0"/>
              <a:t>億円の負債だったものが、円高によって</a:t>
            </a:r>
            <a:r>
              <a:rPr lang="en-US" altLang="ja-JP" sz="2800" dirty="0"/>
              <a:t>1000</a:t>
            </a:r>
            <a:r>
              <a:rPr lang="ja-JP" altLang="en-US" sz="2800" dirty="0"/>
              <a:t>万ドル✕</a:t>
            </a:r>
            <a:r>
              <a:rPr lang="en-US" altLang="ja-JP" sz="2800" dirty="0"/>
              <a:t>130</a:t>
            </a:r>
            <a:r>
              <a:rPr lang="ja-JP" altLang="en-US" sz="2800" dirty="0"/>
              <a:t>＝</a:t>
            </a:r>
            <a:r>
              <a:rPr lang="en-US" altLang="ja-JP" sz="2800" dirty="0"/>
              <a:t>13</a:t>
            </a:r>
            <a:r>
              <a:rPr lang="ja-JP" altLang="en-US" sz="2800" dirty="0"/>
              <a:t>億円になった。</a:t>
            </a:r>
            <a:r>
              <a:rPr kumimoji="1" lang="ja-JP" altLang="en-US" sz="2800" dirty="0"/>
              <a:t>負債が減少したわけだから、差の</a:t>
            </a:r>
            <a:r>
              <a:rPr kumimoji="1" lang="en-US" altLang="ja-JP" sz="2800" dirty="0"/>
              <a:t>2</a:t>
            </a:r>
            <a:r>
              <a:rPr kumimoji="1" lang="ja-JP" altLang="en-US" sz="2800" dirty="0"/>
              <a:t>億円の得。</a:t>
            </a:r>
          </a:p>
          <a:p>
            <a:pPr marL="457200" indent="-457200" algn="l">
              <a:buFont typeface="Wingdings" panose="05000000000000000000" pitchFamily="2" charset="2"/>
              <a:buChar char="l"/>
            </a:pPr>
            <a:r>
              <a:rPr lang="en-US" altLang="ja-JP" sz="2800" dirty="0"/>
              <a:t>1.6</a:t>
            </a:r>
            <a:r>
              <a:rPr lang="ja-JP" altLang="en-US" sz="2800" dirty="0"/>
              <a:t>億円の損と</a:t>
            </a:r>
            <a:r>
              <a:rPr lang="en-US" altLang="ja-JP" sz="2800" dirty="0"/>
              <a:t>2</a:t>
            </a:r>
            <a:r>
              <a:rPr lang="ja-JP" altLang="en-US" sz="2800" dirty="0"/>
              <a:t>億円の得をプラマイすると、</a:t>
            </a:r>
            <a:r>
              <a:rPr lang="en-US" altLang="ja-JP" sz="2800" dirty="0"/>
              <a:t>4000</a:t>
            </a:r>
            <a:r>
              <a:rPr lang="ja-JP" altLang="en-US" sz="2800" dirty="0"/>
              <a:t>万円の為替評価益。</a:t>
            </a:r>
          </a:p>
          <a:p>
            <a:pPr marL="457200" indent="-457200" algn="l">
              <a:buFont typeface="Wingdings" panose="05000000000000000000" pitchFamily="2" charset="2"/>
              <a:buChar char="l"/>
            </a:pPr>
            <a:r>
              <a:rPr kumimoji="1" lang="ja-JP" altLang="en-US" sz="2800" dirty="0"/>
              <a:t>③資産と負債を最初からネットすると、純負債</a:t>
            </a:r>
            <a:r>
              <a:rPr kumimoji="1" lang="en-US" altLang="ja-JP" sz="2800" dirty="0"/>
              <a:t>200</a:t>
            </a:r>
            <a:r>
              <a:rPr kumimoji="1" lang="ja-JP" altLang="en-US" sz="2800" dirty="0"/>
              <a:t>万ドル。これが、</a:t>
            </a:r>
            <a:r>
              <a:rPr kumimoji="1" lang="en-US" altLang="ja-JP" sz="2800" dirty="0"/>
              <a:t>200</a:t>
            </a:r>
            <a:r>
              <a:rPr kumimoji="1" lang="ja-JP" altLang="en-US" sz="2800" dirty="0"/>
              <a:t>万ドル✕</a:t>
            </a:r>
            <a:r>
              <a:rPr kumimoji="1" lang="en-US" altLang="ja-JP" sz="2800" dirty="0"/>
              <a:t>150</a:t>
            </a:r>
            <a:r>
              <a:rPr kumimoji="1" lang="ja-JP" altLang="en-US" sz="2800" dirty="0"/>
              <a:t>＝</a:t>
            </a:r>
            <a:r>
              <a:rPr kumimoji="1" lang="en-US" altLang="ja-JP" sz="2800" dirty="0"/>
              <a:t>3</a:t>
            </a:r>
            <a:r>
              <a:rPr kumimoji="1" lang="ja-JP" altLang="en-US" sz="2800" dirty="0"/>
              <a:t>億円から、</a:t>
            </a:r>
            <a:r>
              <a:rPr kumimoji="1" lang="en-US" altLang="ja-JP" sz="2800" dirty="0"/>
              <a:t>200</a:t>
            </a:r>
            <a:r>
              <a:rPr kumimoji="1" lang="ja-JP" altLang="en-US" sz="2800" dirty="0"/>
              <a:t>万ドル✕</a:t>
            </a:r>
            <a:r>
              <a:rPr kumimoji="1" lang="en-US" altLang="ja-JP" sz="2800" dirty="0"/>
              <a:t>130</a:t>
            </a:r>
            <a:r>
              <a:rPr kumimoji="1" lang="ja-JP" altLang="en-US" sz="2800" dirty="0"/>
              <a:t>＝</a:t>
            </a:r>
            <a:r>
              <a:rPr kumimoji="1" lang="en-US" altLang="ja-JP" sz="2800" dirty="0"/>
              <a:t>2.6</a:t>
            </a:r>
            <a:r>
              <a:rPr kumimoji="1" lang="ja-JP" altLang="en-US" sz="2800" dirty="0"/>
              <a:t>億円になったわけだから、差の</a:t>
            </a:r>
            <a:r>
              <a:rPr kumimoji="1" lang="en-US" altLang="ja-JP" sz="2800" dirty="0"/>
              <a:t>4000</a:t>
            </a:r>
            <a:r>
              <a:rPr kumimoji="1" lang="ja-JP" altLang="en-US" sz="2800" dirty="0"/>
              <a:t>万円の負債減という得。つまり、グロスで考えてもネットで考えても同じということになる。</a:t>
            </a:r>
          </a:p>
          <a:p>
            <a:pPr algn="l"/>
            <a:endParaRPr lang="ja-JP" altLang="en-US" dirty="0"/>
          </a:p>
          <a:p>
            <a:pPr algn="l"/>
            <a:endParaRPr kumimoji="1" lang="ja-JP" altLang="en-US" dirty="0"/>
          </a:p>
        </p:txBody>
      </p:sp>
      <p:sp>
        <p:nvSpPr>
          <p:cNvPr id="2" name="タイトル 1"/>
          <p:cNvSpPr>
            <a:spLocks noGrp="1"/>
          </p:cNvSpPr>
          <p:nvPr>
            <p:ph type="title"/>
          </p:nvPr>
        </p:nvSpPr>
        <p:spPr>
          <a:xfrm>
            <a:off x="701607" y="316357"/>
            <a:ext cx="10622605" cy="818479"/>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098109675"/>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 calcmode="lin" valueType="num">
                                      <p:cBhvr additive="base">
                                        <p:cTn id="3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algn="l"/>
            <a:r>
              <a:rPr lang="en-US" altLang="ja-JP" sz="3200" dirty="0"/>
              <a:t>〔1</a:t>
            </a:r>
            <a:r>
              <a:rPr lang="ja-JP" altLang="en-US" sz="3200" dirty="0"/>
              <a:t>節　為替リスクと為替持高・資金調整</a:t>
            </a:r>
            <a:r>
              <a:rPr lang="en-US" altLang="ja-JP" sz="3200" dirty="0"/>
              <a:t>〕</a:t>
            </a:r>
            <a:endParaRPr lang="ja-JP" altLang="en-US" sz="3200" dirty="0"/>
          </a:p>
          <a:p>
            <a:pPr algn="l"/>
            <a:endParaRPr kumimoji="1" lang="ja-JP" altLang="en-US" sz="2800" dirty="0"/>
          </a:p>
          <a:p>
            <a:pPr marL="457200" indent="-457200" algn="l">
              <a:buFont typeface="Wingdings" panose="05000000000000000000" pitchFamily="2" charset="2"/>
              <a:buChar char="l"/>
            </a:pPr>
            <a:r>
              <a:rPr lang="ja-JP" altLang="en-US" sz="2800" dirty="0"/>
              <a:t>国際金融取引には、資産リスク、流動性リスク、為替リスク、金利リスク、地政学的リスクなど、様々なリスクがつきまとう。常に問題となるのが為替リスクである。資産リスクとは、貸付債権や保有している有価証券の価格変動や貸倒れのリスクである。流動性リスクとは、資金繰りがうまくいかなくなるリスクである。為替や金利のリスクは、為替レートや金利の変動によるリスク。地政学的リスクとは、ある地域や国における政治や軍事の混乱や災害など突発事態によるリスクである。テロや紛争・戦争、ないし、財政破たんなど、予想や計量的な把握が困難で、突発的に生じる傾向があるリスク。</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270579310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134836"/>
            <a:ext cx="11389179" cy="5347607"/>
          </a:xfrm>
        </p:spPr>
        <p:txBody>
          <a:bodyPr>
            <a:normAutofit/>
          </a:bodyPr>
          <a:lstStyle/>
          <a:p>
            <a:pPr marL="457200" indent="-457200" algn="l">
              <a:buFont typeface="Wingdings" panose="05000000000000000000" pitchFamily="2" charset="2"/>
              <a:buChar char="l"/>
            </a:pPr>
            <a:r>
              <a:rPr lang="ja-JP" altLang="en-US" sz="2800" dirty="0"/>
              <a:t>為替リスクの一例を示そう。</a:t>
            </a:r>
            <a:r>
              <a:rPr lang="en-US" altLang="ja-JP" sz="2800" dirty="0"/>
              <a:t>1</a:t>
            </a:r>
            <a:r>
              <a:rPr lang="ja-JP" altLang="en-US" sz="2800" dirty="0"/>
              <a:t>億円の財を輸出した企業が、代金をドルで受け取ることになっているとする。当初、為替レートが</a:t>
            </a:r>
            <a:r>
              <a:rPr lang="en-US" altLang="ja-JP" sz="2800" dirty="0"/>
              <a:t>$1=\100</a:t>
            </a:r>
            <a:r>
              <a:rPr lang="ja-JP" altLang="en-US" sz="2800" dirty="0"/>
              <a:t>だったので、</a:t>
            </a:r>
            <a:r>
              <a:rPr lang="en-US" altLang="ja-JP" sz="2800" dirty="0"/>
              <a:t>100</a:t>
            </a:r>
            <a:r>
              <a:rPr lang="ja-JP" altLang="en-US" sz="2800" dirty="0"/>
              <a:t>万ドル受け取る契約をしたところ、受け取った頃には、</a:t>
            </a:r>
            <a:r>
              <a:rPr lang="en-US" altLang="ja-JP" sz="2800" dirty="0"/>
              <a:t>$1=\80</a:t>
            </a:r>
            <a:r>
              <a:rPr lang="ja-JP" altLang="en-US" sz="2800" dirty="0"/>
              <a:t>と円高になっていれば、</a:t>
            </a:r>
            <a:r>
              <a:rPr lang="en-US" altLang="ja-JP" sz="2800" dirty="0"/>
              <a:t>100</a:t>
            </a:r>
            <a:r>
              <a:rPr lang="ja-JP" altLang="en-US" sz="2800" dirty="0"/>
              <a:t>万ドルを円に換えても</a:t>
            </a:r>
            <a:r>
              <a:rPr lang="en-US" altLang="ja-JP" sz="2800" dirty="0"/>
              <a:t>8000</a:t>
            </a:r>
            <a:r>
              <a:rPr lang="ja-JP" altLang="en-US" sz="2800" dirty="0"/>
              <a:t>万円にしかならない。</a:t>
            </a:r>
            <a:r>
              <a:rPr lang="en-US" altLang="ja-JP" sz="2800" dirty="0"/>
              <a:t>2000</a:t>
            </a:r>
            <a:r>
              <a:rPr lang="ja-JP" altLang="en-US" sz="2800" dirty="0"/>
              <a:t>万円、売上げが減少して損をしたことになる。これを為替差損という。為替差損が出る可能性のことを為替リスクという。</a:t>
            </a:r>
          </a:p>
          <a:p>
            <a:pPr marL="457200" indent="-457200" algn="l">
              <a:buFont typeface="Wingdings" panose="05000000000000000000" pitchFamily="2" charset="2"/>
              <a:buChar char="l"/>
            </a:pPr>
            <a:r>
              <a:rPr lang="ja-JP" altLang="en-US" sz="2800" dirty="0"/>
              <a:t>同様に、海外の支店・子会社が稼いだ利益（外貨建て）を円に換算するときに、円高になっていれば、会計上の評価損がでる。これも為替リスク・為替差損である。為替リスクをもう少し広く解釈して、為替レートの変動により国際競争力が減退する可能性という意味で使われることもある。たとえば、円高になれば、日本の財は輸出先での現地の財に対する競争力、および、輸入財に対する国内での競争力を減らしてしまう。</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18479"/>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31299178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134836"/>
            <a:ext cx="11389179" cy="5347607"/>
          </a:xfrm>
        </p:spPr>
        <p:txBody>
          <a:bodyPr>
            <a:normAutofit/>
          </a:bodyPr>
          <a:lstStyle/>
          <a:p>
            <a:pPr marL="457200" indent="-457200" algn="l">
              <a:buFont typeface="Wingdings" panose="05000000000000000000" pitchFamily="2" charset="2"/>
              <a:buChar char="l"/>
            </a:pPr>
            <a:r>
              <a:rPr lang="ja-JP" altLang="en-US" sz="2800" dirty="0"/>
              <a:t>上記の為替リスクのうち、受取代金の減少リスクと評価損のリスクに対して、金融機関はリスクヘッジ・カバーを行う。銀行を例に説明すると次のようになる。銀行の顧客が先渡しで銀行に対して、ドル買い・円売りをしたとする。つまり、銀行は、対顧客取引で先渡しのドル売り・円買いをしたことになる。銀行としては、先渡しの満期が来たら、ドルを顧客に渡す契約をしたということである。</a:t>
            </a:r>
          </a:p>
          <a:p>
            <a:pPr marL="457200" indent="-457200" algn="l">
              <a:buFont typeface="Wingdings" panose="05000000000000000000" pitchFamily="2" charset="2"/>
              <a:buChar char="l"/>
            </a:pPr>
            <a:r>
              <a:rPr lang="ja-JP" altLang="en-US" sz="2800" dirty="0"/>
              <a:t>相手に渡す義務ということは、負債ということである。このように、銀行は対顧客で様々な直物・先渡しなどの取引をしていて、ドル買いの場合には資産ということになる。さて、ドルの取引についてのみ、資産を左側（借方）、負債を右側（貸方）で仮想的な例を示すと下のようになる。なお、下の例では、先渡し取引は簡単化のためにすべて満期を</a:t>
            </a:r>
            <a:r>
              <a:rPr lang="en-US" altLang="ja-JP" sz="2800" dirty="0"/>
              <a:t>3</a:t>
            </a:r>
            <a:r>
              <a:rPr lang="ja-JP" altLang="en-US" sz="2800" dirty="0"/>
              <a:t>ヵ月物であると仮定する。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18479"/>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3818406655"/>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134836"/>
            <a:ext cx="11389179" cy="5347607"/>
          </a:xfrm>
        </p:spPr>
        <p:txBody>
          <a:bodyPr>
            <a:normAutofit/>
          </a:bodyPr>
          <a:lstStyle/>
          <a:p>
            <a:pPr marL="457200" indent="-457200" algn="l">
              <a:buFont typeface="Wingdings" panose="05000000000000000000" pitchFamily="2" charset="2"/>
              <a:buChar char="l"/>
            </a:pPr>
            <a:r>
              <a:rPr lang="ja-JP" altLang="en-US" sz="2800" dirty="0"/>
              <a:t>ある銀行の対顧客ドル・円の為替取引例（単位：</a:t>
            </a:r>
            <a:r>
              <a:rPr lang="en-US" altLang="ja-JP" sz="2800" dirty="0"/>
              <a:t>100</a:t>
            </a:r>
            <a:r>
              <a:rPr lang="ja-JP" altLang="en-US" sz="2800" dirty="0"/>
              <a:t>万ドル）</a:t>
            </a:r>
          </a:p>
          <a:p>
            <a:pPr algn="l"/>
            <a:endParaRPr kumimoji="1" lang="ja-JP" altLang="en-US" sz="2800" dirty="0"/>
          </a:p>
          <a:p>
            <a:pPr algn="l"/>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18479"/>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pic>
        <p:nvPicPr>
          <p:cNvPr id="4" name="図 3">
            <a:extLst>
              <a:ext uri="{FF2B5EF4-FFF2-40B4-BE49-F238E27FC236}">
                <a16:creationId xmlns:a16="http://schemas.microsoft.com/office/drawing/2014/main" id="{2461D68A-337B-461A-860A-85E5C8E954CF}"/>
              </a:ext>
            </a:extLst>
          </p:cNvPr>
          <p:cNvPicPr>
            <a:picLocks noChangeAspect="1"/>
          </p:cNvPicPr>
          <p:nvPr/>
        </p:nvPicPr>
        <p:blipFill>
          <a:blip r:embed="rId4"/>
          <a:stretch>
            <a:fillRect/>
          </a:stretch>
        </p:blipFill>
        <p:spPr>
          <a:xfrm>
            <a:off x="981492" y="1656679"/>
            <a:ext cx="10004754" cy="4448286"/>
          </a:xfrm>
          <a:prstGeom prst="rect">
            <a:avLst/>
          </a:prstGeom>
        </p:spPr>
      </p:pic>
    </p:spTree>
    <p:custDataLst>
      <p:tags r:id="rId1"/>
    </p:custDataLst>
    <p:extLst>
      <p:ext uri="{BB962C8B-B14F-4D97-AF65-F5344CB8AC3E}">
        <p14:creationId xmlns:p14="http://schemas.microsoft.com/office/powerpoint/2010/main" val="2810408212"/>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134836"/>
            <a:ext cx="11389179" cy="5347607"/>
          </a:xfrm>
        </p:spPr>
        <p:txBody>
          <a:bodyPr>
            <a:normAutofit/>
          </a:bodyPr>
          <a:lstStyle/>
          <a:p>
            <a:pPr marL="457200" indent="-457200" algn="l">
              <a:buFont typeface="Wingdings" panose="05000000000000000000" pitchFamily="2" charset="2"/>
              <a:buChar char="l"/>
            </a:pPr>
            <a:r>
              <a:rPr lang="ja-JP" altLang="en-US" sz="2800" dirty="0"/>
              <a:t>この例では、直物も先渡しも合わせて、ドル買いつまり資産が</a:t>
            </a:r>
            <a:r>
              <a:rPr lang="en-US" altLang="ja-JP" sz="2800" dirty="0"/>
              <a:t>800</a:t>
            </a:r>
            <a:r>
              <a:rPr lang="ja-JP" altLang="en-US" sz="2800" dirty="0"/>
              <a:t>万ドル、ドル売りつまり負債が</a:t>
            </a:r>
            <a:r>
              <a:rPr lang="en-US" altLang="ja-JP" sz="2800" dirty="0"/>
              <a:t>700</a:t>
            </a:r>
            <a:r>
              <a:rPr lang="ja-JP" altLang="en-US" sz="2800" dirty="0"/>
              <a:t>万ドルである。為替リスクは、両者の差額、</a:t>
            </a:r>
            <a:r>
              <a:rPr lang="en-US" altLang="ja-JP" sz="2800" dirty="0"/>
              <a:t>100</a:t>
            </a:r>
            <a:r>
              <a:rPr lang="ja-JP" altLang="en-US" sz="2800" dirty="0"/>
              <a:t>万ドルに対してのみ発生する。この外貨建て資産と負債の差額のことを為替持高（</a:t>
            </a:r>
            <a:r>
              <a:rPr lang="en-US" altLang="ja-JP" sz="2800" dirty="0"/>
              <a:t>foreign exchange position</a:t>
            </a:r>
            <a:r>
              <a:rPr lang="ja-JP" altLang="en-US" sz="2800" dirty="0"/>
              <a:t>）という。</a:t>
            </a:r>
          </a:p>
          <a:p>
            <a:pPr marL="457200" indent="-457200" algn="l">
              <a:buFont typeface="Wingdings" panose="05000000000000000000" pitchFamily="2" charset="2"/>
              <a:buChar char="l"/>
            </a:pPr>
            <a:r>
              <a:rPr lang="ja-JP" altLang="en-US" sz="2800" dirty="0"/>
              <a:t>なぜ差額にのみリスクがあるのか。対ドルの円レートが</a:t>
            </a:r>
            <a:r>
              <a:rPr lang="en-US" altLang="ja-JP" sz="2800" dirty="0"/>
              <a:t>100</a:t>
            </a:r>
            <a:r>
              <a:rPr lang="ja-JP" altLang="en-US" sz="2800" dirty="0"/>
              <a:t>円から</a:t>
            </a:r>
            <a:r>
              <a:rPr lang="en-US" altLang="ja-JP" sz="2800" dirty="0"/>
              <a:t>90</a:t>
            </a:r>
            <a:r>
              <a:rPr lang="ja-JP" altLang="en-US" sz="2800" dirty="0"/>
              <a:t>円になるケースで考えてみよう。円レートが</a:t>
            </a:r>
            <a:r>
              <a:rPr lang="en-US" altLang="ja-JP" sz="2800" dirty="0"/>
              <a:t>100</a:t>
            </a:r>
            <a:r>
              <a:rPr lang="ja-JP" altLang="en-US" sz="2800" dirty="0"/>
              <a:t>円のとき、資産</a:t>
            </a:r>
            <a:r>
              <a:rPr lang="en-US" altLang="ja-JP" sz="2800" dirty="0"/>
              <a:t>800</a:t>
            </a:r>
            <a:r>
              <a:rPr lang="ja-JP" altLang="en-US" sz="2800" dirty="0"/>
              <a:t>万ドルは</a:t>
            </a:r>
            <a:r>
              <a:rPr lang="en-US" altLang="ja-JP" sz="2800" dirty="0"/>
              <a:t>8</a:t>
            </a:r>
            <a:r>
              <a:rPr lang="ja-JP" altLang="en-US" sz="2800" dirty="0"/>
              <a:t>億円、負債</a:t>
            </a:r>
            <a:r>
              <a:rPr lang="en-US" altLang="ja-JP" sz="2800" dirty="0"/>
              <a:t>700</a:t>
            </a:r>
            <a:r>
              <a:rPr lang="ja-JP" altLang="en-US" sz="2800" dirty="0"/>
              <a:t>万ドルは</a:t>
            </a:r>
            <a:r>
              <a:rPr lang="en-US" altLang="ja-JP" sz="2800" dirty="0"/>
              <a:t>7</a:t>
            </a:r>
            <a:r>
              <a:rPr lang="ja-JP" altLang="en-US" sz="2800" dirty="0"/>
              <a:t>億円、つまり、差し引き</a:t>
            </a:r>
            <a:r>
              <a:rPr lang="en-US" altLang="ja-JP" sz="2800" dirty="0"/>
              <a:t>1</a:t>
            </a:r>
            <a:r>
              <a:rPr lang="ja-JP" altLang="en-US" sz="2800" dirty="0"/>
              <a:t>億円の資産超過である。円レートが</a:t>
            </a:r>
            <a:r>
              <a:rPr lang="en-US" altLang="ja-JP" sz="2800" dirty="0"/>
              <a:t>90</a:t>
            </a:r>
            <a:r>
              <a:rPr lang="ja-JP" altLang="en-US" sz="2800" dirty="0"/>
              <a:t>円になれば、資産は</a:t>
            </a:r>
            <a:r>
              <a:rPr lang="en-US" altLang="ja-JP" sz="2800" dirty="0"/>
              <a:t>7200</a:t>
            </a:r>
            <a:r>
              <a:rPr lang="ja-JP" altLang="en-US" sz="2800" dirty="0"/>
              <a:t>万円、負債は</a:t>
            </a:r>
            <a:r>
              <a:rPr lang="en-US" altLang="ja-JP" sz="2800" dirty="0"/>
              <a:t>6300</a:t>
            </a:r>
            <a:r>
              <a:rPr lang="ja-JP" altLang="en-US" sz="2800" dirty="0"/>
              <a:t>万円、つまり、差し引き</a:t>
            </a:r>
            <a:r>
              <a:rPr lang="en-US" altLang="ja-JP" sz="2800" dirty="0"/>
              <a:t>9000</a:t>
            </a:r>
            <a:r>
              <a:rPr lang="ja-JP" altLang="en-US" sz="2800" dirty="0"/>
              <a:t>万円の資産超過である。ネットの資産が</a:t>
            </a:r>
            <a:r>
              <a:rPr lang="en-US" altLang="ja-JP" sz="2800" dirty="0"/>
              <a:t>1</a:t>
            </a:r>
            <a:r>
              <a:rPr lang="ja-JP" altLang="en-US" sz="2800" dirty="0"/>
              <a:t>億円から</a:t>
            </a:r>
            <a:r>
              <a:rPr lang="en-US" altLang="ja-JP" sz="2800" dirty="0"/>
              <a:t>9000</a:t>
            </a:r>
            <a:r>
              <a:rPr lang="ja-JP" altLang="en-US" sz="2800" dirty="0"/>
              <a:t>万円へと</a:t>
            </a:r>
            <a:r>
              <a:rPr lang="en-US" altLang="ja-JP" sz="2800" dirty="0"/>
              <a:t>1000</a:t>
            </a:r>
            <a:r>
              <a:rPr lang="ja-JP" altLang="en-US" sz="2800" dirty="0"/>
              <a:t>万円減少したわけだから、</a:t>
            </a:r>
            <a:r>
              <a:rPr lang="en-US" altLang="ja-JP" sz="2800" dirty="0"/>
              <a:t>1000</a:t>
            </a:r>
            <a:r>
              <a:rPr lang="ja-JP" altLang="en-US" sz="2800" dirty="0"/>
              <a:t>万円の損失である。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18479"/>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32986150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134836"/>
            <a:ext cx="11389179" cy="5347607"/>
          </a:xfrm>
        </p:spPr>
        <p:txBody>
          <a:bodyPr>
            <a:normAutofit/>
          </a:bodyPr>
          <a:lstStyle/>
          <a:p>
            <a:pPr marL="457200" indent="-457200" algn="l">
              <a:buFont typeface="Wingdings" panose="05000000000000000000" pitchFamily="2" charset="2"/>
              <a:buChar char="l"/>
            </a:pPr>
            <a:r>
              <a:rPr lang="ja-JP" altLang="en-US" sz="2800" dirty="0"/>
              <a:t>一方、ドル建て資産と負債の差額</a:t>
            </a:r>
            <a:r>
              <a:rPr lang="en-US" altLang="ja-JP" sz="2800" dirty="0"/>
              <a:t>100</a:t>
            </a:r>
            <a:r>
              <a:rPr lang="ja-JP" altLang="en-US" sz="2800" dirty="0"/>
              <a:t>万ドルについてのみ考えれば、円レートが</a:t>
            </a:r>
            <a:r>
              <a:rPr lang="en-US" altLang="ja-JP" sz="2800" dirty="0"/>
              <a:t>100</a:t>
            </a:r>
            <a:r>
              <a:rPr lang="ja-JP" altLang="en-US" sz="2800" dirty="0"/>
              <a:t>円のときは</a:t>
            </a:r>
            <a:r>
              <a:rPr lang="en-US" altLang="ja-JP" sz="2800" dirty="0"/>
              <a:t>1</a:t>
            </a:r>
            <a:r>
              <a:rPr lang="ja-JP" altLang="en-US" sz="2800" dirty="0"/>
              <a:t>億円で、</a:t>
            </a:r>
            <a:r>
              <a:rPr lang="en-US" altLang="ja-JP" sz="2800" dirty="0"/>
              <a:t>90</a:t>
            </a:r>
            <a:r>
              <a:rPr lang="ja-JP" altLang="en-US" sz="2800" dirty="0"/>
              <a:t>円になれば</a:t>
            </a:r>
            <a:r>
              <a:rPr lang="en-US" altLang="ja-JP" sz="2800" dirty="0"/>
              <a:t>9000</a:t>
            </a:r>
            <a:r>
              <a:rPr lang="ja-JP" altLang="en-US" sz="2800" dirty="0"/>
              <a:t>万円だから、ネットの資産が</a:t>
            </a:r>
            <a:r>
              <a:rPr lang="en-US" altLang="ja-JP" sz="2800" dirty="0"/>
              <a:t>1000</a:t>
            </a:r>
            <a:r>
              <a:rPr lang="ja-JP" altLang="en-US" sz="2800" dirty="0"/>
              <a:t>万円減少したことになり、</a:t>
            </a:r>
            <a:r>
              <a:rPr lang="en-US" altLang="ja-JP" sz="2800" dirty="0"/>
              <a:t>1000</a:t>
            </a:r>
            <a:r>
              <a:rPr lang="ja-JP" altLang="en-US" sz="2800" dirty="0"/>
              <a:t>万円の損失である。言い換えれば、資産と負債の差額が均衡している</a:t>
            </a:r>
            <a:r>
              <a:rPr lang="en-US" altLang="ja-JP" sz="2800" dirty="0"/>
              <a:t>700</a:t>
            </a:r>
            <a:r>
              <a:rPr lang="ja-JP" altLang="en-US" sz="2800" dirty="0"/>
              <a:t>万ドル分までは、為替レートが変化しても、資産の側では資産の減少であるが、負債の側でも負債の減少なのだから、差し引きで損得ゼロなのである。</a:t>
            </a:r>
          </a:p>
          <a:p>
            <a:pPr marL="457200" indent="-457200" algn="l">
              <a:buFont typeface="Wingdings" panose="05000000000000000000" pitchFamily="2" charset="2"/>
              <a:buChar char="l"/>
            </a:pPr>
            <a:r>
              <a:rPr lang="ja-JP" altLang="en-US" sz="2800" dirty="0"/>
              <a:t>よって、持高が資産超過（買持ち：</a:t>
            </a:r>
            <a:r>
              <a:rPr lang="en-US" altLang="ja-JP" sz="2800" dirty="0"/>
              <a:t>long position</a:t>
            </a:r>
            <a:r>
              <a:rPr lang="ja-JP" altLang="en-US" sz="2800" dirty="0"/>
              <a:t>）のときは、円高で損、円安で得。負債超過（売持ち：</a:t>
            </a:r>
            <a:r>
              <a:rPr lang="en-US" altLang="ja-JP" sz="2800" dirty="0"/>
              <a:t>short position</a:t>
            </a:r>
            <a:r>
              <a:rPr lang="ja-JP" altLang="en-US" sz="2800" dirty="0"/>
              <a:t>）のときは、円高で得、円安で損である。持高がゼロ（スクエア：</a:t>
            </a:r>
            <a:r>
              <a:rPr lang="en-US" altLang="ja-JP" sz="2800" dirty="0"/>
              <a:t>square position</a:t>
            </a:r>
            <a:r>
              <a:rPr lang="ja-JP" altLang="en-US" sz="2800" dirty="0"/>
              <a:t>）のときは、為替レートが変動しても損得はない。</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18479"/>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274595144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134836"/>
            <a:ext cx="11389179" cy="5347607"/>
          </a:xfrm>
        </p:spPr>
        <p:txBody>
          <a:bodyPr>
            <a:normAutofit/>
          </a:bodyPr>
          <a:lstStyle/>
          <a:p>
            <a:pPr marL="457200" indent="-457200" algn="l">
              <a:buFont typeface="Wingdings" panose="05000000000000000000" pitchFamily="2" charset="2"/>
              <a:buChar char="l"/>
            </a:pPr>
            <a:r>
              <a:rPr lang="ja-JP" altLang="en-US" sz="2800" dirty="0"/>
              <a:t>つまり、銀行にとっては、為替レートの変化という意味での為替リスクに対しては、資産や負債それぞれの総額ではなく、その合計の差額（持高）のみ問題にすればいいのである。そこで、この例では、銀行は為替リスクをなくすために、資産超過分</a:t>
            </a:r>
            <a:r>
              <a:rPr lang="en-US" altLang="ja-JP" sz="2800" dirty="0"/>
              <a:t>100</a:t>
            </a:r>
            <a:r>
              <a:rPr lang="ja-JP" altLang="en-US" sz="2800" dirty="0"/>
              <a:t>万ドルを消せばいい。すなわち、負債</a:t>
            </a:r>
            <a:r>
              <a:rPr lang="en-US" altLang="ja-JP" sz="2800" dirty="0"/>
              <a:t>100</a:t>
            </a:r>
            <a:r>
              <a:rPr lang="ja-JP" altLang="en-US" sz="2800" dirty="0"/>
              <a:t>万ドルを新たに作ればよい。その際、</a:t>
            </a:r>
            <a:r>
              <a:rPr lang="en-US" altLang="ja-JP" sz="2800" dirty="0"/>
              <a:t>100</a:t>
            </a:r>
            <a:r>
              <a:rPr lang="ja-JP" altLang="en-US" sz="2800" dirty="0"/>
              <a:t>万ドルの買いを依頼する顧客企業が現れれば、銀行にとってはドル売りになるが、こればかりはお客様次第なので、そうそう都合よくはいかない。</a:t>
            </a:r>
          </a:p>
          <a:p>
            <a:pPr marL="457200" indent="-457200" algn="l">
              <a:buFont typeface="Wingdings" panose="05000000000000000000" pitchFamily="2" charset="2"/>
              <a:buChar char="l"/>
            </a:pPr>
            <a:r>
              <a:rPr lang="ja-JP" altLang="en-US" sz="2800" dirty="0"/>
              <a:t>そこで、取引の量が最も多くて出会いがつきやすい銀行間の直物為替市場で、ドル売り・円買いの相手を見つける 。その相手の銀行を</a:t>
            </a:r>
            <a:r>
              <a:rPr lang="en-US" altLang="ja-JP" sz="2800" dirty="0"/>
              <a:t>F</a:t>
            </a:r>
            <a:r>
              <a:rPr lang="ja-JP" altLang="en-US" sz="2800" dirty="0"/>
              <a:t>とする。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18479"/>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64151216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134836"/>
            <a:ext cx="11389179" cy="5347607"/>
          </a:xfrm>
        </p:spPr>
        <p:txBody>
          <a:bodyPr>
            <a:normAutofit/>
          </a:bodyPr>
          <a:lstStyle/>
          <a:p>
            <a:pPr marL="457200" indent="-457200" algn="l">
              <a:buFont typeface="Wingdings" panose="05000000000000000000" pitchFamily="2" charset="2"/>
              <a:buChar char="l"/>
            </a:pPr>
            <a:r>
              <a:rPr lang="ja-JP" altLang="en-US" sz="2800" dirty="0"/>
              <a:t>すると、この銀行のドルのポジションは下記のようになる（単位：</a:t>
            </a:r>
            <a:r>
              <a:rPr lang="en-US" altLang="ja-JP" sz="2800" dirty="0"/>
              <a:t>100</a:t>
            </a:r>
            <a:r>
              <a:rPr lang="ja-JP" altLang="en-US" sz="2800" dirty="0"/>
              <a:t>万ドル）。</a:t>
            </a:r>
            <a:r>
              <a:rPr lang="en-US" altLang="ja-JP" sz="2800" dirty="0"/>
              <a:t>※</a:t>
            </a:r>
            <a:r>
              <a:rPr lang="ja-JP" altLang="en-US" sz="2800" dirty="0"/>
              <a:t>は前出の表と異なる部分。</a:t>
            </a:r>
          </a:p>
          <a:p>
            <a:pPr marL="457200" indent="-457200" algn="l">
              <a:buFont typeface="Wingdings" panose="05000000000000000000" pitchFamily="2" charset="2"/>
              <a:buChar char="l"/>
            </a:pPr>
            <a:endParaRPr kumimoji="1" lang="ja-JP" altLang="en-US" sz="2800" dirty="0"/>
          </a:p>
          <a:p>
            <a:pPr algn="l"/>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18479"/>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pic>
        <p:nvPicPr>
          <p:cNvPr id="4" name="図 3">
            <a:extLst>
              <a:ext uri="{FF2B5EF4-FFF2-40B4-BE49-F238E27FC236}">
                <a16:creationId xmlns:a16="http://schemas.microsoft.com/office/drawing/2014/main" id="{77B10AF4-0C9A-4E46-ACDC-BA4A7C47321C}"/>
              </a:ext>
            </a:extLst>
          </p:cNvPr>
          <p:cNvPicPr>
            <a:picLocks noChangeAspect="1"/>
          </p:cNvPicPr>
          <p:nvPr/>
        </p:nvPicPr>
        <p:blipFill>
          <a:blip r:embed="rId4"/>
          <a:stretch>
            <a:fillRect/>
          </a:stretch>
        </p:blipFill>
        <p:spPr>
          <a:xfrm>
            <a:off x="881364" y="2161794"/>
            <a:ext cx="8094996" cy="3561370"/>
          </a:xfrm>
          <a:prstGeom prst="rect">
            <a:avLst/>
          </a:prstGeom>
        </p:spPr>
      </p:pic>
    </p:spTree>
    <p:custDataLst>
      <p:tags r:id="rId1"/>
    </p:custDataLst>
    <p:extLst>
      <p:ext uri="{BB962C8B-B14F-4D97-AF65-F5344CB8AC3E}">
        <p14:creationId xmlns:p14="http://schemas.microsoft.com/office/powerpoint/2010/main" val="15578102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9.xml><?xml version="1.0" encoding="utf-8"?>
<p:tagLst xmlns:a="http://schemas.openxmlformats.org/drawingml/2006/main" xmlns:r="http://schemas.openxmlformats.org/officeDocument/2006/relationships" xmlns:p="http://schemas.openxmlformats.org/presentationml/2006/main">
  <p:tag name="TIMING" val="|6.4|21.8|13|12.2|7.1|12|15.6"/>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981</TotalTime>
  <Words>2333</Words>
  <Application>Microsoft Office PowerPoint</Application>
  <PresentationFormat>ワイド画面</PresentationFormat>
  <Paragraphs>146</Paragraphs>
  <Slides>16</Slides>
  <Notes>16</Notes>
  <HiddenSlides>0</HiddenSlides>
  <MMClips>0</MMClips>
  <ScaleCrop>false</ScaleCrop>
  <HeadingPairs>
    <vt:vector size="6" baseType="variant">
      <vt:variant>
        <vt:lpstr>使用されているフォント</vt:lpstr>
      </vt:variant>
      <vt:variant>
        <vt:i4>4</vt:i4>
      </vt:variant>
      <vt:variant>
        <vt:lpstr>テーマ</vt:lpstr>
      </vt:variant>
      <vt:variant>
        <vt:i4>5</vt:i4>
      </vt:variant>
      <vt:variant>
        <vt:lpstr>スライド タイトル</vt:lpstr>
      </vt:variant>
      <vt:variant>
        <vt:i4>16</vt:i4>
      </vt:variant>
    </vt:vector>
  </HeadingPairs>
  <TitlesOfParts>
    <vt:vector size="25" baseType="lpstr">
      <vt:lpstr>Arial</vt:lpstr>
      <vt:lpstr>Calibri</vt:lpstr>
      <vt:lpstr>Calibri Light</vt:lpstr>
      <vt:lpstr>Wingdings</vt:lpstr>
      <vt:lpstr>Office テーマ</vt:lpstr>
      <vt:lpstr>2_デザインの設定</vt:lpstr>
      <vt:lpstr>3_デザインの設定</vt:lpstr>
      <vt:lpstr>1_デザインの設定</vt:lpstr>
      <vt:lpstr>デザインの設定</vt:lpstr>
      <vt:lpstr>PowerPoint プレゼンテーション</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junmaeda</dc:creator>
  <cp:lastModifiedBy>前田　淳</cp:lastModifiedBy>
  <cp:revision>105</cp:revision>
  <dcterms:created xsi:type="dcterms:W3CDTF">2020-04-12T07:19:24Z</dcterms:created>
  <dcterms:modified xsi:type="dcterms:W3CDTF">2024-10-31T07:47:20Z</dcterms:modified>
</cp:coreProperties>
</file>