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ppt/tags/tag27.xml" ContentType="application/vnd.openxmlformats-officedocument.presentationml.tags+xml"/>
  <Override PartName="/ppt/notesSlides/notesSlide28.xml" ContentType="application/vnd.openxmlformats-officedocument.presentationml.notesSlide+xml"/>
  <Override PartName="/ppt/tags/tag28.xml" ContentType="application/vnd.openxmlformats-officedocument.presentationml.tags+xml"/>
  <Override PartName="/ppt/notesSlides/notesSlide29.xml" ContentType="application/vnd.openxmlformats-officedocument.presentationml.notesSlide+xml"/>
  <Override PartName="/ppt/tags/tag29.xml" ContentType="application/vnd.openxmlformats-officedocument.presentationml.tags+xml"/>
  <Override PartName="/ppt/notesSlides/notesSlide30.xml" ContentType="application/vnd.openxmlformats-officedocument.presentationml.notesSlide+xml"/>
  <Override PartName="/ppt/tags/tag30.xml" ContentType="application/vnd.openxmlformats-officedocument.presentationml.tags+xml"/>
  <Override PartName="/ppt/notesSlides/notesSlide31.xml" ContentType="application/vnd.openxmlformats-officedocument.presentationml.notesSlide+xml"/>
  <Override PartName="/ppt/tags/tag31.xml" ContentType="application/vnd.openxmlformats-officedocument.presentationml.tags+xml"/>
  <Override PartName="/ppt/notesSlides/notesSlide32.xml" ContentType="application/vnd.openxmlformats-officedocument.presentationml.notesSlide+xml"/>
  <Override PartName="/ppt/tags/tag32.xml" ContentType="application/vnd.openxmlformats-officedocument.presentationml.tags+xml"/>
  <Override PartName="/ppt/notesSlides/notesSlide33.xml" ContentType="application/vnd.openxmlformats-officedocument.presentationml.notesSlide+xml"/>
  <Override PartName="/ppt/tags/tag33.xml" ContentType="application/vnd.openxmlformats-officedocument.presentationml.tags+xml"/>
  <Override PartName="/ppt/notesSlides/notesSlide34.xml" ContentType="application/vnd.openxmlformats-officedocument.presentationml.notesSlide+xml"/>
  <Override PartName="/ppt/tags/tag34.xml" ContentType="application/vnd.openxmlformats-officedocument.presentationml.tags+xml"/>
  <Override PartName="/ppt/notesSlides/notesSlide35.xml" ContentType="application/vnd.openxmlformats-officedocument.presentationml.notesSlide+xml"/>
  <Override PartName="/ppt/tags/tag35.xml" ContentType="application/vnd.openxmlformats-officedocument.presentationml.tags+xml"/>
  <Override PartName="/ppt/notesSlides/notesSlide36.xml" ContentType="application/vnd.openxmlformats-officedocument.presentationml.notesSlide+xml"/>
  <Override PartName="/ppt/tags/tag36.xml" ContentType="application/vnd.openxmlformats-officedocument.presentationml.tags+xml"/>
  <Override PartName="/ppt/notesSlides/notesSlide37.xml" ContentType="application/vnd.openxmlformats-officedocument.presentationml.notesSlide+xml"/>
  <Override PartName="/ppt/tags/tag37.xml" ContentType="application/vnd.openxmlformats-officedocument.presentationml.tags+xml"/>
  <Override PartName="/ppt/notesSlides/notesSlide38.xml" ContentType="application/vnd.openxmlformats-officedocument.presentationml.notesSlide+xml"/>
  <Override PartName="/ppt/tags/tag38.xml" ContentType="application/vnd.openxmlformats-officedocument.presentationml.tags+xml"/>
  <Override PartName="/ppt/notesSlides/notesSlide39.xml" ContentType="application/vnd.openxmlformats-officedocument.presentationml.notesSlide+xml"/>
  <Override PartName="/ppt/tags/tag39.xml" ContentType="application/vnd.openxmlformats-officedocument.presentationml.tags+xml"/>
  <Override PartName="/ppt/notesSlides/notesSlide40.xml" ContentType="application/vnd.openxmlformats-officedocument.presentationml.notesSlide+xml"/>
  <Override PartName="/ppt/tags/tag40.xml" ContentType="application/vnd.openxmlformats-officedocument.presentationml.tags+xml"/>
  <Override PartName="/ppt/notesSlides/notesSlide41.xml" ContentType="application/vnd.openxmlformats-officedocument.presentationml.notesSlide+xml"/>
  <Override PartName="/ppt/tags/tag41.xml" ContentType="application/vnd.openxmlformats-officedocument.presentationml.tags+xml"/>
  <Override PartName="/ppt/notesSlides/notesSlide42.xml" ContentType="application/vnd.openxmlformats-officedocument.presentationml.notesSlide+xml"/>
  <Override PartName="/ppt/tags/tag42.xml" ContentType="application/vnd.openxmlformats-officedocument.presentationml.tags+xml"/>
  <Override PartName="/ppt/notesSlides/notesSlide43.xml" ContentType="application/vnd.openxmlformats-officedocument.presentationml.notesSlide+xml"/>
  <Override PartName="/ppt/tags/tag43.xml" ContentType="application/vnd.openxmlformats-officedocument.presentationml.tags+xml"/>
  <Override PartName="/ppt/notesSlides/notesSlide44.xml" ContentType="application/vnd.openxmlformats-officedocument.presentationml.notesSlide+xml"/>
  <Override PartName="/ppt/tags/tag44.xml" ContentType="application/vnd.openxmlformats-officedocument.presentationml.tags+xml"/>
  <Override PartName="/ppt/notesSlides/notesSlide45.xml" ContentType="application/vnd.openxmlformats-officedocument.presentationml.notesSlide+xml"/>
  <Override PartName="/ppt/tags/tag45.xml" ContentType="application/vnd.openxmlformats-officedocument.presentationml.tags+xml"/>
  <Override PartName="/ppt/notesSlides/notesSlide46.xml" ContentType="application/vnd.openxmlformats-officedocument.presentationml.notesSlide+xml"/>
  <Override PartName="/ppt/tags/tag46.xml" ContentType="application/vnd.openxmlformats-officedocument.presentationml.tags+xml"/>
  <Override PartName="/ppt/notesSlides/notesSlide47.xml" ContentType="application/vnd.openxmlformats-officedocument.presentationml.notesSlide+xml"/>
  <Override PartName="/ppt/tags/tag47.xml" ContentType="application/vnd.openxmlformats-officedocument.presentationml.tags+xml"/>
  <Override PartName="/ppt/notesSlides/notesSlide48.xml" ContentType="application/vnd.openxmlformats-officedocument.presentationml.notesSlide+xml"/>
  <Override PartName="/ppt/tags/tag48.xml" ContentType="application/vnd.openxmlformats-officedocument.presentationml.tags+xml"/>
  <Override PartName="/ppt/notesSlides/notesSlide49.xml" ContentType="application/vnd.openxmlformats-officedocument.presentationml.notesSlide+xml"/>
  <Override PartName="/ppt/tags/tag49.xml" ContentType="application/vnd.openxmlformats-officedocument.presentationml.tags+xml"/>
  <Override PartName="/ppt/notesSlides/notesSlide50.xml" ContentType="application/vnd.openxmlformats-officedocument.presentationml.notesSlide+xml"/>
  <Override PartName="/ppt/tags/tag50.xml" ContentType="application/vnd.openxmlformats-officedocument.presentationml.tags+xml"/>
  <Override PartName="/ppt/notesSlides/notesSlide51.xml" ContentType="application/vnd.openxmlformats-officedocument.presentationml.notesSlide+xml"/>
  <Override PartName="/ppt/tags/tag51.xml" ContentType="application/vnd.openxmlformats-officedocument.presentationml.tags+xml"/>
  <Override PartName="/ppt/notesSlides/notesSlide52.xml" ContentType="application/vnd.openxmlformats-officedocument.presentationml.notesSlide+xml"/>
  <Override PartName="/ppt/tags/tag52.xml" ContentType="application/vnd.openxmlformats-officedocument.presentationml.tags+xml"/>
  <Override PartName="/ppt/notesSlides/notesSlide53.xml" ContentType="application/vnd.openxmlformats-officedocument.presentationml.notesSlide+xml"/>
  <Override PartName="/ppt/tags/tag53.xml" ContentType="application/vnd.openxmlformats-officedocument.presentationml.tags+xml"/>
  <Override PartName="/ppt/notesSlides/notesSlide54.xml" ContentType="application/vnd.openxmlformats-officedocument.presentationml.notesSlide+xml"/>
  <Override PartName="/ppt/tags/tag54.xml" ContentType="application/vnd.openxmlformats-officedocument.presentationml.tags+xml"/>
  <Override PartName="/ppt/notesSlides/notesSlide55.xml" ContentType="application/vnd.openxmlformats-officedocument.presentationml.notesSlide+xml"/>
  <Override PartName="/ppt/tags/tag55.xml" ContentType="application/vnd.openxmlformats-officedocument.presentationml.tags+xml"/>
  <Override PartName="/ppt/notesSlides/notesSlide56.xml" ContentType="application/vnd.openxmlformats-officedocument.presentationml.notesSlide+xml"/>
  <Override PartName="/ppt/tags/tag56.xml" ContentType="application/vnd.openxmlformats-officedocument.presentationml.tags+xml"/>
  <Override PartName="/ppt/notesSlides/notesSlide57.xml" ContentType="application/vnd.openxmlformats-officedocument.presentationml.notesSlide+xml"/>
  <Override PartName="/ppt/tags/tag57.xml" ContentType="application/vnd.openxmlformats-officedocument.presentationml.tags+xml"/>
  <Override PartName="/ppt/notesSlides/notesSlide58.xml" ContentType="application/vnd.openxmlformats-officedocument.presentationml.notesSlide+xml"/>
  <Override PartName="/ppt/tags/tag58.xml" ContentType="application/vnd.openxmlformats-officedocument.presentationml.tags+xml"/>
  <Override PartName="/ppt/notesSlides/notesSlide59.xml" ContentType="application/vnd.openxmlformats-officedocument.presentationml.notesSlide+xml"/>
  <Override PartName="/ppt/tags/tag59.xml" ContentType="application/vnd.openxmlformats-officedocument.presentationml.tags+xml"/>
  <Override PartName="/ppt/notesSlides/notesSlide60.xml" ContentType="application/vnd.openxmlformats-officedocument.presentationml.notesSlide+xml"/>
  <Override PartName="/ppt/tags/tag60.xml" ContentType="application/vnd.openxmlformats-officedocument.presentationml.tags+xml"/>
  <Override PartName="/ppt/notesSlides/notesSlide61.xml" ContentType="application/vnd.openxmlformats-officedocument.presentationml.notesSlide+xml"/>
  <Override PartName="/ppt/tags/tag61.xml" ContentType="application/vnd.openxmlformats-officedocument.presentationml.tags+xml"/>
  <Override PartName="/ppt/notesSlides/notesSlide62.xml" ContentType="application/vnd.openxmlformats-officedocument.presentationml.notesSlide+xml"/>
  <Override PartName="/ppt/tags/tag62.xml" ContentType="application/vnd.openxmlformats-officedocument.presentationml.tags+xml"/>
  <Override PartName="/ppt/notesSlides/notesSlide63.xml" ContentType="application/vnd.openxmlformats-officedocument.presentationml.notesSlide+xml"/>
  <Override PartName="/ppt/tags/tag63.xml" ContentType="application/vnd.openxmlformats-officedocument.presentationml.tags+xml"/>
  <Override PartName="/ppt/notesSlides/notesSlide64.xml" ContentType="application/vnd.openxmlformats-officedocument.presentationml.notesSlide+xml"/>
  <Override PartName="/ppt/tags/tag64.xml" ContentType="application/vnd.openxmlformats-officedocument.presentationml.tags+xml"/>
  <Override PartName="/ppt/notesSlides/notesSlide65.xml" ContentType="application/vnd.openxmlformats-officedocument.presentationml.notesSlide+xml"/>
  <Override PartName="/ppt/tags/tag65.xml" ContentType="application/vnd.openxmlformats-officedocument.presentationml.tags+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72"/>
  </p:notesMasterIdLst>
  <p:handoutMasterIdLst>
    <p:handoutMasterId r:id="rId73"/>
  </p:handoutMasterIdLst>
  <p:sldIdLst>
    <p:sldId id="256" r:id="rId6"/>
    <p:sldId id="258" r:id="rId7"/>
    <p:sldId id="259" r:id="rId8"/>
    <p:sldId id="260" r:id="rId9"/>
    <p:sldId id="261" r:id="rId10"/>
    <p:sldId id="262" r:id="rId11"/>
    <p:sldId id="263" r:id="rId12"/>
    <p:sldId id="264" r:id="rId13"/>
    <p:sldId id="265" r:id="rId14"/>
    <p:sldId id="266" r:id="rId15"/>
    <p:sldId id="281"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2" r:id="rId30"/>
    <p:sldId id="283" r:id="rId31"/>
    <p:sldId id="284" r:id="rId32"/>
    <p:sldId id="285" r:id="rId33"/>
    <p:sldId id="286" r:id="rId34"/>
    <p:sldId id="287" r:id="rId35"/>
    <p:sldId id="288" r:id="rId36"/>
    <p:sldId id="289" r:id="rId37"/>
    <p:sldId id="290" r:id="rId38"/>
    <p:sldId id="267"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119" d="100"/>
          <a:sy n="119" d="100"/>
        </p:scale>
        <p:origin x="96" y="216"/>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bleStyles" Target="tableStyles.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theme" Target="theme/theme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29" Type="http://schemas.openxmlformats.org/officeDocument/2006/relationships/slide" Target="slides/slide2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2024/11/15</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2024/11/15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1998300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486288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1096160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3018345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1053698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25875498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2996010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4311361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9905795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2173803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4693792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26338856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7511631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4843002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13335329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6156793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4693792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13901907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27</a:t>
            </a:fld>
            <a:endParaRPr kumimoji="1" lang="ja-JP" altLang="en-US"/>
          </a:p>
        </p:txBody>
      </p:sp>
    </p:spTree>
    <p:extLst>
      <p:ext uri="{BB962C8B-B14F-4D97-AF65-F5344CB8AC3E}">
        <p14:creationId xmlns:p14="http://schemas.microsoft.com/office/powerpoint/2010/main" val="38422371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28</a:t>
            </a:fld>
            <a:endParaRPr kumimoji="1" lang="ja-JP" altLang="en-US"/>
          </a:p>
        </p:txBody>
      </p:sp>
    </p:spTree>
    <p:extLst>
      <p:ext uri="{BB962C8B-B14F-4D97-AF65-F5344CB8AC3E}">
        <p14:creationId xmlns:p14="http://schemas.microsoft.com/office/powerpoint/2010/main" val="17919844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29</a:t>
            </a:fld>
            <a:endParaRPr kumimoji="1" lang="ja-JP" altLang="en-US"/>
          </a:p>
        </p:txBody>
      </p:sp>
    </p:spTree>
    <p:extLst>
      <p:ext uri="{BB962C8B-B14F-4D97-AF65-F5344CB8AC3E}">
        <p14:creationId xmlns:p14="http://schemas.microsoft.com/office/powerpoint/2010/main" val="2022859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13901907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30</a:t>
            </a:fld>
            <a:endParaRPr kumimoji="1" lang="ja-JP" altLang="en-US"/>
          </a:p>
        </p:txBody>
      </p:sp>
    </p:spTree>
    <p:extLst>
      <p:ext uri="{BB962C8B-B14F-4D97-AF65-F5344CB8AC3E}">
        <p14:creationId xmlns:p14="http://schemas.microsoft.com/office/powerpoint/2010/main" val="11751450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31</a:t>
            </a:fld>
            <a:endParaRPr kumimoji="1" lang="ja-JP" altLang="en-US"/>
          </a:p>
        </p:txBody>
      </p:sp>
    </p:spTree>
    <p:extLst>
      <p:ext uri="{BB962C8B-B14F-4D97-AF65-F5344CB8AC3E}">
        <p14:creationId xmlns:p14="http://schemas.microsoft.com/office/powerpoint/2010/main" val="24624798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32</a:t>
            </a:fld>
            <a:endParaRPr kumimoji="1" lang="ja-JP" altLang="en-US"/>
          </a:p>
        </p:txBody>
      </p:sp>
    </p:spTree>
    <p:extLst>
      <p:ext uri="{BB962C8B-B14F-4D97-AF65-F5344CB8AC3E}">
        <p14:creationId xmlns:p14="http://schemas.microsoft.com/office/powerpoint/2010/main" val="16786981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33</a:t>
            </a:fld>
            <a:endParaRPr kumimoji="1" lang="ja-JP" altLang="en-US"/>
          </a:p>
        </p:txBody>
      </p:sp>
    </p:spTree>
    <p:extLst>
      <p:ext uri="{BB962C8B-B14F-4D97-AF65-F5344CB8AC3E}">
        <p14:creationId xmlns:p14="http://schemas.microsoft.com/office/powerpoint/2010/main" val="35512288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34</a:t>
            </a:fld>
            <a:endParaRPr kumimoji="1" lang="ja-JP" altLang="en-US"/>
          </a:p>
        </p:txBody>
      </p:sp>
    </p:spTree>
    <p:extLst>
      <p:ext uri="{BB962C8B-B14F-4D97-AF65-F5344CB8AC3E}">
        <p14:creationId xmlns:p14="http://schemas.microsoft.com/office/powerpoint/2010/main" val="48628895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35</a:t>
            </a:fld>
            <a:endParaRPr kumimoji="1" lang="ja-JP" altLang="en-US"/>
          </a:p>
        </p:txBody>
      </p:sp>
    </p:spTree>
    <p:extLst>
      <p:ext uri="{BB962C8B-B14F-4D97-AF65-F5344CB8AC3E}">
        <p14:creationId xmlns:p14="http://schemas.microsoft.com/office/powerpoint/2010/main" val="378288504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36</a:t>
            </a:fld>
            <a:endParaRPr kumimoji="1" lang="ja-JP" altLang="en-US"/>
          </a:p>
        </p:txBody>
      </p:sp>
    </p:spTree>
    <p:extLst>
      <p:ext uri="{BB962C8B-B14F-4D97-AF65-F5344CB8AC3E}">
        <p14:creationId xmlns:p14="http://schemas.microsoft.com/office/powerpoint/2010/main" val="8233529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37</a:t>
            </a:fld>
            <a:endParaRPr kumimoji="1" lang="ja-JP" altLang="en-US"/>
          </a:p>
        </p:txBody>
      </p:sp>
    </p:spTree>
    <p:extLst>
      <p:ext uri="{BB962C8B-B14F-4D97-AF65-F5344CB8AC3E}">
        <p14:creationId xmlns:p14="http://schemas.microsoft.com/office/powerpoint/2010/main" val="19983001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38</a:t>
            </a:fld>
            <a:endParaRPr kumimoji="1" lang="ja-JP" altLang="en-US"/>
          </a:p>
        </p:txBody>
      </p:sp>
    </p:spTree>
    <p:extLst>
      <p:ext uri="{BB962C8B-B14F-4D97-AF65-F5344CB8AC3E}">
        <p14:creationId xmlns:p14="http://schemas.microsoft.com/office/powerpoint/2010/main" val="30183456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39</a:t>
            </a:fld>
            <a:endParaRPr kumimoji="1" lang="ja-JP" altLang="en-US"/>
          </a:p>
        </p:txBody>
      </p:sp>
    </p:spTree>
    <p:extLst>
      <p:ext uri="{BB962C8B-B14F-4D97-AF65-F5344CB8AC3E}">
        <p14:creationId xmlns:p14="http://schemas.microsoft.com/office/powerpoint/2010/main" val="1839993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38422371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40</a:t>
            </a:fld>
            <a:endParaRPr kumimoji="1" lang="ja-JP" altLang="en-US"/>
          </a:p>
        </p:txBody>
      </p:sp>
    </p:spTree>
    <p:extLst>
      <p:ext uri="{BB962C8B-B14F-4D97-AF65-F5344CB8AC3E}">
        <p14:creationId xmlns:p14="http://schemas.microsoft.com/office/powerpoint/2010/main" val="10536988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41</a:t>
            </a:fld>
            <a:endParaRPr kumimoji="1" lang="ja-JP" altLang="en-US"/>
          </a:p>
        </p:txBody>
      </p:sp>
    </p:spTree>
    <p:extLst>
      <p:ext uri="{BB962C8B-B14F-4D97-AF65-F5344CB8AC3E}">
        <p14:creationId xmlns:p14="http://schemas.microsoft.com/office/powerpoint/2010/main" val="26157734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42</a:t>
            </a:fld>
            <a:endParaRPr kumimoji="1" lang="ja-JP" altLang="en-US"/>
          </a:p>
        </p:txBody>
      </p:sp>
    </p:spTree>
    <p:extLst>
      <p:ext uri="{BB962C8B-B14F-4D97-AF65-F5344CB8AC3E}">
        <p14:creationId xmlns:p14="http://schemas.microsoft.com/office/powerpoint/2010/main" val="214949034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43</a:t>
            </a:fld>
            <a:endParaRPr kumimoji="1" lang="ja-JP" altLang="en-US"/>
          </a:p>
        </p:txBody>
      </p:sp>
    </p:spTree>
    <p:extLst>
      <p:ext uri="{BB962C8B-B14F-4D97-AF65-F5344CB8AC3E}">
        <p14:creationId xmlns:p14="http://schemas.microsoft.com/office/powerpoint/2010/main" val="341421019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44</a:t>
            </a:fld>
            <a:endParaRPr kumimoji="1" lang="ja-JP" altLang="en-US"/>
          </a:p>
        </p:txBody>
      </p:sp>
    </p:spTree>
    <p:extLst>
      <p:ext uri="{BB962C8B-B14F-4D97-AF65-F5344CB8AC3E}">
        <p14:creationId xmlns:p14="http://schemas.microsoft.com/office/powerpoint/2010/main" val="192069069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45</a:t>
            </a:fld>
            <a:endParaRPr kumimoji="1" lang="ja-JP" altLang="en-US"/>
          </a:p>
        </p:txBody>
      </p:sp>
    </p:spTree>
    <p:extLst>
      <p:ext uri="{BB962C8B-B14F-4D97-AF65-F5344CB8AC3E}">
        <p14:creationId xmlns:p14="http://schemas.microsoft.com/office/powerpoint/2010/main" val="202287681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46</a:t>
            </a:fld>
            <a:endParaRPr kumimoji="1" lang="ja-JP" altLang="en-US"/>
          </a:p>
        </p:txBody>
      </p:sp>
    </p:spTree>
    <p:extLst>
      <p:ext uri="{BB962C8B-B14F-4D97-AF65-F5344CB8AC3E}">
        <p14:creationId xmlns:p14="http://schemas.microsoft.com/office/powerpoint/2010/main" val="11378180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47</a:t>
            </a:fld>
            <a:endParaRPr kumimoji="1" lang="ja-JP" altLang="en-US"/>
          </a:p>
        </p:txBody>
      </p:sp>
    </p:spTree>
    <p:extLst>
      <p:ext uri="{BB962C8B-B14F-4D97-AF65-F5344CB8AC3E}">
        <p14:creationId xmlns:p14="http://schemas.microsoft.com/office/powerpoint/2010/main" val="407201258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48</a:t>
            </a:fld>
            <a:endParaRPr kumimoji="1" lang="ja-JP" altLang="en-US"/>
          </a:p>
        </p:txBody>
      </p:sp>
    </p:spTree>
    <p:extLst>
      <p:ext uri="{BB962C8B-B14F-4D97-AF65-F5344CB8AC3E}">
        <p14:creationId xmlns:p14="http://schemas.microsoft.com/office/powerpoint/2010/main" val="406607446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49</a:t>
            </a:fld>
            <a:endParaRPr kumimoji="1" lang="ja-JP" altLang="en-US"/>
          </a:p>
        </p:txBody>
      </p:sp>
    </p:spTree>
    <p:extLst>
      <p:ext uri="{BB962C8B-B14F-4D97-AF65-F5344CB8AC3E}">
        <p14:creationId xmlns:p14="http://schemas.microsoft.com/office/powerpoint/2010/main" val="2872882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17919844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50</a:t>
            </a:fld>
            <a:endParaRPr kumimoji="1" lang="ja-JP" altLang="en-US"/>
          </a:p>
        </p:txBody>
      </p:sp>
    </p:spTree>
    <p:extLst>
      <p:ext uri="{BB962C8B-B14F-4D97-AF65-F5344CB8AC3E}">
        <p14:creationId xmlns:p14="http://schemas.microsoft.com/office/powerpoint/2010/main" val="29456852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51</a:t>
            </a:fld>
            <a:endParaRPr kumimoji="1" lang="ja-JP" altLang="en-US"/>
          </a:p>
        </p:txBody>
      </p:sp>
    </p:spTree>
    <p:extLst>
      <p:ext uri="{BB962C8B-B14F-4D97-AF65-F5344CB8AC3E}">
        <p14:creationId xmlns:p14="http://schemas.microsoft.com/office/powerpoint/2010/main" val="8543988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52</a:t>
            </a:fld>
            <a:endParaRPr kumimoji="1" lang="ja-JP" altLang="en-US"/>
          </a:p>
        </p:txBody>
      </p:sp>
    </p:spTree>
    <p:extLst>
      <p:ext uri="{BB962C8B-B14F-4D97-AF65-F5344CB8AC3E}">
        <p14:creationId xmlns:p14="http://schemas.microsoft.com/office/powerpoint/2010/main" val="415450215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53</a:t>
            </a:fld>
            <a:endParaRPr kumimoji="1" lang="ja-JP" altLang="en-US"/>
          </a:p>
        </p:txBody>
      </p:sp>
    </p:spTree>
    <p:extLst>
      <p:ext uri="{BB962C8B-B14F-4D97-AF65-F5344CB8AC3E}">
        <p14:creationId xmlns:p14="http://schemas.microsoft.com/office/powerpoint/2010/main" val="90556857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54</a:t>
            </a:fld>
            <a:endParaRPr kumimoji="1" lang="ja-JP" altLang="en-US"/>
          </a:p>
        </p:txBody>
      </p:sp>
    </p:spTree>
    <p:extLst>
      <p:ext uri="{BB962C8B-B14F-4D97-AF65-F5344CB8AC3E}">
        <p14:creationId xmlns:p14="http://schemas.microsoft.com/office/powerpoint/2010/main" val="165704468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55</a:t>
            </a:fld>
            <a:endParaRPr kumimoji="1" lang="ja-JP" altLang="en-US"/>
          </a:p>
        </p:txBody>
      </p:sp>
    </p:spTree>
    <p:extLst>
      <p:ext uri="{BB962C8B-B14F-4D97-AF65-F5344CB8AC3E}">
        <p14:creationId xmlns:p14="http://schemas.microsoft.com/office/powerpoint/2010/main" val="6767825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56</a:t>
            </a:fld>
            <a:endParaRPr kumimoji="1" lang="ja-JP" altLang="en-US"/>
          </a:p>
        </p:txBody>
      </p:sp>
    </p:spTree>
    <p:extLst>
      <p:ext uri="{BB962C8B-B14F-4D97-AF65-F5344CB8AC3E}">
        <p14:creationId xmlns:p14="http://schemas.microsoft.com/office/powerpoint/2010/main" val="326697101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57</a:t>
            </a:fld>
            <a:endParaRPr kumimoji="1" lang="ja-JP" altLang="en-US"/>
          </a:p>
        </p:txBody>
      </p:sp>
    </p:spTree>
    <p:extLst>
      <p:ext uri="{BB962C8B-B14F-4D97-AF65-F5344CB8AC3E}">
        <p14:creationId xmlns:p14="http://schemas.microsoft.com/office/powerpoint/2010/main" val="2859587265"/>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58</a:t>
            </a:fld>
            <a:endParaRPr kumimoji="1" lang="ja-JP" altLang="en-US"/>
          </a:p>
        </p:txBody>
      </p:sp>
    </p:spTree>
    <p:extLst>
      <p:ext uri="{BB962C8B-B14F-4D97-AF65-F5344CB8AC3E}">
        <p14:creationId xmlns:p14="http://schemas.microsoft.com/office/powerpoint/2010/main" val="215712028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59</a:t>
            </a:fld>
            <a:endParaRPr kumimoji="1" lang="ja-JP" altLang="en-US"/>
          </a:p>
        </p:txBody>
      </p:sp>
    </p:spTree>
    <p:extLst>
      <p:ext uri="{BB962C8B-B14F-4D97-AF65-F5344CB8AC3E}">
        <p14:creationId xmlns:p14="http://schemas.microsoft.com/office/powerpoint/2010/main" val="2049391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117514503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60</a:t>
            </a:fld>
            <a:endParaRPr kumimoji="1" lang="ja-JP" altLang="en-US"/>
          </a:p>
        </p:txBody>
      </p:sp>
    </p:spTree>
    <p:extLst>
      <p:ext uri="{BB962C8B-B14F-4D97-AF65-F5344CB8AC3E}">
        <p14:creationId xmlns:p14="http://schemas.microsoft.com/office/powerpoint/2010/main" val="298730560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61</a:t>
            </a:fld>
            <a:endParaRPr kumimoji="1" lang="ja-JP" altLang="en-US"/>
          </a:p>
        </p:txBody>
      </p:sp>
    </p:spTree>
    <p:extLst>
      <p:ext uri="{BB962C8B-B14F-4D97-AF65-F5344CB8AC3E}">
        <p14:creationId xmlns:p14="http://schemas.microsoft.com/office/powerpoint/2010/main" val="298730560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62</a:t>
            </a:fld>
            <a:endParaRPr kumimoji="1" lang="ja-JP" altLang="en-US"/>
          </a:p>
        </p:txBody>
      </p:sp>
    </p:spTree>
    <p:extLst>
      <p:ext uri="{BB962C8B-B14F-4D97-AF65-F5344CB8AC3E}">
        <p14:creationId xmlns:p14="http://schemas.microsoft.com/office/powerpoint/2010/main" val="293934811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63</a:t>
            </a:fld>
            <a:endParaRPr kumimoji="1" lang="ja-JP" altLang="en-US"/>
          </a:p>
        </p:txBody>
      </p:sp>
    </p:spTree>
    <p:extLst>
      <p:ext uri="{BB962C8B-B14F-4D97-AF65-F5344CB8AC3E}">
        <p14:creationId xmlns:p14="http://schemas.microsoft.com/office/powerpoint/2010/main" val="192414722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64</a:t>
            </a:fld>
            <a:endParaRPr kumimoji="1" lang="ja-JP" altLang="en-US"/>
          </a:p>
        </p:txBody>
      </p:sp>
    </p:spTree>
    <p:extLst>
      <p:ext uri="{BB962C8B-B14F-4D97-AF65-F5344CB8AC3E}">
        <p14:creationId xmlns:p14="http://schemas.microsoft.com/office/powerpoint/2010/main" val="429090308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65</a:t>
            </a:fld>
            <a:endParaRPr kumimoji="1" lang="ja-JP" altLang="en-US"/>
          </a:p>
        </p:txBody>
      </p:sp>
    </p:spTree>
    <p:extLst>
      <p:ext uri="{BB962C8B-B14F-4D97-AF65-F5344CB8AC3E}">
        <p14:creationId xmlns:p14="http://schemas.microsoft.com/office/powerpoint/2010/main" val="143210668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66</a:t>
            </a:fld>
            <a:endParaRPr kumimoji="1" lang="ja-JP" altLang="en-US"/>
          </a:p>
        </p:txBody>
      </p:sp>
    </p:spTree>
    <p:extLst>
      <p:ext uri="{BB962C8B-B14F-4D97-AF65-F5344CB8AC3E}">
        <p14:creationId xmlns:p14="http://schemas.microsoft.com/office/powerpoint/2010/main" val="2883638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2022859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2462479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3496528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2024/11/15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2024/11/15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2024/11/15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2024/11/15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2024/11/15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2024/11/15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2024/11/15</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2024/11/15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2024/11/15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2024/11/15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2024/11/15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2024/11/15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2024/11/15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2024/11/15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2024/11/15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 Id="rId4" Type="http://schemas.openxmlformats.org/officeDocument/2006/relationships/image" Target="../media/image3.e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 Id="rId4" Type="http://schemas.openxmlformats.org/officeDocument/2006/relationships/image" Target="../media/image5.e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 Id="rId4" Type="http://schemas.openxmlformats.org/officeDocument/2006/relationships/image" Target="../media/image6.emf"/></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 Id="rId4" Type="http://schemas.openxmlformats.org/officeDocument/2006/relationships/image" Target="../media/image7.emf"/></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ags" Target="../tags/tag28.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tags" Target="../tags/tag33.xml"/><Relationship Id="rId4" Type="http://schemas.openxmlformats.org/officeDocument/2006/relationships/image" Target="../media/image9.emf"/></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xml"/><Relationship Id="rId1" Type="http://schemas.openxmlformats.org/officeDocument/2006/relationships/tags" Target="../tags/tag3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xml"/><Relationship Id="rId1" Type="http://schemas.openxmlformats.org/officeDocument/2006/relationships/tags" Target="../tags/tag35.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tags" Target="../tags/tag36.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xml"/><Relationship Id="rId1" Type="http://schemas.openxmlformats.org/officeDocument/2006/relationships/tags" Target="../tags/tag37.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xml"/><Relationship Id="rId1"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xml"/><Relationship Id="rId1" Type="http://schemas.openxmlformats.org/officeDocument/2006/relationships/tags" Target="../tags/tag3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xml"/><Relationship Id="rId1" Type="http://schemas.openxmlformats.org/officeDocument/2006/relationships/tags" Target="../tags/tag40.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1.xml"/><Relationship Id="rId1" Type="http://schemas.openxmlformats.org/officeDocument/2006/relationships/tags" Target="../tags/tag41.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1.xml"/><Relationship Id="rId1" Type="http://schemas.openxmlformats.org/officeDocument/2006/relationships/tags" Target="../tags/tag4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1.xml"/><Relationship Id="rId1" Type="http://schemas.openxmlformats.org/officeDocument/2006/relationships/tags" Target="../tags/tag43.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xml"/><Relationship Id="rId1" Type="http://schemas.openxmlformats.org/officeDocument/2006/relationships/tags" Target="../tags/tag44.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xml"/><Relationship Id="rId1" Type="http://schemas.openxmlformats.org/officeDocument/2006/relationships/tags" Target="../tags/tag45.xml"/></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1.xml"/><Relationship Id="rId1" Type="http://schemas.openxmlformats.org/officeDocument/2006/relationships/tags" Target="../tags/tag46.xml"/></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1.xml"/><Relationship Id="rId1" Type="http://schemas.openxmlformats.org/officeDocument/2006/relationships/tags" Target="../tags/tag47.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xml"/><Relationship Id="rId1" Type="http://schemas.openxmlformats.org/officeDocument/2006/relationships/tags" Target="../tags/tag4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xml"/><Relationship Id="rId1" Type="http://schemas.openxmlformats.org/officeDocument/2006/relationships/tags" Target="../tags/tag49.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1.xml"/><Relationship Id="rId1" Type="http://schemas.openxmlformats.org/officeDocument/2006/relationships/tags" Target="../tags/tag50.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1.xml"/><Relationship Id="rId1" Type="http://schemas.openxmlformats.org/officeDocument/2006/relationships/tags" Target="../tags/tag51.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1.xml"/><Relationship Id="rId1" Type="http://schemas.openxmlformats.org/officeDocument/2006/relationships/tags" Target="../tags/tag5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1.xml"/><Relationship Id="rId1" Type="http://schemas.openxmlformats.org/officeDocument/2006/relationships/tags" Target="../tags/tag53.xml"/></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1.xml"/><Relationship Id="rId1" Type="http://schemas.openxmlformats.org/officeDocument/2006/relationships/tags" Target="../tags/tag54.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1.xml"/><Relationship Id="rId1" Type="http://schemas.openxmlformats.org/officeDocument/2006/relationships/tags" Target="../tags/tag55.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1.xml"/><Relationship Id="rId1" Type="http://schemas.openxmlformats.org/officeDocument/2006/relationships/tags" Target="../tags/tag56.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8.xml"/><Relationship Id="rId2" Type="http://schemas.openxmlformats.org/officeDocument/2006/relationships/slideLayout" Target="../slideLayouts/slideLayout1.xml"/><Relationship Id="rId1" Type="http://schemas.openxmlformats.org/officeDocument/2006/relationships/tags" Target="../tags/tag57.xml"/></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59.xml"/><Relationship Id="rId2" Type="http://schemas.openxmlformats.org/officeDocument/2006/relationships/slideLayout" Target="../slideLayouts/slideLayout1.xml"/><Relationship Id="rId1" Type="http://schemas.openxmlformats.org/officeDocument/2006/relationships/tags" Target="../tags/tag5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60.xml"/><Relationship Id="rId2" Type="http://schemas.openxmlformats.org/officeDocument/2006/relationships/slideLayout" Target="../slideLayouts/slideLayout1.xml"/><Relationship Id="rId1" Type="http://schemas.openxmlformats.org/officeDocument/2006/relationships/tags" Target="../tags/tag59.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61.xml"/><Relationship Id="rId2" Type="http://schemas.openxmlformats.org/officeDocument/2006/relationships/slideLayout" Target="../slideLayouts/slideLayout1.xml"/><Relationship Id="rId1" Type="http://schemas.openxmlformats.org/officeDocument/2006/relationships/tags" Target="../tags/tag60.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62.xml"/><Relationship Id="rId2" Type="http://schemas.openxmlformats.org/officeDocument/2006/relationships/slideLayout" Target="../slideLayouts/slideLayout1.xml"/><Relationship Id="rId1" Type="http://schemas.openxmlformats.org/officeDocument/2006/relationships/tags" Target="../tags/tag61.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1.xml"/><Relationship Id="rId1" Type="http://schemas.openxmlformats.org/officeDocument/2006/relationships/tags" Target="../tags/tag62.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4.xml"/><Relationship Id="rId2" Type="http://schemas.openxmlformats.org/officeDocument/2006/relationships/slideLayout" Target="../slideLayouts/slideLayout1.xml"/><Relationship Id="rId1" Type="http://schemas.openxmlformats.org/officeDocument/2006/relationships/tags" Target="../tags/tag63.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1.xml"/><Relationship Id="rId1" Type="http://schemas.openxmlformats.org/officeDocument/2006/relationships/tags" Target="../tags/tag64.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1.xml"/><Relationship Id="rId1" Type="http://schemas.openxmlformats.org/officeDocument/2006/relationships/tags" Target="../tags/tag6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32000" algn="l"/>
            <a:r>
              <a:rPr lang="en-US" altLang="ja-JP" dirty="0"/>
              <a:t>〔</a:t>
            </a:r>
            <a:r>
              <a:rPr lang="ja-JP" altLang="en-US" dirty="0"/>
              <a:t>補足説明</a:t>
            </a:r>
            <a:r>
              <a:rPr lang="en-US" altLang="ja-JP" dirty="0"/>
              <a:t>〕</a:t>
            </a:r>
          </a:p>
          <a:p>
            <a:pPr marL="774900" indent="-342900" algn="l">
              <a:buFont typeface="Wingdings" panose="05000000000000000000" pitchFamily="2" charset="2"/>
              <a:buChar char="l"/>
            </a:pPr>
            <a:r>
              <a:rPr lang="ja-JP" altLang="en-US"/>
              <a:t>以下の説明にある指標</a:t>
            </a:r>
            <a:r>
              <a:rPr lang="ja-JP" altLang="en-US" dirty="0"/>
              <a:t>レートとは、その通貨を銀行間の貸借市場で取引するときのレートのこと。金利スワップ取引については、オーバーナイト・インデックス・スワップ（</a:t>
            </a:r>
            <a:r>
              <a:rPr lang="en-US" altLang="ja-JP" dirty="0"/>
              <a:t>OIS</a:t>
            </a:r>
            <a:r>
              <a:rPr lang="ja-JP" altLang="en-US" dirty="0"/>
              <a:t>）という、固定金利と翌日物の変動金利を交換する取引のレートなどが使われる。</a:t>
            </a:r>
          </a:p>
          <a:p>
            <a:pPr marL="774900" indent="-342900" algn="l">
              <a:buFont typeface="Wingdings" panose="05000000000000000000" pitchFamily="2" charset="2"/>
              <a:buChar char="l"/>
            </a:pPr>
            <a:r>
              <a:rPr lang="ja-JP" altLang="en-US" dirty="0"/>
              <a:t>たとえば、</a:t>
            </a:r>
            <a:r>
              <a:rPr lang="en-US" altLang="ja-JP" dirty="0"/>
              <a:t>QUICK</a:t>
            </a:r>
            <a:r>
              <a:rPr lang="ja-JP" altLang="en-US" dirty="0"/>
              <a:t>が算出する東京ターム物リスク・フリー・レート（</a:t>
            </a:r>
            <a:r>
              <a:rPr lang="en-US" altLang="ja-JP" dirty="0"/>
              <a:t>TORF</a:t>
            </a:r>
            <a:r>
              <a:rPr lang="ja-JP" altLang="en-US" dirty="0"/>
              <a:t>）などがある。</a:t>
            </a:r>
          </a:p>
          <a:p>
            <a:pPr marL="774900" indent="-342900" algn="l">
              <a:buFont typeface="Wingdings" panose="05000000000000000000" pitchFamily="2" charset="2"/>
              <a:buChar char="l"/>
            </a:pPr>
            <a:r>
              <a:rPr lang="ja-JP" altLang="en-US" dirty="0"/>
              <a:t>ドルについては、以前は、</a:t>
            </a:r>
            <a:r>
              <a:rPr lang="en-US" altLang="ja-JP" dirty="0"/>
              <a:t>LIBOR</a:t>
            </a:r>
            <a:r>
              <a:rPr lang="ja-JP" altLang="en-US" dirty="0"/>
              <a:t>が指標レートとして使われていた。</a:t>
            </a:r>
            <a:r>
              <a:rPr lang="en-US" altLang="ja-JP" dirty="0"/>
              <a:t> LIBOR</a:t>
            </a:r>
            <a:r>
              <a:rPr lang="ja-JP" altLang="en-US" dirty="0"/>
              <a:t>は、「らいぼー」と読み、</a:t>
            </a:r>
            <a:r>
              <a:rPr lang="en-US" altLang="ja-JP" dirty="0"/>
              <a:t>London Interbank Offered Rate</a:t>
            </a:r>
            <a:r>
              <a:rPr lang="ja-JP" altLang="en-US" dirty="0"/>
              <a:t>の略でロンドン銀行間出し手金利と訳されている。すなわち、ロンドンで銀行間の貸借に適用される、日々変動する金利である。自由で発達した金融市場であるロンドンは、アメリカ以外でのドル貸借の世界最大の市場でもある。</a:t>
            </a:r>
            <a:endParaRPr lang="en-US" altLang="ja-JP" dirty="0"/>
          </a:p>
          <a:p>
            <a:pPr marL="774900" indent="-342900" algn="l">
              <a:buFont typeface="Wingdings" panose="05000000000000000000" pitchFamily="2" charset="2"/>
              <a:buChar char="l"/>
            </a:pPr>
            <a:r>
              <a:rPr lang="ja-JP" altLang="en-US" dirty="0"/>
              <a:t>この</a:t>
            </a:r>
            <a:r>
              <a:rPr lang="en-US" altLang="ja-JP" dirty="0"/>
              <a:t>LIBOR</a:t>
            </a:r>
            <a:r>
              <a:rPr lang="ja-JP" altLang="en-US" dirty="0"/>
              <a:t>の作成・公表をしていた一部の大手金融機関が、自行に利益になるようにデータを改ざんしていたことが発覚して、</a:t>
            </a:r>
            <a:r>
              <a:rPr lang="en-US" altLang="ja-JP" dirty="0"/>
              <a:t>LIBOR</a:t>
            </a:r>
            <a:r>
              <a:rPr lang="ja-JP" altLang="en-US" dirty="0"/>
              <a:t>は廃止されることとなった。</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66119052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lnSpcReduction="10000"/>
          </a:bodyPr>
          <a:lstStyle/>
          <a:p>
            <a:pPr marL="457200" indent="-457200" algn="l">
              <a:buFont typeface="Wingdings" panose="05000000000000000000" pitchFamily="2" charset="2"/>
              <a:buChar char="l"/>
            </a:pPr>
            <a:r>
              <a:rPr lang="ja-JP" altLang="en-US" sz="2800" dirty="0"/>
              <a:t>いずれもＡ社の方が低い金利である。下の表のイタリックで表しているとおり、Ａ社は変動金利での借入を希望し、Ｂ社は固定金利での借入を希望しているとする。</a:t>
            </a:r>
            <a:endParaRPr lang="en-US" altLang="ja-JP" sz="2800" dirty="0"/>
          </a:p>
          <a:p>
            <a:pPr algn="l"/>
            <a:endParaRPr lang="ja-JP" altLang="en-US" sz="2800" dirty="0"/>
          </a:p>
          <a:p>
            <a:pPr marL="457200" indent="-457200" algn="l">
              <a:buFont typeface="Wingdings" panose="05000000000000000000" pitchFamily="2" charset="2"/>
              <a:buChar char="l"/>
            </a:pPr>
            <a:endParaRPr lang="en-US" altLang="ja-JP" sz="2800" dirty="0"/>
          </a:p>
          <a:p>
            <a:pPr marL="457200" indent="-457200" algn="l">
              <a:buFont typeface="Wingdings" panose="05000000000000000000" pitchFamily="2" charset="2"/>
              <a:buChar char="l"/>
            </a:pPr>
            <a:endParaRPr lang="en-US" altLang="ja-JP" sz="2800" dirty="0"/>
          </a:p>
          <a:p>
            <a:pPr marL="457200" indent="-457200" algn="l">
              <a:buFont typeface="Wingdings" panose="05000000000000000000" pitchFamily="2" charset="2"/>
              <a:buChar char="l"/>
            </a:pPr>
            <a:endParaRPr lang="en-US" altLang="ja-JP" sz="2800" dirty="0"/>
          </a:p>
          <a:p>
            <a:pPr marL="457200" indent="-457200" algn="l">
              <a:buFont typeface="Wingdings" panose="05000000000000000000" pitchFamily="2" charset="2"/>
              <a:buChar char="l"/>
            </a:pPr>
            <a:r>
              <a:rPr lang="ja-JP" altLang="en-US" sz="2800" dirty="0"/>
              <a:t>固定金利、変動金利の別は主に金利リスク管理に伴い生じる。すなわち、資産と負債の金利を比較して、資産側の変動金利の額が負債側のそれよりも大きい場合、金利低下局面では損失を被る。そこで、資産と負債のギャップの額だけの変動金利債務を作ればこうした金利リスクはゼロとなる。このように資産と負債のバランスをとる取引をマッチングという。</a:t>
            </a:r>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11" name="図 10">
            <a:extLst>
              <a:ext uri="{FF2B5EF4-FFF2-40B4-BE49-F238E27FC236}">
                <a16:creationId xmlns:a16="http://schemas.microsoft.com/office/drawing/2014/main" id="{F9E95BE1-EDB5-B9E6-D375-933550841819}"/>
              </a:ext>
            </a:extLst>
          </p:cNvPr>
          <p:cNvPicPr>
            <a:picLocks noChangeAspect="1"/>
          </p:cNvPicPr>
          <p:nvPr/>
        </p:nvPicPr>
        <p:blipFill>
          <a:blip r:embed="rId4"/>
          <a:stretch>
            <a:fillRect/>
          </a:stretch>
        </p:blipFill>
        <p:spPr>
          <a:xfrm>
            <a:off x="863857" y="2516623"/>
            <a:ext cx="7932671" cy="1383293"/>
          </a:xfrm>
          <a:prstGeom prst="rect">
            <a:avLst/>
          </a:prstGeom>
        </p:spPr>
      </p:pic>
    </p:spTree>
    <p:custDataLst>
      <p:tags r:id="rId1"/>
    </p:custDataLst>
    <p:extLst>
      <p:ext uri="{BB962C8B-B14F-4D97-AF65-F5344CB8AC3E}">
        <p14:creationId xmlns:p14="http://schemas.microsoft.com/office/powerpoint/2010/main" val="2234321042"/>
      </p:ext>
    </p:extLst>
  </p:cSld>
  <p:clrMapOvr>
    <a:masterClrMapping/>
  </p:clrMapOvr>
  <mc:AlternateContent xmlns:mc="http://schemas.openxmlformats.org/markup-compatibility/2006" xmlns:p14="http://schemas.microsoft.com/office/powerpoint/2010/main">
    <mc:Choice Requires="p14">
      <p:transition spd="slow" p14:dur="2000" advTm="43139"/>
    </mc:Choice>
    <mc:Fallback xmlns="">
      <p:transition spd="slow" advTm="4313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そこで、仲介する金融機関が両者を組み合わせ、Ａ社に固定金利での借入れを、Ｂ社に変動金利での借入れを行わせる（借り入れる金額は同額にする）。下の表では、実際の借入れは太文字である。</a:t>
            </a:r>
            <a:r>
              <a:rPr lang="en-US" altLang="ja-JP" sz="2800" dirty="0"/>
              <a:t>※</a:t>
            </a:r>
            <a:r>
              <a:rPr lang="ja-JP" altLang="en-US" sz="2800" dirty="0"/>
              <a:t>仲介する金融機関なしの取引が多いともいわれているが、説明の便宜上、仲介ありのケースで説明する。</a:t>
            </a:r>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5" name="図 4">
            <a:extLst>
              <a:ext uri="{FF2B5EF4-FFF2-40B4-BE49-F238E27FC236}">
                <a16:creationId xmlns:a16="http://schemas.microsoft.com/office/drawing/2014/main" id="{74919B97-8272-CD4D-1D65-B0981D34670B}"/>
              </a:ext>
            </a:extLst>
          </p:cNvPr>
          <p:cNvPicPr>
            <a:picLocks noChangeAspect="1"/>
          </p:cNvPicPr>
          <p:nvPr/>
        </p:nvPicPr>
        <p:blipFill>
          <a:blip r:embed="rId4"/>
          <a:stretch>
            <a:fillRect/>
          </a:stretch>
        </p:blipFill>
        <p:spPr>
          <a:xfrm>
            <a:off x="1052322" y="3429000"/>
            <a:ext cx="12738788" cy="2221380"/>
          </a:xfrm>
          <a:prstGeom prst="rect">
            <a:avLst/>
          </a:prstGeom>
        </p:spPr>
      </p:pic>
    </p:spTree>
    <p:custDataLst>
      <p:tags r:id="rId1"/>
    </p:custDataLst>
    <p:extLst>
      <p:ext uri="{BB962C8B-B14F-4D97-AF65-F5344CB8AC3E}">
        <p14:creationId xmlns:p14="http://schemas.microsoft.com/office/powerpoint/2010/main" val="47696869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その後、Ａ社は指標金利</a:t>
            </a:r>
            <a:r>
              <a:rPr lang="en-US" altLang="ja-JP" sz="2800" dirty="0"/>
              <a:t>+3/4</a:t>
            </a:r>
            <a:r>
              <a:rPr lang="ja-JP" altLang="en-US" sz="2800" dirty="0"/>
              <a:t>％の金利相当額を仲介銀行経由でＢ社に支払う。Ｂ社はＡ社に</a:t>
            </a:r>
            <a:r>
              <a:rPr lang="en-US" altLang="ja-JP" sz="2800" dirty="0"/>
              <a:t>8.3</a:t>
            </a:r>
            <a:r>
              <a:rPr lang="ja-JP" altLang="en-US" sz="2800" dirty="0"/>
              <a:t>％の金利を仲介銀行に支払い、仲介銀行は</a:t>
            </a:r>
            <a:r>
              <a:rPr lang="en-US" altLang="ja-JP" sz="2800" dirty="0"/>
              <a:t>8</a:t>
            </a:r>
            <a:r>
              <a:rPr lang="ja-JP" altLang="en-US" sz="2800" dirty="0"/>
              <a:t>％の金利をＡ社に支払う。</a:t>
            </a:r>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5" name="図 4">
            <a:extLst>
              <a:ext uri="{FF2B5EF4-FFF2-40B4-BE49-F238E27FC236}">
                <a16:creationId xmlns:a16="http://schemas.microsoft.com/office/drawing/2014/main" id="{1C36833B-288D-4B9F-72BC-5F8A5FE510C4}"/>
              </a:ext>
            </a:extLst>
          </p:cNvPr>
          <p:cNvPicPr>
            <a:picLocks noChangeAspect="1"/>
          </p:cNvPicPr>
          <p:nvPr/>
        </p:nvPicPr>
        <p:blipFill>
          <a:blip r:embed="rId4"/>
          <a:stretch>
            <a:fillRect/>
          </a:stretch>
        </p:blipFill>
        <p:spPr>
          <a:xfrm>
            <a:off x="882031" y="2502401"/>
            <a:ext cx="10442181" cy="3642731"/>
          </a:xfrm>
          <a:prstGeom prst="rect">
            <a:avLst/>
          </a:prstGeom>
        </p:spPr>
      </p:pic>
    </p:spTree>
    <p:custDataLst>
      <p:tags r:id="rId1"/>
    </p:custDataLst>
    <p:extLst>
      <p:ext uri="{BB962C8B-B14F-4D97-AF65-F5344CB8AC3E}">
        <p14:creationId xmlns:p14="http://schemas.microsoft.com/office/powerpoint/2010/main" val="103331970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ja-JP" sz="2800" dirty="0"/>
              <a:t>その結果、Ａ社は受け取った８％の金利から７％を債権者に支払う。Ｂ社は受け取った</a:t>
            </a:r>
            <a:r>
              <a:rPr lang="ja-JP" altLang="en-US" sz="2800" dirty="0"/>
              <a:t>指標金利</a:t>
            </a:r>
            <a:r>
              <a:rPr lang="en-US" altLang="ja-JP" sz="2800" dirty="0"/>
              <a:t>+3/4</a:t>
            </a:r>
            <a:r>
              <a:rPr lang="ja-JP" altLang="ja-JP" sz="2800" dirty="0"/>
              <a:t>％の金利をそのまま債権者に支払う。最終的かつ実質的な金利負担は、下の表のように、Ａ社が</a:t>
            </a:r>
            <a:r>
              <a:rPr lang="ja-JP" altLang="en-US" sz="2800" dirty="0"/>
              <a:t>指標金利</a:t>
            </a:r>
            <a:r>
              <a:rPr lang="en-US" altLang="ja-JP" sz="2800" dirty="0"/>
              <a:t>-1/4</a:t>
            </a:r>
            <a:r>
              <a:rPr lang="ja-JP" altLang="ja-JP" sz="2800" dirty="0"/>
              <a:t>％、Ｂ社が</a:t>
            </a:r>
            <a:r>
              <a:rPr lang="en-US" altLang="ja-JP" sz="2800" dirty="0"/>
              <a:t>8.3</a:t>
            </a:r>
            <a:r>
              <a:rPr lang="ja-JP" altLang="ja-JP" sz="2800" dirty="0"/>
              <a:t>％、仲介した金融機関は、</a:t>
            </a:r>
            <a:r>
              <a:rPr lang="en-US" altLang="ja-JP" sz="2800" dirty="0"/>
              <a:t>0.3</a:t>
            </a:r>
            <a:r>
              <a:rPr lang="ja-JP" altLang="ja-JP" sz="2800" dirty="0"/>
              <a:t>％の金利差を手数料として受け取っている。</a:t>
            </a:r>
            <a:endParaRPr lang="ja-JP" altLang="en-US" sz="2800" dirty="0"/>
          </a:p>
          <a:p>
            <a:pPr marL="457200" indent="-457200" algn="l">
              <a:buFont typeface="Wingdings" panose="05000000000000000000" pitchFamily="2" charset="2"/>
              <a:buChar char="l"/>
            </a:pPr>
            <a:endParaRPr lang="ja-JP" altLang="ja-JP" sz="2800"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5" name="図 4">
            <a:extLst>
              <a:ext uri="{FF2B5EF4-FFF2-40B4-BE49-F238E27FC236}">
                <a16:creationId xmlns:a16="http://schemas.microsoft.com/office/drawing/2014/main" id="{97E90F89-F96E-227D-82A0-7AAB68BC3BC8}"/>
              </a:ext>
            </a:extLst>
          </p:cNvPr>
          <p:cNvPicPr>
            <a:picLocks noChangeAspect="1"/>
          </p:cNvPicPr>
          <p:nvPr/>
        </p:nvPicPr>
        <p:blipFill>
          <a:blip r:embed="rId4"/>
          <a:stretch>
            <a:fillRect/>
          </a:stretch>
        </p:blipFill>
        <p:spPr>
          <a:xfrm>
            <a:off x="975954" y="3365707"/>
            <a:ext cx="10484382" cy="2727596"/>
          </a:xfrm>
          <a:prstGeom prst="rect">
            <a:avLst/>
          </a:prstGeom>
        </p:spPr>
      </p:pic>
    </p:spTree>
    <p:custDataLst>
      <p:tags r:id="rId1"/>
    </p:custDataLst>
    <p:extLst>
      <p:ext uri="{BB962C8B-B14F-4D97-AF65-F5344CB8AC3E}">
        <p14:creationId xmlns:p14="http://schemas.microsoft.com/office/powerpoint/2010/main" val="273077613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Ａ社は本来自分が希望した変動金利で資金調達した場合の指標金利</a:t>
            </a:r>
            <a:r>
              <a:rPr lang="en-US" altLang="ja-JP" sz="2800" dirty="0"/>
              <a:t>+1/4</a:t>
            </a:r>
            <a:r>
              <a:rPr lang="ja-JP" altLang="en-US" sz="2800" dirty="0"/>
              <a:t>よりも</a:t>
            </a:r>
            <a:r>
              <a:rPr lang="en-US" altLang="ja-JP" sz="2800" dirty="0"/>
              <a:t>0.5</a:t>
            </a:r>
            <a:r>
              <a:rPr lang="ja-JP" altLang="en-US" sz="2800" dirty="0"/>
              <a:t>％低い金利で、Ｂ社は本来自分が希望した固定金利で調達した場合の</a:t>
            </a:r>
            <a:r>
              <a:rPr lang="en-US" altLang="ja-JP" sz="2800" dirty="0"/>
              <a:t>8.6</a:t>
            </a:r>
            <a:r>
              <a:rPr lang="ja-JP" altLang="en-US" sz="2800" dirty="0"/>
              <a:t>％よりも</a:t>
            </a:r>
            <a:r>
              <a:rPr lang="en-US" altLang="ja-JP" sz="2800" dirty="0"/>
              <a:t>0.3</a:t>
            </a:r>
            <a:r>
              <a:rPr lang="ja-JP" altLang="en-US" sz="2800" dirty="0"/>
              <a:t>％低い金利で、さらに仲介銀行が</a:t>
            </a:r>
            <a:r>
              <a:rPr lang="en-US" altLang="ja-JP" sz="2800" dirty="0"/>
              <a:t>0.3</a:t>
            </a:r>
            <a:r>
              <a:rPr lang="ja-JP" altLang="en-US" sz="2800" dirty="0"/>
              <a:t>％の収益を得ている。</a:t>
            </a:r>
          </a:p>
          <a:p>
            <a:pPr marL="457200" indent="-457200" algn="l">
              <a:buFont typeface="Wingdings" panose="05000000000000000000" pitchFamily="2" charset="2"/>
              <a:buChar char="l"/>
            </a:pPr>
            <a:r>
              <a:rPr lang="ja-JP" altLang="en-US" sz="2800" dirty="0"/>
              <a:t>三者がいずれも得をしているのである。</a:t>
            </a:r>
          </a:p>
          <a:p>
            <a:pPr marL="457200" indent="-457200" algn="l">
              <a:buFont typeface="Wingdings" panose="05000000000000000000" pitchFamily="2" charset="2"/>
              <a:buChar char="l"/>
            </a:pPr>
            <a:r>
              <a:rPr lang="ja-JP" altLang="en-US" sz="2800" dirty="0"/>
              <a:t>なぜそれが可能なのか？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75150284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三者の「儲け」は合計</a:t>
            </a:r>
            <a:r>
              <a:rPr lang="en-US" altLang="ja-JP" sz="2800" dirty="0"/>
              <a:t>1.1</a:t>
            </a:r>
            <a:r>
              <a:rPr lang="ja-JP" altLang="en-US" sz="2800" dirty="0"/>
              <a:t>％である。これは、Ｂ社の固定金利コストとＡ社の固定金利コストの差</a:t>
            </a:r>
            <a:r>
              <a:rPr lang="en-US" altLang="ja-JP" sz="2800" dirty="0"/>
              <a:t>1.6</a:t>
            </a:r>
            <a:r>
              <a:rPr lang="ja-JP" altLang="en-US" sz="2800" dirty="0"/>
              <a:t>％から、Ｂ社の変動金利コストとＡ社の変動金利コストの差</a:t>
            </a:r>
            <a:r>
              <a:rPr lang="en-US" altLang="ja-JP" sz="2800" dirty="0"/>
              <a:t>0.5</a:t>
            </a:r>
            <a:r>
              <a:rPr lang="ja-JP" altLang="en-US" sz="2800" dirty="0"/>
              <a:t>％を引いたものである。</a:t>
            </a:r>
          </a:p>
          <a:p>
            <a:pPr marL="457200" indent="-457200" algn="l">
              <a:buFont typeface="Wingdings" panose="05000000000000000000" pitchFamily="2" charset="2"/>
              <a:buChar char="l"/>
            </a:pPr>
            <a:r>
              <a:rPr lang="ja-JP" altLang="en-US" sz="2800" dirty="0"/>
              <a:t>すなわち、本来Ｂ社が固定金利で調達したら</a:t>
            </a:r>
            <a:r>
              <a:rPr lang="en-US" altLang="ja-JP" sz="2800" dirty="0"/>
              <a:t>8.6</a:t>
            </a:r>
            <a:r>
              <a:rPr lang="ja-JP" altLang="en-US" sz="2800" dirty="0"/>
              <a:t>％かかる所をＡ社が固定金利</a:t>
            </a:r>
            <a:r>
              <a:rPr lang="en-US" altLang="ja-JP" sz="2800" dirty="0"/>
              <a:t>7</a:t>
            </a:r>
            <a:r>
              <a:rPr lang="ja-JP" altLang="en-US" sz="2800" dirty="0"/>
              <a:t>％で調達したので、</a:t>
            </a:r>
            <a:r>
              <a:rPr lang="en-US" altLang="ja-JP" sz="2800" dirty="0"/>
              <a:t>1.6</a:t>
            </a:r>
            <a:r>
              <a:rPr lang="ja-JP" altLang="en-US" sz="2800" dirty="0"/>
              <a:t>％得をしている。</a:t>
            </a:r>
          </a:p>
          <a:p>
            <a:pPr marL="457200" indent="-457200" algn="l">
              <a:buFont typeface="Wingdings" panose="05000000000000000000" pitchFamily="2" charset="2"/>
              <a:buChar char="l"/>
            </a:pPr>
            <a:r>
              <a:rPr lang="ja-JP" altLang="en-US" sz="2800" dirty="0"/>
              <a:t>しかし、本来Ａ社が指標金利</a:t>
            </a:r>
            <a:r>
              <a:rPr lang="en-US" altLang="ja-JP" sz="2800" dirty="0"/>
              <a:t>+1/4</a:t>
            </a:r>
            <a:r>
              <a:rPr lang="ja-JP" altLang="en-US" sz="2800" dirty="0"/>
              <a:t>％で調達できた所をＢ社が指標金利</a:t>
            </a:r>
            <a:r>
              <a:rPr lang="en-US" altLang="ja-JP" sz="2800" dirty="0"/>
              <a:t>+3/4</a:t>
            </a:r>
            <a:r>
              <a:rPr lang="ja-JP" altLang="en-US" sz="2800" dirty="0"/>
              <a:t>％で調達したので</a:t>
            </a:r>
            <a:r>
              <a:rPr lang="en-US" altLang="ja-JP" sz="2800" dirty="0"/>
              <a:t>0.5</a:t>
            </a:r>
            <a:r>
              <a:rPr lang="ja-JP" altLang="en-US" sz="2800" dirty="0"/>
              <a:t>％損をしている。その差</a:t>
            </a:r>
            <a:r>
              <a:rPr lang="en-US" altLang="ja-JP" sz="2800" dirty="0"/>
              <a:t>1.1</a:t>
            </a:r>
            <a:r>
              <a:rPr lang="ja-JP" altLang="en-US" sz="2800" dirty="0"/>
              <a:t>％を三者で分け合っているのである</a:t>
            </a:r>
            <a:r>
              <a:rPr lang="en-US" altLang="ja-JP" sz="2800" baseline="30000" dirty="0"/>
              <a:t>※</a:t>
            </a:r>
            <a:r>
              <a:rPr lang="ja-JP" altLang="en-US" sz="2800" dirty="0"/>
              <a:t>。</a:t>
            </a:r>
          </a:p>
          <a:p>
            <a:pPr marL="432000" algn="l"/>
            <a:r>
              <a:rPr kumimoji="1" lang="en-US" altLang="ja-JP" sz="2800" dirty="0"/>
              <a:t>※</a:t>
            </a:r>
            <a:r>
              <a:rPr lang="ja-JP" altLang="en-US" sz="2800" dirty="0"/>
              <a:t>通貨スワップでは、金利スワップと違って、借り入れた元本そのものを（そのものも）交換する。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19037504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以上のことを記号で説明しよう。</a:t>
            </a:r>
            <a:r>
              <a:rPr lang="en-US" altLang="ja-JP" sz="2800" dirty="0"/>
              <a:t>A</a:t>
            </a:r>
            <a:r>
              <a:rPr lang="ja-JP" altLang="en-US" sz="2800" dirty="0"/>
              <a:t>社と</a:t>
            </a:r>
            <a:r>
              <a:rPr lang="en-US" altLang="ja-JP" sz="2800" dirty="0"/>
              <a:t>B</a:t>
            </a:r>
            <a:r>
              <a:rPr lang="ja-JP" altLang="en-US" sz="2800" dirty="0"/>
              <a:t>社の資金調達コストは、以下の通りと仮定する。</a:t>
            </a:r>
            <a:endParaRPr lang="en-US" altLang="ja-JP" sz="2800" dirty="0"/>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marL="342900" indent="-342900" algn="l">
              <a:buFont typeface="Wingdings" panose="05000000000000000000" pitchFamily="2" charset="2"/>
              <a:buChar char="l"/>
            </a:pPr>
            <a:r>
              <a:rPr lang="ja-JP" altLang="en-US" sz="2800" dirty="0"/>
              <a:t>ただし、</a:t>
            </a:r>
            <a:r>
              <a:rPr lang="en-US" altLang="ja-JP" sz="2800" dirty="0"/>
              <a:t>α&gt;0</a:t>
            </a:r>
            <a:r>
              <a:rPr lang="ja-JP" altLang="en-US" sz="2800" dirty="0"/>
              <a:t>、</a:t>
            </a:r>
            <a:r>
              <a:rPr lang="en-US" altLang="ja-JP" sz="2800" dirty="0"/>
              <a:t>b&gt;a&gt;0</a:t>
            </a:r>
            <a:r>
              <a:rPr lang="ja-JP" altLang="en-US" sz="2800" dirty="0"/>
              <a:t>と仮定する。つまり、</a:t>
            </a:r>
            <a:r>
              <a:rPr lang="en-US" altLang="ja-JP" sz="2800" dirty="0"/>
              <a:t>A</a:t>
            </a:r>
            <a:r>
              <a:rPr lang="ja-JP" altLang="en-US" sz="2800" dirty="0"/>
              <a:t>社の方が</a:t>
            </a:r>
            <a:r>
              <a:rPr lang="en-US" altLang="ja-JP" sz="2800" dirty="0"/>
              <a:t>B</a:t>
            </a:r>
            <a:r>
              <a:rPr lang="ja-JP" altLang="en-US" sz="2800" dirty="0"/>
              <a:t>社よりも資金調達コストが低い。先の説明に則して話を展開しよう。</a:t>
            </a:r>
            <a:endParaRPr kumimoji="1" lang="ja-JP" altLang="en-US" sz="2800"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5" name="図 4">
            <a:extLst>
              <a:ext uri="{FF2B5EF4-FFF2-40B4-BE49-F238E27FC236}">
                <a16:creationId xmlns:a16="http://schemas.microsoft.com/office/drawing/2014/main" id="{9B83E883-7E04-91FF-8F4F-3634E5F06327}"/>
              </a:ext>
            </a:extLst>
          </p:cNvPr>
          <p:cNvPicPr>
            <a:picLocks noChangeAspect="1"/>
          </p:cNvPicPr>
          <p:nvPr/>
        </p:nvPicPr>
        <p:blipFill>
          <a:blip r:embed="rId4"/>
          <a:stretch>
            <a:fillRect/>
          </a:stretch>
        </p:blipFill>
        <p:spPr>
          <a:xfrm>
            <a:off x="1040629" y="2263771"/>
            <a:ext cx="10778824" cy="1879603"/>
          </a:xfrm>
          <a:prstGeom prst="rect">
            <a:avLst/>
          </a:prstGeom>
        </p:spPr>
      </p:pic>
    </p:spTree>
    <p:custDataLst>
      <p:tags r:id="rId1"/>
    </p:custDataLst>
    <p:extLst>
      <p:ext uri="{BB962C8B-B14F-4D97-AF65-F5344CB8AC3E}">
        <p14:creationId xmlns:p14="http://schemas.microsoft.com/office/powerpoint/2010/main" val="338437437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A</a:t>
            </a:r>
            <a:r>
              <a:rPr lang="ja-JP" altLang="en-US" sz="2800" dirty="0"/>
              <a:t>社は固定金利で</a:t>
            </a:r>
            <a:r>
              <a:rPr lang="en-US" altLang="ja-JP" sz="2800" dirty="0"/>
              <a:t>x</a:t>
            </a:r>
            <a:r>
              <a:rPr lang="ja-JP" altLang="en-US" sz="2800" dirty="0"/>
              <a:t>銀行から借り入れ、</a:t>
            </a:r>
            <a:r>
              <a:rPr lang="en-US" altLang="ja-JP" sz="2800" dirty="0"/>
              <a:t>B</a:t>
            </a:r>
            <a:r>
              <a:rPr lang="ja-JP" altLang="en-US" sz="2800" dirty="0"/>
              <a:t>社は変動金利で</a:t>
            </a:r>
            <a:r>
              <a:rPr lang="en-US" altLang="ja-JP" sz="2800" dirty="0"/>
              <a:t>y</a:t>
            </a:r>
            <a:r>
              <a:rPr lang="ja-JP" altLang="en-US" sz="2800" dirty="0"/>
              <a:t>銀行から借り入れる（同じ通貨で同額を借り入れると仮定）。そして、下の図のように支払いを交換する（指標金利は</a:t>
            </a:r>
            <a:r>
              <a:rPr lang="en-US" altLang="ja-JP" sz="2800" dirty="0"/>
              <a:t>L</a:t>
            </a:r>
            <a:r>
              <a:rPr lang="ja-JP" altLang="en-US" sz="2800" dirty="0"/>
              <a:t>と表記する）。</a:t>
            </a:r>
            <a:endParaRPr lang="en-US" altLang="ja-JP" sz="2800" dirty="0"/>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97C53364-7621-4F74-BD7A-3A644BF1E97E}"/>
              </a:ext>
            </a:extLst>
          </p:cNvPr>
          <p:cNvPicPr>
            <a:picLocks noChangeAspect="1"/>
          </p:cNvPicPr>
          <p:nvPr/>
        </p:nvPicPr>
        <p:blipFill>
          <a:blip r:embed="rId4"/>
          <a:stretch>
            <a:fillRect/>
          </a:stretch>
        </p:blipFill>
        <p:spPr>
          <a:xfrm>
            <a:off x="701607" y="2752214"/>
            <a:ext cx="12894524" cy="2391286"/>
          </a:xfrm>
          <a:prstGeom prst="rect">
            <a:avLst/>
          </a:prstGeom>
        </p:spPr>
      </p:pic>
    </p:spTree>
    <p:custDataLst>
      <p:tags r:id="rId1"/>
    </p:custDataLst>
    <p:extLst>
      <p:ext uri="{BB962C8B-B14F-4D97-AF65-F5344CB8AC3E}">
        <p14:creationId xmlns:p14="http://schemas.microsoft.com/office/powerpoint/2010/main" val="161047416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仲介金融機関にも</a:t>
            </a:r>
            <a:r>
              <a:rPr lang="en-US" altLang="ja-JP" sz="2800" dirty="0"/>
              <a:t>A</a:t>
            </a:r>
            <a:r>
              <a:rPr lang="ja-JP" altLang="en-US" sz="2800" dirty="0"/>
              <a:t>社にも</a:t>
            </a:r>
            <a:r>
              <a:rPr lang="en-US" altLang="ja-JP" sz="2800" dirty="0"/>
              <a:t>B</a:t>
            </a:r>
            <a:r>
              <a:rPr lang="ja-JP" altLang="en-US" sz="2800" dirty="0"/>
              <a:t>社にもメリットがなければならないので、</a:t>
            </a:r>
            <a:r>
              <a:rPr lang="en-US" altLang="ja-JP" sz="2800" dirty="0"/>
              <a:t>α&gt;β&gt;θ&gt;0</a:t>
            </a:r>
            <a:r>
              <a:rPr lang="ja-JP" altLang="en-US" sz="2800" dirty="0"/>
              <a:t>が前提である。つまり、</a:t>
            </a:r>
            <a:r>
              <a:rPr lang="en-US" altLang="ja-JP" sz="2800" dirty="0"/>
              <a:t>α</a:t>
            </a:r>
            <a:r>
              <a:rPr lang="ja-JP" altLang="en-US" sz="2800" dirty="0"/>
              <a:t>が分割されて、</a:t>
            </a:r>
            <a:r>
              <a:rPr lang="en-US" altLang="ja-JP" sz="2800" dirty="0"/>
              <a:t>B</a:t>
            </a:r>
            <a:r>
              <a:rPr lang="ja-JP" altLang="en-US" sz="2800" dirty="0"/>
              <a:t>社の取り分、仲介金融機関の取り分、</a:t>
            </a:r>
            <a:r>
              <a:rPr lang="en-US" altLang="ja-JP" sz="2800" dirty="0"/>
              <a:t>A</a:t>
            </a:r>
            <a:r>
              <a:rPr lang="ja-JP" altLang="en-US" sz="2800" dirty="0"/>
              <a:t>社になるのである。</a:t>
            </a:r>
          </a:p>
          <a:p>
            <a:pPr marL="457200" indent="-457200" algn="l">
              <a:buFont typeface="Wingdings" panose="05000000000000000000" pitchFamily="2" charset="2"/>
              <a:buChar char="l"/>
            </a:pPr>
            <a:r>
              <a:rPr lang="en-US" altLang="ja-JP" sz="2800" dirty="0"/>
              <a:t>A</a:t>
            </a:r>
            <a:r>
              <a:rPr lang="ja-JP" altLang="en-US" sz="2800" dirty="0"/>
              <a:t>社の実際のコストは、</a:t>
            </a:r>
            <a:r>
              <a:rPr lang="en-US" altLang="ja-JP" sz="2800" dirty="0"/>
              <a:t>F+(</a:t>
            </a:r>
            <a:r>
              <a:rPr lang="en-US" altLang="ja-JP" sz="2800" dirty="0" err="1"/>
              <a:t>L+b</a:t>
            </a:r>
            <a:r>
              <a:rPr lang="en-US" altLang="ja-JP" sz="2800" dirty="0"/>
              <a:t>)</a:t>
            </a:r>
            <a:r>
              <a:rPr lang="ja-JP" altLang="en-US" sz="2800" dirty="0"/>
              <a:t>－</a:t>
            </a:r>
            <a:r>
              <a:rPr lang="en-US" altLang="ja-JP" sz="2800" dirty="0"/>
              <a:t>(</a:t>
            </a:r>
            <a:r>
              <a:rPr lang="en-US" altLang="ja-JP" sz="2800" dirty="0" err="1"/>
              <a:t>F+θ</a:t>
            </a:r>
            <a:r>
              <a:rPr lang="ja-JP" altLang="en-US" sz="2800" dirty="0"/>
              <a:t>）</a:t>
            </a:r>
            <a:r>
              <a:rPr lang="en-US" altLang="ja-JP" sz="2800" dirty="0"/>
              <a:t>=</a:t>
            </a:r>
            <a:r>
              <a:rPr lang="en-US" altLang="ja-JP" sz="2800" dirty="0" err="1"/>
              <a:t>L+b</a:t>
            </a:r>
            <a:r>
              <a:rPr lang="ja-JP" altLang="en-US" sz="2800" dirty="0"/>
              <a:t>－</a:t>
            </a:r>
            <a:r>
              <a:rPr lang="en-US" altLang="ja-JP" sz="2800" dirty="0"/>
              <a:t>θ</a:t>
            </a:r>
            <a:r>
              <a:rPr lang="ja-JP" altLang="en-US" sz="2800" dirty="0"/>
              <a:t>。</a:t>
            </a:r>
            <a:r>
              <a:rPr lang="en-US" altLang="ja-JP" sz="2800" dirty="0"/>
              <a:t>A</a:t>
            </a:r>
            <a:r>
              <a:rPr lang="ja-JP" altLang="en-US" sz="2800" dirty="0"/>
              <a:t>社はもともと</a:t>
            </a:r>
            <a:r>
              <a:rPr lang="en-US" altLang="ja-JP" sz="2800" dirty="0" err="1"/>
              <a:t>L+a</a:t>
            </a:r>
            <a:r>
              <a:rPr lang="ja-JP" altLang="en-US" sz="2800" dirty="0"/>
              <a:t>％の変動金利で借り入れようとしていたので、</a:t>
            </a:r>
            <a:r>
              <a:rPr lang="en-US" altLang="ja-JP" sz="2800" dirty="0"/>
              <a:t>(</a:t>
            </a:r>
            <a:r>
              <a:rPr lang="en-US" altLang="ja-JP" sz="2800" dirty="0" err="1"/>
              <a:t>L+b</a:t>
            </a:r>
            <a:r>
              <a:rPr lang="ja-JP" altLang="en-US" sz="2800" dirty="0"/>
              <a:t>－</a:t>
            </a:r>
            <a:r>
              <a:rPr lang="en-US" altLang="ja-JP" sz="2800" dirty="0"/>
              <a:t>θ)</a:t>
            </a:r>
            <a:r>
              <a:rPr lang="ja-JP" altLang="en-US" sz="2800" dirty="0"/>
              <a:t>－</a:t>
            </a:r>
            <a:r>
              <a:rPr lang="en-US" altLang="ja-JP" sz="2800" dirty="0"/>
              <a:t>(L</a:t>
            </a:r>
            <a:r>
              <a:rPr lang="ja-JP" altLang="en-US" sz="2800" dirty="0"/>
              <a:t>＋</a:t>
            </a:r>
            <a:r>
              <a:rPr lang="en-US" altLang="ja-JP" sz="2800" dirty="0"/>
              <a:t>a)&lt;0</a:t>
            </a:r>
            <a:r>
              <a:rPr lang="ja-JP" altLang="en-US" sz="2800" dirty="0"/>
              <a:t>なら、この取引は得したことになる（そうでなければ、こうした取引はそもそも行わない）。上の式を変形すると、</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39440683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3200" dirty="0"/>
              <a:t>〔2</a:t>
            </a:r>
            <a:r>
              <a:rPr lang="ja-JP" altLang="en-US" sz="3200" dirty="0"/>
              <a:t>節　デリバティブ取引</a:t>
            </a:r>
            <a:r>
              <a:rPr lang="en-US" altLang="ja-JP" sz="3200" dirty="0"/>
              <a:t>〕</a:t>
            </a:r>
            <a:endParaRPr lang="ja-JP" altLang="en-US" sz="3200" dirty="0"/>
          </a:p>
          <a:p>
            <a:pPr algn="l"/>
            <a:endParaRPr kumimoji="1" lang="ja-JP" altLang="en-US" sz="2800" dirty="0"/>
          </a:p>
          <a:p>
            <a:pPr marL="457200" indent="-457200" algn="l">
              <a:buFont typeface="Wingdings" panose="05000000000000000000" pitchFamily="2" charset="2"/>
              <a:buChar char="l"/>
            </a:pPr>
            <a:r>
              <a:rPr lang="ja-JP" altLang="en-US" sz="3200" dirty="0"/>
              <a:t>デリバティブ（</a:t>
            </a:r>
            <a:r>
              <a:rPr lang="en-US" altLang="ja-JP" sz="3200" dirty="0"/>
              <a:t>derivative</a:t>
            </a:r>
            <a:r>
              <a:rPr lang="ja-JP" altLang="en-US" sz="3200" dirty="0"/>
              <a:t>）は、金融派生商品と訳されている。すなわち、その価格や取引内容が原資産によって規定されつつ、派生的に決る金融商品のことである。具体的には、スワップ（</a:t>
            </a:r>
            <a:r>
              <a:rPr lang="en-US" altLang="ja-JP" sz="3200" dirty="0"/>
              <a:t>swap</a:t>
            </a:r>
            <a:r>
              <a:rPr lang="ja-JP" altLang="en-US" sz="3200" dirty="0"/>
              <a:t>）、オプション（</a:t>
            </a:r>
            <a:r>
              <a:rPr lang="en-US" altLang="ja-JP" sz="3200" dirty="0"/>
              <a:t>option</a:t>
            </a:r>
            <a:r>
              <a:rPr lang="ja-JP" altLang="en-US" sz="3200" dirty="0"/>
              <a:t>：選択権付売買）、先物（さきもの）（</a:t>
            </a:r>
            <a:r>
              <a:rPr lang="en-US" altLang="ja-JP" sz="3200" dirty="0"/>
              <a:t>future</a:t>
            </a:r>
            <a:r>
              <a:rPr lang="ja-JP" altLang="en-US" sz="3200" dirty="0"/>
              <a:t>）、先渡し（</a:t>
            </a:r>
            <a:r>
              <a:rPr lang="en-US" altLang="ja-JP" sz="3200" dirty="0"/>
              <a:t>forward</a:t>
            </a:r>
            <a:r>
              <a:rPr lang="ja-JP" altLang="en-US" sz="3200" dirty="0"/>
              <a:t>）、信用デリバティブ（</a:t>
            </a:r>
            <a:r>
              <a:rPr lang="en-US" altLang="ja-JP" sz="3200" dirty="0"/>
              <a:t>CDS</a:t>
            </a:r>
            <a:r>
              <a:rPr lang="ja-JP" altLang="en-US" sz="3200" dirty="0"/>
              <a:t>：</a:t>
            </a:r>
            <a:r>
              <a:rPr lang="en-US" altLang="ja-JP" sz="3200" dirty="0"/>
              <a:t>credit default swap</a:t>
            </a:r>
            <a:r>
              <a:rPr lang="ja-JP" altLang="en-US" sz="3200" dirty="0"/>
              <a:t>）の主に</a:t>
            </a:r>
            <a:r>
              <a:rPr lang="en-US" altLang="ja-JP" sz="3200" dirty="0"/>
              <a:t>5</a:t>
            </a:r>
            <a:r>
              <a:rPr lang="ja-JP" altLang="en-US" sz="3200" dirty="0"/>
              <a:t>種類とそれらの組み合わせによって行われる取引である。</a:t>
            </a:r>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70579310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b</a:t>
            </a:r>
            <a:r>
              <a:rPr lang="ja-JP" altLang="en-US" sz="2800" dirty="0"/>
              <a:t>－</a:t>
            </a:r>
            <a:r>
              <a:rPr lang="en-US" altLang="ja-JP" sz="2800" dirty="0"/>
              <a:t>a&lt;θ----------------(1)</a:t>
            </a:r>
            <a:endParaRPr lang="ja-JP" altLang="en-US" sz="2800" dirty="0"/>
          </a:p>
          <a:p>
            <a:pPr marL="457200" indent="-457200" algn="l">
              <a:buFont typeface="Wingdings" panose="05000000000000000000" pitchFamily="2" charset="2"/>
              <a:buChar char="l"/>
            </a:pPr>
            <a:r>
              <a:rPr lang="en-US" altLang="ja-JP" sz="2800" dirty="0"/>
              <a:t>B</a:t>
            </a:r>
            <a:r>
              <a:rPr lang="ja-JP" altLang="en-US" sz="2800" dirty="0"/>
              <a:t>社の実際のコストは、</a:t>
            </a:r>
            <a:r>
              <a:rPr lang="en-US" altLang="ja-JP" sz="2800" dirty="0"/>
              <a:t>F+β</a:t>
            </a:r>
            <a:r>
              <a:rPr lang="ja-JP" altLang="en-US" sz="2800" dirty="0"/>
              <a:t>。</a:t>
            </a:r>
            <a:r>
              <a:rPr lang="en-US" altLang="ja-JP" sz="2800" dirty="0"/>
              <a:t>B</a:t>
            </a:r>
            <a:r>
              <a:rPr lang="ja-JP" altLang="en-US" sz="2800" dirty="0"/>
              <a:t>社はもともと</a:t>
            </a:r>
            <a:r>
              <a:rPr lang="en-US" altLang="ja-JP" sz="2800" dirty="0"/>
              <a:t>F+α</a:t>
            </a:r>
            <a:r>
              <a:rPr lang="ja-JP" altLang="en-US" sz="2800" dirty="0"/>
              <a:t>の固定金利で借り入れようとしていたのだから、</a:t>
            </a:r>
            <a:r>
              <a:rPr lang="en-US" altLang="ja-JP" sz="2800" dirty="0"/>
              <a:t>F+β&lt;F</a:t>
            </a:r>
            <a:r>
              <a:rPr lang="ja-JP" altLang="en-US" sz="2800" dirty="0"/>
              <a:t>＋</a:t>
            </a:r>
            <a:r>
              <a:rPr lang="en-US" altLang="ja-JP" sz="2800" dirty="0"/>
              <a:t>α</a:t>
            </a:r>
            <a:r>
              <a:rPr lang="ja-JP" altLang="en-US" sz="2800" dirty="0"/>
              <a:t>なら、この取引は得したことになる。式を変形すると、</a:t>
            </a:r>
          </a:p>
          <a:p>
            <a:pPr marL="457200" indent="-457200" algn="l">
              <a:buFont typeface="Wingdings" panose="05000000000000000000" pitchFamily="2" charset="2"/>
              <a:buChar char="l"/>
            </a:pPr>
            <a:r>
              <a:rPr lang="en-US" altLang="ja-JP" sz="2800" dirty="0"/>
              <a:t>α</a:t>
            </a:r>
            <a:r>
              <a:rPr lang="ja-JP" altLang="en-US" sz="2800" dirty="0"/>
              <a:t>－</a:t>
            </a:r>
            <a:r>
              <a:rPr lang="en-US" altLang="ja-JP" sz="2800" dirty="0"/>
              <a:t>β&gt;0---------------(2)</a:t>
            </a:r>
          </a:p>
          <a:p>
            <a:pPr marL="457200" indent="-457200" algn="l">
              <a:buFont typeface="Wingdings" panose="05000000000000000000" pitchFamily="2" charset="2"/>
              <a:buChar char="l"/>
            </a:pPr>
            <a:r>
              <a:rPr lang="ja-JP" altLang="en-US" sz="2800" dirty="0"/>
              <a:t>これは、すでに前提されていたことであり、満たされている。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23514332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仲介金融機関がもうかるためには、</a:t>
            </a:r>
            <a:r>
              <a:rPr lang="en-US" altLang="ja-JP" sz="2800" dirty="0"/>
              <a:t>(F+β)</a:t>
            </a:r>
            <a:r>
              <a:rPr lang="ja-JP" altLang="en-US" sz="2800" dirty="0"/>
              <a:t>－</a:t>
            </a:r>
            <a:r>
              <a:rPr lang="en-US" altLang="ja-JP" sz="2800" dirty="0"/>
              <a:t>(</a:t>
            </a:r>
            <a:r>
              <a:rPr lang="en-US" altLang="ja-JP" sz="2800" dirty="0" err="1"/>
              <a:t>F+θ</a:t>
            </a:r>
            <a:r>
              <a:rPr lang="en-US" altLang="ja-JP" sz="2800" dirty="0"/>
              <a:t>)&gt;0</a:t>
            </a:r>
            <a:r>
              <a:rPr lang="ja-JP" altLang="en-US" sz="2800" dirty="0"/>
              <a:t>であり、変形すると、</a:t>
            </a:r>
          </a:p>
          <a:p>
            <a:pPr marL="457200" indent="-457200" algn="l">
              <a:buFont typeface="Wingdings" panose="05000000000000000000" pitchFamily="2" charset="2"/>
              <a:buChar char="l"/>
            </a:pPr>
            <a:r>
              <a:rPr lang="en-US" altLang="ja-JP" sz="2800" dirty="0"/>
              <a:t>β</a:t>
            </a:r>
            <a:r>
              <a:rPr lang="ja-JP" altLang="en-US" sz="2800" dirty="0"/>
              <a:t>－</a:t>
            </a:r>
            <a:r>
              <a:rPr lang="en-US" altLang="ja-JP" sz="2800" dirty="0"/>
              <a:t>θ&gt;0----------------(3)</a:t>
            </a:r>
          </a:p>
          <a:p>
            <a:pPr marL="457200" indent="-457200" algn="l">
              <a:buFont typeface="Wingdings" panose="05000000000000000000" pitchFamily="2" charset="2"/>
              <a:buChar char="l"/>
            </a:pPr>
            <a:r>
              <a:rPr lang="ja-JP" altLang="en-US" sz="2800" dirty="0"/>
              <a:t>これもすでに前提されていたことであり、満たされている。</a:t>
            </a:r>
          </a:p>
          <a:p>
            <a:pPr marL="457200" indent="-457200" algn="l">
              <a:buFont typeface="Wingdings" panose="05000000000000000000" pitchFamily="2" charset="2"/>
              <a:buChar char="l"/>
            </a:pPr>
            <a:r>
              <a:rPr lang="ja-JP" altLang="en-US" sz="2800" dirty="0"/>
              <a:t>結局、金利スワップ取引が成り立つ条件は、</a:t>
            </a:r>
            <a:r>
              <a:rPr lang="en-US" altLang="ja-JP" sz="2800" dirty="0"/>
              <a:t>(1)(2)(3)</a:t>
            </a:r>
            <a:r>
              <a:rPr lang="ja-JP" altLang="en-US" sz="2800" dirty="0"/>
              <a:t>を総合すると、</a:t>
            </a:r>
          </a:p>
          <a:p>
            <a:pPr marL="457200" indent="-457200" algn="l">
              <a:buFont typeface="Wingdings" panose="05000000000000000000" pitchFamily="2" charset="2"/>
              <a:buChar char="l"/>
            </a:pPr>
            <a:r>
              <a:rPr lang="en-US" altLang="ja-JP" sz="2800" dirty="0"/>
              <a:t>α&gt;β&gt;θ&gt;b</a:t>
            </a:r>
            <a:r>
              <a:rPr lang="ja-JP" altLang="en-US" sz="2800" dirty="0"/>
              <a:t>－</a:t>
            </a:r>
            <a:r>
              <a:rPr lang="en-US" altLang="ja-JP" sz="2800" dirty="0"/>
              <a:t>a&gt;0-------(4)</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44825512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それでは、</a:t>
            </a:r>
            <a:r>
              <a:rPr lang="en-US" altLang="ja-JP" sz="2800" dirty="0"/>
              <a:t>(1)</a:t>
            </a:r>
            <a:r>
              <a:rPr lang="ja-JP" altLang="en-US" sz="2800" dirty="0"/>
              <a:t>が成り立たない条件を設定して、確認してみよう。資金調達コストを下記とする。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5" name="図 4">
            <a:extLst>
              <a:ext uri="{FF2B5EF4-FFF2-40B4-BE49-F238E27FC236}">
                <a16:creationId xmlns:a16="http://schemas.microsoft.com/office/drawing/2014/main" id="{50D5FECD-4E7B-6918-6F4F-C9CD55C975BC}"/>
              </a:ext>
            </a:extLst>
          </p:cNvPr>
          <p:cNvPicPr>
            <a:picLocks noChangeAspect="1"/>
          </p:cNvPicPr>
          <p:nvPr/>
        </p:nvPicPr>
        <p:blipFill>
          <a:blip r:embed="rId4"/>
          <a:stretch>
            <a:fillRect/>
          </a:stretch>
        </p:blipFill>
        <p:spPr>
          <a:xfrm>
            <a:off x="923735" y="2272283"/>
            <a:ext cx="17284690" cy="3014091"/>
          </a:xfrm>
          <a:prstGeom prst="rect">
            <a:avLst/>
          </a:prstGeom>
        </p:spPr>
      </p:pic>
    </p:spTree>
    <p:custDataLst>
      <p:tags r:id="rId1"/>
    </p:custDataLst>
    <p:extLst>
      <p:ext uri="{BB962C8B-B14F-4D97-AF65-F5344CB8AC3E}">
        <p14:creationId xmlns:p14="http://schemas.microsoft.com/office/powerpoint/2010/main" val="127535640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α=1</a:t>
            </a:r>
            <a:r>
              <a:rPr lang="ja-JP" altLang="en-US" sz="2800" dirty="0"/>
              <a:t>、</a:t>
            </a:r>
            <a:r>
              <a:rPr lang="en-US" altLang="ja-JP" sz="2800" dirty="0"/>
              <a:t>b</a:t>
            </a:r>
            <a:r>
              <a:rPr lang="ja-JP" altLang="en-US" sz="2800" dirty="0"/>
              <a:t>－</a:t>
            </a:r>
            <a:r>
              <a:rPr lang="en-US" altLang="ja-JP" sz="2800" dirty="0"/>
              <a:t>a=2</a:t>
            </a:r>
            <a:r>
              <a:rPr lang="ja-JP" altLang="en-US" sz="2800" dirty="0"/>
              <a:t>であり、</a:t>
            </a:r>
            <a:r>
              <a:rPr lang="en-US" altLang="ja-JP" sz="2800" dirty="0"/>
              <a:t>(4)</a:t>
            </a:r>
            <a:r>
              <a:rPr lang="ja-JP" altLang="en-US" sz="2800" dirty="0"/>
              <a:t>式が成立していない。この状態では、</a:t>
            </a:r>
            <a:r>
              <a:rPr lang="en-US" altLang="ja-JP" sz="2800" dirty="0"/>
              <a:t>A</a:t>
            </a:r>
            <a:r>
              <a:rPr lang="ja-JP" altLang="en-US" sz="2800" dirty="0"/>
              <a:t>社が</a:t>
            </a:r>
            <a:r>
              <a:rPr lang="en-US" altLang="ja-JP" sz="2800" dirty="0"/>
              <a:t>B</a:t>
            </a:r>
            <a:r>
              <a:rPr lang="ja-JP" altLang="en-US" sz="2800" dirty="0"/>
              <a:t>社に指標金利</a:t>
            </a:r>
            <a:r>
              <a:rPr lang="en-US" altLang="ja-JP" sz="2800" dirty="0"/>
              <a:t>+3</a:t>
            </a:r>
            <a:r>
              <a:rPr lang="ja-JP" altLang="en-US" sz="2800" dirty="0"/>
              <a:t>％の金利を支払うと、本来自分が借りたかった指標金利</a:t>
            </a:r>
            <a:r>
              <a:rPr lang="en-US" altLang="ja-JP" sz="2800" dirty="0"/>
              <a:t>+1</a:t>
            </a:r>
            <a:r>
              <a:rPr lang="ja-JP" altLang="en-US" sz="2800" dirty="0"/>
              <a:t>％の金利と比べると</a:t>
            </a:r>
            <a:r>
              <a:rPr lang="en-US" altLang="ja-JP" sz="2800" dirty="0"/>
              <a:t>2</a:t>
            </a:r>
            <a:r>
              <a:rPr lang="ja-JP" altLang="en-US" sz="2800" dirty="0"/>
              <a:t>％不利である。</a:t>
            </a:r>
            <a:endParaRPr lang="en-US" altLang="ja-JP" sz="2800" dirty="0"/>
          </a:p>
          <a:p>
            <a:pPr marL="457200" indent="-457200" algn="l">
              <a:buFont typeface="Wingdings" panose="05000000000000000000" pitchFamily="2" charset="2"/>
              <a:buChar char="l"/>
            </a:pPr>
            <a:r>
              <a:rPr lang="ja-JP" altLang="en-US" sz="2800" dirty="0"/>
              <a:t>その</a:t>
            </a:r>
            <a:r>
              <a:rPr lang="en-US" altLang="ja-JP" sz="2800" dirty="0"/>
              <a:t>2</a:t>
            </a:r>
            <a:r>
              <a:rPr lang="ja-JP" altLang="en-US" sz="2800" dirty="0"/>
              <a:t>％の不利を仲介金融機関経由で</a:t>
            </a:r>
            <a:r>
              <a:rPr lang="en-US" altLang="ja-JP" sz="2800" dirty="0"/>
              <a:t>B</a:t>
            </a:r>
            <a:r>
              <a:rPr lang="ja-JP" altLang="en-US" sz="2800" dirty="0"/>
              <a:t>から受け取るうま味である</a:t>
            </a:r>
            <a:r>
              <a:rPr lang="en-US" altLang="ja-JP" sz="2800" dirty="0"/>
              <a:t>θ</a:t>
            </a:r>
            <a:r>
              <a:rPr lang="ja-JP" altLang="en-US" sz="2800" dirty="0"/>
              <a:t>で回収しようにも、</a:t>
            </a:r>
            <a:r>
              <a:rPr lang="en-US" altLang="ja-JP" sz="2800" dirty="0"/>
              <a:t>α</a:t>
            </a:r>
            <a:r>
              <a:rPr lang="ja-JP" altLang="en-US" sz="2800" dirty="0"/>
              <a:t>が元々</a:t>
            </a:r>
            <a:r>
              <a:rPr lang="en-US" altLang="ja-JP" sz="2800" dirty="0"/>
              <a:t>1</a:t>
            </a:r>
            <a:r>
              <a:rPr lang="ja-JP" altLang="en-US" sz="2800" dirty="0"/>
              <a:t>％しかないので、</a:t>
            </a:r>
            <a:r>
              <a:rPr lang="en-US" altLang="ja-JP" sz="2800" dirty="0"/>
              <a:t>B</a:t>
            </a:r>
            <a:r>
              <a:rPr lang="ja-JP" altLang="en-US" sz="2800" dirty="0"/>
              <a:t>社がどうがんばっても</a:t>
            </a:r>
            <a:r>
              <a:rPr lang="en-US" altLang="ja-JP" sz="2800" dirty="0"/>
              <a:t>2</a:t>
            </a:r>
            <a:r>
              <a:rPr lang="ja-JP" altLang="en-US" sz="2800" dirty="0"/>
              <a:t>％に届かない。</a:t>
            </a:r>
            <a:endParaRPr lang="en-US" altLang="ja-JP" sz="2800" dirty="0"/>
          </a:p>
          <a:p>
            <a:pPr marL="457200" indent="-457200" algn="l">
              <a:buFont typeface="Wingdings" panose="05000000000000000000" pitchFamily="2" charset="2"/>
              <a:buChar char="l"/>
            </a:pPr>
            <a:r>
              <a:rPr lang="ja-JP" altLang="en-US" sz="2800" dirty="0"/>
              <a:t>こうした状況では</a:t>
            </a:r>
            <a:r>
              <a:rPr lang="en-US" altLang="ja-JP" sz="2800" dirty="0"/>
              <a:t>A</a:t>
            </a:r>
            <a:r>
              <a:rPr lang="ja-JP" altLang="en-US" sz="2800" dirty="0"/>
              <a:t>社に何のメリットもなく、</a:t>
            </a:r>
            <a:r>
              <a:rPr lang="en-US" altLang="ja-JP" sz="2800" dirty="0"/>
              <a:t>A</a:t>
            </a:r>
            <a:r>
              <a:rPr lang="ja-JP" altLang="en-US" sz="2800" dirty="0"/>
              <a:t>社は素直に指標金利</a:t>
            </a:r>
            <a:r>
              <a:rPr lang="en-US" altLang="ja-JP" sz="2800" dirty="0"/>
              <a:t>+1</a:t>
            </a:r>
            <a:r>
              <a:rPr lang="ja-JP" altLang="en-US" sz="2800" dirty="0"/>
              <a:t>％の金利で最初から借り入れてスワップなどしなければ良いということになる。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6708017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練習問題</a:t>
            </a:r>
            <a:r>
              <a:rPr lang="en-US" altLang="ja-JP" sz="2800" dirty="0"/>
              <a:t>〕 </a:t>
            </a:r>
            <a:r>
              <a:rPr lang="ja-JP" altLang="en-US" sz="2800" dirty="0"/>
              <a:t>先物取引と先渡し取引とは何か、両者の違いを明確にしながら説明しなさい。</a:t>
            </a:r>
            <a:r>
              <a:rPr lang="en-US" altLang="ja-JP" sz="2800" dirty="0"/>
              <a:t>※ 30</a:t>
            </a:r>
            <a:r>
              <a:rPr lang="ja-JP" altLang="en-US" sz="2800" dirty="0"/>
              <a:t>分を想定。</a:t>
            </a:r>
          </a:p>
          <a:p>
            <a:pPr algn="l"/>
            <a:endParaRPr kumimoji="1" lang="ja-JP" altLang="en-US" sz="2800" dirty="0"/>
          </a:p>
          <a:p>
            <a:pPr algn="l"/>
            <a:r>
              <a:rPr lang="en-US" altLang="ja-JP" sz="2800" dirty="0"/>
              <a:t>〔</a:t>
            </a:r>
            <a:r>
              <a:rPr lang="ja-JP" altLang="en-US" sz="2800" dirty="0"/>
              <a:t>解答のヒント</a:t>
            </a:r>
            <a:r>
              <a:rPr lang="en-US" altLang="ja-JP" sz="2800" dirty="0"/>
              <a:t>〕 </a:t>
            </a:r>
            <a:r>
              <a:rPr lang="ja-JP" altLang="en-US" sz="2800" dirty="0"/>
              <a:t>本スライドで</a:t>
            </a:r>
            <a:r>
              <a:rPr lang="ja-JP" altLang="en-US" dirty="0"/>
              <a:t>説明していることを文章でまとめれば良い。両者の違いとしては、相対か市場か、額や決済日について規格なしか規格ありか、差金決済の有無、などに触れればよい。</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4101119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3200" dirty="0"/>
              <a:t>〔2</a:t>
            </a:r>
            <a:r>
              <a:rPr lang="ja-JP" altLang="en-US" sz="3200" dirty="0"/>
              <a:t>節　デリバティブ取引（つづき）</a:t>
            </a:r>
            <a:r>
              <a:rPr lang="en-US" altLang="ja-JP" sz="3200"/>
              <a:t>〕</a:t>
            </a:r>
            <a:endParaRPr lang="ja-JP" altLang="en-US" sz="3200" dirty="0"/>
          </a:p>
          <a:p>
            <a:pPr algn="l"/>
            <a:endParaRPr kumimoji="1" lang="ja-JP" altLang="en-US" sz="2800" dirty="0"/>
          </a:p>
          <a:p>
            <a:pPr marL="457200" indent="-457200" algn="l">
              <a:buFont typeface="Wingdings" panose="05000000000000000000" pitchFamily="2" charset="2"/>
              <a:buChar char="l"/>
            </a:pPr>
            <a:r>
              <a:rPr lang="ja-JP" altLang="en-US" sz="2800" dirty="0">
                <a:solidFill>
                  <a:srgbClr val="FF0000"/>
                </a:solidFill>
              </a:rPr>
              <a:t>オプション</a:t>
            </a:r>
            <a:r>
              <a:rPr lang="ja-JP" altLang="en-US" sz="2800" dirty="0"/>
              <a:t>（選択権付売買）取引は、先渡しの取引がさらに変形したような取引。</a:t>
            </a:r>
            <a:endParaRPr lang="en-US" altLang="ja-JP" sz="2800" dirty="0"/>
          </a:p>
          <a:p>
            <a:pPr marL="457200" indent="-457200" algn="l">
              <a:buFont typeface="Wingdings" panose="05000000000000000000" pitchFamily="2" charset="2"/>
              <a:buChar char="l"/>
            </a:pPr>
            <a:r>
              <a:rPr lang="ja-JP" altLang="en-US" sz="2800" dirty="0"/>
              <a:t>たとえば、先渡し取引ならば、「</a:t>
            </a:r>
            <a:r>
              <a:rPr lang="en-US" altLang="ja-JP" sz="2800" dirty="0"/>
              <a:t>A</a:t>
            </a:r>
            <a:r>
              <a:rPr lang="ja-JP" altLang="en-US" sz="2800" dirty="0"/>
              <a:t>が</a:t>
            </a:r>
            <a:r>
              <a:rPr lang="en-US" altLang="ja-JP" sz="2800" dirty="0"/>
              <a:t>B</a:t>
            </a:r>
            <a:r>
              <a:rPr lang="ja-JP" altLang="en-US" sz="2800" dirty="0"/>
              <a:t>に対して、</a:t>
            </a:r>
            <a:r>
              <a:rPr lang="en-US" altLang="ja-JP" sz="2800" dirty="0"/>
              <a:t>70</a:t>
            </a:r>
            <a:r>
              <a:rPr lang="ja-JP" altLang="en-US" sz="2800" dirty="0"/>
              <a:t>日後に</a:t>
            </a:r>
            <a:r>
              <a:rPr lang="en-US" altLang="ja-JP" sz="2800" dirty="0"/>
              <a:t>2000</a:t>
            </a:r>
            <a:r>
              <a:rPr lang="ja-JP" altLang="en-US" sz="2800" dirty="0"/>
              <a:t>万ドルを</a:t>
            </a:r>
            <a:r>
              <a:rPr lang="en-US" altLang="ja-JP" sz="2800" dirty="0"/>
              <a:t>$1=\110</a:t>
            </a:r>
            <a:r>
              <a:rPr lang="ja-JP" altLang="en-US" sz="2800" dirty="0"/>
              <a:t>のレートで売る」という契約。</a:t>
            </a:r>
          </a:p>
          <a:p>
            <a:pPr marL="457200" indent="-457200" algn="l">
              <a:buFont typeface="Wingdings" panose="05000000000000000000" pitchFamily="2" charset="2"/>
              <a:buChar char="l"/>
            </a:pPr>
            <a:r>
              <a:rPr lang="ja-JP" altLang="en-US" sz="2800" dirty="0"/>
              <a:t>これがオプション取引になると、「</a:t>
            </a:r>
            <a:r>
              <a:rPr lang="en-US" altLang="ja-JP" sz="2800" dirty="0"/>
              <a:t>A</a:t>
            </a:r>
            <a:r>
              <a:rPr lang="ja-JP" altLang="en-US" sz="2800" dirty="0"/>
              <a:t>が</a:t>
            </a:r>
            <a:r>
              <a:rPr lang="en-US" altLang="ja-JP" sz="2800" dirty="0"/>
              <a:t>B</a:t>
            </a:r>
            <a:r>
              <a:rPr lang="ja-JP" altLang="en-US" sz="2800" dirty="0"/>
              <a:t>に対して、</a:t>
            </a:r>
            <a:r>
              <a:rPr lang="en-US" altLang="ja-JP" sz="2800" dirty="0"/>
              <a:t>70</a:t>
            </a:r>
            <a:r>
              <a:rPr lang="ja-JP" altLang="en-US" sz="2800" dirty="0"/>
              <a:t>日後に</a:t>
            </a:r>
            <a:r>
              <a:rPr lang="en-US" altLang="ja-JP" sz="2800" dirty="0"/>
              <a:t>2000</a:t>
            </a:r>
            <a:r>
              <a:rPr lang="ja-JP" altLang="en-US" sz="2800" dirty="0"/>
              <a:t>万ドルを</a:t>
            </a:r>
            <a:r>
              <a:rPr lang="en-US" altLang="ja-JP" sz="2800" dirty="0"/>
              <a:t>$1=\110</a:t>
            </a:r>
            <a:r>
              <a:rPr lang="ja-JP" altLang="en-US" sz="2800" dirty="0"/>
              <a:t>のレートで売る権利を買う」という内容（一例）。</a:t>
            </a:r>
          </a:p>
          <a:p>
            <a:pPr marL="457200" indent="-457200" algn="l">
              <a:buFont typeface="Wingdings" panose="05000000000000000000" pitchFamily="2" charset="2"/>
              <a:buChar char="l"/>
            </a:pPr>
            <a:r>
              <a:rPr kumimoji="1" lang="en-US" altLang="ja-JP" sz="2800" dirty="0"/>
              <a:t>70</a:t>
            </a:r>
            <a:r>
              <a:rPr kumimoji="1" lang="ja-JP" altLang="en-US" sz="2800" dirty="0"/>
              <a:t>日後に</a:t>
            </a:r>
            <a:r>
              <a:rPr kumimoji="1" lang="en-US" altLang="ja-JP" sz="2800" dirty="0"/>
              <a:t>A</a:t>
            </a:r>
            <a:r>
              <a:rPr kumimoji="1" lang="ja-JP" altLang="en-US" sz="2800" dirty="0"/>
              <a:t>は、この権利を行使して</a:t>
            </a:r>
            <a:r>
              <a:rPr kumimoji="1" lang="en-US" altLang="ja-JP" sz="2800" dirty="0"/>
              <a:t>B</a:t>
            </a:r>
            <a:r>
              <a:rPr kumimoji="1" lang="ja-JP" altLang="en-US" sz="2800" dirty="0"/>
              <a:t>に</a:t>
            </a:r>
            <a:r>
              <a:rPr kumimoji="1" lang="en-US" altLang="ja-JP" sz="2800" dirty="0"/>
              <a:t>2000</a:t>
            </a:r>
            <a:r>
              <a:rPr kumimoji="1" lang="ja-JP" altLang="en-US" sz="2800" dirty="0"/>
              <a:t>万ドルを売ってもよいし、権利放棄して売らなくてもよい。</a:t>
            </a:r>
          </a:p>
          <a:p>
            <a:pPr marL="457200" indent="-457200" algn="l">
              <a:buFont typeface="Wingdings" panose="05000000000000000000" pitchFamily="2" charset="2"/>
              <a:buChar char="l"/>
            </a:pPr>
            <a:r>
              <a:rPr lang="ja-JP" altLang="en-US" sz="2800" dirty="0"/>
              <a:t>先渡しは契約通り実行しなくてはならないが、オプションは選択できる。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53329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こうした権利の購入は有料であり、</a:t>
            </a:r>
            <a:r>
              <a:rPr lang="en-US" altLang="ja-JP" sz="2800" dirty="0"/>
              <a:t>A</a:t>
            </a:r>
            <a:r>
              <a:rPr lang="ja-JP" altLang="en-US" sz="2800" dirty="0"/>
              <a:t>はＢにその料金（オプションのこの権利料のことを</a:t>
            </a:r>
            <a:r>
              <a:rPr lang="ja-JP" altLang="en-US" sz="2800" dirty="0">
                <a:solidFill>
                  <a:srgbClr val="FF0000"/>
                </a:solidFill>
              </a:rPr>
              <a:t>プレミアム</a:t>
            </a:r>
            <a:r>
              <a:rPr lang="ja-JP" altLang="en-US" sz="2800" dirty="0"/>
              <a:t>という。リスク回避のためのコストなので、一種の保険料という表現がされることもある）を支払う。つまり、先の文はより詳細に書くと、「</a:t>
            </a:r>
            <a:r>
              <a:rPr lang="en-US" altLang="ja-JP" sz="2800" dirty="0"/>
              <a:t>A</a:t>
            </a:r>
            <a:r>
              <a:rPr lang="ja-JP" altLang="en-US" sz="2800" dirty="0"/>
              <a:t>が</a:t>
            </a:r>
            <a:r>
              <a:rPr lang="en-US" altLang="ja-JP" sz="2800" dirty="0"/>
              <a:t>B</a:t>
            </a:r>
            <a:r>
              <a:rPr lang="ja-JP" altLang="en-US" sz="2800" dirty="0"/>
              <a:t>に対して、</a:t>
            </a:r>
            <a:r>
              <a:rPr lang="en-US" altLang="ja-JP" sz="2800" dirty="0"/>
              <a:t>70</a:t>
            </a:r>
            <a:r>
              <a:rPr lang="ja-JP" altLang="en-US" sz="2800" dirty="0"/>
              <a:t>日後に</a:t>
            </a:r>
            <a:r>
              <a:rPr lang="en-US" altLang="ja-JP" sz="2800" dirty="0"/>
              <a:t>2000</a:t>
            </a:r>
            <a:r>
              <a:rPr lang="ja-JP" altLang="en-US" sz="2800" dirty="0"/>
              <a:t>万ドルを</a:t>
            </a:r>
            <a:r>
              <a:rPr lang="en-US" altLang="ja-JP" sz="2800" dirty="0"/>
              <a:t>$1=\110</a:t>
            </a:r>
            <a:r>
              <a:rPr lang="ja-JP" altLang="en-US" sz="2800" dirty="0"/>
              <a:t>のレートで売る権利を</a:t>
            </a:r>
            <a:r>
              <a:rPr lang="en-US" altLang="ja-JP" sz="2800" dirty="0"/>
              <a:t>B</a:t>
            </a:r>
            <a:r>
              <a:rPr lang="ja-JP" altLang="en-US" sz="2800" dirty="0"/>
              <a:t>から</a:t>
            </a:r>
            <a:r>
              <a:rPr lang="en-US" altLang="ja-JP" sz="2800" dirty="0"/>
              <a:t>200</a:t>
            </a:r>
            <a:r>
              <a:rPr lang="ja-JP" altLang="en-US" sz="2800" dirty="0"/>
              <a:t>万ドルで買う」ということになる（</a:t>
            </a:r>
            <a:r>
              <a:rPr lang="en-US" altLang="ja-JP" sz="2800" dirty="0"/>
              <a:t>B</a:t>
            </a:r>
            <a:r>
              <a:rPr lang="ja-JP" altLang="en-US" sz="2800" dirty="0"/>
              <a:t>は</a:t>
            </a:r>
            <a:r>
              <a:rPr lang="en-US" altLang="ja-JP" sz="2800" dirty="0"/>
              <a:t>A</a:t>
            </a:r>
            <a:r>
              <a:rPr lang="ja-JP" altLang="en-US" sz="2800" dirty="0"/>
              <a:t>に権利を売って、</a:t>
            </a:r>
            <a:r>
              <a:rPr lang="en-US" altLang="ja-JP" sz="2800" dirty="0"/>
              <a:t>200</a:t>
            </a:r>
            <a:r>
              <a:rPr lang="ja-JP" altLang="en-US" sz="2800" dirty="0"/>
              <a:t>万ドルが収入となる）。以下、株式で説明する。なお、取引の数量は本質的ではないので、一単位当たりの取引のみで説明する。</a:t>
            </a:r>
          </a:p>
          <a:p>
            <a:pPr marL="457200" indent="-457200" algn="l">
              <a:buFont typeface="Wingdings" panose="05000000000000000000" pitchFamily="2" charset="2"/>
              <a:buChar char="l"/>
            </a:pPr>
            <a:r>
              <a:rPr lang="ja-JP" altLang="en-US" sz="2800" dirty="0"/>
              <a:t>例えば、あなたが</a:t>
            </a:r>
            <a:r>
              <a:rPr lang="en-US" altLang="ja-JP" sz="2800" dirty="0"/>
              <a:t>A</a:t>
            </a:r>
            <a:r>
              <a:rPr lang="ja-JP" altLang="en-US" sz="2800" dirty="0"/>
              <a:t>社株を</a:t>
            </a:r>
            <a:r>
              <a:rPr lang="en-US" altLang="ja-JP" sz="2800" dirty="0"/>
              <a:t>3</a:t>
            </a:r>
            <a:r>
              <a:rPr lang="ja-JP" altLang="en-US" sz="2800" dirty="0"/>
              <a:t>ヵ月以内</a:t>
            </a:r>
            <a:r>
              <a:rPr lang="en-US" altLang="ja-JP" sz="2800" baseline="30000" dirty="0"/>
              <a:t>※</a:t>
            </a:r>
            <a:r>
              <a:rPr lang="ja-JP" altLang="en-US" sz="2800" dirty="0"/>
              <a:t>に</a:t>
            </a:r>
            <a:r>
              <a:rPr lang="en-US" altLang="ja-JP" sz="2800" dirty="0"/>
              <a:t>100</a:t>
            </a:r>
            <a:r>
              <a:rPr lang="ja-JP" altLang="en-US" sz="2800" dirty="0"/>
              <a:t>ドルで売る権利（プット）を買ったと仮定しよう（この権利行使の際に適用されるレートを</a:t>
            </a:r>
            <a:r>
              <a:rPr lang="ja-JP" altLang="en-US" sz="2800" dirty="0">
                <a:solidFill>
                  <a:srgbClr val="FF0000"/>
                </a:solidFill>
              </a:rPr>
              <a:t>権利行使価格</a:t>
            </a:r>
            <a:r>
              <a:rPr lang="ja-JP" altLang="en-US" sz="2800" dirty="0"/>
              <a:t>：</a:t>
            </a:r>
            <a:r>
              <a:rPr lang="en-US" altLang="ja-JP" sz="2800" dirty="0"/>
              <a:t>strike price</a:t>
            </a:r>
            <a:r>
              <a:rPr lang="ja-JP" altLang="en-US" sz="2800" dirty="0"/>
              <a:t>という）。</a:t>
            </a:r>
          </a:p>
          <a:p>
            <a:pPr marL="360000" algn="l"/>
            <a:r>
              <a:rPr lang="en-US" altLang="ja-JP" sz="2800" dirty="0"/>
              <a:t>※ </a:t>
            </a:r>
            <a:r>
              <a:rPr lang="ja-JP" altLang="en-US" sz="2800" dirty="0"/>
              <a:t>このように何ヵ月</a:t>
            </a:r>
            <a:r>
              <a:rPr lang="ja-JP" altLang="en-US" sz="2800" dirty="0">
                <a:solidFill>
                  <a:srgbClr val="FF0000"/>
                </a:solidFill>
              </a:rPr>
              <a:t>以内</a:t>
            </a:r>
            <a:r>
              <a:rPr lang="ja-JP" altLang="en-US" sz="2800" dirty="0"/>
              <a:t>という場合をアメリカン型、何ヵ月後にという場合をヨーロピアン型という。売る権利を</a:t>
            </a:r>
            <a:r>
              <a:rPr lang="ja-JP" altLang="en-US" sz="2800" dirty="0">
                <a:solidFill>
                  <a:srgbClr val="FF0000"/>
                </a:solidFill>
              </a:rPr>
              <a:t>プット</a:t>
            </a:r>
            <a:r>
              <a:rPr lang="ja-JP" altLang="en-US" sz="2800" dirty="0"/>
              <a:t>、買う権利を</a:t>
            </a:r>
            <a:r>
              <a:rPr lang="ja-JP" altLang="en-US" sz="2800" dirty="0">
                <a:solidFill>
                  <a:srgbClr val="FF0000"/>
                </a:solidFill>
              </a:rPr>
              <a:t>コール</a:t>
            </a:r>
            <a:r>
              <a:rPr lang="ja-JP" altLang="en-US" sz="2800" dirty="0"/>
              <a:t>という。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02176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その際、権利を売った相手（すなわち、権利行使する場合には、この相手はＡ社株をあなたから買い取らなければならない）に対して手数料としてオプション料を支払う。それを</a:t>
            </a:r>
            <a:r>
              <a:rPr lang="en-US" altLang="ja-JP" sz="2800" dirty="0"/>
              <a:t>5</a:t>
            </a:r>
            <a:r>
              <a:rPr lang="ja-JP" altLang="en-US" sz="2800" dirty="0"/>
              <a:t>ドルと仮定する。</a:t>
            </a:r>
          </a:p>
          <a:p>
            <a:pPr marL="457200" indent="-457200" algn="l">
              <a:buFont typeface="Wingdings" panose="05000000000000000000" pitchFamily="2" charset="2"/>
              <a:buChar char="l"/>
            </a:pPr>
            <a:r>
              <a:rPr lang="en-US" altLang="ja-JP" sz="2800" dirty="0"/>
              <a:t>A</a:t>
            </a:r>
            <a:r>
              <a:rPr lang="ja-JP" altLang="en-US" sz="2800" dirty="0"/>
              <a:t>社株の現物市場での値段（原資産価格）が、</a:t>
            </a:r>
            <a:r>
              <a:rPr lang="en-US" altLang="ja-JP" sz="2800" dirty="0"/>
              <a:t>80</a:t>
            </a:r>
            <a:r>
              <a:rPr lang="ja-JP" altLang="en-US" sz="2800" dirty="0"/>
              <a:t>ドルや</a:t>
            </a:r>
            <a:r>
              <a:rPr lang="en-US" altLang="ja-JP" sz="2800" dirty="0"/>
              <a:t>90</a:t>
            </a:r>
            <a:r>
              <a:rPr lang="ja-JP" altLang="en-US" sz="2800" dirty="0"/>
              <a:t>ドルならば、権利を行使して</a:t>
            </a:r>
            <a:r>
              <a:rPr lang="en-US" altLang="ja-JP" sz="2800" dirty="0"/>
              <a:t>100</a:t>
            </a:r>
            <a:r>
              <a:rPr lang="ja-JP" altLang="en-US" sz="2800" dirty="0"/>
              <a:t>ドルで売れば得である。最初</a:t>
            </a:r>
            <a:r>
              <a:rPr lang="en-US" altLang="ja-JP" sz="2800" dirty="0"/>
              <a:t>A</a:t>
            </a:r>
            <a:r>
              <a:rPr lang="ja-JP" altLang="en-US" sz="2800" dirty="0"/>
              <a:t>社株を持っていなくても、現物市場において</a:t>
            </a:r>
            <a:r>
              <a:rPr lang="en-US" altLang="ja-JP" sz="2800" dirty="0"/>
              <a:t>80</a:t>
            </a:r>
            <a:r>
              <a:rPr lang="ja-JP" altLang="en-US" sz="2800" dirty="0"/>
              <a:t>ドルで購入し、プットを行使すれば</a:t>
            </a:r>
            <a:r>
              <a:rPr lang="en-US" altLang="ja-JP" sz="2800" dirty="0"/>
              <a:t>100</a:t>
            </a:r>
            <a:r>
              <a:rPr lang="ja-JP" altLang="en-US" sz="2800" dirty="0"/>
              <a:t>ドルで売ることができるからである。</a:t>
            </a:r>
          </a:p>
          <a:p>
            <a:pPr marL="457200" indent="-457200" algn="l">
              <a:buFont typeface="Wingdings" panose="05000000000000000000" pitchFamily="2" charset="2"/>
              <a:buChar char="l"/>
            </a:pPr>
            <a:r>
              <a:rPr lang="ja-JP" altLang="en-US" sz="2800" dirty="0"/>
              <a:t>しかし、原資産価格が</a:t>
            </a:r>
            <a:r>
              <a:rPr lang="en-US" altLang="ja-JP" sz="2800" dirty="0"/>
              <a:t>100</a:t>
            </a:r>
            <a:r>
              <a:rPr lang="ja-JP" altLang="en-US" sz="2800" dirty="0"/>
              <a:t>ドルならば、権利を行使してもしなくても同じである。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5511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もし</a:t>
            </a:r>
            <a:r>
              <a:rPr lang="en-US" altLang="ja-JP" sz="2800" dirty="0"/>
              <a:t>110</a:t>
            </a:r>
            <a:r>
              <a:rPr lang="ja-JP" altLang="en-US" sz="2800" dirty="0"/>
              <a:t>ドルなど</a:t>
            </a:r>
            <a:r>
              <a:rPr lang="en-US" altLang="ja-JP" sz="2800" dirty="0"/>
              <a:t>100</a:t>
            </a:r>
            <a:r>
              <a:rPr lang="ja-JP" altLang="en-US" sz="2800" dirty="0"/>
              <a:t>ドル以上になるなら、権利行使して</a:t>
            </a:r>
            <a:r>
              <a:rPr lang="en-US" altLang="ja-JP" sz="2800" dirty="0"/>
              <a:t>100</a:t>
            </a:r>
            <a:r>
              <a:rPr lang="ja-JP" altLang="en-US" sz="2800" dirty="0"/>
              <a:t>ドルで売るよりも市場で</a:t>
            </a:r>
            <a:r>
              <a:rPr lang="en-US" altLang="ja-JP" sz="2800" dirty="0"/>
              <a:t>110</a:t>
            </a:r>
            <a:r>
              <a:rPr lang="ja-JP" altLang="en-US" sz="2800" dirty="0"/>
              <a:t>ドルで売るほうが得なので、権利を行使しない</a:t>
            </a:r>
            <a:r>
              <a:rPr lang="en-US" altLang="ja-JP" sz="2800" baseline="30000" dirty="0"/>
              <a:t>※</a:t>
            </a:r>
            <a:r>
              <a:rPr lang="ja-JP" altLang="en-US" sz="2800" dirty="0"/>
              <a:t>。</a:t>
            </a:r>
          </a:p>
          <a:p>
            <a:pPr marL="360000" algn="l"/>
            <a:r>
              <a:rPr kumimoji="1" lang="en-US" altLang="ja-JP" sz="2800" dirty="0"/>
              <a:t>※</a:t>
            </a:r>
            <a:r>
              <a:rPr lang="ja-JP" altLang="en-US" sz="2800" dirty="0"/>
              <a:t>このように、権利行使して</a:t>
            </a:r>
            <a:r>
              <a:rPr lang="ja-JP" altLang="en-US" sz="2800"/>
              <a:t>も利益が出ない</a:t>
            </a:r>
            <a:r>
              <a:rPr lang="ja-JP" altLang="en-US" sz="2800" dirty="0"/>
              <a:t>状態のことをアウト・オブ・ザ・マネーという。逆に、権利行使すれば利益が出る状態のことをイン・ザ・マネーという。</a:t>
            </a:r>
            <a:endParaRPr lang="en-US" altLang="ja-JP" sz="2800" dirty="0"/>
          </a:p>
          <a:p>
            <a:pPr marL="457200" indent="-457200" algn="l">
              <a:buFont typeface="Wingdings" panose="05000000000000000000" pitchFamily="2" charset="2"/>
              <a:buChar char="l"/>
            </a:pPr>
            <a:r>
              <a:rPr lang="ja-JP" altLang="en-US" sz="2800" dirty="0"/>
              <a:t>ちょうど</a:t>
            </a:r>
            <a:r>
              <a:rPr lang="en-US" altLang="ja-JP" sz="2800" dirty="0"/>
              <a:t>100</a:t>
            </a:r>
            <a:r>
              <a:rPr lang="ja-JP" altLang="en-US" sz="2800" dirty="0"/>
              <a:t>円の箇所が権利行使・非行使の分かれ目であり、権利行使価格（ストライク・プライス）と呼ばれている。</a:t>
            </a:r>
          </a:p>
          <a:p>
            <a:pPr marL="457200" indent="-457200" algn="l">
              <a:buFont typeface="Wingdings" panose="05000000000000000000" pitchFamily="2" charset="2"/>
              <a:buChar char="l"/>
            </a:pPr>
            <a:r>
              <a:rPr lang="ja-JP" altLang="en-US" sz="2800" dirty="0"/>
              <a:t>以上の取引（の可能性）に伴う損益を表とグラフで示せば、次のようになる。</a:t>
            </a:r>
            <a:endParaRPr lang="en-US" altLang="ja-JP" sz="2800" dirty="0"/>
          </a:p>
          <a:p>
            <a:pPr marL="457200" indent="-457200" algn="l">
              <a:buFont typeface="Wingdings" panose="05000000000000000000" pitchFamily="2" charset="2"/>
              <a:buChar char="l"/>
            </a:pPr>
            <a:r>
              <a:rPr lang="ja-JP" altLang="en-US" sz="2800" dirty="0"/>
              <a:t>グラフの右半分でゼロよりも下に下がっているのは、権利行使価格分の支払いコストが最初に発生しているから。</a:t>
            </a:r>
            <a:endParaRPr lang="en-US" altLang="ja-JP" sz="2800"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366002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プット（売る権利）の買いにおける損益</a:t>
            </a:r>
            <a:r>
              <a:rPr lang="en-US" altLang="ja-JP" sz="2800" dirty="0"/>
              <a:t>〕</a:t>
            </a:r>
            <a:r>
              <a:rPr lang="ja-JP" altLang="en-US" sz="2800" dirty="0"/>
              <a:t>　　（単位：ドル）</a:t>
            </a:r>
          </a:p>
          <a:p>
            <a:pPr algn="l"/>
            <a:r>
              <a:rPr lang="en-US" altLang="ja-JP" sz="2800" dirty="0"/>
              <a:t>※</a:t>
            </a:r>
            <a:r>
              <a:rPr lang="ja-JP" altLang="en-US" sz="2800" dirty="0"/>
              <a:t>権利行使価格は</a:t>
            </a:r>
            <a:r>
              <a:rPr lang="en-US" altLang="ja-JP" sz="2800" dirty="0"/>
              <a:t>100</a:t>
            </a:r>
            <a:r>
              <a:rPr lang="ja-JP" altLang="en-US" sz="2800" dirty="0"/>
              <a:t>ドル、プレミアムは</a:t>
            </a:r>
            <a:r>
              <a:rPr lang="en-US" altLang="ja-JP" sz="2800" dirty="0"/>
              <a:t>5</a:t>
            </a:r>
            <a:r>
              <a:rPr lang="ja-JP" altLang="en-US" sz="2800" dirty="0"/>
              <a:t>ドル。</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1D38D24B-26D1-4C11-998E-0F758A80E34A}"/>
              </a:ext>
            </a:extLst>
          </p:cNvPr>
          <p:cNvPicPr>
            <a:picLocks noChangeAspect="1"/>
          </p:cNvPicPr>
          <p:nvPr/>
        </p:nvPicPr>
        <p:blipFill>
          <a:blip r:embed="rId4"/>
          <a:stretch>
            <a:fillRect/>
          </a:stretch>
        </p:blipFill>
        <p:spPr>
          <a:xfrm>
            <a:off x="766353" y="2438945"/>
            <a:ext cx="6832242" cy="3994512"/>
          </a:xfrm>
          <a:prstGeom prst="rect">
            <a:avLst/>
          </a:prstGeom>
        </p:spPr>
      </p:pic>
      <p:sp>
        <p:nvSpPr>
          <p:cNvPr id="5" name="テキスト ボックス 4">
            <a:extLst>
              <a:ext uri="{FF2B5EF4-FFF2-40B4-BE49-F238E27FC236}">
                <a16:creationId xmlns:a16="http://schemas.microsoft.com/office/drawing/2014/main" id="{169BE390-0D81-43A2-B40C-FF98CB4B9B32}"/>
              </a:ext>
            </a:extLst>
          </p:cNvPr>
          <p:cNvSpPr txBox="1"/>
          <p:nvPr/>
        </p:nvSpPr>
        <p:spPr>
          <a:xfrm>
            <a:off x="7544148" y="2294326"/>
            <a:ext cx="3780064" cy="4247317"/>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dirty="0"/>
              <a:t>たとえば、</a:t>
            </a:r>
            <a:r>
              <a:rPr kumimoji="1" lang="en-US" altLang="ja-JP" dirty="0"/>
              <a:t>A</a:t>
            </a:r>
            <a:r>
              <a:rPr kumimoji="1" lang="ja-JP" altLang="en-US" dirty="0"/>
              <a:t>株の価格が市場で</a:t>
            </a:r>
            <a:r>
              <a:rPr kumimoji="1" lang="en-US" altLang="ja-JP" dirty="0"/>
              <a:t>80</a:t>
            </a:r>
            <a:r>
              <a:rPr kumimoji="1" lang="ja-JP" altLang="en-US" dirty="0"/>
              <a:t>ドルのときは、オプションを契約した相手に</a:t>
            </a:r>
            <a:r>
              <a:rPr kumimoji="1" lang="en-US" altLang="ja-JP" dirty="0"/>
              <a:t>100</a:t>
            </a:r>
            <a:r>
              <a:rPr kumimoji="1" lang="ja-JP" altLang="en-US" dirty="0"/>
              <a:t>ドルで売る方が、市場で</a:t>
            </a:r>
            <a:r>
              <a:rPr kumimoji="1" lang="en-US" altLang="ja-JP" dirty="0"/>
              <a:t>80</a:t>
            </a:r>
            <a:r>
              <a:rPr kumimoji="1" lang="ja-JP" altLang="en-US" dirty="0"/>
              <a:t>ドルで売るよりも得である</a:t>
            </a:r>
          </a:p>
          <a:p>
            <a:pPr marL="285750" indent="-285750">
              <a:buFont typeface="Wingdings" panose="05000000000000000000" pitchFamily="2" charset="2"/>
              <a:buChar char="l"/>
            </a:pPr>
            <a:r>
              <a:rPr kumimoji="1" lang="ja-JP" altLang="en-US" dirty="0"/>
              <a:t>別表現としては、市場で</a:t>
            </a:r>
            <a:r>
              <a:rPr kumimoji="1" lang="en-US" altLang="ja-JP" dirty="0"/>
              <a:t>80</a:t>
            </a:r>
            <a:r>
              <a:rPr kumimoji="1" lang="ja-JP" altLang="en-US" dirty="0"/>
              <a:t>ドルで</a:t>
            </a:r>
            <a:r>
              <a:rPr kumimoji="1" lang="en-US" altLang="ja-JP" dirty="0"/>
              <a:t>A</a:t>
            </a:r>
            <a:r>
              <a:rPr kumimoji="1" lang="ja-JP" altLang="en-US" dirty="0"/>
              <a:t>株を購入して、相手に</a:t>
            </a:r>
            <a:r>
              <a:rPr kumimoji="1" lang="en-US" altLang="ja-JP" dirty="0"/>
              <a:t>100</a:t>
            </a:r>
            <a:r>
              <a:rPr kumimoji="1" lang="ja-JP" altLang="en-US" dirty="0"/>
              <a:t>ドルで売ると利益が出る。</a:t>
            </a:r>
          </a:p>
          <a:p>
            <a:pPr marL="285750" indent="-285750">
              <a:buFont typeface="Wingdings" panose="05000000000000000000" pitchFamily="2" charset="2"/>
              <a:buChar char="l"/>
            </a:pPr>
            <a:r>
              <a:rPr kumimoji="1" lang="ja-JP" altLang="en-US" dirty="0"/>
              <a:t>よって利益は</a:t>
            </a:r>
            <a:r>
              <a:rPr kumimoji="1" lang="en-US" altLang="ja-JP" dirty="0"/>
              <a:t>20</a:t>
            </a:r>
            <a:r>
              <a:rPr kumimoji="1" lang="ja-JP" altLang="en-US" dirty="0"/>
              <a:t>ドルだが、最初にオプション料を相手に払っているので、</a:t>
            </a:r>
            <a:r>
              <a:rPr kumimoji="1" lang="en-US" altLang="ja-JP" dirty="0"/>
              <a:t>20</a:t>
            </a:r>
            <a:r>
              <a:rPr kumimoji="1" lang="ja-JP" altLang="en-US" dirty="0"/>
              <a:t>マイナス</a:t>
            </a:r>
            <a:r>
              <a:rPr kumimoji="1" lang="en-US" altLang="ja-JP" dirty="0"/>
              <a:t>5</a:t>
            </a:r>
            <a:r>
              <a:rPr kumimoji="1" lang="ja-JP" altLang="en-US" dirty="0"/>
              <a:t>ドルの</a:t>
            </a:r>
            <a:r>
              <a:rPr kumimoji="1" lang="en-US" altLang="ja-JP" dirty="0"/>
              <a:t>15</a:t>
            </a:r>
            <a:r>
              <a:rPr kumimoji="1" lang="ja-JP" altLang="en-US" dirty="0"/>
              <a:t>ドルが利益ということになる。</a:t>
            </a:r>
          </a:p>
          <a:p>
            <a:pPr marL="285750" indent="-285750">
              <a:buFont typeface="Wingdings" panose="05000000000000000000" pitchFamily="2" charset="2"/>
              <a:buChar char="l"/>
            </a:pPr>
            <a:r>
              <a:rPr lang="ja-JP" altLang="en-US" dirty="0"/>
              <a:t>権利行使価格よりも原資産価格が高くなれば、そもそも権利行使しないので、オプション料だけが算入される。</a:t>
            </a:r>
            <a:endParaRPr kumimoji="1" lang="ja-JP" altLang="en-US" dirty="0"/>
          </a:p>
        </p:txBody>
      </p:sp>
    </p:spTree>
    <p:custDataLst>
      <p:tags r:id="rId1"/>
    </p:custDataLst>
    <p:extLst>
      <p:ext uri="{BB962C8B-B14F-4D97-AF65-F5344CB8AC3E}">
        <p14:creationId xmlns:p14="http://schemas.microsoft.com/office/powerpoint/2010/main" val="423753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デリバティブ取引は、必ずしも国際金融取引のみにかかわるものではないが、以下では、なるべく国際金融にかかわる内容を例にしながら説明する。</a:t>
            </a:r>
          </a:p>
          <a:p>
            <a:pPr marL="457200" indent="-457200" algn="l">
              <a:buFont typeface="Wingdings" panose="05000000000000000000" pitchFamily="2" charset="2"/>
              <a:buChar char="l"/>
            </a:pPr>
            <a:r>
              <a:rPr lang="ja-JP" altLang="en-US" sz="2800" dirty="0"/>
              <a:t>先渡し（</a:t>
            </a:r>
            <a:r>
              <a:rPr lang="en-US" altLang="ja-JP" sz="2800" dirty="0"/>
              <a:t>forward</a:t>
            </a:r>
            <a:r>
              <a:rPr lang="ja-JP" altLang="en-US" sz="2800" dirty="0"/>
              <a:t>）とは、将来の一定時点に資産を引き渡す量・価格を現時点で、相対（あいたい）で決める契約である（ただし、為替取引に関しては、相対での先渡し取引のことを習慣上、先物取引と呼ぶことが多い）。</a:t>
            </a:r>
          </a:p>
          <a:p>
            <a:pPr marL="457200" indent="-457200" algn="l">
              <a:buFont typeface="Wingdings" panose="05000000000000000000" pitchFamily="2" charset="2"/>
              <a:buChar char="l"/>
            </a:pPr>
            <a:r>
              <a:rPr lang="ja-JP" altLang="en-US" sz="2800" dirty="0"/>
              <a:t>相対取引は、店頭（てんとう）（</a:t>
            </a:r>
            <a:r>
              <a:rPr lang="en-US" altLang="ja-JP" sz="2800" dirty="0"/>
              <a:t>OTC: over-the-counter</a:t>
            </a:r>
            <a:r>
              <a:rPr lang="ja-JP" altLang="en-US" sz="2800" dirty="0"/>
              <a:t>）取引ともいい、取引所（</a:t>
            </a:r>
            <a:r>
              <a:rPr lang="en-US" altLang="ja-JP" sz="2800" dirty="0"/>
              <a:t>exchange</a:t>
            </a:r>
            <a:r>
              <a:rPr lang="ja-JP" altLang="en-US" sz="2800" dirty="0"/>
              <a:t>）ではなく、相手と個別に協議する取引のことである。前節の為替リスクとそれへの対応についての説明と重複するが、復習をかねて再度説明しよう。</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55186432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プットの買い、損益（縦軸）</a:t>
            </a:r>
            <a:r>
              <a:rPr lang="en-US" altLang="ja-JP" sz="2800" dirty="0"/>
              <a:t>〕</a:t>
            </a:r>
            <a:r>
              <a:rPr lang="ja-JP" altLang="en-US" sz="2800" dirty="0"/>
              <a:t>　（単位：ドル）</a:t>
            </a:r>
          </a:p>
          <a:p>
            <a:pPr algn="l"/>
            <a:endParaRPr kumimoji="1" lang="ja-JP" altLang="en-US" sz="2800" dirty="0"/>
          </a:p>
          <a:p>
            <a:pPr algn="l"/>
            <a:endParaRPr kumimoji="1" lang="ja-JP" altLang="en-US" dirty="0"/>
          </a:p>
          <a:p>
            <a:pPr algn="l"/>
            <a:endParaRPr lang="ja-JP" altLang="en-US" dirty="0"/>
          </a:p>
          <a:p>
            <a:pPr algn="l"/>
            <a:r>
              <a:rPr kumimoji="1" lang="ja-JP" altLang="en-US" dirty="0"/>
              <a:t>　　　　　　　　　　</a:t>
            </a:r>
            <a:r>
              <a:rPr kumimoji="1" lang="en-US" altLang="ja-JP" dirty="0"/>
              <a:t>100</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grpSp>
        <p:nvGrpSpPr>
          <p:cNvPr id="5" name="グループ化 4">
            <a:extLst>
              <a:ext uri="{FF2B5EF4-FFF2-40B4-BE49-F238E27FC236}">
                <a16:creationId xmlns:a16="http://schemas.microsoft.com/office/drawing/2014/main" id="{7B5AA4E9-FE2A-46DC-B647-A95634D75240}"/>
              </a:ext>
            </a:extLst>
          </p:cNvPr>
          <p:cNvGrpSpPr/>
          <p:nvPr/>
        </p:nvGrpSpPr>
        <p:grpSpPr>
          <a:xfrm>
            <a:off x="1371600" y="1934936"/>
            <a:ext cx="4996543" cy="3731078"/>
            <a:chOff x="1371600" y="1934936"/>
            <a:chExt cx="4996543" cy="3731078"/>
          </a:xfrm>
        </p:grpSpPr>
        <p:cxnSp>
          <p:nvCxnSpPr>
            <p:cNvPr id="9" name="直線矢印コネクタ 8">
              <a:extLst>
                <a:ext uri="{FF2B5EF4-FFF2-40B4-BE49-F238E27FC236}">
                  <a16:creationId xmlns:a16="http://schemas.microsoft.com/office/drawing/2014/main" id="{D53B8F47-8533-406D-B098-CDE45A08F88C}"/>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DCD5E5AE-F1D1-441C-A1C8-9063261C1456}"/>
                </a:ext>
              </a:extLst>
            </p:cNvPr>
            <p:cNvGrpSpPr/>
            <p:nvPr/>
          </p:nvGrpSpPr>
          <p:grpSpPr>
            <a:xfrm>
              <a:off x="1371600" y="1934936"/>
              <a:ext cx="4516244" cy="3731078"/>
              <a:chOff x="1371600" y="1934936"/>
              <a:chExt cx="4516244" cy="3731078"/>
            </a:xfrm>
          </p:grpSpPr>
          <p:cxnSp>
            <p:nvCxnSpPr>
              <p:cNvPr id="7" name="直線矢印コネクタ 6">
                <a:extLst>
                  <a:ext uri="{FF2B5EF4-FFF2-40B4-BE49-F238E27FC236}">
                    <a16:creationId xmlns:a16="http://schemas.microsoft.com/office/drawing/2014/main" id="{A78E4238-3398-4B36-B661-54229D7E368F}"/>
                  </a:ext>
                </a:extLst>
              </p:cNvPr>
              <p:cNvCxnSpPr/>
              <p:nvPr/>
            </p:nvCxnSpPr>
            <p:spPr>
              <a:xfrm flipV="1">
                <a:off x="1371600" y="1934936"/>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0FC18216-BD00-479A-AE07-4563D3937529}"/>
                  </a:ext>
                </a:extLst>
              </p:cNvPr>
              <p:cNvGrpSpPr/>
              <p:nvPr/>
            </p:nvGrpSpPr>
            <p:grpSpPr>
              <a:xfrm>
                <a:off x="1661532" y="2430966"/>
                <a:ext cx="4226312" cy="1650380"/>
                <a:chOff x="1661532" y="2430966"/>
                <a:chExt cx="4226312" cy="1650380"/>
              </a:xfrm>
            </p:grpSpPr>
            <p:cxnSp>
              <p:nvCxnSpPr>
                <p:cNvPr id="11" name="直線コネクタ 10">
                  <a:extLst>
                    <a:ext uri="{FF2B5EF4-FFF2-40B4-BE49-F238E27FC236}">
                      <a16:creationId xmlns:a16="http://schemas.microsoft.com/office/drawing/2014/main" id="{2F5E30E1-360D-43FA-9E09-EFFAF4C58778}"/>
                    </a:ext>
                  </a:extLst>
                </p:cNvPr>
                <p:cNvCxnSpPr>
                  <a:cxnSpLocks/>
                </p:cNvCxnSpPr>
                <p:nvPr/>
              </p:nvCxnSpPr>
              <p:spPr>
                <a:xfrm>
                  <a:off x="1661532" y="2430966"/>
                  <a:ext cx="1141701" cy="1650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F0D92E37-4DA7-4696-8930-B4E79F9C6ED4}"/>
                    </a:ext>
                  </a:extLst>
                </p:cNvPr>
                <p:cNvCxnSpPr>
                  <a:cxnSpLocks/>
                </p:cNvCxnSpPr>
                <p:nvPr/>
              </p:nvCxnSpPr>
              <p:spPr>
                <a:xfrm>
                  <a:off x="2803233" y="4081346"/>
                  <a:ext cx="30846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grpSp>
      <p:sp>
        <p:nvSpPr>
          <p:cNvPr id="18" name="テキスト ボックス 17">
            <a:extLst>
              <a:ext uri="{FF2B5EF4-FFF2-40B4-BE49-F238E27FC236}">
                <a16:creationId xmlns:a16="http://schemas.microsoft.com/office/drawing/2014/main" id="{C5D1197C-7576-4B60-9CA9-F5FFA48B575F}"/>
              </a:ext>
            </a:extLst>
          </p:cNvPr>
          <p:cNvSpPr txBox="1"/>
          <p:nvPr/>
        </p:nvSpPr>
        <p:spPr>
          <a:xfrm>
            <a:off x="6657277" y="3289610"/>
            <a:ext cx="4047885" cy="1015663"/>
          </a:xfrm>
          <a:prstGeom prst="rect">
            <a:avLst/>
          </a:prstGeom>
          <a:noFill/>
        </p:spPr>
        <p:txBody>
          <a:bodyPr wrap="square" rtlCol="0">
            <a:spAutoFit/>
          </a:bodyPr>
          <a:lstStyle/>
          <a:p>
            <a:r>
              <a:rPr kumimoji="1" lang="ja-JP" altLang="en-US" sz="2000" dirty="0"/>
              <a:t>原資産価格</a:t>
            </a:r>
          </a:p>
          <a:p>
            <a:r>
              <a:rPr lang="ja-JP" altLang="en-US" sz="2000" dirty="0"/>
              <a:t>（権利行使・不行使を判断するときの当該資産の市場価格）</a:t>
            </a:r>
            <a:endParaRPr kumimoji="1" lang="ja-JP" altLang="en-US" sz="2000" dirty="0"/>
          </a:p>
        </p:txBody>
      </p:sp>
      <p:cxnSp>
        <p:nvCxnSpPr>
          <p:cNvPr id="20" name="直線コネクタ 19">
            <a:extLst>
              <a:ext uri="{FF2B5EF4-FFF2-40B4-BE49-F238E27FC236}">
                <a16:creationId xmlns:a16="http://schemas.microsoft.com/office/drawing/2014/main" id="{B2FBE8FB-6FAB-4F90-8BDE-7D0DC7B1E280}"/>
              </a:ext>
            </a:extLst>
          </p:cNvPr>
          <p:cNvCxnSpPr>
            <a:cxnSpLocks/>
          </p:cNvCxnSpPr>
          <p:nvPr/>
        </p:nvCxnSpPr>
        <p:spPr>
          <a:xfrm>
            <a:off x="1371600" y="4081346"/>
            <a:ext cx="1431633"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4627147D-711F-4902-9F46-FD24F45CE4F7}"/>
              </a:ext>
            </a:extLst>
          </p:cNvPr>
          <p:cNvSpPr txBox="1"/>
          <p:nvPr/>
        </p:nvSpPr>
        <p:spPr>
          <a:xfrm>
            <a:off x="813582" y="3816986"/>
            <a:ext cx="536173" cy="523220"/>
          </a:xfrm>
          <a:prstGeom prst="rect">
            <a:avLst/>
          </a:prstGeom>
          <a:noFill/>
        </p:spPr>
        <p:txBody>
          <a:bodyPr wrap="square" rtlCol="0">
            <a:spAutoFit/>
          </a:bodyPr>
          <a:lstStyle/>
          <a:p>
            <a:r>
              <a:rPr kumimoji="1" lang="en-US" altLang="ja-JP" sz="2800" dirty="0"/>
              <a:t>-5</a:t>
            </a:r>
            <a:endParaRPr kumimoji="1" lang="ja-JP" altLang="en-US" sz="2800" dirty="0"/>
          </a:p>
        </p:txBody>
      </p:sp>
      <p:cxnSp>
        <p:nvCxnSpPr>
          <p:cNvPr id="24" name="直線コネクタ 23">
            <a:extLst>
              <a:ext uri="{FF2B5EF4-FFF2-40B4-BE49-F238E27FC236}">
                <a16:creationId xmlns:a16="http://schemas.microsoft.com/office/drawing/2014/main" id="{B3569322-BC1C-48C9-8CEA-ABB8258B83CD}"/>
              </a:ext>
            </a:extLst>
          </p:cNvPr>
          <p:cNvCxnSpPr/>
          <p:nvPr/>
        </p:nvCxnSpPr>
        <p:spPr>
          <a:xfrm>
            <a:off x="2803233" y="3526971"/>
            <a:ext cx="0" cy="55437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745168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また、あなたにプット（売る権利）を売った相手の損益のグラフは、下のように上述のグラフとは横軸を中心に上下反転した形となる。</a:t>
            </a:r>
          </a:p>
          <a:p>
            <a:pPr marL="457200" indent="-457200" algn="l">
              <a:buFont typeface="Wingdings" panose="05000000000000000000" pitchFamily="2" charset="2"/>
              <a:buChar char="l"/>
            </a:pPr>
            <a:r>
              <a:rPr lang="ja-JP" altLang="en-US" sz="2800" dirty="0"/>
              <a:t>プットの買いと立場が逆なので、損益の計算はプラス・マイナスが逆である。</a:t>
            </a:r>
          </a:p>
          <a:p>
            <a:pPr marL="457200" indent="-457200" algn="l">
              <a:buFont typeface="Wingdings" panose="05000000000000000000" pitchFamily="2" charset="2"/>
              <a:buChar char="l"/>
            </a:pPr>
            <a:r>
              <a:rPr lang="ja-JP" altLang="en-US" sz="2800" dirty="0"/>
              <a:t>たとえば、原資産価格が</a:t>
            </a:r>
            <a:r>
              <a:rPr lang="en-US" altLang="ja-JP" sz="2800" dirty="0"/>
              <a:t>80</a:t>
            </a:r>
            <a:r>
              <a:rPr lang="ja-JP" altLang="en-US" sz="2800" dirty="0"/>
              <a:t>ドルのときは、あなたが権利行使するので、相手としては、市場で</a:t>
            </a:r>
            <a:r>
              <a:rPr lang="en-US" altLang="ja-JP" sz="2800" dirty="0"/>
              <a:t>80</a:t>
            </a:r>
            <a:r>
              <a:rPr lang="ja-JP" altLang="en-US" sz="2800" dirty="0"/>
              <a:t>ドルで買える</a:t>
            </a:r>
            <a:r>
              <a:rPr lang="en-US" altLang="ja-JP" sz="2800" dirty="0"/>
              <a:t>A</a:t>
            </a:r>
            <a:r>
              <a:rPr lang="ja-JP" altLang="en-US" sz="2800" dirty="0"/>
              <a:t>株をあなたから</a:t>
            </a:r>
            <a:r>
              <a:rPr lang="en-US" altLang="ja-JP" sz="2800" dirty="0"/>
              <a:t>100</a:t>
            </a:r>
            <a:r>
              <a:rPr lang="ja-JP" altLang="en-US" sz="2800" dirty="0"/>
              <a:t>ドルで買わされるのだから、－</a:t>
            </a:r>
            <a:r>
              <a:rPr lang="en-US" altLang="ja-JP" sz="2800" dirty="0"/>
              <a:t>100</a:t>
            </a:r>
            <a:r>
              <a:rPr lang="ja-JP" altLang="en-US" sz="2800" dirty="0"/>
              <a:t>＋</a:t>
            </a:r>
            <a:r>
              <a:rPr lang="en-US" altLang="ja-JP" sz="2800" dirty="0"/>
              <a:t>80</a:t>
            </a:r>
            <a:r>
              <a:rPr lang="ja-JP" altLang="en-US" sz="2800" dirty="0"/>
              <a:t>＋</a:t>
            </a:r>
            <a:r>
              <a:rPr lang="en-US" altLang="ja-JP" sz="2800" dirty="0"/>
              <a:t>5</a:t>
            </a:r>
            <a:r>
              <a:rPr lang="ja-JP" altLang="en-US" sz="2800" dirty="0"/>
              <a:t>（プレミアム）＝－</a:t>
            </a:r>
            <a:r>
              <a:rPr lang="en-US" altLang="ja-JP" sz="2800" dirty="0"/>
              <a:t>15</a:t>
            </a:r>
            <a:r>
              <a:rPr lang="ja-JP" altLang="en-US" sz="2800" dirty="0"/>
              <a:t>。</a:t>
            </a:r>
          </a:p>
          <a:p>
            <a:pPr marL="457200" indent="-457200" algn="l">
              <a:buFont typeface="Wingdings" panose="05000000000000000000" pitchFamily="2" charset="2"/>
              <a:buChar char="l"/>
            </a:pPr>
            <a:r>
              <a:rPr lang="ja-JP" altLang="en-US" sz="2800" dirty="0"/>
              <a:t>これは、あなたにとっての、</a:t>
            </a:r>
            <a:r>
              <a:rPr lang="en-US" altLang="ja-JP" sz="2800" dirty="0"/>
              <a:t>100</a:t>
            </a:r>
            <a:r>
              <a:rPr lang="ja-JP" altLang="en-US" sz="2800" dirty="0"/>
              <a:t>－</a:t>
            </a:r>
            <a:r>
              <a:rPr lang="en-US" altLang="ja-JP" sz="2800" dirty="0"/>
              <a:t>80</a:t>
            </a:r>
            <a:r>
              <a:rPr lang="ja-JP" altLang="en-US" sz="2800" dirty="0"/>
              <a:t>－</a:t>
            </a:r>
            <a:r>
              <a:rPr lang="en-US" altLang="ja-JP" sz="2800" dirty="0"/>
              <a:t>5</a:t>
            </a:r>
            <a:r>
              <a:rPr lang="ja-JP" altLang="en-US" sz="2800" dirty="0"/>
              <a:t>＝</a:t>
            </a:r>
            <a:r>
              <a:rPr lang="en-US" altLang="ja-JP" sz="2800" dirty="0"/>
              <a:t>15</a:t>
            </a:r>
            <a:r>
              <a:rPr lang="ja-JP" altLang="en-US" sz="2800" dirty="0"/>
              <a:t>、という上記の計算と符合がプラマイゼロ。よって、損益合計のグラフは買いと売りで上下反転する。</a:t>
            </a:r>
          </a:p>
          <a:p>
            <a:pPr marL="457200" indent="-457200" algn="l">
              <a:buFont typeface="Wingdings" panose="05000000000000000000" pitchFamily="2" charset="2"/>
              <a:buChar char="l"/>
            </a:pP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380767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プットの買いと</a:t>
            </a:r>
            <a:r>
              <a:rPr lang="ja-JP" altLang="en-US" sz="2800" dirty="0">
                <a:solidFill>
                  <a:srgbClr val="FF0000"/>
                </a:solidFill>
              </a:rPr>
              <a:t>売り</a:t>
            </a:r>
            <a:r>
              <a:rPr lang="ja-JP" altLang="en-US" sz="2800" dirty="0"/>
              <a:t>、損益（縦軸）</a:t>
            </a:r>
            <a:r>
              <a:rPr lang="en-US" altLang="ja-JP" sz="2800" dirty="0"/>
              <a:t>〕</a:t>
            </a:r>
            <a:r>
              <a:rPr lang="ja-JP" altLang="en-US" sz="2800" dirty="0"/>
              <a:t>　（単位：ドル）</a:t>
            </a:r>
          </a:p>
          <a:p>
            <a:pPr algn="l"/>
            <a:endParaRPr kumimoji="1" lang="ja-JP" altLang="en-US" sz="2800" dirty="0"/>
          </a:p>
          <a:p>
            <a:pPr algn="l"/>
            <a:endParaRPr kumimoji="1" lang="ja-JP" altLang="en-US" dirty="0"/>
          </a:p>
          <a:p>
            <a:pPr algn="l"/>
            <a:endParaRPr lang="ja-JP" altLang="en-US" dirty="0"/>
          </a:p>
          <a:p>
            <a:pPr algn="l"/>
            <a:r>
              <a:rPr kumimoji="1" lang="ja-JP" altLang="en-US" dirty="0"/>
              <a:t>　　　　　　　　　　</a:t>
            </a:r>
            <a:r>
              <a:rPr kumimoji="1" lang="en-US" altLang="ja-JP" dirty="0"/>
              <a:t>100</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cxnSp>
        <p:nvCxnSpPr>
          <p:cNvPr id="7" name="直線矢印コネクタ 6">
            <a:extLst>
              <a:ext uri="{FF2B5EF4-FFF2-40B4-BE49-F238E27FC236}">
                <a16:creationId xmlns:a16="http://schemas.microsoft.com/office/drawing/2014/main" id="{A78E4238-3398-4B36-B661-54229D7E368F}"/>
              </a:ext>
            </a:extLst>
          </p:cNvPr>
          <p:cNvCxnSpPr/>
          <p:nvPr/>
        </p:nvCxnSpPr>
        <p:spPr>
          <a:xfrm flipV="1">
            <a:off x="1371600" y="1934936"/>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53B8F47-8533-406D-B098-CDE45A08F88C}"/>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0FC18216-BD00-479A-AE07-4563D3937529}"/>
              </a:ext>
            </a:extLst>
          </p:cNvPr>
          <p:cNvGrpSpPr/>
          <p:nvPr/>
        </p:nvGrpSpPr>
        <p:grpSpPr>
          <a:xfrm>
            <a:off x="1661532" y="2430966"/>
            <a:ext cx="4226312" cy="1650380"/>
            <a:chOff x="1661532" y="2430966"/>
            <a:chExt cx="4226312" cy="1650380"/>
          </a:xfrm>
        </p:grpSpPr>
        <p:cxnSp>
          <p:nvCxnSpPr>
            <p:cNvPr id="11" name="直線コネクタ 10">
              <a:extLst>
                <a:ext uri="{FF2B5EF4-FFF2-40B4-BE49-F238E27FC236}">
                  <a16:creationId xmlns:a16="http://schemas.microsoft.com/office/drawing/2014/main" id="{2F5E30E1-360D-43FA-9E09-EFFAF4C58778}"/>
                </a:ext>
              </a:extLst>
            </p:cNvPr>
            <p:cNvCxnSpPr>
              <a:cxnSpLocks/>
            </p:cNvCxnSpPr>
            <p:nvPr/>
          </p:nvCxnSpPr>
          <p:spPr>
            <a:xfrm>
              <a:off x="1661532" y="2430966"/>
              <a:ext cx="1141701" cy="1650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F0D92E37-4DA7-4696-8930-B4E79F9C6ED4}"/>
                </a:ext>
              </a:extLst>
            </p:cNvPr>
            <p:cNvCxnSpPr>
              <a:cxnSpLocks/>
            </p:cNvCxnSpPr>
            <p:nvPr/>
          </p:nvCxnSpPr>
          <p:spPr>
            <a:xfrm>
              <a:off x="2803233" y="4081346"/>
              <a:ext cx="30846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 name="テキスト ボックス 17">
            <a:extLst>
              <a:ext uri="{FF2B5EF4-FFF2-40B4-BE49-F238E27FC236}">
                <a16:creationId xmlns:a16="http://schemas.microsoft.com/office/drawing/2014/main" id="{C5D1197C-7576-4B60-9CA9-F5FFA48B575F}"/>
              </a:ext>
            </a:extLst>
          </p:cNvPr>
          <p:cNvSpPr txBox="1"/>
          <p:nvPr/>
        </p:nvSpPr>
        <p:spPr>
          <a:xfrm>
            <a:off x="6657277" y="3289610"/>
            <a:ext cx="4047885" cy="707886"/>
          </a:xfrm>
          <a:prstGeom prst="rect">
            <a:avLst/>
          </a:prstGeom>
          <a:noFill/>
        </p:spPr>
        <p:txBody>
          <a:bodyPr wrap="square" rtlCol="0">
            <a:spAutoFit/>
          </a:bodyPr>
          <a:lstStyle/>
          <a:p>
            <a:r>
              <a:rPr kumimoji="1" lang="ja-JP" altLang="en-US" sz="2000" dirty="0"/>
              <a:t>原資産価格</a:t>
            </a:r>
          </a:p>
          <a:p>
            <a:r>
              <a:rPr lang="ja-JP" altLang="en-US" sz="2000" dirty="0"/>
              <a:t>（その資産の市場での実際の価格）</a:t>
            </a:r>
            <a:endParaRPr kumimoji="1" lang="ja-JP" altLang="en-US" sz="2000" dirty="0"/>
          </a:p>
        </p:txBody>
      </p:sp>
      <p:cxnSp>
        <p:nvCxnSpPr>
          <p:cNvPr id="20" name="直線コネクタ 19">
            <a:extLst>
              <a:ext uri="{FF2B5EF4-FFF2-40B4-BE49-F238E27FC236}">
                <a16:creationId xmlns:a16="http://schemas.microsoft.com/office/drawing/2014/main" id="{B2FBE8FB-6FAB-4F90-8BDE-7D0DC7B1E280}"/>
              </a:ext>
            </a:extLst>
          </p:cNvPr>
          <p:cNvCxnSpPr>
            <a:cxnSpLocks/>
          </p:cNvCxnSpPr>
          <p:nvPr/>
        </p:nvCxnSpPr>
        <p:spPr>
          <a:xfrm>
            <a:off x="1371600" y="4081346"/>
            <a:ext cx="1431633"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4627147D-711F-4902-9F46-FD24F45CE4F7}"/>
              </a:ext>
            </a:extLst>
          </p:cNvPr>
          <p:cNvSpPr txBox="1"/>
          <p:nvPr/>
        </p:nvSpPr>
        <p:spPr>
          <a:xfrm>
            <a:off x="813582" y="3816986"/>
            <a:ext cx="536173" cy="523220"/>
          </a:xfrm>
          <a:prstGeom prst="rect">
            <a:avLst/>
          </a:prstGeom>
          <a:noFill/>
        </p:spPr>
        <p:txBody>
          <a:bodyPr wrap="square" rtlCol="0">
            <a:spAutoFit/>
          </a:bodyPr>
          <a:lstStyle/>
          <a:p>
            <a:r>
              <a:rPr kumimoji="1" lang="en-US" altLang="ja-JP" sz="2800" dirty="0"/>
              <a:t>-5</a:t>
            </a:r>
            <a:endParaRPr kumimoji="1" lang="ja-JP" altLang="en-US" sz="2800" dirty="0"/>
          </a:p>
        </p:txBody>
      </p:sp>
      <p:cxnSp>
        <p:nvCxnSpPr>
          <p:cNvPr id="24" name="直線コネクタ 23">
            <a:extLst>
              <a:ext uri="{FF2B5EF4-FFF2-40B4-BE49-F238E27FC236}">
                <a16:creationId xmlns:a16="http://schemas.microsoft.com/office/drawing/2014/main" id="{B3569322-BC1C-48C9-8CEA-ABB8258B83CD}"/>
              </a:ext>
            </a:extLst>
          </p:cNvPr>
          <p:cNvCxnSpPr/>
          <p:nvPr/>
        </p:nvCxnSpPr>
        <p:spPr>
          <a:xfrm>
            <a:off x="2803233" y="3526971"/>
            <a:ext cx="0" cy="55437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B9CA477D-C477-4D82-86A4-02C2D82B7B2E}"/>
              </a:ext>
            </a:extLst>
          </p:cNvPr>
          <p:cNvCxnSpPr>
            <a:cxnSpLocks/>
          </p:cNvCxnSpPr>
          <p:nvPr/>
        </p:nvCxnSpPr>
        <p:spPr>
          <a:xfrm flipV="1">
            <a:off x="1784195" y="2842367"/>
            <a:ext cx="1019038" cy="165157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BE1BE75-D6BC-4121-BF3E-3330B3D32728}"/>
              </a:ext>
            </a:extLst>
          </p:cNvPr>
          <p:cNvCxnSpPr/>
          <p:nvPr/>
        </p:nvCxnSpPr>
        <p:spPr>
          <a:xfrm>
            <a:off x="2803233" y="2842367"/>
            <a:ext cx="30846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36B89F9A-56BB-4255-957D-1170FFB371CB}"/>
              </a:ext>
            </a:extLst>
          </p:cNvPr>
          <p:cNvCxnSpPr>
            <a:cxnSpLocks/>
          </p:cNvCxnSpPr>
          <p:nvPr/>
        </p:nvCxnSpPr>
        <p:spPr>
          <a:xfrm>
            <a:off x="1349755" y="2844000"/>
            <a:ext cx="1431633" cy="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C021BB44-9928-4A7F-9629-7F23616EB949}"/>
              </a:ext>
            </a:extLst>
          </p:cNvPr>
          <p:cNvSpPr txBox="1"/>
          <p:nvPr/>
        </p:nvSpPr>
        <p:spPr>
          <a:xfrm>
            <a:off x="925500" y="2640093"/>
            <a:ext cx="453026" cy="523220"/>
          </a:xfrm>
          <a:prstGeom prst="rect">
            <a:avLst/>
          </a:prstGeom>
          <a:noFill/>
        </p:spPr>
        <p:txBody>
          <a:bodyPr wrap="square" rtlCol="0">
            <a:spAutoFit/>
          </a:bodyPr>
          <a:lstStyle/>
          <a:p>
            <a:r>
              <a:rPr kumimoji="1" lang="en-US" altLang="ja-JP" sz="2800" dirty="0"/>
              <a:t>5</a:t>
            </a:r>
            <a:endParaRPr kumimoji="1" lang="ja-JP" altLang="en-US" sz="2800" dirty="0"/>
          </a:p>
        </p:txBody>
      </p:sp>
      <p:sp>
        <p:nvSpPr>
          <p:cNvPr id="16" name="テキスト ボックス 15">
            <a:extLst>
              <a:ext uri="{FF2B5EF4-FFF2-40B4-BE49-F238E27FC236}">
                <a16:creationId xmlns:a16="http://schemas.microsoft.com/office/drawing/2014/main" id="{E6C79A70-60D7-40A9-90FB-1299F9C32A62}"/>
              </a:ext>
            </a:extLst>
          </p:cNvPr>
          <p:cNvSpPr txBox="1"/>
          <p:nvPr/>
        </p:nvSpPr>
        <p:spPr>
          <a:xfrm>
            <a:off x="6657276" y="2114632"/>
            <a:ext cx="1561163" cy="369332"/>
          </a:xfrm>
          <a:prstGeom prst="rect">
            <a:avLst/>
          </a:prstGeom>
          <a:noFill/>
        </p:spPr>
        <p:txBody>
          <a:bodyPr wrap="square" rtlCol="0">
            <a:spAutoFit/>
          </a:bodyPr>
          <a:lstStyle/>
          <a:p>
            <a:r>
              <a:rPr kumimoji="1" lang="ja-JP" altLang="en-US" dirty="0">
                <a:solidFill>
                  <a:srgbClr val="FF0000"/>
                </a:solidFill>
              </a:rPr>
              <a:t>プットの売り</a:t>
            </a:r>
          </a:p>
        </p:txBody>
      </p:sp>
      <p:cxnSp>
        <p:nvCxnSpPr>
          <p:cNvPr id="23" name="コネクタ: 曲線 22">
            <a:extLst>
              <a:ext uri="{FF2B5EF4-FFF2-40B4-BE49-F238E27FC236}">
                <a16:creationId xmlns:a16="http://schemas.microsoft.com/office/drawing/2014/main" id="{66EAB4C2-74BC-4E0F-AE4F-C33CA5DD80D4}"/>
              </a:ext>
            </a:extLst>
          </p:cNvPr>
          <p:cNvCxnSpPr>
            <a:cxnSpLocks/>
          </p:cNvCxnSpPr>
          <p:nvPr/>
        </p:nvCxnSpPr>
        <p:spPr>
          <a:xfrm rot="10800000" flipV="1">
            <a:off x="6012909" y="2295928"/>
            <a:ext cx="622522" cy="558784"/>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E1824E7-9B19-4A37-A037-6653F1F26705}"/>
              </a:ext>
            </a:extLst>
          </p:cNvPr>
          <p:cNvSpPr txBox="1"/>
          <p:nvPr/>
        </p:nvSpPr>
        <p:spPr>
          <a:xfrm>
            <a:off x="5887844" y="4532262"/>
            <a:ext cx="1561163" cy="369332"/>
          </a:xfrm>
          <a:prstGeom prst="rect">
            <a:avLst/>
          </a:prstGeom>
          <a:noFill/>
        </p:spPr>
        <p:txBody>
          <a:bodyPr wrap="square" rtlCol="0">
            <a:spAutoFit/>
          </a:bodyPr>
          <a:lstStyle/>
          <a:p>
            <a:r>
              <a:rPr kumimoji="1" lang="ja-JP" altLang="en-US" dirty="0"/>
              <a:t>プットの買い</a:t>
            </a:r>
          </a:p>
        </p:txBody>
      </p:sp>
      <p:cxnSp>
        <p:nvCxnSpPr>
          <p:cNvPr id="31" name="コネクタ: 曲線 30">
            <a:extLst>
              <a:ext uri="{FF2B5EF4-FFF2-40B4-BE49-F238E27FC236}">
                <a16:creationId xmlns:a16="http://schemas.microsoft.com/office/drawing/2014/main" id="{82E5658F-71B5-4D91-82C3-F1E8F085A2B8}"/>
              </a:ext>
            </a:extLst>
          </p:cNvPr>
          <p:cNvCxnSpPr/>
          <p:nvPr/>
        </p:nvCxnSpPr>
        <p:spPr>
          <a:xfrm rot="16200000" flipV="1">
            <a:off x="5469692" y="4298776"/>
            <a:ext cx="546372" cy="289932"/>
          </a:xfrm>
          <a:prstGeom prst="curved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58987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dirty="0"/>
              <a:t>次に</a:t>
            </a:r>
            <a:r>
              <a:rPr lang="ja-JP" altLang="en-US" dirty="0">
                <a:solidFill>
                  <a:srgbClr val="FF0000"/>
                </a:solidFill>
              </a:rPr>
              <a:t>買う権利（コール）</a:t>
            </a:r>
            <a:r>
              <a:rPr lang="ja-JP" altLang="en-US" dirty="0"/>
              <a:t>の売買について説明する。たとえば、甲が乙から</a:t>
            </a:r>
            <a:r>
              <a:rPr lang="en-US" altLang="ja-JP" dirty="0"/>
              <a:t>A</a:t>
            </a:r>
            <a:r>
              <a:rPr lang="ja-JP" altLang="en-US" dirty="0"/>
              <a:t>株を</a:t>
            </a:r>
            <a:r>
              <a:rPr lang="en-US" altLang="ja-JP" dirty="0"/>
              <a:t>100</a:t>
            </a:r>
            <a:r>
              <a:rPr lang="ja-JP" altLang="en-US" dirty="0"/>
              <a:t>ドルで買う権利を買ったとしよう（プレミアムは</a:t>
            </a:r>
            <a:r>
              <a:rPr lang="en-US" altLang="ja-JP" dirty="0"/>
              <a:t>5</a:t>
            </a:r>
            <a:r>
              <a:rPr lang="ja-JP" altLang="en-US" dirty="0"/>
              <a:t>ドルと仮定する）。原資産価格と権利行使の有無、そして甲の損益は次のようになる。</a:t>
            </a:r>
          </a:p>
          <a:p>
            <a:pPr marL="457200" indent="-457200" algn="l">
              <a:buFont typeface="Wingdings" panose="05000000000000000000" pitchFamily="2" charset="2"/>
              <a:buChar char="l"/>
            </a:pPr>
            <a:r>
              <a:rPr lang="ja-JP" altLang="en-US" dirty="0"/>
              <a:t>たとえば、</a:t>
            </a:r>
            <a:r>
              <a:rPr lang="en-US" altLang="ja-JP" dirty="0"/>
              <a:t>A</a:t>
            </a:r>
            <a:r>
              <a:rPr lang="ja-JP" altLang="en-US" dirty="0"/>
              <a:t>株の価格が市場で</a:t>
            </a:r>
            <a:r>
              <a:rPr lang="en-US" altLang="ja-JP" dirty="0"/>
              <a:t>80</a:t>
            </a:r>
            <a:r>
              <a:rPr lang="ja-JP" altLang="en-US" dirty="0"/>
              <a:t>ドルのときは、わざわざ高い</a:t>
            </a:r>
            <a:r>
              <a:rPr lang="en-US" altLang="ja-JP" dirty="0"/>
              <a:t>100</a:t>
            </a:r>
            <a:r>
              <a:rPr lang="ja-JP" altLang="en-US" dirty="0"/>
              <a:t>ドルで乙から買う必要なく、市場で</a:t>
            </a:r>
            <a:r>
              <a:rPr lang="en-US" altLang="ja-JP" dirty="0"/>
              <a:t>80</a:t>
            </a:r>
            <a:r>
              <a:rPr lang="ja-JP" altLang="en-US" dirty="0"/>
              <a:t>ドルで買えばいいのだから、権利は行使しない。</a:t>
            </a:r>
          </a:p>
          <a:p>
            <a:pPr marL="457200" indent="-457200" algn="l">
              <a:buFont typeface="Wingdings" panose="05000000000000000000" pitchFamily="2" charset="2"/>
              <a:buChar char="l"/>
            </a:pPr>
            <a:r>
              <a:rPr lang="ja-JP" altLang="en-US" dirty="0"/>
              <a:t>その際は、プレミアムの</a:t>
            </a:r>
            <a:r>
              <a:rPr lang="en-US" altLang="ja-JP" dirty="0"/>
              <a:t>5</a:t>
            </a:r>
            <a:r>
              <a:rPr lang="ja-JP" altLang="en-US" dirty="0"/>
              <a:t>ドルのみが費用となる。</a:t>
            </a:r>
            <a:r>
              <a:rPr lang="en-US" altLang="ja-JP" dirty="0"/>
              <a:t>A</a:t>
            </a:r>
            <a:r>
              <a:rPr lang="ja-JP" altLang="en-US" dirty="0"/>
              <a:t>株の価格が</a:t>
            </a:r>
            <a:r>
              <a:rPr lang="en-US" altLang="ja-JP" dirty="0"/>
              <a:t>120</a:t>
            </a:r>
            <a:r>
              <a:rPr lang="ja-JP" altLang="en-US" dirty="0"/>
              <a:t>ドルであれば、市場で</a:t>
            </a:r>
            <a:r>
              <a:rPr lang="en-US" altLang="ja-JP" dirty="0"/>
              <a:t>120</a:t>
            </a:r>
            <a:r>
              <a:rPr lang="ja-JP" altLang="en-US" dirty="0"/>
              <a:t>ドルで買うのではなく乙から</a:t>
            </a:r>
            <a:r>
              <a:rPr lang="en-US" altLang="ja-JP" dirty="0"/>
              <a:t>100</a:t>
            </a:r>
            <a:r>
              <a:rPr lang="ja-JP" altLang="en-US" dirty="0"/>
              <a:t>ドルで買えるので、</a:t>
            </a:r>
            <a:r>
              <a:rPr lang="en-US" altLang="ja-JP" dirty="0"/>
              <a:t>20</a:t>
            </a:r>
            <a:r>
              <a:rPr lang="ja-JP" altLang="en-US" dirty="0"/>
              <a:t>ドルの得となる（別表現をすると、乙から</a:t>
            </a:r>
            <a:r>
              <a:rPr lang="en-US" altLang="ja-JP" dirty="0"/>
              <a:t>100</a:t>
            </a:r>
            <a:r>
              <a:rPr lang="ja-JP" altLang="en-US" dirty="0"/>
              <a:t>ドルで買った</a:t>
            </a:r>
            <a:r>
              <a:rPr lang="en-US" altLang="ja-JP" dirty="0"/>
              <a:t>A</a:t>
            </a:r>
            <a:r>
              <a:rPr lang="ja-JP" altLang="en-US" dirty="0"/>
              <a:t>株を市場で</a:t>
            </a:r>
            <a:r>
              <a:rPr lang="en-US" altLang="ja-JP" dirty="0"/>
              <a:t>120</a:t>
            </a:r>
            <a:r>
              <a:rPr lang="ja-JP" altLang="en-US" dirty="0"/>
              <a:t>ドルで売れば、</a:t>
            </a:r>
            <a:r>
              <a:rPr lang="en-US" altLang="ja-JP" dirty="0"/>
              <a:t>20</a:t>
            </a:r>
            <a:r>
              <a:rPr lang="ja-JP" altLang="en-US" dirty="0"/>
              <a:t>ドルの利益が出る）。</a:t>
            </a:r>
          </a:p>
          <a:p>
            <a:pPr marL="457200" indent="-457200" algn="l">
              <a:buFont typeface="Wingdings" panose="05000000000000000000" pitchFamily="2" charset="2"/>
              <a:buChar char="l"/>
            </a:pPr>
            <a:r>
              <a:rPr lang="ja-JP" altLang="en-US" dirty="0"/>
              <a:t>そこから、プレミアム分</a:t>
            </a:r>
            <a:r>
              <a:rPr lang="en-US" altLang="ja-JP" dirty="0"/>
              <a:t>5</a:t>
            </a:r>
            <a:r>
              <a:rPr lang="ja-JP" altLang="en-US" dirty="0"/>
              <a:t>ドルを引いたのが、甲の利益となる。</a:t>
            </a:r>
          </a:p>
          <a:p>
            <a:pPr marL="457200" indent="-457200" algn="l">
              <a:buFont typeface="Wingdings" panose="05000000000000000000" pitchFamily="2" charset="2"/>
              <a:buChar char="l"/>
            </a:pPr>
            <a:r>
              <a:rPr lang="ja-JP" altLang="en-US" dirty="0"/>
              <a:t>表とグラフにすれば、以下のとおり。</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52517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コール（買う権利）の買いにおける損益</a:t>
            </a:r>
            <a:r>
              <a:rPr lang="en-US" altLang="ja-JP" sz="2800" dirty="0"/>
              <a:t>〕</a:t>
            </a:r>
            <a:r>
              <a:rPr lang="ja-JP" altLang="en-US" sz="2800" dirty="0"/>
              <a:t>　　（単位：ドル）</a:t>
            </a:r>
          </a:p>
          <a:p>
            <a:pPr algn="l"/>
            <a:r>
              <a:rPr lang="en-US" altLang="ja-JP" sz="2800" dirty="0"/>
              <a:t>※</a:t>
            </a:r>
            <a:r>
              <a:rPr lang="ja-JP" altLang="en-US" sz="2800" dirty="0"/>
              <a:t>権利行使価格は</a:t>
            </a:r>
            <a:r>
              <a:rPr lang="en-US" altLang="ja-JP" sz="2800" dirty="0"/>
              <a:t>100</a:t>
            </a:r>
            <a:r>
              <a:rPr lang="ja-JP" altLang="en-US" sz="2800" dirty="0"/>
              <a:t>ドル、プレミアムは</a:t>
            </a:r>
            <a:r>
              <a:rPr lang="en-US" altLang="ja-JP" sz="2800" dirty="0"/>
              <a:t>5</a:t>
            </a:r>
            <a:r>
              <a:rPr lang="ja-JP" altLang="en-US" sz="2800" dirty="0"/>
              <a:t>ドル。</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pic>
        <p:nvPicPr>
          <p:cNvPr id="4" name="図 3">
            <a:extLst>
              <a:ext uri="{FF2B5EF4-FFF2-40B4-BE49-F238E27FC236}">
                <a16:creationId xmlns:a16="http://schemas.microsoft.com/office/drawing/2014/main" id="{9119BB21-8EDF-45E9-92F5-51D95F06B2F9}"/>
              </a:ext>
            </a:extLst>
          </p:cNvPr>
          <p:cNvPicPr>
            <a:picLocks noChangeAspect="1"/>
          </p:cNvPicPr>
          <p:nvPr/>
        </p:nvPicPr>
        <p:blipFill>
          <a:blip r:embed="rId4"/>
          <a:stretch>
            <a:fillRect/>
          </a:stretch>
        </p:blipFill>
        <p:spPr>
          <a:xfrm>
            <a:off x="574221" y="2316479"/>
            <a:ext cx="7500258" cy="4385072"/>
          </a:xfrm>
          <a:prstGeom prst="rect">
            <a:avLst/>
          </a:prstGeom>
        </p:spPr>
      </p:pic>
    </p:spTree>
    <p:custDataLst>
      <p:tags r:id="rId1"/>
    </p:custDataLst>
    <p:extLst>
      <p:ext uri="{BB962C8B-B14F-4D97-AF65-F5344CB8AC3E}">
        <p14:creationId xmlns:p14="http://schemas.microsoft.com/office/powerpoint/2010/main" val="427383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コールの買い、損益（縦軸）</a:t>
            </a:r>
            <a:r>
              <a:rPr lang="en-US" altLang="ja-JP" sz="2800" dirty="0"/>
              <a:t>〕</a:t>
            </a:r>
            <a:r>
              <a:rPr lang="ja-JP" altLang="en-US" sz="2800" dirty="0"/>
              <a:t>　（単位：ドル）</a:t>
            </a:r>
          </a:p>
          <a:p>
            <a:pPr algn="l"/>
            <a:endParaRPr kumimoji="1" lang="ja-JP" altLang="en-US" sz="2800" dirty="0"/>
          </a:p>
          <a:p>
            <a:pPr algn="l"/>
            <a:endParaRPr kumimoji="1" lang="ja-JP" altLang="en-US" dirty="0"/>
          </a:p>
          <a:p>
            <a:pPr algn="l"/>
            <a:endParaRPr lang="ja-JP" altLang="en-US" dirty="0"/>
          </a:p>
          <a:p>
            <a:pPr algn="l"/>
            <a:r>
              <a:rPr kumimoji="1" lang="ja-JP" altLang="en-US" dirty="0"/>
              <a:t>　　　　　　　　　　　　　　　　　</a:t>
            </a:r>
            <a:r>
              <a:rPr kumimoji="1" lang="en-US" altLang="ja-JP" dirty="0"/>
              <a:t>100</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cxnSp>
        <p:nvCxnSpPr>
          <p:cNvPr id="9" name="直線矢印コネクタ 8">
            <a:extLst>
              <a:ext uri="{FF2B5EF4-FFF2-40B4-BE49-F238E27FC236}">
                <a16:creationId xmlns:a16="http://schemas.microsoft.com/office/drawing/2014/main" id="{D53B8F47-8533-406D-B098-CDE45A08F88C}"/>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A78E4238-3398-4B36-B661-54229D7E368F}"/>
              </a:ext>
            </a:extLst>
          </p:cNvPr>
          <p:cNvCxnSpPr/>
          <p:nvPr/>
        </p:nvCxnSpPr>
        <p:spPr>
          <a:xfrm flipV="1">
            <a:off x="1371600" y="1934936"/>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2F5E30E1-360D-43FA-9E09-EFFAF4C58778}"/>
              </a:ext>
            </a:extLst>
          </p:cNvPr>
          <p:cNvCxnSpPr>
            <a:cxnSpLocks/>
          </p:cNvCxnSpPr>
          <p:nvPr/>
        </p:nvCxnSpPr>
        <p:spPr>
          <a:xfrm flipH="1">
            <a:off x="4176000" y="2702379"/>
            <a:ext cx="1211604" cy="13762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F0D92E37-4DA7-4696-8930-B4E79F9C6ED4}"/>
              </a:ext>
            </a:extLst>
          </p:cNvPr>
          <p:cNvCxnSpPr>
            <a:cxnSpLocks/>
          </p:cNvCxnSpPr>
          <p:nvPr/>
        </p:nvCxnSpPr>
        <p:spPr>
          <a:xfrm>
            <a:off x="1368000" y="4081346"/>
            <a:ext cx="280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C5D1197C-7576-4B60-9CA9-F5FFA48B575F}"/>
              </a:ext>
            </a:extLst>
          </p:cNvPr>
          <p:cNvSpPr txBox="1"/>
          <p:nvPr/>
        </p:nvSpPr>
        <p:spPr>
          <a:xfrm>
            <a:off x="6657278" y="3289610"/>
            <a:ext cx="1588652" cy="400110"/>
          </a:xfrm>
          <a:prstGeom prst="rect">
            <a:avLst/>
          </a:prstGeom>
          <a:noFill/>
        </p:spPr>
        <p:txBody>
          <a:bodyPr wrap="square" rtlCol="0">
            <a:spAutoFit/>
          </a:bodyPr>
          <a:lstStyle/>
          <a:p>
            <a:r>
              <a:rPr kumimoji="1" lang="ja-JP" altLang="en-US" sz="2000" dirty="0"/>
              <a:t>原資産価格</a:t>
            </a:r>
          </a:p>
        </p:txBody>
      </p:sp>
      <p:sp>
        <p:nvSpPr>
          <p:cNvPr id="22" name="テキスト ボックス 21">
            <a:extLst>
              <a:ext uri="{FF2B5EF4-FFF2-40B4-BE49-F238E27FC236}">
                <a16:creationId xmlns:a16="http://schemas.microsoft.com/office/drawing/2014/main" id="{4627147D-711F-4902-9F46-FD24F45CE4F7}"/>
              </a:ext>
            </a:extLst>
          </p:cNvPr>
          <p:cNvSpPr txBox="1"/>
          <p:nvPr/>
        </p:nvSpPr>
        <p:spPr>
          <a:xfrm>
            <a:off x="813582" y="3816986"/>
            <a:ext cx="536173" cy="523220"/>
          </a:xfrm>
          <a:prstGeom prst="rect">
            <a:avLst/>
          </a:prstGeom>
          <a:noFill/>
        </p:spPr>
        <p:txBody>
          <a:bodyPr wrap="square" rtlCol="0">
            <a:spAutoFit/>
          </a:bodyPr>
          <a:lstStyle/>
          <a:p>
            <a:r>
              <a:rPr kumimoji="1" lang="en-US" altLang="ja-JP" sz="2800" dirty="0"/>
              <a:t>-5</a:t>
            </a:r>
            <a:endParaRPr kumimoji="1" lang="ja-JP" altLang="en-US" sz="2800" dirty="0"/>
          </a:p>
        </p:txBody>
      </p:sp>
      <p:cxnSp>
        <p:nvCxnSpPr>
          <p:cNvPr id="24" name="直線コネクタ 23">
            <a:extLst>
              <a:ext uri="{FF2B5EF4-FFF2-40B4-BE49-F238E27FC236}">
                <a16:creationId xmlns:a16="http://schemas.microsoft.com/office/drawing/2014/main" id="{B3569322-BC1C-48C9-8CEA-ABB8258B83CD}"/>
              </a:ext>
            </a:extLst>
          </p:cNvPr>
          <p:cNvCxnSpPr/>
          <p:nvPr/>
        </p:nvCxnSpPr>
        <p:spPr>
          <a:xfrm>
            <a:off x="4166669" y="3528000"/>
            <a:ext cx="0" cy="55437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957927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ja-JP" altLang="en-US" sz="2800" dirty="0"/>
              <a:t>乙は甲と立場が逆なので、損益のグラフを書き足すと下のようになる。</a:t>
            </a:r>
            <a:endParaRPr lang="en-US" altLang="ja-JP" sz="2800" dirty="0"/>
          </a:p>
          <a:p>
            <a:pPr algn="l"/>
            <a:r>
              <a:rPr lang="en-US" altLang="ja-JP" sz="2800" dirty="0"/>
              <a:t>〔</a:t>
            </a:r>
            <a:r>
              <a:rPr lang="ja-JP" altLang="en-US" sz="2800" dirty="0"/>
              <a:t>コールの買いと</a:t>
            </a:r>
            <a:r>
              <a:rPr lang="ja-JP" altLang="en-US" sz="2800" dirty="0">
                <a:solidFill>
                  <a:srgbClr val="FF0000"/>
                </a:solidFill>
              </a:rPr>
              <a:t>売り</a:t>
            </a:r>
            <a:r>
              <a:rPr lang="ja-JP" altLang="en-US" sz="2800" dirty="0"/>
              <a:t>、損益（縦軸）</a:t>
            </a:r>
            <a:r>
              <a:rPr lang="en-US" altLang="ja-JP" sz="2800" dirty="0"/>
              <a:t>〕</a:t>
            </a:r>
            <a:r>
              <a:rPr lang="ja-JP" altLang="en-US" sz="2800" dirty="0"/>
              <a:t>　（単位：ドル）</a:t>
            </a:r>
          </a:p>
          <a:p>
            <a:pPr algn="l"/>
            <a:endParaRPr kumimoji="1" lang="ja-JP" altLang="en-US" sz="2800" dirty="0"/>
          </a:p>
          <a:p>
            <a:pPr algn="l"/>
            <a:endParaRPr kumimoji="1" lang="ja-JP" altLang="en-US" dirty="0"/>
          </a:p>
          <a:p>
            <a:pPr algn="l"/>
            <a:endParaRPr lang="ja-JP" altLang="en-US" dirty="0"/>
          </a:p>
          <a:p>
            <a:pPr algn="l"/>
            <a:r>
              <a:rPr kumimoji="1" lang="ja-JP" altLang="en-US" dirty="0"/>
              <a:t>　　　　　　　　　　　　　　　　　</a:t>
            </a:r>
            <a:r>
              <a:rPr kumimoji="1" lang="en-US" altLang="ja-JP" dirty="0"/>
              <a:t>100</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cxnSp>
        <p:nvCxnSpPr>
          <p:cNvPr id="9" name="直線矢印コネクタ 8">
            <a:extLst>
              <a:ext uri="{FF2B5EF4-FFF2-40B4-BE49-F238E27FC236}">
                <a16:creationId xmlns:a16="http://schemas.microsoft.com/office/drawing/2014/main" id="{D53B8F47-8533-406D-B098-CDE45A08F88C}"/>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A78E4238-3398-4B36-B661-54229D7E368F}"/>
              </a:ext>
            </a:extLst>
          </p:cNvPr>
          <p:cNvCxnSpPr/>
          <p:nvPr/>
        </p:nvCxnSpPr>
        <p:spPr>
          <a:xfrm flipV="1">
            <a:off x="1368000" y="2343150"/>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2F5E30E1-360D-43FA-9E09-EFFAF4C58778}"/>
              </a:ext>
            </a:extLst>
          </p:cNvPr>
          <p:cNvCxnSpPr>
            <a:cxnSpLocks/>
          </p:cNvCxnSpPr>
          <p:nvPr/>
        </p:nvCxnSpPr>
        <p:spPr>
          <a:xfrm flipH="1">
            <a:off x="4176000" y="2702379"/>
            <a:ext cx="1211604" cy="13762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F0D92E37-4DA7-4696-8930-B4E79F9C6ED4}"/>
              </a:ext>
            </a:extLst>
          </p:cNvPr>
          <p:cNvCxnSpPr>
            <a:cxnSpLocks/>
          </p:cNvCxnSpPr>
          <p:nvPr/>
        </p:nvCxnSpPr>
        <p:spPr>
          <a:xfrm>
            <a:off x="1368000" y="4081346"/>
            <a:ext cx="280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C5D1197C-7576-4B60-9CA9-F5FFA48B575F}"/>
              </a:ext>
            </a:extLst>
          </p:cNvPr>
          <p:cNvSpPr txBox="1"/>
          <p:nvPr/>
        </p:nvSpPr>
        <p:spPr>
          <a:xfrm>
            <a:off x="6657278" y="3289610"/>
            <a:ext cx="1588652" cy="400110"/>
          </a:xfrm>
          <a:prstGeom prst="rect">
            <a:avLst/>
          </a:prstGeom>
          <a:noFill/>
        </p:spPr>
        <p:txBody>
          <a:bodyPr wrap="square" rtlCol="0">
            <a:spAutoFit/>
          </a:bodyPr>
          <a:lstStyle/>
          <a:p>
            <a:r>
              <a:rPr kumimoji="1" lang="ja-JP" altLang="en-US" sz="2000" dirty="0"/>
              <a:t>原資産価格</a:t>
            </a:r>
          </a:p>
        </p:txBody>
      </p:sp>
      <p:sp>
        <p:nvSpPr>
          <p:cNvPr id="22" name="テキスト ボックス 21">
            <a:extLst>
              <a:ext uri="{FF2B5EF4-FFF2-40B4-BE49-F238E27FC236}">
                <a16:creationId xmlns:a16="http://schemas.microsoft.com/office/drawing/2014/main" id="{4627147D-711F-4902-9F46-FD24F45CE4F7}"/>
              </a:ext>
            </a:extLst>
          </p:cNvPr>
          <p:cNvSpPr txBox="1"/>
          <p:nvPr/>
        </p:nvSpPr>
        <p:spPr>
          <a:xfrm>
            <a:off x="813582" y="3816986"/>
            <a:ext cx="536173" cy="523220"/>
          </a:xfrm>
          <a:prstGeom prst="rect">
            <a:avLst/>
          </a:prstGeom>
          <a:noFill/>
        </p:spPr>
        <p:txBody>
          <a:bodyPr wrap="square" rtlCol="0">
            <a:spAutoFit/>
          </a:bodyPr>
          <a:lstStyle/>
          <a:p>
            <a:r>
              <a:rPr kumimoji="1" lang="en-US" altLang="ja-JP" sz="2800" dirty="0"/>
              <a:t>-5</a:t>
            </a:r>
            <a:endParaRPr kumimoji="1" lang="ja-JP" altLang="en-US" sz="2800" dirty="0"/>
          </a:p>
        </p:txBody>
      </p:sp>
      <p:cxnSp>
        <p:nvCxnSpPr>
          <p:cNvPr id="24" name="直線コネクタ 23">
            <a:extLst>
              <a:ext uri="{FF2B5EF4-FFF2-40B4-BE49-F238E27FC236}">
                <a16:creationId xmlns:a16="http://schemas.microsoft.com/office/drawing/2014/main" id="{B3569322-BC1C-48C9-8CEA-ABB8258B83CD}"/>
              </a:ext>
            </a:extLst>
          </p:cNvPr>
          <p:cNvCxnSpPr/>
          <p:nvPr/>
        </p:nvCxnSpPr>
        <p:spPr>
          <a:xfrm>
            <a:off x="4166669" y="3528000"/>
            <a:ext cx="0" cy="554375"/>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F9FE916F-5E80-4C68-A507-8BC516FD6D59}"/>
              </a:ext>
            </a:extLst>
          </p:cNvPr>
          <p:cNvCxnSpPr>
            <a:cxnSpLocks/>
          </p:cNvCxnSpPr>
          <p:nvPr/>
        </p:nvCxnSpPr>
        <p:spPr>
          <a:xfrm>
            <a:off x="1368000" y="2976446"/>
            <a:ext cx="280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D28F2756-6E57-44C6-9707-783E0EDDB90B}"/>
              </a:ext>
            </a:extLst>
          </p:cNvPr>
          <p:cNvCxnSpPr>
            <a:cxnSpLocks/>
          </p:cNvCxnSpPr>
          <p:nvPr/>
        </p:nvCxnSpPr>
        <p:spPr>
          <a:xfrm flipH="1" flipV="1">
            <a:off x="4176000" y="2976446"/>
            <a:ext cx="1211604" cy="13637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3A9DAD98-3350-4738-85AF-AA88EAACFD47}"/>
              </a:ext>
            </a:extLst>
          </p:cNvPr>
          <p:cNvSpPr txBox="1"/>
          <p:nvPr/>
        </p:nvSpPr>
        <p:spPr>
          <a:xfrm>
            <a:off x="931716" y="2749174"/>
            <a:ext cx="536173" cy="523220"/>
          </a:xfrm>
          <a:prstGeom prst="rect">
            <a:avLst/>
          </a:prstGeom>
          <a:noFill/>
        </p:spPr>
        <p:txBody>
          <a:bodyPr wrap="square" rtlCol="0">
            <a:spAutoFit/>
          </a:bodyPr>
          <a:lstStyle/>
          <a:p>
            <a:r>
              <a:rPr kumimoji="1" lang="en-US" altLang="ja-JP" sz="2800" dirty="0"/>
              <a:t>5</a:t>
            </a:r>
            <a:endParaRPr kumimoji="1" lang="ja-JP" altLang="en-US" sz="2800" dirty="0"/>
          </a:p>
        </p:txBody>
      </p:sp>
      <p:sp>
        <p:nvSpPr>
          <p:cNvPr id="8" name="テキスト ボックス 7">
            <a:extLst>
              <a:ext uri="{FF2B5EF4-FFF2-40B4-BE49-F238E27FC236}">
                <a16:creationId xmlns:a16="http://schemas.microsoft.com/office/drawing/2014/main" id="{06438FEA-76CE-4EE9-BEBF-0A8A39AC8FF4}"/>
              </a:ext>
            </a:extLst>
          </p:cNvPr>
          <p:cNvSpPr txBox="1"/>
          <p:nvPr/>
        </p:nvSpPr>
        <p:spPr>
          <a:xfrm>
            <a:off x="5879529" y="4175576"/>
            <a:ext cx="1849737" cy="369332"/>
          </a:xfrm>
          <a:prstGeom prst="rect">
            <a:avLst/>
          </a:prstGeom>
          <a:noFill/>
        </p:spPr>
        <p:txBody>
          <a:bodyPr wrap="square" rtlCol="0">
            <a:spAutoFit/>
          </a:bodyPr>
          <a:lstStyle/>
          <a:p>
            <a:r>
              <a:rPr kumimoji="1" lang="ja-JP" altLang="en-US" dirty="0">
                <a:solidFill>
                  <a:srgbClr val="FF0000"/>
                </a:solidFill>
              </a:rPr>
              <a:t>コールの売り</a:t>
            </a:r>
          </a:p>
        </p:txBody>
      </p:sp>
      <p:cxnSp>
        <p:nvCxnSpPr>
          <p:cNvPr id="16" name="コネクタ: 曲線 15">
            <a:extLst>
              <a:ext uri="{FF2B5EF4-FFF2-40B4-BE49-F238E27FC236}">
                <a16:creationId xmlns:a16="http://schemas.microsoft.com/office/drawing/2014/main" id="{8325C2B8-6CFC-41C1-8972-AC368996DEBA}"/>
              </a:ext>
            </a:extLst>
          </p:cNvPr>
          <p:cNvCxnSpPr>
            <a:cxnSpLocks/>
          </p:cNvCxnSpPr>
          <p:nvPr/>
        </p:nvCxnSpPr>
        <p:spPr>
          <a:xfrm rot="10800000">
            <a:off x="5349176" y="4203723"/>
            <a:ext cx="485693" cy="129451"/>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207818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cxnSp>
        <p:nvCxnSpPr>
          <p:cNvPr id="15" name="直線矢印コネクタ 14">
            <a:extLst>
              <a:ext uri="{FF2B5EF4-FFF2-40B4-BE49-F238E27FC236}">
                <a16:creationId xmlns:a16="http://schemas.microsoft.com/office/drawing/2014/main" id="{D147ADD7-1352-4406-BE91-DB98F8FC77C0}"/>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29165E9F-2333-4FDF-914F-4C10738EE647}"/>
              </a:ext>
            </a:extLst>
          </p:cNvPr>
          <p:cNvCxnSpPr/>
          <p:nvPr/>
        </p:nvCxnSpPr>
        <p:spPr>
          <a:xfrm flipV="1">
            <a:off x="1371600" y="1934936"/>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9D34027C-7804-4F72-9067-3D9EEA9BE0AA}"/>
              </a:ext>
            </a:extLst>
          </p:cNvPr>
          <p:cNvCxnSpPr>
            <a:cxnSpLocks/>
          </p:cNvCxnSpPr>
          <p:nvPr/>
        </p:nvCxnSpPr>
        <p:spPr>
          <a:xfrm>
            <a:off x="1724561" y="2821259"/>
            <a:ext cx="1141701" cy="16503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CEB5F438-DF2D-45FF-9D74-1AE4DF9E1EBC}"/>
              </a:ext>
            </a:extLst>
          </p:cNvPr>
          <p:cNvCxnSpPr>
            <a:cxnSpLocks/>
          </p:cNvCxnSpPr>
          <p:nvPr/>
        </p:nvCxnSpPr>
        <p:spPr>
          <a:xfrm>
            <a:off x="2866262" y="4471639"/>
            <a:ext cx="8655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4828E680-5DEB-4AA1-900C-FAF4CEB0A261}"/>
              </a:ext>
            </a:extLst>
          </p:cNvPr>
          <p:cNvCxnSpPr/>
          <p:nvPr/>
        </p:nvCxnSpPr>
        <p:spPr>
          <a:xfrm flipV="1">
            <a:off x="3731780" y="2761639"/>
            <a:ext cx="858644" cy="1710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F651826C-9C66-4302-8929-0D8BC7B56DEF}"/>
              </a:ext>
            </a:extLst>
          </p:cNvPr>
          <p:cNvSpPr txBox="1"/>
          <p:nvPr/>
        </p:nvSpPr>
        <p:spPr>
          <a:xfrm>
            <a:off x="6545765" y="1706136"/>
            <a:ext cx="4861925" cy="4125948"/>
          </a:xfrm>
          <a:prstGeom prst="rect">
            <a:avLst/>
          </a:prstGeom>
          <a:noFill/>
        </p:spPr>
        <p:txBody>
          <a:bodyPr wrap="square" rtlCol="0">
            <a:noAutofit/>
          </a:bodyPr>
          <a:lstStyle/>
          <a:p>
            <a:pPr marL="342900" indent="-342900">
              <a:buFont typeface="Wingdings" panose="05000000000000000000" pitchFamily="2" charset="2"/>
              <a:buChar char="l"/>
            </a:pPr>
            <a:r>
              <a:rPr kumimoji="1" lang="ja-JP" altLang="en-US" sz="2400" dirty="0"/>
              <a:t>さらに、同一資産で</a:t>
            </a:r>
            <a:r>
              <a:rPr kumimoji="1" lang="en-US" altLang="ja-JP" sz="2400" dirty="0"/>
              <a:t>2</a:t>
            </a:r>
            <a:r>
              <a:rPr kumimoji="1" lang="ja-JP" altLang="en-US" sz="2400" dirty="0"/>
              <a:t>つのオプションを組み合わせることで、左のような様々な損益の可能性を作ることができる。</a:t>
            </a:r>
            <a:r>
              <a:rPr kumimoji="1" lang="en-US" altLang="ja-JP" sz="2400" dirty="0"/>
              <a:t>2</a:t>
            </a:r>
            <a:r>
              <a:rPr kumimoji="1" lang="ja-JP" altLang="en-US" sz="2400" dirty="0"/>
              <a:t>つのオプションの取引相手が別であっても構わない。</a:t>
            </a:r>
          </a:p>
          <a:p>
            <a:pPr marL="342900" indent="-342900">
              <a:buFont typeface="Wingdings" panose="05000000000000000000" pitchFamily="2" charset="2"/>
              <a:buChar char="l"/>
            </a:pPr>
            <a:r>
              <a:rPr kumimoji="1" lang="ja-JP" altLang="en-US" sz="2400" dirty="0"/>
              <a:t>プレミアムを</a:t>
            </a:r>
            <a:r>
              <a:rPr kumimoji="1" lang="en-US" altLang="ja-JP" sz="2400" dirty="0"/>
              <a:t>2</a:t>
            </a:r>
            <a:r>
              <a:rPr kumimoji="1" lang="ja-JP" altLang="en-US" sz="2400" dirty="0"/>
              <a:t>倍支払うので、グラフは下により沈んだものとなる。</a:t>
            </a:r>
          </a:p>
          <a:p>
            <a:pPr marL="342900" indent="-342900">
              <a:buFont typeface="Wingdings" panose="05000000000000000000" pitchFamily="2" charset="2"/>
              <a:buChar char="l"/>
            </a:pPr>
            <a:r>
              <a:rPr kumimoji="1" lang="ja-JP" altLang="en-US" sz="2400" dirty="0"/>
              <a:t>このような複合されたデリバティブではなく、最初に示したような単純なデリバティブをプレイン・バニラという。</a:t>
            </a:r>
          </a:p>
        </p:txBody>
      </p:sp>
    </p:spTree>
    <p:custDataLst>
      <p:tags r:id="rId1"/>
    </p:custDataLst>
    <p:extLst>
      <p:ext uri="{BB962C8B-B14F-4D97-AF65-F5344CB8AC3E}">
        <p14:creationId xmlns:p14="http://schemas.microsoft.com/office/powerpoint/2010/main" val="30613824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プットでもコールでも、権利を購入した立場のグラフでは、原資産価格の動向によっては利益がどんどん大きくなるものの、損失（費用）はプレミアムまでという一定に抑えられている。</a:t>
            </a:r>
          </a:p>
          <a:p>
            <a:pPr marL="457200" indent="-457200" algn="l">
              <a:buFont typeface="Wingdings" panose="05000000000000000000" pitchFamily="2" charset="2"/>
              <a:buChar char="l"/>
            </a:pPr>
            <a:r>
              <a:rPr kumimoji="1" lang="ja-JP" altLang="en-US" sz="2800" dirty="0"/>
              <a:t>逆に、権利を売却した立場のグラフでは、場合よっては損失が非常に大きくなる危険性がある。</a:t>
            </a:r>
          </a:p>
          <a:p>
            <a:pPr marL="457200" indent="-457200" algn="l">
              <a:buFont typeface="Wingdings" panose="05000000000000000000" pitchFamily="2" charset="2"/>
              <a:buChar char="l"/>
            </a:pPr>
            <a:r>
              <a:rPr lang="ja-JP" altLang="en-US" sz="2800" dirty="0"/>
              <a:t>そこでよく使われるのが、ノックアウト・オプション。つまり、価格の動向が一定範囲を超えると、権利そのものが消滅することをあらかじめ契約に盛り込んでおくもの。</a:t>
            </a:r>
          </a:p>
          <a:p>
            <a:pPr marL="457200" indent="-457200" algn="l">
              <a:buFont typeface="Wingdings" panose="05000000000000000000" pitchFamily="2" charset="2"/>
              <a:buChar char="l"/>
            </a:pPr>
            <a:r>
              <a:rPr kumimoji="1" lang="ja-JP" altLang="en-US" sz="2800" dirty="0"/>
              <a:t>そうすると、たとえばプットの損益のグラフは次のようになる。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06833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sz="2800" dirty="0"/>
              <a:t>〔</a:t>
            </a:r>
            <a:r>
              <a:rPr lang="ja-JP" altLang="en-US" sz="2800" dirty="0"/>
              <a:t>ノックアウトオプション型のプットの買いと売り、損益（縦軸）</a:t>
            </a:r>
            <a:r>
              <a:rPr lang="en-US" altLang="ja-JP" sz="2800" dirty="0"/>
              <a:t>〕</a:t>
            </a:r>
            <a:r>
              <a:rPr lang="ja-JP" altLang="en-US" sz="2800" dirty="0"/>
              <a:t>　（単位：ドル）</a:t>
            </a:r>
          </a:p>
          <a:p>
            <a:pPr algn="l"/>
            <a:endParaRPr kumimoji="1" lang="ja-JP" altLang="en-US" sz="2800" i="1" dirty="0"/>
          </a:p>
          <a:p>
            <a:pPr algn="l"/>
            <a:endParaRPr kumimoji="1" lang="ja-JP" altLang="en-US" i="1" dirty="0"/>
          </a:p>
          <a:p>
            <a:pPr algn="l"/>
            <a:endParaRPr lang="ja-JP" altLang="en-US" i="1" dirty="0"/>
          </a:p>
          <a:p>
            <a:pPr algn="l"/>
            <a:r>
              <a:rPr kumimoji="1" lang="ja-JP" altLang="en-US" i="1" dirty="0"/>
              <a:t>　　　　　</a:t>
            </a:r>
          </a:p>
          <a:p>
            <a:pPr algn="l"/>
            <a:endParaRPr lang="ja-JP" altLang="en-US" i="1" dirty="0"/>
          </a:p>
          <a:p>
            <a:pPr algn="l"/>
            <a:endParaRPr kumimoji="1" lang="ja-JP" altLang="en-US" i="1" dirty="0"/>
          </a:p>
          <a:p>
            <a:pPr algn="l"/>
            <a:endParaRPr lang="ja-JP" altLang="en-US" i="1" dirty="0"/>
          </a:p>
          <a:p>
            <a:pPr algn="l"/>
            <a:endParaRPr kumimoji="1" lang="ja-JP" altLang="en-US" i="1"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
        <p:nvSpPr>
          <p:cNvPr id="18" name="テキスト ボックス 17">
            <a:extLst>
              <a:ext uri="{FF2B5EF4-FFF2-40B4-BE49-F238E27FC236}">
                <a16:creationId xmlns:a16="http://schemas.microsoft.com/office/drawing/2014/main" id="{C5D1197C-7576-4B60-9CA9-F5FFA48B575F}"/>
              </a:ext>
            </a:extLst>
          </p:cNvPr>
          <p:cNvSpPr txBox="1"/>
          <p:nvPr/>
        </p:nvSpPr>
        <p:spPr>
          <a:xfrm>
            <a:off x="6657277" y="3289610"/>
            <a:ext cx="4047885" cy="707886"/>
          </a:xfrm>
          <a:prstGeom prst="rect">
            <a:avLst/>
          </a:prstGeom>
          <a:noFill/>
        </p:spPr>
        <p:txBody>
          <a:bodyPr wrap="square" rtlCol="0">
            <a:spAutoFit/>
          </a:bodyPr>
          <a:lstStyle/>
          <a:p>
            <a:r>
              <a:rPr kumimoji="1" lang="ja-JP" altLang="en-US" sz="2000" dirty="0"/>
              <a:t>原資産価格</a:t>
            </a:r>
          </a:p>
          <a:p>
            <a:r>
              <a:rPr lang="ja-JP" altLang="en-US" sz="2000" dirty="0"/>
              <a:t>（その資産の市場での実際の価格）</a:t>
            </a:r>
            <a:endParaRPr kumimoji="1" lang="ja-JP" altLang="en-US" sz="2000" dirty="0"/>
          </a:p>
        </p:txBody>
      </p:sp>
      <p:sp>
        <p:nvSpPr>
          <p:cNvPr id="16" name="テキスト ボックス 15">
            <a:extLst>
              <a:ext uri="{FF2B5EF4-FFF2-40B4-BE49-F238E27FC236}">
                <a16:creationId xmlns:a16="http://schemas.microsoft.com/office/drawing/2014/main" id="{E6C79A70-60D7-40A9-90FB-1299F9C32A62}"/>
              </a:ext>
            </a:extLst>
          </p:cNvPr>
          <p:cNvSpPr txBox="1"/>
          <p:nvPr/>
        </p:nvSpPr>
        <p:spPr>
          <a:xfrm>
            <a:off x="6657276" y="2114632"/>
            <a:ext cx="1561163" cy="369332"/>
          </a:xfrm>
          <a:prstGeom prst="rect">
            <a:avLst/>
          </a:prstGeom>
          <a:noFill/>
        </p:spPr>
        <p:txBody>
          <a:bodyPr wrap="square" rtlCol="0">
            <a:spAutoFit/>
          </a:bodyPr>
          <a:lstStyle/>
          <a:p>
            <a:r>
              <a:rPr kumimoji="1" lang="ja-JP" altLang="en-US" dirty="0"/>
              <a:t>プットの売り</a:t>
            </a:r>
          </a:p>
        </p:txBody>
      </p:sp>
      <p:cxnSp>
        <p:nvCxnSpPr>
          <p:cNvPr id="23" name="コネクタ: 曲線 22">
            <a:extLst>
              <a:ext uri="{FF2B5EF4-FFF2-40B4-BE49-F238E27FC236}">
                <a16:creationId xmlns:a16="http://schemas.microsoft.com/office/drawing/2014/main" id="{66EAB4C2-74BC-4E0F-AE4F-C33CA5DD80D4}"/>
              </a:ext>
            </a:extLst>
          </p:cNvPr>
          <p:cNvCxnSpPr>
            <a:cxnSpLocks/>
          </p:cNvCxnSpPr>
          <p:nvPr/>
        </p:nvCxnSpPr>
        <p:spPr>
          <a:xfrm rot="10800000" flipV="1">
            <a:off x="6012909" y="2295928"/>
            <a:ext cx="622522" cy="558784"/>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DE1824E7-9B19-4A37-A037-6653F1F26705}"/>
              </a:ext>
            </a:extLst>
          </p:cNvPr>
          <p:cNvSpPr txBox="1"/>
          <p:nvPr/>
        </p:nvSpPr>
        <p:spPr>
          <a:xfrm>
            <a:off x="5887844" y="4532262"/>
            <a:ext cx="1561163" cy="369332"/>
          </a:xfrm>
          <a:prstGeom prst="rect">
            <a:avLst/>
          </a:prstGeom>
          <a:noFill/>
        </p:spPr>
        <p:txBody>
          <a:bodyPr wrap="square" rtlCol="0">
            <a:spAutoFit/>
          </a:bodyPr>
          <a:lstStyle/>
          <a:p>
            <a:r>
              <a:rPr kumimoji="1" lang="ja-JP" altLang="en-US" dirty="0"/>
              <a:t>プットの買い</a:t>
            </a:r>
          </a:p>
        </p:txBody>
      </p:sp>
      <p:cxnSp>
        <p:nvCxnSpPr>
          <p:cNvPr id="31" name="コネクタ: 曲線 30">
            <a:extLst>
              <a:ext uri="{FF2B5EF4-FFF2-40B4-BE49-F238E27FC236}">
                <a16:creationId xmlns:a16="http://schemas.microsoft.com/office/drawing/2014/main" id="{82E5658F-71B5-4D91-82C3-F1E8F085A2B8}"/>
              </a:ext>
            </a:extLst>
          </p:cNvPr>
          <p:cNvCxnSpPr/>
          <p:nvPr/>
        </p:nvCxnSpPr>
        <p:spPr>
          <a:xfrm rot="16200000" flipV="1">
            <a:off x="5469692" y="4298776"/>
            <a:ext cx="546372" cy="289932"/>
          </a:xfrm>
          <a:prstGeom prst="curved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CCA3619B-6013-4E70-9CD7-95B967A063D7}"/>
              </a:ext>
            </a:extLst>
          </p:cNvPr>
          <p:cNvSpPr txBox="1"/>
          <p:nvPr/>
        </p:nvSpPr>
        <p:spPr>
          <a:xfrm>
            <a:off x="1566748" y="1717034"/>
            <a:ext cx="2062974" cy="461665"/>
          </a:xfrm>
          <a:prstGeom prst="rect">
            <a:avLst/>
          </a:prstGeom>
          <a:noFill/>
        </p:spPr>
        <p:txBody>
          <a:bodyPr wrap="square" rtlCol="0">
            <a:spAutoFit/>
          </a:bodyPr>
          <a:lstStyle/>
          <a:p>
            <a:r>
              <a:rPr kumimoji="1" lang="ja-JP" altLang="en-US" sz="2400" dirty="0">
                <a:solidFill>
                  <a:srgbClr val="FF0000"/>
                </a:solidFill>
              </a:rPr>
              <a:t>権利消失</a:t>
            </a:r>
          </a:p>
        </p:txBody>
      </p:sp>
      <p:grpSp>
        <p:nvGrpSpPr>
          <p:cNvPr id="45" name="グループ化 44">
            <a:extLst>
              <a:ext uri="{FF2B5EF4-FFF2-40B4-BE49-F238E27FC236}">
                <a16:creationId xmlns:a16="http://schemas.microsoft.com/office/drawing/2014/main" id="{308905E5-2CC8-4452-959B-3C4B97DA1990}"/>
              </a:ext>
            </a:extLst>
          </p:cNvPr>
          <p:cNvGrpSpPr/>
          <p:nvPr/>
        </p:nvGrpSpPr>
        <p:grpSpPr>
          <a:xfrm>
            <a:off x="1371600" y="1934936"/>
            <a:ext cx="4996543" cy="3731078"/>
            <a:chOff x="1371600" y="1934936"/>
            <a:chExt cx="4996543" cy="3731078"/>
          </a:xfrm>
        </p:grpSpPr>
        <p:cxnSp>
          <p:nvCxnSpPr>
            <p:cNvPr id="11" name="直線コネクタ 10">
              <a:extLst>
                <a:ext uri="{FF2B5EF4-FFF2-40B4-BE49-F238E27FC236}">
                  <a16:creationId xmlns:a16="http://schemas.microsoft.com/office/drawing/2014/main" id="{2F5E30E1-360D-43FA-9E09-EFFAF4C58778}"/>
                </a:ext>
              </a:extLst>
            </p:cNvPr>
            <p:cNvCxnSpPr>
              <a:cxnSpLocks/>
            </p:cNvCxnSpPr>
            <p:nvPr/>
          </p:nvCxnSpPr>
          <p:spPr>
            <a:xfrm>
              <a:off x="3110979" y="2575320"/>
              <a:ext cx="1055228" cy="15171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A78E4238-3398-4B36-B661-54229D7E368F}"/>
                </a:ext>
              </a:extLst>
            </p:cNvPr>
            <p:cNvCxnSpPr/>
            <p:nvPr/>
          </p:nvCxnSpPr>
          <p:spPr>
            <a:xfrm flipV="1">
              <a:off x="1371600" y="1934936"/>
              <a:ext cx="0" cy="373107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D53B8F47-8533-406D-B098-CDE45A08F88C}"/>
                </a:ext>
              </a:extLst>
            </p:cNvPr>
            <p:cNvCxnSpPr/>
            <p:nvPr/>
          </p:nvCxnSpPr>
          <p:spPr>
            <a:xfrm>
              <a:off x="1371600" y="3526971"/>
              <a:ext cx="4996543"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F0D92E37-4DA7-4696-8930-B4E79F9C6ED4}"/>
                </a:ext>
              </a:extLst>
            </p:cNvPr>
            <p:cNvCxnSpPr>
              <a:cxnSpLocks/>
            </p:cNvCxnSpPr>
            <p:nvPr/>
          </p:nvCxnSpPr>
          <p:spPr>
            <a:xfrm>
              <a:off x="4147796" y="4081346"/>
              <a:ext cx="17400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B9CA477D-C477-4D82-86A4-02C2D82B7B2E}"/>
                </a:ext>
              </a:extLst>
            </p:cNvPr>
            <p:cNvCxnSpPr>
              <a:cxnSpLocks/>
            </p:cNvCxnSpPr>
            <p:nvPr/>
          </p:nvCxnSpPr>
          <p:spPr>
            <a:xfrm flipV="1">
              <a:off x="3147169" y="2960847"/>
              <a:ext cx="978782" cy="154543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3BE1BE75-D6BC-4121-BF3E-3330B3D32728}"/>
                </a:ext>
              </a:extLst>
            </p:cNvPr>
            <p:cNvCxnSpPr>
              <a:cxnSpLocks/>
            </p:cNvCxnSpPr>
            <p:nvPr/>
          </p:nvCxnSpPr>
          <p:spPr>
            <a:xfrm>
              <a:off x="4125951" y="2960847"/>
              <a:ext cx="17400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星: 5 pt 24">
              <a:extLst>
                <a:ext uri="{FF2B5EF4-FFF2-40B4-BE49-F238E27FC236}">
                  <a16:creationId xmlns:a16="http://schemas.microsoft.com/office/drawing/2014/main" id="{1BDC8B54-EABD-4F24-B785-373A11D6F4FF}"/>
                </a:ext>
              </a:extLst>
            </p:cNvPr>
            <p:cNvSpPr/>
            <p:nvPr/>
          </p:nvSpPr>
          <p:spPr>
            <a:xfrm>
              <a:off x="2881008" y="2314789"/>
              <a:ext cx="446091" cy="41378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星: 5 pt 25">
              <a:extLst>
                <a:ext uri="{FF2B5EF4-FFF2-40B4-BE49-F238E27FC236}">
                  <a16:creationId xmlns:a16="http://schemas.microsoft.com/office/drawing/2014/main" id="{837044B1-674E-4610-A48A-6C376081C5B4}"/>
                </a:ext>
              </a:extLst>
            </p:cNvPr>
            <p:cNvSpPr/>
            <p:nvPr/>
          </p:nvSpPr>
          <p:spPr>
            <a:xfrm>
              <a:off x="2906029" y="4249263"/>
              <a:ext cx="446091" cy="413784"/>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4" name="コネクタ: 曲線 33">
            <a:extLst>
              <a:ext uri="{FF2B5EF4-FFF2-40B4-BE49-F238E27FC236}">
                <a16:creationId xmlns:a16="http://schemas.microsoft.com/office/drawing/2014/main" id="{7366A473-22EF-4FD8-8B71-2A06C7CBD020}"/>
              </a:ext>
            </a:extLst>
          </p:cNvPr>
          <p:cNvCxnSpPr>
            <a:cxnSpLocks/>
          </p:cNvCxnSpPr>
          <p:nvPr/>
        </p:nvCxnSpPr>
        <p:spPr>
          <a:xfrm>
            <a:off x="2367644" y="2136687"/>
            <a:ext cx="491519" cy="347277"/>
          </a:xfrm>
          <a:prstGeom prst="curvedConnector3">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コネクタ: 曲線 36">
            <a:extLst>
              <a:ext uri="{FF2B5EF4-FFF2-40B4-BE49-F238E27FC236}">
                <a16:creationId xmlns:a16="http://schemas.microsoft.com/office/drawing/2014/main" id="{A46AB63C-8DA7-4FAE-A9E0-A026695524D3}"/>
              </a:ext>
            </a:extLst>
          </p:cNvPr>
          <p:cNvCxnSpPr>
            <a:cxnSpLocks/>
          </p:cNvCxnSpPr>
          <p:nvPr/>
        </p:nvCxnSpPr>
        <p:spPr>
          <a:xfrm rot="16200000" flipH="1">
            <a:off x="1452571" y="2841560"/>
            <a:ext cx="2066665" cy="975402"/>
          </a:xfrm>
          <a:prstGeom prst="curvedConnector3">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63713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たとえば、</a:t>
            </a:r>
            <a:r>
              <a:rPr lang="en-US" altLang="ja-JP" sz="2800" dirty="0"/>
              <a:t>3</a:t>
            </a:r>
            <a:r>
              <a:rPr lang="ja-JP" altLang="en-US" sz="2800" dirty="0"/>
              <a:t>ヵ月後に輸出代金</a:t>
            </a:r>
            <a:r>
              <a:rPr lang="en-US" altLang="ja-JP" sz="2800" dirty="0"/>
              <a:t>100</a:t>
            </a:r>
            <a:r>
              <a:rPr lang="ja-JP" altLang="en-US" sz="2800" dirty="0"/>
              <a:t>万ドル（原資産）が支払われる日本の企業にとっては、</a:t>
            </a:r>
            <a:r>
              <a:rPr lang="en-US" altLang="ja-JP" sz="2800" dirty="0"/>
              <a:t>3</a:t>
            </a:r>
            <a:r>
              <a:rPr lang="ja-JP" altLang="en-US" sz="2800" dirty="0"/>
              <a:t>ヵ月後に円高になっていれば、その為替レートで</a:t>
            </a:r>
            <a:r>
              <a:rPr lang="en-US" altLang="ja-JP" sz="2800" dirty="0"/>
              <a:t>100</a:t>
            </a:r>
            <a:r>
              <a:rPr lang="ja-JP" altLang="en-US" sz="2800" dirty="0"/>
              <a:t>万ドルを円に換えれば、少ない額しか手に入らない。</a:t>
            </a:r>
          </a:p>
          <a:p>
            <a:pPr marL="457200" indent="-457200" algn="l">
              <a:buFont typeface="Wingdings" panose="05000000000000000000" pitchFamily="2" charset="2"/>
              <a:buChar char="l"/>
            </a:pPr>
            <a:r>
              <a:rPr lang="ja-JP" altLang="en-US" sz="2800" dirty="0"/>
              <a:t>そこで、</a:t>
            </a:r>
            <a:r>
              <a:rPr lang="en-US" altLang="ja-JP" sz="2800" dirty="0"/>
              <a:t>3</a:t>
            </a:r>
            <a:r>
              <a:rPr lang="ja-JP" altLang="en-US" sz="2800" dirty="0"/>
              <a:t>ヵ月後に</a:t>
            </a:r>
            <a:r>
              <a:rPr lang="en-US" altLang="ja-JP" sz="2800" dirty="0"/>
              <a:t>100</a:t>
            </a:r>
            <a:r>
              <a:rPr lang="ja-JP" altLang="en-US" sz="2800" dirty="0"/>
              <a:t>万ドルを円に換える</a:t>
            </a:r>
            <a:r>
              <a:rPr lang="en-US" altLang="ja-JP" sz="2800" dirty="0"/>
              <a:t>3</a:t>
            </a:r>
            <a:r>
              <a:rPr lang="ja-JP" altLang="en-US" sz="2800" dirty="0"/>
              <a:t>ヵ月物のドル売り・円買いの先渡し取引の相手を見つけて、現時点でレート（先渡し為替レート）を契約しておくのである。</a:t>
            </a:r>
          </a:p>
          <a:p>
            <a:pPr marL="457200" indent="-457200" algn="l">
              <a:buFont typeface="Wingdings" panose="05000000000000000000" pitchFamily="2" charset="2"/>
              <a:buChar char="l"/>
            </a:pPr>
            <a:r>
              <a:rPr lang="en-US" altLang="ja-JP" sz="2800" dirty="0"/>
              <a:t>3</a:t>
            </a:r>
            <a:r>
              <a:rPr lang="ja-JP" altLang="en-US" sz="2800" dirty="0"/>
              <a:t>ヵ月後に、その時点の為替レート（直物為替レート）がたとえ円高になっていても、</a:t>
            </a:r>
            <a:r>
              <a:rPr lang="en-US" altLang="ja-JP" sz="2800" dirty="0"/>
              <a:t>3</a:t>
            </a:r>
            <a:r>
              <a:rPr lang="ja-JP" altLang="en-US" sz="2800" dirty="0"/>
              <a:t>ヵ月前に予約したレートで決済できる。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67443071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オプション価格（プレミアム）は、オプションの満期、金利、価格の変動率（とりわけ、価格の変動率に対する予想）などによって決定される。</a:t>
            </a:r>
          </a:p>
          <a:p>
            <a:pPr marL="457200" indent="-457200" algn="l">
              <a:buFont typeface="Wingdings" panose="05000000000000000000" pitchFamily="2" charset="2"/>
              <a:buChar char="l"/>
            </a:pPr>
            <a:r>
              <a:rPr lang="ja-JP" altLang="en-US" sz="2800" dirty="0"/>
              <a:t>たとえば、その資産が近い将来、価格が安定していなくて変動率が上がる</a:t>
            </a:r>
            <a:r>
              <a:rPr lang="en-US" altLang="ja-JP" sz="2800" dirty="0"/>
              <a:t>―</a:t>
            </a:r>
            <a:r>
              <a:rPr lang="ja-JP" altLang="en-US" sz="2800" dirty="0"/>
              <a:t>投資家の価格変動に対する予想、すなわち、インプライド・ボラティリティー（</a:t>
            </a:r>
            <a:r>
              <a:rPr lang="en-US" altLang="ja-JP" sz="2800" dirty="0"/>
              <a:t>implied volatility</a:t>
            </a:r>
            <a:r>
              <a:rPr lang="ja-JP" altLang="en-US" sz="2800" dirty="0"/>
              <a:t>）が上昇すると予想されると、オプションの売り手にとっては、損失を被るリスクが大きくなるので、割に合うようにオプション価格を高めに設定する。</a:t>
            </a:r>
          </a:p>
          <a:p>
            <a:pPr marL="457200" indent="-457200" algn="l">
              <a:buFont typeface="Wingdings" panose="05000000000000000000" pitchFamily="2" charset="2"/>
              <a:buChar char="l"/>
            </a:pPr>
            <a:r>
              <a:rPr lang="ja-JP" altLang="en-US" sz="2800" dirty="0"/>
              <a:t>円ドルのドルプット（ドルを売る権利）を売る金融機関で説明しよう。</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72332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dirty="0"/>
              <a:t>現在の為替レートが</a:t>
            </a:r>
            <a:r>
              <a:rPr lang="en-US" altLang="ja-JP" dirty="0"/>
              <a:t>1</a:t>
            </a:r>
            <a:r>
              <a:rPr lang="ja-JP" altLang="en-US" dirty="0"/>
              <a:t>ドル当たり</a:t>
            </a:r>
            <a:r>
              <a:rPr lang="en-US" altLang="ja-JP" dirty="0"/>
              <a:t>100</a:t>
            </a:r>
            <a:r>
              <a:rPr lang="ja-JP" altLang="en-US" dirty="0"/>
              <a:t>円で、将来的にも為替レートが安定していると予想されており、権利行使価格が</a:t>
            </a:r>
            <a:r>
              <a:rPr lang="en-US" altLang="ja-JP" dirty="0"/>
              <a:t>95</a:t>
            </a:r>
            <a:r>
              <a:rPr lang="ja-JP" altLang="en-US" dirty="0"/>
              <a:t>円、オプション価格が</a:t>
            </a:r>
            <a:r>
              <a:rPr lang="en-US" altLang="ja-JP" dirty="0"/>
              <a:t>10</a:t>
            </a:r>
            <a:r>
              <a:rPr lang="ja-JP" altLang="en-US" dirty="0"/>
              <a:t>円だとする。ドルを売る権利を買う企業にとっては、</a:t>
            </a:r>
            <a:r>
              <a:rPr lang="en-US" altLang="ja-JP" dirty="0"/>
              <a:t>10</a:t>
            </a:r>
            <a:r>
              <a:rPr lang="ja-JP" altLang="en-US" dirty="0"/>
              <a:t>円をこの金融機関に支払うことによって、リスクヘッジができている。</a:t>
            </a:r>
          </a:p>
          <a:p>
            <a:pPr marL="457200" indent="-457200" algn="l">
              <a:buFont typeface="Wingdings" panose="05000000000000000000" pitchFamily="2" charset="2"/>
              <a:buChar char="l"/>
            </a:pPr>
            <a:r>
              <a:rPr lang="ja-JP" altLang="en-US" dirty="0"/>
              <a:t>もし、為替レートが</a:t>
            </a:r>
            <a:r>
              <a:rPr lang="en-US" altLang="ja-JP" dirty="0"/>
              <a:t>1</a:t>
            </a:r>
            <a:r>
              <a:rPr lang="ja-JP" altLang="en-US" dirty="0"/>
              <a:t>ドル当たり</a:t>
            </a:r>
            <a:r>
              <a:rPr lang="en-US" altLang="ja-JP" dirty="0"/>
              <a:t>80</a:t>
            </a:r>
            <a:r>
              <a:rPr lang="ja-JP" altLang="en-US" dirty="0"/>
              <a:t>円になっても、ドル安の</a:t>
            </a:r>
            <a:r>
              <a:rPr lang="en-US" altLang="ja-JP" dirty="0"/>
              <a:t>1</a:t>
            </a:r>
            <a:r>
              <a:rPr lang="ja-JP" altLang="en-US" dirty="0"/>
              <a:t>ドル当たり</a:t>
            </a:r>
            <a:r>
              <a:rPr lang="en-US" altLang="ja-JP" dirty="0"/>
              <a:t>80</a:t>
            </a:r>
            <a:r>
              <a:rPr lang="ja-JP" altLang="en-US" dirty="0"/>
              <a:t>円ではなく、相対的にドル高の</a:t>
            </a:r>
            <a:r>
              <a:rPr lang="en-US" altLang="ja-JP" dirty="0"/>
              <a:t>95</a:t>
            </a:r>
            <a:r>
              <a:rPr lang="ja-JP" altLang="en-US" dirty="0"/>
              <a:t>円で、この金融機関にドル売りすることができるので、原資産価格（ここでは、為替レートの現時点での価格）と比較すれば、</a:t>
            </a:r>
            <a:r>
              <a:rPr lang="en-US" altLang="ja-JP" dirty="0"/>
              <a:t>95-80</a:t>
            </a:r>
            <a:r>
              <a:rPr lang="ja-JP" altLang="en-US" dirty="0"/>
              <a:t>つまり</a:t>
            </a:r>
            <a:r>
              <a:rPr lang="en-US" altLang="ja-JP" dirty="0"/>
              <a:t>15</a:t>
            </a:r>
            <a:r>
              <a:rPr lang="ja-JP" altLang="en-US" dirty="0"/>
              <a:t>円得をすることになり、オプション価格を差し引いても</a:t>
            </a:r>
            <a:r>
              <a:rPr lang="en-US" altLang="ja-JP" dirty="0"/>
              <a:t>5</a:t>
            </a:r>
            <a:r>
              <a:rPr lang="ja-JP" altLang="en-US" dirty="0"/>
              <a:t>円の利得がある。</a:t>
            </a:r>
          </a:p>
          <a:p>
            <a:pPr marL="457200" indent="-457200" algn="l">
              <a:buFont typeface="Wingdings" panose="05000000000000000000" pitchFamily="2" charset="2"/>
              <a:buChar char="l"/>
            </a:pPr>
            <a:r>
              <a:rPr lang="ja-JP" altLang="en-US" dirty="0"/>
              <a:t>逆に、このオプションをこの企業に売却（つまり契約）した金融機関としては、市場では</a:t>
            </a:r>
            <a:r>
              <a:rPr lang="en-US" altLang="ja-JP" dirty="0"/>
              <a:t>80</a:t>
            </a:r>
            <a:r>
              <a:rPr lang="ja-JP" altLang="en-US" dirty="0"/>
              <a:t>円で買えるドルを権利行使したこの企業から</a:t>
            </a:r>
            <a:r>
              <a:rPr lang="en-US" altLang="ja-JP" dirty="0"/>
              <a:t>95</a:t>
            </a:r>
            <a:r>
              <a:rPr lang="ja-JP" altLang="en-US" dirty="0"/>
              <a:t>円で購入するので、</a:t>
            </a:r>
            <a:r>
              <a:rPr lang="en-US" altLang="ja-JP" dirty="0"/>
              <a:t>15</a:t>
            </a:r>
            <a:r>
              <a:rPr lang="ja-JP" altLang="en-US" dirty="0"/>
              <a:t>円損をすることになり、オプション価格の収入を足しても</a:t>
            </a:r>
            <a:r>
              <a:rPr lang="en-US" altLang="ja-JP" dirty="0"/>
              <a:t>5</a:t>
            </a:r>
            <a:r>
              <a:rPr lang="ja-JP" altLang="en-US" dirty="0"/>
              <a:t>円の損である。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90362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このような状況だったときに、円ドルレートが何らかの理由で不安定になれば、この金融機関としては、権利行使されて損失が出る可能性が高まるわけだから、その分、オプション価格がより高めでないと割に合わないと考えるだろう。こうして、円ドルレートの予想変動率の上昇は、オプション価格を高めるのである。</a:t>
            </a:r>
          </a:p>
          <a:p>
            <a:pPr marL="457200" indent="-457200" algn="l">
              <a:buFont typeface="Wingdings" panose="05000000000000000000" pitchFamily="2" charset="2"/>
              <a:buChar char="l"/>
            </a:pPr>
            <a:r>
              <a:rPr lang="ja-JP" altLang="en-US" sz="2800" dirty="0"/>
              <a:t>プットとコールでプレミアムは同一ではない。日本は貿易・経常収支の黒字が続いてきたので、どらかというと円高への根強い予想が潜在した時期があった。その時期には、円ドルのプットのプレミアムがコールのそれよりも高めに推移してきた、といわれてい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4069497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オプション価格を算出する定式としては、ブラック＝ショールズ方程式を汎用型に修正したものが、一般に使われている。</a:t>
            </a:r>
          </a:p>
          <a:p>
            <a:pPr marL="457200" indent="-457200" algn="l">
              <a:buFont typeface="Wingdings" panose="05000000000000000000" pitchFamily="2" charset="2"/>
              <a:buChar char="l"/>
            </a:pPr>
            <a:r>
              <a:rPr lang="ja-JP" altLang="en-US" sz="2800" dirty="0"/>
              <a:t>ブラック＝ショールズ・モデルは、ヨーロピアン型（満期日のみに決済が可能なオプション）のプレミアムを計算するものである。</a:t>
            </a:r>
          </a:p>
          <a:p>
            <a:pPr marL="457200" indent="-457200" algn="l">
              <a:buFont typeface="Wingdings" panose="05000000000000000000" pitchFamily="2" charset="2"/>
              <a:buChar char="l"/>
            </a:pPr>
            <a:r>
              <a:rPr lang="ja-JP" altLang="en-US" sz="2800" dirty="0"/>
              <a:t>株価、行使価格、期間、変動率、金利などによって、プレミアムを導出する。詳細は、専門書などを参考にされたい。</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731804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r>
              <a:rPr lang="en-US" altLang="ja-JP" dirty="0"/>
              <a:t>〔</a:t>
            </a:r>
            <a:r>
              <a:rPr lang="ja-JP" altLang="en-US" dirty="0"/>
              <a:t>練習問題</a:t>
            </a:r>
            <a:r>
              <a:rPr lang="en-US" altLang="ja-JP" dirty="0"/>
              <a:t>〕</a:t>
            </a:r>
            <a:endParaRPr lang="ja-JP" altLang="en-US" dirty="0"/>
          </a:p>
          <a:p>
            <a:pPr algn="l"/>
            <a:r>
              <a:rPr lang="ja-JP" altLang="en-US" sz="2800" dirty="0"/>
              <a:t>　甲が乙から、</a:t>
            </a:r>
            <a:r>
              <a:rPr lang="en-US" altLang="ja-JP" sz="2800" dirty="0"/>
              <a:t>A</a:t>
            </a:r>
            <a:r>
              <a:rPr lang="ja-JP" altLang="en-US" sz="2800" dirty="0"/>
              <a:t>株を将来一株当たり</a:t>
            </a:r>
            <a:r>
              <a:rPr lang="en-US" altLang="ja-JP" sz="2800" dirty="0"/>
              <a:t>500</a:t>
            </a:r>
            <a:r>
              <a:rPr lang="ja-JP" altLang="en-US" sz="2800" dirty="0"/>
              <a:t>円で買う権利を購入したとする。プレミアムは</a:t>
            </a:r>
            <a:r>
              <a:rPr lang="en-US" altLang="ja-JP" sz="2800" dirty="0"/>
              <a:t>100</a:t>
            </a:r>
            <a:r>
              <a:rPr lang="ja-JP" altLang="en-US" sz="2800" dirty="0"/>
              <a:t>円である。甲にとっての損益のグラフを描きなさい。ただし、縦軸は損益（上に行くほど黒字）、横軸は</a:t>
            </a:r>
            <a:r>
              <a:rPr lang="en-US" altLang="ja-JP" sz="2800" dirty="0"/>
              <a:t>A</a:t>
            </a:r>
            <a:r>
              <a:rPr lang="ja-JP" altLang="en-US" sz="2800" dirty="0"/>
              <a:t>株の原資産価格（右に行くほど高価格）にしなさい。さらに、横軸とグラフが交わる点の数値、グラフが折れ曲がって水平になる箇所の横軸の数値、水平になったときの高さの数値を書き込みなさい。</a:t>
            </a:r>
          </a:p>
          <a:p>
            <a:pPr algn="l"/>
            <a:r>
              <a:rPr lang="en-US" altLang="ja-JP" sz="2800" dirty="0"/>
              <a:t>※15</a:t>
            </a:r>
            <a:r>
              <a:rPr lang="ja-JP" altLang="en-US" sz="2800" dirty="0"/>
              <a:t>分程度を想定。次のスライドで解説。</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7344242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a:ln>
            <a:solidFill>
              <a:schemeClr val="bg1"/>
            </a:solidFill>
            <a:prstDash val="sysDash"/>
          </a:ln>
        </p:spPr>
        <p:txBody>
          <a:bodyPr>
            <a:normAutofit/>
          </a:bodyPr>
          <a:lstStyle/>
          <a:p>
            <a:pPr algn="l"/>
            <a:r>
              <a:rPr lang="en-US" altLang="ja-JP" dirty="0"/>
              <a:t>〔</a:t>
            </a:r>
            <a:r>
              <a:rPr lang="ja-JP" altLang="en-US" dirty="0"/>
              <a:t>解説</a:t>
            </a:r>
            <a:r>
              <a:rPr lang="en-US" altLang="ja-JP" dirty="0"/>
              <a:t>〕</a:t>
            </a:r>
            <a:endParaRPr lang="ja-JP" altLang="en-US" dirty="0"/>
          </a:p>
          <a:p>
            <a:pPr algn="l"/>
            <a:r>
              <a:rPr lang="ja-JP" altLang="en-US" dirty="0"/>
              <a:t>　コールとプットそれぞれについて、買いと売りのグラフがある。</a:t>
            </a:r>
            <a:r>
              <a:rPr lang="en-US" altLang="ja-JP" dirty="0"/>
              <a:t>4</a:t>
            </a:r>
            <a:r>
              <a:rPr lang="ja-JP" altLang="en-US" dirty="0"/>
              <a:t>種類の形のどれが該当するかをまず見定める。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cxnSp>
        <p:nvCxnSpPr>
          <p:cNvPr id="5" name="直線矢印コネクタ 4">
            <a:extLst>
              <a:ext uri="{FF2B5EF4-FFF2-40B4-BE49-F238E27FC236}">
                <a16:creationId xmlns:a16="http://schemas.microsoft.com/office/drawing/2014/main" id="{0C113410-058C-4306-B361-6A54FC5D2F6C}"/>
              </a:ext>
            </a:extLst>
          </p:cNvPr>
          <p:cNvCxnSpPr>
            <a:cxnSpLocks/>
          </p:cNvCxnSpPr>
          <p:nvPr/>
        </p:nvCxnSpPr>
        <p:spPr>
          <a:xfrm flipV="1">
            <a:off x="1176055" y="3151758"/>
            <a:ext cx="0" cy="2618999"/>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43DCFD64-4583-4B6B-8F2B-D952F45623ED}"/>
              </a:ext>
            </a:extLst>
          </p:cNvPr>
          <p:cNvCxnSpPr>
            <a:cxnSpLocks/>
          </p:cNvCxnSpPr>
          <p:nvPr/>
        </p:nvCxnSpPr>
        <p:spPr>
          <a:xfrm>
            <a:off x="1151164" y="4393580"/>
            <a:ext cx="4201421"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9D27996D-7CD8-435B-B60F-97BFFD3A0F82}"/>
              </a:ext>
            </a:extLst>
          </p:cNvPr>
          <p:cNvCxnSpPr/>
          <p:nvPr/>
        </p:nvCxnSpPr>
        <p:spPr>
          <a:xfrm>
            <a:off x="1176055" y="4850780"/>
            <a:ext cx="223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D0E790A3-4697-4D39-8DE4-19D4C3026025}"/>
              </a:ext>
            </a:extLst>
          </p:cNvPr>
          <p:cNvCxnSpPr>
            <a:cxnSpLocks/>
          </p:cNvCxnSpPr>
          <p:nvPr/>
        </p:nvCxnSpPr>
        <p:spPr>
          <a:xfrm flipV="1">
            <a:off x="3408055" y="3331029"/>
            <a:ext cx="1792595" cy="15197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50BA1CB9-15FC-43C6-94EA-7B5356F76D35}"/>
              </a:ext>
            </a:extLst>
          </p:cNvPr>
          <p:cNvSpPr txBox="1"/>
          <p:nvPr/>
        </p:nvSpPr>
        <p:spPr>
          <a:xfrm>
            <a:off x="525896" y="4650725"/>
            <a:ext cx="880947" cy="400110"/>
          </a:xfrm>
          <a:prstGeom prst="rect">
            <a:avLst/>
          </a:prstGeom>
          <a:noFill/>
        </p:spPr>
        <p:txBody>
          <a:bodyPr wrap="square" rtlCol="0">
            <a:spAutoFit/>
          </a:bodyPr>
          <a:lstStyle/>
          <a:p>
            <a:r>
              <a:rPr kumimoji="1" lang="en-US" altLang="ja-JP" sz="2000" dirty="0"/>
              <a:t>-100</a:t>
            </a:r>
            <a:endParaRPr kumimoji="1" lang="ja-JP" altLang="en-US" sz="2000" dirty="0"/>
          </a:p>
        </p:txBody>
      </p:sp>
      <p:cxnSp>
        <p:nvCxnSpPr>
          <p:cNvPr id="16" name="直線コネクタ 15">
            <a:extLst>
              <a:ext uri="{FF2B5EF4-FFF2-40B4-BE49-F238E27FC236}">
                <a16:creationId xmlns:a16="http://schemas.microsoft.com/office/drawing/2014/main" id="{6F7FEABE-032E-4817-8158-B391DD6519E5}"/>
              </a:ext>
            </a:extLst>
          </p:cNvPr>
          <p:cNvCxnSpPr/>
          <p:nvPr/>
        </p:nvCxnSpPr>
        <p:spPr>
          <a:xfrm>
            <a:off x="3416400" y="4393580"/>
            <a:ext cx="0" cy="457200"/>
          </a:xfrm>
          <a:prstGeom prst="line">
            <a:avLst/>
          </a:prstGeom>
          <a:ln>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5EED2B30-0A54-4010-BA67-B131EF41D317}"/>
              </a:ext>
            </a:extLst>
          </p:cNvPr>
          <p:cNvSpPr txBox="1"/>
          <p:nvPr/>
        </p:nvSpPr>
        <p:spPr>
          <a:xfrm>
            <a:off x="3069275" y="3921988"/>
            <a:ext cx="880947" cy="400110"/>
          </a:xfrm>
          <a:prstGeom prst="rect">
            <a:avLst/>
          </a:prstGeom>
          <a:noFill/>
        </p:spPr>
        <p:txBody>
          <a:bodyPr wrap="square" rtlCol="0">
            <a:spAutoFit/>
          </a:bodyPr>
          <a:lstStyle/>
          <a:p>
            <a:r>
              <a:rPr lang="en-US" altLang="ja-JP" sz="2000" dirty="0"/>
              <a:t>500</a:t>
            </a:r>
            <a:endParaRPr kumimoji="1" lang="ja-JP" altLang="en-US" sz="2000" dirty="0"/>
          </a:p>
        </p:txBody>
      </p:sp>
      <p:sp>
        <p:nvSpPr>
          <p:cNvPr id="19" name="テキスト ボックス 18">
            <a:extLst>
              <a:ext uri="{FF2B5EF4-FFF2-40B4-BE49-F238E27FC236}">
                <a16:creationId xmlns:a16="http://schemas.microsoft.com/office/drawing/2014/main" id="{50BED197-F79E-4E65-B584-CFCCC75441C8}"/>
              </a:ext>
            </a:extLst>
          </p:cNvPr>
          <p:cNvSpPr txBox="1"/>
          <p:nvPr/>
        </p:nvSpPr>
        <p:spPr>
          <a:xfrm>
            <a:off x="6553550" y="2098883"/>
            <a:ext cx="4770656" cy="4154984"/>
          </a:xfrm>
          <a:prstGeom prst="rect">
            <a:avLst/>
          </a:prstGeom>
          <a:noFill/>
        </p:spPr>
        <p:txBody>
          <a:bodyPr wrap="square" rtlCol="0">
            <a:spAutoFit/>
          </a:bodyPr>
          <a:lstStyle/>
          <a:p>
            <a:pPr marL="457200" indent="-457200">
              <a:buFont typeface="Wingdings" panose="05000000000000000000" pitchFamily="2" charset="2"/>
              <a:buChar char="l"/>
            </a:pPr>
            <a:r>
              <a:rPr lang="ja-JP" altLang="en-US" sz="2400" dirty="0"/>
              <a:t>折れ曲がる部分は、権利行使価格と等しいので、</a:t>
            </a:r>
            <a:r>
              <a:rPr lang="en-US" altLang="ja-JP" sz="2400" dirty="0"/>
              <a:t>500</a:t>
            </a:r>
            <a:r>
              <a:rPr lang="ja-JP" altLang="en-US" sz="2400" dirty="0"/>
              <a:t>円。</a:t>
            </a:r>
          </a:p>
          <a:p>
            <a:pPr marL="457200" indent="-457200">
              <a:buFont typeface="Wingdings" panose="05000000000000000000" pitchFamily="2" charset="2"/>
              <a:buChar char="l"/>
            </a:pPr>
            <a:r>
              <a:rPr kumimoji="1" lang="ja-JP" altLang="en-US" sz="2400" dirty="0"/>
              <a:t>水平部分の数値は、プレミアムと等しいからマイナス</a:t>
            </a:r>
            <a:r>
              <a:rPr kumimoji="1" lang="en-US" altLang="ja-JP" sz="2400" dirty="0"/>
              <a:t>100</a:t>
            </a:r>
            <a:r>
              <a:rPr kumimoji="1" lang="ja-JP" altLang="en-US" sz="2400" dirty="0"/>
              <a:t>円。</a:t>
            </a:r>
          </a:p>
          <a:p>
            <a:pPr marL="457200" indent="-457200">
              <a:buFont typeface="Wingdings" panose="05000000000000000000" pitchFamily="2" charset="2"/>
              <a:buChar char="l"/>
            </a:pPr>
            <a:r>
              <a:rPr lang="ja-JP" altLang="en-US" sz="2400" dirty="0"/>
              <a:t>横軸と交差する価格を？とすると、？－</a:t>
            </a:r>
            <a:r>
              <a:rPr lang="en-US" altLang="ja-JP" sz="2400" dirty="0"/>
              <a:t>500</a:t>
            </a:r>
            <a:r>
              <a:rPr lang="ja-JP" altLang="en-US" sz="2400" dirty="0"/>
              <a:t>－</a:t>
            </a:r>
            <a:r>
              <a:rPr lang="en-US" altLang="ja-JP" sz="2400" dirty="0"/>
              <a:t>100</a:t>
            </a:r>
            <a:r>
              <a:rPr lang="ja-JP" altLang="en-US" sz="2400" dirty="0"/>
              <a:t>＝</a:t>
            </a:r>
            <a:r>
              <a:rPr lang="en-US" altLang="ja-JP" sz="2400" dirty="0"/>
              <a:t>0</a:t>
            </a:r>
            <a:r>
              <a:rPr lang="ja-JP" altLang="en-US" sz="2400" dirty="0"/>
              <a:t>を解いて、</a:t>
            </a:r>
            <a:r>
              <a:rPr lang="en-US" altLang="ja-JP" sz="2400" dirty="0"/>
              <a:t>600</a:t>
            </a:r>
            <a:r>
              <a:rPr lang="ja-JP" altLang="en-US" sz="2400" dirty="0"/>
              <a:t>円。つまり、市場で</a:t>
            </a:r>
            <a:r>
              <a:rPr lang="en-US" altLang="ja-JP" sz="2400" dirty="0"/>
              <a:t>600</a:t>
            </a:r>
            <a:r>
              <a:rPr lang="ja-JP" altLang="en-US" sz="2400" dirty="0"/>
              <a:t>円で買うのではなく乙から</a:t>
            </a:r>
            <a:r>
              <a:rPr lang="en-US" altLang="ja-JP" sz="2400" dirty="0"/>
              <a:t>500</a:t>
            </a:r>
            <a:r>
              <a:rPr lang="ja-JP" altLang="en-US" sz="2400" dirty="0"/>
              <a:t>円で買えたので、</a:t>
            </a:r>
            <a:r>
              <a:rPr lang="en-US" altLang="ja-JP" sz="2400" dirty="0"/>
              <a:t>100</a:t>
            </a:r>
            <a:r>
              <a:rPr lang="ja-JP" altLang="en-US" sz="2400" dirty="0"/>
              <a:t>円の得。そこからプレミアム</a:t>
            </a:r>
            <a:r>
              <a:rPr lang="en-US" altLang="ja-JP" sz="2400" dirty="0"/>
              <a:t>100</a:t>
            </a:r>
            <a:r>
              <a:rPr lang="ja-JP" altLang="en-US" sz="2400" dirty="0"/>
              <a:t>円を引くとゼロになる。</a:t>
            </a:r>
          </a:p>
        </p:txBody>
      </p:sp>
      <p:sp>
        <p:nvSpPr>
          <p:cNvPr id="20" name="テキスト ボックス 19">
            <a:extLst>
              <a:ext uri="{FF2B5EF4-FFF2-40B4-BE49-F238E27FC236}">
                <a16:creationId xmlns:a16="http://schemas.microsoft.com/office/drawing/2014/main" id="{1123EBC0-3BC9-47B4-929A-1F440214371B}"/>
              </a:ext>
            </a:extLst>
          </p:cNvPr>
          <p:cNvSpPr txBox="1"/>
          <p:nvPr/>
        </p:nvSpPr>
        <p:spPr>
          <a:xfrm>
            <a:off x="4609020" y="4543780"/>
            <a:ext cx="1984917" cy="369332"/>
          </a:xfrm>
          <a:prstGeom prst="rect">
            <a:avLst/>
          </a:prstGeom>
          <a:noFill/>
        </p:spPr>
        <p:txBody>
          <a:bodyPr wrap="square" rtlCol="0">
            <a:spAutoFit/>
          </a:bodyPr>
          <a:lstStyle/>
          <a:p>
            <a:r>
              <a:rPr kumimoji="1" lang="ja-JP" altLang="en-US" dirty="0"/>
              <a:t>原資産価格（円）</a:t>
            </a:r>
          </a:p>
        </p:txBody>
      </p:sp>
      <p:sp>
        <p:nvSpPr>
          <p:cNvPr id="22" name="テキスト ボックス 21">
            <a:extLst>
              <a:ext uri="{FF2B5EF4-FFF2-40B4-BE49-F238E27FC236}">
                <a16:creationId xmlns:a16="http://schemas.microsoft.com/office/drawing/2014/main" id="{6BC88992-46B4-44BF-8A36-54588100356B}"/>
              </a:ext>
            </a:extLst>
          </p:cNvPr>
          <p:cNvSpPr txBox="1"/>
          <p:nvPr/>
        </p:nvSpPr>
        <p:spPr>
          <a:xfrm>
            <a:off x="701607" y="2682399"/>
            <a:ext cx="1984917" cy="369332"/>
          </a:xfrm>
          <a:prstGeom prst="rect">
            <a:avLst/>
          </a:prstGeom>
          <a:noFill/>
        </p:spPr>
        <p:txBody>
          <a:bodyPr wrap="square" rtlCol="0">
            <a:spAutoFit/>
          </a:bodyPr>
          <a:lstStyle/>
          <a:p>
            <a:r>
              <a:rPr lang="ja-JP" altLang="en-US" dirty="0"/>
              <a:t>損益</a:t>
            </a:r>
            <a:r>
              <a:rPr kumimoji="1" lang="ja-JP" altLang="en-US" dirty="0"/>
              <a:t>（円）</a:t>
            </a:r>
          </a:p>
        </p:txBody>
      </p:sp>
      <p:sp>
        <p:nvSpPr>
          <p:cNvPr id="25" name="テキスト ボックス 24">
            <a:extLst>
              <a:ext uri="{FF2B5EF4-FFF2-40B4-BE49-F238E27FC236}">
                <a16:creationId xmlns:a16="http://schemas.microsoft.com/office/drawing/2014/main" id="{F506039F-3808-4153-BD72-170A3A06CB6F}"/>
              </a:ext>
            </a:extLst>
          </p:cNvPr>
          <p:cNvSpPr txBox="1"/>
          <p:nvPr/>
        </p:nvSpPr>
        <p:spPr>
          <a:xfrm>
            <a:off x="3509748" y="3128767"/>
            <a:ext cx="1054136" cy="369332"/>
          </a:xfrm>
          <a:prstGeom prst="rect">
            <a:avLst/>
          </a:prstGeom>
          <a:noFill/>
        </p:spPr>
        <p:txBody>
          <a:bodyPr wrap="square" rtlCol="0">
            <a:spAutoFit/>
          </a:bodyPr>
          <a:lstStyle/>
          <a:p>
            <a:r>
              <a:rPr kumimoji="1" lang="en-US" altLang="ja-JP" dirty="0"/>
              <a:t>600</a:t>
            </a:r>
            <a:endParaRPr kumimoji="1" lang="ja-JP" altLang="en-US" dirty="0"/>
          </a:p>
        </p:txBody>
      </p:sp>
      <p:cxnSp>
        <p:nvCxnSpPr>
          <p:cNvPr id="27" name="コネクタ: 曲線 26">
            <a:extLst>
              <a:ext uri="{FF2B5EF4-FFF2-40B4-BE49-F238E27FC236}">
                <a16:creationId xmlns:a16="http://schemas.microsoft.com/office/drawing/2014/main" id="{34F9DD4B-D519-43E0-91A9-82EE7C26D7FA}"/>
              </a:ext>
            </a:extLst>
          </p:cNvPr>
          <p:cNvCxnSpPr>
            <a:cxnSpLocks/>
          </p:cNvCxnSpPr>
          <p:nvPr/>
        </p:nvCxnSpPr>
        <p:spPr>
          <a:xfrm rot="16200000" flipH="1">
            <a:off x="3448215" y="3892279"/>
            <a:ext cx="761668" cy="97973"/>
          </a:xfrm>
          <a:prstGeom prst="curved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9241639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信用デリバティブすなわち</a:t>
            </a:r>
            <a:r>
              <a:rPr lang="en-US" altLang="ja-JP" sz="2800" dirty="0"/>
              <a:t>CDS</a:t>
            </a:r>
            <a:r>
              <a:rPr lang="ja-JP" altLang="en-US" sz="2800" dirty="0"/>
              <a:t>（</a:t>
            </a:r>
            <a:r>
              <a:rPr lang="en-US" altLang="ja-JP" sz="2800" dirty="0"/>
              <a:t>credit default swap</a:t>
            </a:r>
            <a:r>
              <a:rPr lang="ja-JP" altLang="en-US" sz="2800" dirty="0"/>
              <a:t>）とは、いわば、債務の保証である。</a:t>
            </a:r>
            <a:r>
              <a:rPr lang="en-US" altLang="ja-JP" sz="2800" dirty="0"/>
              <a:t>PIMCO</a:t>
            </a:r>
            <a:r>
              <a:rPr lang="ja-JP" altLang="en-US" sz="2800" dirty="0"/>
              <a:t>ジャパンのサイトなどを参考にしながら説明する。</a:t>
            </a:r>
          </a:p>
          <a:p>
            <a:pPr marL="360000" algn="l"/>
            <a:r>
              <a:rPr lang="en-US" altLang="ja-JP" sz="2800" dirty="0"/>
              <a:t>※https://japan.pimco.com/ja-</a:t>
            </a:r>
            <a:r>
              <a:rPr lang="en-US" altLang="ja-JP" sz="2800" dirty="0" err="1"/>
              <a:t>jp</a:t>
            </a:r>
            <a:r>
              <a:rPr lang="en-US" altLang="ja-JP" sz="2800" dirty="0"/>
              <a:t>/resources/education/bond-basic-what-is-</a:t>
            </a:r>
            <a:r>
              <a:rPr lang="en-US" altLang="ja-JP" sz="2800" dirty="0" err="1"/>
              <a:t>cds</a:t>
            </a:r>
            <a:r>
              <a:rPr lang="ja-JP" altLang="en-US" sz="2800" dirty="0"/>
              <a:t>、アクセス日：</a:t>
            </a:r>
            <a:r>
              <a:rPr lang="en-US" altLang="ja-JP" sz="2800" dirty="0"/>
              <a:t>2018</a:t>
            </a:r>
            <a:r>
              <a:rPr lang="ja-JP" altLang="en-US" sz="2800" dirty="0"/>
              <a:t>年</a:t>
            </a:r>
            <a:r>
              <a:rPr lang="en-US" altLang="ja-JP" sz="2800" dirty="0"/>
              <a:t>12</a:t>
            </a:r>
            <a:r>
              <a:rPr lang="ja-JP" altLang="en-US" sz="2800" dirty="0"/>
              <a:t>月</a:t>
            </a:r>
            <a:r>
              <a:rPr lang="en-US" altLang="ja-JP" sz="2800" dirty="0"/>
              <a:t>17</a:t>
            </a:r>
            <a:r>
              <a:rPr lang="ja-JP" altLang="en-US" sz="2800" dirty="0"/>
              <a:t>日。</a:t>
            </a:r>
            <a:endParaRPr lang="en-US" altLang="ja-JP" sz="2800" dirty="0"/>
          </a:p>
          <a:p>
            <a:pPr marL="457200" indent="-457200" algn="l">
              <a:buFont typeface="Wingdings" panose="05000000000000000000" pitchFamily="2" charset="2"/>
              <a:buChar char="l"/>
            </a:pPr>
            <a:r>
              <a:rPr kumimoji="1" lang="ja-JP" altLang="en-US" sz="2800" dirty="0"/>
              <a:t>甲が</a:t>
            </a:r>
            <a:r>
              <a:rPr kumimoji="1" lang="en-US" altLang="ja-JP" sz="2800" dirty="0"/>
              <a:t>A</a:t>
            </a:r>
            <a:r>
              <a:rPr kumimoji="1" lang="ja-JP" altLang="en-US" sz="2800" dirty="0"/>
              <a:t>社の社債（額面</a:t>
            </a:r>
            <a:r>
              <a:rPr lang="en-US" altLang="ja-JP" sz="2800" dirty="0"/>
              <a:t>1000</a:t>
            </a:r>
            <a:r>
              <a:rPr lang="ja-JP" altLang="en-US" sz="2800" dirty="0"/>
              <a:t>万</a:t>
            </a:r>
            <a:r>
              <a:rPr kumimoji="1" lang="ja-JP" altLang="en-US" sz="2800" dirty="0"/>
              <a:t>円）を保有しているとする。</a:t>
            </a:r>
          </a:p>
          <a:p>
            <a:pPr marL="457200" indent="-457200" algn="l">
              <a:buFont typeface="Wingdings" panose="05000000000000000000" pitchFamily="2" charset="2"/>
              <a:buChar char="l"/>
            </a:pPr>
            <a:r>
              <a:rPr lang="ja-JP" altLang="en-US" sz="2800" dirty="0"/>
              <a:t>この社債のことを</a:t>
            </a:r>
            <a:r>
              <a:rPr lang="en-US" altLang="ja-JP" sz="2800" dirty="0"/>
              <a:t>CDS</a:t>
            </a:r>
            <a:r>
              <a:rPr lang="ja-JP" altLang="en-US" sz="2800" dirty="0"/>
              <a:t>の取引では参照クレジット（または参照債務）という。</a:t>
            </a:r>
          </a:p>
          <a:p>
            <a:pPr marL="457200" indent="-457200" algn="l">
              <a:buFont typeface="Wingdings" panose="05000000000000000000" pitchFamily="2" charset="2"/>
              <a:buChar char="l"/>
            </a:pPr>
            <a:r>
              <a:rPr lang="ja-JP" altLang="en-US" sz="2800" dirty="0"/>
              <a:t>甲はもし</a:t>
            </a:r>
            <a:r>
              <a:rPr lang="en-US" altLang="ja-JP" sz="2800" dirty="0"/>
              <a:t>A</a:t>
            </a:r>
            <a:r>
              <a:rPr lang="ja-JP" altLang="en-US" sz="2800" dirty="0"/>
              <a:t>社が倒産して債務を返済してくれなくなれば（つまりデフォルトすれば）、損失を被るリスクを負っている（全額返済されないわけではなくて一部戻ってくる場合もあるが、多大の損失はありうる）。</a:t>
            </a:r>
            <a:endParaRPr lang="en-US" altLang="ja-JP" sz="2800" dirty="0"/>
          </a:p>
          <a:p>
            <a:pPr marL="360000"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0994651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そこで、こうしたデフォルト（</a:t>
            </a:r>
            <a:r>
              <a:rPr lang="en-US" altLang="ja-JP" sz="2800" dirty="0"/>
              <a:t>CDS</a:t>
            </a:r>
            <a:r>
              <a:rPr lang="ja-JP" altLang="en-US" sz="2800" dirty="0"/>
              <a:t>の取引では、クレジット・イベントなどという）のときに備えて、甲はこの</a:t>
            </a:r>
            <a:r>
              <a:rPr lang="en-US" altLang="ja-JP" sz="2800" dirty="0"/>
              <a:t>A</a:t>
            </a:r>
            <a:r>
              <a:rPr lang="ja-JP" altLang="en-US" sz="2800" dirty="0"/>
              <a:t>社債に対して乙と</a:t>
            </a:r>
            <a:r>
              <a:rPr lang="en-US" altLang="ja-JP" sz="2800" dirty="0"/>
              <a:t>CDS</a:t>
            </a:r>
            <a:r>
              <a:rPr lang="ja-JP" altLang="en-US" sz="2800" dirty="0"/>
              <a:t>の契約をする。</a:t>
            </a:r>
            <a:r>
              <a:rPr lang="en-US" altLang="ja-JP" sz="2800" dirty="0"/>
              <a:t>CDS</a:t>
            </a:r>
            <a:r>
              <a:rPr lang="ja-JP" altLang="en-US" sz="2800" dirty="0"/>
              <a:t>における保証のような機能をプロテクションという。甲はプロテクションの買い手、乙は売り手である。</a:t>
            </a:r>
          </a:p>
          <a:p>
            <a:pPr marL="457200" indent="-457200" algn="l">
              <a:buFont typeface="Wingdings" panose="05000000000000000000" pitchFamily="2" charset="2"/>
              <a:buChar char="l"/>
            </a:pPr>
            <a:r>
              <a:rPr lang="ja-JP" altLang="en-US" sz="2800" dirty="0"/>
              <a:t>その契約内容とは、クレジット・イベントが起きれば、甲は乙にこの</a:t>
            </a:r>
            <a:r>
              <a:rPr lang="en-US" altLang="ja-JP" sz="2800" dirty="0"/>
              <a:t>A</a:t>
            </a:r>
            <a:r>
              <a:rPr lang="ja-JP" altLang="en-US" sz="2800" dirty="0"/>
              <a:t>社債を渡し、その代わりに</a:t>
            </a:r>
            <a:r>
              <a:rPr lang="en-US" altLang="ja-JP" sz="2800" dirty="0"/>
              <a:t>A</a:t>
            </a:r>
            <a:r>
              <a:rPr lang="ja-JP" altLang="en-US" sz="2800" dirty="0"/>
              <a:t>社債の額面</a:t>
            </a:r>
            <a:r>
              <a:rPr lang="en-US" altLang="ja-JP" sz="2800" baseline="30000" dirty="0"/>
              <a:t>※</a:t>
            </a:r>
            <a:r>
              <a:rPr lang="ja-JP" altLang="en-US" sz="2800" dirty="0"/>
              <a:t>金額（これを想定元本</a:t>
            </a:r>
            <a:r>
              <a:rPr lang="en-US" altLang="ja-JP" sz="2800" dirty="0"/>
              <a:t>—</a:t>
            </a:r>
            <a:r>
              <a:rPr lang="ja-JP" altLang="en-US" sz="2800" dirty="0"/>
              <a:t>そうていがんぽん</a:t>
            </a:r>
            <a:r>
              <a:rPr lang="en-US" altLang="ja-JP" sz="2800" dirty="0"/>
              <a:t>—</a:t>
            </a:r>
            <a:r>
              <a:rPr lang="ja-JP" altLang="en-US" sz="2800" dirty="0"/>
              <a:t>という）相当の支払い（つまり補償）を受けるというもの</a:t>
            </a:r>
            <a:r>
              <a:rPr lang="en-US" altLang="ja-JP" sz="2800" baseline="30000" dirty="0"/>
              <a:t>※</a:t>
            </a:r>
            <a:r>
              <a:rPr lang="ja-JP" altLang="en-US" sz="2800" dirty="0"/>
              <a:t>。</a:t>
            </a:r>
          </a:p>
          <a:p>
            <a:pPr marL="360000" algn="l"/>
            <a:r>
              <a:rPr kumimoji="1" lang="en-US" altLang="ja-JP" dirty="0"/>
              <a:t>※</a:t>
            </a:r>
            <a:r>
              <a:rPr lang="ja-JP" altLang="en-US" dirty="0"/>
              <a:t>額面：債務の満期がきたときに、「これこれの金額を保有者に返済します」と約束された金額のこと。</a:t>
            </a:r>
          </a:p>
          <a:p>
            <a:pPr marL="360000" algn="l"/>
            <a:r>
              <a:rPr kumimoji="1" lang="en-US" altLang="ja-JP" dirty="0"/>
              <a:t>※</a:t>
            </a:r>
            <a:r>
              <a:rPr kumimoji="1" lang="ja-JP" altLang="en-US" dirty="0"/>
              <a:t>額面相当の補償と社債を交換するのではなく、額面と社債のオークション価格との差額のみを乙が甲に支払う、という方法もある。前者を現物決済、後者を現金決済またはオークション決済などという。後者のケースの方が多いようである。</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07109774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つまり、甲は満期までこの社債を持っていたら得られた金額を受け取れるので損失がない。</a:t>
            </a:r>
            <a:endParaRPr lang="en-US" altLang="ja-JP" sz="2800" dirty="0"/>
          </a:p>
          <a:p>
            <a:pPr marL="457200" indent="-457200" algn="l">
              <a:buFont typeface="Wingdings" panose="05000000000000000000" pitchFamily="2" charset="2"/>
              <a:buChar char="l"/>
            </a:pPr>
            <a:r>
              <a:rPr lang="en-US" altLang="ja-JP" sz="2800" dirty="0"/>
              <a:t>A</a:t>
            </a:r>
            <a:r>
              <a:rPr lang="ja-JP" altLang="en-US" sz="2800" dirty="0"/>
              <a:t>社債と額面相当の資金が、甲と乙の間で交換されているわけだ。乙は、</a:t>
            </a:r>
            <a:r>
              <a:rPr lang="en-US" altLang="ja-JP" sz="2800" dirty="0"/>
              <a:t>A</a:t>
            </a:r>
            <a:r>
              <a:rPr lang="ja-JP" altLang="en-US" sz="2800" dirty="0"/>
              <a:t>社債をできれば市場（オークションすなわち競売）で売却する。</a:t>
            </a:r>
            <a:endParaRPr lang="en-US" altLang="ja-JP" sz="2800" dirty="0"/>
          </a:p>
          <a:p>
            <a:pPr marL="457200" indent="-457200" algn="l">
              <a:buFont typeface="Wingdings" panose="05000000000000000000" pitchFamily="2" charset="2"/>
              <a:buChar char="l"/>
            </a:pPr>
            <a:r>
              <a:rPr lang="ja-JP" altLang="en-US" sz="2800" dirty="0"/>
              <a:t>完全なデフォルトならば買い手がいなくて売れないかもしれないが、</a:t>
            </a:r>
            <a:r>
              <a:rPr lang="en-US" altLang="ja-JP" sz="2800" dirty="0"/>
              <a:t>A</a:t>
            </a:r>
            <a:r>
              <a:rPr lang="ja-JP" altLang="en-US" sz="2800" dirty="0"/>
              <a:t>社に再建の余地があったり残余資産があって、部分的に債権者にお金が戻ってくる可能性がある場合などは、少しぐらいの値がついていて、売ることもできる。</a:t>
            </a:r>
            <a:endParaRPr lang="en-US" altLang="ja-JP" sz="2800" dirty="0"/>
          </a:p>
          <a:p>
            <a:pPr marL="457200" indent="-457200" algn="l">
              <a:buFont typeface="Wingdings" panose="05000000000000000000" pitchFamily="2" charset="2"/>
              <a:buChar char="l"/>
            </a:pPr>
            <a:r>
              <a:rPr lang="ja-JP" altLang="en-US" sz="2800" dirty="0"/>
              <a:t>もちろん、額面よりも大幅に値下がりしているであろうが、乙としては少しばかり回収できる。</a:t>
            </a:r>
          </a:p>
          <a:p>
            <a:pPr marL="457200" indent="-457200" algn="l">
              <a:buFont typeface="Wingdings" panose="05000000000000000000" pitchFamily="2" charset="2"/>
              <a:buChar char="l"/>
            </a:pPr>
            <a:r>
              <a:rPr lang="ja-JP" altLang="en-US" sz="2800" dirty="0"/>
              <a:t>乙が甲とのこうした契約をした理由は、リスクを引き受けるかわりに、甲から定期的に保証料に相当する支払いを受けるから。</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414430095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その料率は、</a:t>
            </a:r>
            <a:r>
              <a:rPr lang="en-US" altLang="ja-JP" sz="2800" dirty="0"/>
              <a:t>A</a:t>
            </a:r>
            <a:r>
              <a:rPr lang="ja-JP" altLang="en-US" sz="2800" dirty="0"/>
              <a:t>社の信用力によって定期的に見直される（たとえば、</a:t>
            </a:r>
            <a:r>
              <a:rPr lang="en-US" altLang="ja-JP" sz="2800" dirty="0"/>
              <a:t>3</a:t>
            </a:r>
            <a:r>
              <a:rPr lang="ja-JP" altLang="en-US" sz="2800" dirty="0"/>
              <a:t>ヶ月に一回など）。</a:t>
            </a:r>
          </a:p>
          <a:p>
            <a:pPr marL="457200" indent="-457200" algn="l">
              <a:buFont typeface="Wingdings" panose="05000000000000000000" pitchFamily="2" charset="2"/>
              <a:buChar char="l"/>
            </a:pPr>
            <a:r>
              <a:rPr lang="ja-JP" altLang="en-US" sz="2800" dirty="0"/>
              <a:t>金融の取引は、様々な他の取引などと比較しながら、または、同じ種類の取引でも金額や満期が異なる取引を比較しながら、行われる。</a:t>
            </a:r>
          </a:p>
          <a:p>
            <a:pPr marL="457200" indent="-457200" algn="l">
              <a:buFont typeface="Wingdings" panose="05000000000000000000" pitchFamily="2" charset="2"/>
              <a:buChar char="l"/>
            </a:pPr>
            <a:r>
              <a:rPr lang="ja-JP" altLang="en-US" sz="2800" dirty="0"/>
              <a:t>そのため、おしなべて年率のパーセントにして比較しやすくすることが多い。プロテクションの料金も年間の料率つまりパーセントで示される。</a:t>
            </a:r>
          </a:p>
          <a:p>
            <a:pPr marL="457200" indent="-457200" algn="l">
              <a:buFont typeface="Wingdings" panose="05000000000000000000" pitchFamily="2" charset="2"/>
              <a:buChar char="l"/>
            </a:pPr>
            <a:r>
              <a:rPr lang="ja-JP" altLang="en-US" sz="2800" dirty="0"/>
              <a:t>たとえば、「</a:t>
            </a:r>
            <a:r>
              <a:rPr lang="en-US" altLang="ja-JP" sz="2800" dirty="0"/>
              <a:t>A</a:t>
            </a:r>
            <a:r>
              <a:rPr lang="ja-JP" altLang="en-US" sz="2800" dirty="0"/>
              <a:t>社の</a:t>
            </a:r>
            <a:r>
              <a:rPr lang="en-US" altLang="ja-JP" sz="2800" dirty="0"/>
              <a:t>10</a:t>
            </a:r>
            <a:r>
              <a:rPr lang="ja-JP" altLang="en-US" sz="2800" dirty="0"/>
              <a:t>年物社債・額面</a:t>
            </a:r>
            <a:r>
              <a:rPr lang="en-US" altLang="ja-JP" sz="2800" dirty="0"/>
              <a:t>1000</a:t>
            </a:r>
            <a:r>
              <a:rPr lang="ja-JP" altLang="en-US" sz="2800" dirty="0"/>
              <a:t>万円のプロテクション料率が、</a:t>
            </a:r>
            <a:r>
              <a:rPr lang="en-US" altLang="ja-JP" sz="2800" dirty="0"/>
              <a:t>0.5</a:t>
            </a:r>
            <a:r>
              <a:rPr lang="ja-JP" altLang="en-US" sz="2800" dirty="0"/>
              <a:t>％」であれば、</a:t>
            </a:r>
            <a:r>
              <a:rPr lang="en-US" altLang="ja-JP" sz="2800" dirty="0"/>
              <a:t>1000</a:t>
            </a:r>
            <a:r>
              <a:rPr lang="ja-JP" altLang="en-US" sz="2800" dirty="0"/>
              <a:t>万円</a:t>
            </a:r>
            <a:r>
              <a:rPr lang="en-US" altLang="ja-JP" sz="2800" dirty="0"/>
              <a:t>×0.5</a:t>
            </a:r>
            <a:r>
              <a:rPr lang="ja-JP" altLang="en-US" sz="2800" dirty="0"/>
              <a:t>％つまり年に</a:t>
            </a:r>
            <a:r>
              <a:rPr lang="en-US" altLang="ja-JP" sz="2800" dirty="0"/>
              <a:t>5</a:t>
            </a:r>
            <a:r>
              <a:rPr lang="ja-JP" altLang="en-US" sz="2800" dirty="0"/>
              <a:t>万円である。これを年二回の支払いであれば、</a:t>
            </a:r>
            <a:r>
              <a:rPr lang="en-US" altLang="ja-JP" sz="2800" dirty="0"/>
              <a:t>2.5</a:t>
            </a:r>
            <a:r>
              <a:rPr lang="ja-JP" altLang="en-US" sz="2800" dirty="0"/>
              <a:t>万円ずつを甲は乙に支払う。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14272013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lnSpcReduction="10000"/>
          </a:bodyPr>
          <a:lstStyle/>
          <a:p>
            <a:pPr marL="457200" indent="-457200" algn="l">
              <a:buFont typeface="Wingdings" panose="05000000000000000000" pitchFamily="2" charset="2"/>
              <a:buChar char="l"/>
            </a:pPr>
            <a:r>
              <a:rPr lang="ja-JP" altLang="en-US" sz="2800" dirty="0"/>
              <a:t>先物取引は、先渡し取引と内容的に同じだが、取引所で行う取引である。取引所でスピーディーに、大量に処理されるので、金額（数量）や決済日などが規格化されている。</a:t>
            </a:r>
          </a:p>
          <a:p>
            <a:pPr marL="457200" indent="-457200" algn="l">
              <a:buFont typeface="Wingdings" panose="05000000000000000000" pitchFamily="2" charset="2"/>
              <a:buChar char="l"/>
            </a:pPr>
            <a:r>
              <a:rPr lang="ja-JP" altLang="en-US" sz="2800" dirty="0"/>
              <a:t>また、取引所取引では、参加者は証拠金を納めておかねばならない。証拠金は取引参加者が大きな損を出して決済不能となったときに差し押さえる、いわば担保の役割である。取引所では、保有してない資産を借りてきて売りたてるカラ売りなども行われている。</a:t>
            </a:r>
          </a:p>
          <a:p>
            <a:pPr marL="457200" indent="-457200" algn="l">
              <a:buFont typeface="Wingdings" panose="05000000000000000000" pitchFamily="2" charset="2"/>
              <a:buChar char="l"/>
            </a:pPr>
            <a:r>
              <a:rPr kumimoji="1" lang="ja-JP" altLang="en-US" sz="2800" dirty="0"/>
              <a:t>また、保有していない資産でありながら、借りてくることもせずに売りの注文を出しておいて、その決済日の直前に同量・同決済日の買い注文を出して、差額のみを受払いする差金決済も行われることが多い（つまり、値下がりしていると差額の利益が得られる）。先に買いの注文を出しておいて、同様に直前に売り注文を出すこともある（値上がりしていたら利益が得られる）。</a:t>
            </a:r>
            <a:r>
              <a:rPr kumimoji="1" lang="en-US" altLang="ja-JP" sz="2800" dirty="0"/>
              <a:t>※</a:t>
            </a:r>
            <a:r>
              <a:rPr kumimoji="1" lang="ja-JP" altLang="en-US" sz="2800" dirty="0"/>
              <a:t>もちろん、予想と反対の値動きになれば、損失が出る。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428559044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この場合は、甲がプロテクションの買い手、乙が売り手と決まってからの説明であり、仲介となる金融機関も入れていないのでこのように書いたが、そもそも取引相手を探すときには、仲介に入る金融機関などが内容と料率を提示する。</a:t>
            </a:r>
          </a:p>
          <a:p>
            <a:pPr marL="457200" indent="-457200" algn="l">
              <a:buFont typeface="Wingdings" panose="05000000000000000000" pitchFamily="2" charset="2"/>
              <a:buChar char="l"/>
            </a:pPr>
            <a:r>
              <a:rPr lang="ja-JP" altLang="en-US" sz="2800" dirty="0"/>
              <a:t>たとえば、「</a:t>
            </a:r>
            <a:r>
              <a:rPr lang="en-US" altLang="ja-JP" sz="2800" dirty="0"/>
              <a:t>A</a:t>
            </a:r>
            <a:r>
              <a:rPr lang="ja-JP" altLang="en-US" sz="2800" dirty="0"/>
              <a:t>社債・</a:t>
            </a:r>
            <a:r>
              <a:rPr lang="en-US" altLang="ja-JP" sz="2800" dirty="0"/>
              <a:t>10</a:t>
            </a:r>
            <a:r>
              <a:rPr lang="ja-JP" altLang="en-US" sz="2800" dirty="0"/>
              <a:t>年物、円建て、</a:t>
            </a:r>
            <a:r>
              <a:rPr lang="en-US" altLang="ja-JP" sz="2800" dirty="0"/>
              <a:t>20-30</a:t>
            </a:r>
            <a:r>
              <a:rPr lang="ja-JP" altLang="en-US" sz="2800" dirty="0"/>
              <a:t>ベーシス・ポイント」などとマーケットでは記載されている（実務と完全に同じではなく、要点をわかりやすく書いているもの）。</a:t>
            </a:r>
          </a:p>
          <a:p>
            <a:pPr marL="457200" indent="-457200" algn="l">
              <a:buFont typeface="Wingdings" panose="05000000000000000000" pitchFamily="2" charset="2"/>
              <a:buChar char="l"/>
            </a:pPr>
            <a:r>
              <a:rPr lang="ja-JP" altLang="en-US" sz="2800" dirty="0"/>
              <a:t>ベーシス・ポイントとは</a:t>
            </a:r>
            <a:r>
              <a:rPr lang="en-US" altLang="ja-JP" sz="2800" dirty="0"/>
              <a:t>0.01</a:t>
            </a:r>
            <a:r>
              <a:rPr lang="ja-JP" altLang="en-US" sz="2800" dirty="0"/>
              <a:t>パーセントのこと。</a:t>
            </a:r>
            <a:r>
              <a:rPr lang="en-US" altLang="ja-JP" sz="2800" dirty="0"/>
              <a:t>20</a:t>
            </a:r>
            <a:r>
              <a:rPr lang="ja-JP" altLang="en-US" sz="2800" dirty="0"/>
              <a:t>ベーシス・ポイントとは、ここの例では</a:t>
            </a:r>
            <a:r>
              <a:rPr lang="en-US" altLang="ja-JP" sz="2800" dirty="0"/>
              <a:t>1000</a:t>
            </a:r>
            <a:r>
              <a:rPr lang="ja-JP" altLang="en-US" sz="2800" dirty="0"/>
              <a:t>万円</a:t>
            </a:r>
            <a:r>
              <a:rPr lang="en-US" altLang="ja-JP" sz="2800" dirty="0"/>
              <a:t>×0.2</a:t>
            </a:r>
            <a:r>
              <a:rPr lang="ja-JP" altLang="en-US" sz="2800" dirty="0"/>
              <a:t>パーセント＝</a:t>
            </a:r>
            <a:r>
              <a:rPr lang="en-US" altLang="ja-JP" sz="2800" dirty="0"/>
              <a:t>2</a:t>
            </a:r>
            <a:r>
              <a:rPr lang="ja-JP" altLang="en-US" sz="2800" dirty="0"/>
              <a:t>万円。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423976061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lnSpc>
                <a:spcPct val="150000"/>
              </a:lnSpc>
              <a:buFont typeface="Wingdings" panose="05000000000000000000" pitchFamily="2" charset="2"/>
              <a:buChar char="l"/>
            </a:pPr>
            <a:r>
              <a:rPr lang="ja-JP" altLang="en-US" sz="2800" dirty="0"/>
              <a:t>「</a:t>
            </a:r>
            <a:r>
              <a:rPr lang="en-US" altLang="ja-JP" sz="2800" dirty="0"/>
              <a:t>20-30</a:t>
            </a:r>
            <a:r>
              <a:rPr lang="ja-JP" altLang="en-US" sz="2800" dirty="0"/>
              <a:t>」の意味は、仲介業者が間に入っているので、買値と売値の幅があるということ（「買い」「売り」の主語は仲介業者）。仲介業者は、甲から</a:t>
            </a:r>
            <a:r>
              <a:rPr lang="en-US" altLang="ja-JP" sz="2800" dirty="0"/>
              <a:t>1000</a:t>
            </a:r>
            <a:r>
              <a:rPr lang="ja-JP" altLang="en-US" sz="2800" dirty="0"/>
              <a:t>万円</a:t>
            </a:r>
            <a:r>
              <a:rPr lang="en-US" altLang="ja-JP" sz="2800" dirty="0"/>
              <a:t>×0.3=3</a:t>
            </a:r>
            <a:r>
              <a:rPr lang="ja-JP" altLang="en-US" sz="2800" dirty="0"/>
              <a:t>万円を受け取り、</a:t>
            </a:r>
            <a:r>
              <a:rPr lang="en-US" altLang="ja-JP" sz="2800" dirty="0"/>
              <a:t>1000</a:t>
            </a:r>
            <a:r>
              <a:rPr lang="ja-JP" altLang="en-US" sz="2800" dirty="0"/>
              <a:t>万円</a:t>
            </a:r>
            <a:r>
              <a:rPr lang="en-US" altLang="ja-JP" sz="2800" dirty="0"/>
              <a:t>×0.2=2</a:t>
            </a:r>
            <a:r>
              <a:rPr lang="ja-JP" altLang="en-US" sz="2800" dirty="0"/>
              <a:t>万円を乙に支払うという意味。仲介業者を主語として表現すると、「仲介業者は甲にプロテクションを</a:t>
            </a:r>
            <a:r>
              <a:rPr lang="en-US" altLang="ja-JP" sz="2800" dirty="0"/>
              <a:t>3</a:t>
            </a:r>
            <a:r>
              <a:rPr lang="ja-JP" altLang="en-US" sz="2800" dirty="0"/>
              <a:t>万円で売り、乙から</a:t>
            </a:r>
            <a:r>
              <a:rPr lang="en-US" altLang="ja-JP" sz="2800" dirty="0"/>
              <a:t>2</a:t>
            </a:r>
            <a:r>
              <a:rPr lang="ja-JP" altLang="en-US" sz="2800" dirty="0"/>
              <a:t>万円で買う」ということになる（安く買って高く売るから儲かる）。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86813795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PIMCO</a:t>
            </a:r>
            <a:r>
              <a:rPr lang="ja-JP" altLang="en-US" sz="2800" dirty="0"/>
              <a:t>ジャパンのサイトでは、次のように説明されている。“</a:t>
            </a:r>
            <a:r>
              <a:rPr lang="en-US" altLang="ja-JP" sz="2800" dirty="0"/>
              <a:t>CDS</a:t>
            </a:r>
            <a:r>
              <a:rPr lang="ja-JP" altLang="en-US" sz="2800" dirty="0"/>
              <a:t>のプロテクションの買い手は、クレジット・イベント（信用事由、「倒産」や「支払不履行」など）が発生した際、スワップの想定価値と等価の債券を額面で売却できるという権利と引き換えに、プロテクションの売り手に対して毎年プレミアム（保険料</a:t>
            </a:r>
            <a:r>
              <a:rPr lang="en-US" altLang="ja-JP" sz="2800" dirty="0"/>
              <a:t>/</a:t>
            </a:r>
            <a:r>
              <a:rPr lang="ja-JP" altLang="en-US" sz="2800" dirty="0"/>
              <a:t>オプション料）を支払います。･･････</a:t>
            </a:r>
            <a:r>
              <a:rPr lang="en-US" altLang="ja-JP" sz="2800" dirty="0"/>
              <a:t>CDS</a:t>
            </a:r>
            <a:r>
              <a:rPr lang="ja-JP" altLang="en-US" sz="2800" dirty="0"/>
              <a:t>のプレミアムは、スワップ期間中、および参照債務にクレジット・イベントが発生するまで支払われます。参照債務にクレジット・イベントが発生した際、スワップ契約は終了、プレミアムの支払いも停止し、プロテクションの売り手との間であらかじめ契約で決められた方法にて、現物決済もしくは現金決済が行われます”。</a:t>
            </a:r>
          </a:p>
          <a:p>
            <a:pPr marL="360000" algn="l"/>
            <a:r>
              <a:rPr lang="en-US" altLang="ja-JP" dirty="0"/>
              <a:t>https://japan.pimco.com/ja-jp/resources/education/bond-basic-what-is-cds</a:t>
            </a:r>
            <a:r>
              <a:rPr lang="ja-JP" altLang="en-US" dirty="0"/>
              <a:t>、アクセス日：</a:t>
            </a:r>
            <a:r>
              <a:rPr lang="en-US" altLang="ja-JP" dirty="0"/>
              <a:t>2018</a:t>
            </a:r>
            <a:r>
              <a:rPr lang="ja-JP" altLang="en-US" dirty="0"/>
              <a:t>年</a:t>
            </a:r>
            <a:r>
              <a:rPr lang="en-US" altLang="ja-JP" dirty="0"/>
              <a:t>12</a:t>
            </a:r>
            <a:r>
              <a:rPr lang="ja-JP" altLang="en-US" dirty="0"/>
              <a:t>月</a:t>
            </a:r>
            <a:r>
              <a:rPr lang="en-US" altLang="ja-JP" dirty="0"/>
              <a:t>17</a:t>
            </a:r>
            <a:r>
              <a:rPr lang="ja-JP" altLang="en-US" dirty="0"/>
              <a:t>日</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06004230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dirty="0"/>
              <a:t>社債や国債など満期が長い債券では、リスクヘッジ（リスクの軽減・解消・転嫁）が難しいと言われてきたが、</a:t>
            </a:r>
            <a:r>
              <a:rPr lang="en-US" altLang="ja-JP" dirty="0"/>
              <a:t>CDS</a:t>
            </a:r>
            <a:r>
              <a:rPr lang="ja-JP" altLang="en-US" dirty="0"/>
              <a:t>の発明によってそれが可能になった。</a:t>
            </a:r>
            <a:endParaRPr lang="en-US" altLang="ja-JP" dirty="0"/>
          </a:p>
          <a:p>
            <a:pPr marL="457200" indent="-457200" algn="l">
              <a:buFont typeface="Wingdings" panose="05000000000000000000" pitchFamily="2" charset="2"/>
              <a:buChar char="l"/>
            </a:pPr>
            <a:r>
              <a:rPr lang="ja-JP" altLang="en-US" dirty="0"/>
              <a:t>しかし、</a:t>
            </a:r>
            <a:r>
              <a:rPr lang="en-US" altLang="ja-JP" dirty="0"/>
              <a:t>CDS</a:t>
            </a:r>
            <a:r>
              <a:rPr lang="ja-JP" altLang="en-US" dirty="0"/>
              <a:t>は債券保有者にとってはリスク低減になるが、プロテクションの売り手にとってはリスクを引き受けることになる。つまり、</a:t>
            </a:r>
            <a:r>
              <a:rPr lang="en-US" altLang="ja-JP" dirty="0"/>
              <a:t>CDS</a:t>
            </a:r>
            <a:r>
              <a:rPr lang="ja-JP" altLang="en-US" dirty="0"/>
              <a:t>ではリスクが転嫁されただけである。</a:t>
            </a:r>
          </a:p>
          <a:p>
            <a:pPr marL="457200" indent="-457200" algn="l">
              <a:buFont typeface="Wingdings" panose="05000000000000000000" pitchFamily="2" charset="2"/>
              <a:buChar char="l"/>
            </a:pPr>
            <a:r>
              <a:rPr lang="ja-JP" altLang="en-US" dirty="0"/>
              <a:t>たとえば、サブプライムローン危機・リーマンショック後のアメリカの金融危機の際に、アメリカの大手生命保険会社が、大量のプロテクションを売っていたことが判明した。</a:t>
            </a:r>
          </a:p>
          <a:p>
            <a:pPr marL="457200" indent="-457200" algn="l">
              <a:buFont typeface="Wingdings" panose="05000000000000000000" pitchFamily="2" charset="2"/>
              <a:buChar char="l"/>
            </a:pPr>
            <a:r>
              <a:rPr lang="ja-JP" altLang="en-US" dirty="0"/>
              <a:t>結局、その金融機関はクレジット・イベントの殺到で経営危機に陥り、米政府が救済に乗り出して倒産を免れた。もしその金融機関が倒産していたら、</a:t>
            </a:r>
            <a:r>
              <a:rPr lang="en-US" altLang="ja-JP" dirty="0"/>
              <a:t>CDS</a:t>
            </a:r>
            <a:r>
              <a:rPr lang="ja-JP" altLang="en-US" dirty="0"/>
              <a:t>の契約が実行されずに、プロテクションの買い手も大損をしたことであろう。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95275823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デリバティブ取引の規模は、想定元本</a:t>
            </a:r>
            <a:r>
              <a:rPr lang="en-US" altLang="ja-JP" sz="2800" dirty="0"/>
              <a:t>(</a:t>
            </a:r>
            <a:r>
              <a:rPr lang="ja-JP" altLang="en-US" sz="2800" dirty="0"/>
              <a:t>がんぽん</a:t>
            </a:r>
            <a:r>
              <a:rPr lang="en-US" altLang="ja-JP" sz="2800" dirty="0"/>
              <a:t>)</a:t>
            </a:r>
            <a:r>
              <a:rPr lang="ja-JP" altLang="en-US" sz="2800" dirty="0"/>
              <a:t>や再構築費用で表される。想定元本とは、次のような意味である。</a:t>
            </a:r>
          </a:p>
          <a:p>
            <a:pPr marL="457200" indent="-457200" algn="l">
              <a:buFont typeface="Wingdings" panose="05000000000000000000" pitchFamily="2" charset="2"/>
              <a:buChar char="l"/>
            </a:pPr>
            <a:r>
              <a:rPr lang="ja-JP" altLang="en-US" sz="2800" dirty="0"/>
              <a:t>オプションなどは、権利が行使されなかったり、金利スワップでは、金利部分のみがキャッシュフローとして動いたりする。そこで、デリバティブの取引規模のデータとしては、名目上の金融商品の元本が取引規模として利用されている。それが想定元本である。</a:t>
            </a:r>
          </a:p>
          <a:p>
            <a:pPr marL="457200" indent="-457200" algn="l">
              <a:buFont typeface="Wingdings" panose="05000000000000000000" pitchFamily="2" charset="2"/>
              <a:buChar char="l"/>
            </a:pPr>
            <a:r>
              <a:rPr lang="ja-JP" altLang="en-US" sz="2800" dirty="0"/>
              <a:t>金利スワップの例でいえば、スワップされるのは金利部分だけであるが、</a:t>
            </a:r>
            <a:r>
              <a:rPr lang="en-US" altLang="ja-JP" sz="2800" dirty="0"/>
              <a:t>A</a:t>
            </a:r>
            <a:r>
              <a:rPr lang="ja-JP" altLang="en-US" sz="2800" dirty="0"/>
              <a:t>社とＢ社が借り入れた元本で表そうというものである。オプション取引でも、権利行使されなかったとしても、対象の資産の価値で計算される。</a:t>
            </a:r>
          </a:p>
          <a:p>
            <a:pPr marL="457200" indent="-457200" algn="l">
              <a:buFont typeface="Wingdings" panose="05000000000000000000" pitchFamily="2" charset="2"/>
              <a:buChar char="l"/>
            </a:pPr>
            <a:r>
              <a:rPr lang="ja-JP" altLang="en-US" sz="2800" dirty="0"/>
              <a:t>よって想定元本は、デリバティブの実態よりも規模を過大評価してしまう。</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75020153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再構築費用とは、過去形成して現在保有しているデリバティブのポジションと同じものを現時点で再び構築したらコストがどれくらいかかるで、デリバティブの規模を測ろうというものである。言い換えれば、満期に達していないデリバティブによって発生しうるキャッシュフローの割引現在価値（</a:t>
            </a:r>
            <a:r>
              <a:rPr lang="en-US" altLang="ja-JP" sz="2800" dirty="0"/>
              <a:t>discount cash flow</a:t>
            </a:r>
            <a:r>
              <a:rPr lang="ja-JP" altLang="en-US" sz="2800" dirty="0"/>
              <a:t>）を合計したものである。</a:t>
            </a:r>
          </a:p>
          <a:p>
            <a:pPr marL="457200" indent="-457200" algn="l">
              <a:buFont typeface="Wingdings" panose="05000000000000000000" pitchFamily="2" charset="2"/>
              <a:buChar char="l"/>
            </a:pPr>
            <a:r>
              <a:rPr lang="ja-JP" altLang="en-US" sz="2800" dirty="0"/>
              <a:t>割引現在価値については、最後に補足説明する。</a:t>
            </a:r>
          </a:p>
          <a:p>
            <a:pPr marL="457200" indent="-457200" algn="l">
              <a:buFont typeface="Wingdings" panose="05000000000000000000" pitchFamily="2" charset="2"/>
              <a:buChar char="l"/>
            </a:pPr>
            <a:r>
              <a:rPr lang="ja-JP" altLang="en-US" sz="2800" dirty="0"/>
              <a:t>デリバティブの起源は以外に古い。オプションは古代ギリシャ時代に行われていたという。しかし、大々的に行われるのは、どのデリバティブ取引も</a:t>
            </a:r>
            <a:r>
              <a:rPr lang="en-US" altLang="ja-JP" sz="2800" dirty="0"/>
              <a:t>1970</a:t>
            </a:r>
            <a:r>
              <a:rPr lang="ja-JP" altLang="en-US" sz="2800" dirty="0"/>
              <a:t>年代中頃からである。このことは、デリバティブがなぜ爆発的に増大しているのかを物語っている。すなわち、為替の変動相場制、「ユーロ」カレンシー市場</a:t>
            </a:r>
            <a:r>
              <a:rPr lang="en-US" altLang="ja-JP" sz="2800" baseline="30000" dirty="0"/>
              <a:t>※</a:t>
            </a:r>
            <a:r>
              <a:rPr lang="ja-JP" altLang="en-US" sz="2800" dirty="0"/>
              <a:t>における変動自由金利などに対してリスクをヘッジする必要からデリバティブは生まれたのである。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67455463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360000" algn="l"/>
            <a:r>
              <a:rPr lang="en-US" altLang="ja-JP" sz="2800" dirty="0"/>
              <a:t>※</a:t>
            </a:r>
            <a:r>
              <a:rPr lang="ja-JP" altLang="en-US" sz="2800" dirty="0"/>
              <a:t>「ユーロ」カレンシー市場：その通貨の母国外で貸借される市場。もともとは、米ドルがヨーロッパとくにロンドンなどでドルのまま預金され、貸し付けられていたことから、ヨーロッパで取引されるドル、という意味で「ユーロ」ダラーないし「ユーロ」ドル市場と呼ばれていた。</a:t>
            </a:r>
            <a:r>
              <a:rPr lang="en-US" altLang="ja-JP" sz="2800" dirty="0"/>
              <a:t>1950</a:t>
            </a:r>
            <a:r>
              <a:rPr lang="ja-JP" altLang="en-US" sz="2800" dirty="0"/>
              <a:t>年代末頃から始まったとされている。欧州の単一通貨ユーロとは意味が異なるので、「　」付きで「ユーロ」市場と呼ぶことにする。その後、円が香港で取引されるなど、こうした市場は拡大していったが、アジアで取引されていても、「ユーロ」ドルや「ユーロ」円などと呼ばれていることもあるし、アジアダラーないし香港円市場などと呼ばれていることも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31189499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デリバティブのリスク・ヘッジ取引がベースとなって、投機取引も可能になるという側面もある。デリバティブは、リスク・ヘッジの場を提供しているという意味で、参加者にとって有意義で安全を増大するものである。しかし、時にはデリバティブが暴走して市場の不安定性をもたらしたり、参加者に大損をさせて騒がれたりすることもある。</a:t>
            </a:r>
          </a:p>
          <a:p>
            <a:pPr marL="457200" indent="-457200" algn="l">
              <a:buFont typeface="Wingdings" panose="05000000000000000000" pitchFamily="2" charset="2"/>
              <a:buChar char="l"/>
            </a:pPr>
            <a:r>
              <a:rPr lang="ja-JP" altLang="en-US" sz="2800" dirty="0"/>
              <a:t>デリバティブによるリスクの低下・消失は、あくまで個別の企業や金融機関のレベルの話であり、市場におけるリスクの総量は変化していないどころか、増大することさえある。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93722679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たとえば、プット・オプションの取引のグラフをみれば、たしかにオプションの買い手は損失を最大でもオプション料までに限定することができているが、売り手は原資産価格が安くなればなるほど、リスクが大きくなる。</a:t>
            </a:r>
            <a:endParaRPr lang="en-US" altLang="ja-JP" sz="2800" dirty="0"/>
          </a:p>
          <a:p>
            <a:pPr marL="457200" indent="-457200" algn="l">
              <a:buFont typeface="Wingdings" panose="05000000000000000000" pitchFamily="2" charset="2"/>
              <a:buChar char="l"/>
            </a:pPr>
            <a:r>
              <a:rPr lang="ja-JP" altLang="en-US" sz="2800" dirty="0"/>
              <a:t>リスクは転嫁されているだけであり、全体としてのリスクは減っていない。</a:t>
            </a:r>
            <a:endParaRPr lang="en-US" altLang="ja-JP" sz="2800" dirty="0"/>
          </a:p>
          <a:p>
            <a:pPr marL="457200" indent="-457200" algn="l">
              <a:buFont typeface="Wingdings" panose="05000000000000000000" pitchFamily="2" charset="2"/>
              <a:buChar char="l"/>
            </a:pPr>
            <a:r>
              <a:rPr lang="ja-JP" altLang="en-US" sz="2800" dirty="0"/>
              <a:t>原理的な説明としては、このように、リスクの総量は変化していないことになるが、実際問題としては、デリバティブの市場が</a:t>
            </a:r>
            <a:r>
              <a:rPr lang="ja-JP" altLang="en-US" sz="2800"/>
              <a:t>拡大し原資産の取引そのものが増えるのだから、</a:t>
            </a:r>
            <a:r>
              <a:rPr lang="ja-JP" altLang="en-US" sz="2800" dirty="0"/>
              <a:t>リスクの総量は増大している側面もある。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34060528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A</a:t>
            </a:r>
            <a:r>
              <a:rPr lang="ja-JP" altLang="en-US" sz="2800" dirty="0"/>
              <a:t>はリスクを取りたがらない投資家であり、</a:t>
            </a:r>
            <a:r>
              <a:rPr lang="en-US" altLang="ja-JP" sz="2800" dirty="0"/>
              <a:t>B</a:t>
            </a:r>
            <a:r>
              <a:rPr lang="ja-JP" altLang="en-US" sz="2800" dirty="0"/>
              <a:t>はリスクを許容する性質を持っていると仮定する。オプション取引がそもそも存在しなければ、</a:t>
            </a:r>
            <a:r>
              <a:rPr lang="en-US" altLang="ja-JP" sz="2800" dirty="0"/>
              <a:t>A</a:t>
            </a:r>
            <a:r>
              <a:rPr lang="ja-JP" altLang="en-US" sz="2800" dirty="0"/>
              <a:t>はもともと原資産の取引をしなかったかもしれない。ところが、オプション取引が発明され、市場が拡大した結果、</a:t>
            </a:r>
            <a:r>
              <a:rPr lang="en-US" altLang="ja-JP" sz="2800" dirty="0"/>
              <a:t>A</a:t>
            </a:r>
            <a:r>
              <a:rPr lang="ja-JP" altLang="en-US" sz="2800" dirty="0"/>
              <a:t>はリスクを消しながら、取引できるようになったのである。</a:t>
            </a:r>
            <a:endParaRPr lang="en-US" altLang="ja-JP" sz="2800" dirty="0"/>
          </a:p>
          <a:p>
            <a:pPr marL="457200" indent="-457200" algn="l">
              <a:buFont typeface="Wingdings" panose="05000000000000000000" pitchFamily="2" charset="2"/>
              <a:buChar char="l"/>
            </a:pPr>
            <a:r>
              <a:rPr lang="ja-JP" altLang="en-US" sz="2800" dirty="0"/>
              <a:t>デリバティブの市場が、リスクアボイダーとリスクテイカーを出会わせ、取引を成立させている。デリバティブは、原資産の取引から派生したものであるが、デリバティブの存在ゆえに、原資産の取引そのものが促進される側面があることも、否定できない。</a:t>
            </a:r>
          </a:p>
          <a:p>
            <a:pPr marL="457200" indent="-457200" algn="l">
              <a:buFont typeface="Wingdings" panose="05000000000000000000" pitchFamily="2" charset="2"/>
              <a:buChar char="l"/>
            </a:pPr>
            <a:r>
              <a:rPr lang="ja-JP" altLang="en-US" sz="2800" dirty="0"/>
              <a:t>以下、割引現在価値についての補足説明（国際金融論</a:t>
            </a:r>
            <a:r>
              <a:rPr lang="en-US" altLang="ja-JP" sz="2800" dirty="0"/>
              <a:t>Ⅰ</a:t>
            </a:r>
            <a:r>
              <a:rPr lang="ja-JP" altLang="en-US" sz="2800" dirty="0"/>
              <a:t>の内容と重複します）。</a:t>
            </a:r>
          </a:p>
          <a:p>
            <a:pPr marL="457200" indent="-457200" algn="l">
              <a:buFont typeface="Wingdings" panose="05000000000000000000" pitchFamily="2" charset="2"/>
              <a:buChar char="l"/>
            </a:pPr>
            <a:endParaRPr lang="ja-JP" altLang="en-US" sz="2800"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86251782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ja-JP" altLang="en-US" sz="2800" dirty="0"/>
              <a:t>次に通貨先物取引の一例を示そう。ある日本の企業が</a:t>
            </a:r>
            <a:r>
              <a:rPr lang="en-US" altLang="ja-JP" sz="2800" dirty="0"/>
              <a:t>1000</a:t>
            </a:r>
            <a:r>
              <a:rPr lang="ja-JP" altLang="en-US" sz="2800" dirty="0"/>
              <a:t>万ドル相当の輸出を行い、代金が</a:t>
            </a:r>
            <a:r>
              <a:rPr lang="en-US" altLang="ja-JP" sz="2800" dirty="0"/>
              <a:t>3</a:t>
            </a:r>
            <a:r>
              <a:rPr lang="ja-JP" altLang="en-US" sz="2800" dirty="0"/>
              <a:t>ヵ月後にドルで支払われると仮定する。現在の直物為替レートは、</a:t>
            </a:r>
            <a:r>
              <a:rPr lang="en-US" altLang="ja-JP" sz="2800" dirty="0"/>
              <a:t>$1=\100</a:t>
            </a:r>
            <a:r>
              <a:rPr lang="ja-JP" altLang="en-US" sz="2800" dirty="0"/>
              <a:t>と想定する。この企業は、</a:t>
            </a:r>
            <a:r>
              <a:rPr lang="en-US" altLang="ja-JP" sz="2800" dirty="0"/>
              <a:t>3</a:t>
            </a:r>
            <a:r>
              <a:rPr lang="ja-JP" altLang="en-US" sz="2800" dirty="0"/>
              <a:t>ヵ月後に円高になってしまうと、代金</a:t>
            </a:r>
            <a:r>
              <a:rPr lang="en-US" altLang="ja-JP" sz="2800" dirty="0"/>
              <a:t>1000</a:t>
            </a:r>
            <a:r>
              <a:rPr lang="ja-JP" altLang="en-US" sz="2800" dirty="0"/>
              <a:t>万ドルを円に換えたときの受取額が少なくなるという為替リスクに直面している。そこで、通貨先物取引で為替リスクをヘッジすることにした。</a:t>
            </a:r>
          </a:p>
          <a:p>
            <a:pPr marL="457200" indent="-457200" algn="l">
              <a:buFont typeface="Wingdings" panose="05000000000000000000" pitchFamily="2" charset="2"/>
              <a:buChar char="l"/>
            </a:pPr>
            <a:r>
              <a:rPr lang="ja-JP" altLang="en-US" sz="2800" dirty="0"/>
              <a:t>現在、</a:t>
            </a:r>
            <a:r>
              <a:rPr lang="en-US" altLang="ja-JP" sz="2800" dirty="0"/>
              <a:t>3</a:t>
            </a:r>
            <a:r>
              <a:rPr lang="ja-JP" altLang="en-US" sz="2800" dirty="0"/>
              <a:t>ヵ月物の円ドル先物レートが、</a:t>
            </a:r>
            <a:r>
              <a:rPr lang="en-US" altLang="ja-JP" sz="2800" dirty="0"/>
              <a:t>$1=\98</a:t>
            </a:r>
            <a:r>
              <a:rPr lang="ja-JP" altLang="en-US" sz="2800" dirty="0"/>
              <a:t>であるとする。この企業は、そのレートで、</a:t>
            </a:r>
            <a:r>
              <a:rPr lang="en-US" altLang="ja-JP" sz="2800" dirty="0"/>
              <a:t>1000</a:t>
            </a:r>
            <a:r>
              <a:rPr lang="ja-JP" altLang="en-US" sz="2800" dirty="0"/>
              <a:t>万ドル分のドルショート（つまり、ドル売り・円買い）の先物契約をしておく。</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222787928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80935" y="1363436"/>
            <a:ext cx="10700427" cy="4610910"/>
          </a:xfrm>
        </p:spPr>
        <p:txBody>
          <a:bodyPr>
            <a:noAutofit/>
          </a:bodyPr>
          <a:lstStyle/>
          <a:p>
            <a:pPr marL="342900" indent="-342900" algn="l">
              <a:buFont typeface="Wingdings" panose="05000000000000000000" pitchFamily="2" charset="2"/>
              <a:buChar char="l"/>
            </a:pPr>
            <a:r>
              <a:rPr lang="ja-JP" altLang="en-US" dirty="0"/>
              <a:t>ある品種の朝顔は、増殖率が</a:t>
            </a:r>
            <a:r>
              <a:rPr lang="en-US" altLang="ja-JP" dirty="0"/>
              <a:t>50</a:t>
            </a:r>
            <a:r>
              <a:rPr lang="ja-JP" altLang="en-US" dirty="0"/>
              <a:t>パーセントであると仮定する。たとえば、今年</a:t>
            </a:r>
            <a:r>
              <a:rPr lang="en-US" altLang="ja-JP" dirty="0"/>
              <a:t>10</a:t>
            </a:r>
            <a:r>
              <a:rPr lang="ja-JP" altLang="en-US" dirty="0"/>
              <a:t>粒植えれば、秋口には</a:t>
            </a:r>
            <a:r>
              <a:rPr lang="en-US" altLang="ja-JP" dirty="0"/>
              <a:t>15</a:t>
            </a:r>
            <a:r>
              <a:rPr lang="ja-JP" altLang="en-US" dirty="0"/>
              <a:t>粒が残る。</a:t>
            </a:r>
          </a:p>
          <a:p>
            <a:pPr marL="342900" indent="-342900" algn="l">
              <a:buFont typeface="Wingdings" panose="05000000000000000000" pitchFamily="2" charset="2"/>
              <a:buChar char="l"/>
            </a:pPr>
            <a:r>
              <a:rPr lang="ja-JP" altLang="en-US" dirty="0"/>
              <a:t>この朝顔の種を来年</a:t>
            </a:r>
            <a:r>
              <a:rPr lang="en-US" altLang="ja-JP" dirty="0"/>
              <a:t>30</a:t>
            </a:r>
            <a:r>
              <a:rPr lang="ja-JP" altLang="en-US" dirty="0"/>
              <a:t>粒あげるから、現在あなたが持っている種</a:t>
            </a:r>
            <a:r>
              <a:rPr lang="en-US" altLang="ja-JP" dirty="0"/>
              <a:t>30</a:t>
            </a:r>
            <a:r>
              <a:rPr lang="ja-JP" altLang="en-US" dirty="0"/>
              <a:t>粒をください、などと言われても、応じることはないでしょう（親しい友人や家族だから、親切に応じてあげる、などという話ではない。ビジネスに関するたとえ話なので、ビジネスライクに考えよう）。</a:t>
            </a:r>
          </a:p>
          <a:p>
            <a:pPr marL="342900" indent="-342900" algn="l">
              <a:buFont typeface="Wingdings" panose="05000000000000000000" pitchFamily="2" charset="2"/>
              <a:buChar char="l"/>
            </a:pPr>
            <a:r>
              <a:rPr lang="ja-JP" altLang="en-US" dirty="0"/>
              <a:t>なぜなら、今年</a:t>
            </a:r>
            <a:r>
              <a:rPr lang="en-US" altLang="ja-JP" dirty="0"/>
              <a:t>30</a:t>
            </a:r>
            <a:r>
              <a:rPr lang="ja-JP" altLang="en-US" dirty="0"/>
              <a:t>粒を植えれば、秋口には</a:t>
            </a:r>
            <a:r>
              <a:rPr lang="en-US" altLang="ja-JP" dirty="0"/>
              <a:t>45</a:t>
            </a:r>
            <a:r>
              <a:rPr lang="ja-JP" altLang="en-US" dirty="0"/>
              <a:t>粒になっているので、来年には</a:t>
            </a:r>
            <a:r>
              <a:rPr lang="en-US" altLang="ja-JP" dirty="0"/>
              <a:t>45</a:t>
            </a:r>
            <a:r>
              <a:rPr lang="ja-JP" altLang="en-US" dirty="0"/>
              <a:t>粒を植えることができる。来年</a:t>
            </a:r>
            <a:r>
              <a:rPr lang="en-US" altLang="ja-JP" dirty="0"/>
              <a:t>45</a:t>
            </a:r>
            <a:r>
              <a:rPr lang="ja-JP" altLang="en-US" dirty="0"/>
              <a:t>粒の種をもらえるという約束ならば、今年、</a:t>
            </a:r>
            <a:r>
              <a:rPr lang="en-US" altLang="ja-JP" dirty="0"/>
              <a:t>30</a:t>
            </a:r>
            <a:r>
              <a:rPr lang="ja-JP" altLang="en-US" dirty="0"/>
              <a:t>粒あげてもトントンかな、とあなたは思うだろう。</a:t>
            </a:r>
          </a:p>
          <a:p>
            <a:pPr marL="342900" indent="-342900" algn="l">
              <a:buFont typeface="Wingdings" panose="05000000000000000000" pitchFamily="2" charset="2"/>
              <a:buChar char="l"/>
            </a:pPr>
            <a:r>
              <a:rPr lang="ja-JP" altLang="en-US" dirty="0"/>
              <a:t>つまり、来年</a:t>
            </a:r>
            <a:r>
              <a:rPr lang="en-US" altLang="ja-JP" dirty="0"/>
              <a:t>30</a:t>
            </a:r>
            <a:r>
              <a:rPr lang="ja-JP" altLang="en-US" dirty="0"/>
              <a:t>粒の種をもらう約束・権利の今年の価値は、</a:t>
            </a:r>
            <a:r>
              <a:rPr lang="en-US" altLang="ja-JP" dirty="0"/>
              <a:t>30</a:t>
            </a:r>
            <a:r>
              <a:rPr lang="ja-JP" altLang="en-US" dirty="0"/>
              <a:t>粒ではない。今年</a:t>
            </a:r>
            <a:r>
              <a:rPr lang="en-US" altLang="ja-JP" dirty="0"/>
              <a:t>20</a:t>
            </a:r>
            <a:r>
              <a:rPr lang="ja-JP" altLang="en-US" dirty="0"/>
              <a:t>粒植えれば、来年までには</a:t>
            </a:r>
            <a:r>
              <a:rPr lang="en-US" altLang="ja-JP" dirty="0"/>
              <a:t>30</a:t>
            </a:r>
            <a:r>
              <a:rPr lang="ja-JP" altLang="en-US" dirty="0"/>
              <a:t>粒になるのだから、</a:t>
            </a:r>
            <a:r>
              <a:rPr lang="en-US" altLang="ja-JP" dirty="0"/>
              <a:t>20</a:t>
            </a:r>
            <a:r>
              <a:rPr lang="ja-JP" altLang="en-US" dirty="0"/>
              <a:t>粒がこの交換の適正な価値</a:t>
            </a:r>
            <a:r>
              <a:rPr lang="ja-JP" altLang="en-US" dirty="0">
                <a:solidFill>
                  <a:srgbClr val="FF0000"/>
                </a:solidFill>
              </a:rPr>
              <a:t>（割引現在価値）</a:t>
            </a:r>
            <a:r>
              <a:rPr lang="ja-JP" altLang="en-US" dirty="0"/>
              <a:t>である。</a:t>
            </a:r>
            <a:endParaRPr kumimoji="1" lang="ja-JP" altLang="en-US" dirty="0"/>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
        <p:nvSpPr>
          <p:cNvPr id="7" name="タイトル 6">
            <a:extLst>
              <a:ext uri="{FF2B5EF4-FFF2-40B4-BE49-F238E27FC236}">
                <a16:creationId xmlns:a16="http://schemas.microsoft.com/office/drawing/2014/main" id="{CC1B4BC5-F2B7-4E0A-A31A-AA2DFF49CC1B}"/>
              </a:ext>
            </a:extLst>
          </p:cNvPr>
          <p:cNvSpPr>
            <a:spLocks noGrp="1"/>
          </p:cNvSpPr>
          <p:nvPr>
            <p:ph type="title"/>
          </p:nvPr>
        </p:nvSpPr>
        <p:spPr>
          <a:xfrm>
            <a:off x="810638" y="299811"/>
            <a:ext cx="10515600" cy="1063625"/>
          </a:xfrm>
        </p:spPr>
        <p:txBody>
          <a:bodyPr>
            <a:normAutofit fontScale="90000"/>
          </a:bodyPr>
          <a:lstStyle/>
          <a:p>
            <a:r>
              <a:rPr lang="ja-JP" altLang="en-US" dirty="0"/>
              <a:t>第</a:t>
            </a:r>
            <a:r>
              <a:rPr lang="en-US" altLang="ja-JP" dirty="0"/>
              <a:t>9</a:t>
            </a:r>
            <a:r>
              <a:rPr lang="ja-JP" altLang="en-US" dirty="0"/>
              <a:t>章　国際金融取引のリスクとデリバティブ　</a:t>
            </a:r>
          </a:p>
        </p:txBody>
      </p:sp>
    </p:spTree>
    <p:custDataLst>
      <p:tags r:id="rId1"/>
    </p:custDataLst>
    <p:extLst>
      <p:ext uri="{BB962C8B-B14F-4D97-AF65-F5344CB8AC3E}">
        <p14:creationId xmlns:p14="http://schemas.microsoft.com/office/powerpoint/2010/main" val="2144875828"/>
      </p:ext>
    </p:extLst>
  </p:cSld>
  <p:clrMapOvr>
    <a:masterClrMapping/>
  </p:clrMapOvr>
  <mc:AlternateContent xmlns:mc="http://schemas.openxmlformats.org/markup-compatibility/2006" xmlns:p14="http://schemas.microsoft.com/office/powerpoint/2010/main">
    <mc:Choice Requires="p14">
      <p:transition spd="slow" p14:dur="2000" advTm="115255"/>
    </mc:Choice>
    <mc:Fallback xmlns="">
      <p:transition spd="slow" advTm="1152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45786" y="1473567"/>
            <a:ext cx="10700427" cy="4610910"/>
          </a:xfrm>
        </p:spPr>
        <p:txBody>
          <a:bodyPr>
            <a:noAutofit/>
          </a:bodyPr>
          <a:lstStyle/>
          <a:p>
            <a:pPr marL="342900" indent="-342900" algn="l">
              <a:buFont typeface="Wingdings" panose="05000000000000000000" pitchFamily="2" charset="2"/>
              <a:buChar char="l"/>
            </a:pPr>
            <a:r>
              <a:rPr lang="ja-JP" altLang="en-US" dirty="0"/>
              <a:t>下のように式を並べてみる。</a:t>
            </a:r>
          </a:p>
          <a:p>
            <a:pPr algn="l"/>
            <a:r>
              <a:rPr lang="zh-CN" altLang="en-US" dirty="0">
                <a:latin typeface="ＭＳ Ｐゴシック" panose="020B0600070205080204" pitchFamily="50" charset="-128"/>
                <a:ea typeface="ＭＳ Ｐゴシック" panose="020B0600070205080204" pitchFamily="50" charset="-128"/>
              </a:rPr>
              <a:t>    （今年）　　　　（来年）</a:t>
            </a:r>
            <a:endParaRPr lang="en-US" altLang="zh-CN" dirty="0">
              <a:latin typeface="ＭＳ Ｐゴシック" panose="020B0600070205080204" pitchFamily="50" charset="-128"/>
              <a:ea typeface="ＭＳ Ｐゴシック" panose="020B0600070205080204" pitchFamily="50" charset="-128"/>
            </a:endParaRPr>
          </a:p>
          <a:p>
            <a:pPr algn="l"/>
            <a:r>
              <a:rPr lang="en-US" altLang="zh-CN" dirty="0">
                <a:latin typeface="ＭＳ Ｐゴシック" panose="020B0600070205080204" pitchFamily="50" charset="-128"/>
                <a:ea typeface="ＭＳ Ｐゴシック" panose="020B0600070205080204" pitchFamily="50" charset="-128"/>
              </a:rPr>
              <a:t>     20</a:t>
            </a:r>
            <a:r>
              <a:rPr lang="zh-CN" altLang="en-US" dirty="0">
                <a:latin typeface="ＭＳ Ｐゴシック" panose="020B0600070205080204" pitchFamily="50" charset="-128"/>
                <a:ea typeface="ＭＳ Ｐゴシック" panose="020B0600070205080204" pitchFamily="50" charset="-128"/>
              </a:rPr>
              <a:t>粒　　　＝　　</a:t>
            </a:r>
            <a:r>
              <a:rPr lang="en-US" altLang="zh-CN" dirty="0">
                <a:latin typeface="ＭＳ Ｐゴシック" panose="020B0600070205080204" pitchFamily="50" charset="-128"/>
                <a:ea typeface="ＭＳ Ｐゴシック" panose="020B0600070205080204" pitchFamily="50" charset="-128"/>
              </a:rPr>
              <a:t>30</a:t>
            </a:r>
            <a:r>
              <a:rPr lang="zh-CN" altLang="en-US" dirty="0">
                <a:latin typeface="ＭＳ Ｐゴシック" panose="020B0600070205080204" pitchFamily="50" charset="-128"/>
                <a:ea typeface="ＭＳ Ｐゴシック" panose="020B0600070205080204" pitchFamily="50" charset="-128"/>
              </a:rPr>
              <a:t>粒</a:t>
            </a:r>
          </a:p>
          <a:p>
            <a:pPr algn="l"/>
            <a:r>
              <a:rPr lang="zh-CN" altLang="en-US" dirty="0">
                <a:latin typeface="ＭＳ Ｐゴシック" panose="020B0600070205080204" pitchFamily="50" charset="-128"/>
                <a:ea typeface="ＭＳ Ｐゴシック" panose="020B0600070205080204" pitchFamily="50" charset="-128"/>
              </a:rPr>
              <a:t>     </a:t>
            </a:r>
            <a:r>
              <a:rPr lang="en-US" altLang="zh-CN" dirty="0">
                <a:latin typeface="ＭＳ Ｐゴシック" panose="020B0600070205080204" pitchFamily="50" charset="-128"/>
                <a:ea typeface="ＭＳ Ｐゴシック" panose="020B0600070205080204" pitchFamily="50" charset="-128"/>
              </a:rPr>
              <a:t>30</a:t>
            </a:r>
            <a:r>
              <a:rPr lang="zh-CN" altLang="en-US" dirty="0">
                <a:latin typeface="ＭＳ Ｐゴシック" panose="020B0600070205080204" pitchFamily="50" charset="-128"/>
                <a:ea typeface="ＭＳ Ｐゴシック" panose="020B0600070205080204" pitchFamily="50" charset="-128"/>
              </a:rPr>
              <a:t>粒　　　＝　　</a:t>
            </a:r>
            <a:r>
              <a:rPr lang="en-US" altLang="zh-CN" dirty="0">
                <a:latin typeface="ＭＳ Ｐゴシック" panose="020B0600070205080204" pitchFamily="50" charset="-128"/>
                <a:ea typeface="ＭＳ Ｐゴシック" panose="020B0600070205080204" pitchFamily="50" charset="-128"/>
              </a:rPr>
              <a:t>45</a:t>
            </a:r>
            <a:r>
              <a:rPr lang="zh-CN" altLang="en-US" dirty="0">
                <a:latin typeface="ＭＳ Ｐゴシック" panose="020B0600070205080204" pitchFamily="50" charset="-128"/>
                <a:ea typeface="ＭＳ Ｐゴシック" panose="020B0600070205080204" pitchFamily="50" charset="-128"/>
              </a:rPr>
              <a:t>粒</a:t>
            </a:r>
            <a:endParaRPr lang="en-US" altLang="zh-CN" dirty="0">
              <a:latin typeface="ＭＳ Ｐゴシック" panose="020B0600070205080204" pitchFamily="50" charset="-128"/>
              <a:ea typeface="ＭＳ Ｐゴシック" panose="020B0600070205080204" pitchFamily="50" charset="-128"/>
            </a:endParaRPr>
          </a:p>
          <a:p>
            <a:pPr algn="l"/>
            <a:r>
              <a:rPr lang="en-US" altLang="zh-CN" dirty="0">
                <a:latin typeface="ＭＳ Ｐゴシック" panose="020B0600070205080204" pitchFamily="50" charset="-128"/>
                <a:ea typeface="ＭＳ Ｐゴシック" panose="020B0600070205080204" pitchFamily="50" charset="-128"/>
              </a:rPr>
              <a:t>      </a:t>
            </a:r>
            <a:r>
              <a:rPr lang="zh-CN" altLang="en-US" dirty="0">
                <a:latin typeface="ＭＳ Ｐゴシック" panose="020B0600070205080204" pitchFamily="50" charset="-128"/>
                <a:ea typeface="ＭＳ Ｐゴシック" panose="020B0600070205080204" pitchFamily="50" charset="-128"/>
              </a:rPr>
              <a:t>ｎ粒 　　 ＝　　ｎ</a:t>
            </a:r>
            <a:r>
              <a:rPr lang="en-US" altLang="zh-CN" dirty="0">
                <a:latin typeface="ＭＳ Ｐゴシック" panose="020B0600070205080204" pitchFamily="50" charset="-128"/>
                <a:ea typeface="ＭＳ Ｐゴシック" panose="020B0600070205080204" pitchFamily="50" charset="-128"/>
              </a:rPr>
              <a:t>×1.5</a:t>
            </a:r>
            <a:r>
              <a:rPr lang="zh-CN" altLang="en-US" dirty="0">
                <a:latin typeface="ＭＳ Ｐゴシック" panose="020B0600070205080204" pitchFamily="50" charset="-128"/>
                <a:ea typeface="ＭＳ Ｐゴシック" panose="020B0600070205080204" pitchFamily="50" charset="-128"/>
              </a:rPr>
              <a:t>粒</a:t>
            </a:r>
          </a:p>
          <a:p>
            <a:pPr algn="l"/>
            <a:r>
              <a:rPr lang="zh-CN" altLang="en-US" dirty="0">
                <a:latin typeface="ＭＳ Ｐゴシック" panose="020B0600070205080204" pitchFamily="50" charset="-128"/>
                <a:ea typeface="ＭＳ Ｐゴシック" panose="020B0600070205080204" pitchFamily="50" charset="-128"/>
              </a:rPr>
              <a:t>  ｍ</a:t>
            </a:r>
            <a:r>
              <a:rPr lang="en-US" altLang="zh-CN" dirty="0">
                <a:latin typeface="ＭＳ Ｐゴシック" panose="020B0600070205080204" pitchFamily="50" charset="-128"/>
                <a:ea typeface="ＭＳ Ｐゴシック" panose="020B0600070205080204" pitchFamily="50" charset="-128"/>
              </a:rPr>
              <a:t>÷1.5</a:t>
            </a:r>
            <a:r>
              <a:rPr lang="zh-CN" altLang="en-US" dirty="0">
                <a:latin typeface="ＭＳ Ｐゴシック" panose="020B0600070205080204" pitchFamily="50" charset="-128"/>
                <a:ea typeface="ＭＳ Ｐゴシック" panose="020B0600070205080204" pitchFamily="50" charset="-128"/>
              </a:rPr>
              <a:t>粒　＝　　ｍ粒</a:t>
            </a:r>
            <a:endParaRPr lang="en-US" altLang="zh-CN" dirty="0">
              <a:latin typeface="ＭＳ Ｐゴシック" panose="020B0600070205080204" pitchFamily="50" charset="-128"/>
              <a:ea typeface="ＭＳ Ｐゴシック" panose="020B0600070205080204" pitchFamily="50" charset="-128"/>
            </a:endParaRPr>
          </a:p>
          <a:p>
            <a:pPr marL="342900" indent="-342900" algn="l">
              <a:buFont typeface="Wingdings" panose="05000000000000000000" pitchFamily="2" charset="2"/>
              <a:buChar char="l"/>
            </a:pPr>
            <a:r>
              <a:rPr lang="ja-JP" altLang="en-US" dirty="0">
                <a:latin typeface="ＭＳ Ｐゴシック" panose="020B0600070205080204" pitchFamily="50" charset="-128"/>
                <a:ea typeface="ＭＳ Ｐゴシック" panose="020B0600070205080204" pitchFamily="50" charset="-128"/>
              </a:rPr>
              <a:t>最後の式をみてもらうとわかるように、来年の</a:t>
            </a:r>
            <a:r>
              <a:rPr lang="en-US" altLang="ja-JP" dirty="0">
                <a:latin typeface="ＭＳ Ｐゴシック" panose="020B0600070205080204" pitchFamily="50" charset="-128"/>
                <a:ea typeface="ＭＳ Ｐゴシック" panose="020B0600070205080204" pitchFamily="50" charset="-128"/>
              </a:rPr>
              <a:t>m</a:t>
            </a:r>
            <a:r>
              <a:rPr lang="ja-JP" altLang="en-US" dirty="0">
                <a:latin typeface="ＭＳ Ｐゴシック" panose="020B0600070205080204" pitchFamily="50" charset="-128"/>
                <a:ea typeface="ＭＳ Ｐゴシック" panose="020B0600070205080204" pitchFamily="50" charset="-128"/>
              </a:rPr>
              <a:t>粒＝今年の</a:t>
            </a:r>
            <a:r>
              <a:rPr lang="en-US" altLang="ja-JP" dirty="0">
                <a:latin typeface="ＭＳ Ｐゴシック" panose="020B0600070205080204" pitchFamily="50" charset="-128"/>
                <a:ea typeface="ＭＳ Ｐゴシック" panose="020B0600070205080204" pitchFamily="50" charset="-128"/>
              </a:rPr>
              <a:t>m/1.5</a:t>
            </a:r>
            <a:r>
              <a:rPr lang="ja-JP" altLang="en-US" dirty="0">
                <a:latin typeface="ＭＳ Ｐゴシック" panose="020B0600070205080204" pitchFamily="50" charset="-128"/>
                <a:ea typeface="ＭＳ Ｐゴシック" panose="020B0600070205080204" pitchFamily="50" charset="-128"/>
              </a:rPr>
              <a:t>粒。</a:t>
            </a:r>
          </a:p>
          <a:p>
            <a:pPr marL="342900" indent="-342900" algn="l">
              <a:buFont typeface="Wingdings" panose="05000000000000000000" pitchFamily="2" charset="2"/>
              <a:buChar char="l"/>
            </a:pPr>
            <a:r>
              <a:rPr lang="ja-JP" altLang="en-US" dirty="0">
                <a:latin typeface="ＭＳ Ｐゴシック" panose="020B0600070205080204" pitchFamily="50" charset="-128"/>
                <a:ea typeface="ＭＳ Ｐゴシック" panose="020B0600070205080204" pitchFamily="50" charset="-128"/>
              </a:rPr>
              <a:t>今年の価値は、来年の価値を増殖率で割り引いた（割った）数値となる。</a:t>
            </a:r>
            <a:endParaRPr lang="zh-CN" altLang="en-US" dirty="0">
              <a:latin typeface="ＭＳ Ｐゴシック" panose="020B0600070205080204" pitchFamily="50" charset="-128"/>
              <a:ea typeface="ＭＳ Ｐゴシック" panose="020B0600070205080204" pitchFamily="50" charset="-128"/>
            </a:endParaRPr>
          </a:p>
          <a:p>
            <a:pPr marL="342900" indent="-342900" algn="l">
              <a:buFont typeface="Wingdings" panose="05000000000000000000" pitchFamily="2" charset="2"/>
              <a:buChar char="l"/>
            </a:pPr>
            <a:endParaRPr lang="ja-JP" altLang="en-US" dirty="0"/>
          </a:p>
        </p:txBody>
      </p:sp>
      <p:sp>
        <p:nvSpPr>
          <p:cNvPr id="2" name="タイトル 1"/>
          <p:cNvSpPr>
            <a:spLocks noGrp="1"/>
          </p:cNvSpPr>
          <p:nvPr>
            <p:ph type="title"/>
          </p:nvPr>
        </p:nvSpPr>
        <p:spPr>
          <a:xfrm>
            <a:off x="680935" y="314967"/>
            <a:ext cx="10622605" cy="725893"/>
          </a:xfrm>
        </p:spPr>
        <p:txBody>
          <a:bodyPr>
            <a:normAutofit/>
          </a:bodyPr>
          <a:lstStyle/>
          <a:p>
            <a:r>
              <a:rPr kumimoji="1" lang="ja-JP" altLang="en-US" dirty="0"/>
              <a:t>第</a:t>
            </a:r>
            <a:r>
              <a:rPr kumimoji="1" lang="en-US" altLang="ja-JP" dirty="0"/>
              <a:t>9</a:t>
            </a:r>
            <a:r>
              <a:rPr kumimoji="1" lang="ja-JP" altLang="en-US" dirty="0"/>
              <a:t>章　国際金融取引のリスクとデリバティブ　</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Tree>
    <p:custDataLst>
      <p:tags r:id="rId1"/>
    </p:custDataLst>
    <p:extLst>
      <p:ext uri="{BB962C8B-B14F-4D97-AF65-F5344CB8AC3E}">
        <p14:creationId xmlns:p14="http://schemas.microsoft.com/office/powerpoint/2010/main" val="1491263169"/>
      </p:ext>
    </p:extLst>
  </p:cSld>
  <p:clrMapOvr>
    <a:masterClrMapping/>
  </p:clrMapOvr>
  <mc:AlternateContent xmlns:mc="http://schemas.openxmlformats.org/markup-compatibility/2006" xmlns:p14="http://schemas.microsoft.com/office/powerpoint/2010/main">
    <mc:Choice Requires="p14">
      <p:transition spd="slow" p14:dur="2000" advTm="95763"/>
    </mc:Choice>
    <mc:Fallback xmlns="">
      <p:transition spd="slow" advTm="9576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45786" y="1539659"/>
            <a:ext cx="10700427" cy="4610910"/>
          </a:xfrm>
        </p:spPr>
        <p:txBody>
          <a:bodyPr>
            <a:noAutofit/>
          </a:bodyPr>
          <a:lstStyle/>
          <a:p>
            <a:pPr marL="342900" indent="-342900" algn="l">
              <a:buFont typeface="Wingdings" panose="05000000000000000000" pitchFamily="2" charset="2"/>
              <a:buChar char="l"/>
            </a:pPr>
            <a:r>
              <a:rPr lang="ja-JP" altLang="en-US" dirty="0"/>
              <a:t>通常の耐久消費財は、時間が経てば中古品ということで、価値は目減りしてゆく。</a:t>
            </a:r>
          </a:p>
          <a:p>
            <a:pPr marL="342900" indent="-342900" algn="l">
              <a:buFont typeface="Wingdings" panose="05000000000000000000" pitchFamily="2" charset="2"/>
              <a:buChar char="l"/>
            </a:pPr>
            <a:r>
              <a:rPr lang="ja-JP" altLang="en-US" dirty="0"/>
              <a:t>だが、投資されている資本は、通常は運用益や利子がついて増殖していく（運用に失敗すれば、目減りするが）。</a:t>
            </a:r>
          </a:p>
          <a:p>
            <a:pPr marL="342900" indent="-342900" algn="l">
              <a:buFont typeface="Wingdings" panose="05000000000000000000" pitchFamily="2" charset="2"/>
              <a:buChar char="l"/>
            </a:pPr>
            <a:r>
              <a:rPr lang="ja-JP" altLang="en-US" dirty="0"/>
              <a:t>そこで、金融資産への投資の話に戻る。</a:t>
            </a:r>
          </a:p>
          <a:p>
            <a:pPr marL="342900" indent="-342900" algn="l">
              <a:buFont typeface="Wingdings" panose="05000000000000000000" pitchFamily="2" charset="2"/>
              <a:buChar char="l"/>
            </a:pPr>
            <a:r>
              <a:rPr lang="ja-JP" altLang="en-US" dirty="0"/>
              <a:t>満期が半年後である有価証券を仮定しよう。</a:t>
            </a:r>
          </a:p>
          <a:p>
            <a:pPr marL="342900" indent="-342900" algn="l">
              <a:buFont typeface="Wingdings" panose="05000000000000000000" pitchFamily="2" charset="2"/>
              <a:buChar char="l"/>
            </a:pPr>
            <a:r>
              <a:rPr lang="ja-JP" altLang="en-US" dirty="0"/>
              <a:t>満期が半年後ということは、半年後に額面相当の金額をもらえるということである。額面を</a:t>
            </a:r>
            <a:r>
              <a:rPr lang="en-US" altLang="ja-JP" dirty="0"/>
              <a:t>102</a:t>
            </a:r>
            <a:r>
              <a:rPr lang="ja-JP" altLang="en-US" dirty="0"/>
              <a:t>万ドルと仮定しよう。</a:t>
            </a:r>
          </a:p>
          <a:p>
            <a:pPr marL="342900" indent="-342900" algn="l">
              <a:buFont typeface="Wingdings" panose="05000000000000000000" pitchFamily="2" charset="2"/>
              <a:buChar char="l"/>
            </a:pPr>
            <a:r>
              <a:rPr lang="ja-JP" altLang="en-US" dirty="0"/>
              <a:t>半年間の金利が</a:t>
            </a:r>
            <a:r>
              <a:rPr lang="en-US" altLang="ja-JP" dirty="0"/>
              <a:t>2</a:t>
            </a:r>
            <a:r>
              <a:rPr lang="ja-JP" altLang="en-US" dirty="0"/>
              <a:t>パーセントであるとする。</a:t>
            </a:r>
          </a:p>
          <a:p>
            <a:pPr marL="342900" indent="-342900" algn="l">
              <a:buFont typeface="Wingdings" panose="05000000000000000000" pitchFamily="2" charset="2"/>
              <a:buChar char="l"/>
            </a:pPr>
            <a:r>
              <a:rPr lang="ja-JP" altLang="en-US" dirty="0"/>
              <a:t>この有価証券を現時点で</a:t>
            </a:r>
            <a:r>
              <a:rPr lang="en-US" altLang="ja-JP" dirty="0"/>
              <a:t>102</a:t>
            </a:r>
            <a:r>
              <a:rPr lang="ja-JP" altLang="en-US" dirty="0"/>
              <a:t>万ドルで買ってくれといわれても、あなたは買わない。なぜなら、</a:t>
            </a:r>
            <a:endParaRPr lang="en-US" altLang="ja-JP" dirty="0"/>
          </a:p>
          <a:p>
            <a:pPr marL="342900" indent="-342900" algn="l">
              <a:buFont typeface="Wingdings" panose="05000000000000000000" pitchFamily="2" charset="2"/>
              <a:buChar char="l"/>
            </a:pPr>
            <a:endParaRPr lang="ja-JP" altLang="en-US" dirty="0"/>
          </a:p>
        </p:txBody>
      </p:sp>
      <p:sp>
        <p:nvSpPr>
          <p:cNvPr id="2" name="タイトル 1"/>
          <p:cNvSpPr>
            <a:spLocks noGrp="1"/>
          </p:cNvSpPr>
          <p:nvPr>
            <p:ph type="title"/>
          </p:nvPr>
        </p:nvSpPr>
        <p:spPr>
          <a:xfrm>
            <a:off x="680935" y="314967"/>
            <a:ext cx="10622605" cy="725893"/>
          </a:xfrm>
        </p:spPr>
        <p:txBody>
          <a:bodyPr>
            <a:normAutofit/>
          </a:bodyPr>
          <a:lstStyle/>
          <a:p>
            <a:r>
              <a:rPr kumimoji="1" lang="ja-JP" altLang="en-US" dirty="0"/>
              <a:t>第</a:t>
            </a:r>
            <a:r>
              <a:rPr kumimoji="1" lang="en-US" altLang="ja-JP" dirty="0"/>
              <a:t>9</a:t>
            </a:r>
            <a:r>
              <a:rPr kumimoji="1" lang="ja-JP" altLang="en-US" dirty="0"/>
              <a:t>章　国際金融取引のリスクとデリバティブ　</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Tree>
    <p:custDataLst>
      <p:tags r:id="rId1"/>
    </p:custDataLst>
    <p:extLst>
      <p:ext uri="{BB962C8B-B14F-4D97-AF65-F5344CB8AC3E}">
        <p14:creationId xmlns:p14="http://schemas.microsoft.com/office/powerpoint/2010/main" val="2876590658"/>
      </p:ext>
    </p:extLst>
  </p:cSld>
  <p:clrMapOvr>
    <a:masterClrMapping/>
  </p:clrMapOvr>
  <mc:AlternateContent xmlns:mc="http://schemas.openxmlformats.org/markup-compatibility/2006" xmlns:p14="http://schemas.microsoft.com/office/powerpoint/2010/main">
    <mc:Choice Requires="p14">
      <p:transition spd="slow" p14:dur="2000" advTm="102684"/>
    </mc:Choice>
    <mc:Fallback xmlns="">
      <p:transition spd="slow" advTm="10268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80935" y="1040860"/>
            <a:ext cx="10700427" cy="5196654"/>
          </a:xfrm>
        </p:spPr>
        <p:txBody>
          <a:bodyPr>
            <a:noAutofit/>
          </a:bodyPr>
          <a:lstStyle/>
          <a:p>
            <a:pPr marL="342900" indent="-342900" algn="l">
              <a:buFont typeface="Wingdings" panose="05000000000000000000" pitchFamily="2" charset="2"/>
              <a:buChar char="l"/>
            </a:pPr>
            <a:r>
              <a:rPr lang="en-US" altLang="ja-JP" sz="2800" dirty="0"/>
              <a:t>102</a:t>
            </a:r>
            <a:r>
              <a:rPr lang="ja-JP" altLang="en-US" sz="2800" dirty="0"/>
              <a:t>万ドルを半年間、金利</a:t>
            </a:r>
            <a:r>
              <a:rPr lang="en-US" altLang="ja-JP" sz="2800" dirty="0"/>
              <a:t>2</a:t>
            </a:r>
            <a:r>
              <a:rPr lang="ja-JP" altLang="en-US" sz="2800" dirty="0"/>
              <a:t>パーセントで運用すれば、</a:t>
            </a:r>
            <a:r>
              <a:rPr lang="en-US" altLang="ja-JP" sz="2800" dirty="0"/>
              <a:t>102×1.02</a:t>
            </a:r>
            <a:r>
              <a:rPr lang="ja-JP" altLang="en-US" sz="2800" dirty="0"/>
              <a:t>万ドルとなるのだから、半年後に</a:t>
            </a:r>
            <a:r>
              <a:rPr lang="en-US" altLang="ja-JP" sz="2800" dirty="0"/>
              <a:t>102</a:t>
            </a:r>
            <a:r>
              <a:rPr lang="ja-JP" altLang="en-US" sz="2800" dirty="0"/>
              <a:t>万ドルもらえる資産を現在</a:t>
            </a:r>
            <a:r>
              <a:rPr lang="en-US" altLang="ja-JP" sz="2800" dirty="0"/>
              <a:t>102</a:t>
            </a:r>
            <a:r>
              <a:rPr lang="ja-JP" altLang="en-US" sz="2800" dirty="0"/>
              <a:t>万ドルで買っても何の得にもならない。</a:t>
            </a:r>
          </a:p>
          <a:p>
            <a:pPr marL="342900" indent="-342900" algn="l">
              <a:buFont typeface="Wingdings" panose="05000000000000000000" pitchFamily="2" charset="2"/>
              <a:buChar char="l"/>
            </a:pPr>
            <a:r>
              <a:rPr lang="ja-JP" altLang="en-US" sz="2800" dirty="0"/>
              <a:t>いくらなら、この資産が売れるかというと、</a:t>
            </a:r>
          </a:p>
          <a:p>
            <a:pPr algn="l"/>
            <a:r>
              <a:rPr lang="ja-JP" altLang="en-US" sz="2800" dirty="0"/>
              <a:t>　　</a:t>
            </a:r>
            <a:r>
              <a:rPr lang="en-US" altLang="ja-JP" sz="2800" dirty="0"/>
              <a:t>102</a:t>
            </a:r>
            <a:r>
              <a:rPr lang="ja-JP" altLang="en-US" sz="2800" dirty="0"/>
              <a:t>万</a:t>
            </a:r>
            <a:r>
              <a:rPr lang="en-US" altLang="ja-JP" sz="2800" dirty="0"/>
              <a:t>÷(1+0.02)=100</a:t>
            </a:r>
            <a:r>
              <a:rPr lang="ja-JP" altLang="en-US" sz="2800" dirty="0"/>
              <a:t>万ドルとなる。つまり、額面価格</a:t>
            </a:r>
            <a:r>
              <a:rPr lang="en-US" altLang="ja-JP" sz="2800" dirty="0"/>
              <a:t>÷(1+</a:t>
            </a:r>
            <a:r>
              <a:rPr lang="ja-JP" altLang="en-US" sz="2800" dirty="0"/>
              <a:t>利子率</a:t>
            </a:r>
            <a:r>
              <a:rPr lang="en-US" altLang="ja-JP" sz="2800" dirty="0"/>
              <a:t>)</a:t>
            </a:r>
            <a:endParaRPr lang="ja-JP" altLang="en-US" sz="2800" dirty="0"/>
          </a:p>
          <a:p>
            <a:pPr marL="342900" indent="-342900" algn="l">
              <a:buFont typeface="Wingdings" panose="05000000000000000000" pitchFamily="2" charset="2"/>
              <a:buChar char="l"/>
            </a:pPr>
            <a:r>
              <a:rPr lang="ja-JP" altLang="en-US" sz="2800" dirty="0"/>
              <a:t>つまり、現時点でのこの資産の価格が、額面価格</a:t>
            </a:r>
            <a:r>
              <a:rPr lang="en-US" altLang="ja-JP" sz="2800" dirty="0"/>
              <a:t>÷(1+</a:t>
            </a:r>
            <a:r>
              <a:rPr lang="ja-JP" altLang="en-US" sz="2800" dirty="0"/>
              <a:t>利子率</a:t>
            </a:r>
            <a:r>
              <a:rPr lang="en-US" altLang="ja-JP" sz="2800" dirty="0"/>
              <a:t>)</a:t>
            </a:r>
            <a:r>
              <a:rPr lang="ja-JP" altLang="en-US" sz="2800" dirty="0"/>
              <a:t>以下であれば、投資に値するとみなされて買いが入り、この資産は値上がりする。</a:t>
            </a:r>
          </a:p>
          <a:p>
            <a:pPr marL="342900" indent="-342900" algn="l">
              <a:buFont typeface="Wingdings" panose="05000000000000000000" pitchFamily="2" charset="2"/>
              <a:buChar char="l"/>
            </a:pPr>
            <a:r>
              <a:rPr lang="ja-JP" altLang="en-US" sz="2800" dirty="0"/>
              <a:t>逆であれば、敬遠されて値下がりする。</a:t>
            </a:r>
          </a:p>
          <a:p>
            <a:pPr marL="342900" indent="-342900" algn="l">
              <a:buFont typeface="Wingdings" panose="05000000000000000000" pitchFamily="2" charset="2"/>
              <a:buChar char="l"/>
            </a:pPr>
            <a:r>
              <a:rPr lang="ja-JP" altLang="en-US" sz="2800" dirty="0"/>
              <a:t>結局、この資産の価格は、その割引現在価値にほぼ等しくなる。</a:t>
            </a:r>
          </a:p>
        </p:txBody>
      </p:sp>
      <p:sp>
        <p:nvSpPr>
          <p:cNvPr id="2" name="タイトル 1"/>
          <p:cNvSpPr>
            <a:spLocks noGrp="1"/>
          </p:cNvSpPr>
          <p:nvPr>
            <p:ph type="title"/>
          </p:nvPr>
        </p:nvSpPr>
        <p:spPr>
          <a:xfrm>
            <a:off x="680935" y="314967"/>
            <a:ext cx="10622605" cy="725893"/>
          </a:xfrm>
        </p:spPr>
        <p:txBody>
          <a:bodyPr>
            <a:normAutofit/>
          </a:bodyPr>
          <a:lstStyle/>
          <a:p>
            <a:r>
              <a:rPr kumimoji="1" lang="ja-JP" altLang="en-US" dirty="0"/>
              <a:t>第</a:t>
            </a:r>
            <a:r>
              <a:rPr kumimoji="1" lang="en-US" altLang="ja-JP" dirty="0"/>
              <a:t>9</a:t>
            </a:r>
            <a:r>
              <a:rPr kumimoji="1" lang="ja-JP" altLang="en-US" dirty="0"/>
              <a:t>章　国際金融取引のリスクとデリバティブ　</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Tree>
    <p:custDataLst>
      <p:tags r:id="rId1"/>
    </p:custDataLst>
    <p:extLst>
      <p:ext uri="{BB962C8B-B14F-4D97-AF65-F5344CB8AC3E}">
        <p14:creationId xmlns:p14="http://schemas.microsoft.com/office/powerpoint/2010/main" val="1415338154"/>
      </p:ext>
    </p:extLst>
  </p:cSld>
  <p:clrMapOvr>
    <a:masterClrMapping/>
  </p:clrMapOvr>
  <mc:AlternateContent xmlns:mc="http://schemas.openxmlformats.org/markup-compatibility/2006" xmlns:p14="http://schemas.microsoft.com/office/powerpoint/2010/main">
    <mc:Choice Requires="p14">
      <p:transition spd="slow" p14:dur="2000" advTm="102845"/>
    </mc:Choice>
    <mc:Fallback xmlns="">
      <p:transition spd="slow" advTm="102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80935" y="1040860"/>
            <a:ext cx="10700427" cy="5196654"/>
          </a:xfrm>
        </p:spPr>
        <p:txBody>
          <a:bodyPr>
            <a:noAutofit/>
          </a:bodyPr>
          <a:lstStyle/>
          <a:p>
            <a:pPr marL="342900" indent="-342900" algn="l">
              <a:buFont typeface="Wingdings" panose="05000000000000000000" pitchFamily="2" charset="2"/>
              <a:buChar char="l"/>
            </a:pPr>
            <a:r>
              <a:rPr lang="ja-JP" altLang="en-US" sz="2800" dirty="0"/>
              <a:t>他の例。</a:t>
            </a:r>
            <a:r>
              <a:rPr lang="en-US" altLang="ja-JP" sz="2800" dirty="0"/>
              <a:t>3</a:t>
            </a:r>
            <a:r>
              <a:rPr lang="ja-JP" altLang="en-US" sz="2800" dirty="0"/>
              <a:t>年後に満期がくる額面</a:t>
            </a:r>
            <a:r>
              <a:rPr lang="en-US" altLang="ja-JP" sz="2800" dirty="0"/>
              <a:t>100</a:t>
            </a:r>
            <a:r>
              <a:rPr lang="ja-JP" altLang="en-US" sz="2800" dirty="0"/>
              <a:t>万円の社債があり、金利が年に</a:t>
            </a:r>
            <a:r>
              <a:rPr lang="en-US" altLang="ja-JP" sz="2800" dirty="0"/>
              <a:t>2</a:t>
            </a:r>
            <a:r>
              <a:rPr lang="ja-JP" altLang="en-US" sz="2800" dirty="0"/>
              <a:t>万円支払われるとする（つまり、額面に対しては</a:t>
            </a:r>
            <a:r>
              <a:rPr lang="en-US" altLang="ja-JP" sz="2800" dirty="0"/>
              <a:t>2</a:t>
            </a:r>
            <a:r>
              <a:rPr lang="ja-JP" altLang="en-US" sz="2800" dirty="0"/>
              <a:t>％）。</a:t>
            </a:r>
          </a:p>
          <a:p>
            <a:pPr marL="342900" indent="-342900" algn="l">
              <a:buFont typeface="Wingdings" panose="05000000000000000000" pitchFamily="2" charset="2"/>
              <a:buChar char="l"/>
            </a:pPr>
            <a:r>
              <a:rPr lang="ja-JP" altLang="en-US" sz="2800" dirty="0"/>
              <a:t>つまり、この社債をいま購入すれば、</a:t>
            </a:r>
            <a:r>
              <a:rPr lang="en-US" altLang="ja-JP" sz="2800" dirty="0"/>
              <a:t>1</a:t>
            </a:r>
            <a:r>
              <a:rPr lang="ja-JP" altLang="en-US" sz="2800" dirty="0"/>
              <a:t>年目に</a:t>
            </a:r>
            <a:r>
              <a:rPr lang="en-US" altLang="ja-JP" sz="2800" dirty="0"/>
              <a:t>2</a:t>
            </a:r>
            <a:r>
              <a:rPr lang="ja-JP" altLang="en-US" sz="2800" dirty="0"/>
              <a:t>万円、</a:t>
            </a:r>
            <a:r>
              <a:rPr lang="en-US" altLang="ja-JP" sz="2800" dirty="0"/>
              <a:t>2</a:t>
            </a:r>
            <a:r>
              <a:rPr lang="ja-JP" altLang="en-US" sz="2800" dirty="0"/>
              <a:t>年目に</a:t>
            </a:r>
            <a:r>
              <a:rPr lang="en-US" altLang="ja-JP" sz="2800" dirty="0"/>
              <a:t>2</a:t>
            </a:r>
            <a:r>
              <a:rPr lang="ja-JP" altLang="en-US" sz="2800" dirty="0"/>
              <a:t>万円、</a:t>
            </a:r>
            <a:r>
              <a:rPr lang="en-US" altLang="ja-JP" sz="2800" dirty="0"/>
              <a:t>3</a:t>
            </a:r>
            <a:r>
              <a:rPr lang="ja-JP" altLang="en-US" sz="2800" dirty="0"/>
              <a:t>年目に</a:t>
            </a:r>
            <a:r>
              <a:rPr lang="en-US" altLang="ja-JP" sz="2800" dirty="0"/>
              <a:t>2</a:t>
            </a:r>
            <a:r>
              <a:rPr lang="ja-JP" altLang="en-US" sz="2800" dirty="0"/>
              <a:t>万円、そして償還日に</a:t>
            </a:r>
            <a:r>
              <a:rPr lang="en-US" altLang="ja-JP" sz="2800" dirty="0"/>
              <a:t>100</a:t>
            </a:r>
            <a:r>
              <a:rPr lang="ja-JP" altLang="en-US" sz="2800" dirty="0"/>
              <a:t>万円が手に入る。</a:t>
            </a:r>
          </a:p>
          <a:p>
            <a:pPr marL="342900" indent="-342900" algn="l">
              <a:buFont typeface="Wingdings" panose="05000000000000000000" pitchFamily="2" charset="2"/>
              <a:buChar char="l"/>
            </a:pPr>
            <a:r>
              <a:rPr lang="ja-JP" altLang="en-US" sz="2800" dirty="0"/>
              <a:t>投資家は、他のある投資案件とこの社債への投資を比較しているとする。そして、その投資案件の利率が年に</a:t>
            </a:r>
            <a:r>
              <a:rPr lang="en-US" altLang="ja-JP" sz="2800" dirty="0"/>
              <a:t>4</a:t>
            </a:r>
            <a:r>
              <a:rPr lang="ja-JP" altLang="en-US" sz="2800" dirty="0"/>
              <a:t>％と仮定する。</a:t>
            </a:r>
          </a:p>
          <a:p>
            <a:pPr marL="342900" indent="-342900" algn="l">
              <a:buFont typeface="Wingdings" panose="05000000000000000000" pitchFamily="2" charset="2"/>
              <a:buChar char="l"/>
            </a:pPr>
            <a:r>
              <a:rPr lang="ja-JP" altLang="en-US" sz="2800" dirty="0"/>
              <a:t>すると、この社債の割引現在価値は、以下となる。</a:t>
            </a:r>
          </a:p>
          <a:p>
            <a:pPr algn="l"/>
            <a:r>
              <a:rPr lang="ja-JP" altLang="en-US" sz="2800" dirty="0"/>
              <a:t>　　</a:t>
            </a:r>
            <a:r>
              <a:rPr lang="en-US" altLang="ja-JP" sz="2800" dirty="0"/>
              <a:t>2</a:t>
            </a:r>
            <a:r>
              <a:rPr lang="ja-JP" altLang="en-US" sz="2800" dirty="0"/>
              <a:t>万円／</a:t>
            </a:r>
            <a:r>
              <a:rPr lang="en-US" altLang="ja-JP" sz="2800" dirty="0"/>
              <a:t>1.04</a:t>
            </a:r>
            <a:r>
              <a:rPr lang="ja-JP" altLang="en-US" sz="2800" dirty="0"/>
              <a:t>＋</a:t>
            </a:r>
            <a:r>
              <a:rPr lang="en-US" altLang="ja-JP" sz="2800" dirty="0"/>
              <a:t>2</a:t>
            </a:r>
            <a:r>
              <a:rPr lang="ja-JP" altLang="en-US" sz="2800" dirty="0"/>
              <a:t>万円／</a:t>
            </a:r>
            <a:r>
              <a:rPr lang="en-US" altLang="ja-JP" sz="2800" dirty="0"/>
              <a:t>1.04</a:t>
            </a:r>
            <a:r>
              <a:rPr lang="en-US" altLang="ja-JP" sz="2800" baseline="30000" dirty="0"/>
              <a:t>2</a:t>
            </a:r>
            <a:r>
              <a:rPr lang="ja-JP" altLang="en-US" sz="2800" dirty="0"/>
              <a:t>＋</a:t>
            </a:r>
            <a:r>
              <a:rPr lang="en-US" altLang="ja-JP" sz="2800" dirty="0"/>
              <a:t>2</a:t>
            </a:r>
            <a:r>
              <a:rPr lang="ja-JP" altLang="en-US" sz="2800" dirty="0"/>
              <a:t>万円／</a:t>
            </a:r>
            <a:r>
              <a:rPr lang="en-US" altLang="ja-JP" sz="2800" dirty="0"/>
              <a:t>1.04</a:t>
            </a:r>
            <a:r>
              <a:rPr lang="en-US" altLang="ja-JP" sz="2800" baseline="30000" dirty="0"/>
              <a:t>3</a:t>
            </a:r>
            <a:r>
              <a:rPr lang="ja-JP" altLang="en-US" sz="2800" dirty="0"/>
              <a:t>＋</a:t>
            </a:r>
            <a:r>
              <a:rPr lang="en-US" altLang="ja-JP" sz="2800" dirty="0"/>
              <a:t>100</a:t>
            </a:r>
            <a:r>
              <a:rPr lang="ja-JP" altLang="en-US" sz="2800" dirty="0"/>
              <a:t>万円／</a:t>
            </a:r>
            <a:r>
              <a:rPr lang="en-US" altLang="ja-JP" sz="2800" dirty="0"/>
              <a:t>1.04</a:t>
            </a:r>
            <a:r>
              <a:rPr lang="en-US" altLang="ja-JP" sz="2800" baseline="30000" dirty="0"/>
              <a:t>3</a:t>
            </a:r>
            <a:endParaRPr lang="ja-JP" altLang="en-US" sz="2800" dirty="0"/>
          </a:p>
        </p:txBody>
      </p:sp>
      <p:sp>
        <p:nvSpPr>
          <p:cNvPr id="2" name="タイトル 1"/>
          <p:cNvSpPr>
            <a:spLocks noGrp="1"/>
          </p:cNvSpPr>
          <p:nvPr>
            <p:ph type="title"/>
          </p:nvPr>
        </p:nvSpPr>
        <p:spPr>
          <a:xfrm>
            <a:off x="680935" y="314967"/>
            <a:ext cx="10622605" cy="725893"/>
          </a:xfrm>
        </p:spPr>
        <p:txBody>
          <a:bodyPr>
            <a:normAutofit/>
          </a:bodyPr>
          <a:lstStyle/>
          <a:p>
            <a:r>
              <a:rPr kumimoji="1" lang="ja-JP" altLang="en-US" dirty="0"/>
              <a:t>第</a:t>
            </a:r>
            <a:r>
              <a:rPr kumimoji="1" lang="en-US" altLang="ja-JP" dirty="0"/>
              <a:t>9</a:t>
            </a:r>
            <a:r>
              <a:rPr kumimoji="1" lang="ja-JP" altLang="en-US" dirty="0"/>
              <a:t>章　国際金融取引のリスクとデリバティブ　</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Tree>
    <p:custDataLst>
      <p:tags r:id="rId1"/>
    </p:custDataLst>
    <p:extLst>
      <p:ext uri="{BB962C8B-B14F-4D97-AF65-F5344CB8AC3E}">
        <p14:creationId xmlns:p14="http://schemas.microsoft.com/office/powerpoint/2010/main" val="1442720949"/>
      </p:ext>
    </p:extLst>
  </p:cSld>
  <p:clrMapOvr>
    <a:masterClrMapping/>
  </p:clrMapOvr>
  <mc:AlternateContent xmlns:mc="http://schemas.openxmlformats.org/markup-compatibility/2006" xmlns:p14="http://schemas.microsoft.com/office/powerpoint/2010/main">
    <mc:Choice Requires="p14">
      <p:transition spd="slow" p14:dur="2000" advTm="102845"/>
    </mc:Choice>
    <mc:Fallback xmlns="">
      <p:transition spd="slow" advTm="102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680935" y="1040860"/>
            <a:ext cx="10700427" cy="5196654"/>
          </a:xfrm>
        </p:spPr>
        <p:txBody>
          <a:bodyPr>
            <a:noAutofit/>
          </a:bodyPr>
          <a:lstStyle/>
          <a:p>
            <a:pPr marL="342900" indent="-342900" algn="l">
              <a:buFont typeface="Wingdings" panose="05000000000000000000" pitchFamily="2" charset="2"/>
              <a:buChar char="l"/>
            </a:pPr>
            <a:r>
              <a:rPr lang="ja-JP" altLang="en-US" dirty="0"/>
              <a:t>たとえば、二番目の項の</a:t>
            </a:r>
            <a:r>
              <a:rPr lang="en-US" altLang="ja-JP" dirty="0"/>
              <a:t>2</a:t>
            </a:r>
            <a:r>
              <a:rPr lang="ja-JP" altLang="en-US" dirty="0"/>
              <a:t>万円／</a:t>
            </a:r>
            <a:r>
              <a:rPr lang="en-US" altLang="ja-JP" dirty="0"/>
              <a:t>1.04</a:t>
            </a:r>
            <a:r>
              <a:rPr lang="en-US" altLang="ja-JP" baseline="30000" dirty="0"/>
              <a:t>2</a:t>
            </a:r>
            <a:r>
              <a:rPr lang="ja-JP" altLang="en-US" dirty="0"/>
              <a:t>の意味は、「</a:t>
            </a:r>
            <a:r>
              <a:rPr lang="en-US" altLang="ja-JP" dirty="0"/>
              <a:t>2</a:t>
            </a:r>
            <a:r>
              <a:rPr lang="ja-JP" altLang="en-US" dirty="0"/>
              <a:t>年目に入る</a:t>
            </a:r>
            <a:r>
              <a:rPr lang="en-US" altLang="ja-JP" dirty="0"/>
              <a:t>2</a:t>
            </a:r>
            <a:r>
              <a:rPr lang="ja-JP" altLang="en-US" dirty="0"/>
              <a:t>万円の収入（利子）を現在いくらで買えば、他の投資案件で資金運用したときと同等になるか」ということ。</a:t>
            </a:r>
          </a:p>
          <a:p>
            <a:pPr marL="342900" indent="-342900" algn="l">
              <a:buFont typeface="Wingdings" panose="05000000000000000000" pitchFamily="2" charset="2"/>
              <a:buChar char="l"/>
            </a:pPr>
            <a:r>
              <a:rPr lang="en-US" altLang="ja-JP" dirty="0"/>
              <a:t>1.85</a:t>
            </a:r>
            <a:r>
              <a:rPr lang="ja-JP" altLang="en-US" dirty="0"/>
              <a:t>万円を他の投資案件で運用すると、一年後には</a:t>
            </a:r>
            <a:r>
              <a:rPr lang="en-US" altLang="ja-JP" dirty="0"/>
              <a:t>1.85</a:t>
            </a:r>
            <a:r>
              <a:rPr lang="ja-JP" altLang="en-US" dirty="0"/>
              <a:t>✕</a:t>
            </a:r>
            <a:r>
              <a:rPr lang="en-US" altLang="ja-JP" dirty="0"/>
              <a:t>1.04</a:t>
            </a:r>
            <a:r>
              <a:rPr lang="ja-JP" altLang="en-US" dirty="0"/>
              <a:t>万円になり、この</a:t>
            </a:r>
            <a:r>
              <a:rPr lang="en-US" altLang="ja-JP" dirty="0"/>
              <a:t>1.85</a:t>
            </a:r>
            <a:r>
              <a:rPr lang="ja-JP" altLang="en-US" dirty="0"/>
              <a:t>✕</a:t>
            </a:r>
            <a:r>
              <a:rPr lang="en-US" altLang="ja-JP" dirty="0"/>
              <a:t>1.04</a:t>
            </a:r>
            <a:r>
              <a:rPr lang="ja-JP" altLang="en-US" dirty="0"/>
              <a:t>万円を再びこの投資案件で運用すると、</a:t>
            </a:r>
            <a:r>
              <a:rPr lang="en-US" altLang="ja-JP" dirty="0"/>
              <a:t>1.85</a:t>
            </a:r>
            <a:r>
              <a:rPr lang="ja-JP" altLang="en-US" dirty="0"/>
              <a:t>✕</a:t>
            </a:r>
            <a:r>
              <a:rPr lang="en-US" altLang="ja-JP" dirty="0"/>
              <a:t>1.04</a:t>
            </a:r>
            <a:r>
              <a:rPr lang="ja-JP" altLang="en-US" dirty="0"/>
              <a:t>✕</a:t>
            </a:r>
            <a:r>
              <a:rPr lang="en-US" altLang="ja-JP" dirty="0"/>
              <a:t>1.04</a:t>
            </a:r>
            <a:r>
              <a:rPr lang="ja-JP" altLang="en-US" dirty="0"/>
              <a:t>万円≒</a:t>
            </a:r>
            <a:r>
              <a:rPr lang="en-US" altLang="ja-JP" dirty="0"/>
              <a:t>2</a:t>
            </a:r>
            <a:r>
              <a:rPr lang="ja-JP" altLang="en-US" dirty="0"/>
              <a:t>万円とする。このように、毎回の運用後に増殖した金額を次に繰り入れながら運用ないし計算することを複利という（反対語は単利。最初の投資額に対して利率・収益率が計算され続ける）。</a:t>
            </a:r>
          </a:p>
          <a:p>
            <a:pPr marL="342900" indent="-342900" algn="l">
              <a:buFont typeface="Wingdings" panose="05000000000000000000" pitchFamily="2" charset="2"/>
              <a:buChar char="l"/>
            </a:pPr>
            <a:r>
              <a:rPr lang="ja-JP" altLang="en-US" dirty="0"/>
              <a:t>結局、二番目の項は、この社債への投資の</a:t>
            </a:r>
            <a:r>
              <a:rPr lang="en-US" altLang="ja-JP" dirty="0"/>
              <a:t>2</a:t>
            </a:r>
            <a:r>
              <a:rPr lang="ja-JP" altLang="en-US" dirty="0"/>
              <a:t>年後の利子収入のみについて、割引現在価値を求めていることになる。</a:t>
            </a:r>
          </a:p>
          <a:p>
            <a:pPr marL="342900" indent="-342900" algn="l">
              <a:buFont typeface="Wingdings" panose="05000000000000000000" pitchFamily="2" charset="2"/>
              <a:buChar char="l"/>
            </a:pPr>
            <a:r>
              <a:rPr lang="ja-JP" altLang="en-US" dirty="0"/>
              <a:t>こうした数値を満期まで全部足せば、この社債そのものの割引現在価値となる。</a:t>
            </a:r>
          </a:p>
          <a:p>
            <a:pPr algn="l"/>
            <a:endParaRPr lang="en-US" altLang="ja-JP" dirty="0"/>
          </a:p>
          <a:p>
            <a:pPr marL="360000" algn="l"/>
            <a:r>
              <a:rPr lang="en-US" altLang="ja-JP" dirty="0"/>
              <a:t>※</a:t>
            </a:r>
            <a:r>
              <a:rPr lang="ja-JP" altLang="en-US" dirty="0"/>
              <a:t>わかりやすく解説した一例であり、実務はもう少し複雑な場合がある。</a:t>
            </a:r>
          </a:p>
        </p:txBody>
      </p:sp>
      <p:sp>
        <p:nvSpPr>
          <p:cNvPr id="2" name="タイトル 1"/>
          <p:cNvSpPr>
            <a:spLocks noGrp="1"/>
          </p:cNvSpPr>
          <p:nvPr>
            <p:ph type="title"/>
          </p:nvPr>
        </p:nvSpPr>
        <p:spPr>
          <a:xfrm>
            <a:off x="680935" y="314967"/>
            <a:ext cx="10622605" cy="725893"/>
          </a:xfrm>
        </p:spPr>
        <p:txBody>
          <a:bodyPr>
            <a:normAutofit/>
          </a:bodyPr>
          <a:lstStyle/>
          <a:p>
            <a:r>
              <a:rPr kumimoji="1" lang="ja-JP" altLang="en-US" dirty="0"/>
              <a:t>第</a:t>
            </a:r>
            <a:r>
              <a:rPr kumimoji="1" lang="en-US" altLang="ja-JP" dirty="0"/>
              <a:t>9</a:t>
            </a:r>
            <a:r>
              <a:rPr kumimoji="1" lang="ja-JP" altLang="en-US" dirty="0"/>
              <a:t>章　国際金融取引のリスクとデリバティブ　</a:t>
            </a:r>
          </a:p>
        </p:txBody>
      </p:sp>
      <p:sp>
        <p:nvSpPr>
          <p:cNvPr id="12" name="テキスト ボックス 11"/>
          <p:cNvSpPr txBox="1"/>
          <p:nvPr/>
        </p:nvSpPr>
        <p:spPr>
          <a:xfrm>
            <a:off x="4238368" y="4028303"/>
            <a:ext cx="184731" cy="369332"/>
          </a:xfrm>
          <a:prstGeom prst="rect">
            <a:avLst/>
          </a:prstGeom>
          <a:noFill/>
        </p:spPr>
        <p:txBody>
          <a:bodyPr wrap="none" rtlCol="0">
            <a:spAutoFit/>
          </a:bodyPr>
          <a:lstStyle/>
          <a:p>
            <a:endParaRPr kumimoji="1" lang="ja-JP" altLang="en-US" dirty="0"/>
          </a:p>
        </p:txBody>
      </p:sp>
    </p:spTree>
    <p:custDataLst>
      <p:tags r:id="rId1"/>
    </p:custDataLst>
    <p:extLst>
      <p:ext uri="{BB962C8B-B14F-4D97-AF65-F5344CB8AC3E}">
        <p14:creationId xmlns:p14="http://schemas.microsoft.com/office/powerpoint/2010/main" val="4251569418"/>
      </p:ext>
    </p:extLst>
  </p:cSld>
  <p:clrMapOvr>
    <a:masterClrMapping/>
  </p:clrMapOvr>
  <mc:AlternateContent xmlns:mc="http://schemas.openxmlformats.org/markup-compatibility/2006" xmlns:p14="http://schemas.microsoft.com/office/powerpoint/2010/main">
    <mc:Choice Requires="p14">
      <p:transition spd="slow" p14:dur="2000" advTm="102845"/>
    </mc:Choice>
    <mc:Fallback xmlns="">
      <p:transition spd="slow" advTm="1028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
        <p:nvSpPr>
          <p:cNvPr id="4" name="テキスト ボックス 3">
            <a:extLst>
              <a:ext uri="{FF2B5EF4-FFF2-40B4-BE49-F238E27FC236}">
                <a16:creationId xmlns:a16="http://schemas.microsoft.com/office/drawing/2014/main" id="{807E267C-4555-4F00-BBEF-FD115804CEFD}"/>
              </a:ext>
            </a:extLst>
          </p:cNvPr>
          <p:cNvSpPr txBox="1"/>
          <p:nvPr/>
        </p:nvSpPr>
        <p:spPr>
          <a:xfrm>
            <a:off x="538842" y="1477735"/>
            <a:ext cx="11080729" cy="4477015"/>
          </a:xfrm>
          <a:prstGeom prst="rect">
            <a:avLst/>
          </a:prstGeom>
          <a:noFill/>
        </p:spPr>
        <p:txBody>
          <a:bodyPr wrap="square" rtlCol="0">
            <a:noAutofit/>
          </a:bodyPr>
          <a:lstStyle/>
          <a:p>
            <a:pPr marL="457200" indent="-457200">
              <a:buFont typeface="Wingdings" panose="05000000000000000000" pitchFamily="2" charset="2"/>
              <a:buChar char="l"/>
            </a:pPr>
            <a:r>
              <a:rPr kumimoji="1" lang="ja-JP" altLang="en-US" sz="2800" dirty="0"/>
              <a:t>その割引現在価値よりもこの社債のマーケットでの価格が高ければ、収益率が他の投資案件よりも低いと見なされて敬遠されるので、値下がりする。逆にマーケットでの価格が割引現在価値よりも低ければ、より魅力的な投資とみなされて買いが入り、社債は値上がりする。結局、両者がほぼ等しくなる水準にこの社債の価格は落ち着く。</a:t>
            </a:r>
          </a:p>
          <a:p>
            <a:pPr marL="457200" indent="-457200">
              <a:buFont typeface="Wingdings" panose="05000000000000000000" pitchFamily="2" charset="2"/>
              <a:buChar char="l"/>
            </a:pPr>
            <a:r>
              <a:rPr kumimoji="1" lang="ja-JP" altLang="en-US" sz="2800" dirty="0"/>
              <a:t>経済学では、以上のような話を掘り下げて、「時間が利子を生む」と説明する。</a:t>
            </a:r>
          </a:p>
          <a:p>
            <a:pPr marL="457200" indent="-457200">
              <a:buFont typeface="Wingdings" panose="05000000000000000000" pitchFamily="2" charset="2"/>
              <a:buChar char="l"/>
            </a:pPr>
            <a:r>
              <a:rPr kumimoji="1" lang="ja-JP" altLang="en-US" sz="2800" dirty="0"/>
              <a:t>世の中にそもそもなぜ利子があるのかというと、資産や資本はそもそも時とともに増殖するのだから、その増殖率にみあう利子率があってこそ、投資や貸付は可能だといった理屈。</a:t>
            </a:r>
          </a:p>
        </p:txBody>
      </p:sp>
    </p:spTree>
    <p:custDataLst>
      <p:tags r:id="rId1"/>
    </p:custDataLst>
    <p:extLst>
      <p:ext uri="{BB962C8B-B14F-4D97-AF65-F5344CB8AC3E}">
        <p14:creationId xmlns:p14="http://schemas.microsoft.com/office/powerpoint/2010/main" val="85741286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a:bodyPr>
          <a:lstStyle/>
          <a:p>
            <a:pPr marL="457200" indent="-457200" algn="l">
              <a:buFont typeface="Wingdings" panose="05000000000000000000" pitchFamily="2" charset="2"/>
              <a:buChar char="l"/>
            </a:pPr>
            <a:r>
              <a:rPr lang="en-US" altLang="ja-JP" sz="2800" dirty="0"/>
              <a:t>3</a:t>
            </a:r>
            <a:r>
              <a:rPr lang="ja-JP" altLang="en-US" sz="2800" dirty="0"/>
              <a:t>ヵ月後の直物レートが、</a:t>
            </a:r>
            <a:r>
              <a:rPr lang="en-US" altLang="ja-JP" sz="2800" dirty="0"/>
              <a:t>$1=\95</a:t>
            </a:r>
            <a:r>
              <a:rPr lang="ja-JP" altLang="en-US" sz="2800" dirty="0"/>
              <a:t>になれば、この企業は、受け取った輸出代金</a:t>
            </a:r>
            <a:r>
              <a:rPr lang="en-US" altLang="ja-JP" sz="2800" dirty="0"/>
              <a:t>1000</a:t>
            </a:r>
            <a:r>
              <a:rPr lang="ja-JP" altLang="en-US" sz="2800" dirty="0"/>
              <a:t>万ドルを円に換えると</a:t>
            </a:r>
            <a:r>
              <a:rPr lang="en-US" altLang="ja-JP" sz="2800" dirty="0"/>
              <a:t>9</a:t>
            </a:r>
            <a:r>
              <a:rPr lang="ja-JP" altLang="en-US" sz="2800" dirty="0"/>
              <a:t>億</a:t>
            </a:r>
            <a:r>
              <a:rPr lang="en-US" altLang="ja-JP" sz="2800" dirty="0"/>
              <a:t>5000</a:t>
            </a:r>
            <a:r>
              <a:rPr lang="ja-JP" altLang="en-US" sz="2800" dirty="0"/>
              <a:t>万円にしかならない。</a:t>
            </a:r>
            <a:r>
              <a:rPr lang="en-US" altLang="ja-JP" sz="2800" dirty="0"/>
              <a:t>3</a:t>
            </a:r>
            <a:r>
              <a:rPr lang="ja-JP" altLang="en-US" sz="2800" dirty="0"/>
              <a:t>ヵ月前の</a:t>
            </a:r>
            <a:r>
              <a:rPr lang="en-US" altLang="ja-JP" sz="2800" dirty="0"/>
              <a:t>$1=\100</a:t>
            </a:r>
            <a:r>
              <a:rPr lang="ja-JP" altLang="en-US" sz="2800" dirty="0"/>
              <a:t>のレートであれば、</a:t>
            </a:r>
            <a:r>
              <a:rPr lang="en-US" altLang="ja-JP" sz="2800" dirty="0"/>
              <a:t>10</a:t>
            </a:r>
            <a:r>
              <a:rPr lang="ja-JP" altLang="en-US" sz="2800" dirty="0"/>
              <a:t>億円であったわけだから、それと比較すると</a:t>
            </a:r>
            <a:r>
              <a:rPr lang="en-US" altLang="ja-JP" sz="2800" dirty="0"/>
              <a:t>5000</a:t>
            </a:r>
            <a:r>
              <a:rPr lang="ja-JP" altLang="en-US" sz="2800" dirty="0"/>
              <a:t>万円も受取額が少ない。しかし、先物レートは、決済日の少し前には、直物レートの</a:t>
            </a:r>
            <a:r>
              <a:rPr lang="en-US" altLang="ja-JP" sz="2800" dirty="0"/>
              <a:t>$1=\95</a:t>
            </a:r>
            <a:r>
              <a:rPr lang="ja-JP" altLang="en-US" sz="2800" dirty="0"/>
              <a:t>に近づいているだろう</a:t>
            </a:r>
            <a:r>
              <a:rPr lang="en-US" altLang="ja-JP" sz="2800" baseline="30000" dirty="0"/>
              <a:t>※</a:t>
            </a:r>
            <a:r>
              <a:rPr lang="ja-JP" altLang="en-US" sz="2800" dirty="0"/>
              <a:t>。</a:t>
            </a:r>
          </a:p>
          <a:p>
            <a:pPr marL="468000" algn="l"/>
            <a:r>
              <a:rPr kumimoji="1" lang="en-US" altLang="ja-JP" sz="2800" dirty="0"/>
              <a:t>※ </a:t>
            </a:r>
            <a:r>
              <a:rPr lang="ja-JP" altLang="en-US" sz="2800" dirty="0"/>
              <a:t>ここでの想定は、先物価格は、満期が短いほど、現物（直物）価格に近似するというもの。</a:t>
            </a:r>
          </a:p>
          <a:p>
            <a:pPr marL="457200" indent="-457200" algn="l">
              <a:buFont typeface="Wingdings" panose="05000000000000000000" pitchFamily="2" charset="2"/>
              <a:buChar char="l"/>
            </a:pPr>
            <a:r>
              <a:rPr lang="ja-JP" altLang="en-US" sz="2800" dirty="0"/>
              <a:t>簡単化のために、その先物レートが</a:t>
            </a:r>
            <a:r>
              <a:rPr lang="en-US" altLang="ja-JP" sz="2800" dirty="0"/>
              <a:t>$1=\95</a:t>
            </a:r>
            <a:r>
              <a:rPr lang="ja-JP" altLang="en-US" sz="2800" dirty="0"/>
              <a:t>であると仮定すると、およそ</a:t>
            </a:r>
            <a:r>
              <a:rPr lang="en-US" altLang="ja-JP" sz="2800" dirty="0"/>
              <a:t>3</a:t>
            </a:r>
            <a:r>
              <a:rPr lang="ja-JP" altLang="en-US" sz="2800" dirty="0"/>
              <a:t>ヵ月前に契約した先物ドルショートと反対のポジション、すなわち、先物ドルロング（ドル買い・円売り）を行う。差金決済すれば、</a:t>
            </a:r>
            <a:r>
              <a:rPr lang="en-US" altLang="ja-JP" sz="2800" dirty="0"/>
              <a:t>1</a:t>
            </a:r>
            <a:r>
              <a:rPr lang="ja-JP" altLang="en-US" sz="2800" dirty="0"/>
              <a:t>ドル当たり</a:t>
            </a:r>
            <a:r>
              <a:rPr lang="en-US" altLang="ja-JP" sz="2800" dirty="0"/>
              <a:t>3</a:t>
            </a:r>
            <a:r>
              <a:rPr lang="ja-JP" altLang="en-US" sz="2800" dirty="0"/>
              <a:t>円（</a:t>
            </a:r>
            <a:r>
              <a:rPr lang="en-US" altLang="ja-JP" sz="2800" dirty="0"/>
              <a:t>98</a:t>
            </a:r>
            <a:r>
              <a:rPr lang="ja-JP" altLang="en-US" sz="2800" dirty="0"/>
              <a:t>円マイナス</a:t>
            </a:r>
            <a:r>
              <a:rPr lang="en-US" altLang="ja-JP" sz="2800" dirty="0"/>
              <a:t>95</a:t>
            </a:r>
            <a:r>
              <a:rPr lang="ja-JP" altLang="en-US" sz="2800" dirty="0"/>
              <a:t>円）の利益が得られる。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175546633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lnSpcReduction="10000"/>
          </a:bodyPr>
          <a:lstStyle/>
          <a:p>
            <a:pPr marL="457200" indent="-457200" algn="l">
              <a:buFont typeface="Wingdings" panose="05000000000000000000" pitchFamily="2" charset="2"/>
              <a:buChar char="l"/>
            </a:pPr>
            <a:r>
              <a:rPr lang="ja-JP" altLang="en-US" sz="2800" dirty="0"/>
              <a:t>つまり、</a:t>
            </a:r>
            <a:r>
              <a:rPr lang="en-US" altLang="ja-JP" sz="2800" dirty="0"/>
              <a:t>1000</a:t>
            </a:r>
            <a:r>
              <a:rPr lang="ja-JP" altLang="en-US" sz="2800" dirty="0"/>
              <a:t>万ドル</a:t>
            </a:r>
            <a:r>
              <a:rPr lang="en-US" altLang="ja-JP" sz="2800" dirty="0"/>
              <a:t>×3</a:t>
            </a:r>
            <a:r>
              <a:rPr lang="ja-JP" altLang="en-US" sz="2800" dirty="0"/>
              <a:t>円</a:t>
            </a:r>
            <a:r>
              <a:rPr lang="en-US" altLang="ja-JP" sz="2800" dirty="0"/>
              <a:t>=3000</a:t>
            </a:r>
            <a:r>
              <a:rPr lang="ja-JP" altLang="en-US" sz="2800" dirty="0"/>
              <a:t>万円の利益が入り、上の</a:t>
            </a:r>
            <a:r>
              <a:rPr lang="en-US" altLang="ja-JP" sz="2800" dirty="0"/>
              <a:t>5000</a:t>
            </a:r>
            <a:r>
              <a:rPr lang="ja-JP" altLang="en-US" sz="2800" dirty="0"/>
              <a:t>万円の受取額の減少を</a:t>
            </a:r>
            <a:r>
              <a:rPr lang="en-US" altLang="ja-JP" sz="2800" dirty="0"/>
              <a:t>2000</a:t>
            </a:r>
            <a:r>
              <a:rPr lang="ja-JP" altLang="en-US" sz="2800" dirty="0"/>
              <a:t>万円まで軽減することができる。予想に反して</a:t>
            </a:r>
            <a:r>
              <a:rPr lang="en-US" altLang="ja-JP" sz="2800" dirty="0"/>
              <a:t>3</a:t>
            </a:r>
            <a:r>
              <a:rPr lang="ja-JP" altLang="en-US" sz="2800" dirty="0"/>
              <a:t>ヵ月後の直物レートが、</a:t>
            </a:r>
            <a:r>
              <a:rPr lang="en-US" altLang="ja-JP" sz="2800" dirty="0"/>
              <a:t>$1=\103</a:t>
            </a:r>
            <a:r>
              <a:rPr lang="ja-JP" altLang="en-US" sz="2800" dirty="0"/>
              <a:t>と円安になれば、この企業は、受け取った輸出代金</a:t>
            </a:r>
            <a:r>
              <a:rPr lang="en-US" altLang="ja-JP" sz="2800" dirty="0"/>
              <a:t>1000</a:t>
            </a:r>
            <a:r>
              <a:rPr lang="ja-JP" altLang="en-US" sz="2800" dirty="0"/>
              <a:t>万ドルを円に換えると</a:t>
            </a:r>
            <a:r>
              <a:rPr lang="en-US" altLang="ja-JP" sz="2800" dirty="0"/>
              <a:t>10</a:t>
            </a:r>
            <a:r>
              <a:rPr lang="ja-JP" altLang="en-US" sz="2800" dirty="0"/>
              <a:t>億</a:t>
            </a:r>
            <a:r>
              <a:rPr lang="en-US" altLang="ja-JP" sz="2800" dirty="0"/>
              <a:t>3000</a:t>
            </a:r>
            <a:r>
              <a:rPr lang="ja-JP" altLang="en-US" sz="2800" dirty="0"/>
              <a:t>万円になる。</a:t>
            </a:r>
            <a:endParaRPr lang="en-US" altLang="ja-JP" sz="2800" dirty="0"/>
          </a:p>
          <a:p>
            <a:pPr marL="457200" indent="-457200" algn="l">
              <a:buFont typeface="Wingdings" panose="05000000000000000000" pitchFamily="2" charset="2"/>
              <a:buChar char="l"/>
            </a:pPr>
            <a:r>
              <a:rPr lang="en-US" altLang="ja-JP" sz="2800" dirty="0"/>
              <a:t>3</a:t>
            </a:r>
            <a:r>
              <a:rPr lang="ja-JP" altLang="en-US" sz="2800" dirty="0"/>
              <a:t>ヵ月前の</a:t>
            </a:r>
            <a:r>
              <a:rPr lang="en-US" altLang="ja-JP" sz="2800" dirty="0"/>
              <a:t>$1=\100</a:t>
            </a:r>
            <a:r>
              <a:rPr lang="ja-JP" altLang="en-US" sz="2800" dirty="0"/>
              <a:t>のレートであれば、</a:t>
            </a:r>
            <a:r>
              <a:rPr lang="en-US" altLang="ja-JP" sz="2800" dirty="0"/>
              <a:t>10</a:t>
            </a:r>
            <a:r>
              <a:rPr lang="ja-JP" altLang="en-US" sz="2800" dirty="0"/>
              <a:t>億円であったわけだから、それと比較すると</a:t>
            </a:r>
            <a:r>
              <a:rPr lang="en-US" altLang="ja-JP" sz="2800" dirty="0"/>
              <a:t>3000</a:t>
            </a:r>
            <a:r>
              <a:rPr lang="ja-JP" altLang="en-US" sz="2800" dirty="0"/>
              <a:t>万円、受取額が多い。</a:t>
            </a:r>
          </a:p>
          <a:p>
            <a:pPr marL="457200" indent="-457200" algn="l">
              <a:buFont typeface="Wingdings" panose="05000000000000000000" pitchFamily="2" charset="2"/>
              <a:buChar char="l"/>
            </a:pPr>
            <a:r>
              <a:rPr lang="ja-JP" altLang="en-US" sz="2800" dirty="0"/>
              <a:t>しかし、先物レートは、決済日の少し前には、直物レートの</a:t>
            </a:r>
            <a:r>
              <a:rPr lang="en-US" altLang="ja-JP" sz="2800" dirty="0"/>
              <a:t>$1=\103</a:t>
            </a:r>
            <a:r>
              <a:rPr lang="ja-JP" altLang="en-US" sz="2800" dirty="0"/>
              <a:t>に近づいているだろう。簡単化のために、</a:t>
            </a:r>
            <a:r>
              <a:rPr lang="en-US" altLang="ja-JP" sz="2800" dirty="0"/>
              <a:t>$1=\103</a:t>
            </a:r>
            <a:r>
              <a:rPr lang="ja-JP" altLang="en-US" sz="2800" dirty="0"/>
              <a:t>であると仮定すると、差金決済すれば、</a:t>
            </a:r>
            <a:r>
              <a:rPr lang="en-US" altLang="ja-JP" sz="2800" dirty="0"/>
              <a:t>1</a:t>
            </a:r>
            <a:r>
              <a:rPr lang="ja-JP" altLang="en-US" sz="2800" dirty="0"/>
              <a:t>ドル当たり</a:t>
            </a:r>
            <a:r>
              <a:rPr lang="en-US" altLang="ja-JP" sz="2800" dirty="0"/>
              <a:t>5</a:t>
            </a:r>
            <a:r>
              <a:rPr lang="ja-JP" altLang="en-US" sz="2800" dirty="0"/>
              <a:t>円（</a:t>
            </a:r>
            <a:r>
              <a:rPr lang="en-US" altLang="ja-JP" sz="2800" dirty="0"/>
              <a:t>98</a:t>
            </a:r>
            <a:r>
              <a:rPr lang="ja-JP" altLang="en-US" sz="2800" dirty="0"/>
              <a:t>円マイナス</a:t>
            </a:r>
            <a:r>
              <a:rPr lang="en-US" altLang="ja-JP" sz="2800" dirty="0"/>
              <a:t>103</a:t>
            </a:r>
            <a:r>
              <a:rPr lang="ja-JP" altLang="en-US" sz="2800" dirty="0"/>
              <a:t>円）の損失が出る。</a:t>
            </a:r>
            <a:r>
              <a:rPr lang="en-US" altLang="ja-JP" sz="2800" dirty="0"/>
              <a:t>1000</a:t>
            </a:r>
            <a:r>
              <a:rPr lang="ja-JP" altLang="en-US" sz="2800" dirty="0"/>
              <a:t>万ドル</a:t>
            </a:r>
            <a:r>
              <a:rPr lang="en-US" altLang="ja-JP" sz="2800" dirty="0"/>
              <a:t>×5</a:t>
            </a:r>
            <a:r>
              <a:rPr lang="ja-JP" altLang="en-US" sz="2800" dirty="0"/>
              <a:t>円</a:t>
            </a:r>
            <a:r>
              <a:rPr lang="en-US" altLang="ja-JP" sz="2800" dirty="0"/>
              <a:t>=5000</a:t>
            </a:r>
            <a:r>
              <a:rPr lang="ja-JP" altLang="en-US" sz="2800" dirty="0"/>
              <a:t>万円の損失である。つまり</a:t>
            </a:r>
            <a:r>
              <a:rPr lang="en-US" altLang="ja-JP" sz="2800" dirty="0"/>
              <a:t>3000</a:t>
            </a:r>
            <a:r>
              <a:rPr lang="ja-JP" altLang="en-US" sz="2800" dirty="0"/>
              <a:t>万円の利益と</a:t>
            </a:r>
            <a:r>
              <a:rPr lang="en-US" altLang="ja-JP" sz="2800" dirty="0"/>
              <a:t>5000</a:t>
            </a:r>
            <a:r>
              <a:rPr lang="ja-JP" altLang="en-US" sz="2800" dirty="0"/>
              <a:t>万円の損失を合わせると、損失はやはり</a:t>
            </a:r>
            <a:r>
              <a:rPr lang="en-US" altLang="ja-JP" sz="2800" dirty="0"/>
              <a:t>2000</a:t>
            </a:r>
            <a:r>
              <a:rPr lang="ja-JP" altLang="en-US" sz="2800" dirty="0"/>
              <a:t>万円となる。</a:t>
            </a:r>
          </a:p>
          <a:p>
            <a:pPr marL="457200" indent="-457200" algn="l">
              <a:buFont typeface="Wingdings" panose="05000000000000000000" pitchFamily="2" charset="2"/>
              <a:buChar char="l"/>
            </a:pPr>
            <a:r>
              <a:rPr kumimoji="1" lang="ja-JP" altLang="en-US" sz="2800" dirty="0"/>
              <a:t>つまり、為替レートがどちらの方向に行っても、損失額を限定できることになる。</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3646317542"/>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375557" y="1207620"/>
            <a:ext cx="11389179" cy="5225837"/>
          </a:xfrm>
        </p:spPr>
        <p:txBody>
          <a:bodyPr>
            <a:normAutofit lnSpcReduction="10000"/>
          </a:bodyPr>
          <a:lstStyle/>
          <a:p>
            <a:pPr marL="457200" indent="-457200" algn="l">
              <a:buFont typeface="Wingdings" panose="05000000000000000000" pitchFamily="2" charset="2"/>
              <a:buChar char="l"/>
            </a:pPr>
            <a:r>
              <a:rPr lang="ja-JP" altLang="en-US" sz="2800" dirty="0"/>
              <a:t>スワップは、当事者間で債務を交換する取引である</a:t>
            </a:r>
            <a:r>
              <a:rPr lang="en-US" altLang="ja-JP" sz="2800" baseline="30000" dirty="0"/>
              <a:t>※</a:t>
            </a:r>
            <a:r>
              <a:rPr lang="ja-JP" altLang="en-US" sz="2800" dirty="0"/>
              <a:t>。金利スワップ、通貨スワップがある。金利と通貨の両方を交換する場合には、通常は通貨スワップに分類される。</a:t>
            </a:r>
          </a:p>
          <a:p>
            <a:pPr marL="432000" algn="l"/>
            <a:r>
              <a:rPr lang="en-US" altLang="ja-JP" sz="2800" dirty="0"/>
              <a:t>※ </a:t>
            </a:r>
            <a:r>
              <a:rPr lang="ja-JP" altLang="en-US" sz="2800" dirty="0"/>
              <a:t>スワップがつく用語としては、他に、中央銀行間（または通貨当局）スワップと直先スワップがあり、それぞれここで説明する金利スワップ・通貨スワップとは別の取引である。中央銀行間スワップは通貨当局間で外貨準備を融通しあう取引であり、直先スワップ（先先スワップも含めて、為替スワップという）は為替市場で直物と先渡しの反対方向の売買をセットで行う取引である。</a:t>
            </a:r>
          </a:p>
          <a:p>
            <a:pPr marL="457200" indent="-457200" algn="l">
              <a:buFont typeface="Wingdings" panose="05000000000000000000" pitchFamily="2" charset="2"/>
              <a:buChar char="l"/>
            </a:pPr>
            <a:r>
              <a:rPr lang="ja-JP" altLang="en-US" sz="2800" dirty="0"/>
              <a:t>金利スワップの一例を示すと以下のようになる。今、Ａ社とＢ社があり、資金調達コストが下の表のように、Ａ社の場合には固定金利で７％、変動金利で指標レート</a:t>
            </a:r>
            <a:r>
              <a:rPr lang="en-US" altLang="ja-JP" sz="2800" dirty="0"/>
              <a:t>+1/4</a:t>
            </a:r>
            <a:r>
              <a:rPr lang="ja-JP" altLang="en-US" sz="2800" dirty="0"/>
              <a:t>％</a:t>
            </a:r>
            <a:r>
              <a:rPr lang="en-US" altLang="ja-JP" sz="2800" baseline="30000" dirty="0"/>
              <a:t>※</a:t>
            </a:r>
            <a:r>
              <a:rPr lang="ja-JP" altLang="en-US" sz="2800" dirty="0"/>
              <a:t>、Ｂ社の場合には固定金利で</a:t>
            </a:r>
            <a:r>
              <a:rPr lang="en-US" altLang="ja-JP" sz="2800" dirty="0"/>
              <a:t>8.6</a:t>
            </a:r>
            <a:r>
              <a:rPr lang="ja-JP" altLang="en-US" sz="2800" dirty="0"/>
              <a:t>％、変動金利で指標レート</a:t>
            </a:r>
            <a:r>
              <a:rPr lang="en-US" altLang="ja-JP" sz="2800" dirty="0"/>
              <a:t>+3/4</a:t>
            </a:r>
            <a:r>
              <a:rPr lang="ja-JP" altLang="en-US" sz="2800" dirty="0"/>
              <a:t>％と仮定する。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01607" y="316357"/>
            <a:ext cx="10622605" cy="891263"/>
          </a:xfrm>
        </p:spPr>
        <p:txBody>
          <a:bodyPr>
            <a:normAutofit/>
          </a:bodyPr>
          <a:lstStyle/>
          <a:p>
            <a:pPr algn="ctr"/>
            <a:r>
              <a:rPr lang="ja-JP" altLang="en-US" dirty="0"/>
              <a:t>第</a:t>
            </a:r>
            <a:r>
              <a:rPr lang="en-US" altLang="ja-JP" dirty="0"/>
              <a:t>9</a:t>
            </a:r>
            <a:r>
              <a:rPr lang="ja-JP" altLang="en-US" dirty="0"/>
              <a:t>章　国際金融取引のリスクとデリバティブ　</a:t>
            </a:r>
            <a:endParaRPr kumimoji="1" lang="ja-JP" altLang="en-US" dirty="0"/>
          </a:p>
        </p:txBody>
      </p:sp>
    </p:spTree>
    <p:custDataLst>
      <p:tags r:id="rId1"/>
    </p:custDataLst>
    <p:extLst>
      <p:ext uri="{BB962C8B-B14F-4D97-AF65-F5344CB8AC3E}">
        <p14:creationId xmlns:p14="http://schemas.microsoft.com/office/powerpoint/2010/main" val="74169660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3.6|1.8"/>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8.xml><?xml version="1.0" encoding="utf-8"?>
<p:tagLst xmlns:a="http://schemas.openxmlformats.org/drawingml/2006/main" xmlns:r="http://schemas.openxmlformats.org/officeDocument/2006/relationships" xmlns:p="http://schemas.openxmlformats.org/presentationml/2006/main">
  <p:tag name="TIMING" val="|0.9"/>
</p:tagLst>
</file>

<file path=ppt/tags/tag3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9.xml><?xml version="1.0" encoding="utf-8"?>
<p:tagLst xmlns:a="http://schemas.openxmlformats.org/drawingml/2006/main" xmlns:r="http://schemas.openxmlformats.org/officeDocument/2006/relationships" xmlns:p="http://schemas.openxmlformats.org/presentationml/2006/main">
  <p:tag name="TIMING" val="|4.1|14.7|26.3|27.3"/>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0.xml><?xml version="1.0" encoding="utf-8"?>
<p:tagLst xmlns:a="http://schemas.openxmlformats.org/drawingml/2006/main" xmlns:r="http://schemas.openxmlformats.org/officeDocument/2006/relationships" xmlns:p="http://schemas.openxmlformats.org/presentationml/2006/main">
  <p:tag name="TIMING" val="|0.8|24.9|9|2.7|4.5|4.9|9.3|16.6"/>
</p:tagLst>
</file>

<file path=ppt/tags/tag61.xml><?xml version="1.0" encoding="utf-8"?>
<p:tagLst xmlns:a="http://schemas.openxmlformats.org/drawingml/2006/main" xmlns:r="http://schemas.openxmlformats.org/officeDocument/2006/relationships" xmlns:p="http://schemas.openxmlformats.org/presentationml/2006/main">
  <p:tag name="TIMING" val="|1.4|19.3|16.8|4.8|5.8|32.4|8.6"/>
</p:tagLst>
</file>

<file path=ppt/tags/tag62.xml><?xml version="1.0" encoding="utf-8"?>
<p:tagLst xmlns:a="http://schemas.openxmlformats.org/drawingml/2006/main" xmlns:r="http://schemas.openxmlformats.org/officeDocument/2006/relationships" xmlns:p="http://schemas.openxmlformats.org/presentationml/2006/main">
  <p:tag name="TIMING" val="|0.6|21.4|8.3|19.1|12.5|11.9"/>
</p:tagLst>
</file>

<file path=ppt/tags/tag63.xml><?xml version="1.0" encoding="utf-8"?>
<p:tagLst xmlns:a="http://schemas.openxmlformats.org/drawingml/2006/main" xmlns:r="http://schemas.openxmlformats.org/officeDocument/2006/relationships" xmlns:p="http://schemas.openxmlformats.org/presentationml/2006/main">
  <p:tag name="TIMING" val="|0.6|21.4|8.3|19.1|12.5|11.9"/>
</p:tagLst>
</file>

<file path=ppt/tags/tag64.xml><?xml version="1.0" encoding="utf-8"?>
<p:tagLst xmlns:a="http://schemas.openxmlformats.org/drawingml/2006/main" xmlns:r="http://schemas.openxmlformats.org/officeDocument/2006/relationships" xmlns:p="http://schemas.openxmlformats.org/presentationml/2006/main">
  <p:tag name="TIMING" val="|0.6|21.4|8.3|19.1|12.5|11.9"/>
</p:tagLst>
</file>

<file path=ppt/tags/tag6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1314</TotalTime>
  <Words>9245</Words>
  <Application>Microsoft Office PowerPoint</Application>
  <PresentationFormat>ワイド画面</PresentationFormat>
  <Paragraphs>679</Paragraphs>
  <Slides>66</Slides>
  <Notes>66</Notes>
  <HiddenSlides>0</HiddenSlides>
  <MMClips>0</MMClips>
  <ScaleCrop>false</ScaleCrop>
  <HeadingPairs>
    <vt:vector size="6" baseType="variant">
      <vt:variant>
        <vt:lpstr>使用されているフォント</vt:lpstr>
      </vt:variant>
      <vt:variant>
        <vt:i4>5</vt:i4>
      </vt:variant>
      <vt:variant>
        <vt:lpstr>テーマ</vt:lpstr>
      </vt:variant>
      <vt:variant>
        <vt:i4>5</vt:i4>
      </vt:variant>
      <vt:variant>
        <vt:lpstr>スライド タイトル</vt:lpstr>
      </vt:variant>
      <vt:variant>
        <vt:i4>66</vt:i4>
      </vt:variant>
    </vt:vector>
  </HeadingPairs>
  <TitlesOfParts>
    <vt:vector size="76" baseType="lpstr">
      <vt:lpstr>ＭＳ Ｐゴシック</vt: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lpstr>第9章　国際金融取引のリスクとデリバティブ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淳 前田</cp:lastModifiedBy>
  <cp:revision>128</cp:revision>
  <dcterms:created xsi:type="dcterms:W3CDTF">2020-04-12T07:19:24Z</dcterms:created>
  <dcterms:modified xsi:type="dcterms:W3CDTF">2024-11-15T07:27:19Z</dcterms:modified>
</cp:coreProperties>
</file>