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tags/tag3.xml" ContentType="application/vnd.openxmlformats-officedocument.presentationml.tags+xml"/>
  <Override PartName="/ppt/notesSlides/notesSlide4.xml" ContentType="application/vnd.openxmlformats-officedocument.presentationml.notesSlide+xml"/>
  <Override PartName="/ppt/tags/tag4.xml" ContentType="application/vnd.openxmlformats-officedocument.presentationml.tags+xml"/>
  <Override PartName="/ppt/notesSlides/notesSlide5.xml" ContentType="application/vnd.openxmlformats-officedocument.presentationml.notesSlide+xml"/>
  <Override PartName="/ppt/tags/tag5.xml" ContentType="application/vnd.openxmlformats-officedocument.presentationml.tags+xml"/>
  <Override PartName="/ppt/notesSlides/notesSlide6.xml" ContentType="application/vnd.openxmlformats-officedocument.presentationml.notesSlide+xml"/>
  <Override PartName="/ppt/tags/tag6.xml" ContentType="application/vnd.openxmlformats-officedocument.presentationml.tags+xml"/>
  <Override PartName="/ppt/notesSlides/notesSlide7.xml" ContentType="application/vnd.openxmlformats-officedocument.presentationml.notesSlide+xml"/>
  <Override PartName="/ppt/tags/tag7.xml" ContentType="application/vnd.openxmlformats-officedocument.presentationml.tags+xml"/>
  <Override PartName="/ppt/notesSlides/notesSlide8.xml" ContentType="application/vnd.openxmlformats-officedocument.presentationml.notesSlide+xml"/>
  <Override PartName="/ppt/tags/tag8.xml" ContentType="application/vnd.openxmlformats-officedocument.presentationml.tags+xml"/>
  <Override PartName="/ppt/notesSlides/notesSlide9.xml" ContentType="application/vnd.openxmlformats-officedocument.presentationml.notesSlide+xml"/>
  <Override PartName="/ppt/tags/tag9.xml" ContentType="application/vnd.openxmlformats-officedocument.presentationml.tags+xml"/>
  <Override PartName="/ppt/notesSlides/notesSlide10.xml" ContentType="application/vnd.openxmlformats-officedocument.presentationml.notesSlide+xml"/>
  <Override PartName="/ppt/tags/tag10.xml" ContentType="application/vnd.openxmlformats-officedocument.presentationml.tags+xml"/>
  <Override PartName="/ppt/notesSlides/notesSlide11.xml" ContentType="application/vnd.openxmlformats-officedocument.presentationml.notesSlide+xml"/>
  <Override PartName="/ppt/tags/tag11.xml" ContentType="application/vnd.openxmlformats-officedocument.presentationml.tags+xml"/>
  <Override PartName="/ppt/notesSlides/notesSlide12.xml" ContentType="application/vnd.openxmlformats-officedocument.presentationml.notesSlide+xml"/>
  <Override PartName="/ppt/tags/tag12.xml" ContentType="application/vnd.openxmlformats-officedocument.presentationml.tags+xml"/>
  <Override PartName="/ppt/notesSlides/notesSlide13.xml" ContentType="application/vnd.openxmlformats-officedocument.presentationml.notesSlide+xml"/>
  <Override PartName="/ppt/tags/tag13.xml" ContentType="application/vnd.openxmlformats-officedocument.presentationml.tags+xml"/>
  <Override PartName="/ppt/notesSlides/notesSlide14.xml" ContentType="application/vnd.openxmlformats-officedocument.presentationml.notesSlide+xml"/>
  <Override PartName="/ppt/tags/tag14.xml" ContentType="application/vnd.openxmlformats-officedocument.presentationml.tags+xml"/>
  <Override PartName="/ppt/notesSlides/notesSlide15.xml" ContentType="application/vnd.openxmlformats-officedocument.presentationml.notesSlide+xml"/>
  <Override PartName="/ppt/tags/tag15.xml" ContentType="application/vnd.openxmlformats-officedocument.presentationml.tags+xml"/>
  <Override PartName="/ppt/notesSlides/notesSlide16.xml" ContentType="application/vnd.openxmlformats-officedocument.presentationml.notesSlide+xml"/>
  <Override PartName="/ppt/tags/tag16.xml" ContentType="application/vnd.openxmlformats-officedocument.presentationml.tags+xml"/>
  <Override PartName="/ppt/notesSlides/notesSlide17.xml" ContentType="application/vnd.openxmlformats-officedocument.presentationml.notesSlide+xml"/>
  <Override PartName="/ppt/tags/tag17.xml" ContentType="application/vnd.openxmlformats-officedocument.presentationml.tags+xml"/>
  <Override PartName="/ppt/notesSlides/notesSlide18.xml" ContentType="application/vnd.openxmlformats-officedocument.presentationml.notesSlide+xml"/>
  <Override PartName="/ppt/tags/tag18.xml" ContentType="application/vnd.openxmlformats-officedocument.presentationml.tags+xml"/>
  <Override PartName="/ppt/notesSlides/notesSlide19.xml" ContentType="application/vnd.openxmlformats-officedocument.presentationml.notesSlide+xml"/>
  <Override PartName="/ppt/tags/tag19.xml" ContentType="application/vnd.openxmlformats-officedocument.presentationml.tags+xml"/>
  <Override PartName="/ppt/notesSlides/notesSlide20.xml" ContentType="application/vnd.openxmlformats-officedocument.presentationml.notesSlide+xml"/>
  <Override PartName="/ppt/tags/tag20.xml" ContentType="application/vnd.openxmlformats-officedocument.presentationml.tags+xml"/>
  <Override PartName="/ppt/notesSlides/notesSlide21.xml" ContentType="application/vnd.openxmlformats-officedocument.presentationml.notesSlide+xml"/>
  <Override PartName="/ppt/tags/tag21.xml" ContentType="application/vnd.openxmlformats-officedocument.presentationml.tags+xml"/>
  <Override PartName="/ppt/notesSlides/notesSlide22.xml" ContentType="application/vnd.openxmlformats-officedocument.presentationml.notesSlide+xml"/>
  <Override PartName="/ppt/tags/tag22.xml" ContentType="application/vnd.openxmlformats-officedocument.presentationml.tags+xml"/>
  <Override PartName="/ppt/notesSlides/notesSlide23.xml" ContentType="application/vnd.openxmlformats-officedocument.presentationml.notesSlide+xml"/>
  <Override PartName="/ppt/tags/tag23.xml" ContentType="application/vnd.openxmlformats-officedocument.presentationml.tags+xml"/>
  <Override PartName="/ppt/notesSlides/notesSlide24.xml" ContentType="application/vnd.openxmlformats-officedocument.presentationml.notesSlide+xml"/>
  <Override PartName="/ppt/tags/tag24.xml" ContentType="application/vnd.openxmlformats-officedocument.presentationml.tags+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87" r:id="rId2"/>
    <p:sldMasterId id="2147483701" r:id="rId3"/>
    <p:sldMasterId id="2147483674" r:id="rId4"/>
    <p:sldMasterId id="2147483660" r:id="rId5"/>
  </p:sldMasterIdLst>
  <p:notesMasterIdLst>
    <p:notesMasterId r:id="rId31"/>
  </p:notesMasterIdLst>
  <p:handoutMasterIdLst>
    <p:handoutMasterId r:id="rId32"/>
  </p:handoutMasterIdLst>
  <p:sldIdLst>
    <p:sldId id="256" r:id="rId6"/>
    <p:sldId id="284" r:id="rId7"/>
    <p:sldId id="285" r:id="rId8"/>
    <p:sldId id="286" r:id="rId9"/>
    <p:sldId id="287" r:id="rId10"/>
    <p:sldId id="288" r:id="rId11"/>
    <p:sldId id="289" r:id="rId12"/>
    <p:sldId id="290" r:id="rId13"/>
    <p:sldId id="291" r:id="rId14"/>
    <p:sldId id="292" r:id="rId15"/>
    <p:sldId id="293" r:id="rId16"/>
    <p:sldId id="294" r:id="rId17"/>
    <p:sldId id="295" r:id="rId18"/>
    <p:sldId id="296" r:id="rId19"/>
    <p:sldId id="297" r:id="rId20"/>
    <p:sldId id="298" r:id="rId21"/>
    <p:sldId id="299" r:id="rId22"/>
    <p:sldId id="300" r:id="rId23"/>
    <p:sldId id="301" r:id="rId24"/>
    <p:sldId id="302" r:id="rId25"/>
    <p:sldId id="303" r:id="rId26"/>
    <p:sldId id="304" r:id="rId27"/>
    <p:sldId id="305" r:id="rId28"/>
    <p:sldId id="306" r:id="rId29"/>
    <p:sldId id="307" r:id="rId30"/>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279" autoAdjust="0"/>
    <p:restoredTop sz="95250" autoAdjust="0"/>
  </p:normalViewPr>
  <p:slideViewPr>
    <p:cSldViewPr snapToGrid="0">
      <p:cViewPr varScale="1">
        <p:scale>
          <a:sx n="96" d="100"/>
          <a:sy n="96" d="100"/>
        </p:scale>
        <p:origin x="51" y="198"/>
      </p:cViewPr>
      <p:guideLst/>
    </p:cSldViewPr>
  </p:slideViewPr>
  <p:notesTextViewPr>
    <p:cViewPr>
      <p:scale>
        <a:sx n="1" d="1"/>
        <a:sy n="1" d="1"/>
      </p:scale>
      <p:origin x="0" y="0"/>
    </p:cViewPr>
  </p:notesTextViewPr>
  <p:notesViewPr>
    <p:cSldViewPr snapToGrid="0">
      <p:cViewPr varScale="1">
        <p:scale>
          <a:sx n="57" d="100"/>
          <a:sy n="57" d="100"/>
        </p:scale>
        <p:origin x="2568" y="43"/>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slideMaster" Target="slideMasters/slideMaster3.xml"/><Relationship Id="rId21" Type="http://schemas.openxmlformats.org/officeDocument/2006/relationships/slide" Target="slides/slide16.xml"/><Relationship Id="rId34"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handoutMaster" Target="handoutMasters/handoutMaster1.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theme" Target="theme/theme1.xml"/><Relationship Id="rId8" Type="http://schemas.openxmlformats.org/officeDocument/2006/relationships/slide" Target="slides/slide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4E2486A-C254-4978-9D99-C2A82B36D619}" type="datetimeFigureOut">
              <a:rPr kumimoji="1" lang="ja-JP" altLang="en-US" smtClean="0"/>
              <a:t>2024/11/28</a:t>
            </a:fld>
            <a:endParaRPr kumimoji="1" lang="ja-JP" altLang="en-US"/>
          </a:p>
        </p:txBody>
      </p:sp>
      <p:sp>
        <p:nvSpPr>
          <p:cNvPr id="4" name="フッター プレースホルダー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6" name="スライド番号プレースホルダー 5"/>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8BD3735-E4A6-45FA-A94F-B476DEBAE3BB}" type="slidenum">
              <a:rPr kumimoji="1" lang="ja-JP" altLang="en-US" smtClean="0"/>
              <a:t>‹#›</a:t>
            </a:fld>
            <a:endParaRPr kumimoji="1" lang="ja-JP" altLang="en-US"/>
          </a:p>
        </p:txBody>
      </p:sp>
    </p:spTree>
    <p:extLst>
      <p:ext uri="{BB962C8B-B14F-4D97-AF65-F5344CB8AC3E}">
        <p14:creationId xmlns:p14="http://schemas.microsoft.com/office/powerpoint/2010/main" val="407615814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2DA1EF-D9CD-4AFD-BE82-CFE483286A68}" type="datetimeFigureOut">
              <a:rPr kumimoji="1" lang="ja-JP" altLang="en-US" smtClean="0"/>
              <a:t>2024/11/28</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11501-1C33-46B9-9140-509589D034E0}" type="slidenum">
              <a:rPr kumimoji="1" lang="ja-JP" altLang="en-US" smtClean="0"/>
              <a:t>‹#›</a:t>
            </a:fld>
            <a:endParaRPr kumimoji="1" lang="ja-JP" altLang="en-US"/>
          </a:p>
        </p:txBody>
      </p:sp>
    </p:spTree>
    <p:extLst>
      <p:ext uri="{BB962C8B-B14F-4D97-AF65-F5344CB8AC3E}">
        <p14:creationId xmlns:p14="http://schemas.microsoft.com/office/powerpoint/2010/main" val="155114423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a:t>
            </a:fld>
            <a:endParaRPr kumimoji="1" lang="ja-JP" altLang="en-US"/>
          </a:p>
        </p:txBody>
      </p:sp>
    </p:spTree>
    <p:extLst>
      <p:ext uri="{BB962C8B-B14F-4D97-AF65-F5344CB8AC3E}">
        <p14:creationId xmlns:p14="http://schemas.microsoft.com/office/powerpoint/2010/main" val="15627676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10</a:t>
            </a:fld>
            <a:endParaRPr kumimoji="1" lang="ja-JP" altLang="en-US"/>
          </a:p>
        </p:txBody>
      </p:sp>
    </p:spTree>
    <p:extLst>
      <p:ext uri="{BB962C8B-B14F-4D97-AF65-F5344CB8AC3E}">
        <p14:creationId xmlns:p14="http://schemas.microsoft.com/office/powerpoint/2010/main" val="5601677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11</a:t>
            </a:fld>
            <a:endParaRPr kumimoji="1" lang="ja-JP" altLang="en-US"/>
          </a:p>
        </p:txBody>
      </p:sp>
    </p:spTree>
    <p:extLst>
      <p:ext uri="{BB962C8B-B14F-4D97-AF65-F5344CB8AC3E}">
        <p14:creationId xmlns:p14="http://schemas.microsoft.com/office/powerpoint/2010/main" val="7328415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12</a:t>
            </a:fld>
            <a:endParaRPr kumimoji="1" lang="ja-JP" altLang="en-US"/>
          </a:p>
        </p:txBody>
      </p:sp>
    </p:spTree>
    <p:extLst>
      <p:ext uri="{BB962C8B-B14F-4D97-AF65-F5344CB8AC3E}">
        <p14:creationId xmlns:p14="http://schemas.microsoft.com/office/powerpoint/2010/main" val="28436625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13</a:t>
            </a:fld>
            <a:endParaRPr kumimoji="1" lang="ja-JP" altLang="en-US"/>
          </a:p>
        </p:txBody>
      </p:sp>
    </p:spTree>
    <p:extLst>
      <p:ext uri="{BB962C8B-B14F-4D97-AF65-F5344CB8AC3E}">
        <p14:creationId xmlns:p14="http://schemas.microsoft.com/office/powerpoint/2010/main" val="21153928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14</a:t>
            </a:fld>
            <a:endParaRPr kumimoji="1" lang="ja-JP" altLang="en-US"/>
          </a:p>
        </p:txBody>
      </p:sp>
    </p:spTree>
    <p:extLst>
      <p:ext uri="{BB962C8B-B14F-4D97-AF65-F5344CB8AC3E}">
        <p14:creationId xmlns:p14="http://schemas.microsoft.com/office/powerpoint/2010/main" val="161766194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15</a:t>
            </a:fld>
            <a:endParaRPr kumimoji="1" lang="ja-JP" altLang="en-US"/>
          </a:p>
        </p:txBody>
      </p:sp>
    </p:spTree>
    <p:extLst>
      <p:ext uri="{BB962C8B-B14F-4D97-AF65-F5344CB8AC3E}">
        <p14:creationId xmlns:p14="http://schemas.microsoft.com/office/powerpoint/2010/main" val="395189236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16</a:t>
            </a:fld>
            <a:endParaRPr kumimoji="1" lang="ja-JP" altLang="en-US"/>
          </a:p>
        </p:txBody>
      </p:sp>
    </p:spTree>
    <p:extLst>
      <p:ext uri="{BB962C8B-B14F-4D97-AF65-F5344CB8AC3E}">
        <p14:creationId xmlns:p14="http://schemas.microsoft.com/office/powerpoint/2010/main" val="41725064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17</a:t>
            </a:fld>
            <a:endParaRPr kumimoji="1" lang="ja-JP" altLang="en-US"/>
          </a:p>
        </p:txBody>
      </p:sp>
    </p:spTree>
    <p:extLst>
      <p:ext uri="{BB962C8B-B14F-4D97-AF65-F5344CB8AC3E}">
        <p14:creationId xmlns:p14="http://schemas.microsoft.com/office/powerpoint/2010/main" val="95578948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18</a:t>
            </a:fld>
            <a:endParaRPr kumimoji="1" lang="ja-JP" altLang="en-US"/>
          </a:p>
        </p:txBody>
      </p:sp>
    </p:spTree>
    <p:extLst>
      <p:ext uri="{BB962C8B-B14F-4D97-AF65-F5344CB8AC3E}">
        <p14:creationId xmlns:p14="http://schemas.microsoft.com/office/powerpoint/2010/main" val="427592360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19</a:t>
            </a:fld>
            <a:endParaRPr kumimoji="1" lang="ja-JP" altLang="en-US"/>
          </a:p>
        </p:txBody>
      </p:sp>
    </p:spTree>
    <p:extLst>
      <p:ext uri="{BB962C8B-B14F-4D97-AF65-F5344CB8AC3E}">
        <p14:creationId xmlns:p14="http://schemas.microsoft.com/office/powerpoint/2010/main" val="40345794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a:t>
            </a:fld>
            <a:endParaRPr kumimoji="1" lang="ja-JP" altLang="en-US"/>
          </a:p>
        </p:txBody>
      </p:sp>
    </p:spTree>
    <p:extLst>
      <p:ext uri="{BB962C8B-B14F-4D97-AF65-F5344CB8AC3E}">
        <p14:creationId xmlns:p14="http://schemas.microsoft.com/office/powerpoint/2010/main" val="113781801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20</a:t>
            </a:fld>
            <a:endParaRPr kumimoji="1" lang="ja-JP" altLang="en-US"/>
          </a:p>
        </p:txBody>
      </p:sp>
    </p:spTree>
    <p:extLst>
      <p:ext uri="{BB962C8B-B14F-4D97-AF65-F5344CB8AC3E}">
        <p14:creationId xmlns:p14="http://schemas.microsoft.com/office/powerpoint/2010/main" val="38145395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21</a:t>
            </a:fld>
            <a:endParaRPr kumimoji="1" lang="ja-JP" altLang="en-US"/>
          </a:p>
        </p:txBody>
      </p:sp>
    </p:spTree>
    <p:extLst>
      <p:ext uri="{BB962C8B-B14F-4D97-AF65-F5344CB8AC3E}">
        <p14:creationId xmlns:p14="http://schemas.microsoft.com/office/powerpoint/2010/main" val="229668043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22</a:t>
            </a:fld>
            <a:endParaRPr kumimoji="1" lang="ja-JP" altLang="en-US"/>
          </a:p>
        </p:txBody>
      </p:sp>
    </p:spTree>
    <p:extLst>
      <p:ext uri="{BB962C8B-B14F-4D97-AF65-F5344CB8AC3E}">
        <p14:creationId xmlns:p14="http://schemas.microsoft.com/office/powerpoint/2010/main" val="345430902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23</a:t>
            </a:fld>
            <a:endParaRPr kumimoji="1" lang="ja-JP" altLang="en-US"/>
          </a:p>
        </p:txBody>
      </p:sp>
    </p:spTree>
    <p:extLst>
      <p:ext uri="{BB962C8B-B14F-4D97-AF65-F5344CB8AC3E}">
        <p14:creationId xmlns:p14="http://schemas.microsoft.com/office/powerpoint/2010/main" val="235345421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24</a:t>
            </a:fld>
            <a:endParaRPr kumimoji="1" lang="ja-JP" altLang="en-US"/>
          </a:p>
        </p:txBody>
      </p:sp>
    </p:spTree>
    <p:extLst>
      <p:ext uri="{BB962C8B-B14F-4D97-AF65-F5344CB8AC3E}">
        <p14:creationId xmlns:p14="http://schemas.microsoft.com/office/powerpoint/2010/main" val="261300834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25</a:t>
            </a:fld>
            <a:endParaRPr kumimoji="1" lang="ja-JP" altLang="en-US"/>
          </a:p>
        </p:txBody>
      </p:sp>
    </p:spTree>
    <p:extLst>
      <p:ext uri="{BB962C8B-B14F-4D97-AF65-F5344CB8AC3E}">
        <p14:creationId xmlns:p14="http://schemas.microsoft.com/office/powerpoint/2010/main" val="30068157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3</a:t>
            </a:fld>
            <a:endParaRPr kumimoji="1" lang="ja-JP" altLang="en-US"/>
          </a:p>
        </p:txBody>
      </p:sp>
    </p:spTree>
    <p:extLst>
      <p:ext uri="{BB962C8B-B14F-4D97-AF65-F5344CB8AC3E}">
        <p14:creationId xmlns:p14="http://schemas.microsoft.com/office/powerpoint/2010/main" val="23786653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4</a:t>
            </a:fld>
            <a:endParaRPr kumimoji="1" lang="ja-JP" altLang="en-US"/>
          </a:p>
        </p:txBody>
      </p:sp>
    </p:spTree>
    <p:extLst>
      <p:ext uri="{BB962C8B-B14F-4D97-AF65-F5344CB8AC3E}">
        <p14:creationId xmlns:p14="http://schemas.microsoft.com/office/powerpoint/2010/main" val="3988322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5</a:t>
            </a:fld>
            <a:endParaRPr kumimoji="1" lang="ja-JP" altLang="en-US"/>
          </a:p>
        </p:txBody>
      </p:sp>
    </p:spTree>
    <p:extLst>
      <p:ext uri="{BB962C8B-B14F-4D97-AF65-F5344CB8AC3E}">
        <p14:creationId xmlns:p14="http://schemas.microsoft.com/office/powerpoint/2010/main" val="32545203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6</a:t>
            </a:fld>
            <a:endParaRPr kumimoji="1" lang="ja-JP" altLang="en-US"/>
          </a:p>
        </p:txBody>
      </p:sp>
    </p:spTree>
    <p:extLst>
      <p:ext uri="{BB962C8B-B14F-4D97-AF65-F5344CB8AC3E}">
        <p14:creationId xmlns:p14="http://schemas.microsoft.com/office/powerpoint/2010/main" val="28973793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7</a:t>
            </a:fld>
            <a:endParaRPr kumimoji="1" lang="ja-JP" altLang="en-US"/>
          </a:p>
        </p:txBody>
      </p:sp>
    </p:spTree>
    <p:extLst>
      <p:ext uri="{BB962C8B-B14F-4D97-AF65-F5344CB8AC3E}">
        <p14:creationId xmlns:p14="http://schemas.microsoft.com/office/powerpoint/2010/main" val="31689659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8</a:t>
            </a:fld>
            <a:endParaRPr kumimoji="1" lang="ja-JP" altLang="en-US"/>
          </a:p>
        </p:txBody>
      </p:sp>
    </p:spTree>
    <p:extLst>
      <p:ext uri="{BB962C8B-B14F-4D97-AF65-F5344CB8AC3E}">
        <p14:creationId xmlns:p14="http://schemas.microsoft.com/office/powerpoint/2010/main" val="32345186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9</a:t>
            </a:fld>
            <a:endParaRPr kumimoji="1" lang="ja-JP" altLang="en-US"/>
          </a:p>
        </p:txBody>
      </p:sp>
    </p:spTree>
    <p:extLst>
      <p:ext uri="{BB962C8B-B14F-4D97-AF65-F5344CB8AC3E}">
        <p14:creationId xmlns:p14="http://schemas.microsoft.com/office/powerpoint/2010/main" val="15602120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7" name="日付プレースホルダー 6"/>
          <p:cNvSpPr>
            <a:spLocks noGrp="1"/>
          </p:cNvSpPr>
          <p:nvPr>
            <p:ph type="dt" sz="half" idx="10"/>
          </p:nvPr>
        </p:nvSpPr>
        <p:spPr/>
        <p:txBody>
          <a:bodyPr/>
          <a:lstStyle/>
          <a:p>
            <a:fld id="{026DFA7C-4F8D-470B-A1AB-BB25CCB9B707}" type="datetime1">
              <a:rPr kumimoji="1" lang="ja-JP" altLang="en-US" smtClean="0"/>
              <a:t>2024/11/28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10" name="タイトル 9"/>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38856310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4DDB483-FDB8-4B66-AEC4-03EA20D8596C}" type="datetime1">
              <a:rPr kumimoji="1" lang="ja-JP" altLang="en-US" smtClean="0"/>
              <a:t>2024/11/28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32457096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E856A08-FFB8-4A07-A9CF-34267C9F5426}" type="datetime1">
              <a:rPr kumimoji="1" lang="ja-JP" altLang="en-US" smtClean="0"/>
              <a:t>2024/11/28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40541849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2E70892-132D-43F8-8C1F-1B33E49CB960}" type="datetime1">
              <a:rPr kumimoji="1" lang="ja-JP" altLang="en-US" smtClean="0"/>
              <a:t>2024/11/28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13432146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FE88683B-0EC3-4D7C-95CE-F2516E1DCCB7}" type="datetime1">
              <a:rPr kumimoji="1" lang="ja-JP" altLang="en-US" smtClean="0"/>
              <a:t>2024/11/28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3698886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8ABC973-0F92-49D7-9AFA-F399CE8179CC}" type="datetime1">
              <a:rPr kumimoji="1" lang="ja-JP" altLang="en-US" smtClean="0"/>
              <a:t>2024/11/28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8041597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6CCFD85D-9A4D-49FC-A843-BAD8B568CCB4}" type="datetime1">
              <a:rPr kumimoji="1" lang="ja-JP" altLang="en-US" smtClean="0"/>
              <a:t>2024/11/28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0891855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8578E3AA-5B17-443D-AAE7-7D5067A13386}" type="datetime1">
              <a:rPr kumimoji="1" lang="ja-JP" altLang="en-US" smtClean="0"/>
              <a:t>2024/11/28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23638095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B9EF4A47-9F84-4C87-9279-516403C9F658}" type="datetime1">
              <a:rPr kumimoji="1" lang="ja-JP" altLang="en-US" smtClean="0"/>
              <a:t>2024/11/28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4488916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A4EE0422-883A-4692-9B69-827F877A5CC4}" type="datetime1">
              <a:rPr kumimoji="1" lang="ja-JP" altLang="en-US" smtClean="0"/>
              <a:t>2024/11/28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5575769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C74DC46-3661-4FC3-B415-8798A737DE2B}" type="datetime1">
              <a:rPr kumimoji="1" lang="ja-JP" altLang="en-US" smtClean="0"/>
              <a:t>2024/11/28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5550764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4E47E0F9-5EFA-4562-AD16-74DEBC8541C0}" type="datetime1">
              <a:rPr kumimoji="1" lang="ja-JP" altLang="en-US" smtClean="0"/>
              <a:t>2024/11/28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7C7902E-D286-4B94-BC56-2A8558325CB4}" type="slidenum">
              <a:rPr kumimoji="1" lang="ja-JP" altLang="en-US" smtClean="0"/>
              <a:t>‹#›</a:t>
            </a:fld>
            <a:endParaRPr kumimoji="1" lang="ja-JP" altLang="en-US" dirty="0"/>
          </a:p>
        </p:txBody>
      </p:sp>
    </p:spTree>
    <p:extLst>
      <p:ext uri="{BB962C8B-B14F-4D97-AF65-F5344CB8AC3E}">
        <p14:creationId xmlns:p14="http://schemas.microsoft.com/office/powerpoint/2010/main" val="226752117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EBB8E8E-4247-4462-B452-B357BFF98658}" type="datetime1">
              <a:rPr kumimoji="1" lang="ja-JP" altLang="en-US" smtClean="0"/>
              <a:t>2024/11/28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77738591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FBA0129-6E8F-4396-AE89-2FC70F3C1DC8}" type="datetime1">
              <a:rPr kumimoji="1" lang="ja-JP" altLang="en-US" smtClean="0"/>
              <a:t>2024/11/28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333578036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77DE3D1-10D5-4118-9127-B3F958F786F1}" type="datetime1">
              <a:rPr kumimoji="1" lang="ja-JP" altLang="en-US" smtClean="0"/>
              <a:t>2024/11/28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4460362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D022036-A8CF-4CFC-A48E-833467CC6E61}" type="datetime1">
              <a:rPr kumimoji="1" lang="ja-JP" altLang="en-US" smtClean="0"/>
              <a:t>2024/11/28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78103225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0C24A9C-2BE1-422B-AA65-B1612591ECAA}" type="datetime1">
              <a:rPr kumimoji="1" lang="ja-JP" altLang="en-US" smtClean="0"/>
              <a:t>2024/11/28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21809233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EF4DA547-90AD-4701-A6C8-27336E17D868}" type="datetime1">
              <a:rPr kumimoji="1" lang="ja-JP" altLang="en-US" smtClean="0"/>
              <a:t>2024/11/28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427285043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419C06F6-7FE9-4BFF-8123-54DD9037E158}" type="datetime1">
              <a:rPr kumimoji="1" lang="ja-JP" altLang="en-US" smtClean="0"/>
              <a:t>2024/11/28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417057290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F35C47C-225E-498F-A52E-42621E856228}" type="datetime1">
              <a:rPr kumimoji="1" lang="ja-JP" altLang="en-US" smtClean="0"/>
              <a:t>2024/11/28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17092842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341B405-C23F-4D44-B2FD-0954B5C9C0B3}" type="datetime1">
              <a:rPr kumimoji="1" lang="ja-JP" altLang="en-US" smtClean="0"/>
              <a:t>2024/11/28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243179254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1576AC81-6A20-4A7C-85E2-F992258A33AF}" type="datetime1">
              <a:rPr kumimoji="1" lang="ja-JP" altLang="en-US" smtClean="0"/>
              <a:t>2024/11/28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23675372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09D92F5-8EB7-4169-B968-D1B1CDA71AE2}" type="datetime1">
              <a:rPr kumimoji="1" lang="ja-JP" altLang="en-US" smtClean="0"/>
              <a:t>2024/11/28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135908780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11CC5903-6349-4BE5-B997-C55E198A5BEA}" type="datetime1">
              <a:rPr kumimoji="1" lang="ja-JP" altLang="en-US" smtClean="0"/>
              <a:t>2024/11/28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227440134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E909FE12-BEEF-4596-B5D9-FB28F79B2023}" type="datetime1">
              <a:rPr kumimoji="1" lang="ja-JP" altLang="en-US" smtClean="0"/>
              <a:t>2024/11/28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37336119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AE82434-2B09-4BE6-A552-9397770DF854}" type="datetime1">
              <a:rPr kumimoji="1" lang="ja-JP" altLang="en-US" smtClean="0"/>
              <a:t>2024/11/28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319523141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ECD6915-2D2D-49D1-9095-F1174EFF0DA8}" type="datetime1">
              <a:rPr kumimoji="1" lang="ja-JP" altLang="en-US" smtClean="0"/>
              <a:t>2024/11/28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377793930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D0C3808-A616-46CC-BE1B-D90740542550}" type="datetime1">
              <a:rPr kumimoji="1" lang="ja-JP" altLang="en-US" smtClean="0"/>
              <a:t>2024/11/28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313206411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561C886-FF3C-4C8E-A64D-AB2A872EF092}" type="datetime1">
              <a:rPr kumimoji="1" lang="ja-JP" altLang="en-US" smtClean="0"/>
              <a:t>2024/11/28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322372042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5BB2C1E-F597-4826-8F56-2F99464A1080}" type="datetime1">
              <a:rPr kumimoji="1" lang="ja-JP" altLang="en-US" smtClean="0"/>
              <a:t>2024/11/28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267631849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6ECB4FBC-1472-423D-AA4B-A3A4345D6D34}" type="datetime1">
              <a:rPr kumimoji="1" lang="ja-JP" altLang="en-US" smtClean="0"/>
              <a:t>2024/11/28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368382973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3D44A02-7F50-4935-95B6-C042D06F21A6}" type="datetime1">
              <a:rPr kumimoji="1" lang="ja-JP" altLang="en-US" smtClean="0"/>
              <a:t>2024/11/28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275900364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9CDE8C6-78C4-4896-A40C-0064E8D1D024}" type="datetime1">
              <a:rPr kumimoji="1" lang="ja-JP" altLang="en-US" smtClean="0"/>
              <a:t>2024/11/28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821191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82CB2C4D-DE41-4C8C-83C7-B35C92E75773}" type="datetime1">
              <a:rPr kumimoji="1" lang="ja-JP" altLang="en-US" smtClean="0"/>
              <a:t>2024/11/28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402163240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B60FB27A-2842-45D1-8395-EC8343117B99}" type="datetime1">
              <a:rPr kumimoji="1" lang="ja-JP" altLang="en-US" smtClean="0"/>
              <a:t>2024/11/28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13567456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D2F4FE83-262F-4D5D-BB2E-E46B2A42AA27}" type="datetime1">
              <a:rPr kumimoji="1" lang="ja-JP" altLang="en-US" smtClean="0"/>
              <a:t>2024/11/28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311224817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D69ECD97-E321-482C-925E-456FFBA9EBEA}" type="datetime1">
              <a:rPr kumimoji="1" lang="ja-JP" altLang="en-US" smtClean="0"/>
              <a:t>2024/11/28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31565540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DA3937A3-D8F9-475B-A631-25DC052CED47}" type="datetime1">
              <a:rPr kumimoji="1" lang="ja-JP" altLang="en-US" smtClean="0"/>
              <a:t>2024/11/28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49254899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EDF4228-2AB5-410C-8C7E-25E6DBE413D9}" type="datetime1">
              <a:rPr kumimoji="1" lang="ja-JP" altLang="en-US" smtClean="0"/>
              <a:t>2024/11/28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423761758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FAC1ED1-575A-41DD-A045-0005DFBFA15C}" type="datetime1">
              <a:rPr kumimoji="1" lang="ja-JP" altLang="en-US" smtClean="0"/>
              <a:t>2024/11/28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5193855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1E528B5-4AEB-4C3A-A8ED-78EE976BA7E6}" type="datetime1">
              <a:rPr kumimoji="1" lang="ja-JP" altLang="en-US" smtClean="0"/>
              <a:t>2024/11/28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338574208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A823E39-B061-4431-89E9-EC731F3C6A92}" type="datetime1">
              <a:rPr kumimoji="1" lang="ja-JP" altLang="en-US" smtClean="0"/>
              <a:t>2024/11/28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152942314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F91AA8E2-2AD9-41D3-9BD5-9EBAF2F0723F}" type="datetime1">
              <a:rPr kumimoji="1" lang="ja-JP" altLang="en-US" smtClean="0"/>
              <a:t>2024/11/28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B2F27B11-74A9-4FF3-B93D-8CD4ADE42620}" type="slidenum">
              <a:rPr kumimoji="1" lang="ja-JP" altLang="en-US" smtClean="0"/>
              <a:t>‹#›</a:t>
            </a:fld>
            <a:endParaRPr kumimoji="1" lang="ja-JP" altLang="en-US" dirty="0"/>
          </a:p>
        </p:txBody>
      </p:sp>
    </p:spTree>
    <p:extLst>
      <p:ext uri="{BB962C8B-B14F-4D97-AF65-F5344CB8AC3E}">
        <p14:creationId xmlns:p14="http://schemas.microsoft.com/office/powerpoint/2010/main" val="380145618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E14D7B09-473A-4596-97C4-E1608D3F27A9}" type="datetime1">
              <a:rPr kumimoji="1" lang="ja-JP" altLang="en-US" smtClean="0"/>
              <a:t>2024/11/28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13171750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1349EF72-CB3E-4F82-8200-FD09214F1B55}" type="datetime1">
              <a:rPr kumimoji="1" lang="ja-JP" altLang="en-US" smtClean="0"/>
              <a:t>2024/11/28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18687347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396F500-5FC5-4F81-B32D-CD134C83131B}" type="datetime1">
              <a:rPr kumimoji="1" lang="ja-JP" altLang="en-US" smtClean="0"/>
              <a:t>2024/11/28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355186001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B72BA70-7430-4EFA-BAA4-2C1805AB4A60}" type="datetime1">
              <a:rPr kumimoji="1" lang="ja-JP" altLang="en-US" smtClean="0"/>
              <a:t>2024/11/28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357122668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53A4457-A826-43BF-8B5F-7F82D85903DE}" type="datetime1">
              <a:rPr kumimoji="1" lang="ja-JP" altLang="en-US" smtClean="0"/>
              <a:t>2024/11/28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348862681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4A196AA-3B1A-4A99-8CE8-AEEAB4756832}" type="datetime1">
              <a:rPr kumimoji="1" lang="ja-JP" altLang="en-US" smtClean="0"/>
              <a:t>2024/11/28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3610244377"/>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0D1CA45-A8EE-4FDD-87DF-BE4C2180BFC9}" type="datetime1">
              <a:rPr kumimoji="1" lang="ja-JP" altLang="en-US" smtClean="0"/>
              <a:t>2024/11/28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3352987222"/>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CB589596-4396-475B-BAFF-670B4E4C65DB}" type="datetime1">
              <a:rPr kumimoji="1" lang="ja-JP" altLang="en-US" smtClean="0"/>
              <a:t>2024/11/28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2578000580"/>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5F58CCF-47EF-47E9-A682-D65C43EB1E07}" type="datetime1">
              <a:rPr kumimoji="1" lang="ja-JP" altLang="en-US" smtClean="0"/>
              <a:t>2024/11/28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768901803"/>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3FD21C0E-0B2B-4E75-953D-7B3BC2F5EECF}" type="datetime1">
              <a:rPr kumimoji="1" lang="ja-JP" altLang="en-US" smtClean="0"/>
              <a:t>2024/11/28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2099751104"/>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1E96559-135C-4DAA-991F-30834100C1C7}" type="datetime1">
              <a:rPr kumimoji="1" lang="ja-JP" altLang="en-US" smtClean="0"/>
              <a:t>2024/11/28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2675003307"/>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8CBB9FD-27DC-4039-A47A-950D3DD1BF4F}" type="datetime1">
              <a:rPr kumimoji="1" lang="ja-JP" altLang="en-US" smtClean="0"/>
              <a:t>2024/11/28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665771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3ACE4D92-1CD5-43F0-A239-8AEBB906CDCD}" type="datetime1">
              <a:rPr kumimoji="1" lang="ja-JP" altLang="en-US" smtClean="0"/>
              <a:t>2024/11/28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3494941408"/>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6" name="日付プレースホルダー 5"/>
          <p:cNvSpPr>
            <a:spLocks noGrp="1"/>
          </p:cNvSpPr>
          <p:nvPr>
            <p:ph type="dt" sz="half" idx="10"/>
          </p:nvPr>
        </p:nvSpPr>
        <p:spPr/>
        <p:txBody>
          <a:bodyPr/>
          <a:lstStyle/>
          <a:p>
            <a:fld id="{D1D66405-1911-4D2F-B4DC-6507D3374896}" type="datetime1">
              <a:rPr kumimoji="1" lang="ja-JP" altLang="en-US" smtClean="0"/>
              <a:t>2024/11/28</a:t>
            </a:fld>
            <a:endParaRPr kumimoji="1" lang="ja-JP" altLang="en-US"/>
          </a:p>
        </p:txBody>
      </p:sp>
      <p:sp>
        <p:nvSpPr>
          <p:cNvPr id="7" name="フッター プレースホルダー 6"/>
          <p:cNvSpPr>
            <a:spLocks noGrp="1"/>
          </p:cNvSpPr>
          <p:nvPr>
            <p:ph type="ftr" sz="quarter" idx="11"/>
          </p:nvPr>
        </p:nvSpPr>
        <p:spPr/>
        <p:txBody>
          <a:bodyPr/>
          <a:lstStyle/>
          <a:p>
            <a:endParaRPr kumimoji="1" lang="ja-JP" altLang="en-US"/>
          </a:p>
        </p:txBody>
      </p:sp>
      <p:sp>
        <p:nvSpPr>
          <p:cNvPr id="8" name="スライド番号プレースホルダー 7"/>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10322907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CF25CA54-9F9F-4500-8D26-2A67EFF44DB3}" type="datetime1">
              <a:rPr kumimoji="1" lang="ja-JP" altLang="en-US" smtClean="0"/>
              <a:t>2024/11/28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15656842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C8FECBC-4F40-47FE-B137-626A979DF050}" type="datetime1">
              <a:rPr kumimoji="1" lang="ja-JP" altLang="en-US" smtClean="0"/>
              <a:t>2024/11/28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2281830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C320F0C-03F2-460B-B1B7-AFE40419A343}" type="datetime1">
              <a:rPr kumimoji="1" lang="ja-JP" altLang="en-US" smtClean="0"/>
              <a:t>2024/11/28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22458114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theme" Target="../theme/theme3.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theme" Target="../theme/theme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6.xml"/><Relationship Id="rId13" Type="http://schemas.openxmlformats.org/officeDocument/2006/relationships/theme" Target="../theme/theme5.xml"/><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slideLayout" Target="../slideLayouts/slideLayout60.xml"/><Relationship Id="rId2" Type="http://schemas.openxmlformats.org/officeDocument/2006/relationships/slideLayout" Target="../slideLayouts/slideLayout50.xml"/><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4020A8-F826-42B6-9291-1C176EC26609}" type="datetime1">
              <a:rPr kumimoji="1" lang="ja-JP" altLang="en-US" smtClean="0"/>
              <a:t>2024/11/28</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C7902E-D286-4B94-BC56-2A8558325CB4}" type="slidenum">
              <a:rPr kumimoji="1" lang="ja-JP" altLang="en-US" smtClean="0"/>
              <a:t>‹#›</a:t>
            </a:fld>
            <a:endParaRPr kumimoji="1" lang="ja-JP" altLang="en-US" dirty="0"/>
          </a:p>
        </p:txBody>
      </p:sp>
    </p:spTree>
    <p:extLst>
      <p:ext uri="{BB962C8B-B14F-4D97-AF65-F5344CB8AC3E}">
        <p14:creationId xmlns:p14="http://schemas.microsoft.com/office/powerpoint/2010/main" val="848814347"/>
      </p:ext>
    </p:extLst>
  </p:cSld>
  <p:clrMap bg1="lt1" tx1="dk1" bg2="lt2" tx2="dk2" accent1="accent1" accent2="accent2" accent3="accent3" accent4="accent4" accent5="accent5" accent6="accent6" hlink="hlink" folHlink="folHlink"/>
  <p:sldLayoutIdLst>
    <p:sldLayoutId id="2147483649" r:id="rId1"/>
    <p:sldLayoutId id="2147483673"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B01D1F-6287-485A-9C07-5A7874ADA035}" type="datetime1">
              <a:rPr kumimoji="1" lang="ja-JP" altLang="en-US" smtClean="0"/>
              <a:t>2024/11/28</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973123418"/>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70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16FEF6-2AA0-4B47-A5AD-DB366C5D2F3D}" type="datetime1">
              <a:rPr kumimoji="1" lang="ja-JP" altLang="en-US" smtClean="0"/>
              <a:t>2024/11/28</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1681343771"/>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0837DE-37FA-4BD4-B84A-64F643335B71}" type="datetime1">
              <a:rPr kumimoji="1" lang="ja-JP" altLang="en-US" smtClean="0"/>
              <a:t>2024/11/28</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F27B11-74A9-4FF3-B93D-8CD4ADE42620}" type="slidenum">
              <a:rPr kumimoji="1" lang="ja-JP" altLang="en-US" smtClean="0"/>
              <a:t>‹#›</a:t>
            </a:fld>
            <a:endParaRPr kumimoji="1" lang="ja-JP" altLang="en-US" dirty="0"/>
          </a:p>
        </p:txBody>
      </p:sp>
    </p:spTree>
    <p:extLst>
      <p:ext uri="{BB962C8B-B14F-4D97-AF65-F5344CB8AC3E}">
        <p14:creationId xmlns:p14="http://schemas.microsoft.com/office/powerpoint/2010/main" val="3107897951"/>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AFC3DE-FD4A-40AB-A647-84687ACC2543}" type="datetime1">
              <a:rPr kumimoji="1" lang="ja-JP" altLang="en-US" smtClean="0"/>
              <a:t>2024/11/28</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4229833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xml"/><Relationship Id="rId1" Type="http://schemas.openxmlformats.org/officeDocument/2006/relationships/tags" Target="../tags/tag9.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xml"/><Relationship Id="rId1" Type="http://schemas.openxmlformats.org/officeDocument/2006/relationships/tags" Target="../tags/tag10.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xml"/><Relationship Id="rId1" Type="http://schemas.openxmlformats.org/officeDocument/2006/relationships/tags" Target="../tags/tag11.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1.xml"/><Relationship Id="rId1" Type="http://schemas.openxmlformats.org/officeDocument/2006/relationships/tags" Target="../tags/tag1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1.xml"/><Relationship Id="rId1" Type="http://schemas.openxmlformats.org/officeDocument/2006/relationships/tags" Target="../tags/tag13.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1.xml"/><Relationship Id="rId1" Type="http://schemas.openxmlformats.org/officeDocument/2006/relationships/tags" Target="../tags/tag14.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1.xml"/><Relationship Id="rId1" Type="http://schemas.openxmlformats.org/officeDocument/2006/relationships/tags" Target="../tags/tag15.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1.xml"/><Relationship Id="rId1" Type="http://schemas.openxmlformats.org/officeDocument/2006/relationships/tags" Target="../tags/tag16.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1.xml"/><Relationship Id="rId1" Type="http://schemas.openxmlformats.org/officeDocument/2006/relationships/tags" Target="../tags/tag17.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1.xml"/><Relationship Id="rId1" Type="http://schemas.openxmlformats.org/officeDocument/2006/relationships/tags" Target="../tags/tag18.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1.xml"/><Relationship Id="rId1" Type="http://schemas.openxmlformats.org/officeDocument/2006/relationships/tags" Target="../tags/tag19.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1.xml"/><Relationship Id="rId1" Type="http://schemas.openxmlformats.org/officeDocument/2006/relationships/tags" Target="../tags/tag20.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1.xml"/><Relationship Id="rId1" Type="http://schemas.openxmlformats.org/officeDocument/2006/relationships/tags" Target="../tags/tag21.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1.xml"/><Relationship Id="rId1" Type="http://schemas.openxmlformats.org/officeDocument/2006/relationships/tags" Target="../tags/tag22.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1.xml"/><Relationship Id="rId1" Type="http://schemas.openxmlformats.org/officeDocument/2006/relationships/tags" Target="../tags/tag23.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1.xml"/><Relationship Id="rId1" Type="http://schemas.openxmlformats.org/officeDocument/2006/relationships/tags" Target="../tags/tag24.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xml"/><Relationship Id="rId1" Type="http://schemas.openxmlformats.org/officeDocument/2006/relationships/tags" Target="../tags/tag3.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xml"/><Relationship Id="rId1" Type="http://schemas.openxmlformats.org/officeDocument/2006/relationships/tags" Target="../tags/tag4.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xml"/><Relationship Id="rId1" Type="http://schemas.openxmlformats.org/officeDocument/2006/relationships/tags" Target="../tags/tag5.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xml"/><Relationship Id="rId1" Type="http://schemas.openxmlformats.org/officeDocument/2006/relationships/tags" Target="../tags/tag6.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xml"/><Relationship Id="rId1" Type="http://schemas.openxmlformats.org/officeDocument/2006/relationships/tags" Target="../tags/tag7.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xml"/><Relationship Id="rId1" Type="http://schemas.openxmlformats.org/officeDocument/2006/relationships/tags" Target="../tags/tag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1"/>
            <a:ext cx="10719881" cy="4231532"/>
          </a:xfrm>
        </p:spPr>
        <p:txBody>
          <a:bodyPr/>
          <a:lstStyle/>
          <a:p>
            <a:endParaRPr kumimoji="1" lang="ja-JP" altLang="en-US" dirty="0"/>
          </a:p>
          <a:p>
            <a:endParaRPr lang="ja-JP" altLang="en-US" dirty="0"/>
          </a:p>
          <a:p>
            <a:r>
              <a:rPr kumimoji="1" lang="ja-JP" altLang="en-US" sz="6600" dirty="0"/>
              <a:t>国際金融論</a:t>
            </a:r>
            <a:r>
              <a:rPr kumimoji="1" lang="en-US" altLang="ja-JP" sz="6600" dirty="0"/>
              <a:t>Ⅱ</a:t>
            </a:r>
            <a:endParaRPr kumimoji="1" lang="ja-JP" altLang="en-US" sz="6600" dirty="0"/>
          </a:p>
          <a:p>
            <a:endParaRPr lang="ja-JP" altLang="en-US" dirty="0"/>
          </a:p>
          <a:p>
            <a:r>
              <a:rPr lang="ja-JP" altLang="en-US" dirty="0"/>
              <a:t>北九州市立大学　</a:t>
            </a:r>
            <a:r>
              <a:rPr lang="ja-JP" altLang="en-US"/>
              <a:t>前田　淳</a:t>
            </a:r>
            <a:r>
              <a:rPr lang="ja-JP" altLang="en-US" dirty="0"/>
              <a:t>（まえだ　じゅん）</a:t>
            </a:r>
          </a:p>
          <a:p>
            <a:endParaRPr kumimoji="1" lang="ja-JP" altLang="en-US" dirty="0"/>
          </a:p>
        </p:txBody>
      </p:sp>
    </p:spTree>
    <p:extLst>
      <p:ext uri="{BB962C8B-B14F-4D97-AF65-F5344CB8AC3E}">
        <p14:creationId xmlns:p14="http://schemas.microsoft.com/office/powerpoint/2010/main" val="2209537596"/>
      </p:ext>
    </p:extLst>
  </p:cSld>
  <p:clrMapOvr>
    <a:masterClrMapping/>
  </p:clrMapOvr>
  <mc:AlternateContent xmlns:mc="http://schemas.openxmlformats.org/markup-compatibility/2006" xmlns:p14="http://schemas.microsoft.com/office/powerpoint/2010/main">
    <mc:Choice Requires="p14">
      <p:transition spd="slow" p14:dur="2000" advTm="45909"/>
    </mc:Choice>
    <mc:Fallback xmlns="">
      <p:transition spd="slow" advTm="45909"/>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927588"/>
            <a:ext cx="11491547" cy="5534758"/>
          </a:xfrm>
        </p:spPr>
        <p:txBody>
          <a:bodyPr>
            <a:normAutofit/>
          </a:bodyPr>
          <a:lstStyle/>
          <a:p>
            <a:pPr marL="457200" indent="-457200" algn="l">
              <a:buFont typeface="Wingdings" panose="05000000000000000000" pitchFamily="2" charset="2"/>
              <a:buChar char="l"/>
            </a:pPr>
            <a:r>
              <a:rPr lang="en-US" altLang="ja-JP" sz="2800" dirty="0"/>
              <a:t>ⅰ) </a:t>
            </a:r>
            <a:r>
              <a:rPr lang="ja-JP" altLang="en-US" sz="2800" dirty="0"/>
              <a:t>統合を徹底させ戦争を二度と起こさないという悲願のため、</a:t>
            </a:r>
          </a:p>
          <a:p>
            <a:pPr marL="457200" indent="-457200" algn="l">
              <a:buFont typeface="Wingdings" panose="05000000000000000000" pitchFamily="2" charset="2"/>
              <a:buChar char="l"/>
            </a:pPr>
            <a:r>
              <a:rPr lang="en-US" altLang="ja-JP" sz="2800" dirty="0"/>
              <a:t>ⅱ) </a:t>
            </a:r>
            <a:r>
              <a:rPr lang="ja-JP" altLang="en-US" sz="2800" dirty="0"/>
              <a:t>為替の手数料が節約できるから、</a:t>
            </a:r>
          </a:p>
          <a:p>
            <a:pPr marL="457200" indent="-457200" algn="l">
              <a:buFont typeface="Wingdings" panose="05000000000000000000" pitchFamily="2" charset="2"/>
              <a:buChar char="l"/>
            </a:pPr>
            <a:r>
              <a:rPr lang="en-US" altLang="ja-JP" sz="2800" dirty="0"/>
              <a:t>ⅲ) </a:t>
            </a:r>
            <a:r>
              <a:rPr lang="ja-JP" altLang="en-US" sz="2800" dirty="0"/>
              <a:t>最適通貨圏</a:t>
            </a:r>
            <a:r>
              <a:rPr lang="en-US" altLang="ja-JP" sz="2800" baseline="30000" dirty="0"/>
              <a:t>※</a:t>
            </a:r>
            <a:r>
              <a:rPr lang="ja-JP" altLang="en-US" sz="2800" dirty="0"/>
              <a:t>を目指すなら通貨を一つにすることは当然だから、</a:t>
            </a:r>
          </a:p>
          <a:p>
            <a:pPr marL="540000" algn="l"/>
            <a:r>
              <a:rPr lang="en-US" altLang="ja-JP" dirty="0"/>
              <a:t>※</a:t>
            </a:r>
            <a:r>
              <a:rPr lang="ja-JP" altLang="en-US" dirty="0"/>
              <a:t>労働の移動可能性、物価、発展水準、などの要因からみて、通貨を統合することが可能かつ適している国々の範囲。</a:t>
            </a:r>
            <a:endParaRPr lang="en-US" altLang="ja-JP" dirty="0"/>
          </a:p>
          <a:p>
            <a:pPr indent="-457200" algn="l">
              <a:buFont typeface="Wingdings" panose="05000000000000000000" pitchFamily="2" charset="2"/>
              <a:buChar char="l"/>
            </a:pPr>
            <a:r>
              <a:rPr lang="en-US" altLang="ja-JP" sz="2800" dirty="0"/>
              <a:t>ⅳ) </a:t>
            </a:r>
            <a:r>
              <a:rPr lang="ja-JP" altLang="en-US" sz="2800" dirty="0"/>
              <a:t>基軸通貨ドルに対抗できる強力な通貨を作るため、</a:t>
            </a:r>
          </a:p>
          <a:p>
            <a:pPr marL="457200" indent="-457200" algn="l">
              <a:buFont typeface="Wingdings" panose="05000000000000000000" pitchFamily="2" charset="2"/>
              <a:buChar char="l"/>
            </a:pPr>
            <a:r>
              <a:rPr lang="en-US" altLang="ja-JP" sz="2800" dirty="0"/>
              <a:t>ⅴ) </a:t>
            </a:r>
            <a:r>
              <a:rPr lang="ja-JP" altLang="en-US" sz="2800" dirty="0"/>
              <a:t>日本・アメリカの経済と競争・対抗するために通貨統合が必要だから、</a:t>
            </a:r>
          </a:p>
          <a:p>
            <a:pPr marL="457200" indent="-457200" algn="l">
              <a:buFont typeface="Wingdings" panose="05000000000000000000" pitchFamily="2" charset="2"/>
              <a:buChar char="l"/>
            </a:pPr>
            <a:r>
              <a:rPr lang="en-US" altLang="ja-JP" sz="2800" dirty="0"/>
              <a:t>ⅵ) </a:t>
            </a:r>
            <a:r>
              <a:rPr lang="ja-JP" altLang="en-US" sz="2800" dirty="0"/>
              <a:t>規模の経済などの効果によって、経済成長が見込めるから、などの説明がある。</a:t>
            </a:r>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10</a:t>
            </a:r>
            <a:r>
              <a:rPr lang="ja-JP" altLang="en-US" dirty="0"/>
              <a:t>章　</a:t>
            </a:r>
            <a:r>
              <a:rPr lang="en-US" altLang="ja-JP" dirty="0"/>
              <a:t>EU</a:t>
            </a:r>
            <a:r>
              <a:rPr lang="ja-JP" altLang="en-US" dirty="0"/>
              <a:t>とユーロ　</a:t>
            </a:r>
            <a:endParaRPr kumimoji="1" lang="ja-JP" altLang="en-US" dirty="0"/>
          </a:p>
        </p:txBody>
      </p:sp>
    </p:spTree>
    <p:custDataLst>
      <p:tags r:id="rId1"/>
    </p:custDataLst>
    <p:extLst>
      <p:ext uri="{BB962C8B-B14F-4D97-AF65-F5344CB8AC3E}">
        <p14:creationId xmlns:p14="http://schemas.microsoft.com/office/powerpoint/2010/main" val="1103127803"/>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927588"/>
            <a:ext cx="11491547" cy="5534758"/>
          </a:xfrm>
        </p:spPr>
        <p:txBody>
          <a:bodyPr>
            <a:normAutofit/>
          </a:bodyPr>
          <a:lstStyle/>
          <a:p>
            <a:pPr marL="457200" indent="-457200" algn="l">
              <a:buFont typeface="Wingdings" panose="05000000000000000000" pitchFamily="2" charset="2"/>
              <a:buChar char="l"/>
            </a:pPr>
            <a:r>
              <a:rPr lang="en-US" altLang="ja-JP" sz="2800" dirty="0"/>
              <a:t>ⅰ) </a:t>
            </a:r>
            <a:r>
              <a:rPr lang="ja-JP" altLang="en-US" sz="2800" dirty="0"/>
              <a:t>は必ずしも否定できないが、通貨統合すれば、なぜ戦争の可能性が減るのか、論理的な説明が難しい。</a:t>
            </a:r>
          </a:p>
          <a:p>
            <a:pPr marL="457200" indent="-457200" algn="l">
              <a:buFont typeface="Wingdings" panose="05000000000000000000" pitchFamily="2" charset="2"/>
              <a:buChar char="l"/>
            </a:pPr>
            <a:r>
              <a:rPr lang="en-US" altLang="ja-JP" sz="2800" dirty="0"/>
              <a:t>ⅱ) </a:t>
            </a:r>
            <a:r>
              <a:rPr lang="ja-JP" altLang="en-US" sz="2800" dirty="0"/>
              <a:t>は国民を説得する材料としては理解できる。ただし、通貨主権を放棄して金利や為替レートの変更という経済政策のツールを手放すほどの要因であるかどうか、疑問も残る。</a:t>
            </a:r>
          </a:p>
          <a:p>
            <a:pPr marL="457200" indent="-457200" algn="l">
              <a:buFont typeface="Wingdings" panose="05000000000000000000" pitchFamily="2" charset="2"/>
              <a:buChar char="l"/>
            </a:pPr>
            <a:r>
              <a:rPr lang="en-US" altLang="ja-JP" sz="2800" dirty="0"/>
              <a:t>ⅲ) </a:t>
            </a:r>
            <a:r>
              <a:rPr lang="ja-JP" altLang="en-US" sz="2800" dirty="0"/>
              <a:t>の最適通貨圏とは、経済の発展度、物価水準、金利、失業率などマクロ経済の状況が近い国同士は、通貨を一つにするにふさわしいという経済理論だが、ユーロ参加各国は経済の差異が大きく、とても最適通貨圏であるとはいえない。</a:t>
            </a:r>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10</a:t>
            </a:r>
            <a:r>
              <a:rPr lang="ja-JP" altLang="en-US" dirty="0"/>
              <a:t>章　</a:t>
            </a:r>
            <a:r>
              <a:rPr lang="en-US" altLang="ja-JP" dirty="0"/>
              <a:t>EU</a:t>
            </a:r>
            <a:r>
              <a:rPr lang="ja-JP" altLang="en-US" dirty="0"/>
              <a:t>とユーロ　</a:t>
            </a:r>
            <a:endParaRPr kumimoji="1" lang="ja-JP" altLang="en-US" dirty="0"/>
          </a:p>
        </p:txBody>
      </p:sp>
    </p:spTree>
    <p:custDataLst>
      <p:tags r:id="rId1"/>
    </p:custDataLst>
    <p:extLst>
      <p:ext uri="{BB962C8B-B14F-4D97-AF65-F5344CB8AC3E}">
        <p14:creationId xmlns:p14="http://schemas.microsoft.com/office/powerpoint/2010/main" val="2590481381"/>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927588"/>
            <a:ext cx="11491547" cy="5534758"/>
          </a:xfrm>
        </p:spPr>
        <p:txBody>
          <a:bodyPr>
            <a:normAutofit/>
          </a:bodyPr>
          <a:lstStyle/>
          <a:p>
            <a:pPr marL="457200" indent="-457200" algn="l">
              <a:buFont typeface="Wingdings" panose="05000000000000000000" pitchFamily="2" charset="2"/>
              <a:buChar char="l"/>
            </a:pPr>
            <a:r>
              <a:rPr lang="en-US" altLang="ja-JP" sz="2800" dirty="0"/>
              <a:t>ⅳ) </a:t>
            </a:r>
            <a:r>
              <a:rPr lang="ja-JP" altLang="en-US" sz="2800" dirty="0"/>
              <a:t>は、その後のユーロの国際通貨としての少しばかりの地位上昇を考えると一見、つじつまが合っているように感じるが、域内での経済依存関係が深い欧州にとっては、域内の問題の方が大切であり、ユーロを基軸通貨にすることによるメリットがそれほどあるとは思えない。</a:t>
            </a:r>
          </a:p>
          <a:p>
            <a:pPr marL="457200" indent="-457200" algn="l">
              <a:buFont typeface="Wingdings" panose="05000000000000000000" pitchFamily="2" charset="2"/>
              <a:buChar char="l"/>
            </a:pPr>
            <a:r>
              <a:rPr lang="ja-JP" altLang="en-US" sz="2800" dirty="0"/>
              <a:t>結局、</a:t>
            </a:r>
            <a:r>
              <a:rPr lang="en-US" altLang="ja-JP" sz="2800" dirty="0"/>
              <a:t>ⅴ) </a:t>
            </a:r>
            <a:r>
              <a:rPr lang="ja-JP" altLang="en-US" sz="2800" dirty="0"/>
              <a:t>と</a:t>
            </a:r>
            <a:r>
              <a:rPr lang="en-US" altLang="ja-JP" sz="2800" dirty="0"/>
              <a:t>ⅵ) </a:t>
            </a:r>
            <a:r>
              <a:rPr lang="ja-JP" altLang="en-US" sz="2800" dirty="0" err="1"/>
              <a:t>こそが</a:t>
            </a:r>
            <a:r>
              <a:rPr lang="ja-JP" altLang="en-US" sz="2800" dirty="0"/>
              <a:t>一番の理由ではなかろうか。</a:t>
            </a:r>
          </a:p>
          <a:p>
            <a:pPr marL="457200" indent="-457200" algn="l">
              <a:buFont typeface="Wingdings" panose="05000000000000000000" pitchFamily="2" charset="2"/>
              <a:buChar char="l"/>
            </a:pPr>
            <a:r>
              <a:rPr lang="ja-JP" altLang="en-US" sz="2800" dirty="0"/>
              <a:t>すなわち、グローバル化が進んでいる現代では、日米の企業・金融機関の攻勢が激しく、これに対してユーロを導入することで、域内の為替リスクと為替手数料をなくして、賃金が安い国への域内直接投資を増やすことで、産業の競争力を高め経済成長率が高まる。</a:t>
            </a:r>
            <a:endParaRPr kumimoji="1" lang="ja-JP" altLang="en-US" sz="2800"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10</a:t>
            </a:r>
            <a:r>
              <a:rPr lang="ja-JP" altLang="en-US" dirty="0"/>
              <a:t>章　</a:t>
            </a:r>
            <a:r>
              <a:rPr lang="en-US" altLang="ja-JP" dirty="0"/>
              <a:t>EU</a:t>
            </a:r>
            <a:r>
              <a:rPr lang="ja-JP" altLang="en-US" dirty="0"/>
              <a:t>とユーロ　</a:t>
            </a:r>
            <a:endParaRPr kumimoji="1" lang="ja-JP" altLang="en-US" dirty="0"/>
          </a:p>
        </p:txBody>
      </p:sp>
    </p:spTree>
    <p:custDataLst>
      <p:tags r:id="rId1"/>
    </p:custDataLst>
    <p:extLst>
      <p:ext uri="{BB962C8B-B14F-4D97-AF65-F5344CB8AC3E}">
        <p14:creationId xmlns:p14="http://schemas.microsoft.com/office/powerpoint/2010/main" val="3056908654"/>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927588"/>
            <a:ext cx="11491547" cy="5534758"/>
          </a:xfrm>
        </p:spPr>
        <p:txBody>
          <a:bodyPr>
            <a:normAutofit/>
          </a:bodyPr>
          <a:lstStyle/>
          <a:p>
            <a:pPr marL="457200" indent="-457200" algn="l">
              <a:buFont typeface="Wingdings" panose="05000000000000000000" pitchFamily="2" charset="2"/>
              <a:buChar char="l"/>
            </a:pPr>
            <a:r>
              <a:rPr lang="ja-JP" altLang="en-US" sz="2800" dirty="0"/>
              <a:t>また、欧州の金融機関にとっても、ユーロに通貨が統一されていれば、膨大な預金や投資資金を効率よく集めることができ、アメリカの金融機関に対する競争力が高くなる。実際、ユーロ導入後、欧州の金融機関同士の合併・買収（Ｍ＆Ａ）が加速して、金融機関の再編が進んだ。</a:t>
            </a:r>
          </a:p>
          <a:p>
            <a:pPr marL="457200" indent="-457200" algn="l">
              <a:buFont typeface="Wingdings" panose="05000000000000000000" pitchFamily="2" charset="2"/>
              <a:buChar char="l"/>
            </a:pPr>
            <a:r>
              <a:rPr kumimoji="1" lang="en-US" altLang="ja-JP" sz="2800" dirty="0"/>
              <a:t>2004</a:t>
            </a:r>
            <a:r>
              <a:rPr kumimoji="1" lang="ja-JP" altLang="en-US" sz="2800" dirty="0"/>
              <a:t>年の</a:t>
            </a:r>
            <a:r>
              <a:rPr kumimoji="1" lang="en-US" altLang="ja-JP" sz="2800" dirty="0"/>
              <a:t>5</a:t>
            </a:r>
            <a:r>
              <a:rPr kumimoji="1" lang="ja-JP" altLang="en-US" sz="2800" dirty="0"/>
              <a:t>月には、中東欧</a:t>
            </a:r>
            <a:r>
              <a:rPr kumimoji="1" lang="en-US" altLang="ja-JP" sz="2800" dirty="0"/>
              <a:t>10</a:t>
            </a:r>
            <a:r>
              <a:rPr kumimoji="1" lang="ja-JP" altLang="en-US" sz="2800" dirty="0"/>
              <a:t>ヵ国が</a:t>
            </a:r>
            <a:r>
              <a:rPr kumimoji="1" lang="en-US" altLang="ja-JP" sz="2800" dirty="0">
                <a:solidFill>
                  <a:srgbClr val="FF0000"/>
                </a:solidFill>
              </a:rPr>
              <a:t>EU</a:t>
            </a:r>
            <a:r>
              <a:rPr lang="ja-JP" altLang="en-US" sz="2800" dirty="0">
                <a:solidFill>
                  <a:srgbClr val="FF0000"/>
                </a:solidFill>
              </a:rPr>
              <a:t>に</a:t>
            </a:r>
            <a:r>
              <a:rPr lang="ja-JP" altLang="en-US" sz="2800" dirty="0"/>
              <a:t>加盟。バルト</a:t>
            </a:r>
            <a:r>
              <a:rPr lang="en-US" altLang="ja-JP" sz="2800" dirty="0"/>
              <a:t>3</a:t>
            </a:r>
            <a:r>
              <a:rPr lang="ja-JP" altLang="en-US" sz="2800" dirty="0"/>
              <a:t>国のエストニア、ラトビア、リトアニア、旧ソ連に近かったチェコ、ハンガリー、ポーランド、スロヴァキア、旧ユーゴスラビアの構成国であったスロヴェニア、そしてキプロス、マルタである。</a:t>
            </a:r>
          </a:p>
          <a:p>
            <a:pPr marL="457200" indent="-457200" algn="l">
              <a:buFont typeface="Wingdings" panose="05000000000000000000" pitchFamily="2" charset="2"/>
              <a:buChar char="l"/>
            </a:pPr>
            <a:r>
              <a:rPr lang="ja-JP" altLang="en-US" sz="2800" dirty="0"/>
              <a:t>その後、</a:t>
            </a:r>
            <a:r>
              <a:rPr lang="en-US" altLang="ja-JP" sz="2800" dirty="0"/>
              <a:t>2007</a:t>
            </a:r>
            <a:r>
              <a:rPr lang="ja-JP" altLang="en-US" sz="2800" dirty="0"/>
              <a:t>年にブルガリアとルーマニアが加盟、</a:t>
            </a:r>
            <a:r>
              <a:rPr lang="en-US" altLang="ja-JP" sz="2800" dirty="0"/>
              <a:t>2013</a:t>
            </a:r>
            <a:r>
              <a:rPr lang="ja-JP" altLang="en-US" sz="2800" dirty="0"/>
              <a:t>年にクロアチアも加盟している。</a:t>
            </a:r>
          </a:p>
          <a:p>
            <a:pPr marL="457200" indent="-457200" algn="l">
              <a:buFont typeface="Wingdings" panose="05000000000000000000" pitchFamily="2" charset="2"/>
              <a:buChar char="l"/>
            </a:pPr>
            <a:r>
              <a:rPr lang="ja-JP" altLang="en-US" sz="2800" dirty="0"/>
              <a:t>なお、イギリスは</a:t>
            </a:r>
            <a:r>
              <a:rPr lang="en-US" altLang="ja-JP" sz="2800" dirty="0"/>
              <a:t>2020</a:t>
            </a:r>
            <a:r>
              <a:rPr lang="ja-JP" altLang="en-US" sz="2800" dirty="0"/>
              <a:t>年の</a:t>
            </a:r>
            <a:r>
              <a:rPr lang="en-US" altLang="ja-JP" sz="2800" dirty="0"/>
              <a:t>1</a:t>
            </a:r>
            <a:r>
              <a:rPr lang="ja-JP" altLang="en-US" sz="2800" dirty="0"/>
              <a:t>月末に</a:t>
            </a:r>
            <a:r>
              <a:rPr lang="en-US" altLang="ja-JP" sz="2800" dirty="0"/>
              <a:t>EU</a:t>
            </a:r>
            <a:r>
              <a:rPr lang="ja-JP" altLang="en-US" sz="2800" dirty="0"/>
              <a:t>から離脱した（いわゆる</a:t>
            </a:r>
            <a:r>
              <a:rPr lang="en-US" altLang="ja-JP" sz="2800" dirty="0"/>
              <a:t>Brexit</a:t>
            </a:r>
            <a:r>
              <a:rPr lang="ja-JP" altLang="en-US" sz="2800" dirty="0"/>
              <a:t>）。</a:t>
            </a:r>
          </a:p>
          <a:p>
            <a:pPr marL="457200" indent="-457200" algn="l">
              <a:buFont typeface="Wingdings" panose="05000000000000000000" pitchFamily="2" charset="2"/>
              <a:buChar char="l"/>
            </a:pPr>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10</a:t>
            </a:r>
            <a:r>
              <a:rPr lang="ja-JP" altLang="en-US" dirty="0"/>
              <a:t>章　</a:t>
            </a:r>
            <a:r>
              <a:rPr lang="en-US" altLang="ja-JP" dirty="0"/>
              <a:t>EU</a:t>
            </a:r>
            <a:r>
              <a:rPr lang="ja-JP" altLang="en-US" dirty="0"/>
              <a:t>とユーロ　</a:t>
            </a:r>
            <a:endParaRPr kumimoji="1" lang="ja-JP" altLang="en-US" dirty="0"/>
          </a:p>
        </p:txBody>
      </p:sp>
    </p:spTree>
    <p:custDataLst>
      <p:tags r:id="rId1"/>
    </p:custDataLst>
    <p:extLst>
      <p:ext uri="{BB962C8B-B14F-4D97-AF65-F5344CB8AC3E}">
        <p14:creationId xmlns:p14="http://schemas.microsoft.com/office/powerpoint/2010/main" val="1039698063"/>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927588"/>
            <a:ext cx="11491547" cy="5534758"/>
          </a:xfrm>
        </p:spPr>
        <p:txBody>
          <a:bodyPr>
            <a:normAutofit/>
          </a:bodyPr>
          <a:lstStyle/>
          <a:p>
            <a:pPr marL="457200" indent="-457200" algn="l">
              <a:buFont typeface="Wingdings" panose="05000000000000000000" pitchFamily="2" charset="2"/>
              <a:buChar char="l"/>
            </a:pPr>
            <a:r>
              <a:rPr lang="en-US" altLang="ja-JP" sz="2800" dirty="0"/>
              <a:t>2020</a:t>
            </a:r>
            <a:r>
              <a:rPr lang="ja-JP" altLang="en-US" sz="2800" dirty="0"/>
              <a:t>年初めの段階で、ユーロに加盟している国は、オーストリア、ベルギー、キプロス、エストニア、フィンランド、フランス、ドイツ、ギリシャ、アイルランド、イタリア、ルクセンブルク、マルタ、オランダ、ポルトガル、スロバキア、スロベニア、スペイン、リトアニア、ラトビアの</a:t>
            </a:r>
            <a:r>
              <a:rPr lang="en-US" altLang="ja-JP" sz="2800" dirty="0"/>
              <a:t>19</a:t>
            </a:r>
            <a:r>
              <a:rPr lang="ja-JP" altLang="en-US" sz="2800" dirty="0"/>
              <a:t>ヵ国である。</a:t>
            </a:r>
          </a:p>
          <a:p>
            <a:pPr marL="457200" indent="-457200" algn="l">
              <a:buFont typeface="Wingdings" panose="05000000000000000000" pitchFamily="2" charset="2"/>
              <a:buChar char="l"/>
            </a:pPr>
            <a:r>
              <a:rPr lang="en-US" altLang="ja-JP" sz="2800" dirty="0"/>
              <a:t>EU</a:t>
            </a:r>
            <a:r>
              <a:rPr lang="ja-JP" altLang="en-US" sz="2800" dirty="0"/>
              <a:t>に加盟した国は、一定の条件を満たせばユーロに加盟すべきことが想定されている。</a:t>
            </a:r>
          </a:p>
          <a:p>
            <a:pPr marL="457200" indent="-457200" algn="l">
              <a:buFont typeface="Wingdings" panose="05000000000000000000" pitchFamily="2" charset="2"/>
              <a:buChar char="l"/>
            </a:pPr>
            <a:r>
              <a:rPr kumimoji="1" lang="ja-JP" altLang="en-US" sz="2800" dirty="0"/>
              <a:t>ただし、デンマークはこの規定の適用除外という、いわば特別扱いとなっている。</a:t>
            </a:r>
          </a:p>
          <a:p>
            <a:pPr marL="457200" indent="-457200" algn="l">
              <a:buFont typeface="Wingdings" panose="05000000000000000000" pitchFamily="2" charset="2"/>
              <a:buChar char="l"/>
            </a:pPr>
            <a:r>
              <a:rPr kumimoji="1" lang="en-US" altLang="ja-JP" sz="2800" dirty="0"/>
              <a:t>EU</a:t>
            </a:r>
            <a:r>
              <a:rPr kumimoji="1" lang="ja-JP" altLang="en-US" sz="2800" dirty="0"/>
              <a:t>に加盟しているがユーロに加盟していない国は、</a:t>
            </a:r>
            <a:r>
              <a:rPr kumimoji="1" lang="en-US" altLang="ja-JP" sz="2800" dirty="0"/>
              <a:t>2020</a:t>
            </a:r>
            <a:r>
              <a:rPr kumimoji="1" lang="ja-JP" altLang="en-US" sz="2800" dirty="0"/>
              <a:t>年時点でデンマーク、スウェーデン、ルーマニア、チェコ、ハンガリー、ブルガリア、ポーランド、クロアチア。</a:t>
            </a:r>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10</a:t>
            </a:r>
            <a:r>
              <a:rPr lang="ja-JP" altLang="en-US" dirty="0"/>
              <a:t>章　</a:t>
            </a:r>
            <a:r>
              <a:rPr lang="en-US" altLang="ja-JP" dirty="0"/>
              <a:t>EU</a:t>
            </a:r>
            <a:r>
              <a:rPr lang="ja-JP" altLang="en-US" dirty="0"/>
              <a:t>とユーロ　</a:t>
            </a:r>
            <a:endParaRPr kumimoji="1" lang="ja-JP" altLang="en-US" dirty="0"/>
          </a:p>
        </p:txBody>
      </p:sp>
    </p:spTree>
    <p:custDataLst>
      <p:tags r:id="rId1"/>
    </p:custDataLst>
    <p:extLst>
      <p:ext uri="{BB962C8B-B14F-4D97-AF65-F5344CB8AC3E}">
        <p14:creationId xmlns:p14="http://schemas.microsoft.com/office/powerpoint/2010/main" val="3230612501"/>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927588"/>
            <a:ext cx="11491547" cy="5534758"/>
          </a:xfrm>
        </p:spPr>
        <p:txBody>
          <a:bodyPr>
            <a:normAutofit/>
          </a:bodyPr>
          <a:lstStyle/>
          <a:p>
            <a:pPr marL="457200" indent="-457200" algn="l">
              <a:buFont typeface="Wingdings" panose="05000000000000000000" pitchFamily="2" charset="2"/>
              <a:buChar char="l"/>
            </a:pPr>
            <a:r>
              <a:rPr lang="ja-JP" altLang="en-US" sz="2800" dirty="0"/>
              <a:t>ユーロが導入されてから、およそ</a:t>
            </a:r>
            <a:r>
              <a:rPr lang="en-US" altLang="ja-JP" sz="2800" dirty="0"/>
              <a:t>10</a:t>
            </a:r>
            <a:r>
              <a:rPr lang="ja-JP" altLang="en-US" sz="2800" dirty="0"/>
              <a:t>年で、どのような結果が出たと評価できるのか。</a:t>
            </a:r>
          </a:p>
          <a:p>
            <a:pPr marL="457200" indent="-457200" algn="l">
              <a:buFont typeface="Wingdings" panose="05000000000000000000" pitchFamily="2" charset="2"/>
              <a:buChar char="l"/>
            </a:pPr>
            <a:r>
              <a:rPr lang="ja-JP" altLang="en-US" sz="2800" dirty="0"/>
              <a:t>内閣府が</a:t>
            </a:r>
            <a:r>
              <a:rPr lang="en-US" altLang="ja-JP" sz="2800" dirty="0"/>
              <a:t>2012</a:t>
            </a:r>
            <a:r>
              <a:rPr lang="ja-JP" altLang="en-US" sz="2800" dirty="0"/>
              <a:t>年に公表した分析は非常に詳細である。</a:t>
            </a:r>
          </a:p>
          <a:p>
            <a:pPr marL="457200" indent="-457200" algn="l">
              <a:buFont typeface="Wingdings" panose="05000000000000000000" pitchFamily="2" charset="2"/>
              <a:buChar char="l"/>
            </a:pPr>
            <a:r>
              <a:rPr lang="ja-JP" altLang="en-US" sz="2800" dirty="0"/>
              <a:t>以下、この内閣府（</a:t>
            </a:r>
            <a:r>
              <a:rPr lang="en-US" altLang="ja-JP" sz="2800" dirty="0"/>
              <a:t>2012</a:t>
            </a:r>
            <a:r>
              <a:rPr lang="ja-JP" altLang="en-US" sz="2800" dirty="0"/>
              <a:t>）「ユーロ参加国における経験：ユーロ導入の評価」内閣府</a:t>
            </a:r>
            <a:r>
              <a:rPr lang="en-US" altLang="ja-JP" sz="2800" dirty="0"/>
              <a:t>『</a:t>
            </a:r>
            <a:r>
              <a:rPr lang="ja-JP" altLang="en-US" sz="2800" dirty="0"/>
              <a:t>世界経済の潮流</a:t>
            </a:r>
            <a:r>
              <a:rPr lang="en-US" altLang="ja-JP" sz="2800" dirty="0"/>
              <a:t>―2012</a:t>
            </a:r>
            <a:r>
              <a:rPr lang="ja-JP" altLang="en-US" sz="2800" dirty="0"/>
              <a:t>年</a:t>
            </a:r>
            <a:r>
              <a:rPr lang="en-US" altLang="ja-JP" sz="2800" dirty="0"/>
              <a:t>II―</a:t>
            </a:r>
            <a:r>
              <a:rPr lang="ja-JP" altLang="en-US" sz="2800" dirty="0"/>
              <a:t>＜</a:t>
            </a:r>
            <a:r>
              <a:rPr lang="en-US" altLang="ja-JP" sz="2800" dirty="0"/>
              <a:t>2012</a:t>
            </a:r>
            <a:r>
              <a:rPr lang="ja-JP" altLang="en-US" sz="2800" dirty="0"/>
              <a:t>年下半期　世界経済報告＞</a:t>
            </a:r>
            <a:r>
              <a:rPr lang="en-US" altLang="ja-JP" sz="2800" dirty="0"/>
              <a:t>』</a:t>
            </a:r>
            <a:r>
              <a:rPr lang="ja-JP" altLang="en-US" sz="2800" dirty="0"/>
              <a:t>、第</a:t>
            </a:r>
            <a:r>
              <a:rPr lang="en-US" altLang="ja-JP" sz="2800" dirty="0"/>
              <a:t>2</a:t>
            </a:r>
            <a:r>
              <a:rPr lang="ja-JP" altLang="en-US" sz="2800" dirty="0"/>
              <a:t>章「欧州通貨統合の評価と課題」第</a:t>
            </a:r>
            <a:r>
              <a:rPr lang="en-US" altLang="ja-JP" sz="2800" dirty="0"/>
              <a:t>1</a:t>
            </a:r>
            <a:r>
              <a:rPr lang="ja-JP" altLang="en-US" sz="2800" dirty="0"/>
              <a:t>節から引用ないし内容を紹介する。</a:t>
            </a:r>
            <a:r>
              <a:rPr lang="en-US" altLang="ja-JP" sz="2800" dirty="0">
                <a:solidFill>
                  <a:srgbClr val="FF0000"/>
                </a:solidFill>
              </a:rPr>
              <a:t>※</a:t>
            </a:r>
            <a:r>
              <a:rPr lang="ja-JP" altLang="en-US" sz="2800" dirty="0">
                <a:solidFill>
                  <a:srgbClr val="FF0000"/>
                </a:solidFill>
              </a:rPr>
              <a:t>登場する数値は、この資料に記載されているもの。</a:t>
            </a:r>
          </a:p>
          <a:p>
            <a:pPr algn="l"/>
            <a:r>
              <a:rPr kumimoji="1" lang="ja-JP" altLang="en-US" sz="2800" dirty="0"/>
              <a:t>　　（</a:t>
            </a:r>
            <a:r>
              <a:rPr lang="en-US" altLang="ja-JP" sz="2800" dirty="0"/>
              <a:t>https://www5.cao.go.jp/j-j/</a:t>
            </a:r>
            <a:r>
              <a:rPr lang="en-US" altLang="ja-JP" sz="2800" dirty="0" err="1"/>
              <a:t>sekai_chouryuu</a:t>
            </a:r>
            <a:r>
              <a:rPr lang="en-US" altLang="ja-JP" sz="2800" dirty="0"/>
              <a:t>/sa12-02/s2_12_2_1.html</a:t>
            </a:r>
            <a:r>
              <a:rPr lang="ja-JP" altLang="en-US" sz="2800" dirty="0"/>
              <a:t>）</a:t>
            </a:r>
          </a:p>
          <a:p>
            <a:pPr marL="457200" indent="-457200" algn="l">
              <a:buFont typeface="Wingdings" panose="05000000000000000000" pitchFamily="2" charset="2"/>
              <a:buChar char="l"/>
            </a:pPr>
            <a:r>
              <a:rPr lang="ja-JP" altLang="en-US" sz="2800" dirty="0"/>
              <a:t>ただし、</a:t>
            </a:r>
            <a:r>
              <a:rPr lang="en-US" altLang="ja-JP" sz="2800" dirty="0"/>
              <a:t>2012</a:t>
            </a:r>
            <a:r>
              <a:rPr lang="ja-JP" altLang="en-US" sz="2800" dirty="0"/>
              <a:t>年段階のものである。この時期は、リーマンショックの影響で欧州の金融危機がまだ続いていた。欧州の危機とユーロの関係を評価するうえでも、この時期で一端区切る。</a:t>
            </a:r>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10</a:t>
            </a:r>
            <a:r>
              <a:rPr lang="ja-JP" altLang="en-US" dirty="0"/>
              <a:t>章　</a:t>
            </a:r>
            <a:r>
              <a:rPr lang="en-US" altLang="ja-JP" dirty="0"/>
              <a:t>EU</a:t>
            </a:r>
            <a:r>
              <a:rPr lang="ja-JP" altLang="en-US" dirty="0"/>
              <a:t>とユーロ　</a:t>
            </a:r>
            <a:endParaRPr kumimoji="1" lang="ja-JP" altLang="en-US" dirty="0"/>
          </a:p>
        </p:txBody>
      </p:sp>
    </p:spTree>
    <p:custDataLst>
      <p:tags r:id="rId1"/>
    </p:custDataLst>
    <p:extLst>
      <p:ext uri="{BB962C8B-B14F-4D97-AF65-F5344CB8AC3E}">
        <p14:creationId xmlns:p14="http://schemas.microsoft.com/office/powerpoint/2010/main" val="3721897653"/>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927588"/>
            <a:ext cx="11491547" cy="5534758"/>
          </a:xfrm>
        </p:spPr>
        <p:txBody>
          <a:bodyPr>
            <a:normAutofit/>
          </a:bodyPr>
          <a:lstStyle/>
          <a:p>
            <a:pPr marL="457200" indent="-457200" algn="l">
              <a:buFont typeface="Wingdings" panose="05000000000000000000" pitchFamily="2" charset="2"/>
              <a:buChar char="l"/>
            </a:pPr>
            <a:r>
              <a:rPr lang="ja-JP" altLang="en-US" sz="2800" dirty="0"/>
              <a:t>国際通貨としてのユーロ：ユーロ域内の貿易、そしてユーロ加盟国と他国との貿易では、ユーロ建ての取引が確かに増えた面はあるものの、元々欧州では自国通貨を貿易に使う比率が高かった。</a:t>
            </a:r>
          </a:p>
          <a:p>
            <a:pPr marL="457200" indent="-457200" algn="l">
              <a:buFont typeface="Wingdings" panose="05000000000000000000" pitchFamily="2" charset="2"/>
              <a:buChar char="l"/>
            </a:pPr>
            <a:r>
              <a:rPr kumimoji="1" lang="ja-JP" altLang="en-US" sz="2800" dirty="0"/>
              <a:t>世界各国の外貨準備としてのユーロの比率は、</a:t>
            </a:r>
            <a:r>
              <a:rPr kumimoji="1" lang="en-US" altLang="ja-JP" sz="2800" dirty="0"/>
              <a:t>1999</a:t>
            </a:r>
            <a:r>
              <a:rPr kumimoji="1" lang="ja-JP" altLang="en-US" sz="2800" dirty="0"/>
              <a:t>年以降若干高まっていて、</a:t>
            </a:r>
            <a:r>
              <a:rPr kumimoji="1" lang="en-US" altLang="ja-JP" sz="2800" dirty="0"/>
              <a:t>30</a:t>
            </a:r>
            <a:r>
              <a:rPr kumimoji="1" lang="ja-JP" altLang="en-US" sz="2800" dirty="0"/>
              <a:t>パーセント程度である。ドルの比率は低下したとはいえ、</a:t>
            </a:r>
            <a:r>
              <a:rPr kumimoji="1" lang="en-US" altLang="ja-JP" sz="2800" dirty="0"/>
              <a:t>60</a:t>
            </a:r>
            <a:r>
              <a:rPr kumimoji="1" lang="ja-JP" altLang="en-US" sz="2800" dirty="0"/>
              <a:t>パーセント程度を維持している。</a:t>
            </a:r>
          </a:p>
          <a:p>
            <a:pPr marL="457200" indent="-457200" algn="l">
              <a:buFont typeface="Wingdings" panose="05000000000000000000" pitchFamily="2" charset="2"/>
              <a:buChar char="l"/>
            </a:pPr>
            <a:r>
              <a:rPr lang="ja-JP" altLang="en-US" sz="2800" dirty="0"/>
              <a:t>世界の外国為替取引に占めるドルの比率はずっと</a:t>
            </a:r>
            <a:r>
              <a:rPr lang="en-US" altLang="ja-JP" sz="2800" dirty="0"/>
              <a:t>90</a:t>
            </a:r>
            <a:r>
              <a:rPr lang="ja-JP" altLang="en-US" sz="2800" dirty="0"/>
              <a:t>パーセント程度を占めている。</a:t>
            </a:r>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10</a:t>
            </a:r>
            <a:r>
              <a:rPr lang="ja-JP" altLang="en-US" dirty="0"/>
              <a:t>章　</a:t>
            </a:r>
            <a:r>
              <a:rPr lang="en-US" altLang="ja-JP" dirty="0"/>
              <a:t>EU</a:t>
            </a:r>
            <a:r>
              <a:rPr lang="ja-JP" altLang="en-US" dirty="0"/>
              <a:t>とユーロ　</a:t>
            </a:r>
            <a:endParaRPr kumimoji="1" lang="ja-JP" altLang="en-US" dirty="0"/>
          </a:p>
        </p:txBody>
      </p:sp>
    </p:spTree>
    <p:custDataLst>
      <p:tags r:id="rId1"/>
    </p:custDataLst>
    <p:extLst>
      <p:ext uri="{BB962C8B-B14F-4D97-AF65-F5344CB8AC3E}">
        <p14:creationId xmlns:p14="http://schemas.microsoft.com/office/powerpoint/2010/main" val="592141369"/>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927588"/>
            <a:ext cx="11491547" cy="5534758"/>
          </a:xfrm>
        </p:spPr>
        <p:txBody>
          <a:bodyPr>
            <a:normAutofit/>
          </a:bodyPr>
          <a:lstStyle/>
          <a:p>
            <a:pPr marL="457200" indent="-457200" algn="l">
              <a:buFont typeface="Wingdings" panose="05000000000000000000" pitchFamily="2" charset="2"/>
              <a:buChar char="l"/>
            </a:pPr>
            <a:r>
              <a:rPr lang="ja-JP" altLang="en-US" sz="2800" dirty="0"/>
              <a:t>国際債券の発行におけるドルとユーロの比率については、“ドルとユーロの動きは相反しており、発足以降ユーロ建て債券発行比率は上昇し、ドル建ては減少していた。しかし、欧州政府債務危機後には、ユーロ建て債券比率は下がって約</a:t>
            </a:r>
            <a:r>
              <a:rPr lang="en-US" altLang="ja-JP" sz="2800" dirty="0"/>
              <a:t>25</a:t>
            </a:r>
            <a:r>
              <a:rPr lang="ja-JP" altLang="en-US" sz="2800" dirty="0"/>
              <a:t>％程度に、ドル建て比率が半分を超える水準に戻っており、ドルの優位は変わらない状況にある”（内閣府、同上より引用）。</a:t>
            </a:r>
          </a:p>
          <a:p>
            <a:pPr marL="457200" indent="-457200" algn="l">
              <a:buFont typeface="Wingdings" panose="05000000000000000000" pitchFamily="2" charset="2"/>
              <a:buChar char="l"/>
            </a:pPr>
            <a:r>
              <a:rPr lang="ja-JP" altLang="en-US" sz="2800" dirty="0"/>
              <a:t>以上から、ユーロがドルを凌駕するなどの事態は起きていないといえる。</a:t>
            </a:r>
          </a:p>
          <a:p>
            <a:pPr marL="457200" indent="-457200" algn="l">
              <a:buFont typeface="Wingdings" panose="05000000000000000000" pitchFamily="2" charset="2"/>
              <a:buChar char="l"/>
            </a:pPr>
            <a:r>
              <a:rPr lang="ja-JP" altLang="en-US" sz="2800" dirty="0"/>
              <a:t>ユーロは、</a:t>
            </a:r>
            <a:r>
              <a:rPr lang="en-US" altLang="ja-JP" sz="2800" dirty="0"/>
              <a:t>EU</a:t>
            </a:r>
            <a:r>
              <a:rPr lang="ja-JP" altLang="en-US" sz="2800" dirty="0"/>
              <a:t>域内およびユーロ加盟国を一方の当事者として取引される際に、ある程度利用が進んでいる程度。</a:t>
            </a:r>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10</a:t>
            </a:r>
            <a:r>
              <a:rPr lang="ja-JP" altLang="en-US" dirty="0"/>
              <a:t>章　</a:t>
            </a:r>
            <a:r>
              <a:rPr lang="en-US" altLang="ja-JP" dirty="0"/>
              <a:t>EU</a:t>
            </a:r>
            <a:r>
              <a:rPr lang="ja-JP" altLang="en-US" dirty="0"/>
              <a:t>とユーロ　</a:t>
            </a:r>
            <a:endParaRPr kumimoji="1" lang="ja-JP" altLang="en-US" dirty="0"/>
          </a:p>
        </p:txBody>
      </p:sp>
    </p:spTree>
    <p:custDataLst>
      <p:tags r:id="rId1"/>
    </p:custDataLst>
    <p:extLst>
      <p:ext uri="{BB962C8B-B14F-4D97-AF65-F5344CB8AC3E}">
        <p14:creationId xmlns:p14="http://schemas.microsoft.com/office/powerpoint/2010/main" val="3855118556"/>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927588"/>
            <a:ext cx="11491547" cy="5534758"/>
          </a:xfrm>
        </p:spPr>
        <p:txBody>
          <a:bodyPr>
            <a:normAutofit/>
          </a:bodyPr>
          <a:lstStyle/>
          <a:p>
            <a:pPr marL="457200" indent="-457200" algn="l">
              <a:buFont typeface="Wingdings" panose="05000000000000000000" pitchFamily="2" charset="2"/>
              <a:buChar char="l"/>
            </a:pPr>
            <a:r>
              <a:rPr lang="ja-JP" altLang="en-US" sz="2800" dirty="0"/>
              <a:t>経済成長について：“ユーロが発足して</a:t>
            </a:r>
            <a:r>
              <a:rPr lang="en-US" altLang="ja-JP" sz="2800" dirty="0"/>
              <a:t>10</a:t>
            </a:r>
            <a:r>
              <a:rPr lang="ja-JP" altLang="en-US" sz="2800" dirty="0"/>
              <a:t>年余が経過し、ユーロ圏の経済規模（名目</a:t>
            </a:r>
            <a:r>
              <a:rPr lang="en-US" altLang="ja-JP" sz="2800" dirty="0"/>
              <a:t>GDP</a:t>
            </a:r>
            <a:r>
              <a:rPr lang="ja-JP" altLang="en-US" sz="2800" dirty="0"/>
              <a:t>）は</a:t>
            </a:r>
            <a:r>
              <a:rPr lang="en-US" altLang="ja-JP" sz="2800" dirty="0"/>
              <a:t>11</a:t>
            </a:r>
            <a:r>
              <a:rPr lang="ja-JP" altLang="en-US" sz="2800" dirty="0"/>
              <a:t>年には約</a:t>
            </a:r>
            <a:r>
              <a:rPr lang="en-US" altLang="ja-JP" sz="2800" dirty="0"/>
              <a:t>1.2</a:t>
            </a:r>
            <a:r>
              <a:rPr lang="ja-JP" altLang="en-US" sz="2800" dirty="0"/>
              <a:t>倍の規模に拡大している。しかし、例えば、他の自由貿易経済圏である</a:t>
            </a:r>
            <a:r>
              <a:rPr lang="en-US" altLang="ja-JP" sz="2800" dirty="0"/>
              <a:t>NAFTA</a:t>
            </a:r>
            <a:r>
              <a:rPr lang="ja-JP" altLang="en-US" sz="2800" dirty="0"/>
              <a:t>は同期間に</a:t>
            </a:r>
            <a:r>
              <a:rPr lang="en-US" altLang="ja-JP" sz="2800" dirty="0"/>
              <a:t>1.6</a:t>
            </a:r>
            <a:r>
              <a:rPr lang="ja-JP" altLang="en-US" sz="2800" dirty="0"/>
              <a:t>倍以上、</a:t>
            </a:r>
            <a:r>
              <a:rPr lang="en-US" altLang="ja-JP" sz="2800" dirty="0"/>
              <a:t>ASEAN</a:t>
            </a:r>
            <a:r>
              <a:rPr lang="ja-JP" altLang="en-US" sz="2800" dirty="0"/>
              <a:t>主要</a:t>
            </a:r>
            <a:r>
              <a:rPr lang="en-US" altLang="ja-JP" sz="2800" dirty="0"/>
              <a:t>5</a:t>
            </a:r>
            <a:r>
              <a:rPr lang="ja-JP" altLang="en-US" sz="2800" dirty="0"/>
              <a:t>か国（インドネシア、マレーシア、フィリピン、タイ、ベトナム）は約</a:t>
            </a:r>
            <a:r>
              <a:rPr lang="en-US" altLang="ja-JP" sz="2800" dirty="0"/>
              <a:t>4</a:t>
            </a:r>
            <a:r>
              <a:rPr lang="ja-JP" altLang="en-US" sz="2800" dirty="0"/>
              <a:t>倍に成長しており、それぞれの経済圏を構成する国々の発展段階の差異もあるものの、特にユーロ圏全体の</a:t>
            </a:r>
            <a:r>
              <a:rPr lang="en-US" altLang="ja-JP" sz="2800" dirty="0"/>
              <a:t>GDP</a:t>
            </a:r>
            <a:r>
              <a:rPr lang="ja-JP" altLang="en-US" sz="2800" dirty="0"/>
              <a:t>の拡大ペースが他の経済圏と比べて大きいとも、あるいはユーロ導入後に加速したともいうことはできない”（内閣府、同上）。</a:t>
            </a:r>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10</a:t>
            </a:r>
            <a:r>
              <a:rPr lang="ja-JP" altLang="en-US" dirty="0"/>
              <a:t>章　</a:t>
            </a:r>
            <a:r>
              <a:rPr lang="en-US" altLang="ja-JP" dirty="0"/>
              <a:t>EU</a:t>
            </a:r>
            <a:r>
              <a:rPr lang="ja-JP" altLang="en-US" dirty="0"/>
              <a:t>とユーロ　</a:t>
            </a:r>
            <a:endParaRPr kumimoji="1" lang="ja-JP" altLang="en-US" dirty="0"/>
          </a:p>
        </p:txBody>
      </p:sp>
    </p:spTree>
    <p:custDataLst>
      <p:tags r:id="rId1"/>
    </p:custDataLst>
    <p:extLst>
      <p:ext uri="{BB962C8B-B14F-4D97-AF65-F5344CB8AC3E}">
        <p14:creationId xmlns:p14="http://schemas.microsoft.com/office/powerpoint/2010/main" val="1244412810"/>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927588"/>
            <a:ext cx="11491547" cy="5534758"/>
          </a:xfrm>
        </p:spPr>
        <p:txBody>
          <a:bodyPr>
            <a:normAutofit/>
          </a:bodyPr>
          <a:lstStyle/>
          <a:p>
            <a:pPr marL="457200" indent="-457200" algn="l">
              <a:buFont typeface="Wingdings" panose="05000000000000000000" pitchFamily="2" charset="2"/>
              <a:buChar char="l"/>
            </a:pPr>
            <a:r>
              <a:rPr lang="ja-JP" altLang="en-US" sz="2800" dirty="0"/>
              <a:t>“しかし、ユーロ圏を構成するそれぞれの参加国の経済パフォーマンスをみると、ユーロ導入前後で変化がみられる一方、その方向については各国間でばらつきがある。各参加国のユーロ導入前後</a:t>
            </a:r>
            <a:r>
              <a:rPr lang="en-US" altLang="ja-JP" sz="2800" dirty="0"/>
              <a:t>5</a:t>
            </a:r>
            <a:r>
              <a:rPr lang="ja-JP" altLang="en-US" sz="2800" dirty="0"/>
              <a:t>年の</a:t>
            </a:r>
            <a:r>
              <a:rPr lang="en-US" altLang="ja-JP" sz="2800" dirty="0"/>
              <a:t>GDP</a:t>
            </a:r>
            <a:r>
              <a:rPr lang="ja-JP" altLang="en-US" sz="2800" dirty="0"/>
              <a:t>成長率の平均値を比較すると、ドイツ等の主要国も含め多くの国はむしろ成長率を低下させている一方で、スペインやギリシャ、アイルランド等で導入後の成長率の平均が導入前の平均を上回っているのが分かる。これらの国では、ユーロ導入後、･･････大量の資金流入から名目金利の収れんと高い物価上昇率による実質長期金利の大幅な低下がもたらされ、これによって国内の企業や政府の投資活動が活発化し、ひいては経済成長率が押し上げられたとみられる。しかし、成長率が高まったこれらの国の一部は、現下の政府債務危機の渦中にあることから考えると、ユーロ導入後にもたらされた成長パターンが持続可能でなかったことも同時に推察できる”（内閣府、同上）。</a:t>
            </a:r>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10</a:t>
            </a:r>
            <a:r>
              <a:rPr lang="ja-JP" altLang="en-US" dirty="0"/>
              <a:t>章　</a:t>
            </a:r>
            <a:r>
              <a:rPr lang="en-US" altLang="ja-JP" dirty="0"/>
              <a:t>EU</a:t>
            </a:r>
            <a:r>
              <a:rPr lang="ja-JP" altLang="en-US" dirty="0"/>
              <a:t>とユーロ　</a:t>
            </a:r>
            <a:endParaRPr kumimoji="1" lang="ja-JP" altLang="en-US" dirty="0"/>
          </a:p>
        </p:txBody>
      </p:sp>
    </p:spTree>
    <p:custDataLst>
      <p:tags r:id="rId1"/>
    </p:custDataLst>
    <p:extLst>
      <p:ext uri="{BB962C8B-B14F-4D97-AF65-F5344CB8AC3E}">
        <p14:creationId xmlns:p14="http://schemas.microsoft.com/office/powerpoint/2010/main" val="4248268086"/>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927588"/>
            <a:ext cx="11491547" cy="5534758"/>
          </a:xfrm>
        </p:spPr>
        <p:txBody>
          <a:bodyPr>
            <a:normAutofit/>
          </a:bodyPr>
          <a:lstStyle/>
          <a:p>
            <a:pPr algn="l"/>
            <a:r>
              <a:rPr lang="ja-JP" altLang="en-US" sz="2800" dirty="0"/>
              <a:t>第</a:t>
            </a:r>
            <a:r>
              <a:rPr lang="en-US" altLang="ja-JP" sz="2800" dirty="0"/>
              <a:t>1</a:t>
            </a:r>
            <a:r>
              <a:rPr lang="ja-JP" altLang="en-US" sz="2800" dirty="0"/>
              <a:t>節　通貨統合の経緯と目的</a:t>
            </a:r>
          </a:p>
          <a:p>
            <a:pPr algn="l"/>
            <a:endParaRPr lang="ja-JP" altLang="en-US" sz="2800" dirty="0"/>
          </a:p>
          <a:p>
            <a:pPr marL="457200" indent="-457200" algn="l">
              <a:buFont typeface="Wingdings" panose="05000000000000000000" pitchFamily="2" charset="2"/>
              <a:buChar char="l"/>
            </a:pPr>
            <a:r>
              <a:rPr lang="ja-JP" altLang="en-US" sz="2800" dirty="0"/>
              <a:t>欧州統合の第一歩は、第一次世界大戦後に、クーデンホーフ氏が欧州統一を主張したことである。当時はまだまだ夢物語のように受け止められていたが、第二次大戦後に、欧州石炭鉄鋼共同体（</a:t>
            </a:r>
            <a:r>
              <a:rPr lang="en-US" altLang="ja-JP" sz="2800" dirty="0"/>
              <a:t>ECSC</a:t>
            </a:r>
            <a:r>
              <a:rPr lang="ja-JP" altLang="en-US" sz="2800" dirty="0"/>
              <a:t>）ができ、その後できた欧州経済共同体（</a:t>
            </a:r>
            <a:r>
              <a:rPr lang="en-US" altLang="ja-JP" sz="2800" dirty="0"/>
              <a:t>EEC</a:t>
            </a:r>
            <a:r>
              <a:rPr lang="ja-JP" altLang="en-US" sz="2800" dirty="0"/>
              <a:t>）、欧州原子力共同体（</a:t>
            </a:r>
            <a:r>
              <a:rPr lang="en-US" altLang="ja-JP" sz="2800" dirty="0"/>
              <a:t>Euratom</a:t>
            </a:r>
            <a:r>
              <a:rPr lang="ja-JP" altLang="en-US" sz="2800" dirty="0"/>
              <a:t>）が統合されて欧州共同体（</a:t>
            </a:r>
            <a:r>
              <a:rPr lang="en-US" altLang="ja-JP" sz="2800" dirty="0"/>
              <a:t>EC: European Community</a:t>
            </a:r>
            <a:r>
              <a:rPr lang="ja-JP" altLang="en-US" sz="2800" dirty="0"/>
              <a:t>）が発足した。</a:t>
            </a:r>
          </a:p>
          <a:p>
            <a:pPr marL="457200" indent="-457200" algn="l">
              <a:buFont typeface="Wingdings" panose="05000000000000000000" pitchFamily="2" charset="2"/>
              <a:buChar char="l"/>
            </a:pPr>
            <a:r>
              <a:rPr lang="ja-JP" altLang="en-US" sz="2800" dirty="0"/>
              <a:t>ドルのレートの不安定性に直面した</a:t>
            </a:r>
            <a:r>
              <a:rPr lang="en-US" altLang="ja-JP" sz="2800" dirty="0"/>
              <a:t>EC</a:t>
            </a:r>
            <a:r>
              <a:rPr lang="ja-JP" altLang="en-US" sz="2800" dirty="0"/>
              <a:t>各国は、</a:t>
            </a:r>
            <a:r>
              <a:rPr lang="en-US" altLang="ja-JP" sz="2800" dirty="0"/>
              <a:t>1972</a:t>
            </a:r>
            <a:r>
              <a:rPr lang="ja-JP" altLang="en-US" sz="2800" dirty="0"/>
              <a:t>年にはスネークと呼ばれている加盟国内での固定為替相場制を開始した。</a:t>
            </a:r>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10</a:t>
            </a:r>
            <a:r>
              <a:rPr lang="ja-JP" altLang="en-US" dirty="0"/>
              <a:t>章　</a:t>
            </a:r>
            <a:r>
              <a:rPr lang="en-US" altLang="ja-JP" dirty="0"/>
              <a:t>EU</a:t>
            </a:r>
            <a:r>
              <a:rPr lang="ja-JP" altLang="en-US" dirty="0"/>
              <a:t>とユーロ　</a:t>
            </a:r>
            <a:endParaRPr kumimoji="1" lang="ja-JP" altLang="en-US" dirty="0"/>
          </a:p>
        </p:txBody>
      </p:sp>
    </p:spTree>
    <p:custDataLst>
      <p:tags r:id="rId1"/>
    </p:custDataLst>
    <p:extLst>
      <p:ext uri="{BB962C8B-B14F-4D97-AF65-F5344CB8AC3E}">
        <p14:creationId xmlns:p14="http://schemas.microsoft.com/office/powerpoint/2010/main" val="309946513"/>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927588"/>
            <a:ext cx="11491547" cy="5534758"/>
          </a:xfrm>
        </p:spPr>
        <p:txBody>
          <a:bodyPr>
            <a:normAutofit lnSpcReduction="10000"/>
          </a:bodyPr>
          <a:lstStyle/>
          <a:p>
            <a:pPr marL="457200" indent="-457200" algn="l">
              <a:spcAft>
                <a:spcPts val="1200"/>
              </a:spcAft>
              <a:buFont typeface="Wingdings" panose="05000000000000000000" pitchFamily="2" charset="2"/>
              <a:buChar char="l"/>
            </a:pPr>
            <a:r>
              <a:rPr lang="ja-JP" altLang="en-US" sz="2600" dirty="0"/>
              <a:t>しかし、ユーロ加盟国の間での経済成長率の相関は高まっている。つまり、ユーロの導入は、経済統合を深化させる効果があったと思われる。</a:t>
            </a:r>
          </a:p>
          <a:p>
            <a:pPr marL="457200" indent="-457200" algn="l">
              <a:spcAft>
                <a:spcPts val="1200"/>
              </a:spcAft>
              <a:buFont typeface="Wingdings" panose="05000000000000000000" pitchFamily="2" charset="2"/>
              <a:buChar char="l"/>
            </a:pPr>
            <a:r>
              <a:rPr lang="ja-JP" altLang="en-US" sz="2600" dirty="0"/>
              <a:t>資本流出入について：“ユーロ参加国の国際収支表における資本取引についてみると、資本流入、流出ともにユーロ導入前後の</a:t>
            </a:r>
            <a:r>
              <a:rPr lang="en-US" altLang="ja-JP" sz="2600" dirty="0"/>
              <a:t>2000</a:t>
            </a:r>
            <a:r>
              <a:rPr lang="ja-JP" altLang="en-US" sz="2600" dirty="0"/>
              <a:t>年にかけて急速に拡大し、その後やや流出入規模の拡大は一服したものの、</a:t>
            </a:r>
            <a:r>
              <a:rPr lang="en-US" altLang="ja-JP" sz="2600" dirty="0"/>
              <a:t>05</a:t>
            </a:r>
            <a:r>
              <a:rPr lang="ja-JP" altLang="en-US" sz="2600" dirty="0"/>
              <a:t>年から世界金融危機前の</a:t>
            </a:r>
            <a:r>
              <a:rPr lang="en-US" altLang="ja-JP" sz="2600" dirty="0"/>
              <a:t>07</a:t>
            </a:r>
            <a:r>
              <a:rPr lang="ja-JP" altLang="en-US" sz="2600" dirty="0"/>
              <a:t>年にかけて再び大幅に拡大しているのが分かる。ユーロ参加国の資本流出入について、投資種類別にみると、証券投資やその他の投資といった相対的に足の速い資本取引の規模がユーロ導入時以降、特に直接投資の規模を大きくしのいでおり、これらが資本取引全体の動きを左右していることが分かる。また、ユーロ参加国の資本流出入について、国別にみると、ユーロ参加国のうちドイツ、フランスの主要</a:t>
            </a:r>
            <a:r>
              <a:rPr lang="en-US" altLang="ja-JP" sz="2600" dirty="0"/>
              <a:t>2</a:t>
            </a:r>
            <a:r>
              <a:rPr lang="ja-JP" altLang="en-US" sz="2600" dirty="0"/>
              <a:t>か国の資本取引については、資本流出、すなわち外国への投資が拡大していることが分かる。また、ドイツやフランスといった主要</a:t>
            </a:r>
            <a:r>
              <a:rPr lang="en-US" altLang="ja-JP" sz="2600" dirty="0"/>
              <a:t>2</a:t>
            </a:r>
            <a:r>
              <a:rPr lang="ja-JP" altLang="en-US" sz="2600" dirty="0"/>
              <a:t>か国だけではなく、</a:t>
            </a:r>
            <a:r>
              <a:rPr lang="en-US" altLang="ja-JP" sz="2600" dirty="0"/>
              <a:t>00</a:t>
            </a:r>
            <a:r>
              <a:rPr lang="ja-JP" altLang="en-US" sz="2600" dirty="0"/>
              <a:t>年代半ばから世界金融危機前までは南欧諸国の資本流出入、とりわけ南欧諸国への資本流入が活発化していることが確かめられる”（内閣府、同上）。</a:t>
            </a:r>
            <a:endParaRPr kumimoji="1" lang="ja-JP" altLang="en-US" sz="2600"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10</a:t>
            </a:r>
            <a:r>
              <a:rPr lang="ja-JP" altLang="en-US" dirty="0"/>
              <a:t>章　</a:t>
            </a:r>
            <a:r>
              <a:rPr lang="en-US" altLang="ja-JP" dirty="0"/>
              <a:t>EU</a:t>
            </a:r>
            <a:r>
              <a:rPr lang="ja-JP" altLang="en-US" dirty="0"/>
              <a:t>とユーロ　</a:t>
            </a:r>
            <a:endParaRPr kumimoji="1" lang="ja-JP" altLang="en-US" dirty="0"/>
          </a:p>
        </p:txBody>
      </p:sp>
    </p:spTree>
    <p:custDataLst>
      <p:tags r:id="rId1"/>
    </p:custDataLst>
    <p:extLst>
      <p:ext uri="{BB962C8B-B14F-4D97-AF65-F5344CB8AC3E}">
        <p14:creationId xmlns:p14="http://schemas.microsoft.com/office/powerpoint/2010/main" val="848997212"/>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927588"/>
            <a:ext cx="11491547" cy="5534758"/>
          </a:xfrm>
        </p:spPr>
        <p:txBody>
          <a:bodyPr>
            <a:normAutofit/>
          </a:bodyPr>
          <a:lstStyle/>
          <a:p>
            <a:pPr marL="457200" indent="-457200" algn="l">
              <a:buFont typeface="Wingdings" panose="05000000000000000000" pitchFamily="2" charset="2"/>
              <a:buChar char="l"/>
            </a:pPr>
            <a:r>
              <a:rPr lang="ja-JP" altLang="en-US" sz="2800" dirty="0"/>
              <a:t>“一方、前述のようにドイツやフランスからの大きな投資対象国の一つとなったスペインについてみると、まず資本取引全体は外国からの証券投資を中心に</a:t>
            </a:r>
            <a:r>
              <a:rPr lang="en-US" altLang="ja-JP" sz="2800" dirty="0"/>
              <a:t>06</a:t>
            </a:r>
            <a:r>
              <a:rPr lang="ja-JP" altLang="en-US" sz="2800" dirty="0"/>
              <a:t>年をピークに大幅に拡大したことが分かる。しかし、</a:t>
            </a:r>
            <a:r>
              <a:rPr lang="en-US" altLang="ja-JP" sz="2800" dirty="0"/>
              <a:t>08</a:t>
            </a:r>
            <a:r>
              <a:rPr lang="ja-JP" altLang="en-US" sz="2800" dirty="0"/>
              <a:t>年の世界金融危機以降、取引規模は大幅に縮小し、</a:t>
            </a:r>
            <a:r>
              <a:rPr lang="en-US" altLang="ja-JP" sz="2800" dirty="0"/>
              <a:t>10</a:t>
            </a:r>
            <a:r>
              <a:rPr lang="ja-JP" altLang="en-US" sz="2800" dirty="0"/>
              <a:t>～</a:t>
            </a:r>
            <a:r>
              <a:rPr lang="en-US" altLang="ja-JP" sz="2800" dirty="0"/>
              <a:t>12</a:t>
            </a:r>
            <a:r>
              <a:rPr lang="ja-JP" altLang="en-US" sz="2800" dirty="0"/>
              <a:t>年には証券投資は逆流していることも分かる。･･････スペインの資本取引の動きの特徴を際立たせているのは対内証券投資である。ユーロ導入以降</a:t>
            </a:r>
            <a:r>
              <a:rPr lang="en-US" altLang="ja-JP" sz="2800" dirty="0"/>
              <a:t>06</a:t>
            </a:r>
            <a:r>
              <a:rPr lang="ja-JP" altLang="en-US" sz="2800" dirty="0"/>
              <a:t>年にかけてスペインへの証券投資額が大幅に増加しているが、スペインへの証券投資額と住宅価格指数の推移を比較すると、スペインへの証券投資が流入超となっている</a:t>
            </a:r>
            <a:r>
              <a:rPr lang="en-US" altLang="ja-JP" sz="2800" dirty="0"/>
              <a:t>06</a:t>
            </a:r>
            <a:r>
              <a:rPr lang="ja-JP" altLang="en-US" sz="2800" dirty="0"/>
              <a:t>年までは住宅価格が上昇しており、活発な資本流入が住宅価格高騰の背景となっていたと考えられる。同時期における実質住宅ローン金利やローン残高といった住宅関連指標の動きからもこうした資金流入が住宅市場に影響を及ぼしていたことが推測される。その後、世界金融危機が発生した</a:t>
            </a:r>
            <a:r>
              <a:rPr lang="en-US" altLang="ja-JP" sz="2800" dirty="0"/>
              <a:t>08</a:t>
            </a:r>
            <a:r>
              <a:rPr lang="ja-JP" altLang="en-US" sz="2800" dirty="0"/>
              <a:t>年以降は、</a:t>
            </a:r>
            <a:r>
              <a:rPr lang="en-US" altLang="ja-JP" sz="2800" dirty="0"/>
              <a:t>09</a:t>
            </a:r>
            <a:r>
              <a:rPr lang="ja-JP" altLang="en-US" sz="2800" dirty="0"/>
              <a:t>年を除いて、スペインへの証券投資資金の引揚げが起きている”（内閣府、同上）。</a:t>
            </a:r>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10</a:t>
            </a:r>
            <a:r>
              <a:rPr lang="ja-JP" altLang="en-US" dirty="0"/>
              <a:t>章　</a:t>
            </a:r>
            <a:r>
              <a:rPr lang="en-US" altLang="ja-JP" dirty="0"/>
              <a:t>EU</a:t>
            </a:r>
            <a:r>
              <a:rPr lang="ja-JP" altLang="en-US" dirty="0"/>
              <a:t>とユーロ　</a:t>
            </a:r>
            <a:endParaRPr kumimoji="1" lang="ja-JP" altLang="en-US" dirty="0"/>
          </a:p>
        </p:txBody>
      </p:sp>
    </p:spTree>
    <p:custDataLst>
      <p:tags r:id="rId1"/>
    </p:custDataLst>
    <p:extLst>
      <p:ext uri="{BB962C8B-B14F-4D97-AF65-F5344CB8AC3E}">
        <p14:creationId xmlns:p14="http://schemas.microsoft.com/office/powerpoint/2010/main" val="2756864447"/>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927588"/>
            <a:ext cx="11491547" cy="5534758"/>
          </a:xfrm>
        </p:spPr>
        <p:txBody>
          <a:bodyPr>
            <a:normAutofit/>
          </a:bodyPr>
          <a:lstStyle/>
          <a:p>
            <a:pPr marL="457200" indent="-457200" algn="l">
              <a:buFont typeface="Wingdings" panose="05000000000000000000" pitchFamily="2" charset="2"/>
              <a:buChar char="l"/>
            </a:pPr>
            <a:r>
              <a:rPr lang="ja-JP" altLang="en-US" sz="2800" dirty="0"/>
              <a:t>“次に、ギリシャについてみると、資本取引全体は同国のユーロ圏加盟の</a:t>
            </a:r>
            <a:r>
              <a:rPr lang="en-US" altLang="ja-JP" sz="2800" dirty="0"/>
              <a:t>02</a:t>
            </a:r>
            <a:r>
              <a:rPr lang="ja-JP" altLang="en-US" sz="2800" dirty="0"/>
              <a:t>年から</a:t>
            </a:r>
            <a:r>
              <a:rPr lang="en-US" altLang="ja-JP" sz="2800" dirty="0"/>
              <a:t>07</a:t>
            </a:r>
            <a:r>
              <a:rPr lang="ja-JP" altLang="en-US" sz="2800" dirty="0"/>
              <a:t>年にかけて外国からの証券投資を中心として急速に拡大した反面、</a:t>
            </a:r>
            <a:r>
              <a:rPr lang="en-US" altLang="ja-JP" sz="2800" dirty="0"/>
              <a:t>08</a:t>
            </a:r>
            <a:r>
              <a:rPr lang="ja-JP" altLang="en-US" sz="2800" dirty="0"/>
              <a:t>年の世界金融危機以降縮小に向かっており、特に</a:t>
            </a:r>
            <a:r>
              <a:rPr lang="en-US" altLang="ja-JP" sz="2800" dirty="0"/>
              <a:t>10</a:t>
            </a:r>
            <a:r>
              <a:rPr lang="ja-JP" altLang="en-US" sz="2800" dirty="0"/>
              <a:t>～</a:t>
            </a:r>
            <a:r>
              <a:rPr lang="en-US" altLang="ja-JP" sz="2800" dirty="0"/>
              <a:t>11</a:t>
            </a:r>
            <a:r>
              <a:rPr lang="ja-JP" altLang="en-US" sz="2800" dirty="0"/>
              <a:t>年では証券投資資金が大幅に引き揚げられており、この点はスペインの動きとよく似ている。一方、直接投資についてはユーロ導入後も</a:t>
            </a:r>
            <a:r>
              <a:rPr lang="en-US" altLang="ja-JP" sz="2800" dirty="0"/>
              <a:t>06</a:t>
            </a:r>
            <a:r>
              <a:rPr lang="ja-JP" altLang="en-US" sz="2800" dirty="0"/>
              <a:t>年に対内直接投資がやや増加したものの、あまり活発とはいえず、証券投資の動きとは対照的である。民間銀行部門におけるギリシャ向け与信残高の推移をみると、</a:t>
            </a:r>
            <a:r>
              <a:rPr lang="en-US" altLang="ja-JP" sz="2800" dirty="0"/>
              <a:t>08</a:t>
            </a:r>
            <a:r>
              <a:rPr lang="ja-JP" altLang="en-US" sz="2800" dirty="0"/>
              <a:t>～</a:t>
            </a:r>
            <a:r>
              <a:rPr lang="en-US" altLang="ja-JP" sz="2800" dirty="0"/>
              <a:t>09</a:t>
            </a:r>
            <a:r>
              <a:rPr lang="ja-JP" altLang="en-US" sz="2800" dirty="0"/>
              <a:t>年までスイスとフランスが与信額を大幅に拡大させていることが目立つ。しかしそれ以降、スイスやフランス、オランダ、ベルギーがみな残高を減らしており、これらの国が資金をギリシャから大幅に引き揚げていることが推察される”（内閣府、同上）。</a:t>
            </a:r>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10</a:t>
            </a:r>
            <a:r>
              <a:rPr lang="ja-JP" altLang="en-US" dirty="0"/>
              <a:t>章　</a:t>
            </a:r>
            <a:r>
              <a:rPr lang="en-US" altLang="ja-JP" dirty="0"/>
              <a:t>EU</a:t>
            </a:r>
            <a:r>
              <a:rPr lang="ja-JP" altLang="en-US" dirty="0"/>
              <a:t>とユーロ　</a:t>
            </a:r>
            <a:endParaRPr kumimoji="1" lang="ja-JP" altLang="en-US" dirty="0"/>
          </a:p>
        </p:txBody>
      </p:sp>
    </p:spTree>
    <p:custDataLst>
      <p:tags r:id="rId1"/>
    </p:custDataLst>
    <p:extLst>
      <p:ext uri="{BB962C8B-B14F-4D97-AF65-F5344CB8AC3E}">
        <p14:creationId xmlns:p14="http://schemas.microsoft.com/office/powerpoint/2010/main" val="1339417032"/>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927588"/>
            <a:ext cx="11491547" cy="5534758"/>
          </a:xfrm>
        </p:spPr>
        <p:txBody>
          <a:bodyPr>
            <a:normAutofit/>
          </a:bodyPr>
          <a:lstStyle/>
          <a:p>
            <a:pPr marL="457200" indent="-457200" algn="l">
              <a:buFont typeface="Wingdings" panose="05000000000000000000" pitchFamily="2" charset="2"/>
              <a:buChar char="l"/>
            </a:pPr>
            <a:r>
              <a:rPr lang="ja-JP" altLang="en-US" sz="2800" dirty="0"/>
              <a:t>貿易について：“まずユーロ圏全体の圏内・圏外貿易の推移をみると、発足当初の</a:t>
            </a:r>
            <a:r>
              <a:rPr lang="en-US" altLang="ja-JP" sz="2800" dirty="0"/>
              <a:t>99</a:t>
            </a:r>
            <a:r>
              <a:rPr lang="ja-JP" altLang="en-US" sz="2800" dirty="0"/>
              <a:t>年に比べ、</a:t>
            </a:r>
            <a:r>
              <a:rPr lang="en-US" altLang="ja-JP" sz="2800" dirty="0"/>
              <a:t>11</a:t>
            </a:r>
            <a:r>
              <a:rPr lang="ja-JP" altLang="en-US" sz="2800" dirty="0"/>
              <a:t>年には圏内貿易は</a:t>
            </a:r>
            <a:r>
              <a:rPr lang="en-US" altLang="ja-JP" sz="2800" dirty="0"/>
              <a:t>1.8</a:t>
            </a:r>
            <a:r>
              <a:rPr lang="ja-JP" altLang="en-US" sz="2800" dirty="0"/>
              <a:t>倍、圏外貿易は</a:t>
            </a:r>
            <a:r>
              <a:rPr lang="en-US" altLang="ja-JP" sz="2800" dirty="0"/>
              <a:t>2</a:t>
            </a:r>
            <a:r>
              <a:rPr lang="ja-JP" altLang="en-US" sz="2800" dirty="0"/>
              <a:t>倍以上の規模に拡大している。圏内貿易依存度も</a:t>
            </a:r>
            <a:r>
              <a:rPr lang="en-US" altLang="ja-JP" sz="2800" dirty="0"/>
              <a:t>99</a:t>
            </a:r>
            <a:r>
              <a:rPr lang="ja-JP" altLang="en-US" sz="2800" dirty="0"/>
              <a:t>年の</a:t>
            </a:r>
            <a:r>
              <a:rPr lang="en-US" altLang="ja-JP" sz="2800" dirty="0"/>
              <a:t>GDP</a:t>
            </a:r>
            <a:r>
              <a:rPr lang="ja-JP" altLang="en-US" sz="2800" dirty="0"/>
              <a:t>比</a:t>
            </a:r>
            <a:r>
              <a:rPr lang="en-US" altLang="ja-JP" sz="2800" dirty="0"/>
              <a:t>28</a:t>
            </a:r>
            <a:r>
              <a:rPr lang="ja-JP" altLang="en-US" sz="2800" dirty="0"/>
              <a:t>％から</a:t>
            </a:r>
            <a:r>
              <a:rPr lang="en-US" altLang="ja-JP" sz="2800" dirty="0"/>
              <a:t>11</a:t>
            </a:r>
            <a:r>
              <a:rPr lang="ja-JP" altLang="en-US" sz="2800" dirty="0"/>
              <a:t>年には</a:t>
            </a:r>
            <a:r>
              <a:rPr lang="en-US" altLang="ja-JP" sz="2800" dirty="0"/>
              <a:t>34</a:t>
            </a:r>
            <a:r>
              <a:rPr lang="ja-JP" altLang="en-US" sz="2800" dirty="0"/>
              <a:t>％に上昇し、圏外貿易依存度も</a:t>
            </a:r>
            <a:r>
              <a:rPr lang="en-US" altLang="ja-JP" sz="2800" dirty="0"/>
              <a:t>25</a:t>
            </a:r>
            <a:r>
              <a:rPr lang="ja-JP" altLang="en-US" sz="2800" dirty="0"/>
              <a:t>％から</a:t>
            </a:r>
            <a:r>
              <a:rPr lang="en-US" altLang="ja-JP" sz="2800" dirty="0"/>
              <a:t>37</a:t>
            </a:r>
            <a:r>
              <a:rPr lang="ja-JP" altLang="en-US" sz="2800" dirty="0"/>
              <a:t>％にそれぞれ上昇した。ただし、世界の貿易総額は同期間に約</a:t>
            </a:r>
            <a:r>
              <a:rPr lang="en-US" altLang="ja-JP" sz="2800" dirty="0"/>
              <a:t>3</a:t>
            </a:r>
            <a:r>
              <a:rPr lang="ja-JP" altLang="en-US" sz="2800" dirty="0"/>
              <a:t>倍に増加しており、ユーロ圏の貿易が世界のトレンド以上に拡大したわけではないことから、ユーロ導入が貿易拡大にどれだけ効果をもたらしたかは明確ではない”（内閣府、同上）。</a:t>
            </a:r>
          </a:p>
          <a:p>
            <a:pPr marL="457200" indent="-457200" algn="l">
              <a:buFont typeface="Wingdings" panose="05000000000000000000" pitchFamily="2" charset="2"/>
              <a:buChar char="l"/>
            </a:pPr>
            <a:r>
              <a:rPr kumimoji="1" lang="ja-JP" altLang="en-US" sz="2800" dirty="0"/>
              <a:t>貿易依存度</a:t>
            </a:r>
            <a:r>
              <a:rPr lang="ja-JP" altLang="en-US" sz="2800" dirty="0"/>
              <a:t>については</a:t>
            </a:r>
            <a:r>
              <a:rPr kumimoji="1" lang="ja-JP" altLang="en-US" sz="2800" dirty="0"/>
              <a:t>、ユーロ域内とユーロ域外で比較すると、ユーロ導入後はむしろユーロ域外との依存度が高まってる。発展が著しい域外の途上国との貿易が伸びたためと思われる。</a:t>
            </a:r>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10</a:t>
            </a:r>
            <a:r>
              <a:rPr lang="ja-JP" altLang="en-US" dirty="0"/>
              <a:t>章　</a:t>
            </a:r>
            <a:r>
              <a:rPr lang="en-US" altLang="ja-JP" dirty="0"/>
              <a:t>EU</a:t>
            </a:r>
            <a:r>
              <a:rPr lang="ja-JP" altLang="en-US" dirty="0"/>
              <a:t>とユーロ　</a:t>
            </a:r>
            <a:endParaRPr kumimoji="1" lang="ja-JP" altLang="en-US" dirty="0"/>
          </a:p>
        </p:txBody>
      </p:sp>
    </p:spTree>
    <p:custDataLst>
      <p:tags r:id="rId1"/>
    </p:custDataLst>
    <p:extLst>
      <p:ext uri="{BB962C8B-B14F-4D97-AF65-F5344CB8AC3E}">
        <p14:creationId xmlns:p14="http://schemas.microsoft.com/office/powerpoint/2010/main" val="3872458479"/>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927588"/>
            <a:ext cx="11491547" cy="5534758"/>
          </a:xfrm>
        </p:spPr>
        <p:txBody>
          <a:bodyPr>
            <a:normAutofit/>
          </a:bodyPr>
          <a:lstStyle/>
          <a:p>
            <a:pPr marL="457200" indent="-457200" algn="l">
              <a:buFont typeface="Wingdings" panose="05000000000000000000" pitchFamily="2" charset="2"/>
              <a:buChar char="l"/>
            </a:pPr>
            <a:r>
              <a:rPr lang="ja-JP" altLang="en-US" sz="2600" dirty="0"/>
              <a:t>人の移動について：域内での移動よりも、域外からユーロ域に移動したケースが相対的に大きい。</a:t>
            </a:r>
            <a:endParaRPr kumimoji="1" lang="ja-JP" altLang="en-US" sz="2600" dirty="0"/>
          </a:p>
          <a:p>
            <a:pPr marL="457200" indent="-457200" algn="l">
              <a:buFont typeface="Wingdings" panose="05000000000000000000" pitchFamily="2" charset="2"/>
              <a:buChar char="l"/>
            </a:pPr>
            <a:r>
              <a:rPr kumimoji="1" lang="ja-JP" altLang="en-US" sz="2600" dirty="0"/>
              <a:t>以上、内閣府（</a:t>
            </a:r>
            <a:r>
              <a:rPr kumimoji="1" lang="en-US" altLang="ja-JP" sz="2600" dirty="0"/>
              <a:t>2012</a:t>
            </a:r>
            <a:r>
              <a:rPr kumimoji="1" lang="ja-JP" altLang="en-US" sz="2600" dirty="0"/>
              <a:t>）の内容を紹介・引用した。</a:t>
            </a:r>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10</a:t>
            </a:r>
            <a:r>
              <a:rPr lang="ja-JP" altLang="en-US" dirty="0"/>
              <a:t>章　</a:t>
            </a:r>
            <a:r>
              <a:rPr lang="en-US" altLang="ja-JP" dirty="0"/>
              <a:t>EU</a:t>
            </a:r>
            <a:r>
              <a:rPr lang="ja-JP" altLang="en-US" dirty="0"/>
              <a:t>とユーロ　</a:t>
            </a:r>
            <a:endParaRPr kumimoji="1" lang="ja-JP" altLang="en-US" dirty="0"/>
          </a:p>
        </p:txBody>
      </p:sp>
    </p:spTree>
    <p:custDataLst>
      <p:tags r:id="rId1"/>
    </p:custDataLst>
    <p:extLst>
      <p:ext uri="{BB962C8B-B14F-4D97-AF65-F5344CB8AC3E}">
        <p14:creationId xmlns:p14="http://schemas.microsoft.com/office/powerpoint/2010/main" val="1582892107"/>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927588"/>
            <a:ext cx="11491547" cy="5534758"/>
          </a:xfrm>
        </p:spPr>
        <p:txBody>
          <a:bodyPr>
            <a:normAutofit/>
          </a:bodyPr>
          <a:lstStyle/>
          <a:p>
            <a:pPr marL="457200" indent="-457200" algn="l">
              <a:buFont typeface="Wingdings" panose="05000000000000000000" pitchFamily="2" charset="2"/>
              <a:buChar char="l"/>
            </a:pPr>
            <a:r>
              <a:rPr kumimoji="1" lang="ja-JP" altLang="en-US" sz="2600" dirty="0"/>
              <a:t>しかし、ユーロ導入が</a:t>
            </a:r>
            <a:r>
              <a:rPr kumimoji="1" lang="en-US" altLang="ja-JP" sz="2600" dirty="0"/>
              <a:t>EU</a:t>
            </a:r>
            <a:r>
              <a:rPr kumimoji="1" lang="ja-JP" altLang="en-US" sz="2600" dirty="0"/>
              <a:t>統合をさらに深化させたとは一概にいえず、今後の検証が必要。</a:t>
            </a:r>
          </a:p>
          <a:p>
            <a:pPr marL="457200" indent="-457200" algn="l">
              <a:buFont typeface="Wingdings" panose="05000000000000000000" pitchFamily="2" charset="2"/>
              <a:buChar char="l"/>
            </a:pPr>
            <a:r>
              <a:rPr lang="ja-JP" altLang="en-US" sz="2600" dirty="0"/>
              <a:t>スペインやギリシャなどに対しては他の</a:t>
            </a:r>
            <a:r>
              <a:rPr lang="en-US" altLang="ja-JP" sz="2600" dirty="0"/>
              <a:t>EU</a:t>
            </a:r>
            <a:r>
              <a:rPr lang="ja-JP" altLang="en-US" sz="2600" dirty="0"/>
              <a:t>先進国から資本流入が続いてきた結果、景気刺激の効果はあったが、同時に不動産価格の高騰なども起きていた。単一通貨（共通通貨ともいわれる）ユーロの導入が、欧州にとって本当に成功であったといえるかどうかは、今後も検証が必要であろう。</a:t>
            </a:r>
            <a:endParaRPr kumimoji="1" lang="ja-JP" altLang="en-US" sz="2600"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10</a:t>
            </a:r>
            <a:r>
              <a:rPr lang="ja-JP" altLang="en-US" dirty="0"/>
              <a:t>章　</a:t>
            </a:r>
            <a:r>
              <a:rPr lang="en-US" altLang="ja-JP" dirty="0"/>
              <a:t>EU</a:t>
            </a:r>
            <a:r>
              <a:rPr lang="ja-JP" altLang="en-US" dirty="0"/>
              <a:t>とユーロ　</a:t>
            </a:r>
            <a:endParaRPr kumimoji="1" lang="ja-JP" altLang="en-US" dirty="0"/>
          </a:p>
        </p:txBody>
      </p:sp>
    </p:spTree>
    <p:custDataLst>
      <p:tags r:id="rId1"/>
    </p:custDataLst>
    <p:extLst>
      <p:ext uri="{BB962C8B-B14F-4D97-AF65-F5344CB8AC3E}">
        <p14:creationId xmlns:p14="http://schemas.microsoft.com/office/powerpoint/2010/main" val="1404283979"/>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927588"/>
            <a:ext cx="11491547" cy="5534758"/>
          </a:xfrm>
        </p:spPr>
        <p:txBody>
          <a:bodyPr>
            <a:normAutofit/>
          </a:bodyPr>
          <a:lstStyle/>
          <a:p>
            <a:pPr marL="457200" indent="-457200" algn="l">
              <a:buFont typeface="Wingdings" panose="05000000000000000000" pitchFamily="2" charset="2"/>
              <a:buChar char="l"/>
            </a:pPr>
            <a:r>
              <a:rPr lang="ja-JP" altLang="en-US" sz="2800" dirty="0"/>
              <a:t>すなわち、それまで旧</a:t>
            </a:r>
            <a:r>
              <a:rPr lang="en-US" altLang="ja-JP" sz="2800" dirty="0"/>
              <a:t>IMF</a:t>
            </a:r>
            <a:r>
              <a:rPr lang="ja-JP" altLang="en-US" sz="2800" dirty="0"/>
              <a:t>体制のもとで対ドルでの為替レート固定で、間接的に欧州通貨間でも為替レートが固定できていたが、ドルのレートが不安定になってきたために、別途、欧州通貨間で固定制を始めたのである。</a:t>
            </a:r>
          </a:p>
          <a:p>
            <a:pPr marL="457200" indent="-457200" algn="l">
              <a:buFont typeface="Wingdings" panose="05000000000000000000" pitchFamily="2" charset="2"/>
              <a:buChar char="l"/>
            </a:pPr>
            <a:r>
              <a:rPr lang="ja-JP" altLang="en-US" sz="2800" dirty="0"/>
              <a:t>最初は対ドルでの固定レートの幅の中で、加盟国通貨が一定の変動幅を維持しながらレートが動くので、この固定制は「トンネルの中のヘビ」とたとえられた。</a:t>
            </a:r>
            <a:r>
              <a:rPr lang="en-US" altLang="ja-JP" sz="2800" dirty="0"/>
              <a:t>73</a:t>
            </a:r>
            <a:r>
              <a:rPr lang="ja-JP" altLang="en-US" sz="2800" dirty="0"/>
              <a:t>年にドルが変動相場制に移行すると、「トンネルから出たヘビ」と呼ばれるようになった。</a:t>
            </a:r>
          </a:p>
          <a:p>
            <a:pPr marL="457200" indent="-457200" algn="l">
              <a:buFont typeface="Wingdings" panose="05000000000000000000" pitchFamily="2" charset="2"/>
              <a:buChar char="l"/>
            </a:pPr>
            <a:r>
              <a:rPr lang="ja-JP" altLang="en-US" sz="2800" dirty="0"/>
              <a:t>しかし、</a:t>
            </a:r>
            <a:r>
              <a:rPr lang="en-US" altLang="ja-JP" sz="2800" dirty="0"/>
              <a:t>70</a:t>
            </a:r>
            <a:r>
              <a:rPr lang="ja-JP" altLang="en-US" sz="2800" dirty="0"/>
              <a:t>年代の後半には、加盟国が次々とこの固定制すなわちスネークから離脱するなど、安定した制度とならなかった。</a:t>
            </a:r>
            <a:endParaRPr kumimoji="1" lang="ja-JP" altLang="en-US" sz="2800"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10</a:t>
            </a:r>
            <a:r>
              <a:rPr lang="ja-JP" altLang="en-US" dirty="0"/>
              <a:t>章　</a:t>
            </a:r>
            <a:r>
              <a:rPr lang="en-US" altLang="ja-JP" dirty="0"/>
              <a:t>EU</a:t>
            </a:r>
            <a:r>
              <a:rPr lang="ja-JP" altLang="en-US" dirty="0"/>
              <a:t>とユーロ　</a:t>
            </a:r>
            <a:endParaRPr kumimoji="1" lang="ja-JP" altLang="en-US" dirty="0"/>
          </a:p>
        </p:txBody>
      </p:sp>
    </p:spTree>
    <p:custDataLst>
      <p:tags r:id="rId1"/>
    </p:custDataLst>
    <p:extLst>
      <p:ext uri="{BB962C8B-B14F-4D97-AF65-F5344CB8AC3E}">
        <p14:creationId xmlns:p14="http://schemas.microsoft.com/office/powerpoint/2010/main" val="2740387336"/>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927588"/>
            <a:ext cx="11491547" cy="5534758"/>
          </a:xfrm>
        </p:spPr>
        <p:txBody>
          <a:bodyPr>
            <a:normAutofit/>
          </a:bodyPr>
          <a:lstStyle/>
          <a:p>
            <a:pPr marL="457200" indent="-457200" algn="l">
              <a:buFont typeface="Wingdings" panose="05000000000000000000" pitchFamily="2" charset="2"/>
              <a:buChar char="l"/>
            </a:pPr>
            <a:r>
              <a:rPr lang="ja-JP" altLang="en-US" sz="2800" dirty="0"/>
              <a:t>そこで、</a:t>
            </a:r>
            <a:r>
              <a:rPr lang="en-US" altLang="ja-JP" sz="2800" dirty="0"/>
              <a:t>1979</a:t>
            </a:r>
            <a:r>
              <a:rPr lang="ja-JP" altLang="en-US" sz="2800" dirty="0"/>
              <a:t>年に</a:t>
            </a:r>
            <a:r>
              <a:rPr lang="en-US" altLang="ja-JP" sz="2800" dirty="0"/>
              <a:t>EMS</a:t>
            </a:r>
            <a:r>
              <a:rPr lang="ja-JP" altLang="en-US" sz="2800" dirty="0"/>
              <a:t>（欧州通貨制度：</a:t>
            </a:r>
            <a:r>
              <a:rPr lang="en-US" altLang="ja-JP" sz="2800" dirty="0"/>
              <a:t>European Monetary System</a:t>
            </a:r>
            <a:r>
              <a:rPr lang="ja-JP" altLang="en-US" sz="2800" dirty="0"/>
              <a:t>）なる制度が発足した。</a:t>
            </a:r>
          </a:p>
          <a:p>
            <a:pPr marL="457200" indent="-457200" algn="l">
              <a:buFont typeface="Wingdings" panose="05000000000000000000" pitchFamily="2" charset="2"/>
              <a:buChar char="l"/>
            </a:pPr>
            <a:r>
              <a:rPr lang="ja-JP" altLang="en-US" sz="2800" dirty="0"/>
              <a:t>これは、加盟国間で為替相場を固定する</a:t>
            </a:r>
            <a:r>
              <a:rPr lang="en-US" altLang="ja-JP" sz="2800" dirty="0"/>
              <a:t>ERM</a:t>
            </a:r>
            <a:r>
              <a:rPr lang="ja-JP" altLang="en-US" sz="2800" dirty="0"/>
              <a:t>（為替相場メカニズム： </a:t>
            </a:r>
            <a:r>
              <a:rPr lang="en-US" altLang="ja-JP" sz="2800" dirty="0"/>
              <a:t>Exchange Rate Mechanism</a:t>
            </a:r>
            <a:r>
              <a:rPr lang="ja-JP" altLang="en-US" sz="2800" dirty="0"/>
              <a:t>）と複合通貨単位である</a:t>
            </a:r>
            <a:r>
              <a:rPr lang="en-US" altLang="ja-JP" sz="2800" dirty="0"/>
              <a:t>ECU</a:t>
            </a:r>
            <a:r>
              <a:rPr lang="ja-JP" altLang="en-US" sz="2800" dirty="0"/>
              <a:t>（欧州通貨単位： </a:t>
            </a:r>
            <a:r>
              <a:rPr lang="en-US" altLang="ja-JP" sz="2800" dirty="0"/>
              <a:t>European Currency Unit</a:t>
            </a:r>
            <a:r>
              <a:rPr lang="ja-JP" altLang="en-US" sz="2800" dirty="0"/>
              <a:t>）、および、為替市場に介入するための外貨を相互に融通する短期信用供与の</a:t>
            </a:r>
            <a:r>
              <a:rPr lang="en-US" altLang="ja-JP" sz="2800" dirty="0"/>
              <a:t>3</a:t>
            </a:r>
            <a:r>
              <a:rPr lang="ja-JP" altLang="en-US" sz="2800" dirty="0"/>
              <a:t>つを柱とする制度であった。</a:t>
            </a:r>
          </a:p>
          <a:p>
            <a:pPr marL="457200" indent="-457200" algn="l">
              <a:buFont typeface="Wingdings" panose="05000000000000000000" pitchFamily="2" charset="2"/>
              <a:buChar char="l"/>
            </a:pPr>
            <a:r>
              <a:rPr lang="en-US" altLang="ja-JP" sz="2800" dirty="0"/>
              <a:t>ECU(</a:t>
            </a:r>
            <a:r>
              <a:rPr lang="ja-JP" altLang="en-US" sz="2800" dirty="0"/>
              <a:t>エキュー</a:t>
            </a:r>
            <a:r>
              <a:rPr lang="en-US" altLang="ja-JP" sz="2800" dirty="0"/>
              <a:t>)</a:t>
            </a:r>
            <a:r>
              <a:rPr lang="ja-JP" altLang="en-US" sz="2800" dirty="0"/>
              <a:t>は、最初は</a:t>
            </a:r>
            <a:r>
              <a:rPr lang="en-US" altLang="ja-JP" sz="2800" dirty="0"/>
              <a:t>9</a:t>
            </a:r>
            <a:r>
              <a:rPr lang="ja-JP" altLang="en-US" sz="2800" dirty="0"/>
              <a:t>ヵ国、そしてユーロに取ってかわられるまで直前には、</a:t>
            </a:r>
            <a:r>
              <a:rPr lang="en-US" altLang="ja-JP" sz="2800" dirty="0"/>
              <a:t>12</a:t>
            </a:r>
            <a:r>
              <a:rPr lang="ja-JP" altLang="en-US" sz="2800" dirty="0"/>
              <a:t>ヵ国の通貨から構成された計算単位であった。</a:t>
            </a:r>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10</a:t>
            </a:r>
            <a:r>
              <a:rPr lang="ja-JP" altLang="en-US" dirty="0"/>
              <a:t>章　</a:t>
            </a:r>
            <a:r>
              <a:rPr lang="en-US" altLang="ja-JP" dirty="0"/>
              <a:t>EU</a:t>
            </a:r>
            <a:r>
              <a:rPr lang="ja-JP" altLang="en-US" dirty="0"/>
              <a:t>とユーロ　</a:t>
            </a:r>
            <a:endParaRPr kumimoji="1" lang="ja-JP" altLang="en-US" dirty="0"/>
          </a:p>
        </p:txBody>
      </p:sp>
    </p:spTree>
    <p:custDataLst>
      <p:tags r:id="rId1"/>
    </p:custDataLst>
    <p:extLst>
      <p:ext uri="{BB962C8B-B14F-4D97-AF65-F5344CB8AC3E}">
        <p14:creationId xmlns:p14="http://schemas.microsoft.com/office/powerpoint/2010/main" val="2331451337"/>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927588"/>
            <a:ext cx="11491547" cy="5534758"/>
          </a:xfrm>
        </p:spPr>
        <p:txBody>
          <a:bodyPr>
            <a:normAutofit/>
          </a:bodyPr>
          <a:lstStyle/>
          <a:p>
            <a:pPr marL="457200" indent="-457200" algn="l">
              <a:buFont typeface="Wingdings" panose="05000000000000000000" pitchFamily="2" charset="2"/>
              <a:buChar char="l"/>
            </a:pPr>
            <a:r>
              <a:rPr lang="ja-JP" altLang="en-US" sz="2800" dirty="0"/>
              <a:t>欧州通貨統合に対しては、通貨価値の安定を長年達成してきたドイツは、どちらかというと冷めた態度をとってきた。</a:t>
            </a:r>
          </a:p>
          <a:p>
            <a:pPr marL="457200" indent="-457200" algn="l">
              <a:buFont typeface="Wingdings" panose="05000000000000000000" pitchFamily="2" charset="2"/>
              <a:buChar char="l"/>
            </a:pPr>
            <a:r>
              <a:rPr lang="ja-JP" altLang="en-US" sz="2800" dirty="0"/>
              <a:t>価値が安定しない他の通貨と一緒になることは、ドイツにとってマイナスと考えていたのである。</a:t>
            </a:r>
          </a:p>
          <a:p>
            <a:pPr marL="457200" indent="-457200" algn="l">
              <a:buFont typeface="Wingdings" panose="05000000000000000000" pitchFamily="2" charset="2"/>
              <a:buChar char="l"/>
            </a:pPr>
            <a:r>
              <a:rPr lang="ja-JP" altLang="en-US" sz="2800" dirty="0"/>
              <a:t>ところが、東西ドイツ統合によって、ドイツの態度は一変した。統合した新生ドイツを</a:t>
            </a:r>
            <a:r>
              <a:rPr lang="en-US" altLang="ja-JP" sz="2800" dirty="0"/>
              <a:t>EC</a:t>
            </a:r>
            <a:r>
              <a:rPr lang="ja-JP" altLang="en-US" sz="2800" dirty="0"/>
              <a:t>の正式メンバーとして認めてもらうために、通貨統合に関しては譲歩することにしたのである。</a:t>
            </a:r>
          </a:p>
          <a:p>
            <a:pPr marL="457200" indent="-457200" algn="l">
              <a:buFont typeface="Wingdings" panose="05000000000000000000" pitchFamily="2" charset="2"/>
              <a:buChar char="l"/>
            </a:pPr>
            <a:r>
              <a:rPr lang="ja-JP" altLang="en-US" sz="2800" dirty="0"/>
              <a:t>こうして、欧州通貨統合は、一挙に現実味を帯びてきた。</a:t>
            </a:r>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10</a:t>
            </a:r>
            <a:r>
              <a:rPr lang="ja-JP" altLang="en-US" dirty="0"/>
              <a:t>章　</a:t>
            </a:r>
            <a:r>
              <a:rPr lang="en-US" altLang="ja-JP" dirty="0"/>
              <a:t>EU</a:t>
            </a:r>
            <a:r>
              <a:rPr lang="ja-JP" altLang="en-US" dirty="0"/>
              <a:t>とユーロ　</a:t>
            </a:r>
            <a:endParaRPr kumimoji="1" lang="ja-JP" altLang="en-US" dirty="0"/>
          </a:p>
        </p:txBody>
      </p:sp>
    </p:spTree>
    <p:custDataLst>
      <p:tags r:id="rId1"/>
    </p:custDataLst>
    <p:extLst>
      <p:ext uri="{BB962C8B-B14F-4D97-AF65-F5344CB8AC3E}">
        <p14:creationId xmlns:p14="http://schemas.microsoft.com/office/powerpoint/2010/main" val="1669631195"/>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927588"/>
            <a:ext cx="11491547" cy="5534758"/>
          </a:xfrm>
        </p:spPr>
        <p:txBody>
          <a:bodyPr>
            <a:normAutofit/>
          </a:bodyPr>
          <a:lstStyle/>
          <a:p>
            <a:pPr marL="457200" indent="-457200" algn="l">
              <a:buFont typeface="Wingdings" panose="05000000000000000000" pitchFamily="2" charset="2"/>
              <a:buChar char="l"/>
            </a:pPr>
            <a:r>
              <a:rPr lang="ja-JP" altLang="en-US" sz="2800" dirty="0"/>
              <a:t>しかし、欧州通貨統合の最大の危機が、</a:t>
            </a:r>
            <a:r>
              <a:rPr lang="en-US" altLang="ja-JP" sz="2800" dirty="0"/>
              <a:t>1992</a:t>
            </a:r>
            <a:r>
              <a:rPr lang="ja-JP" altLang="en-US" sz="2800" dirty="0"/>
              <a:t>年に訪れる。</a:t>
            </a:r>
          </a:p>
          <a:p>
            <a:pPr marL="457200" indent="-457200" algn="l">
              <a:buFont typeface="Wingdings" panose="05000000000000000000" pitchFamily="2" charset="2"/>
              <a:buChar char="l"/>
            </a:pPr>
            <a:r>
              <a:rPr lang="ja-JP" altLang="en-US" sz="2800" dirty="0"/>
              <a:t>東西ドイツの統合後、金利を高めに維持してきたドイツに対して、他の国はＥＲＭを維持するために追随して金利を高くしていた。</a:t>
            </a:r>
          </a:p>
          <a:p>
            <a:pPr marL="457200" indent="-457200" algn="l">
              <a:buFont typeface="Wingdings" panose="05000000000000000000" pitchFamily="2" charset="2"/>
              <a:buChar char="l"/>
            </a:pPr>
            <a:r>
              <a:rPr lang="ja-JP" altLang="en-US" sz="2800" dirty="0"/>
              <a:t>金利が高い通貨は、一般的に値上がりする傾向があり、固定制を維持するためにはしかたがなかったのである。</a:t>
            </a:r>
          </a:p>
          <a:p>
            <a:pPr marL="457200" indent="-457200" algn="l">
              <a:buFont typeface="Wingdings" panose="05000000000000000000" pitchFamily="2" charset="2"/>
              <a:buChar char="l"/>
            </a:pPr>
            <a:r>
              <a:rPr lang="ja-JP" altLang="en-US" sz="2800" dirty="0"/>
              <a:t>その結果、欧州各国は深刻な不況に陥った。このままＥＲＭを維持するために高金利を続けるのではなく、</a:t>
            </a:r>
            <a:r>
              <a:rPr lang="en-US" altLang="ja-JP" sz="2800" dirty="0"/>
              <a:t>ERM</a:t>
            </a:r>
            <a:r>
              <a:rPr lang="ja-JP" altLang="en-US" sz="2800" dirty="0"/>
              <a:t>から脱退して国内の景気浮揚策をとる国が現れるのではないか、との予想が生まれ始めた。</a:t>
            </a:r>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10</a:t>
            </a:r>
            <a:r>
              <a:rPr lang="ja-JP" altLang="en-US" dirty="0"/>
              <a:t>章　</a:t>
            </a:r>
            <a:r>
              <a:rPr lang="en-US" altLang="ja-JP" dirty="0"/>
              <a:t>EU</a:t>
            </a:r>
            <a:r>
              <a:rPr lang="ja-JP" altLang="en-US" dirty="0"/>
              <a:t>とユーロ　</a:t>
            </a:r>
            <a:endParaRPr kumimoji="1" lang="ja-JP" altLang="en-US" dirty="0"/>
          </a:p>
        </p:txBody>
      </p:sp>
    </p:spTree>
    <p:custDataLst>
      <p:tags r:id="rId1"/>
    </p:custDataLst>
    <p:extLst>
      <p:ext uri="{BB962C8B-B14F-4D97-AF65-F5344CB8AC3E}">
        <p14:creationId xmlns:p14="http://schemas.microsoft.com/office/powerpoint/2010/main" val="2903438298"/>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927588"/>
            <a:ext cx="11491547" cy="5534758"/>
          </a:xfrm>
        </p:spPr>
        <p:txBody>
          <a:bodyPr>
            <a:normAutofit/>
          </a:bodyPr>
          <a:lstStyle/>
          <a:p>
            <a:pPr marL="457200" indent="-457200" algn="l">
              <a:buFont typeface="Wingdings" panose="05000000000000000000" pitchFamily="2" charset="2"/>
              <a:buChar char="l"/>
            </a:pPr>
            <a:r>
              <a:rPr lang="en-US" altLang="ja-JP" sz="2800" dirty="0"/>
              <a:t>1992</a:t>
            </a:r>
            <a:r>
              <a:rPr lang="ja-JP" altLang="en-US" sz="2800" dirty="0"/>
              <a:t>年にデンマークでマーストリヒト条約が国民投票の結果、否決（デンマーク・ショック）されると、通貨統合に対する悲観論が一挙に高まり、ＥＲＭからの脱退可能性がささやかれていた英国やイタリアが、投機の的になってしまった。</a:t>
            </a:r>
          </a:p>
          <a:p>
            <a:pPr marL="457200" indent="-457200" algn="l">
              <a:buFont typeface="Wingdings" panose="05000000000000000000" pitchFamily="2" charset="2"/>
              <a:buChar char="l"/>
            </a:pPr>
            <a:r>
              <a:rPr lang="ja-JP" altLang="en-US" sz="2800" dirty="0"/>
              <a:t>つまり、いずれＥＲＭから脱退して金利を引き下げるということは、ドイツマルクに対してポンドやリラが値下がりするということであり、今のうちにポンド売りやリラ売りをしておいて、値下がりした後に買い戻せば、鞘</a:t>
            </a:r>
            <a:r>
              <a:rPr lang="en-US" altLang="ja-JP" sz="2800" dirty="0"/>
              <a:t>(</a:t>
            </a:r>
            <a:r>
              <a:rPr lang="ja-JP" altLang="en-US" sz="2800" dirty="0"/>
              <a:t>さや</a:t>
            </a:r>
            <a:r>
              <a:rPr lang="en-US" altLang="ja-JP" sz="2800" dirty="0"/>
              <a:t>)</a:t>
            </a:r>
            <a:r>
              <a:rPr lang="ja-JP" altLang="en-US" sz="2800" dirty="0"/>
              <a:t>を抜く（投機による利益を得る）ことができるからである。</a:t>
            </a:r>
          </a:p>
          <a:p>
            <a:pPr marL="457200" indent="-457200" algn="l">
              <a:buFont typeface="Wingdings" panose="05000000000000000000" pitchFamily="2" charset="2"/>
              <a:buChar char="l"/>
            </a:pPr>
            <a:r>
              <a:rPr lang="ja-JP" altLang="en-US" sz="2800" dirty="0"/>
              <a:t>また、投資家にとっても、値下がりしそうなポンドやリラ建ての資産を手放そうとするので、ポンドとリラの売りが加速した。</a:t>
            </a:r>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10</a:t>
            </a:r>
            <a:r>
              <a:rPr lang="ja-JP" altLang="en-US" dirty="0"/>
              <a:t>章　</a:t>
            </a:r>
            <a:r>
              <a:rPr lang="en-US" altLang="ja-JP" dirty="0"/>
              <a:t>EU</a:t>
            </a:r>
            <a:r>
              <a:rPr lang="ja-JP" altLang="en-US" dirty="0"/>
              <a:t>とユーロ　</a:t>
            </a:r>
            <a:endParaRPr kumimoji="1" lang="ja-JP" altLang="en-US" dirty="0"/>
          </a:p>
        </p:txBody>
      </p:sp>
    </p:spTree>
    <p:custDataLst>
      <p:tags r:id="rId1"/>
    </p:custDataLst>
    <p:extLst>
      <p:ext uri="{BB962C8B-B14F-4D97-AF65-F5344CB8AC3E}">
        <p14:creationId xmlns:p14="http://schemas.microsoft.com/office/powerpoint/2010/main" val="1740540988"/>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927588"/>
            <a:ext cx="11491547" cy="5534758"/>
          </a:xfrm>
        </p:spPr>
        <p:txBody>
          <a:bodyPr>
            <a:normAutofit/>
          </a:bodyPr>
          <a:lstStyle/>
          <a:p>
            <a:pPr marL="457200" indent="-457200" algn="l">
              <a:buFont typeface="Wingdings" panose="05000000000000000000" pitchFamily="2" charset="2"/>
              <a:buChar char="l"/>
            </a:pPr>
            <a:r>
              <a:rPr lang="ja-JP" altLang="en-US" sz="2800" dirty="0"/>
              <a:t>英国の中央銀行であるイングランド銀行（</a:t>
            </a:r>
            <a:r>
              <a:rPr lang="en-US" altLang="ja-JP" sz="2800" dirty="0"/>
              <a:t>Bank of England</a:t>
            </a:r>
            <a:r>
              <a:rPr lang="ja-JP" altLang="en-US" sz="2800" dirty="0"/>
              <a:t>）は、ヘッジファンド</a:t>
            </a:r>
            <a:r>
              <a:rPr lang="en-US" altLang="ja-JP" sz="2800" baseline="30000" dirty="0"/>
              <a:t>※</a:t>
            </a:r>
            <a:r>
              <a:rPr lang="ja-JP" altLang="en-US" sz="2800" dirty="0"/>
              <a:t>を経営するジョージ・ソロスを先頭とするポンド売りの嵐に耐え切れず、ついに英国はＥＲＭから離脱した。</a:t>
            </a:r>
          </a:p>
          <a:p>
            <a:pPr marL="457200" indent="-457200" algn="l">
              <a:buFont typeface="Wingdings" panose="05000000000000000000" pitchFamily="2" charset="2"/>
              <a:buChar char="l"/>
            </a:pPr>
            <a:r>
              <a:rPr lang="ja-JP" altLang="en-US" sz="2800" dirty="0"/>
              <a:t>このような大混乱にもかかわらず、ＥＣ各国は通貨統合を強力に推し進め、ついに</a:t>
            </a:r>
            <a:r>
              <a:rPr lang="en-US" altLang="ja-JP" sz="2800" dirty="0"/>
              <a:t>1999</a:t>
            </a:r>
            <a:r>
              <a:rPr lang="ja-JP" altLang="en-US" sz="2800" dirty="0"/>
              <a:t>年</a:t>
            </a:r>
            <a:r>
              <a:rPr lang="en-US" altLang="ja-JP" sz="2800" dirty="0"/>
              <a:t>1</a:t>
            </a:r>
            <a:r>
              <a:rPr lang="ja-JP" altLang="en-US" sz="2800" dirty="0"/>
              <a:t>月にユーロが誕生した（銀行口座での決済や為替取引についてのみであり、ユーロの銀行券・硬貨が誕生するのは、</a:t>
            </a:r>
            <a:r>
              <a:rPr lang="en-US" altLang="ja-JP" sz="2800" dirty="0"/>
              <a:t>2002</a:t>
            </a:r>
            <a:r>
              <a:rPr lang="ja-JP" altLang="en-US" sz="2800" dirty="0"/>
              <a:t>年の</a:t>
            </a:r>
            <a:r>
              <a:rPr lang="en-US" altLang="ja-JP" sz="2800" dirty="0"/>
              <a:t>1</a:t>
            </a:r>
            <a:r>
              <a:rPr lang="ja-JP" altLang="en-US" sz="2800" dirty="0"/>
              <a:t>月である）。</a:t>
            </a:r>
          </a:p>
          <a:p>
            <a:pPr algn="l"/>
            <a:endParaRPr lang="ja-JP" altLang="en-US" sz="2800" dirty="0"/>
          </a:p>
          <a:p>
            <a:pPr marL="360000" algn="l"/>
            <a:r>
              <a:rPr kumimoji="1" lang="en-US" altLang="ja-JP" dirty="0"/>
              <a:t>※</a:t>
            </a:r>
            <a:r>
              <a:rPr lang="ja-JP" altLang="en-US" dirty="0"/>
              <a:t>少数の出資企業・個人から資金を預かり運用する、一種の信託業務を営む金融機関のこと。少数の出資者なので、当局の監督・規制を受けず、アグレッシブな投資をすることができる。また、少数</a:t>
            </a:r>
            <a:r>
              <a:rPr lang="en-US" altLang="ja-JP" dirty="0"/>
              <a:t>(</a:t>
            </a:r>
            <a:r>
              <a:rPr lang="ja-JP" altLang="en-US" dirty="0"/>
              <a:t>たとえば</a:t>
            </a:r>
            <a:r>
              <a:rPr lang="en-US" altLang="ja-JP" dirty="0"/>
              <a:t>100</a:t>
            </a:r>
            <a:r>
              <a:rPr lang="ja-JP" altLang="en-US" dirty="0"/>
              <a:t>人未満など</a:t>
            </a:r>
            <a:r>
              <a:rPr lang="en-US" altLang="ja-JP" dirty="0"/>
              <a:t>)</a:t>
            </a:r>
            <a:r>
              <a:rPr lang="ja-JP" altLang="en-US" dirty="0"/>
              <a:t>とはいえ、大金持ちや他のヘッジファンドや企業から出資を受けるうえに、レバレッジをかけるので、実際の運用金額は膨大であり、多大の影響を相場に及ぼす。</a:t>
            </a:r>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10</a:t>
            </a:r>
            <a:r>
              <a:rPr lang="ja-JP" altLang="en-US" dirty="0"/>
              <a:t>章　</a:t>
            </a:r>
            <a:r>
              <a:rPr lang="en-US" altLang="ja-JP" dirty="0"/>
              <a:t>EU</a:t>
            </a:r>
            <a:r>
              <a:rPr lang="ja-JP" altLang="en-US" dirty="0"/>
              <a:t>とユーロ　</a:t>
            </a:r>
            <a:endParaRPr kumimoji="1" lang="ja-JP" altLang="en-US" dirty="0"/>
          </a:p>
        </p:txBody>
      </p:sp>
    </p:spTree>
    <p:custDataLst>
      <p:tags r:id="rId1"/>
    </p:custDataLst>
    <p:extLst>
      <p:ext uri="{BB962C8B-B14F-4D97-AF65-F5344CB8AC3E}">
        <p14:creationId xmlns:p14="http://schemas.microsoft.com/office/powerpoint/2010/main" val="2615512713"/>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927588"/>
            <a:ext cx="11491547" cy="5534758"/>
          </a:xfrm>
        </p:spPr>
        <p:txBody>
          <a:bodyPr>
            <a:normAutofit/>
          </a:bodyPr>
          <a:lstStyle/>
          <a:p>
            <a:pPr marL="457200" indent="-457200" algn="l">
              <a:buFont typeface="Wingdings" panose="05000000000000000000" pitchFamily="2" charset="2"/>
              <a:buChar char="l"/>
            </a:pPr>
            <a:r>
              <a:rPr lang="en-US" altLang="ja-JP" sz="2800" dirty="0"/>
              <a:t>1999</a:t>
            </a:r>
            <a:r>
              <a:rPr lang="ja-JP" altLang="en-US" sz="2800" dirty="0"/>
              <a:t>年にユーロに参加していないのは、</a:t>
            </a:r>
            <a:r>
              <a:rPr lang="en-US" altLang="ja-JP" sz="2800" dirty="0"/>
              <a:t>EU15</a:t>
            </a:r>
            <a:r>
              <a:rPr lang="ja-JP" altLang="en-US" sz="2800" dirty="0"/>
              <a:t>ヵ国中、デンマーク、英国、スウェーデン、ギリシャである（ギリシャのみは少し遅れて、</a:t>
            </a:r>
            <a:r>
              <a:rPr lang="en-US" altLang="ja-JP" sz="2800" dirty="0"/>
              <a:t>2001</a:t>
            </a:r>
            <a:r>
              <a:rPr lang="ja-JP" altLang="en-US" sz="2800" dirty="0"/>
              <a:t>年の</a:t>
            </a:r>
            <a:r>
              <a:rPr lang="en-US" altLang="ja-JP" sz="2800" dirty="0"/>
              <a:t>1</a:t>
            </a:r>
            <a:r>
              <a:rPr lang="ja-JP" altLang="en-US" sz="2800" dirty="0"/>
              <a:t>月にユーロに参加している）。</a:t>
            </a:r>
          </a:p>
          <a:p>
            <a:pPr marL="457200" indent="-457200" algn="l">
              <a:buFont typeface="Wingdings" panose="05000000000000000000" pitchFamily="2" charset="2"/>
              <a:buChar char="l"/>
            </a:pPr>
            <a:r>
              <a:rPr lang="ja-JP" altLang="en-US" sz="2800" dirty="0"/>
              <a:t>その後、</a:t>
            </a:r>
            <a:r>
              <a:rPr lang="en-US" altLang="ja-JP" sz="2800" dirty="0"/>
              <a:t>EU</a:t>
            </a:r>
            <a:r>
              <a:rPr lang="ja-JP" altLang="en-US" sz="2800" dirty="0"/>
              <a:t>の拡大とともに、ユーロ参加国も少しずつ増えている。</a:t>
            </a:r>
          </a:p>
          <a:p>
            <a:pPr marL="457200" indent="-457200" algn="l">
              <a:buFont typeface="Wingdings" panose="05000000000000000000" pitchFamily="2" charset="2"/>
              <a:buChar char="l"/>
            </a:pPr>
            <a:r>
              <a:rPr lang="ja-JP" altLang="en-US" sz="2800" dirty="0"/>
              <a:t>なぜ欧州各国は通貨統合をしたのだろうか。いくつかの説がある。列挙すると、</a:t>
            </a:r>
            <a:endParaRPr kumimoji="1" lang="ja-JP" altLang="en-US" sz="2800"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10</a:t>
            </a:r>
            <a:r>
              <a:rPr lang="ja-JP" altLang="en-US" dirty="0"/>
              <a:t>章　</a:t>
            </a:r>
            <a:r>
              <a:rPr lang="en-US" altLang="ja-JP" dirty="0"/>
              <a:t>EU</a:t>
            </a:r>
            <a:r>
              <a:rPr lang="ja-JP" altLang="en-US" dirty="0"/>
              <a:t>とユーロ　</a:t>
            </a:r>
            <a:endParaRPr kumimoji="1" lang="ja-JP" altLang="en-US" dirty="0"/>
          </a:p>
        </p:txBody>
      </p:sp>
    </p:spTree>
    <p:custDataLst>
      <p:tags r:id="rId1"/>
    </p:custDataLst>
    <p:extLst>
      <p:ext uri="{BB962C8B-B14F-4D97-AF65-F5344CB8AC3E}">
        <p14:creationId xmlns:p14="http://schemas.microsoft.com/office/powerpoint/2010/main" val="3794516458"/>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0.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1.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2.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3.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4.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5.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6.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7.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8.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9.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2.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20.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21.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22.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23.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24.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3.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4.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5.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6.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7.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8.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9.xml><?xml version="1.0" encoding="utf-8"?>
<p:tagLst xmlns:a="http://schemas.openxmlformats.org/drawingml/2006/main" xmlns:r="http://schemas.openxmlformats.org/officeDocument/2006/relationships" xmlns:p="http://schemas.openxmlformats.org/presentationml/2006/main">
  <p:tag name="TIMING" val="|6.4|21.8|13|12.2|7.1|12|15.6"/>
</p:tagLst>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3_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1943</TotalTime>
  <Words>3804</Words>
  <Application>Microsoft Office PowerPoint</Application>
  <PresentationFormat>ワイド画面</PresentationFormat>
  <Paragraphs>198</Paragraphs>
  <Slides>25</Slides>
  <Notes>25</Notes>
  <HiddenSlides>0</HiddenSlides>
  <MMClips>0</MMClips>
  <ScaleCrop>false</ScaleCrop>
  <HeadingPairs>
    <vt:vector size="6" baseType="variant">
      <vt:variant>
        <vt:lpstr>使用されているフォント</vt:lpstr>
      </vt:variant>
      <vt:variant>
        <vt:i4>4</vt:i4>
      </vt:variant>
      <vt:variant>
        <vt:lpstr>テーマ</vt:lpstr>
      </vt:variant>
      <vt:variant>
        <vt:i4>5</vt:i4>
      </vt:variant>
      <vt:variant>
        <vt:lpstr>スライド タイトル</vt:lpstr>
      </vt:variant>
      <vt:variant>
        <vt:i4>25</vt:i4>
      </vt:variant>
    </vt:vector>
  </HeadingPairs>
  <TitlesOfParts>
    <vt:vector size="34" baseType="lpstr">
      <vt:lpstr>Arial</vt:lpstr>
      <vt:lpstr>Calibri</vt:lpstr>
      <vt:lpstr>Calibri Light</vt:lpstr>
      <vt:lpstr>Wingdings</vt:lpstr>
      <vt:lpstr>Office テーマ</vt:lpstr>
      <vt:lpstr>2_デザインの設定</vt:lpstr>
      <vt:lpstr>3_デザインの設定</vt:lpstr>
      <vt:lpstr>1_デザインの設定</vt:lpstr>
      <vt:lpstr>デザインの設定</vt:lpstr>
      <vt:lpstr>PowerPoint プレゼンテーション</vt:lpstr>
      <vt:lpstr>第10章　EUとユーロ　</vt:lpstr>
      <vt:lpstr>第10章　EUとユーロ　</vt:lpstr>
      <vt:lpstr>第10章　EUとユーロ　</vt:lpstr>
      <vt:lpstr>第10章　EUとユーロ　</vt:lpstr>
      <vt:lpstr>第10章　EUとユーロ　</vt:lpstr>
      <vt:lpstr>第10章　EUとユーロ　</vt:lpstr>
      <vt:lpstr>第10章　EUとユーロ　</vt:lpstr>
      <vt:lpstr>第10章　EUとユーロ　</vt:lpstr>
      <vt:lpstr>第10章　EUとユーロ　</vt:lpstr>
      <vt:lpstr>第10章　EUとユーロ　</vt:lpstr>
      <vt:lpstr>第10章　EUとユーロ　</vt:lpstr>
      <vt:lpstr>第10章　EUとユーロ　</vt:lpstr>
      <vt:lpstr>第10章　EUとユーロ　</vt:lpstr>
      <vt:lpstr>第10章　EUとユーロ　</vt:lpstr>
      <vt:lpstr>第10章　EUとユーロ　</vt:lpstr>
      <vt:lpstr>第10章　EUとユーロ　</vt:lpstr>
      <vt:lpstr>第10章　EUとユーロ　</vt:lpstr>
      <vt:lpstr>第10章　EUとユーロ　</vt:lpstr>
      <vt:lpstr>第10章　EUとユーロ　</vt:lpstr>
      <vt:lpstr>第10章　EUとユーロ　</vt:lpstr>
      <vt:lpstr>第10章　EUとユーロ　</vt:lpstr>
      <vt:lpstr>第10章　EUとユーロ　</vt:lpstr>
      <vt:lpstr>第10章　EUとユーロ　</vt:lpstr>
      <vt:lpstr>第10章　EUとユーロ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junmaeda</dc:creator>
  <cp:lastModifiedBy>前田　淳</cp:lastModifiedBy>
  <cp:revision>181</cp:revision>
  <dcterms:created xsi:type="dcterms:W3CDTF">2020-04-12T07:19:24Z</dcterms:created>
  <dcterms:modified xsi:type="dcterms:W3CDTF">2024-11-28T08:24:38Z</dcterms:modified>
</cp:coreProperties>
</file>