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32"/>
  </p:notesMasterIdLst>
  <p:handoutMasterIdLst>
    <p:handoutMasterId r:id="rId33"/>
  </p:handoutMasterIdLst>
  <p:sldIdLst>
    <p:sldId id="256" r:id="rId6"/>
    <p:sldId id="284" r:id="rId7"/>
    <p:sldId id="285" r:id="rId8"/>
    <p:sldId id="286" r:id="rId9"/>
    <p:sldId id="287" r:id="rId10"/>
    <p:sldId id="288" r:id="rId11"/>
    <p:sldId id="289" r:id="rId12"/>
    <p:sldId id="290" r:id="rId13"/>
    <p:sldId id="303" r:id="rId14"/>
    <p:sldId id="304" r:id="rId15"/>
    <p:sldId id="305" r:id="rId16"/>
    <p:sldId id="306" r:id="rId17"/>
    <p:sldId id="315" r:id="rId18"/>
    <p:sldId id="316" r:id="rId19"/>
    <p:sldId id="317" r:id="rId20"/>
    <p:sldId id="318" r:id="rId21"/>
    <p:sldId id="319" r:id="rId22"/>
    <p:sldId id="291" r:id="rId23"/>
    <p:sldId id="292" r:id="rId24"/>
    <p:sldId id="293" r:id="rId25"/>
    <p:sldId id="294" r:id="rId26"/>
    <p:sldId id="295" r:id="rId27"/>
    <p:sldId id="296" r:id="rId28"/>
    <p:sldId id="297" r:id="rId29"/>
    <p:sldId id="298" r:id="rId30"/>
    <p:sldId id="299" r:id="rId3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5250" autoAdjust="0"/>
  </p:normalViewPr>
  <p:slideViewPr>
    <p:cSldViewPr snapToGrid="0">
      <p:cViewPr varScale="1">
        <p:scale>
          <a:sx n="71" d="100"/>
          <a:sy n="71" d="100"/>
        </p:scale>
        <p:origin x="58" y="166"/>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2022/12/15</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2022/12/15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1238648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424180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3804452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1780553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3014768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38456716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31038422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3941187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6003312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4124977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11378180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18490605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1898217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29038188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21793625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29795151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3631979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26</a:t>
            </a:fld>
            <a:endParaRPr kumimoji="1" lang="ja-JP" altLang="en-US"/>
          </a:p>
        </p:txBody>
      </p:sp>
    </p:spTree>
    <p:extLst>
      <p:ext uri="{BB962C8B-B14F-4D97-AF65-F5344CB8AC3E}">
        <p14:creationId xmlns:p14="http://schemas.microsoft.com/office/powerpoint/2010/main" val="2621052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3788741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547858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1885513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1566249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3653417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2750347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369731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2022/12/15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2022/12/15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2022/12/15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2022/12/15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2022/12/15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2022/12/15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2022/12/15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2022/12/15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2022/12/15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2022/12/15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2022/12/15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2022/12/15</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2022/12/15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2022/12/15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2022/12/15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2022/12/15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2022/12/15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2022/12/15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2022/12/15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2022/12/15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sz="2800" dirty="0"/>
              <a:t>国内総生産（</a:t>
            </a:r>
            <a:r>
              <a:rPr lang="en-US" altLang="ja-JP" sz="2800" dirty="0"/>
              <a:t>GDP</a:t>
            </a:r>
            <a:r>
              <a:rPr lang="ja-JP" altLang="en-US" sz="2800" dirty="0"/>
              <a:t>）をあらためて説明する（わかりやすいように、簡易的・便宜的な説明が含まれている）。</a:t>
            </a:r>
          </a:p>
          <a:p>
            <a:pPr marL="342900" indent="-342900" algn="l">
              <a:lnSpc>
                <a:spcPct val="100000"/>
              </a:lnSpc>
              <a:spcBef>
                <a:spcPts val="500"/>
              </a:spcBef>
              <a:buFont typeface="Wingdings" panose="05000000000000000000" pitchFamily="2" charset="2"/>
              <a:buChar char="l"/>
            </a:pPr>
            <a:r>
              <a:rPr lang="ja-JP" altLang="en-US" sz="2800" dirty="0"/>
              <a:t>一国の</a:t>
            </a:r>
            <a:r>
              <a:rPr lang="en-US" altLang="ja-JP" sz="2800" dirty="0"/>
              <a:t>GDP</a:t>
            </a:r>
            <a:r>
              <a:rPr lang="ja-JP" altLang="en-US" sz="2800" dirty="0"/>
              <a:t>とは、「ある国の中で一定期間内に新たに生産された財・サービスの付加価値の合計」。経済の規模や成長度を測る統計。</a:t>
            </a:r>
          </a:p>
          <a:p>
            <a:pPr marL="342900" indent="-342900" algn="l">
              <a:lnSpc>
                <a:spcPct val="100000"/>
              </a:lnSpc>
              <a:spcBef>
                <a:spcPts val="500"/>
              </a:spcBef>
              <a:buFont typeface="Wingdings" panose="05000000000000000000" pitchFamily="2" charset="2"/>
              <a:buChar char="l"/>
            </a:pPr>
            <a:r>
              <a:rPr lang="ja-JP" altLang="en-US" sz="2800" dirty="0"/>
              <a:t>付加価値（</a:t>
            </a:r>
            <a:r>
              <a:rPr lang="en-US" altLang="ja-JP" sz="2800" dirty="0"/>
              <a:t>value added</a:t>
            </a:r>
            <a:r>
              <a:rPr lang="ja-JP" altLang="en-US" sz="2800" dirty="0"/>
              <a:t>）とは、たとえば</a:t>
            </a:r>
            <a:r>
              <a:rPr lang="en-US" altLang="ja-JP" sz="2800" dirty="0"/>
              <a:t>300</a:t>
            </a:r>
            <a:r>
              <a:rPr lang="ja-JP" altLang="en-US" sz="2800" dirty="0"/>
              <a:t>円で綿花を仕入れて綿糸を作り、</a:t>
            </a:r>
            <a:r>
              <a:rPr lang="en-US" altLang="ja-JP" sz="2800" dirty="0"/>
              <a:t>500</a:t>
            </a:r>
            <a:r>
              <a:rPr lang="ja-JP" altLang="en-US" sz="2800" dirty="0"/>
              <a:t>円で売却したとする。機械や他の原材料などのコストを捨象すれば、</a:t>
            </a:r>
            <a:r>
              <a:rPr lang="en-US" altLang="ja-JP" sz="2800" dirty="0"/>
              <a:t>500</a:t>
            </a:r>
            <a:r>
              <a:rPr lang="ja-JP" altLang="en-US" sz="2800" dirty="0"/>
              <a:t>円－</a:t>
            </a:r>
            <a:r>
              <a:rPr lang="en-US" altLang="ja-JP" sz="2800" dirty="0"/>
              <a:t>300</a:t>
            </a:r>
            <a:r>
              <a:rPr lang="ja-JP" altLang="en-US" sz="2800" dirty="0"/>
              <a:t>円の</a:t>
            </a:r>
            <a:r>
              <a:rPr lang="en-US" altLang="ja-JP" sz="2800" dirty="0"/>
              <a:t>200</a:t>
            </a:r>
            <a:r>
              <a:rPr lang="ja-JP" altLang="en-US" sz="2800" dirty="0"/>
              <a:t>円が付加価値。つまり、主に労賃＋利潤。</a:t>
            </a:r>
          </a:p>
          <a:p>
            <a:pPr marL="342900" indent="-342900" algn="l">
              <a:lnSpc>
                <a:spcPct val="100000"/>
              </a:lnSpc>
              <a:spcBef>
                <a:spcPts val="500"/>
              </a:spcBef>
              <a:buFont typeface="Wingdings" panose="05000000000000000000" pitchFamily="2" charset="2"/>
              <a:buChar char="l"/>
            </a:pPr>
            <a:r>
              <a:rPr lang="ja-JP" altLang="en-US" sz="2800" dirty="0"/>
              <a:t>綿花⇒綿糸⇒綿布⇒服、という具合に最終商品の服ができるまで、次のように企業間で取引されたとする（機械や他の材料などは省略）。</a:t>
            </a:r>
          </a:p>
          <a:p>
            <a:pPr marL="342900" indent="-342900" algn="l">
              <a:lnSpc>
                <a:spcPct val="100000"/>
              </a:lnSpc>
              <a:spcBef>
                <a:spcPts val="500"/>
              </a:spcBef>
              <a:buFont typeface="Wingdings" panose="05000000000000000000" pitchFamily="2" charset="2"/>
              <a:buChar char="l"/>
            </a:pPr>
            <a:r>
              <a:rPr lang="ja-JP" altLang="en-US" sz="2800" dirty="0"/>
              <a:t>綿花（</a:t>
            </a:r>
            <a:r>
              <a:rPr lang="en-US" altLang="ja-JP" sz="2800" dirty="0"/>
              <a:t>300</a:t>
            </a:r>
            <a:r>
              <a:rPr lang="ja-JP" altLang="en-US" sz="2800" dirty="0"/>
              <a:t>円）⇒綿糸（</a:t>
            </a:r>
            <a:r>
              <a:rPr lang="en-US" altLang="ja-JP" sz="2800" dirty="0"/>
              <a:t>500</a:t>
            </a:r>
            <a:r>
              <a:rPr lang="ja-JP" altLang="en-US" sz="2800" dirty="0"/>
              <a:t>円）⇒綿布（</a:t>
            </a:r>
            <a:r>
              <a:rPr lang="en-US" altLang="ja-JP" sz="2800" dirty="0"/>
              <a:t>900</a:t>
            </a:r>
            <a:r>
              <a:rPr lang="ja-JP" altLang="en-US" sz="2800" dirty="0"/>
              <a:t>円）⇒服（</a:t>
            </a:r>
            <a:r>
              <a:rPr lang="en-US" altLang="ja-JP" sz="2800" dirty="0"/>
              <a:t>1200</a:t>
            </a:r>
            <a:r>
              <a:rPr lang="ja-JP" altLang="en-US" sz="2800" dirty="0"/>
              <a:t>円）。</a:t>
            </a:r>
          </a:p>
          <a:p>
            <a:pPr marL="342900" indent="-342900" algn="l">
              <a:lnSpc>
                <a:spcPct val="100000"/>
              </a:lnSpc>
              <a:spcBef>
                <a:spcPts val="500"/>
              </a:spcBef>
              <a:buFont typeface="Wingdings" panose="05000000000000000000" pitchFamily="2" charset="2"/>
              <a:buChar char="l"/>
            </a:pPr>
            <a:r>
              <a:rPr lang="ja-JP" altLang="en-US" sz="2800" dirty="0"/>
              <a:t>付加価値の合計は、</a:t>
            </a:r>
            <a:r>
              <a:rPr lang="en-US" altLang="ja-JP" sz="2800" dirty="0"/>
              <a:t>300</a:t>
            </a:r>
            <a:r>
              <a:rPr lang="ja-JP" altLang="en-US" sz="2800" dirty="0"/>
              <a:t>＋</a:t>
            </a:r>
            <a:r>
              <a:rPr lang="en-US" altLang="ja-JP" sz="2800" dirty="0"/>
              <a:t>200</a:t>
            </a:r>
            <a:r>
              <a:rPr lang="ja-JP" altLang="en-US" sz="2800" dirty="0"/>
              <a:t>＋</a:t>
            </a:r>
            <a:r>
              <a:rPr lang="en-US" altLang="ja-JP" sz="2800" dirty="0"/>
              <a:t>400</a:t>
            </a:r>
            <a:r>
              <a:rPr lang="ja-JP" altLang="en-US" sz="2800" dirty="0"/>
              <a:t>＋</a:t>
            </a:r>
            <a:r>
              <a:rPr lang="en-US" altLang="ja-JP" sz="2800" dirty="0"/>
              <a:t>300</a:t>
            </a:r>
            <a:r>
              <a:rPr lang="ja-JP" altLang="en-US" sz="2800" dirty="0"/>
              <a:t>＝</a:t>
            </a:r>
            <a:r>
              <a:rPr lang="en-US" altLang="ja-JP" sz="2800" dirty="0"/>
              <a:t>1200</a:t>
            </a:r>
            <a:r>
              <a:rPr lang="ja-JP" altLang="en-US" sz="2800" dirty="0"/>
              <a:t>円。</a:t>
            </a:r>
            <a:r>
              <a:rPr lang="en-US" altLang="ja-JP" sz="2800" dirty="0"/>
              <a:t>※</a:t>
            </a:r>
            <a:r>
              <a:rPr lang="ja-JP" altLang="en-US" sz="2800" dirty="0"/>
              <a:t>最初の綿花は、大地からの採取によるもので、仕入れなしと仮定）。</a:t>
            </a:r>
          </a:p>
          <a:p>
            <a:pPr marL="342900" indent="-342900" algn="l">
              <a:lnSpc>
                <a:spcPct val="100000"/>
              </a:lnSpc>
              <a:spcBef>
                <a:spcPts val="500"/>
              </a:spcBef>
              <a:buFont typeface="Wingdings" panose="05000000000000000000" pitchFamily="2" charset="2"/>
              <a:buChar char="l"/>
            </a:pPr>
            <a:endParaRPr lang="ja-JP" altLang="en-US" dirty="0"/>
          </a:p>
          <a:p>
            <a:pPr algn="l">
              <a:lnSpc>
                <a:spcPct val="100000"/>
              </a:lnSpc>
              <a:spcBef>
                <a:spcPts val="500"/>
              </a:spcBef>
            </a:pPr>
            <a:endParaRPr lang="ja-JP" altLang="en-US" dirty="0"/>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7503B66D-145D-4318-96D1-D228F555F2CE}"/>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355696491"/>
      </p:ext>
    </p:extLst>
  </p:cSld>
  <p:clrMapOvr>
    <a:masterClrMapping/>
  </p:clrMapOvr>
  <mc:AlternateContent xmlns:mc="http://schemas.openxmlformats.org/markup-compatibility/2006" xmlns:p14="http://schemas.microsoft.com/office/powerpoint/2010/main">
    <mc:Choice Requires="p14">
      <p:transition spd="slow" p14:dur="2000" advTm="177084"/>
    </mc:Choice>
    <mc:Fallback xmlns="">
      <p:transition spd="slow" advTm="17708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sz="2800" dirty="0"/>
              <a:t>最終商品の価格と概念的には等しくなる。</a:t>
            </a:r>
          </a:p>
          <a:p>
            <a:pPr marL="342900" indent="-342900" algn="l">
              <a:lnSpc>
                <a:spcPct val="100000"/>
              </a:lnSpc>
              <a:spcBef>
                <a:spcPts val="500"/>
              </a:spcBef>
              <a:buFont typeface="Wingdings" panose="05000000000000000000" pitchFamily="2" charset="2"/>
              <a:buChar char="l"/>
            </a:pPr>
            <a:r>
              <a:rPr lang="ja-JP" altLang="en-US" sz="2800" dirty="0"/>
              <a:t>つまり、工程の途中での二重計算を排除している。</a:t>
            </a:r>
          </a:p>
          <a:p>
            <a:pPr marL="342900" indent="-342900" algn="l">
              <a:lnSpc>
                <a:spcPct val="100000"/>
              </a:lnSpc>
              <a:spcBef>
                <a:spcPts val="500"/>
              </a:spcBef>
              <a:buFont typeface="Wingdings" panose="05000000000000000000" pitchFamily="2" charset="2"/>
              <a:buChar char="l"/>
            </a:pPr>
            <a:r>
              <a:rPr lang="ja-JP" altLang="en-US" sz="2800" dirty="0"/>
              <a:t>もし、綿花⇒綿糸⇒綿布⇒服が一つの会社の中で行われたとしても、最終的に服が</a:t>
            </a:r>
            <a:r>
              <a:rPr lang="en-US" altLang="ja-JP" sz="2800" dirty="0"/>
              <a:t>1200</a:t>
            </a:r>
            <a:r>
              <a:rPr lang="ja-JP" altLang="en-US" sz="2800" dirty="0"/>
              <a:t>円で売られたのであれば、付加価値は</a:t>
            </a:r>
            <a:r>
              <a:rPr lang="en-US" altLang="ja-JP" sz="2800" dirty="0"/>
              <a:t>1200</a:t>
            </a:r>
            <a:r>
              <a:rPr lang="ja-JP" altLang="en-US" sz="2800" dirty="0"/>
              <a:t>円。企業の形態や卸売り・流通業者の有無などによって、データがブレない。</a:t>
            </a:r>
          </a:p>
          <a:p>
            <a:pPr marL="342900" indent="-342900" algn="l">
              <a:lnSpc>
                <a:spcPct val="100000"/>
              </a:lnSpc>
              <a:spcBef>
                <a:spcPts val="500"/>
              </a:spcBef>
              <a:buFont typeface="Wingdings" panose="05000000000000000000" pitchFamily="2" charset="2"/>
              <a:buChar char="l"/>
            </a:pPr>
            <a:r>
              <a:rPr lang="en-US" altLang="ja-JP" sz="2800" dirty="0"/>
              <a:t>GDP</a:t>
            </a:r>
            <a:r>
              <a:rPr lang="ja-JP" altLang="en-US" sz="2800" dirty="0"/>
              <a:t>はどうやって計測するか、･･････。</a:t>
            </a:r>
          </a:p>
          <a:p>
            <a:pPr marL="342900" indent="-342900" algn="l">
              <a:lnSpc>
                <a:spcPct val="100000"/>
              </a:lnSpc>
              <a:spcBef>
                <a:spcPts val="500"/>
              </a:spcBef>
              <a:buFont typeface="Wingdings" panose="05000000000000000000" pitchFamily="2" charset="2"/>
              <a:buChar char="l"/>
            </a:pPr>
            <a:r>
              <a:rPr lang="ja-JP" altLang="en-US" sz="2800" dirty="0"/>
              <a:t>国内総生産だから、いろいろな産業の産出額から中間投入の額を引くなどして把握できる。また、支出つまり財・サービスが売れた金額を集計していくことでも、推計できる。つまり、誰かが支出して買った＝売れた＝生産された、とみなす。</a:t>
            </a:r>
          </a:p>
          <a:p>
            <a:pPr marL="360000" indent="-457200" algn="l">
              <a:lnSpc>
                <a:spcPct val="100000"/>
              </a:lnSpc>
              <a:spcBef>
                <a:spcPts val="500"/>
              </a:spcBef>
            </a:pPr>
            <a:r>
              <a:rPr lang="ja-JP" altLang="en-US" sz="2800" dirty="0"/>
              <a:t>　  </a:t>
            </a:r>
            <a:r>
              <a:rPr lang="en-US" altLang="ja-JP" sz="2800" dirty="0"/>
              <a:t>※</a:t>
            </a:r>
            <a:r>
              <a:rPr lang="ja-JP" altLang="en-US" sz="2800" dirty="0"/>
              <a:t>売れ残りとか在庫の問題があるので、支出＝生産では</a:t>
            </a:r>
            <a:r>
              <a:rPr lang="ja-JP" altLang="en-US" sz="2800" dirty="0">
                <a:solidFill>
                  <a:srgbClr val="FF0000"/>
                </a:solidFill>
              </a:rPr>
              <a:t>ない</a:t>
            </a:r>
            <a:r>
              <a:rPr lang="ja-JP" altLang="en-US" sz="2800" dirty="0"/>
              <a:t>のでは、と思われるが、この点については、後ほど補足。</a:t>
            </a:r>
            <a:endParaRPr lang="ja-JP" altLang="en-US" sz="2000" dirty="0"/>
          </a:p>
          <a:p>
            <a:pPr marL="342900" indent="-342900" algn="l">
              <a:lnSpc>
                <a:spcPct val="100000"/>
              </a:lnSpc>
              <a:spcBef>
                <a:spcPts val="500"/>
              </a:spcBef>
              <a:buFont typeface="Wingdings" panose="05000000000000000000" pitchFamily="2" charset="2"/>
              <a:buChar char="l"/>
            </a:pPr>
            <a:endParaRPr lang="ja-JP" altLang="en-US" sz="2800" dirty="0"/>
          </a:p>
          <a:p>
            <a:pPr marL="342900" indent="-342900" algn="l">
              <a:lnSpc>
                <a:spcPct val="100000"/>
              </a:lnSpc>
              <a:spcBef>
                <a:spcPts val="500"/>
              </a:spcBef>
              <a:buFont typeface="Wingdings" panose="05000000000000000000" pitchFamily="2" charset="2"/>
              <a:buChar char="l"/>
            </a:pPr>
            <a:endParaRPr lang="ja-JP" altLang="en-US" dirty="0"/>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958454B0-72D4-45F0-9505-7503688CE72F}"/>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257449331"/>
      </p:ext>
    </p:extLst>
  </p:cSld>
  <p:clrMapOvr>
    <a:masterClrMapping/>
  </p:clrMapOvr>
  <mc:AlternateContent xmlns:mc="http://schemas.openxmlformats.org/markup-compatibility/2006" xmlns:p14="http://schemas.microsoft.com/office/powerpoint/2010/main">
    <mc:Choice Requires="p14">
      <p:transition spd="slow" p14:dur="2000" advTm="173812"/>
    </mc:Choice>
    <mc:Fallback xmlns="">
      <p:transition spd="slow" advTm="17381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sz="2800" dirty="0"/>
              <a:t>お金を支出する立場で分類してみると、</a:t>
            </a:r>
          </a:p>
          <a:p>
            <a:pPr marL="342900" indent="-342900" algn="l">
              <a:lnSpc>
                <a:spcPct val="100000"/>
              </a:lnSpc>
              <a:spcBef>
                <a:spcPts val="500"/>
              </a:spcBef>
              <a:buFont typeface="Wingdings" panose="05000000000000000000" pitchFamily="2" charset="2"/>
              <a:buChar char="l"/>
            </a:pPr>
            <a:r>
              <a:rPr lang="ja-JP" altLang="en-US" sz="2800" dirty="0"/>
              <a:t>消費者、企業、政府部門、外国部門。</a:t>
            </a:r>
          </a:p>
          <a:p>
            <a:pPr marL="342900" indent="-342900" algn="l">
              <a:lnSpc>
                <a:spcPct val="100000"/>
              </a:lnSpc>
              <a:spcBef>
                <a:spcPts val="500"/>
              </a:spcBef>
              <a:buFont typeface="Wingdings" panose="05000000000000000000" pitchFamily="2" charset="2"/>
              <a:buChar char="l"/>
            </a:pPr>
            <a:r>
              <a:rPr lang="ja-JP" altLang="en-US" sz="2800" dirty="0"/>
              <a:t>最後の外国部門の意味は、日本国内で生産された財が輸出されて、外国の企業や人が購入した、ということ。買手が外国にいるが、たしかに生産されたのは国内。</a:t>
            </a:r>
          </a:p>
          <a:p>
            <a:pPr marL="342900" indent="-342900" algn="l">
              <a:lnSpc>
                <a:spcPct val="100000"/>
              </a:lnSpc>
              <a:spcBef>
                <a:spcPts val="500"/>
              </a:spcBef>
              <a:buFont typeface="Wingdings" panose="05000000000000000000" pitchFamily="2" charset="2"/>
              <a:buChar char="l"/>
            </a:pPr>
            <a:r>
              <a:rPr lang="ja-JP" altLang="en-US" sz="2800" dirty="0"/>
              <a:t>そこで、</a:t>
            </a:r>
            <a:r>
              <a:rPr lang="en-US" altLang="ja-JP" sz="2800" dirty="0"/>
              <a:t>GDP=</a:t>
            </a:r>
            <a:r>
              <a:rPr lang="ja-JP" altLang="en-US" sz="2800" dirty="0"/>
              <a:t>個人消費</a:t>
            </a:r>
            <a:r>
              <a:rPr lang="en-US" altLang="ja-JP" sz="2800" dirty="0"/>
              <a:t>+</a:t>
            </a:r>
            <a:r>
              <a:rPr lang="ja-JP" altLang="en-US" sz="2800" dirty="0"/>
              <a:t>企業の支出（投資）</a:t>
            </a:r>
            <a:r>
              <a:rPr lang="en-US" altLang="ja-JP" sz="2800" dirty="0"/>
              <a:t>+</a:t>
            </a:r>
            <a:r>
              <a:rPr lang="ja-JP" altLang="en-US" sz="2800" dirty="0"/>
              <a:t>政府支出</a:t>
            </a:r>
            <a:r>
              <a:rPr lang="en-US" altLang="ja-JP" sz="2800" dirty="0"/>
              <a:t>+</a:t>
            </a:r>
            <a:r>
              <a:rPr lang="ja-JP" altLang="en-US" sz="2800" dirty="0"/>
              <a:t>輸出</a:t>
            </a:r>
            <a:r>
              <a:rPr lang="en-US" altLang="ja-JP" sz="2800" dirty="0"/>
              <a:t>=C+I+G+X</a:t>
            </a:r>
            <a:r>
              <a:rPr lang="ja-JP" altLang="en-US" sz="2800" dirty="0"/>
              <a:t> ということになる。</a:t>
            </a:r>
          </a:p>
          <a:p>
            <a:pPr marL="342900" indent="-342900" algn="l">
              <a:lnSpc>
                <a:spcPct val="100000"/>
              </a:lnSpc>
              <a:spcBef>
                <a:spcPts val="500"/>
              </a:spcBef>
              <a:buFont typeface="Wingdings" panose="05000000000000000000" pitchFamily="2" charset="2"/>
              <a:buChar char="l"/>
            </a:pPr>
            <a:r>
              <a:rPr lang="ja-JP" altLang="en-US" sz="2800" dirty="0"/>
              <a:t>ただし、個人や企業や政府が様々な買い物をする中には、輸入品も含まれている。輸入品は、国内で生産されたものではなく、外国で生産されたものなので、国内総生産には入れるべきではない。</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91ECBE46-D031-4B57-A103-89BAAFE691AB}"/>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355359571"/>
      </p:ext>
    </p:extLst>
  </p:cSld>
  <p:clrMapOvr>
    <a:masterClrMapping/>
  </p:clrMapOvr>
  <mc:AlternateContent xmlns:mc="http://schemas.openxmlformats.org/markup-compatibility/2006" xmlns:p14="http://schemas.microsoft.com/office/powerpoint/2010/main">
    <mc:Choice Requires="p14">
      <p:transition spd="slow" p14:dur="2000" advTm="128535"/>
    </mc:Choice>
    <mc:Fallback xmlns="">
      <p:transition spd="slow" advTm="12853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dirty="0"/>
              <a:t>家計の支出、企業の支出、政府の歳出をただ合計すると、そのうち輸入品への支出がどうしても算入されてしまう。</a:t>
            </a:r>
          </a:p>
          <a:p>
            <a:pPr marL="342900" indent="-342900" algn="l">
              <a:lnSpc>
                <a:spcPct val="100000"/>
              </a:lnSpc>
              <a:spcBef>
                <a:spcPts val="500"/>
              </a:spcBef>
              <a:buFont typeface="Wingdings" panose="05000000000000000000" pitchFamily="2" charset="2"/>
              <a:buChar char="l"/>
            </a:pPr>
            <a:r>
              <a:rPr lang="ja-JP" altLang="en-US" dirty="0"/>
              <a:t>そこで、最後に、</a:t>
            </a:r>
            <a:r>
              <a:rPr lang="en-US" altLang="ja-JP" dirty="0"/>
              <a:t>GDP</a:t>
            </a:r>
            <a:r>
              <a:rPr lang="ja-JP" altLang="en-US" dirty="0"/>
              <a:t>から輸入額を引く。つまり、</a:t>
            </a:r>
            <a:r>
              <a:rPr lang="en-US" altLang="ja-JP" dirty="0"/>
              <a:t>C+I+G+X-M </a:t>
            </a:r>
            <a:r>
              <a:rPr lang="ja-JP" altLang="en-US" dirty="0"/>
              <a:t>となる。</a:t>
            </a:r>
          </a:p>
          <a:p>
            <a:pPr marL="342900" indent="-342900" algn="l">
              <a:lnSpc>
                <a:spcPct val="100000"/>
              </a:lnSpc>
              <a:spcBef>
                <a:spcPts val="500"/>
              </a:spcBef>
              <a:buFont typeface="Wingdings" panose="05000000000000000000" pitchFamily="2" charset="2"/>
              <a:buChar char="l"/>
            </a:pPr>
            <a:r>
              <a:rPr lang="ja-JP" altLang="en-US" dirty="0"/>
              <a:t>こうして、国の様々な統計から、それぞれの項目の金額を捕捉（推計）して、</a:t>
            </a:r>
            <a:r>
              <a:rPr lang="en-US" altLang="ja-JP" dirty="0"/>
              <a:t>GDP</a:t>
            </a:r>
            <a:r>
              <a:rPr lang="ja-JP" altLang="en-US" dirty="0"/>
              <a:t>が割りだされている。</a:t>
            </a:r>
          </a:p>
          <a:p>
            <a:pPr algn="l">
              <a:lnSpc>
                <a:spcPct val="100000"/>
              </a:lnSpc>
              <a:spcBef>
                <a:spcPts val="500"/>
              </a:spcBef>
            </a:pPr>
            <a:endParaRPr lang="ja-JP" altLang="en-US" dirty="0"/>
          </a:p>
          <a:p>
            <a:pPr algn="l">
              <a:lnSpc>
                <a:spcPct val="100000"/>
              </a:lnSpc>
              <a:spcBef>
                <a:spcPts val="500"/>
              </a:spcBef>
            </a:pPr>
            <a:r>
              <a:rPr lang="en-US" altLang="ja-JP" dirty="0"/>
              <a:t>〔</a:t>
            </a:r>
            <a:r>
              <a:rPr lang="ja-JP" altLang="en-US" dirty="0"/>
              <a:t>補足</a:t>
            </a:r>
            <a:r>
              <a:rPr lang="en-US" altLang="ja-JP" dirty="0"/>
              <a:t>〕</a:t>
            </a:r>
            <a:endParaRPr lang="ja-JP" altLang="en-US" dirty="0"/>
          </a:p>
          <a:p>
            <a:pPr marL="342900" indent="-342900" algn="l">
              <a:lnSpc>
                <a:spcPct val="100000"/>
              </a:lnSpc>
              <a:spcBef>
                <a:spcPts val="500"/>
              </a:spcBef>
              <a:buFont typeface="Wingdings" panose="05000000000000000000" pitchFamily="2" charset="2"/>
              <a:buChar char="l"/>
            </a:pPr>
            <a:r>
              <a:rPr lang="ja-JP" altLang="en-US" dirty="0"/>
              <a:t>輸出入とは、財だけではなく、財・サービスを指す。</a:t>
            </a:r>
          </a:p>
          <a:p>
            <a:pPr marL="342900" indent="-342900" algn="l">
              <a:lnSpc>
                <a:spcPct val="100000"/>
              </a:lnSpc>
              <a:spcBef>
                <a:spcPts val="500"/>
              </a:spcBef>
              <a:buFont typeface="Wingdings" panose="05000000000000000000" pitchFamily="2" charset="2"/>
              <a:buChar char="l"/>
            </a:pPr>
            <a:r>
              <a:rPr lang="ja-JP" altLang="en-US" dirty="0"/>
              <a:t>投資は企業の支出といった便宜的な説明をしたが、実は個人が住宅を購入した金額などは、投資の項目に算入されている。日頃の生活のための日用品や耐久消費財とは、やや性質が違うため。家具や自動車などは消費に算入される。</a:t>
            </a:r>
          </a:p>
          <a:p>
            <a:pPr marL="342900" indent="-342900" algn="l">
              <a:lnSpc>
                <a:spcPct val="100000"/>
              </a:lnSpc>
              <a:spcBef>
                <a:spcPts val="500"/>
              </a:spcBef>
              <a:buFont typeface="Wingdings" panose="05000000000000000000" pitchFamily="2" charset="2"/>
              <a:buChar char="l"/>
            </a:pPr>
            <a:r>
              <a:rPr lang="ja-JP" altLang="en-US" dirty="0"/>
              <a:t>売れ残ってしまった分は、投資の項目に算入される。つまり、企業が在庫として買い取った</a:t>
            </a:r>
            <a:r>
              <a:rPr lang="ja-JP" altLang="en-US"/>
              <a:t>、とみなしている。</a:t>
            </a:r>
            <a:endParaRPr lang="ja-JP" altLang="en-US" dirty="0"/>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944C7151-817B-462C-81F2-53F3FE4AD940}"/>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175018539"/>
      </p:ext>
    </p:extLst>
  </p:cSld>
  <p:clrMapOvr>
    <a:masterClrMapping/>
  </p:clrMapOvr>
  <mc:AlternateContent xmlns:mc="http://schemas.openxmlformats.org/markup-compatibility/2006" xmlns:p14="http://schemas.microsoft.com/office/powerpoint/2010/main">
    <mc:Choice Requires="p14">
      <p:transition spd="slow" p14:dur="2000" advTm="160736"/>
    </mc:Choice>
    <mc:Fallback xmlns="">
      <p:transition spd="slow" advTm="16073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sz="2800" dirty="0"/>
              <a:t>次に、財・サービスが売れたということは、誰かの収入になっているということ。たとえば、企業の売上げは、従業員の給料、役員報酬、株主への配当といった個人への所得になるし、営業余剰として企業のものにもなる。また、様々な税金は公的部門の収入になっている。</a:t>
            </a:r>
          </a:p>
          <a:p>
            <a:pPr marL="342900" indent="-342900" algn="l">
              <a:lnSpc>
                <a:spcPct val="100000"/>
              </a:lnSpc>
              <a:spcBef>
                <a:spcPts val="500"/>
              </a:spcBef>
              <a:buFont typeface="Wingdings" panose="05000000000000000000" pitchFamily="2" charset="2"/>
              <a:buChar char="l"/>
            </a:pPr>
            <a:r>
              <a:rPr lang="ja-JP" altLang="en-US" sz="2800" dirty="0"/>
              <a:t>そこで、</a:t>
            </a:r>
            <a:r>
              <a:rPr lang="en-US" altLang="ja-JP" sz="2800" dirty="0"/>
              <a:t>GDP</a:t>
            </a:r>
            <a:r>
              <a:rPr lang="ja-JP" altLang="en-US" sz="2800" dirty="0"/>
              <a:t>＝消費＋貯蓄＋税金（</a:t>
            </a:r>
            <a:r>
              <a:rPr lang="en-US" altLang="ja-JP" sz="2800" dirty="0"/>
              <a:t>Y=</a:t>
            </a:r>
            <a:r>
              <a:rPr lang="en-US" altLang="ja-JP" sz="2800" dirty="0" err="1"/>
              <a:t>C+S+t</a:t>
            </a:r>
            <a:r>
              <a:rPr lang="ja-JP" altLang="en-US" sz="2800" dirty="0"/>
              <a:t>）と表現することもできる。つまり、収入は、使うか、貯めるか、納税するか、そのどれかの使い道しかない。これは分配面からみた</a:t>
            </a:r>
            <a:r>
              <a:rPr lang="en-US" altLang="ja-JP" sz="2800" dirty="0"/>
              <a:t>GDP</a:t>
            </a:r>
            <a:r>
              <a:rPr lang="ja-JP" altLang="en-US" sz="2800" dirty="0"/>
              <a:t>ということで、生産＝支出＝分配となり、これを三面等価の原則という。</a:t>
            </a:r>
          </a:p>
          <a:p>
            <a:pPr marL="342900" indent="-342900" algn="l">
              <a:lnSpc>
                <a:spcPct val="100000"/>
              </a:lnSpc>
              <a:spcBef>
                <a:spcPts val="500"/>
              </a:spcBef>
              <a:buFont typeface="Wingdings" panose="05000000000000000000" pitchFamily="2" charset="2"/>
              <a:buChar char="l"/>
            </a:pPr>
            <a:r>
              <a:rPr lang="ja-JP" altLang="en-US" sz="2800" dirty="0"/>
              <a:t>結局、</a:t>
            </a:r>
            <a:r>
              <a:rPr lang="en-US" altLang="ja-JP" sz="2800" dirty="0"/>
              <a:t>Y=C+I+G+X-M</a:t>
            </a:r>
            <a:r>
              <a:rPr lang="ja-JP" altLang="en-US" sz="2800" dirty="0"/>
              <a:t> および </a:t>
            </a:r>
            <a:r>
              <a:rPr lang="en-US" altLang="ja-JP" sz="2800" dirty="0"/>
              <a:t>Y=</a:t>
            </a:r>
            <a:r>
              <a:rPr lang="en-US" altLang="ja-JP" sz="2800" dirty="0" err="1"/>
              <a:t>C+S+t</a:t>
            </a:r>
            <a:r>
              <a:rPr lang="en-US" altLang="ja-JP" sz="2800" dirty="0"/>
              <a:t> </a:t>
            </a:r>
            <a:r>
              <a:rPr lang="ja-JP" altLang="en-US" sz="2800" dirty="0"/>
              <a:t>であり、左辺の</a:t>
            </a:r>
            <a:r>
              <a:rPr lang="en-US" altLang="ja-JP" sz="2800" dirty="0"/>
              <a:t>Y</a:t>
            </a:r>
            <a:r>
              <a:rPr lang="ja-JP" altLang="en-US" sz="2800" dirty="0"/>
              <a:t>は同じものなので、</a:t>
            </a:r>
            <a:r>
              <a:rPr lang="en-US" altLang="ja-JP" sz="2800" dirty="0"/>
              <a:t>S-I-(G-t)=X-M </a:t>
            </a:r>
            <a:r>
              <a:rPr lang="ja-JP" altLang="en-US" sz="2800" dirty="0"/>
              <a:t>となる。</a:t>
            </a:r>
          </a:p>
          <a:p>
            <a:pPr marL="342900" indent="-342900" algn="l">
              <a:lnSpc>
                <a:spcPct val="100000"/>
              </a:lnSpc>
              <a:spcBef>
                <a:spcPts val="500"/>
              </a:spcBef>
              <a:buFont typeface="Wingdings" panose="05000000000000000000" pitchFamily="2" charset="2"/>
              <a:buChar char="l"/>
            </a:pPr>
            <a:r>
              <a:rPr lang="ja-JP" altLang="en-US" sz="2800" dirty="0"/>
              <a:t>貿易・サービス収支（対外均衡）は、左辺の貯蓄投資バランスと等しい。</a:t>
            </a:r>
          </a:p>
          <a:p>
            <a:pPr algn="l">
              <a:lnSpc>
                <a:spcPct val="100000"/>
              </a:lnSpc>
              <a:spcBef>
                <a:spcPts val="500"/>
              </a:spcBef>
            </a:pPr>
            <a:r>
              <a:rPr lang="ja-JP" altLang="en-US" sz="2800" dirty="0"/>
              <a:t>　  </a:t>
            </a:r>
            <a:r>
              <a:rPr lang="en-US" altLang="ja-JP" sz="2800" dirty="0"/>
              <a:t>※</a:t>
            </a:r>
            <a:r>
              <a:rPr lang="ja-JP" altLang="en-US" sz="2800" dirty="0"/>
              <a:t>右辺を経常収支で表現する説明法もあり。</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37CB934D-8E45-46CD-A572-97B6E1FE1AE7}"/>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522772393"/>
      </p:ext>
    </p:extLst>
  </p:cSld>
  <p:clrMapOvr>
    <a:masterClrMapping/>
  </p:clrMapOvr>
  <mc:AlternateContent xmlns:mc="http://schemas.openxmlformats.org/markup-compatibility/2006" xmlns:p14="http://schemas.microsoft.com/office/powerpoint/2010/main">
    <mc:Choice Requires="p14">
      <p:transition spd="slow" p14:dur="2000" advTm="160139"/>
    </mc:Choice>
    <mc:Fallback xmlns="">
      <p:transition spd="slow" advTm="16013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095780"/>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sz="2800" dirty="0"/>
              <a:t>この </a:t>
            </a:r>
            <a:r>
              <a:rPr lang="en-US" altLang="ja-JP" dirty="0"/>
              <a:t>S-I-(G-t)=X-M </a:t>
            </a:r>
            <a:r>
              <a:rPr lang="ja-JP" altLang="en-US" dirty="0"/>
              <a:t>を根拠にして、次のような議論が行われる。</a:t>
            </a:r>
          </a:p>
          <a:p>
            <a:pPr marL="342900" indent="-342900" algn="l">
              <a:lnSpc>
                <a:spcPct val="100000"/>
              </a:lnSpc>
              <a:spcBef>
                <a:spcPts val="500"/>
              </a:spcBef>
              <a:buFont typeface="Wingdings" panose="05000000000000000000" pitchFamily="2" charset="2"/>
              <a:buChar char="l"/>
            </a:pPr>
            <a:r>
              <a:rPr lang="ja-JP" altLang="en-US" dirty="0"/>
              <a:t>「貿易・サービス収支は、その国の貯蓄投資バランス（</a:t>
            </a:r>
            <a:r>
              <a:rPr lang="en-US" altLang="ja-JP" dirty="0"/>
              <a:t>IS</a:t>
            </a:r>
            <a:r>
              <a:rPr lang="ja-JP" altLang="en-US" dirty="0"/>
              <a:t>バランス）によって左右される。日本や中国のように、貿易収支の黒字が大きい国は、貯蓄にくらべて投資が少なすぎるのだ。様々な規制や慣行のせいで、商品・サービスに魅力がなくて国民があまり消費せずに貯蓄ばかりしているからだ」。</a:t>
            </a:r>
          </a:p>
          <a:p>
            <a:pPr marL="342900" indent="-342900" algn="l">
              <a:lnSpc>
                <a:spcPct val="100000"/>
              </a:lnSpc>
              <a:spcBef>
                <a:spcPts val="500"/>
              </a:spcBef>
              <a:buFont typeface="Wingdings" panose="05000000000000000000" pitchFamily="2" charset="2"/>
              <a:buChar char="l"/>
            </a:pPr>
            <a:r>
              <a:rPr lang="ja-JP" altLang="en-US" dirty="0"/>
              <a:t>これは、アメリカの各論者が、貿易摩擦の相手国としての日本をこうやって論難して、日本はもっと規制緩和して、アメリカの産業・企業を受け入れるべきだ、などと言っていた。つまり、左辺が原因で右辺が結果、という主旨。</a:t>
            </a:r>
          </a:p>
          <a:p>
            <a:pPr marL="342900" indent="-342900" algn="l">
              <a:lnSpc>
                <a:spcPct val="100000"/>
              </a:lnSpc>
              <a:spcBef>
                <a:spcPts val="500"/>
              </a:spcBef>
              <a:buFont typeface="Wingdings" panose="05000000000000000000" pitchFamily="2" charset="2"/>
              <a:buChar char="l"/>
            </a:pPr>
            <a:r>
              <a:rPr lang="ja-JP" altLang="en-US" dirty="0"/>
              <a:t>これに対する反論としては、「日本の貿易収支が黒字なのは、製品の品質が良くて外国によく売れるからだ。つまり、輸出</a:t>
            </a:r>
            <a:r>
              <a:rPr lang="en-US" altLang="ja-JP" dirty="0"/>
              <a:t>X</a:t>
            </a:r>
            <a:r>
              <a:rPr lang="ja-JP" altLang="en-US" dirty="0"/>
              <a:t>が大きいのは、貯蓄投資バランスが原因ではなく、その高品質と低価格による。その結果、日本の企業が儲かり、国民の収入も増えて貯蓄が大きくなるのだ」などがある。つまり、右辺が原因で左辺が結果、という主旨。</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9" name="タイトル 1">
            <a:extLst>
              <a:ext uri="{FF2B5EF4-FFF2-40B4-BE49-F238E27FC236}">
                <a16:creationId xmlns:a16="http://schemas.microsoft.com/office/drawing/2014/main" id="{A4D09654-85DA-4507-A0A0-40321FBBC844}"/>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408980266"/>
      </p:ext>
    </p:extLst>
  </p:cSld>
  <p:clrMapOvr>
    <a:masterClrMapping/>
  </p:clrMapOvr>
  <mc:AlternateContent xmlns:mc="http://schemas.openxmlformats.org/markup-compatibility/2006" xmlns:p14="http://schemas.microsoft.com/office/powerpoint/2010/main">
    <mc:Choice Requires="p14">
      <p:transition spd="slow" p14:dur="2000" advTm="157252"/>
    </mc:Choice>
    <mc:Fallback xmlns="">
      <p:transition spd="slow" advTm="15725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en-US" altLang="ja-JP" sz="2800" dirty="0"/>
              <a:t>S-I-(G-t)=X-M </a:t>
            </a:r>
            <a:r>
              <a:rPr lang="ja-JP" altLang="en-US" sz="2800" dirty="0"/>
              <a:t>は、</a:t>
            </a:r>
            <a:r>
              <a:rPr lang="en-US" altLang="ja-JP" sz="2800" dirty="0"/>
              <a:t>GDP</a:t>
            </a:r>
            <a:r>
              <a:rPr lang="ja-JP" altLang="en-US" sz="2800" dirty="0"/>
              <a:t>の定義式から導かれるものであり、概念的には正しい。</a:t>
            </a:r>
          </a:p>
          <a:p>
            <a:pPr marL="342900" indent="-342900" algn="l">
              <a:lnSpc>
                <a:spcPct val="100000"/>
              </a:lnSpc>
              <a:spcBef>
                <a:spcPts val="500"/>
              </a:spcBef>
              <a:buFont typeface="Wingdings" panose="05000000000000000000" pitchFamily="2" charset="2"/>
              <a:buChar char="l"/>
            </a:pPr>
            <a:r>
              <a:rPr lang="ja-JP" altLang="en-US" sz="2800" dirty="0"/>
              <a:t>問題は、左辺と右辺のどちらが原因かということ。</a:t>
            </a:r>
          </a:p>
          <a:p>
            <a:pPr marL="342900" indent="-342900" algn="l">
              <a:lnSpc>
                <a:spcPct val="100000"/>
              </a:lnSpc>
              <a:spcBef>
                <a:spcPts val="500"/>
              </a:spcBef>
              <a:buFont typeface="Wingdings" panose="05000000000000000000" pitchFamily="2" charset="2"/>
              <a:buChar char="l"/>
            </a:pPr>
            <a:r>
              <a:rPr lang="ja-JP" altLang="en-US" sz="2800" dirty="0"/>
              <a:t>日本の対米貿易黒字の原因は、やはり日本の貯蓄投資バランスというよりも、日本製品の輸出競争力だったといえるのでは。</a:t>
            </a:r>
          </a:p>
          <a:p>
            <a:pPr marL="342900" indent="-342900" algn="l">
              <a:lnSpc>
                <a:spcPct val="100000"/>
              </a:lnSpc>
              <a:spcBef>
                <a:spcPts val="500"/>
              </a:spcBef>
              <a:buFont typeface="Wingdings" panose="05000000000000000000" pitchFamily="2" charset="2"/>
              <a:buChar char="l"/>
            </a:pPr>
            <a:r>
              <a:rPr lang="ja-JP" altLang="en-US" sz="2800" dirty="0"/>
              <a:t>しかし、左辺が右辺に影響することも否定できない。こんな議論がある。</a:t>
            </a:r>
          </a:p>
          <a:p>
            <a:pPr marL="342900" indent="-342900" algn="l">
              <a:lnSpc>
                <a:spcPct val="100000"/>
              </a:lnSpc>
              <a:spcBef>
                <a:spcPts val="500"/>
              </a:spcBef>
              <a:buFont typeface="Wingdings" panose="05000000000000000000" pitchFamily="2" charset="2"/>
              <a:buChar char="l"/>
            </a:pPr>
            <a:r>
              <a:rPr lang="ja-JP" altLang="en-US" sz="2800" dirty="0"/>
              <a:t>「少子高齢化が進む日本は、経常収支の黒字は減少してゆき、いずれは経常収支赤字の国になり、円安になる」。</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3DD02DE7-F449-410B-ACE4-0AF3335A2B93}"/>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574438250"/>
      </p:ext>
    </p:extLst>
  </p:cSld>
  <p:clrMapOvr>
    <a:masterClrMapping/>
  </p:clrMapOvr>
  <mc:AlternateContent xmlns:mc="http://schemas.openxmlformats.org/markup-compatibility/2006" xmlns:p14="http://schemas.microsoft.com/office/powerpoint/2010/main">
    <mc:Choice Requires="p14">
      <p:transition spd="slow" p14:dur="2000" advTm="80676"/>
    </mc:Choice>
    <mc:Fallback xmlns="">
      <p:transition spd="slow" advTm="8067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marL="342900" indent="-342900" algn="l">
              <a:lnSpc>
                <a:spcPct val="100000"/>
              </a:lnSpc>
              <a:spcBef>
                <a:spcPts val="500"/>
              </a:spcBef>
              <a:buFont typeface="Wingdings" panose="05000000000000000000" pitchFamily="2" charset="2"/>
              <a:buChar char="l"/>
            </a:pPr>
            <a:r>
              <a:rPr lang="ja-JP" altLang="en-US" sz="2800" dirty="0"/>
              <a:t>これは、左辺が右辺に影響して、その結果、円安になるというロジック。</a:t>
            </a:r>
          </a:p>
          <a:p>
            <a:pPr marL="342900" indent="-342900" algn="l">
              <a:lnSpc>
                <a:spcPct val="100000"/>
              </a:lnSpc>
              <a:spcBef>
                <a:spcPts val="500"/>
              </a:spcBef>
              <a:buFont typeface="Wingdings" panose="05000000000000000000" pitchFamily="2" charset="2"/>
              <a:buChar char="l"/>
            </a:pPr>
            <a:r>
              <a:rPr lang="ja-JP" altLang="en-US" sz="2800" dirty="0"/>
              <a:t>高齢者とくに年金生活者は、就労世代と違い収入が少なく、貯蓄の余地があまりない。つまり、</a:t>
            </a:r>
            <a:r>
              <a:rPr lang="en-US" altLang="ja-JP" sz="2800" dirty="0"/>
              <a:t>S</a:t>
            </a:r>
            <a:r>
              <a:rPr lang="ja-JP" altLang="en-US" sz="2800" dirty="0"/>
              <a:t>が小さい。少子高齢化が進むと、左辺の貯蓄投資バランスはだんだん減少していくので、右辺もマイナス化してゆく、という見方。</a:t>
            </a:r>
          </a:p>
          <a:p>
            <a:pPr marL="360000" algn="l">
              <a:lnSpc>
                <a:spcPct val="100000"/>
              </a:lnSpc>
              <a:spcBef>
                <a:spcPts val="500"/>
              </a:spcBef>
            </a:pPr>
            <a:r>
              <a:rPr lang="en-US" altLang="ja-JP" dirty="0"/>
              <a:t>※</a:t>
            </a:r>
            <a:r>
              <a:rPr lang="ja-JP" altLang="en-US" dirty="0"/>
              <a:t>高齢者は若い人よりも貯蓄が多いのでは、と疑問に思う人は、貯蓄をストックとして考えている。</a:t>
            </a:r>
            <a:r>
              <a:rPr lang="en-US" altLang="ja-JP" dirty="0"/>
              <a:t>GDP</a:t>
            </a:r>
            <a:r>
              <a:rPr lang="ja-JP" altLang="en-US" dirty="0"/>
              <a:t>や貯蓄投資バランスでいう貯蓄とは、フローつまり一年なら一年間に新たに生み出される貯蓄という意味であり、過去に作った貯金があるという話とは別。</a:t>
            </a:r>
          </a:p>
          <a:p>
            <a:pPr marL="457200" indent="-457200" algn="l">
              <a:lnSpc>
                <a:spcPct val="100000"/>
              </a:lnSpc>
              <a:spcBef>
                <a:spcPts val="500"/>
              </a:spcBef>
              <a:buFont typeface="Wingdings" panose="05000000000000000000" pitchFamily="2" charset="2"/>
              <a:buChar char="l"/>
            </a:pPr>
            <a:r>
              <a:rPr lang="ja-JP" altLang="en-US" sz="2800" dirty="0"/>
              <a:t>以上、</a:t>
            </a:r>
            <a:r>
              <a:rPr lang="en-US" altLang="ja-JP" sz="2800" dirty="0"/>
              <a:t>GDP</a:t>
            </a:r>
            <a:r>
              <a:rPr lang="ja-JP" altLang="en-US" sz="2800" dirty="0"/>
              <a:t>の話に逸れたが、まとめると、貿易・サービス収支（経常収支）は、その国の貯蓄投資バランスによって影響をある程度受ける。</a:t>
            </a:r>
          </a:p>
          <a:p>
            <a:pPr marL="360000" algn="l">
              <a:lnSpc>
                <a:spcPct val="100000"/>
              </a:lnSpc>
              <a:spcBef>
                <a:spcPts val="500"/>
              </a:spcBef>
            </a:pPr>
            <a:endParaRPr lang="ja-JP" altLang="en-US" sz="2800" dirty="0"/>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D2485727-8C2C-409B-AD5B-3503ACF7F0EE}"/>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2403011381"/>
      </p:ext>
    </p:extLst>
  </p:cSld>
  <p:clrMapOvr>
    <a:masterClrMapping/>
  </p:clrMapOvr>
  <mc:AlternateContent xmlns:mc="http://schemas.openxmlformats.org/markup-compatibility/2006" xmlns:p14="http://schemas.microsoft.com/office/powerpoint/2010/main">
    <mc:Choice Requires="p14">
      <p:transition spd="slow" p14:dur="2000" advTm="107599"/>
    </mc:Choice>
    <mc:Fallback xmlns="">
      <p:transition spd="slow" advTm="1075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まとめると、</a:t>
            </a:r>
            <a:r>
              <a:rPr kumimoji="1" lang="en-US" altLang="ja-JP" sz="2800" dirty="0"/>
              <a:t>IS</a:t>
            </a:r>
            <a:r>
              <a:rPr kumimoji="1" lang="ja-JP" altLang="en-US" sz="2800" dirty="0"/>
              <a:t>バランス論によれば、財政赤字が純貯蓄よりも大きな国では、経常収支が赤字になる。</a:t>
            </a:r>
          </a:p>
          <a:p>
            <a:pPr marL="457200" indent="-457200">
              <a:buFont typeface="Wingdings" panose="05000000000000000000" pitchFamily="2" charset="2"/>
              <a:buChar char="l"/>
            </a:pPr>
            <a:r>
              <a:rPr kumimoji="1" lang="ja-JP" altLang="en-US" sz="2800" dirty="0"/>
              <a:t>経常収支の赤字が長期で続けば、資本流出が起きて、通貨危機につながりかねない。よって、通貨が統一されているユーロ域にとっては、その参加国のどこかが大規模な財政赤字を出せば、ユーロの信認そのものに傷がつきかねないのである。</a:t>
            </a:r>
          </a:p>
          <a:p>
            <a:pPr marL="457200" indent="-457200">
              <a:buFont typeface="Wingdings" panose="05000000000000000000" pitchFamily="2" charset="2"/>
              <a:buChar char="l"/>
            </a:pPr>
            <a:r>
              <a:rPr kumimoji="1" lang="ja-JP" altLang="en-US" sz="2800" dirty="0"/>
              <a:t>そのため、こうした財政規律を要求する協定には、十分な根拠があるといえる。とはいえ、リーマンショック後の危機で、欧州各国の財政赤字は、</a:t>
            </a:r>
            <a:r>
              <a:rPr kumimoji="1" lang="en-US" altLang="ja-JP" sz="2800" dirty="0"/>
              <a:t>GDP</a:t>
            </a:r>
            <a:r>
              <a:rPr kumimoji="1" lang="ja-JP" altLang="en-US" sz="2800" dirty="0"/>
              <a:t>比で</a:t>
            </a:r>
            <a:r>
              <a:rPr kumimoji="1" lang="en-US" altLang="ja-JP" sz="2800" dirty="0"/>
              <a:t>3</a:t>
            </a:r>
            <a:r>
              <a:rPr kumimoji="1" lang="ja-JP" altLang="en-US" sz="2800" dirty="0"/>
              <a:t>パーセントを大きく超えてしまい、必ずしもこの決まりが厳密に守られてきたわけではない。</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11557352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以上で説明した、</a:t>
            </a:r>
            <a:r>
              <a:rPr kumimoji="1" lang="en-US" altLang="ja-JP" sz="2800" dirty="0"/>
              <a:t>EU</a:t>
            </a:r>
            <a:r>
              <a:rPr kumimoji="1" lang="ja-JP" altLang="en-US" sz="2800" dirty="0"/>
              <a:t>とユーロが抱える構造的な問題が露呈したのが、</a:t>
            </a:r>
            <a:r>
              <a:rPr kumimoji="1" lang="en-US" altLang="ja-JP" sz="2800" dirty="0"/>
              <a:t>2000</a:t>
            </a:r>
            <a:r>
              <a:rPr kumimoji="1" lang="ja-JP" altLang="en-US" sz="2800" dirty="0"/>
              <a:t>年代末の金融危機であった。</a:t>
            </a:r>
            <a:r>
              <a:rPr kumimoji="1" lang="en-US" altLang="ja-JP" sz="2800" dirty="0"/>
              <a:t>2007</a:t>
            </a:r>
            <a:r>
              <a:rPr kumimoji="1" lang="ja-JP" altLang="en-US" sz="2800" dirty="0"/>
              <a:t>年以降のアメリカでのサブプライム・ローン危機と、</a:t>
            </a:r>
            <a:r>
              <a:rPr kumimoji="1" lang="en-US" altLang="ja-JP" sz="2800" dirty="0"/>
              <a:t>08</a:t>
            </a:r>
            <a:r>
              <a:rPr kumimoji="1" lang="ja-JP" altLang="en-US" sz="2800" dirty="0"/>
              <a:t>年に起きたアメリカの投資銀行・リーマンブラザーズの倒産（リーマンショック）は、欧州の金融機関に深刻なダメージをもたらした。</a:t>
            </a:r>
          </a:p>
          <a:p>
            <a:pPr marL="457200" indent="-457200">
              <a:buFont typeface="Wingdings" panose="05000000000000000000" pitchFamily="2" charset="2"/>
              <a:buChar char="l"/>
            </a:pPr>
            <a:r>
              <a:rPr kumimoji="1" lang="ja-JP" altLang="en-US" sz="2800" dirty="0"/>
              <a:t>アメリカの証券化商品（資産担保証券など）を大量に保有していた欧州の金融機関は、その原資として短期の市場性のドル建て負債を作っていた。</a:t>
            </a:r>
          </a:p>
          <a:p>
            <a:pPr marL="457200" indent="-457200">
              <a:buFont typeface="Wingdings" panose="05000000000000000000" pitchFamily="2" charset="2"/>
              <a:buChar char="l"/>
            </a:pPr>
            <a:r>
              <a:rPr kumimoji="1" lang="ja-JP" altLang="en-US" sz="2800" dirty="0"/>
              <a:t>その結果、そうした資産の劣化によってドルの流動性危機に陥ってしまった。以下、その時期の経緯を見て</a:t>
            </a:r>
            <a:r>
              <a:rPr kumimoji="1" lang="ja-JP" altLang="en-US" sz="2800"/>
              <a:t>みよう。</a:t>
            </a:r>
            <a:endParaRPr kumimoji="1" lang="ja-JP" altLang="en-US" sz="2800" dirty="0"/>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155838508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lnSpcReduction="10000"/>
          </a:bodyPr>
          <a:lstStyle/>
          <a:p>
            <a:pPr algn="l"/>
            <a:r>
              <a:rPr lang="ja-JP" altLang="en-US" sz="2800" dirty="0"/>
              <a:t>第</a:t>
            </a:r>
            <a:r>
              <a:rPr lang="en-US" altLang="ja-JP" sz="2800" dirty="0"/>
              <a:t>2</a:t>
            </a:r>
            <a:r>
              <a:rPr lang="ja-JP" altLang="en-US" sz="2800" dirty="0"/>
              <a:t>節　通貨統合が抱える構造的問題</a:t>
            </a:r>
          </a:p>
          <a:p>
            <a:pPr algn="l"/>
            <a:endParaRPr lang="ja-JP" altLang="en-US" sz="2800" dirty="0"/>
          </a:p>
          <a:p>
            <a:pPr marL="457200" indent="-457200" algn="l">
              <a:buFont typeface="Wingdings" panose="05000000000000000000" pitchFamily="2" charset="2"/>
              <a:buChar char="l"/>
            </a:pPr>
            <a:r>
              <a:rPr lang="ja-JP" altLang="en-US" sz="2800" dirty="0"/>
              <a:t>欧州統合と単一通貨ユーロには、いくつかの構造的な問題が指摘されてきた（過去形で表現した理由は、いくつかの取組が実施された、または取り組み中であるため）。</a:t>
            </a:r>
            <a:endParaRPr lang="en-US" altLang="ja-JP" sz="2800" dirty="0"/>
          </a:p>
          <a:p>
            <a:pPr marL="457200" indent="-457200" algn="l">
              <a:buFont typeface="Wingdings" panose="05000000000000000000" pitchFamily="2" charset="2"/>
              <a:buChar char="l"/>
            </a:pPr>
            <a:r>
              <a:rPr lang="ja-JP" altLang="en-US" sz="2800" dirty="0"/>
              <a:t>第一は、最適通貨圏ではないにもかかわらず、通貨を統合してしまったヒズミである。</a:t>
            </a:r>
            <a:endParaRPr lang="en-US" altLang="ja-JP" sz="2800" dirty="0"/>
          </a:p>
          <a:p>
            <a:pPr marL="457200" indent="-457200" algn="l">
              <a:buFont typeface="Wingdings" panose="05000000000000000000" pitchFamily="2" charset="2"/>
              <a:buChar char="l"/>
            </a:pPr>
            <a:r>
              <a:rPr lang="ja-JP" altLang="en-US" sz="2800" dirty="0"/>
              <a:t>たとえば、インフレ率が高い国と低い国が混在しているのに、通貨が一つになってしったので、物価の安定のための金融政策が難しくなる。ユーロの金利は、ユーロ参加国の物価変化率を加重平均して決定されている。つまり、インフレ率が高い国にとっては、金利を高めにして引き締めないといけない。逆に、インフレ率が低い、または、デフレの状態に国にとっては、金利は低めが良い。しかし、ユーロの金利は、その中間になってしまうのだ。</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30994651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en-US" altLang="ja-JP" sz="2800" dirty="0"/>
              <a:t>2006</a:t>
            </a:r>
            <a:r>
              <a:rPr kumimoji="1" lang="ja-JP" altLang="en-US" sz="2800" dirty="0"/>
              <a:t>年頃から不良債権の増大が言われてきたアメリカのサブプライム・ローン市場は、</a:t>
            </a:r>
            <a:r>
              <a:rPr kumimoji="1" lang="en-US" altLang="ja-JP" sz="2800" dirty="0"/>
              <a:t>2007</a:t>
            </a:r>
            <a:r>
              <a:rPr kumimoji="1" lang="ja-JP" altLang="en-US" sz="2800" dirty="0"/>
              <a:t>年の春にはその深刻さが知れ渡った。</a:t>
            </a:r>
          </a:p>
          <a:p>
            <a:pPr marL="457200" indent="-457200">
              <a:buFont typeface="Wingdings" panose="05000000000000000000" pitchFamily="2" charset="2"/>
              <a:buChar char="l"/>
            </a:pPr>
            <a:r>
              <a:rPr kumimoji="1" lang="en-US" altLang="ja-JP" sz="2800" dirty="0"/>
              <a:t>2008</a:t>
            </a:r>
            <a:r>
              <a:rPr kumimoji="1" lang="ja-JP" altLang="en-US" sz="2800" dirty="0"/>
              <a:t>年</a:t>
            </a:r>
            <a:r>
              <a:rPr kumimoji="1" lang="en-US" altLang="ja-JP" sz="2800" dirty="0"/>
              <a:t>9</a:t>
            </a:r>
            <a:r>
              <a:rPr kumimoji="1" lang="ja-JP" altLang="en-US" sz="2800" dirty="0"/>
              <a:t>月</a:t>
            </a:r>
            <a:r>
              <a:rPr kumimoji="1" lang="en-US" altLang="ja-JP" sz="2800" dirty="0"/>
              <a:t>15</a:t>
            </a:r>
            <a:r>
              <a:rPr kumimoji="1" lang="ja-JP" altLang="en-US" sz="2800" dirty="0"/>
              <a:t>日には、米投資銀行のリーマン・ブラザーズが、連邦破産法</a:t>
            </a:r>
            <a:r>
              <a:rPr kumimoji="1" lang="en-US" altLang="ja-JP" sz="2800" dirty="0"/>
              <a:t>11</a:t>
            </a:r>
            <a:r>
              <a:rPr kumimoji="1" lang="ja-JP" altLang="en-US" sz="2800" dirty="0"/>
              <a:t>章</a:t>
            </a:r>
            <a:r>
              <a:rPr kumimoji="1" lang="en-US" altLang="ja-JP" sz="2800" dirty="0"/>
              <a:t>(</a:t>
            </a:r>
            <a:r>
              <a:rPr kumimoji="1" lang="ja-JP" altLang="en-US" sz="2800" dirty="0"/>
              <a:t>日本の民事再生法に相当</a:t>
            </a:r>
            <a:r>
              <a:rPr kumimoji="1" lang="en-US" altLang="ja-JP" sz="2800" dirty="0"/>
              <a:t>)</a:t>
            </a:r>
            <a:r>
              <a:rPr kumimoji="1" lang="ja-JP" altLang="en-US" sz="2800" dirty="0"/>
              <a:t>の適用を申請し、倒産した。</a:t>
            </a:r>
          </a:p>
          <a:p>
            <a:pPr marL="457200" indent="-457200">
              <a:buFont typeface="Wingdings" panose="05000000000000000000" pitchFamily="2" charset="2"/>
              <a:buChar char="l"/>
            </a:pPr>
            <a:r>
              <a:rPr kumimoji="1" lang="ja-JP" altLang="en-US" sz="2800" dirty="0"/>
              <a:t>その後、金融危機は欧州に波及し、当初は、アメリカよりもむしろ欧州の方が、ダメージが大きかった。</a:t>
            </a:r>
          </a:p>
          <a:p>
            <a:pPr marL="457200" indent="-457200">
              <a:buFont typeface="Wingdings" panose="05000000000000000000" pitchFamily="2" charset="2"/>
              <a:buChar char="l"/>
            </a:pPr>
            <a:r>
              <a:rPr kumimoji="1" lang="ja-JP" altLang="en-US" sz="2800" dirty="0"/>
              <a:t>その理由に関して、岩田健治</a:t>
            </a:r>
            <a:r>
              <a:rPr kumimoji="1" lang="en-US" altLang="ja-JP" sz="2800" dirty="0"/>
              <a:t>(2009)</a:t>
            </a:r>
            <a:r>
              <a:rPr kumimoji="1" lang="ja-JP" altLang="en-US" sz="2800" dirty="0"/>
              <a:t>「なぜヨーロッパで危機が顕在化したのか？」</a:t>
            </a:r>
            <a:r>
              <a:rPr kumimoji="1" lang="en-US" altLang="ja-JP" sz="2800" dirty="0"/>
              <a:t>『</a:t>
            </a:r>
            <a:r>
              <a:rPr kumimoji="1" lang="ja-JP" altLang="en-US" sz="2800" dirty="0"/>
              <a:t>世界経済評論</a:t>
            </a:r>
            <a:r>
              <a:rPr kumimoji="1" lang="en-US" altLang="ja-JP" sz="2800" dirty="0"/>
              <a:t>』3</a:t>
            </a:r>
            <a:r>
              <a:rPr kumimoji="1" lang="ja-JP" altLang="en-US" sz="2800" dirty="0"/>
              <a:t>月号は、以下のように述べている。</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333630680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r>
              <a:rPr kumimoji="1" lang="ja-JP" altLang="en-US" sz="2800" dirty="0"/>
              <a:t>「アメリカ内の</a:t>
            </a:r>
            <a:r>
              <a:rPr kumimoji="1" lang="en-US" altLang="ja-JP" sz="2800" dirty="0"/>
              <a:t>『</a:t>
            </a:r>
            <a:r>
              <a:rPr kumimoji="1" lang="ja-JP" altLang="en-US" sz="2800" dirty="0"/>
              <a:t>影の銀行制度</a:t>
            </a:r>
            <a:r>
              <a:rPr kumimoji="1" lang="en-US" altLang="ja-JP" sz="2800" dirty="0"/>
              <a:t>』</a:t>
            </a:r>
            <a:r>
              <a:rPr kumimoji="1" lang="ja-JP" altLang="en-US" sz="2800" dirty="0"/>
              <a:t>に累積しつつあった各種リスクは、金融グローバル化の下で世界的に拡散することが可能であった。域内の不況から低収益にあえぐ欧州の金融機関の一部がそれに飛びついた。･･････</a:t>
            </a:r>
            <a:r>
              <a:rPr kumimoji="1" lang="en-US" altLang="ja-JP" sz="2800" dirty="0"/>
              <a:t>2007</a:t>
            </a:r>
            <a:r>
              <a:rPr kumimoji="1" lang="ja-JP" altLang="en-US" sz="2800" dirty="0"/>
              <a:t>年時点でのアメリカ</a:t>
            </a:r>
            <a:r>
              <a:rPr kumimoji="1" lang="en-US" altLang="ja-JP" sz="2800" dirty="0"/>
              <a:t>ABS-CDO</a:t>
            </a:r>
            <a:r>
              <a:rPr kumimoji="1" lang="ja-JP" altLang="en-US" sz="2800" dirty="0"/>
              <a:t>保有先の地域別割合は、アメリカ</a:t>
            </a:r>
            <a:r>
              <a:rPr kumimoji="1" lang="en-US" altLang="ja-JP" sz="2800" dirty="0"/>
              <a:t>80</a:t>
            </a:r>
            <a:r>
              <a:rPr kumimoji="1" lang="ja-JP" altLang="en-US" sz="2800" dirty="0"/>
              <a:t>％、欧州</a:t>
            </a:r>
            <a:r>
              <a:rPr kumimoji="1" lang="en-US" altLang="ja-JP" sz="2800" dirty="0"/>
              <a:t>15</a:t>
            </a:r>
            <a:r>
              <a:rPr kumimoji="1" lang="ja-JP" altLang="en-US" sz="2800" dirty="0"/>
              <a:t>％、アジア</a:t>
            </a:r>
            <a:r>
              <a:rPr kumimoji="1" lang="en-US" altLang="ja-JP" sz="2800" dirty="0"/>
              <a:t>7</a:t>
            </a:r>
            <a:r>
              <a:rPr kumimoji="1" lang="ja-JP" altLang="en-US" sz="2800" dirty="0"/>
              <a:t>％であった。･･････またアメリカ</a:t>
            </a:r>
            <a:r>
              <a:rPr kumimoji="1" lang="en-US" altLang="ja-JP" sz="2800" dirty="0"/>
              <a:t>SEC</a:t>
            </a:r>
            <a:r>
              <a:rPr kumimoji="1" lang="ja-JP" altLang="en-US" sz="2800" dirty="0"/>
              <a:t>によるヘッジファンド規制強化を嫌ったヘッジファンドが</a:t>
            </a:r>
            <a:r>
              <a:rPr kumimoji="1" lang="en-US" altLang="ja-JP" sz="2800" dirty="0"/>
              <a:t>06</a:t>
            </a:r>
            <a:r>
              <a:rPr kumimoji="1" lang="ja-JP" altLang="en-US" sz="2800" dirty="0"/>
              <a:t>年までに欧州にシフトしたという指摘もある。かくして欧州の銀行の多くが、</a:t>
            </a:r>
            <a:r>
              <a:rPr kumimoji="1" lang="en-US" altLang="ja-JP" sz="2800" dirty="0"/>
              <a:t>07</a:t>
            </a:r>
            <a:r>
              <a:rPr kumimoji="1" lang="ja-JP" altLang="en-US" sz="2800" dirty="0"/>
              <a:t>年金融危機ぼっ発の時点で、バブルに支えられたアメリカの住宅金融、商業不動産金融、関連する</a:t>
            </a:r>
            <a:r>
              <a:rPr kumimoji="1" lang="en-US" altLang="ja-JP" sz="2800" dirty="0"/>
              <a:t>『</a:t>
            </a:r>
            <a:r>
              <a:rPr kumimoji="1" lang="ja-JP" altLang="en-US" sz="2800" dirty="0"/>
              <a:t>影の銀行制度</a:t>
            </a:r>
            <a:r>
              <a:rPr kumimoji="1" lang="en-US" altLang="ja-JP" sz="2800" dirty="0"/>
              <a:t>』</a:t>
            </a:r>
            <a:r>
              <a:rPr kumimoji="1" lang="ja-JP" altLang="en-US" sz="2800" dirty="0"/>
              <a:t>に深くコミットしていたことがわかる </a:t>
            </a:r>
            <a:r>
              <a:rPr kumimoji="1" lang="en-US" altLang="ja-JP" sz="2800" dirty="0"/>
              <a:t>)</a:t>
            </a:r>
            <a:r>
              <a:rPr kumimoji="1" lang="ja-JP" altLang="en-US" sz="2800" dirty="0"/>
              <a:t>」（岩田、</a:t>
            </a:r>
            <a:r>
              <a:rPr kumimoji="1" lang="en-US" altLang="ja-JP" sz="2800" dirty="0"/>
              <a:t>2009</a:t>
            </a:r>
            <a:r>
              <a:rPr kumimoji="1" lang="ja-JP" altLang="en-US" sz="2800" dirty="0"/>
              <a:t>、</a:t>
            </a:r>
            <a:r>
              <a:rPr kumimoji="1" lang="en-US" altLang="ja-JP" sz="2800" dirty="0"/>
              <a:t>34</a:t>
            </a:r>
            <a:r>
              <a:rPr kumimoji="1" lang="ja-JP" altLang="en-US" sz="2800" dirty="0"/>
              <a:t>頁）。</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389377160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影の銀行制度（</a:t>
            </a:r>
            <a:r>
              <a:rPr kumimoji="1" lang="en-US" altLang="ja-JP" sz="2800" dirty="0"/>
              <a:t>shadow banking</a:t>
            </a:r>
            <a:r>
              <a:rPr kumimoji="1" lang="ja-JP" altLang="en-US" sz="2800" dirty="0"/>
              <a:t>）とは、預金を受け入れて、それを短期および中長期の実物的な投資のための貸付けに使うという従来型の商業銀行業務ではなく、投資銀行業務などの非従来型の業務に銀行が進出していることをいう。または、従来型の銀行ではない、ヘッジファンドや投資銀行などの金融機関・金融業務全般のことを意味している。</a:t>
            </a:r>
          </a:p>
          <a:p>
            <a:pPr marL="457200" indent="-457200">
              <a:buFont typeface="Wingdings" panose="05000000000000000000" pitchFamily="2" charset="2"/>
              <a:buChar char="l"/>
            </a:pPr>
            <a:r>
              <a:rPr kumimoji="1" lang="ja-JP" altLang="en-US" sz="2800" dirty="0"/>
              <a:t>欧州の銀行は、高いレバレッジをかけるとともに、従来型の預金ではなく市場性の資金で調達し、アメリカの</a:t>
            </a:r>
            <a:r>
              <a:rPr kumimoji="1" lang="en-US" altLang="ja-JP" sz="2800" dirty="0"/>
              <a:t>ABS</a:t>
            </a:r>
            <a:r>
              <a:rPr kumimoji="1" lang="ja-JP" altLang="en-US" sz="2800" dirty="0"/>
              <a:t>や</a:t>
            </a:r>
            <a:r>
              <a:rPr kumimoji="1" lang="en-US" altLang="ja-JP" sz="2800" dirty="0"/>
              <a:t>CDO</a:t>
            </a:r>
            <a:r>
              <a:rPr kumimoji="1" lang="ja-JP" altLang="en-US" sz="2800" dirty="0"/>
              <a:t>を購入するといった取引を行っていた。満期からみると、短期借り・長期貸しである。</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224356847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もちろん、アメリカの資産担保証券はドル建てなので、サブプライム・ローン危機が起きると、欧州の金融機関は資産側の価値実現（すなわち返済）が滞るとともに、信用不安から市場性の資金調達のコストが跳ね上がり、とたんに流動性のリスクに直面することとなったのである。</a:t>
            </a:r>
          </a:p>
          <a:p>
            <a:pPr marL="457200" indent="-457200">
              <a:buFont typeface="Wingdings" panose="05000000000000000000" pitchFamily="2" charset="2"/>
              <a:buChar char="l"/>
            </a:pPr>
            <a:r>
              <a:rPr kumimoji="1" lang="ja-JP" altLang="en-US" sz="2800" dirty="0"/>
              <a:t>初期に深刻な影響を受けたのは、アイスランドである。金融立国を目指して、金融規制緩和を進めてきたアイスランドには、大量の資本が流入していたが、金融危機とともに資金流出と通貨の減価にみまわれ、アイスランド経済は崩壊寸前の状況ともいわれた。</a:t>
            </a:r>
          </a:p>
          <a:p>
            <a:pPr marL="457200" indent="-457200">
              <a:buFont typeface="Wingdings" panose="05000000000000000000" pitchFamily="2" charset="2"/>
              <a:buChar char="l"/>
            </a:pPr>
            <a:r>
              <a:rPr kumimoji="1" lang="ja-JP" altLang="en-US" sz="2800" dirty="0"/>
              <a:t>また、</a:t>
            </a:r>
            <a:r>
              <a:rPr kumimoji="1" lang="en-US" altLang="ja-JP" sz="2800" dirty="0"/>
              <a:t>2004</a:t>
            </a:r>
            <a:r>
              <a:rPr kumimoji="1" lang="ja-JP" altLang="en-US" sz="2800" dirty="0"/>
              <a:t>年</a:t>
            </a:r>
            <a:r>
              <a:rPr kumimoji="1" lang="en-US" altLang="ja-JP" sz="2800" dirty="0"/>
              <a:t>5</a:t>
            </a:r>
            <a:r>
              <a:rPr kumimoji="1" lang="ja-JP" altLang="en-US" sz="2800" dirty="0"/>
              <a:t>月に中東欧</a:t>
            </a:r>
            <a:r>
              <a:rPr kumimoji="1" lang="en-US" altLang="ja-JP" sz="2800" dirty="0"/>
              <a:t>10</a:t>
            </a:r>
            <a:r>
              <a:rPr kumimoji="1" lang="ja-JP" altLang="en-US" sz="2800" dirty="0"/>
              <a:t>ヵ国が</a:t>
            </a:r>
            <a:r>
              <a:rPr kumimoji="1" lang="en-US" altLang="ja-JP" sz="2800" dirty="0"/>
              <a:t>EU</a:t>
            </a:r>
            <a:r>
              <a:rPr kumimoji="1" lang="ja-JP" altLang="en-US" sz="2800" dirty="0"/>
              <a:t>に加盟したが、その数年前から同地域への直接投資が激増していた。</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203236179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とくに、ポーランド、ハンガリー、チェコ、バルト</a:t>
            </a:r>
            <a:r>
              <a:rPr kumimoji="1" lang="en-US" altLang="ja-JP" sz="2800" dirty="0"/>
              <a:t>3</a:t>
            </a:r>
            <a:r>
              <a:rPr kumimoji="1" lang="ja-JP" altLang="en-US" sz="2800" dirty="0"/>
              <a:t>国（エストニア、ラトビア、リトアニア）への欧州先進国からの直接投資が多かった。</a:t>
            </a:r>
          </a:p>
          <a:p>
            <a:pPr marL="457200" indent="-457200">
              <a:buFont typeface="Wingdings" panose="05000000000000000000" pitchFamily="2" charset="2"/>
              <a:buChar char="l"/>
            </a:pPr>
            <a:r>
              <a:rPr kumimoji="1" lang="ja-JP" altLang="en-US" sz="2800" dirty="0"/>
              <a:t>それらの国は、受け入れた企業の活動によって、近隣諸国への輸出が増え、経済成長率が高く推移した。</a:t>
            </a:r>
          </a:p>
          <a:p>
            <a:pPr marL="457200" indent="-457200">
              <a:buFont typeface="Wingdings" panose="05000000000000000000" pitchFamily="2" charset="2"/>
              <a:buChar char="l"/>
            </a:pPr>
            <a:r>
              <a:rPr kumimoji="1" lang="ja-JP" altLang="en-US" sz="2800" dirty="0"/>
              <a:t>そのため、銀行融資や証券投資でも、大量の資金が流入してバブルの様相を呈していたが、世界金融危機によって、その成長シナリオが崩壊し、ラトビアは</a:t>
            </a:r>
            <a:r>
              <a:rPr kumimoji="1" lang="en-US" altLang="ja-JP" sz="2800" dirty="0"/>
              <a:t>IMF</a:t>
            </a:r>
            <a:r>
              <a:rPr kumimoji="1" lang="ja-JP" altLang="en-US" sz="2800" dirty="0"/>
              <a:t>からの融資を受けることとなった。</a:t>
            </a:r>
          </a:p>
          <a:p>
            <a:pPr marL="457200" indent="-457200">
              <a:buFont typeface="Wingdings" panose="05000000000000000000" pitchFamily="2" charset="2"/>
              <a:buChar char="l"/>
            </a:pPr>
            <a:r>
              <a:rPr kumimoji="1" lang="ja-JP" altLang="en-US" sz="2800" dirty="0"/>
              <a:t>また、アイルランド、イギリスなども次々と金融危機や銀行の経営危機に見舞われた。</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146399537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次に危機が顕在化したのが、ギリシャである。とくに、財政危機が起きた。</a:t>
            </a:r>
          </a:p>
          <a:p>
            <a:pPr marL="457200" indent="-457200">
              <a:buFont typeface="Wingdings" panose="05000000000000000000" pitchFamily="2" charset="2"/>
              <a:buChar char="l"/>
            </a:pPr>
            <a:r>
              <a:rPr kumimoji="1" lang="ja-JP" altLang="en-US" sz="2800" dirty="0"/>
              <a:t>元々財政基盤が脆弱なうえに、リーマンショック後の不況で税収が伸び悩み、国債への元利払いができない懸念が広がった。</a:t>
            </a:r>
          </a:p>
          <a:p>
            <a:pPr marL="457200" indent="-457200">
              <a:buFont typeface="Wingdings" panose="05000000000000000000" pitchFamily="2" charset="2"/>
              <a:buChar char="l"/>
            </a:pPr>
            <a:r>
              <a:rPr kumimoji="1" lang="ja-JP" altLang="en-US" sz="2800" dirty="0"/>
              <a:t>ギリシャ国債を欧州各国の金融機関が大量に保有していることも明らかとなり、ギリシャの全面的なデフォルトは、欧州の金融機関の経営危機につながる可能性が大きくなった。</a:t>
            </a:r>
          </a:p>
          <a:p>
            <a:pPr marL="457200" indent="-457200">
              <a:buFont typeface="Wingdings" panose="05000000000000000000" pitchFamily="2" charset="2"/>
              <a:buChar char="l"/>
            </a:pPr>
            <a:r>
              <a:rPr kumimoji="1" lang="ja-JP" altLang="en-US" sz="2800" dirty="0"/>
              <a:t>そのため、欧州委員会や</a:t>
            </a:r>
            <a:r>
              <a:rPr kumimoji="1" lang="en-US" altLang="ja-JP" sz="2800" dirty="0"/>
              <a:t>IMF</a:t>
            </a:r>
            <a:r>
              <a:rPr kumimoji="1" lang="ja-JP" altLang="en-US" sz="2800" dirty="0"/>
              <a:t>を中心とした様々な対策が取られた。</a:t>
            </a:r>
          </a:p>
          <a:p>
            <a:pPr marL="457200" indent="-457200">
              <a:buFont typeface="Wingdings" panose="05000000000000000000" pitchFamily="2" charset="2"/>
              <a:buChar char="l"/>
            </a:pPr>
            <a:r>
              <a:rPr kumimoji="1" lang="ja-JP" altLang="en-US" sz="2800" dirty="0"/>
              <a:t>具体的には、</a:t>
            </a:r>
            <a:r>
              <a:rPr kumimoji="1" lang="en-US" altLang="ja-JP" sz="2800" dirty="0"/>
              <a:t>ECB</a:t>
            </a:r>
            <a:r>
              <a:rPr kumimoji="1" lang="ja-JP" altLang="en-US" sz="2800" dirty="0"/>
              <a:t>（欧州中央銀行）による無制限の国債買いオペレーションなどにより、最悪の事態は避けられた。</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421514527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さらに、政府債務の一部カット（ヘアーカット。事実上のデフォルト）とともに、ギリシャの財政再建のためにはギリシャ自身の抜本的かつ厳しいデフレ的な改革が断行された。ギリシャの財政危機は、イタリア、スペインなどにも波及するとの懸念もあったが、とりあえずは鎮静化に成功した。</a:t>
            </a:r>
          </a:p>
          <a:p>
            <a:pPr marL="457200" indent="-457200">
              <a:buFont typeface="Wingdings" panose="05000000000000000000" pitchFamily="2" charset="2"/>
              <a:buChar char="l"/>
            </a:pPr>
            <a:r>
              <a:rPr kumimoji="1" lang="ja-JP" altLang="en-US" sz="2800" dirty="0"/>
              <a:t>こうした一連の欧州の危機によって、上記の構造的な問題を何とかしなければならないことが、ますます明らかとなった。</a:t>
            </a:r>
          </a:p>
          <a:p>
            <a:pPr marL="457200" indent="-457200">
              <a:buFont typeface="Wingdings" panose="05000000000000000000" pitchFamily="2" charset="2"/>
              <a:buChar char="l"/>
            </a:pPr>
            <a:r>
              <a:rPr kumimoji="1" lang="ja-JP" altLang="en-US" sz="2800" dirty="0"/>
              <a:t>そのため、一元化された銀行監督、銀行の破たん処理、預金保険制度などの枠組み作り、欧州共同債の発行、欧州金融安定化基金（</a:t>
            </a:r>
            <a:r>
              <a:rPr kumimoji="1" lang="en-US" altLang="ja-JP" sz="2800" dirty="0"/>
              <a:t>EFSF</a:t>
            </a:r>
            <a:r>
              <a:rPr lang="ja-JP" altLang="en-US" sz="2800" dirty="0"/>
              <a:t>：</a:t>
            </a:r>
            <a:r>
              <a:rPr kumimoji="1" lang="ja-JP" altLang="en-US" sz="2800" dirty="0"/>
              <a:t>アイルランド、ポルトガル、ギリシャの支援を実施した。</a:t>
            </a:r>
            <a:r>
              <a:rPr kumimoji="1" lang="en-US" altLang="ja-JP" sz="2800" dirty="0"/>
              <a:t>ESM</a:t>
            </a:r>
            <a:r>
              <a:rPr kumimoji="1" lang="ja-JP" altLang="en-US" sz="2800" dirty="0"/>
              <a:t>に引き継がれて解消した）、欧州安定メカニズム（</a:t>
            </a:r>
            <a:r>
              <a:rPr kumimoji="1" lang="en-US" altLang="ja-JP" sz="2800" dirty="0"/>
              <a:t>ESM</a:t>
            </a:r>
            <a:r>
              <a:rPr lang="ja-JP" altLang="en-US" sz="2800" dirty="0"/>
              <a:t>：</a:t>
            </a:r>
            <a:r>
              <a:rPr kumimoji="1" lang="en-US" altLang="ja-JP" sz="2800" dirty="0"/>
              <a:t>2012</a:t>
            </a:r>
            <a:r>
              <a:rPr kumimoji="1" lang="ja-JP" altLang="en-US" sz="2800" dirty="0"/>
              <a:t>年</a:t>
            </a:r>
            <a:r>
              <a:rPr kumimoji="1" lang="en-US" altLang="ja-JP" sz="2800" dirty="0"/>
              <a:t>10</a:t>
            </a:r>
            <a:r>
              <a:rPr kumimoji="1" lang="ja-JP" altLang="en-US" sz="2800" dirty="0"/>
              <a:t>月発足）の創設などが検討・実施されてきた。</a:t>
            </a:r>
          </a:p>
          <a:p>
            <a:pPr marL="457200" indent="-457200">
              <a:buFont typeface="Wingdings" panose="05000000000000000000" pitchFamily="2" charset="2"/>
              <a:buChar char="l"/>
            </a:pPr>
            <a:r>
              <a:rPr kumimoji="1" lang="ja-JP" altLang="en-US" sz="2800" dirty="0"/>
              <a:t>次にそれらの内容と経緯を説明する。</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341881932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rmAutofit/>
          </a:bodyPr>
          <a:lstStyle/>
          <a:p>
            <a:pPr marL="457200" indent="-457200" algn="l">
              <a:buFont typeface="Wingdings" panose="05000000000000000000" pitchFamily="2" charset="2"/>
              <a:buChar char="l"/>
            </a:pPr>
            <a:r>
              <a:rPr lang="ja-JP" altLang="en-US" sz="2800" dirty="0"/>
              <a:t>第二に、金融機関・市場に対する監督権限が統一されていないため、他の国の金融機関に対する指導・監督が不十分だったために起きた問題が、他の国に波及してしまうことである。</a:t>
            </a:r>
            <a:endParaRPr lang="en-US" altLang="ja-JP" sz="2800" dirty="0"/>
          </a:p>
          <a:p>
            <a:pPr marL="457200" indent="-457200" algn="l">
              <a:buFont typeface="Wingdings" panose="05000000000000000000" pitchFamily="2" charset="2"/>
              <a:buChar char="l"/>
            </a:pPr>
            <a:r>
              <a:rPr lang="ja-JP" altLang="en-US" sz="2800" dirty="0"/>
              <a:t>第三に、財政・税制が不統一なので、欧州全域にわたる問題が起きたときに、機動的な政策対応が困難であること。</a:t>
            </a:r>
          </a:p>
          <a:p>
            <a:pPr marL="457200" indent="-457200" algn="l">
              <a:buFont typeface="Wingdings" panose="05000000000000000000" pitchFamily="2" charset="2"/>
              <a:buChar char="l"/>
            </a:pPr>
            <a:r>
              <a:rPr lang="ja-JP" altLang="en-US" sz="2800" dirty="0"/>
              <a:t>たとえば、</a:t>
            </a:r>
            <a:r>
              <a:rPr lang="en-US" altLang="ja-JP" sz="2800" dirty="0"/>
              <a:t>A</a:t>
            </a:r>
            <a:r>
              <a:rPr lang="ja-JP" altLang="en-US" sz="2800" dirty="0"/>
              <a:t>国に本店がある</a:t>
            </a:r>
            <a:r>
              <a:rPr lang="en-US" altLang="ja-JP" sz="2800" dirty="0"/>
              <a:t>a</a:t>
            </a:r>
            <a:r>
              <a:rPr lang="ja-JP" altLang="en-US" sz="2800" dirty="0"/>
              <a:t>銀行が</a:t>
            </a:r>
            <a:r>
              <a:rPr lang="en-US" altLang="ja-JP" sz="2800" dirty="0"/>
              <a:t>B</a:t>
            </a:r>
            <a:r>
              <a:rPr lang="ja-JP" altLang="en-US" sz="2800" dirty="0"/>
              <a:t>国に支店を持っているとしよう。</a:t>
            </a:r>
            <a:r>
              <a:rPr lang="en-US" altLang="ja-JP" sz="2800" dirty="0"/>
              <a:t>a</a:t>
            </a:r>
            <a:r>
              <a:rPr lang="ja-JP" altLang="en-US" sz="2800" dirty="0"/>
              <a:t>銀行が経営危機に陥って、倒産しそうになったときに公的資金を投入して預金を保護したくても、本店のある</a:t>
            </a:r>
            <a:r>
              <a:rPr lang="en-US" altLang="ja-JP" sz="2800" dirty="0"/>
              <a:t>A</a:t>
            </a:r>
            <a:r>
              <a:rPr lang="ja-JP" altLang="en-US" sz="2800" dirty="0"/>
              <a:t>国にその余裕がない場合、</a:t>
            </a:r>
            <a:r>
              <a:rPr lang="en-US" altLang="ja-JP" sz="2800" dirty="0"/>
              <a:t>B</a:t>
            </a:r>
            <a:r>
              <a:rPr lang="ja-JP" altLang="en-US" sz="2800" dirty="0"/>
              <a:t>国の預金者にとっては財産を失う危険性がある。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51879787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上記のような問題を防止するために、ユーロに加盟するためには、以下の基準・条件をクリアする必要があるとされてきた。ユーロを安定した質のよい通貨にするためである。</a:t>
            </a:r>
            <a:r>
              <a:rPr kumimoji="1" lang="en-US" altLang="ja-JP" sz="2800" dirty="0"/>
              <a:t>※EU</a:t>
            </a:r>
            <a:r>
              <a:rPr kumimoji="1" lang="ja-JP" altLang="en-US" sz="2800" dirty="0"/>
              <a:t>に加盟した国は原則としてユーロにも加盟するものと前提されている。</a:t>
            </a:r>
          </a:p>
          <a:p>
            <a:pPr marL="457200" indent="-457200" latinLnBrk="1">
              <a:buFont typeface="Wingdings" panose="05000000000000000000" pitchFamily="2" charset="2"/>
              <a:buChar char="l"/>
            </a:pPr>
            <a:r>
              <a:rPr lang="ja-JP" altLang="en-US" sz="2800" dirty="0"/>
              <a:t>以下、</a:t>
            </a:r>
            <a:r>
              <a:rPr kumimoji="1" lang="ja-JP" altLang="en-US" sz="2800" dirty="0"/>
              <a:t>外務省（</a:t>
            </a:r>
            <a:r>
              <a:rPr kumimoji="1" lang="en-US" altLang="ja-JP" sz="2800" dirty="0"/>
              <a:t>2020</a:t>
            </a:r>
            <a:r>
              <a:rPr kumimoji="1" lang="ja-JP" altLang="en-US" sz="2800" dirty="0"/>
              <a:t>）「ユーロ非参加国のユーロ導入の展望」</a:t>
            </a:r>
            <a:r>
              <a:rPr kumimoji="1" lang="en-US" altLang="ja-JP" sz="2800" dirty="0"/>
              <a:t>『EU</a:t>
            </a:r>
            <a:r>
              <a:rPr kumimoji="1" lang="ja-JP" altLang="en-US" sz="2800" dirty="0"/>
              <a:t>における通貨統合</a:t>
            </a:r>
            <a:r>
              <a:rPr kumimoji="1" lang="en-US" altLang="ja-JP" sz="2800" dirty="0"/>
              <a:t>』</a:t>
            </a:r>
            <a:r>
              <a:rPr kumimoji="1" lang="ja-JP" altLang="en-US" sz="2800" dirty="0"/>
              <a:t>、</a:t>
            </a:r>
            <a:r>
              <a:rPr kumimoji="1" lang="en-US" altLang="ja-JP" sz="2800" dirty="0"/>
              <a:t>6</a:t>
            </a:r>
            <a:r>
              <a:rPr kumimoji="1" lang="ja-JP" altLang="en-US" sz="2800" dirty="0"/>
              <a:t>月から引用しよう。（</a:t>
            </a:r>
            <a:r>
              <a:rPr kumimoji="1" lang="en-US" altLang="ja-JP" sz="2800" dirty="0"/>
              <a:t>https://</a:t>
            </a:r>
            <a:r>
              <a:rPr kumimoji="1" lang="en-US" altLang="ja-JP" sz="2800" dirty="0" err="1"/>
              <a:t>www.mofa.go.jp</a:t>
            </a:r>
            <a:r>
              <a:rPr kumimoji="1" lang="en-US" altLang="ja-JP" sz="2800" dirty="0"/>
              <a:t>/</a:t>
            </a:r>
            <a:r>
              <a:rPr kumimoji="1" lang="en-US" altLang="ja-JP" sz="2800" dirty="0" err="1"/>
              <a:t>mofaj</a:t>
            </a:r>
            <a:r>
              <a:rPr kumimoji="1" lang="en-US" altLang="ja-JP" sz="2800" dirty="0"/>
              <a:t>/area/</a:t>
            </a:r>
            <a:r>
              <a:rPr kumimoji="1" lang="en-US" altLang="ja-JP" sz="2800" dirty="0" err="1"/>
              <a:t>eu</a:t>
            </a:r>
            <a:r>
              <a:rPr kumimoji="1" lang="en-US" altLang="ja-JP" sz="2800" dirty="0"/>
              <a:t>/</a:t>
            </a:r>
            <a:r>
              <a:rPr kumimoji="1" lang="en-US" altLang="ja-JP" sz="2800" dirty="0" err="1"/>
              <a:t>euro_gaiyou.html</a:t>
            </a:r>
            <a:r>
              <a:rPr kumimoji="1" lang="ja-JP" altLang="en-US" sz="2800" dirty="0"/>
              <a:t>、</a:t>
            </a:r>
            <a:r>
              <a:rPr kumimoji="1" lang="en-US" altLang="ja-JP" sz="2800" dirty="0"/>
              <a:t>2020</a:t>
            </a:r>
            <a:r>
              <a:rPr kumimoji="1" lang="ja-JP" altLang="en-US" sz="2800" dirty="0"/>
              <a:t>年</a:t>
            </a:r>
            <a:r>
              <a:rPr kumimoji="1" lang="en-US" altLang="ja-JP" sz="2800" dirty="0"/>
              <a:t>11</a:t>
            </a:r>
            <a:r>
              <a:rPr kumimoji="1" lang="ja-JP" altLang="en-US" sz="2800" dirty="0"/>
              <a:t>月</a:t>
            </a:r>
            <a:r>
              <a:rPr kumimoji="1" lang="en-US" altLang="ja-JP" sz="2800" dirty="0"/>
              <a:t>24</a:t>
            </a:r>
            <a:r>
              <a:rPr kumimoji="1" lang="ja-JP" altLang="en-US" sz="2800" dirty="0"/>
              <a:t>日アクセス。）</a:t>
            </a:r>
          </a:p>
          <a:p>
            <a:pPr latinLnBrk="1"/>
            <a:endParaRPr lang="ja-JP" altLang="en-US" sz="2800" dirty="0"/>
          </a:p>
          <a:p>
            <a:r>
              <a:rPr kumimoji="1" lang="ja-JP" altLang="en-US" sz="2800" dirty="0"/>
              <a:t>「（</a:t>
            </a:r>
            <a:r>
              <a:rPr kumimoji="1" lang="en-US" altLang="ja-JP" sz="2800" dirty="0"/>
              <a:t>1</a:t>
            </a:r>
            <a:r>
              <a:rPr kumimoji="1" lang="ja-JP" altLang="en-US" sz="2800" dirty="0"/>
              <a:t>）</a:t>
            </a:r>
            <a:r>
              <a:rPr kumimoji="1" lang="en-US" altLang="ja-JP" sz="2800" dirty="0"/>
              <a:t>EC</a:t>
            </a:r>
            <a:r>
              <a:rPr kumimoji="1" lang="ja-JP" altLang="en-US" sz="2800" dirty="0"/>
              <a:t>条約においては、</a:t>
            </a:r>
            <a:r>
              <a:rPr kumimoji="1" lang="en-US" altLang="ja-JP" sz="2800" dirty="0"/>
              <a:t>EU</a:t>
            </a:r>
            <a:r>
              <a:rPr kumimoji="1" lang="ja-JP" altLang="en-US" sz="2800" dirty="0"/>
              <a:t>加盟国は、基本的に</a:t>
            </a:r>
            <a:r>
              <a:rPr kumimoji="1" lang="en-US" altLang="ja-JP" sz="2800" dirty="0"/>
              <a:t>EMU</a:t>
            </a:r>
            <a:r>
              <a:rPr kumimoji="1" lang="ja-JP" altLang="en-US" sz="2800" dirty="0"/>
              <a:t>（経済通貨同盟）に参加し、単一通貨ユーロを導入することが想定されている。但し、</a:t>
            </a:r>
            <a:r>
              <a:rPr kumimoji="1" lang="en-US" altLang="ja-JP" sz="2800" dirty="0"/>
              <a:t>EC</a:t>
            </a:r>
            <a:r>
              <a:rPr kumimoji="1" lang="ja-JP" altLang="en-US" sz="2800" dirty="0"/>
              <a:t>条約第</a:t>
            </a:r>
            <a:r>
              <a:rPr kumimoji="1" lang="en-US" altLang="ja-JP" sz="2800" dirty="0"/>
              <a:t>122</a:t>
            </a:r>
            <a:r>
              <a:rPr kumimoji="1" lang="ja-JP" altLang="en-US" sz="2800" dirty="0"/>
              <a:t>条に適用除外規定（オプト・アウト）が認められており、デンマークは適用除外が認められている。</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373633418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r>
              <a:rPr kumimoji="1" lang="ja-JP" altLang="en-US" sz="2800" dirty="0"/>
              <a:t>また、一定の経済収れん基準を満たしていない国は、</a:t>
            </a:r>
            <a:r>
              <a:rPr kumimoji="1" lang="en-US" altLang="ja-JP" sz="2800" dirty="0"/>
              <a:t>『Member States with a derogation』</a:t>
            </a:r>
            <a:r>
              <a:rPr kumimoji="1" lang="ja-JP" altLang="en-US" sz="2800" dirty="0"/>
              <a:t>（ユーロ非参加国）として、条約の規定の一部及び欧州中央銀行制度（</a:t>
            </a:r>
            <a:r>
              <a:rPr kumimoji="1" lang="en-US" altLang="ja-JP" sz="2800" dirty="0"/>
              <a:t>ESCB</a:t>
            </a:r>
            <a:r>
              <a:rPr kumimoji="1" lang="ja-JP" altLang="en-US" sz="2800" dirty="0"/>
              <a:t>）の権利義務の一部の適用を除外されてきた。</a:t>
            </a:r>
          </a:p>
          <a:p>
            <a:r>
              <a:rPr kumimoji="1" lang="ja-JP" altLang="en-US" sz="2800" dirty="0"/>
              <a:t>　（</a:t>
            </a:r>
            <a:r>
              <a:rPr kumimoji="1" lang="en-US" altLang="ja-JP" sz="2800" dirty="0"/>
              <a:t>2</a:t>
            </a:r>
            <a:r>
              <a:rPr kumimoji="1" lang="ja-JP" altLang="en-US" sz="2800" dirty="0"/>
              <a:t>）これら諸国がユーロを導入するためには、物価安定性・健全な財政・為替安定・長期金利の安定性といった経済収れん基準を満たす必要がある。このうち為替安定に関しては、欧州通貨制度（</a:t>
            </a:r>
            <a:r>
              <a:rPr kumimoji="1" lang="en-US" altLang="ja-JP" sz="2800" dirty="0"/>
              <a:t>EMS</a:t>
            </a:r>
            <a:r>
              <a:rPr kumimoji="1" lang="ja-JP" altLang="en-US" sz="2800" dirty="0"/>
              <a:t>）の為替相場メカニズム（</a:t>
            </a:r>
            <a:r>
              <a:rPr kumimoji="1" lang="en-US" altLang="ja-JP" sz="2800" dirty="0"/>
              <a:t>ERM II</a:t>
            </a:r>
            <a:r>
              <a:rPr kumimoji="1" lang="ja-JP" altLang="en-US" sz="2800" dirty="0"/>
              <a:t>）への参加が法的に要請されており、ユーロに対する自国通貨の標準変動幅を</a:t>
            </a:r>
            <a:r>
              <a:rPr kumimoji="1" lang="en-US" altLang="ja-JP" sz="2800" dirty="0"/>
              <a:t>2</a:t>
            </a:r>
            <a:r>
              <a:rPr kumimoji="1" lang="ja-JP" altLang="en-US" sz="2800" dirty="0"/>
              <a:t>年間、上下</a:t>
            </a:r>
            <a:r>
              <a:rPr kumimoji="1" lang="en-US" altLang="ja-JP" sz="2800" dirty="0"/>
              <a:t>15</a:t>
            </a:r>
            <a:r>
              <a:rPr kumimoji="1" lang="ja-JP" altLang="en-US" sz="2800" dirty="0"/>
              <a:t>％の範囲とする必要がある」（外務省、</a:t>
            </a:r>
            <a:r>
              <a:rPr kumimoji="1" lang="en-US" altLang="ja-JP" sz="2800" dirty="0"/>
              <a:t>2020</a:t>
            </a:r>
            <a:r>
              <a:rPr kumimoji="1" lang="ja-JP" altLang="en-US" sz="2800" dirty="0"/>
              <a:t>より引用）。</a:t>
            </a:r>
          </a:p>
          <a:p>
            <a:endParaRPr kumimoji="1" lang="ja-JP" altLang="en-US" sz="2800" dirty="0"/>
          </a:p>
        </p:txBody>
      </p:sp>
    </p:spTree>
    <p:custDataLst>
      <p:tags r:id="rId1"/>
    </p:custDataLst>
    <p:extLst>
      <p:ext uri="{BB962C8B-B14F-4D97-AF65-F5344CB8AC3E}">
        <p14:creationId xmlns:p14="http://schemas.microsoft.com/office/powerpoint/2010/main" val="143363839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続いて、外務省（</a:t>
            </a:r>
            <a:r>
              <a:rPr kumimoji="1" lang="en-US" altLang="ja-JP" sz="2800" dirty="0"/>
              <a:t>2020</a:t>
            </a:r>
            <a:r>
              <a:rPr kumimoji="1" lang="ja-JP" altLang="en-US" sz="2800" dirty="0"/>
              <a:t>）は、経済収れん基準を次のように説明している。</a:t>
            </a:r>
          </a:p>
          <a:p>
            <a:endParaRPr lang="ja-JP" altLang="en-US" sz="2800" dirty="0"/>
          </a:p>
          <a:p>
            <a:r>
              <a:rPr kumimoji="1" lang="ja-JP" altLang="en-US" sz="2800" dirty="0"/>
              <a:t>「ア　物価安定性：過去</a:t>
            </a:r>
            <a:r>
              <a:rPr kumimoji="1" lang="en-US" altLang="ja-JP" sz="2800" dirty="0"/>
              <a:t>1</a:t>
            </a:r>
            <a:r>
              <a:rPr kumimoji="1" lang="ja-JP" altLang="en-US" sz="2800" dirty="0"/>
              <a:t>年間、消費者物価上昇率が、消費者物価上昇率の最も低い</a:t>
            </a:r>
            <a:r>
              <a:rPr kumimoji="1" lang="en-US" altLang="ja-JP" sz="2800" dirty="0"/>
              <a:t>3</a:t>
            </a:r>
            <a:r>
              <a:rPr kumimoji="1" lang="ja-JP" altLang="en-US" sz="2800" dirty="0"/>
              <a:t>か国の平均値を</a:t>
            </a:r>
            <a:r>
              <a:rPr kumimoji="1" lang="en-US" altLang="ja-JP" sz="2800" dirty="0"/>
              <a:t>1.5</a:t>
            </a:r>
            <a:r>
              <a:rPr kumimoji="1" lang="ja-JP" altLang="en-US" sz="2800" dirty="0"/>
              <a:t>％超上回らないこと。イ　健全な財政：過剰財政赤字状態でないこと。（財政赤字</a:t>
            </a:r>
            <a:r>
              <a:rPr kumimoji="1" lang="en-US" altLang="ja-JP" sz="2800" dirty="0"/>
              <a:t>GDP</a:t>
            </a:r>
            <a:r>
              <a:rPr kumimoji="1" lang="ja-JP" altLang="en-US" sz="2800" dirty="0"/>
              <a:t>比</a:t>
            </a:r>
            <a:r>
              <a:rPr kumimoji="1" lang="en-US" altLang="ja-JP" sz="2800" dirty="0"/>
              <a:t>3</a:t>
            </a:r>
            <a:r>
              <a:rPr kumimoji="1" lang="ja-JP" altLang="en-US" sz="2800" dirty="0"/>
              <a:t>％以下、債務残高</a:t>
            </a:r>
            <a:r>
              <a:rPr kumimoji="1" lang="en-US" altLang="ja-JP" sz="2800" dirty="0"/>
              <a:t>GDP</a:t>
            </a:r>
            <a:r>
              <a:rPr kumimoji="1" lang="ja-JP" altLang="en-US" sz="2800" dirty="0"/>
              <a:t>比</a:t>
            </a:r>
            <a:r>
              <a:rPr kumimoji="1" lang="en-US" altLang="ja-JP" sz="2800" dirty="0"/>
              <a:t>60</a:t>
            </a:r>
            <a:r>
              <a:rPr kumimoji="1" lang="ja-JP" altLang="en-US" sz="2800" dirty="0"/>
              <a:t>％以下）。ウ　為替安定：少なくとも</a:t>
            </a:r>
            <a:r>
              <a:rPr kumimoji="1" lang="en-US" altLang="ja-JP" sz="2800" dirty="0"/>
              <a:t>2</a:t>
            </a:r>
            <a:r>
              <a:rPr kumimoji="1" lang="ja-JP" altLang="en-US" sz="2800" dirty="0"/>
              <a:t>年間、欧州通貨制度の為替相場メカニズム（</a:t>
            </a:r>
            <a:r>
              <a:rPr kumimoji="1" lang="en-US" altLang="ja-JP" sz="2800" dirty="0"/>
              <a:t>ERM Ⅱ</a:t>
            </a:r>
            <a:r>
              <a:rPr kumimoji="1" lang="ja-JP" altLang="en-US" sz="2800" dirty="0"/>
              <a:t>）に深刻な緊張状態を与えることなく参加し、ユーロに対して自国通貨の切り下げを行わないこと。</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106320496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r>
              <a:rPr kumimoji="1" lang="ja-JP" altLang="en-US" sz="2800" dirty="0"/>
              <a:t>　エ　長期金利の安定性：過去</a:t>
            </a:r>
            <a:r>
              <a:rPr kumimoji="1" lang="en-US" altLang="ja-JP" sz="2800" dirty="0"/>
              <a:t>1</a:t>
            </a:r>
            <a:r>
              <a:rPr kumimoji="1" lang="ja-JP" altLang="en-US" sz="2800" dirty="0"/>
              <a:t>年間、長期金利が消費者物価上昇率の最も低い</a:t>
            </a:r>
            <a:r>
              <a:rPr kumimoji="1" lang="en-US" altLang="ja-JP" sz="2800" dirty="0"/>
              <a:t>3</a:t>
            </a:r>
            <a:r>
              <a:rPr kumimoji="1" lang="ja-JP" altLang="en-US" sz="2800" dirty="0"/>
              <a:t>か国の平均値を</a:t>
            </a:r>
            <a:r>
              <a:rPr kumimoji="1" lang="en-US" altLang="ja-JP" sz="2800" dirty="0"/>
              <a:t>2</a:t>
            </a:r>
            <a:r>
              <a:rPr kumimoji="1" lang="ja-JP" altLang="en-US" sz="2800" dirty="0"/>
              <a:t>％超上回らないこと。このほか、市場統合性や国際収支の状況等も考慮される」（外務省、</a:t>
            </a:r>
            <a:r>
              <a:rPr kumimoji="1" lang="en-US" altLang="ja-JP" sz="2800" dirty="0"/>
              <a:t>2020</a:t>
            </a:r>
            <a:r>
              <a:rPr kumimoji="1" lang="ja-JP" altLang="en-US" sz="2800" dirty="0"/>
              <a:t>より一部捨象して引用）。</a:t>
            </a:r>
          </a:p>
          <a:p>
            <a:endParaRPr lang="ja-JP" altLang="en-US" sz="2800" dirty="0"/>
          </a:p>
          <a:p>
            <a:pPr marL="457200" indent="-457200">
              <a:buFont typeface="Wingdings" panose="05000000000000000000" pitchFamily="2" charset="2"/>
              <a:buChar char="l"/>
            </a:pPr>
            <a:r>
              <a:rPr kumimoji="1" lang="ja-JP" altLang="en-US" sz="2800" dirty="0"/>
              <a:t>これらの基準や条件は、ユーロに参加するにあたってそれなりの良質な経済状況になっていなければ、ユーロの価値が不安定になるなど悪影響が及ぶからである。</a:t>
            </a:r>
          </a:p>
          <a:p>
            <a:pPr marL="457200" indent="-457200">
              <a:buFont typeface="Wingdings" panose="05000000000000000000" pitchFamily="2" charset="2"/>
              <a:buChar char="l"/>
            </a:pPr>
            <a:r>
              <a:rPr kumimoji="1" lang="ja-JP" altLang="en-US" sz="2800" dirty="0"/>
              <a:t>なお、</a:t>
            </a:r>
            <a:r>
              <a:rPr kumimoji="1" lang="en-US" altLang="ja-JP" sz="2800" dirty="0"/>
              <a:t>ERM Ⅱ</a:t>
            </a:r>
            <a:r>
              <a:rPr kumimoji="1" lang="ja-JP" altLang="en-US" sz="2800" dirty="0"/>
              <a:t>（または</a:t>
            </a:r>
            <a:r>
              <a:rPr kumimoji="1" lang="en-US" altLang="ja-JP" sz="2800" dirty="0"/>
              <a:t>ERM 2</a:t>
            </a:r>
            <a:r>
              <a:rPr kumimoji="1" lang="ja-JP" altLang="en-US" sz="2800" dirty="0"/>
              <a:t>）とは、ユーロ誕生前に存在した</a:t>
            </a:r>
            <a:r>
              <a:rPr kumimoji="1" lang="en-US" altLang="ja-JP" sz="2800" dirty="0"/>
              <a:t>EMS</a:t>
            </a:r>
            <a:r>
              <a:rPr kumimoji="1" lang="ja-JP" altLang="en-US" sz="2800" dirty="0"/>
              <a:t>の制度の中の固定相場制が引き継がれた制度で、ユーロ加盟国と非加盟国の間でのユーロを軸にした固定相場制のことである。</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278946787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25315" y="927588"/>
            <a:ext cx="11491547" cy="5534758"/>
          </a:xfrm>
        </p:spPr>
        <p:txBody>
          <a:bodyPr>
            <a:noAutofit/>
          </a:bodyPr>
          <a:lstStyle/>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
        <p:nvSpPr>
          <p:cNvPr id="6" name="テキスト ボックス 5">
            <a:extLst>
              <a:ext uri="{FF2B5EF4-FFF2-40B4-BE49-F238E27FC236}">
                <a16:creationId xmlns:a16="http://schemas.microsoft.com/office/drawing/2014/main" id="{2D437363-15D0-43D5-B671-6FB2EA86AA99}"/>
              </a:ext>
            </a:extLst>
          </p:cNvPr>
          <p:cNvSpPr txBox="1"/>
          <p:nvPr/>
        </p:nvSpPr>
        <p:spPr>
          <a:xfrm>
            <a:off x="325316" y="1028699"/>
            <a:ext cx="11541370" cy="5469897"/>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また、ユーロに加盟した後も、安定成長協定（</a:t>
            </a:r>
            <a:r>
              <a:rPr kumimoji="1" lang="en-US" altLang="ja-JP" sz="2800" dirty="0"/>
              <a:t>Stability and Growth Pact</a:t>
            </a:r>
            <a:r>
              <a:rPr kumimoji="1" lang="ja-JP" altLang="en-US" sz="2800" dirty="0"/>
              <a:t>）というきまりを守ることが要求される。</a:t>
            </a:r>
          </a:p>
          <a:p>
            <a:pPr marL="457200" indent="-457200">
              <a:buFont typeface="Wingdings" panose="05000000000000000000" pitchFamily="2" charset="2"/>
              <a:buChar char="l"/>
            </a:pPr>
            <a:r>
              <a:rPr kumimoji="1" lang="ja-JP" altLang="en-US" sz="2800" dirty="0"/>
              <a:t>これは、</a:t>
            </a:r>
            <a:r>
              <a:rPr kumimoji="1" lang="ja-JP" altLang="en-US" sz="2800" dirty="0">
                <a:solidFill>
                  <a:srgbClr val="FF0000"/>
                </a:solidFill>
              </a:rPr>
              <a:t>各国の単年度の財政赤字は、その国の名目</a:t>
            </a:r>
            <a:r>
              <a:rPr kumimoji="1" lang="en-US" altLang="ja-JP" sz="2800" dirty="0">
                <a:solidFill>
                  <a:srgbClr val="FF0000"/>
                </a:solidFill>
              </a:rPr>
              <a:t>GDP</a:t>
            </a:r>
            <a:r>
              <a:rPr kumimoji="1" lang="ja-JP" altLang="en-US" sz="2800" dirty="0">
                <a:solidFill>
                  <a:srgbClr val="FF0000"/>
                </a:solidFill>
              </a:rPr>
              <a:t>の</a:t>
            </a:r>
            <a:r>
              <a:rPr kumimoji="1" lang="en-US" altLang="ja-JP" sz="2800" dirty="0">
                <a:solidFill>
                  <a:srgbClr val="FF0000"/>
                </a:solidFill>
              </a:rPr>
              <a:t>3</a:t>
            </a:r>
            <a:r>
              <a:rPr kumimoji="1" lang="ja-JP" altLang="en-US" sz="2800" dirty="0">
                <a:solidFill>
                  <a:srgbClr val="FF0000"/>
                </a:solidFill>
              </a:rPr>
              <a:t>パーセント以下、各国の政府債務残高は、その国の名目</a:t>
            </a:r>
            <a:r>
              <a:rPr kumimoji="1" lang="en-US" altLang="ja-JP" sz="2800" dirty="0">
                <a:solidFill>
                  <a:srgbClr val="FF0000"/>
                </a:solidFill>
              </a:rPr>
              <a:t>GDP</a:t>
            </a:r>
            <a:r>
              <a:rPr kumimoji="1" lang="ja-JP" altLang="en-US" sz="2800" dirty="0">
                <a:solidFill>
                  <a:srgbClr val="FF0000"/>
                </a:solidFill>
              </a:rPr>
              <a:t>の</a:t>
            </a:r>
            <a:r>
              <a:rPr kumimoji="1" lang="en-US" altLang="ja-JP" sz="2800" dirty="0">
                <a:solidFill>
                  <a:srgbClr val="FF0000"/>
                </a:solidFill>
              </a:rPr>
              <a:t>60</a:t>
            </a:r>
            <a:r>
              <a:rPr kumimoji="1" lang="ja-JP" altLang="en-US" sz="2800" dirty="0">
                <a:solidFill>
                  <a:srgbClr val="FF0000"/>
                </a:solidFill>
              </a:rPr>
              <a:t>パーセント以下</a:t>
            </a:r>
            <a:r>
              <a:rPr kumimoji="1" lang="ja-JP" altLang="en-US" sz="2800" dirty="0"/>
              <a:t>でなければならない、という決まりである。</a:t>
            </a:r>
          </a:p>
          <a:p>
            <a:pPr marL="457200" indent="-457200">
              <a:buFont typeface="Wingdings" panose="05000000000000000000" pitchFamily="2" charset="2"/>
              <a:buChar char="l"/>
            </a:pPr>
            <a:r>
              <a:rPr kumimoji="1" lang="ja-JP" altLang="en-US" sz="2800" dirty="0"/>
              <a:t>これに違反すると、罰金を</a:t>
            </a:r>
            <a:r>
              <a:rPr kumimoji="1" lang="en-US" altLang="ja-JP" sz="2800" dirty="0"/>
              <a:t>EU</a:t>
            </a:r>
            <a:r>
              <a:rPr kumimoji="1" lang="ja-JP" altLang="en-US" sz="2800" dirty="0"/>
              <a:t>委員会に支払わなければならない。</a:t>
            </a:r>
          </a:p>
          <a:p>
            <a:pPr marL="457200" indent="-457200">
              <a:buFont typeface="Wingdings" panose="05000000000000000000" pitchFamily="2" charset="2"/>
              <a:buChar char="l"/>
            </a:pPr>
            <a:r>
              <a:rPr kumimoji="1" lang="ja-JP" altLang="en-US" sz="2800" dirty="0"/>
              <a:t>この協定の理念を</a:t>
            </a:r>
            <a:r>
              <a:rPr kumimoji="1" lang="en-US" altLang="ja-JP" sz="2800" dirty="0"/>
              <a:t>IS</a:t>
            </a:r>
            <a:r>
              <a:rPr kumimoji="1" lang="ja-JP" altLang="en-US" sz="2800" dirty="0"/>
              <a:t>バランス論で説明してみよう。</a:t>
            </a:r>
          </a:p>
          <a:p>
            <a:endParaRPr lang="ja-JP" altLang="en-US" sz="2800" dirty="0"/>
          </a:p>
          <a:p>
            <a:pPr marL="360000"/>
            <a:r>
              <a:rPr kumimoji="1" lang="en-US" altLang="ja-JP" sz="2400" dirty="0"/>
              <a:t>※</a:t>
            </a:r>
            <a:r>
              <a:rPr kumimoji="1" lang="ja-JP" altLang="en-US" sz="2400" dirty="0"/>
              <a:t>国際金融論</a:t>
            </a:r>
            <a:r>
              <a:rPr kumimoji="1" lang="en-US" altLang="ja-JP" sz="2400" dirty="0"/>
              <a:t>Ⅰ</a:t>
            </a:r>
            <a:r>
              <a:rPr kumimoji="1" lang="ja-JP" altLang="en-US" sz="2400" dirty="0"/>
              <a:t>の復習となるので、すでに理解している人は、この部分はスキップして構わない。</a:t>
            </a:r>
          </a:p>
          <a:p>
            <a:endParaRPr kumimoji="1" lang="ja-JP" altLang="en-US" sz="2800" dirty="0"/>
          </a:p>
          <a:p>
            <a:endParaRPr kumimoji="1" lang="ja-JP" altLang="en-US" sz="2800" dirty="0"/>
          </a:p>
        </p:txBody>
      </p:sp>
    </p:spTree>
    <p:custDataLst>
      <p:tags r:id="rId1"/>
    </p:custDataLst>
    <p:extLst>
      <p:ext uri="{BB962C8B-B14F-4D97-AF65-F5344CB8AC3E}">
        <p14:creationId xmlns:p14="http://schemas.microsoft.com/office/powerpoint/2010/main" val="348692502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67360" y="1040860"/>
            <a:ext cx="11064239" cy="5428034"/>
          </a:xfrm>
        </p:spPr>
        <p:txBody>
          <a:bodyPr>
            <a:noAutofit/>
          </a:bodyPr>
          <a:lstStyle/>
          <a:p>
            <a:pPr algn="l">
              <a:lnSpc>
                <a:spcPct val="100000"/>
              </a:lnSpc>
              <a:spcBef>
                <a:spcPts val="500"/>
              </a:spcBef>
            </a:pPr>
            <a:r>
              <a:rPr lang="en-US" altLang="ja-JP" sz="2800" dirty="0"/>
              <a:t>〔IS</a:t>
            </a:r>
            <a:r>
              <a:rPr lang="ja-JP" altLang="en-US" sz="2800" dirty="0"/>
              <a:t>バランス論</a:t>
            </a:r>
            <a:r>
              <a:rPr lang="en-US" altLang="ja-JP" sz="2800" dirty="0"/>
              <a:t>〕</a:t>
            </a:r>
            <a:endParaRPr lang="ja-JP" altLang="en-US" sz="2800" dirty="0"/>
          </a:p>
          <a:p>
            <a:pPr marL="342900" indent="-342900" algn="l">
              <a:lnSpc>
                <a:spcPct val="100000"/>
              </a:lnSpc>
              <a:spcBef>
                <a:spcPts val="500"/>
              </a:spcBef>
              <a:buFont typeface="Wingdings" panose="05000000000000000000" pitchFamily="2" charset="2"/>
              <a:buChar char="l"/>
            </a:pPr>
            <a:r>
              <a:rPr lang="ja-JP" altLang="en-US" dirty="0"/>
              <a:t>経常収支は、貯蓄投資バランス（</a:t>
            </a:r>
            <a:r>
              <a:rPr lang="en-US" altLang="ja-JP" dirty="0"/>
              <a:t>IS</a:t>
            </a:r>
            <a:r>
              <a:rPr lang="ja-JP" altLang="en-US" dirty="0"/>
              <a:t>バランス）によっても左右される。</a:t>
            </a:r>
          </a:p>
          <a:p>
            <a:pPr marL="342900" indent="-342900" algn="l">
              <a:lnSpc>
                <a:spcPct val="100000"/>
              </a:lnSpc>
              <a:spcBef>
                <a:spcPts val="500"/>
              </a:spcBef>
              <a:buFont typeface="Wingdings" panose="05000000000000000000" pitchFamily="2" charset="2"/>
              <a:buChar char="l"/>
            </a:pPr>
            <a:r>
              <a:rPr lang="en-US" altLang="ja-JP" dirty="0"/>
              <a:t>GDP</a:t>
            </a:r>
            <a:r>
              <a:rPr lang="ja-JP" altLang="en-US" dirty="0"/>
              <a:t>は、</a:t>
            </a:r>
            <a:r>
              <a:rPr lang="en-US" altLang="ja-JP" dirty="0"/>
              <a:t>Y</a:t>
            </a:r>
            <a:r>
              <a:rPr lang="ja-JP" altLang="en-US" dirty="0"/>
              <a:t>＝</a:t>
            </a:r>
            <a:r>
              <a:rPr lang="en-US" altLang="ja-JP" dirty="0"/>
              <a:t>C</a:t>
            </a:r>
            <a:r>
              <a:rPr lang="ja-JP" altLang="en-US" dirty="0"/>
              <a:t>＋</a:t>
            </a:r>
            <a:r>
              <a:rPr lang="en-US" altLang="ja-JP" dirty="0"/>
              <a:t>I</a:t>
            </a:r>
            <a:r>
              <a:rPr lang="ja-JP" altLang="en-US" dirty="0"/>
              <a:t>＋</a:t>
            </a:r>
            <a:r>
              <a:rPr lang="en-US" altLang="ja-JP" dirty="0"/>
              <a:t>G</a:t>
            </a:r>
            <a:r>
              <a:rPr lang="ja-JP" altLang="en-US" dirty="0"/>
              <a:t>＋</a:t>
            </a:r>
            <a:r>
              <a:rPr lang="en-US" altLang="ja-JP" dirty="0"/>
              <a:t>X</a:t>
            </a:r>
            <a:r>
              <a:rPr lang="ja-JP" altLang="en-US" dirty="0"/>
              <a:t>－</a:t>
            </a:r>
            <a:r>
              <a:rPr lang="en-US" altLang="ja-JP" dirty="0"/>
              <a:t>M</a:t>
            </a:r>
            <a:r>
              <a:rPr lang="ja-JP" altLang="en-US" dirty="0"/>
              <a:t>である。所得は貯蓄するか消費するか納税するか</a:t>
            </a:r>
            <a:r>
              <a:rPr lang="ja-JP" altLang="en-US" dirty="0" err="1"/>
              <a:t>なの</a:t>
            </a:r>
            <a:r>
              <a:rPr lang="ja-JP" altLang="en-US" dirty="0"/>
              <a:t>で、</a:t>
            </a:r>
            <a:r>
              <a:rPr lang="en-US" altLang="ja-JP" dirty="0"/>
              <a:t>Y</a:t>
            </a:r>
            <a:r>
              <a:rPr lang="ja-JP" altLang="en-US" dirty="0"/>
              <a:t>＝</a:t>
            </a:r>
            <a:r>
              <a:rPr lang="en-US" altLang="ja-JP" dirty="0"/>
              <a:t>C</a:t>
            </a:r>
            <a:r>
              <a:rPr lang="ja-JP" altLang="en-US" dirty="0"/>
              <a:t>＋</a:t>
            </a:r>
            <a:r>
              <a:rPr lang="en-US" altLang="ja-JP" dirty="0"/>
              <a:t>S</a:t>
            </a:r>
            <a:r>
              <a:rPr lang="ja-JP" altLang="en-US" dirty="0"/>
              <a:t>＋</a:t>
            </a:r>
            <a:r>
              <a:rPr lang="en-US" altLang="ja-JP" dirty="0"/>
              <a:t>t</a:t>
            </a:r>
            <a:r>
              <a:rPr lang="ja-JP" altLang="en-US" dirty="0"/>
              <a:t>である（</a:t>
            </a:r>
            <a:r>
              <a:rPr lang="en-US" altLang="ja-JP" dirty="0"/>
              <a:t>t</a:t>
            </a:r>
            <a:r>
              <a:rPr lang="ja-JP" altLang="en-US" dirty="0"/>
              <a:t>は、納税額を表す）。この</a:t>
            </a:r>
            <a:r>
              <a:rPr lang="en-US" altLang="ja-JP" dirty="0"/>
              <a:t>Y</a:t>
            </a:r>
            <a:r>
              <a:rPr lang="ja-JP" altLang="en-US" dirty="0"/>
              <a:t>はどちらも同じ額なので、両式の右辺同士も等しい。すなわち、</a:t>
            </a:r>
            <a:r>
              <a:rPr lang="en-US" altLang="ja-JP" dirty="0"/>
              <a:t>C</a:t>
            </a:r>
            <a:r>
              <a:rPr lang="ja-JP" altLang="en-US" dirty="0"/>
              <a:t>＋</a:t>
            </a:r>
            <a:r>
              <a:rPr lang="en-US" altLang="ja-JP" dirty="0"/>
              <a:t>S</a:t>
            </a:r>
            <a:r>
              <a:rPr lang="ja-JP" altLang="en-US" dirty="0"/>
              <a:t>＋</a:t>
            </a:r>
            <a:r>
              <a:rPr lang="en-US" altLang="ja-JP" dirty="0"/>
              <a:t>t</a:t>
            </a:r>
            <a:r>
              <a:rPr lang="ja-JP" altLang="en-US" dirty="0"/>
              <a:t>＝</a:t>
            </a:r>
            <a:r>
              <a:rPr lang="en-US" altLang="ja-JP" dirty="0"/>
              <a:t>C</a:t>
            </a:r>
            <a:r>
              <a:rPr lang="ja-JP" altLang="en-US" dirty="0"/>
              <a:t>＋</a:t>
            </a:r>
            <a:r>
              <a:rPr lang="en-US" altLang="ja-JP" dirty="0"/>
              <a:t>I</a:t>
            </a:r>
            <a:r>
              <a:rPr lang="ja-JP" altLang="en-US" dirty="0"/>
              <a:t>＋</a:t>
            </a:r>
            <a:r>
              <a:rPr lang="en-US" altLang="ja-JP" dirty="0"/>
              <a:t>G</a:t>
            </a:r>
            <a:r>
              <a:rPr lang="ja-JP" altLang="en-US" dirty="0"/>
              <a:t>＋</a:t>
            </a:r>
            <a:r>
              <a:rPr lang="en-US" altLang="ja-JP" dirty="0"/>
              <a:t>X</a:t>
            </a:r>
            <a:r>
              <a:rPr lang="ja-JP" altLang="en-US" dirty="0"/>
              <a:t>－</a:t>
            </a:r>
            <a:r>
              <a:rPr lang="en-US" altLang="ja-JP" dirty="0"/>
              <a:t>M </a:t>
            </a:r>
            <a:r>
              <a:rPr lang="ja-JP" altLang="en-US" dirty="0" err="1"/>
              <a:t>。</a:t>
            </a:r>
            <a:endParaRPr lang="ja-JP" altLang="en-US" dirty="0"/>
          </a:p>
          <a:p>
            <a:pPr marL="342900" indent="-342900" algn="l">
              <a:lnSpc>
                <a:spcPct val="100000"/>
              </a:lnSpc>
              <a:spcBef>
                <a:spcPts val="500"/>
              </a:spcBef>
              <a:buFont typeface="Wingdings" panose="05000000000000000000" pitchFamily="2" charset="2"/>
              <a:buChar char="l"/>
            </a:pPr>
            <a:r>
              <a:rPr lang="ja-JP" altLang="en-US" dirty="0"/>
              <a:t>この式を変形すると、</a:t>
            </a:r>
            <a:r>
              <a:rPr lang="en-US" altLang="ja-JP" dirty="0"/>
              <a:t>S</a:t>
            </a:r>
            <a:r>
              <a:rPr lang="ja-JP" altLang="en-US" dirty="0"/>
              <a:t>－</a:t>
            </a:r>
            <a:r>
              <a:rPr lang="en-US" altLang="ja-JP" dirty="0"/>
              <a:t>I</a:t>
            </a:r>
            <a:r>
              <a:rPr lang="ja-JP" altLang="en-US" dirty="0"/>
              <a:t>－</a:t>
            </a:r>
            <a:r>
              <a:rPr lang="en-US" altLang="ja-JP" dirty="0"/>
              <a:t>(G</a:t>
            </a:r>
            <a:r>
              <a:rPr lang="ja-JP" altLang="en-US" dirty="0"/>
              <a:t>－</a:t>
            </a:r>
            <a:r>
              <a:rPr lang="en-US" altLang="ja-JP" dirty="0"/>
              <a:t>t)</a:t>
            </a:r>
            <a:r>
              <a:rPr lang="ja-JP" altLang="en-US" dirty="0"/>
              <a:t>＝</a:t>
            </a:r>
            <a:r>
              <a:rPr lang="en-US" altLang="ja-JP" dirty="0"/>
              <a:t>X</a:t>
            </a:r>
            <a:r>
              <a:rPr lang="ja-JP" altLang="en-US" dirty="0"/>
              <a:t>－</a:t>
            </a:r>
            <a:r>
              <a:rPr lang="en-US" altLang="ja-JP" dirty="0"/>
              <a:t>M </a:t>
            </a:r>
            <a:r>
              <a:rPr lang="ja-JP" altLang="en-US" dirty="0" err="1"/>
              <a:t>。</a:t>
            </a:r>
            <a:endParaRPr lang="ja-JP" altLang="en-US" dirty="0"/>
          </a:p>
          <a:p>
            <a:pPr marL="342900" indent="-342900" algn="l">
              <a:lnSpc>
                <a:spcPct val="100000"/>
              </a:lnSpc>
              <a:spcBef>
                <a:spcPts val="500"/>
              </a:spcBef>
              <a:buFont typeface="Wingdings" panose="05000000000000000000" pitchFamily="2" charset="2"/>
              <a:buChar char="l"/>
            </a:pPr>
            <a:r>
              <a:rPr lang="ja-JP" altLang="en-US" dirty="0"/>
              <a:t>この式では、一国の国内の貯蓄投資バランス（</a:t>
            </a:r>
            <a:r>
              <a:rPr lang="en-US" altLang="ja-JP" dirty="0"/>
              <a:t>S</a:t>
            </a:r>
            <a:r>
              <a:rPr lang="ja-JP" altLang="en-US" dirty="0"/>
              <a:t>－</a:t>
            </a:r>
            <a:r>
              <a:rPr lang="en-US" altLang="ja-JP" dirty="0"/>
              <a:t>I</a:t>
            </a:r>
            <a:r>
              <a:rPr lang="ja-JP" altLang="en-US" dirty="0"/>
              <a:t>）と政府の純支出が、経常収支に等しいことが示されている。</a:t>
            </a:r>
          </a:p>
          <a:p>
            <a:pPr algn="l">
              <a:lnSpc>
                <a:spcPct val="100000"/>
              </a:lnSpc>
              <a:spcBef>
                <a:spcPts val="500"/>
              </a:spcBef>
            </a:pPr>
            <a:endParaRPr lang="ja-JP" altLang="en-US" dirty="0"/>
          </a:p>
          <a:p>
            <a:pPr marL="360000" indent="-360000" algn="l">
              <a:lnSpc>
                <a:spcPct val="100000"/>
              </a:lnSpc>
              <a:spcBef>
                <a:spcPts val="500"/>
              </a:spcBef>
            </a:pPr>
            <a:r>
              <a:rPr lang="en-US" altLang="ja-JP" dirty="0"/>
              <a:t>※ </a:t>
            </a:r>
            <a:r>
              <a:rPr lang="ja-JP" altLang="en-US" dirty="0"/>
              <a:t>各アルファベットは、</a:t>
            </a:r>
            <a:r>
              <a:rPr lang="en-US" altLang="ja-JP" dirty="0"/>
              <a:t>consumption, investment, government expenditure, export, import, saving, tax </a:t>
            </a:r>
            <a:r>
              <a:rPr lang="ja-JP" altLang="en-US" dirty="0"/>
              <a:t>の頭文字。</a:t>
            </a:r>
            <a:r>
              <a:rPr lang="en-US" altLang="ja-JP" dirty="0"/>
              <a:t>GDP</a:t>
            </a:r>
            <a:r>
              <a:rPr lang="ja-JP" altLang="en-US" dirty="0"/>
              <a:t>をなぜ </a:t>
            </a:r>
            <a:r>
              <a:rPr lang="en-US" altLang="ja-JP" dirty="0"/>
              <a:t>Y </a:t>
            </a:r>
            <a:r>
              <a:rPr lang="ja-JP" altLang="en-US" dirty="0"/>
              <a:t>で表記する慣例があるのかは、不明。</a:t>
            </a:r>
          </a:p>
          <a:p>
            <a:pPr marL="360000" indent="-360000" algn="l">
              <a:lnSpc>
                <a:spcPct val="100000"/>
              </a:lnSpc>
              <a:spcBef>
                <a:spcPts val="500"/>
              </a:spcBef>
            </a:pPr>
            <a:r>
              <a:rPr lang="en-US" altLang="ja-JP" dirty="0"/>
              <a:t>※ GDP</a:t>
            </a:r>
            <a:r>
              <a:rPr lang="ja-JP" altLang="en-US" dirty="0"/>
              <a:t>は、</a:t>
            </a:r>
            <a:r>
              <a:rPr lang="en-US" altLang="ja-JP" dirty="0"/>
              <a:t>gross domestic product</a:t>
            </a:r>
            <a:r>
              <a:rPr lang="ja-JP" altLang="en-US" dirty="0" err="1"/>
              <a:t>、</a:t>
            </a:r>
            <a:r>
              <a:rPr lang="ja-JP" altLang="en-US" dirty="0"/>
              <a:t>つまり国内総生産。</a:t>
            </a:r>
          </a:p>
          <a:p>
            <a:pPr algn="l">
              <a:lnSpc>
                <a:spcPct val="100000"/>
              </a:lnSpc>
              <a:spcBef>
                <a:spcPts val="500"/>
              </a:spcBef>
            </a:pPr>
            <a:endParaRPr lang="ja-JP" altLang="en-US" dirty="0"/>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8" name="タイトル 1">
            <a:extLst>
              <a:ext uri="{FF2B5EF4-FFF2-40B4-BE49-F238E27FC236}">
                <a16:creationId xmlns:a16="http://schemas.microsoft.com/office/drawing/2014/main" id="{3E605238-AA31-4E8E-9242-370604CB7F51}"/>
              </a:ext>
            </a:extLst>
          </p:cNvPr>
          <p:cNvSpPr>
            <a:spLocks noGrp="1"/>
          </p:cNvSpPr>
          <p:nvPr>
            <p:ph type="title"/>
          </p:nvPr>
        </p:nvSpPr>
        <p:spPr>
          <a:xfrm>
            <a:off x="701607" y="316358"/>
            <a:ext cx="10622605" cy="672778"/>
          </a:xfrm>
        </p:spPr>
        <p:txBody>
          <a:bodyPr>
            <a:normAutofit fontScale="90000"/>
          </a:bodyPr>
          <a:lstStyle/>
          <a:p>
            <a:pPr algn="ctr"/>
            <a:r>
              <a:rPr lang="ja-JP" altLang="en-US" dirty="0"/>
              <a:t>第</a:t>
            </a:r>
            <a:r>
              <a:rPr lang="en-US" altLang="ja-JP" dirty="0"/>
              <a:t>10</a:t>
            </a:r>
            <a:r>
              <a:rPr lang="ja-JP" altLang="en-US" dirty="0"/>
              <a:t>章　</a:t>
            </a:r>
            <a:r>
              <a:rPr lang="en-US" altLang="ja-JP" dirty="0"/>
              <a:t>EU</a:t>
            </a:r>
            <a:r>
              <a:rPr lang="ja-JP" altLang="en-US" dirty="0"/>
              <a:t>とユーロ　</a:t>
            </a:r>
            <a:endParaRPr kumimoji="1" lang="ja-JP" altLang="en-US" dirty="0"/>
          </a:p>
        </p:txBody>
      </p:sp>
    </p:spTree>
    <p:custDataLst>
      <p:tags r:id="rId1"/>
    </p:custDataLst>
    <p:extLst>
      <p:ext uri="{BB962C8B-B14F-4D97-AF65-F5344CB8AC3E}">
        <p14:creationId xmlns:p14="http://schemas.microsoft.com/office/powerpoint/2010/main" val="155545184"/>
      </p:ext>
    </p:extLst>
  </p:cSld>
  <p:clrMapOvr>
    <a:masterClrMapping/>
  </p:clrMapOvr>
  <mc:AlternateContent xmlns:mc="http://schemas.openxmlformats.org/markup-compatibility/2006" xmlns:p14="http://schemas.microsoft.com/office/powerpoint/2010/main">
    <mc:Choice Requires="p14">
      <p:transition spd="slow" p14:dur="2000" advTm="218912"/>
    </mc:Choice>
    <mc:Fallback xmlns="">
      <p:transition spd="slow" advTm="21891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1.4|18.1|23.3|37.1|17.6|52.9"/>
</p:tagLst>
</file>

<file path=ppt/tags/tag11.xml><?xml version="1.0" encoding="utf-8"?>
<p:tagLst xmlns:a="http://schemas.openxmlformats.org/drawingml/2006/main" xmlns:r="http://schemas.openxmlformats.org/officeDocument/2006/relationships" xmlns:p="http://schemas.openxmlformats.org/presentationml/2006/main">
  <p:tag name="TIMING" val="|0.8|5.2|35.5|29.3|23.1"/>
</p:tagLst>
</file>

<file path=ppt/tags/tag12.xml><?xml version="1.0" encoding="utf-8"?>
<p:tagLst xmlns:a="http://schemas.openxmlformats.org/drawingml/2006/main" xmlns:r="http://schemas.openxmlformats.org/officeDocument/2006/relationships" xmlns:p="http://schemas.openxmlformats.org/presentationml/2006/main">
  <p:tag name="TIMING" val="|2.7|12.3|13.9|27|1|8.6|48.1"/>
</p:tagLst>
</file>

<file path=ppt/tags/tag13.xml><?xml version="1.0" encoding="utf-8"?>
<p:tagLst xmlns:a="http://schemas.openxmlformats.org/drawingml/2006/main" xmlns:r="http://schemas.openxmlformats.org/officeDocument/2006/relationships" xmlns:p="http://schemas.openxmlformats.org/presentationml/2006/main">
  <p:tag name="TIMING" val="|0.6|31.6|58.7|42.3"/>
</p:tagLst>
</file>

<file path=ppt/tags/tag14.xml><?xml version="1.0" encoding="utf-8"?>
<p:tagLst xmlns:a="http://schemas.openxmlformats.org/drawingml/2006/main" xmlns:r="http://schemas.openxmlformats.org/officeDocument/2006/relationships" xmlns:p="http://schemas.openxmlformats.org/presentationml/2006/main">
  <p:tag name="TIMING" val="|1.2|12.4|60.5|34.7|45.8"/>
</p:tagLst>
</file>

<file path=ppt/tags/tag15.xml><?xml version="1.0" encoding="utf-8"?>
<p:tagLst xmlns:a="http://schemas.openxmlformats.org/drawingml/2006/main" xmlns:r="http://schemas.openxmlformats.org/officeDocument/2006/relationships" xmlns:p="http://schemas.openxmlformats.org/presentationml/2006/main">
  <p:tag name="TIMING" val="|0.8|21.2|5.6|25.4|9.8"/>
</p:tagLst>
</file>

<file path=ppt/tags/tag16.xml><?xml version="1.0" encoding="utf-8"?>
<p:tagLst xmlns:a="http://schemas.openxmlformats.org/drawingml/2006/main" xmlns:r="http://schemas.openxmlformats.org/officeDocument/2006/relationships" xmlns:p="http://schemas.openxmlformats.org/presentationml/2006/main">
  <p:tag name="TIMING" val="|2.3|9.6|35.7|39.5"/>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0.9|8|19.5|90.7|10.4|28.1|48.2"/>
</p:tagLst>
</file>

<file path=ppt/tags/tag9.xml><?xml version="1.0" encoding="utf-8"?>
<p:tagLst xmlns:a="http://schemas.openxmlformats.org/drawingml/2006/main" xmlns:r="http://schemas.openxmlformats.org/officeDocument/2006/relationships" xmlns:p="http://schemas.openxmlformats.org/presentationml/2006/main">
  <p:tag name="TIMING" val="|0.9|19.1|31|32.2|20.2|31.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2182</TotalTime>
  <Words>4316</Words>
  <Application>Microsoft Office PowerPoint</Application>
  <PresentationFormat>ワイド画面</PresentationFormat>
  <Paragraphs>225</Paragraphs>
  <Slides>26</Slides>
  <Notes>26</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26</vt:i4>
      </vt:variant>
    </vt:vector>
  </HeadingPairs>
  <TitlesOfParts>
    <vt:vector size="35"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lpstr>第10章　EUとユーロ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前田　淳</cp:lastModifiedBy>
  <cp:revision>193</cp:revision>
  <dcterms:created xsi:type="dcterms:W3CDTF">2020-04-12T07:19:24Z</dcterms:created>
  <dcterms:modified xsi:type="dcterms:W3CDTF">2022-12-15T07:46:20Z</dcterms:modified>
</cp:coreProperties>
</file>