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21"/>
  </p:notesMasterIdLst>
  <p:handoutMasterIdLst>
    <p:handoutMasterId r:id="rId22"/>
  </p:handoutMasterIdLst>
  <p:sldIdLst>
    <p:sldId id="256"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5250" autoAdjust="0"/>
  </p:normalViewPr>
  <p:slideViewPr>
    <p:cSldViewPr snapToGrid="0">
      <p:cViewPr varScale="1">
        <p:scale>
          <a:sx n="119" d="100"/>
          <a:sy n="119" d="100"/>
        </p:scale>
        <p:origin x="96" y="21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2024/12/15</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2024/12/15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3609643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4202645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2495614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1832202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69357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230061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3788741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654262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3277988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1511804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2532339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448952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902632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2024/12/15</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3200" dirty="0"/>
              <a:t>例）ベトナムの通貨ドン（記号は</a:t>
            </a:r>
            <a:r>
              <a:rPr lang="en-US" altLang="ja-JP" sz="3200" dirty="0"/>
              <a:t>VND</a:t>
            </a:r>
            <a:r>
              <a:rPr lang="ja-JP" altLang="en-US" sz="3200" dirty="0"/>
              <a:t>）が、現在、</a:t>
            </a:r>
            <a:r>
              <a:rPr lang="en-US" altLang="ja-JP" sz="3200" dirty="0"/>
              <a:t>$1=VND20,000</a:t>
            </a:r>
            <a:r>
              <a:rPr lang="ja-JP" altLang="en-US" sz="3200" dirty="0"/>
              <a:t>であるが、近い将来に、</a:t>
            </a:r>
            <a:r>
              <a:rPr lang="en-US" altLang="ja-JP" sz="3200" dirty="0"/>
              <a:t>$1=VND25,000</a:t>
            </a:r>
            <a:r>
              <a:rPr lang="ja-JP" altLang="en-US" sz="3200" dirty="0"/>
              <a:t>へと値下がりすることが予想されているとする（右側の通貨の数字が大きくなったら、その通貨の値下がり、小さくなったら、その通貨の値上がり）。</a:t>
            </a:r>
          </a:p>
          <a:p>
            <a:pPr marL="457200" indent="-457200" algn="l">
              <a:buFont typeface="Wingdings" panose="05000000000000000000" pitchFamily="2" charset="2"/>
              <a:buChar char="l"/>
            </a:pPr>
            <a:r>
              <a:rPr lang="ja-JP" altLang="en-US" sz="3200" dirty="0"/>
              <a:t>価格の時間的な変化を利用して儲けようとする取引が投機取引（</a:t>
            </a:r>
            <a:r>
              <a:rPr lang="en-US" altLang="ja-JP" sz="3200" dirty="0"/>
              <a:t>speculation</a:t>
            </a:r>
            <a:r>
              <a:rPr lang="ja-JP" altLang="en-US" sz="3200" dirty="0"/>
              <a:t>）、地理的な差を利用して儲けようとする取引が裁定取引（</a:t>
            </a:r>
            <a:r>
              <a:rPr lang="en-US" altLang="ja-JP" sz="3200" dirty="0"/>
              <a:t>arbitrage</a:t>
            </a:r>
            <a:r>
              <a:rPr lang="ja-JP" altLang="en-US" sz="3200" dirty="0"/>
              <a:t>）。前者は予想通りにならなければ損失が出るという意味で、リスクがある。後者は取引が成立しさえすれば利益が出るという意味で、ノーリスク（ただし、片方の取引が成立した後に他方の取引をしようとしていて、レートが変化すれば別）。</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99717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投機でも裁定でも、安く買って高く売る、または、高く売って安く買い戻すのが、儲けの基本。</a:t>
            </a:r>
          </a:p>
          <a:p>
            <a:pPr marL="457200" indent="-457200" algn="l">
              <a:buFont typeface="Wingdings" panose="05000000000000000000" pitchFamily="2" charset="2"/>
              <a:buChar char="l"/>
            </a:pPr>
            <a:r>
              <a:rPr lang="ja-JP" altLang="en-US" sz="2800" dirty="0"/>
              <a:t>今のレートと近い将来のドル・ドンレートを比較すると、今はドル安・ドン高、将来はドル高・ドン安。</a:t>
            </a:r>
          </a:p>
          <a:p>
            <a:pPr marL="457200" indent="-457200" algn="l">
              <a:buFont typeface="Wingdings" panose="05000000000000000000" pitchFamily="2" charset="2"/>
              <a:buChar char="l"/>
            </a:pPr>
            <a:r>
              <a:rPr lang="ja-JP" altLang="en-US" sz="2800" dirty="0"/>
              <a:t>そこで、今はドル買い・ドン売り、そしてレートが変化したら、ドル売り・ドン買いをすると儲けるはず。</a:t>
            </a:r>
          </a:p>
          <a:p>
            <a:pPr marL="457200" indent="-457200" algn="l">
              <a:buFont typeface="Wingdings" panose="05000000000000000000" pitchFamily="2" charset="2"/>
              <a:buChar char="l"/>
            </a:pPr>
            <a:r>
              <a:rPr lang="ja-JP" altLang="en-US" sz="2800" dirty="0"/>
              <a:t>ここでやり方が二通りあって、ドンを借りてきてドル買い・ドン売りをするケースと、ドンを借りてこずに（つまり持っていなくて）</a:t>
            </a:r>
            <a:r>
              <a:rPr lang="ja-JP" altLang="en-US" sz="2800" dirty="0">
                <a:solidFill>
                  <a:srgbClr val="FF0000"/>
                </a:solidFill>
              </a:rPr>
              <a:t>先渡し為替取引</a:t>
            </a:r>
            <a:r>
              <a:rPr lang="ja-JP" altLang="en-US" sz="2800" dirty="0"/>
              <a:t>でドル買い・ドン売りの契約をしておいて、その先渡しの満期（つまり決済の日）に合わせて、反対のドル売り・ドン買いをするというケース。</a:t>
            </a:r>
          </a:p>
          <a:p>
            <a:pPr marL="457200" indent="-457200" algn="l">
              <a:buFont typeface="Wingdings" panose="05000000000000000000" pitchFamily="2" charset="2"/>
              <a:buChar char="l"/>
            </a:pPr>
            <a:r>
              <a:rPr lang="ja-JP" altLang="en-US" sz="2800" dirty="0"/>
              <a:t>後者は次回以降に説明する。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59042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ドンをまず借りてくる理由は、直物取引では受渡しが</a:t>
            </a:r>
            <a:r>
              <a:rPr lang="en-US" altLang="ja-JP" sz="2800" dirty="0"/>
              <a:t>2</a:t>
            </a:r>
            <a:r>
              <a:rPr lang="ja-JP" altLang="en-US" sz="2800" dirty="0"/>
              <a:t>営業日後なので、売る通貨（つまり相手に渡す通貨）については持っていなければ、債務不履行というとんでもないことになってしまうから。</a:t>
            </a:r>
            <a:r>
              <a:rPr lang="en-US" altLang="ja-JP" sz="2800" dirty="0"/>
              <a:t>※</a:t>
            </a:r>
            <a:r>
              <a:rPr lang="ja-JP" altLang="en-US" sz="2800" dirty="0"/>
              <a:t>買う通貨は、相手がこちらに渡すのだから、こちらが前もって持っている必要はない。</a:t>
            </a:r>
          </a:p>
          <a:p>
            <a:pPr marL="457200" indent="-457200" algn="l">
              <a:buFont typeface="Wingdings" panose="05000000000000000000" pitchFamily="2" charset="2"/>
              <a:buChar char="l"/>
            </a:pPr>
            <a:r>
              <a:rPr lang="en-US" altLang="ja-JP" sz="2800" dirty="0"/>
              <a:t>200</a:t>
            </a:r>
            <a:r>
              <a:rPr lang="ja-JP" altLang="en-US" sz="2800" dirty="0"/>
              <a:t>万ドンを金利ゼロで借りてきたとする。それを今のレート</a:t>
            </a:r>
            <a:r>
              <a:rPr lang="en-US" altLang="ja-JP" sz="2800" dirty="0"/>
              <a:t>$1=VND20,000</a:t>
            </a:r>
            <a:r>
              <a:rPr lang="ja-JP" altLang="en-US" sz="2800" dirty="0"/>
              <a:t>でドルに換えれば、</a:t>
            </a:r>
            <a:r>
              <a:rPr lang="en-US" altLang="ja-JP" sz="2800" dirty="0"/>
              <a:t>100</a:t>
            </a:r>
            <a:r>
              <a:rPr lang="ja-JP" altLang="en-US" sz="2800" dirty="0"/>
              <a:t>ドルになる。</a:t>
            </a:r>
          </a:p>
          <a:p>
            <a:pPr marL="457200" indent="-457200" algn="l">
              <a:buFont typeface="Wingdings" panose="05000000000000000000" pitchFamily="2" charset="2"/>
              <a:buChar char="l"/>
            </a:pPr>
            <a:r>
              <a:rPr lang="ja-JP" altLang="en-US" sz="2800" dirty="0"/>
              <a:t>レートが変化して、</a:t>
            </a:r>
            <a:r>
              <a:rPr lang="en-US" altLang="ja-JP" sz="2800" dirty="0"/>
              <a:t>$1=VND25,000</a:t>
            </a:r>
            <a:r>
              <a:rPr lang="ja-JP" altLang="en-US" sz="2800" dirty="0"/>
              <a:t>になってドル売り・ドン買いすれば、</a:t>
            </a:r>
            <a:r>
              <a:rPr lang="en-US" altLang="ja-JP" sz="2800" dirty="0"/>
              <a:t>100</a:t>
            </a:r>
            <a:r>
              <a:rPr lang="ja-JP" altLang="en-US" sz="2800" dirty="0"/>
              <a:t>ドルは</a:t>
            </a:r>
            <a:r>
              <a:rPr lang="en-US" altLang="ja-JP" sz="2800" dirty="0"/>
              <a:t>250</a:t>
            </a:r>
            <a:r>
              <a:rPr lang="ja-JP" altLang="en-US" sz="2800" dirty="0"/>
              <a:t>万ドンになる。</a:t>
            </a:r>
          </a:p>
          <a:p>
            <a:pPr marL="457200" indent="-457200" algn="l">
              <a:buFont typeface="Wingdings" panose="05000000000000000000" pitchFamily="2" charset="2"/>
              <a:buChar char="l"/>
            </a:pPr>
            <a:r>
              <a:rPr lang="ja-JP" altLang="en-US" sz="2800" dirty="0"/>
              <a:t>儲けの率（借入れの金利がゼロなので、為替レート変化率でもある）は、</a:t>
            </a:r>
          </a:p>
          <a:p>
            <a:pPr algn="l"/>
            <a:r>
              <a:rPr lang="ja-JP" altLang="en-US" sz="2800" dirty="0"/>
              <a:t>　　</a:t>
            </a:r>
            <a:r>
              <a:rPr lang="en-US" altLang="ja-JP" sz="2800" dirty="0"/>
              <a:t>100</a:t>
            </a:r>
            <a:r>
              <a:rPr lang="ja-JP" altLang="en-US" sz="2800" dirty="0"/>
              <a:t>✕儲けの額／投資した額、なので、</a:t>
            </a:r>
            <a:endParaRPr lang="en-US" altLang="ja-JP" sz="2800" dirty="0"/>
          </a:p>
          <a:p>
            <a:pPr algn="l"/>
            <a:r>
              <a:rPr lang="ja-JP" altLang="en-US" sz="2800" dirty="0"/>
              <a:t>　　</a:t>
            </a:r>
            <a:r>
              <a:rPr lang="en-US" altLang="ja-JP" sz="2800" dirty="0"/>
              <a:t>100</a:t>
            </a:r>
            <a:r>
              <a:rPr lang="ja-JP" altLang="en-US" sz="2800" dirty="0"/>
              <a:t>✕（</a:t>
            </a:r>
            <a:r>
              <a:rPr lang="en-US" altLang="ja-JP" sz="2800" dirty="0"/>
              <a:t>250</a:t>
            </a:r>
            <a:r>
              <a:rPr lang="ja-JP" altLang="en-US" sz="2800" dirty="0"/>
              <a:t>万－</a:t>
            </a:r>
            <a:r>
              <a:rPr lang="en-US" altLang="ja-JP" sz="2800" dirty="0"/>
              <a:t>200</a:t>
            </a:r>
            <a:r>
              <a:rPr lang="ja-JP" altLang="en-US" sz="2800" dirty="0"/>
              <a:t>万）／</a:t>
            </a:r>
            <a:r>
              <a:rPr lang="en-US" altLang="ja-JP" sz="2800" dirty="0"/>
              <a:t>200</a:t>
            </a:r>
            <a:r>
              <a:rPr lang="ja-JP" altLang="en-US" sz="2800" dirty="0"/>
              <a:t>万＝</a:t>
            </a:r>
            <a:r>
              <a:rPr lang="en-US" altLang="ja-JP" sz="2800" dirty="0"/>
              <a:t>25</a:t>
            </a:r>
            <a:r>
              <a:rPr lang="ja-JP" altLang="en-US" sz="2800" dirty="0"/>
              <a:t>％。</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05523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こうした通貨投機にさらされている（さらされそうになっている）国としては、防衛するために、投機取引の儲けが出ないように工夫する場合が多い。</a:t>
            </a:r>
          </a:p>
          <a:p>
            <a:pPr marL="457200" indent="-457200" algn="l">
              <a:buFont typeface="Wingdings" panose="05000000000000000000" pitchFamily="2" charset="2"/>
              <a:buChar char="l"/>
            </a:pPr>
            <a:r>
              <a:rPr lang="ja-JP" altLang="en-US" sz="2800" dirty="0"/>
              <a:t>たとえば、借入れ金利が</a:t>
            </a:r>
            <a:r>
              <a:rPr lang="en-US" altLang="ja-JP" sz="2800" dirty="0"/>
              <a:t>25</a:t>
            </a:r>
            <a:r>
              <a:rPr lang="ja-JP" altLang="en-US" sz="2800" dirty="0"/>
              <a:t>％になれば、</a:t>
            </a:r>
            <a:r>
              <a:rPr lang="en-US" altLang="ja-JP" sz="2800" dirty="0"/>
              <a:t>200</a:t>
            </a:r>
            <a:r>
              <a:rPr lang="ja-JP" altLang="en-US" sz="2800" dirty="0"/>
              <a:t>万ドンの借入れに対してその</a:t>
            </a:r>
            <a:r>
              <a:rPr lang="en-US" altLang="ja-JP" sz="2800" dirty="0"/>
              <a:t>25</a:t>
            </a:r>
            <a:r>
              <a:rPr lang="ja-JP" altLang="en-US" sz="2800" dirty="0"/>
              <a:t>％つまり</a:t>
            </a:r>
            <a:r>
              <a:rPr lang="en-US" altLang="ja-JP" sz="2800" dirty="0"/>
              <a:t>50</a:t>
            </a:r>
            <a:r>
              <a:rPr lang="ja-JP" altLang="en-US" sz="2800" dirty="0"/>
              <a:t>万ドンをつけて、</a:t>
            </a:r>
            <a:r>
              <a:rPr lang="en-US" altLang="ja-JP" sz="2800" dirty="0"/>
              <a:t>250</a:t>
            </a:r>
            <a:r>
              <a:rPr lang="ja-JP" altLang="en-US" sz="2800" dirty="0"/>
              <a:t>万ドンを貸手に返済することになる。</a:t>
            </a:r>
          </a:p>
          <a:p>
            <a:pPr marL="457200" indent="-457200" algn="l">
              <a:buFont typeface="Wingdings" panose="05000000000000000000" pitchFamily="2" charset="2"/>
              <a:buChar char="l"/>
            </a:pPr>
            <a:r>
              <a:rPr lang="ja-JP" altLang="en-US" sz="2800" dirty="0"/>
              <a:t>そうすると、先ほどの投機の利益</a:t>
            </a:r>
            <a:r>
              <a:rPr lang="en-US" altLang="ja-JP" sz="2800" dirty="0"/>
              <a:t>50</a:t>
            </a:r>
            <a:r>
              <a:rPr lang="ja-JP" altLang="en-US" sz="2800" dirty="0"/>
              <a:t>万ドンがすべて消えることになる。</a:t>
            </a:r>
          </a:p>
          <a:p>
            <a:pPr marL="457200" indent="-457200" algn="l">
              <a:buFont typeface="Wingdings" panose="05000000000000000000" pitchFamily="2" charset="2"/>
              <a:buChar char="l"/>
            </a:pPr>
            <a:r>
              <a:rPr lang="ja-JP" altLang="en-US" sz="2800" dirty="0"/>
              <a:t>つまり、投機取引の予想収益率</a:t>
            </a:r>
            <a:r>
              <a:rPr lang="en-US" altLang="ja-JP" sz="2800" dirty="0"/>
              <a:t>25</a:t>
            </a:r>
            <a:r>
              <a:rPr lang="ja-JP" altLang="en-US" sz="2800" dirty="0"/>
              <a:t>％を借入れ金利</a:t>
            </a:r>
            <a:r>
              <a:rPr lang="en-US" altLang="ja-JP" sz="2800" dirty="0"/>
              <a:t>25</a:t>
            </a:r>
            <a:r>
              <a:rPr lang="ja-JP" altLang="en-US" sz="2800" dirty="0"/>
              <a:t>％が打ち消すことになる。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8056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algn="l"/>
            <a:r>
              <a:rPr lang="en-US" altLang="ja-JP" sz="2800" dirty="0"/>
              <a:t>〔</a:t>
            </a:r>
            <a:r>
              <a:rPr lang="ja-JP" altLang="en-US" sz="2800" dirty="0"/>
              <a:t>練習問題</a:t>
            </a:r>
            <a:r>
              <a:rPr lang="en-US" altLang="ja-JP" sz="2800" dirty="0"/>
              <a:t>〕</a:t>
            </a:r>
            <a:endParaRPr lang="ja-JP" altLang="en-US" sz="2800" dirty="0"/>
          </a:p>
          <a:p>
            <a:pPr algn="l"/>
            <a:r>
              <a:rPr lang="ja-JP" altLang="en-US" sz="2800" dirty="0"/>
              <a:t>　いま、ユーロとドルのレートが、€</a:t>
            </a:r>
            <a:r>
              <a:rPr lang="en-US" altLang="ja-JP" sz="2800" dirty="0"/>
              <a:t>1=$1.20</a:t>
            </a:r>
            <a:r>
              <a:rPr lang="ja-JP" altLang="en-US" sz="2800" dirty="0"/>
              <a:t>であり、近い将来、€</a:t>
            </a:r>
            <a:r>
              <a:rPr lang="en-US" altLang="ja-JP" sz="2800" dirty="0"/>
              <a:t>1=$1.00</a:t>
            </a:r>
            <a:r>
              <a:rPr lang="ja-JP" altLang="en-US" sz="2800" dirty="0"/>
              <a:t>になると予想されているとする。このとき、最初に資金を借りてきて為替市場で売る方法で為替投機をしたところ、予想通りのレートになったとする。このとき、以下の問いに答えなさい。</a:t>
            </a:r>
            <a:r>
              <a:rPr lang="en-US" altLang="ja-JP" sz="2800" dirty="0"/>
              <a:t>※15</a:t>
            </a:r>
            <a:r>
              <a:rPr lang="ja-JP" altLang="en-US" sz="2800" dirty="0"/>
              <a:t>分での解答を予定。答えは次のスライドで。</a:t>
            </a:r>
          </a:p>
          <a:p>
            <a:pPr algn="l"/>
            <a:r>
              <a:rPr lang="ja-JP" altLang="en-US" sz="2800" dirty="0"/>
              <a:t>①今のレートに比べると、ユーロは値上がりすると予想されているか、値下がりすると予想されているか。</a:t>
            </a:r>
          </a:p>
          <a:p>
            <a:pPr algn="l"/>
            <a:r>
              <a:rPr lang="ja-JP" altLang="en-US" sz="2800" dirty="0"/>
              <a:t>②借りてくる資金はユーロか、ドルか。</a:t>
            </a:r>
          </a:p>
          <a:p>
            <a:pPr algn="l"/>
            <a:r>
              <a:rPr lang="ja-JP" altLang="en-US" sz="2800" dirty="0"/>
              <a:t>③借入れ金利がゼロ％のとき、為替投機をした後の儲けは何％か。</a:t>
            </a:r>
          </a:p>
          <a:p>
            <a:pPr algn="l"/>
            <a:r>
              <a:rPr lang="ja-JP" altLang="en-US" sz="2800" dirty="0"/>
              <a:t>④こうした為替投機による儲けを打ち消してゼロにするためには、借入れ金利は何％になればよいか。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450996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algn="l"/>
            <a:r>
              <a:rPr lang="en-US" altLang="ja-JP" sz="2800" dirty="0"/>
              <a:t>〔</a:t>
            </a:r>
            <a:r>
              <a:rPr lang="ja-JP" altLang="en-US" sz="2800" dirty="0"/>
              <a:t>正解</a:t>
            </a:r>
            <a:r>
              <a:rPr lang="en-US" altLang="ja-JP" sz="2800" dirty="0"/>
              <a:t>〕</a:t>
            </a:r>
            <a:endParaRPr lang="ja-JP" altLang="en-US" sz="2800" dirty="0"/>
          </a:p>
          <a:p>
            <a:pPr algn="l"/>
            <a:r>
              <a:rPr lang="ja-JP" altLang="en-US" dirty="0"/>
              <a:t>①ドル円のレート表記と違って、ドルが右側にあるので注意。右側のドルの数字が小さくなるということは、ドル高になるということ。よって、</a:t>
            </a:r>
            <a:r>
              <a:rPr lang="ja-JP" altLang="en-US" dirty="0">
                <a:solidFill>
                  <a:srgbClr val="FF0000"/>
                </a:solidFill>
              </a:rPr>
              <a:t>ユーロ安</a:t>
            </a:r>
            <a:r>
              <a:rPr lang="ja-JP" altLang="en-US" dirty="0"/>
              <a:t>・ドル高になると予想されている。</a:t>
            </a:r>
          </a:p>
          <a:p>
            <a:pPr algn="l"/>
            <a:r>
              <a:rPr lang="ja-JP" altLang="en-US" dirty="0"/>
              <a:t>②今のレートの方が、予想される将来のレートよりもユーロ高・ドル安なので、ユーロを借りてきて、ユーロ売り・ドル買いをしておいて、将来ユーロ安・ドル高になったら、反対のユーロ買い・ドル売りをする。よって答えは</a:t>
            </a:r>
            <a:r>
              <a:rPr lang="ja-JP" altLang="en-US" dirty="0">
                <a:solidFill>
                  <a:srgbClr val="FF0000"/>
                </a:solidFill>
              </a:rPr>
              <a:t>ユーロ</a:t>
            </a:r>
            <a:r>
              <a:rPr lang="ja-JP" altLang="en-US" dirty="0"/>
              <a:t>。</a:t>
            </a:r>
          </a:p>
          <a:p>
            <a:pPr algn="l"/>
            <a:r>
              <a:rPr lang="ja-JP" altLang="en-US" dirty="0"/>
              <a:t>③たとえば、</a:t>
            </a:r>
            <a:r>
              <a:rPr lang="en-US" altLang="ja-JP" dirty="0"/>
              <a:t>1</a:t>
            </a:r>
            <a:r>
              <a:rPr lang="ja-JP" altLang="en-US" dirty="0"/>
              <a:t>万ユーロを借りてきて</a:t>
            </a:r>
            <a:r>
              <a:rPr lang="en-US" altLang="ja-JP" dirty="0"/>
              <a:t>1.2</a:t>
            </a:r>
            <a:r>
              <a:rPr lang="ja-JP" altLang="en-US" dirty="0"/>
              <a:t>万ドルにしておいて、レート変化後にユーロに戻すと、</a:t>
            </a:r>
            <a:r>
              <a:rPr lang="en-US" altLang="ja-JP" dirty="0"/>
              <a:t>1.2</a:t>
            </a:r>
            <a:r>
              <a:rPr lang="ja-JP" altLang="en-US" dirty="0"/>
              <a:t>万／</a:t>
            </a:r>
            <a:r>
              <a:rPr lang="en-US" altLang="ja-JP" dirty="0"/>
              <a:t>1.0</a:t>
            </a:r>
            <a:r>
              <a:rPr lang="ja-JP" altLang="en-US" dirty="0"/>
              <a:t>＝</a:t>
            </a:r>
            <a:r>
              <a:rPr lang="en-US" altLang="ja-JP" dirty="0"/>
              <a:t>1.2</a:t>
            </a:r>
            <a:r>
              <a:rPr lang="ja-JP" altLang="en-US" dirty="0"/>
              <a:t>万ユーロになる。金利ゼロ％なので、</a:t>
            </a:r>
            <a:r>
              <a:rPr lang="en-US" altLang="ja-JP" dirty="0"/>
              <a:t>1</a:t>
            </a:r>
            <a:r>
              <a:rPr lang="ja-JP" altLang="en-US" dirty="0"/>
              <a:t>万ユーロを返済すると、儲けは、</a:t>
            </a:r>
            <a:r>
              <a:rPr lang="en-US" altLang="ja-JP" dirty="0"/>
              <a:t>1.2</a:t>
            </a:r>
            <a:r>
              <a:rPr lang="ja-JP" altLang="en-US" dirty="0"/>
              <a:t>万－</a:t>
            </a:r>
            <a:r>
              <a:rPr lang="en-US" altLang="ja-JP" dirty="0"/>
              <a:t>1</a:t>
            </a:r>
            <a:r>
              <a:rPr lang="ja-JP" altLang="en-US" dirty="0"/>
              <a:t>万＝</a:t>
            </a:r>
            <a:r>
              <a:rPr lang="en-US" altLang="ja-JP" dirty="0"/>
              <a:t>0.2</a:t>
            </a:r>
            <a:r>
              <a:rPr lang="ja-JP" altLang="en-US" dirty="0"/>
              <a:t>万ユーロ。儲けの率は、</a:t>
            </a:r>
            <a:r>
              <a:rPr lang="en-US" altLang="ja-JP" dirty="0"/>
              <a:t>100</a:t>
            </a:r>
            <a:r>
              <a:rPr lang="ja-JP" altLang="en-US" dirty="0"/>
              <a:t>✕</a:t>
            </a:r>
            <a:r>
              <a:rPr lang="en-US" altLang="ja-JP" dirty="0"/>
              <a:t>0.2</a:t>
            </a:r>
            <a:r>
              <a:rPr lang="ja-JP" altLang="en-US" dirty="0"/>
              <a:t>万／</a:t>
            </a:r>
            <a:r>
              <a:rPr lang="en-US" altLang="ja-JP" dirty="0"/>
              <a:t>1</a:t>
            </a:r>
            <a:r>
              <a:rPr lang="ja-JP" altLang="en-US" dirty="0"/>
              <a:t>万＝</a:t>
            </a:r>
            <a:r>
              <a:rPr lang="en-US" altLang="ja-JP" dirty="0">
                <a:solidFill>
                  <a:srgbClr val="FF0000"/>
                </a:solidFill>
              </a:rPr>
              <a:t>20</a:t>
            </a:r>
            <a:r>
              <a:rPr lang="ja-JP" altLang="en-US" dirty="0"/>
              <a:t>％。</a:t>
            </a:r>
          </a:p>
          <a:p>
            <a:pPr algn="l"/>
            <a:r>
              <a:rPr lang="ja-JP" altLang="en-US" dirty="0"/>
              <a:t>④借入れ金利が</a:t>
            </a:r>
            <a:r>
              <a:rPr lang="en-US" altLang="ja-JP" dirty="0">
                <a:solidFill>
                  <a:srgbClr val="FF0000"/>
                </a:solidFill>
              </a:rPr>
              <a:t>20</a:t>
            </a:r>
            <a:r>
              <a:rPr lang="ja-JP" altLang="en-US" dirty="0"/>
              <a:t>％ならば、レート変化後に借りた</a:t>
            </a:r>
            <a:r>
              <a:rPr lang="en-US" altLang="ja-JP" dirty="0"/>
              <a:t>1</a:t>
            </a:r>
            <a:r>
              <a:rPr lang="ja-JP" altLang="en-US" dirty="0"/>
              <a:t>万ユーロに</a:t>
            </a:r>
            <a:r>
              <a:rPr lang="en-US" altLang="ja-JP" dirty="0"/>
              <a:t>20</a:t>
            </a:r>
            <a:r>
              <a:rPr lang="ja-JP" altLang="en-US" dirty="0"/>
              <a:t>％の利子をつけて</a:t>
            </a:r>
            <a:r>
              <a:rPr lang="en-US" altLang="ja-JP" dirty="0"/>
              <a:t>1.2</a:t>
            </a:r>
            <a:r>
              <a:rPr lang="ja-JP" altLang="en-US" dirty="0"/>
              <a:t>万ユーロ返済しなければならない。儲けはゼロとなる。</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4004241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fontScale="92500"/>
          </a:bodyPr>
          <a:lstStyle/>
          <a:p>
            <a:pPr algn="l"/>
            <a:r>
              <a:rPr lang="ja-JP" altLang="en-US" sz="2800" dirty="0"/>
              <a:t>第</a:t>
            </a:r>
            <a:r>
              <a:rPr lang="en-US" altLang="ja-JP" sz="2800" dirty="0"/>
              <a:t>3</a:t>
            </a:r>
            <a:r>
              <a:rPr lang="ja-JP" altLang="en-US" sz="2800" dirty="0"/>
              <a:t>節　欧州安定メカニズム・銀行同盟・資本市場同盟</a:t>
            </a:r>
          </a:p>
          <a:p>
            <a:pPr algn="l"/>
            <a:r>
              <a:rPr lang="en-US" altLang="ja-JP" sz="2800" dirty="0"/>
              <a:t>※</a:t>
            </a:r>
            <a:r>
              <a:rPr lang="ja-JP" altLang="en-US" sz="2800" dirty="0"/>
              <a:t>今回の内容は、</a:t>
            </a:r>
            <a:r>
              <a:rPr lang="en-US" altLang="ja-JP" sz="2800" dirty="0"/>
              <a:t>ESM</a:t>
            </a:r>
            <a:r>
              <a:rPr lang="ja-JP" altLang="en-US" sz="2800" dirty="0"/>
              <a:t>を除いて</a:t>
            </a:r>
            <a:r>
              <a:rPr lang="ja-JP" altLang="en-US" sz="2800" dirty="0">
                <a:solidFill>
                  <a:srgbClr val="FF0000"/>
                </a:solidFill>
              </a:rPr>
              <a:t>現在協議中</a:t>
            </a:r>
            <a:r>
              <a:rPr lang="ja-JP" altLang="en-US" sz="2800" dirty="0"/>
              <a:t>のものがあり、協議中のものについては、こうした制度が検討されている、という意味。</a:t>
            </a:r>
          </a:p>
          <a:p>
            <a:pPr marL="457200" indent="-457200" algn="l">
              <a:lnSpc>
                <a:spcPct val="110000"/>
              </a:lnSpc>
              <a:buFont typeface="Wingdings" panose="05000000000000000000" pitchFamily="2" charset="2"/>
              <a:buChar char="l"/>
            </a:pPr>
            <a:r>
              <a:rPr lang="en-US" altLang="ja-JP" sz="2800" dirty="0"/>
              <a:t>ESM</a:t>
            </a:r>
            <a:r>
              <a:rPr lang="ja-JP" altLang="en-US" sz="2800" dirty="0"/>
              <a:t>（欧州安定メカニズム：</a:t>
            </a:r>
            <a:r>
              <a:rPr lang="en-US" altLang="ja-JP" sz="2800" dirty="0"/>
              <a:t>ESM</a:t>
            </a:r>
            <a:r>
              <a:rPr lang="ja-JP" altLang="en-US" sz="2800" dirty="0"/>
              <a:t>：</a:t>
            </a:r>
            <a:r>
              <a:rPr lang="en-US" altLang="ja-JP" sz="2800" dirty="0"/>
              <a:t>European Stability Mechanism</a:t>
            </a:r>
            <a:r>
              <a:rPr lang="ja-JP" altLang="en-US" sz="2800" dirty="0"/>
              <a:t>）は、ギリシャの債務問題に対処するために一時的に作られた</a:t>
            </a:r>
            <a:r>
              <a:rPr lang="en-US" altLang="ja-JP" sz="2800" dirty="0"/>
              <a:t>EFSF</a:t>
            </a:r>
            <a:r>
              <a:rPr lang="ja-JP" altLang="en-US" sz="2800" dirty="0"/>
              <a:t>（</a:t>
            </a:r>
            <a:r>
              <a:rPr lang="en-US" altLang="ja-JP" sz="2800" dirty="0"/>
              <a:t>European Financial Stability Facility</a:t>
            </a:r>
            <a:r>
              <a:rPr lang="ja-JP" altLang="en-US" sz="2800" dirty="0"/>
              <a:t>）が発展したもので、</a:t>
            </a:r>
            <a:r>
              <a:rPr lang="en-US" altLang="ja-JP" sz="2800" dirty="0"/>
              <a:t>2012</a:t>
            </a:r>
            <a:r>
              <a:rPr lang="ja-JP" altLang="en-US" sz="2800" dirty="0"/>
              <a:t>年に発足している。その機能は、ユーロ加盟国が出資したり債券を発行したりした資金で、必要なときに加盟国や銀行を支援するというものである。</a:t>
            </a:r>
            <a:r>
              <a:rPr lang="en-US" altLang="ja-JP" sz="2800" dirty="0"/>
              <a:t>IMF</a:t>
            </a:r>
            <a:r>
              <a:rPr lang="ja-JP" altLang="en-US" sz="2800" dirty="0"/>
              <a:t>と緊密に協力することになっている。</a:t>
            </a:r>
          </a:p>
          <a:p>
            <a:pPr marL="457200" indent="-457200" algn="l">
              <a:lnSpc>
                <a:spcPct val="110000"/>
              </a:lnSpc>
              <a:buFont typeface="Wingdings" panose="05000000000000000000" pitchFamily="2" charset="2"/>
              <a:buChar char="l"/>
            </a:pPr>
            <a:r>
              <a:rPr lang="ja-JP" altLang="en-US" sz="2800" dirty="0"/>
              <a:t>支援を受ける国は、マクロ経済調整プログラムという課題に取り組まされる。マクロ経済調整プログラムとは、財政再建と様々な構造改革のことで、当然のことながら厳しい緊縮予算を実施することになる。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3200" dirty="0"/>
              <a:t>2012</a:t>
            </a:r>
            <a:r>
              <a:rPr lang="ja-JP" altLang="en-US" sz="3200" dirty="0"/>
              <a:t>年の</a:t>
            </a:r>
            <a:r>
              <a:rPr lang="en-US" altLang="ja-JP" sz="3200" dirty="0"/>
              <a:t>6</a:t>
            </a:r>
            <a:r>
              <a:rPr lang="ja-JP" altLang="en-US" sz="3200" dirty="0"/>
              <a:t>月に</a:t>
            </a:r>
            <a:r>
              <a:rPr lang="en-US" altLang="ja-JP" sz="3200" dirty="0"/>
              <a:t>EU</a:t>
            </a:r>
            <a:r>
              <a:rPr lang="ja-JP" altLang="en-US" sz="3200" dirty="0"/>
              <a:t>首脳が</a:t>
            </a:r>
            <a:r>
              <a:rPr lang="en-US" altLang="ja-JP" sz="3200" dirty="0"/>
              <a:t>EU</a:t>
            </a:r>
            <a:r>
              <a:rPr lang="ja-JP" altLang="en-US" sz="3200" dirty="0"/>
              <a:t>改革に向けての方針を発表した。</a:t>
            </a:r>
          </a:p>
          <a:p>
            <a:pPr marL="457200" indent="-457200" algn="l">
              <a:buFont typeface="Wingdings" panose="05000000000000000000" pitchFamily="2" charset="2"/>
              <a:buChar char="l"/>
            </a:pPr>
            <a:r>
              <a:rPr lang="ja-JP" altLang="en-US" sz="3200" dirty="0"/>
              <a:t>それらは、金融システム、財政の健全化、構造改革などを含むものであった。</a:t>
            </a:r>
            <a:endParaRPr lang="en-US" altLang="ja-JP" sz="3200" dirty="0"/>
          </a:p>
          <a:p>
            <a:pPr marL="457200" indent="-457200" algn="l">
              <a:buFont typeface="Wingdings" panose="05000000000000000000" pitchFamily="2" charset="2"/>
              <a:buChar char="l"/>
            </a:pPr>
            <a:r>
              <a:rPr lang="ja-JP" altLang="en-US" sz="3200" dirty="0"/>
              <a:t>銀行同盟（</a:t>
            </a:r>
            <a:r>
              <a:rPr lang="en-US" altLang="ja-JP" sz="3200" dirty="0"/>
              <a:t>Banking Union</a:t>
            </a:r>
            <a:r>
              <a:rPr lang="ja-JP" altLang="en-US" sz="3200" dirty="0"/>
              <a:t>）はその中の一つであり、内容は単一監督メカニズム（</a:t>
            </a:r>
            <a:r>
              <a:rPr lang="en-US" altLang="ja-JP" sz="3200" dirty="0"/>
              <a:t>SSM</a:t>
            </a:r>
            <a:r>
              <a:rPr lang="ja-JP" altLang="en-US" sz="3200" dirty="0"/>
              <a:t>：</a:t>
            </a:r>
            <a:r>
              <a:rPr lang="en-US" altLang="ja-JP" sz="3200" dirty="0"/>
              <a:t>Single Supervisory Mechanism</a:t>
            </a:r>
            <a:r>
              <a:rPr lang="ja-JP" altLang="en-US" sz="3200" dirty="0"/>
              <a:t>）、単一破綻処理メカニズム（</a:t>
            </a:r>
            <a:r>
              <a:rPr lang="en-US" altLang="ja-JP" sz="3200" dirty="0"/>
              <a:t>SRM</a:t>
            </a:r>
            <a:r>
              <a:rPr lang="ja-JP" altLang="en-US" sz="3200" dirty="0"/>
              <a:t>：</a:t>
            </a:r>
            <a:r>
              <a:rPr lang="en-US" altLang="ja-JP" sz="3200" dirty="0"/>
              <a:t>Single Resolution Mechanism</a:t>
            </a:r>
            <a:r>
              <a:rPr lang="ja-JP" altLang="en-US" sz="3200" dirty="0"/>
              <a:t>）、および、預金保険制度（</a:t>
            </a:r>
            <a:r>
              <a:rPr lang="en-US" altLang="ja-JP" sz="3200" dirty="0"/>
              <a:t>DGS</a:t>
            </a:r>
            <a:r>
              <a:rPr lang="ja-JP" altLang="en-US" sz="3200" dirty="0"/>
              <a:t>：</a:t>
            </a:r>
            <a:r>
              <a:rPr lang="en-US" altLang="ja-JP" sz="3200" dirty="0"/>
              <a:t>Deposit Guarantee Scheme</a:t>
            </a:r>
            <a:r>
              <a:rPr lang="ja-JP" altLang="en-US" sz="3200" dirty="0"/>
              <a:t>）である。</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51879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3200" dirty="0"/>
              <a:t>単一監督メカニズムとは、欧州中央銀行（</a:t>
            </a:r>
            <a:r>
              <a:rPr lang="en-US" altLang="ja-JP" sz="3200" dirty="0"/>
              <a:t>ECB</a:t>
            </a:r>
            <a:r>
              <a:rPr lang="ja-JP" altLang="en-US" sz="3200" dirty="0"/>
              <a:t>：</a:t>
            </a:r>
            <a:r>
              <a:rPr lang="en-US" altLang="ja-JP" sz="3200" dirty="0"/>
              <a:t>European Central Bank</a:t>
            </a:r>
            <a:r>
              <a:rPr lang="ja-JP" altLang="en-US" sz="3200" dirty="0"/>
              <a:t>）が加盟国の銀行を監督する権限を持つというもので、経営の健全性が保たれていない銀行に対して、早期の是正勧告などを行うというものである。</a:t>
            </a:r>
          </a:p>
          <a:p>
            <a:pPr marL="457200" indent="-457200" algn="l">
              <a:buFont typeface="Wingdings" panose="05000000000000000000" pitchFamily="2" charset="2"/>
              <a:buChar char="l"/>
            </a:pPr>
            <a:r>
              <a:rPr lang="ja-JP" altLang="en-US" sz="3200" dirty="0"/>
              <a:t>これまでは、それぞれの国の政策当局が自国の銀行を監督していた状況を改善しようとするものである。</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73711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単一破綻処理メカニズムとは、銀行が危機に陥ったときには、公的資金で必ずしも救済するのではなく、周りへの混乱がない形で破綻させましょうというシステムである。</a:t>
            </a:r>
          </a:p>
          <a:p>
            <a:pPr marL="457200" indent="-457200" algn="l">
              <a:buFont typeface="Wingdings" panose="05000000000000000000" pitchFamily="2" charset="2"/>
              <a:buChar char="l"/>
            </a:pPr>
            <a:r>
              <a:rPr lang="ja-JP" altLang="en-US" sz="2800" dirty="0"/>
              <a:t>つまり、救済されることを前提にした緩んだ経営（これをモラル・ハザードという）をなくし、銀行に対してより慎重で健全な経営を促そうというもの。</a:t>
            </a:r>
          </a:p>
          <a:p>
            <a:pPr marL="457200" indent="-457200" algn="l">
              <a:buFont typeface="Wingdings" panose="05000000000000000000" pitchFamily="2" charset="2"/>
              <a:buChar char="l"/>
            </a:pPr>
            <a:r>
              <a:rPr lang="ja-JP" altLang="en-US" sz="2800" dirty="0"/>
              <a:t>「周りへの混乱がない形」をどう確保するのが重要で、加盟国の銀行が出資してプールした資金を用意しておいて、どこかの銀行が破綻するときには、それを使うということ。</a:t>
            </a:r>
          </a:p>
          <a:p>
            <a:pPr marL="457200" indent="-457200" algn="l">
              <a:buFont typeface="Wingdings" panose="05000000000000000000" pitchFamily="2" charset="2"/>
              <a:buChar char="l"/>
            </a:pPr>
            <a:r>
              <a:rPr lang="ja-JP" altLang="en-US" sz="2800" dirty="0"/>
              <a:t>つまり、公的資金を使わずに対応するということである。国家財政と銀行危機を分断する目的ともいえる。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86702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預金保険制度の内容の一つは、銀行預金に保険をかけておいて、銀行の経営が危なくなったときに（公的資金で救済するのではなく）預金者に保険金を支払ったうえで破綻させる、というもの。</a:t>
            </a:r>
          </a:p>
          <a:p>
            <a:pPr marL="457200" indent="-457200" algn="l">
              <a:buFont typeface="Wingdings" panose="05000000000000000000" pitchFamily="2" charset="2"/>
              <a:buChar char="l"/>
            </a:pPr>
            <a:r>
              <a:rPr lang="ja-JP" altLang="en-US" sz="2800" dirty="0"/>
              <a:t>これは、各国の個別の制度としてはすでに存在して、欧州だけではなく日本にもある。</a:t>
            </a:r>
          </a:p>
          <a:p>
            <a:pPr marL="457200" indent="-457200" algn="l">
              <a:buFont typeface="Wingdings" panose="05000000000000000000" pitchFamily="2" charset="2"/>
              <a:buChar char="l"/>
            </a:pPr>
            <a:r>
              <a:rPr lang="ja-JP" altLang="en-US" sz="2800" dirty="0"/>
              <a:t>しかし、欧州内ではこの制度の中身が異なっていたので、</a:t>
            </a:r>
            <a:r>
              <a:rPr lang="en-US" altLang="ja-JP" sz="2800" dirty="0"/>
              <a:t>EU</a:t>
            </a:r>
            <a:r>
              <a:rPr lang="ja-JP" altLang="en-US" sz="2800" dirty="0"/>
              <a:t>共通の枠組みとして制度化しようというもの。</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89113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資本市場同盟（</a:t>
            </a:r>
            <a:r>
              <a:rPr lang="en-US" altLang="ja-JP" sz="2800" dirty="0"/>
              <a:t>CMU</a:t>
            </a:r>
            <a:r>
              <a:rPr lang="ja-JP" altLang="en-US" sz="2800" dirty="0"/>
              <a:t>：</a:t>
            </a:r>
            <a:r>
              <a:rPr lang="en-US" altLang="ja-JP" sz="2800" dirty="0"/>
              <a:t>Capital Markets Union</a:t>
            </a:r>
            <a:r>
              <a:rPr lang="ja-JP" altLang="en-US" sz="2800" dirty="0"/>
              <a:t>）とは、これまで各国でバラバラだった証券市場、証券取引所、デリバティブ、など金融商品取引の法律・制度を統合していこう、という考え。</a:t>
            </a:r>
          </a:p>
          <a:p>
            <a:pPr marL="457200" indent="-457200" algn="l">
              <a:buFont typeface="Wingdings" panose="05000000000000000000" pitchFamily="2" charset="2"/>
              <a:buChar char="l"/>
            </a:pPr>
            <a:r>
              <a:rPr lang="ja-JP" altLang="en-US" sz="2800" dirty="0"/>
              <a:t>実現すれば、企業はどの国でも株式を発行して資金調達できたり、財務諸表の透明化・統一化によって、投資判断が容易になったりする、などの効果が期待されている。</a:t>
            </a:r>
          </a:p>
          <a:p>
            <a:pPr marL="457200" indent="-457200" algn="l">
              <a:buFont typeface="Wingdings" panose="05000000000000000000" pitchFamily="2" charset="2"/>
              <a:buChar char="l"/>
            </a:pPr>
            <a:r>
              <a:rPr lang="ja-JP" altLang="en-US" sz="2800" dirty="0"/>
              <a:t>財政の健全化に向けての改革案としては、財政同盟がある。これは、</a:t>
            </a:r>
            <a:r>
              <a:rPr lang="en-US" altLang="ja-JP" sz="2800" dirty="0"/>
              <a:t>EU</a:t>
            </a:r>
            <a:r>
              <a:rPr lang="ja-JP" altLang="en-US" sz="2800" dirty="0"/>
              <a:t>が独自の財政基盤を持ち、大きな危機が起きたときに使えるようにしようという考え。</a:t>
            </a:r>
          </a:p>
          <a:p>
            <a:pPr marL="457200" indent="-457200" algn="l">
              <a:buFont typeface="Wingdings" panose="05000000000000000000" pitchFamily="2" charset="2"/>
              <a:buChar char="l"/>
            </a:pPr>
            <a:r>
              <a:rPr lang="ja-JP" altLang="en-US" sz="2800" dirty="0"/>
              <a:t>さらには、各国でばらばらの法人税や金融取引税などの税制のハーモナイゼーション（すりあわせ、調整）も視野に入れられている。</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21525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3200" dirty="0"/>
              <a:t>銀行同盟と資本市場同盟と財政同盟については、一部合意に達しているものの、制度としての完成に向けて検討が続いており、各国の意見・利害の調整は容易ではない。</a:t>
            </a:r>
          </a:p>
          <a:p>
            <a:pPr marL="457200" indent="-457200" algn="l">
              <a:buFont typeface="Wingdings" panose="05000000000000000000" pitchFamily="2" charset="2"/>
              <a:buChar char="l"/>
            </a:pPr>
            <a:r>
              <a:rPr lang="ja-JP" altLang="en-US" sz="3200" dirty="0"/>
              <a:t>とりわけ、こうした各種制度では、出資割合は国の経済規模によって決まる傾向が強く、一番大きな負担となる可能性があるドイツの対応が注視される。</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189705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algn="l"/>
            <a:r>
              <a:rPr lang="en-US" altLang="ja-JP" sz="2800" dirty="0"/>
              <a:t>〔</a:t>
            </a:r>
            <a:r>
              <a:rPr lang="ja-JP" altLang="en-US" sz="2800" dirty="0"/>
              <a:t>補足：為替投機</a:t>
            </a:r>
            <a:r>
              <a:rPr lang="en-US" altLang="ja-JP" sz="2800" dirty="0"/>
              <a:t>〕</a:t>
            </a:r>
            <a:endParaRPr lang="ja-JP" altLang="en-US" sz="2800" dirty="0"/>
          </a:p>
          <a:p>
            <a:pPr algn="l"/>
            <a:endParaRPr lang="ja-JP" altLang="en-US" sz="2800" dirty="0"/>
          </a:p>
          <a:p>
            <a:pPr marL="457200" indent="-457200" algn="l">
              <a:buFont typeface="Wingdings" panose="05000000000000000000" pitchFamily="2" charset="2"/>
              <a:buChar char="l"/>
            </a:pPr>
            <a:r>
              <a:rPr lang="ja-JP" altLang="en-US" sz="2800" dirty="0"/>
              <a:t>次回以降は、国際的な通貨・金融危機がテーマとなる。</a:t>
            </a:r>
          </a:p>
          <a:p>
            <a:pPr marL="457200" indent="-457200" algn="l">
              <a:buFont typeface="Wingdings" panose="05000000000000000000" pitchFamily="2" charset="2"/>
              <a:buChar char="l"/>
            </a:pPr>
            <a:r>
              <a:rPr lang="ja-JP" altLang="en-US" sz="2800" dirty="0"/>
              <a:t>その際には、為替レートの変化を予想した為替投機の話が出てくるので、予備知識として説明するもの。</a:t>
            </a:r>
          </a:p>
          <a:p>
            <a:pPr marL="457200" indent="-457200" algn="l">
              <a:buFont typeface="Wingdings" panose="05000000000000000000" pitchFamily="2" charset="2"/>
              <a:buChar char="l"/>
            </a:pPr>
            <a:r>
              <a:rPr lang="ja-JP" altLang="en-US" sz="2800" dirty="0"/>
              <a:t>国際金融論</a:t>
            </a:r>
            <a:r>
              <a:rPr lang="en-US" altLang="ja-JP" sz="2800" dirty="0"/>
              <a:t>Ⅰ</a:t>
            </a:r>
            <a:r>
              <a:rPr lang="ja-JP" altLang="en-US" sz="2800" dirty="0"/>
              <a:t>を受講した人にとっては、話が少し重複するかもしれないが、復習してください。</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6113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17.7|5.2|15.5|9.3"/>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2450</TotalTime>
  <Words>2055</Words>
  <Application>Microsoft Office PowerPoint</Application>
  <PresentationFormat>ワイド画面</PresentationFormat>
  <Paragraphs>117</Paragraphs>
  <Slides>15</Slides>
  <Notes>15</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15</vt:i4>
      </vt:variant>
    </vt:vector>
  </HeadingPairs>
  <TitlesOfParts>
    <vt:vector size="24"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淳 前田</cp:lastModifiedBy>
  <cp:revision>211</cp:revision>
  <dcterms:created xsi:type="dcterms:W3CDTF">2020-04-12T07:19:24Z</dcterms:created>
  <dcterms:modified xsi:type="dcterms:W3CDTF">2024-12-15T08:36:47Z</dcterms:modified>
</cp:coreProperties>
</file>