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tags/tag20.xml" ContentType="application/vnd.openxmlformats-officedocument.presentationml.tags+xml"/>
  <Override PartName="/ppt/notesSlides/notesSlide21.xml" ContentType="application/vnd.openxmlformats-officedocument.presentationml.notesSlide+xml"/>
  <Override PartName="/ppt/tags/tag21.xml" ContentType="application/vnd.openxmlformats-officedocument.presentationml.tags+xml"/>
  <Override PartName="/ppt/notesSlides/notesSlide22.xml" ContentType="application/vnd.openxmlformats-officedocument.presentationml.notesSlide+xml"/>
  <Override PartName="/ppt/tags/tag22.xml" ContentType="application/vnd.openxmlformats-officedocument.presentationml.tags+xml"/>
  <Override PartName="/ppt/notesSlides/notesSlide23.xml" ContentType="application/vnd.openxmlformats-officedocument.presentationml.notesSlide+xml"/>
  <Override PartName="/ppt/tags/tag23.xml" ContentType="application/vnd.openxmlformats-officedocument.presentationml.tags+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87" r:id="rId2"/>
    <p:sldMasterId id="2147483701" r:id="rId3"/>
    <p:sldMasterId id="2147483674" r:id="rId4"/>
    <p:sldMasterId id="2147483660" r:id="rId5"/>
  </p:sldMasterIdLst>
  <p:notesMasterIdLst>
    <p:notesMasterId r:id="rId30"/>
  </p:notesMasterIdLst>
  <p:handoutMasterIdLst>
    <p:handoutMasterId r:id="rId31"/>
  </p:handoutMasterIdLst>
  <p:sldIdLst>
    <p:sldId id="256" r:id="rId6"/>
    <p:sldId id="284" r:id="rId7"/>
    <p:sldId id="285" r:id="rId8"/>
    <p:sldId id="286" r:id="rId9"/>
    <p:sldId id="287" r:id="rId10"/>
    <p:sldId id="288" r:id="rId11"/>
    <p:sldId id="289" r:id="rId12"/>
    <p:sldId id="290" r:id="rId13"/>
    <p:sldId id="291" r:id="rId14"/>
    <p:sldId id="292" r:id="rId15"/>
    <p:sldId id="293" r:id="rId16"/>
    <p:sldId id="294" r:id="rId17"/>
    <p:sldId id="295" r:id="rId18"/>
    <p:sldId id="306" r:id="rId19"/>
    <p:sldId id="296" r:id="rId20"/>
    <p:sldId id="297" r:id="rId21"/>
    <p:sldId id="298" r:id="rId22"/>
    <p:sldId id="299" r:id="rId23"/>
    <p:sldId id="300" r:id="rId24"/>
    <p:sldId id="301" r:id="rId25"/>
    <p:sldId id="302" r:id="rId26"/>
    <p:sldId id="303" r:id="rId27"/>
    <p:sldId id="304" r:id="rId28"/>
    <p:sldId id="305" r:id="rId2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5" autoAdjust="0"/>
    <p:restoredTop sz="95250" autoAdjust="0"/>
  </p:normalViewPr>
  <p:slideViewPr>
    <p:cSldViewPr snapToGrid="0">
      <p:cViewPr varScale="1">
        <p:scale>
          <a:sx n="119" d="100"/>
          <a:sy n="119" d="100"/>
        </p:scale>
        <p:origin x="96" y="216"/>
      </p:cViewPr>
      <p:guideLst/>
    </p:cSldViewPr>
  </p:slideViewPr>
  <p:notesTextViewPr>
    <p:cViewPr>
      <p:scale>
        <a:sx n="1" d="1"/>
        <a:sy n="1" d="1"/>
      </p:scale>
      <p:origin x="0" y="0"/>
    </p:cViewPr>
  </p:notesTextViewPr>
  <p:notesViewPr>
    <p:cSldViewPr snapToGrid="0">
      <p:cViewPr varScale="1">
        <p:scale>
          <a:sx n="57" d="100"/>
          <a:sy n="57" d="100"/>
        </p:scale>
        <p:origin x="2568" y="43"/>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E2486A-C254-4978-9D99-C2A82B36D619}" type="datetimeFigureOut">
              <a:rPr kumimoji="1" lang="ja-JP" altLang="en-US" smtClean="0"/>
              <a:t>2024/12/19</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6" name="スライド番号プレースホルダー 5"/>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BD3735-E4A6-45FA-A94F-B476DEBAE3BB}" type="slidenum">
              <a:rPr kumimoji="1" lang="ja-JP" altLang="en-US" smtClean="0"/>
              <a:t>‹#›</a:t>
            </a:fld>
            <a:endParaRPr kumimoji="1" lang="ja-JP" altLang="en-US"/>
          </a:p>
        </p:txBody>
      </p:sp>
    </p:spTree>
    <p:extLst>
      <p:ext uri="{BB962C8B-B14F-4D97-AF65-F5344CB8AC3E}">
        <p14:creationId xmlns:p14="http://schemas.microsoft.com/office/powerpoint/2010/main" val="40761581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2DA1EF-D9CD-4AFD-BE82-CFE483286A68}" type="datetimeFigureOut">
              <a:rPr kumimoji="1" lang="ja-JP" altLang="en-US" smtClean="0"/>
              <a:t>2024/12/19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11501-1C33-46B9-9140-509589D034E0}" type="slidenum">
              <a:rPr kumimoji="1" lang="ja-JP" altLang="en-US" smtClean="0"/>
              <a:t>‹#›</a:t>
            </a:fld>
            <a:endParaRPr kumimoji="1" lang="ja-JP" altLang="en-US"/>
          </a:p>
        </p:txBody>
      </p:sp>
    </p:spTree>
    <p:extLst>
      <p:ext uri="{BB962C8B-B14F-4D97-AF65-F5344CB8AC3E}">
        <p14:creationId xmlns:p14="http://schemas.microsoft.com/office/powerpoint/2010/main" val="15511442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a:t>
            </a:fld>
            <a:endParaRPr kumimoji="1" lang="ja-JP" altLang="en-US"/>
          </a:p>
        </p:txBody>
      </p:sp>
    </p:spTree>
    <p:extLst>
      <p:ext uri="{BB962C8B-B14F-4D97-AF65-F5344CB8AC3E}">
        <p14:creationId xmlns:p14="http://schemas.microsoft.com/office/powerpoint/2010/main" val="1562767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10</a:t>
            </a:fld>
            <a:endParaRPr kumimoji="1" lang="ja-JP" altLang="en-US"/>
          </a:p>
        </p:txBody>
      </p:sp>
    </p:spTree>
    <p:extLst>
      <p:ext uri="{BB962C8B-B14F-4D97-AF65-F5344CB8AC3E}">
        <p14:creationId xmlns:p14="http://schemas.microsoft.com/office/powerpoint/2010/main" val="757703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11</a:t>
            </a:fld>
            <a:endParaRPr kumimoji="1" lang="ja-JP" altLang="en-US"/>
          </a:p>
        </p:txBody>
      </p:sp>
    </p:spTree>
    <p:extLst>
      <p:ext uri="{BB962C8B-B14F-4D97-AF65-F5344CB8AC3E}">
        <p14:creationId xmlns:p14="http://schemas.microsoft.com/office/powerpoint/2010/main" val="19747965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12</a:t>
            </a:fld>
            <a:endParaRPr kumimoji="1" lang="ja-JP" altLang="en-US"/>
          </a:p>
        </p:txBody>
      </p:sp>
    </p:spTree>
    <p:extLst>
      <p:ext uri="{BB962C8B-B14F-4D97-AF65-F5344CB8AC3E}">
        <p14:creationId xmlns:p14="http://schemas.microsoft.com/office/powerpoint/2010/main" val="24438727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13</a:t>
            </a:fld>
            <a:endParaRPr kumimoji="1" lang="ja-JP" altLang="en-US"/>
          </a:p>
        </p:txBody>
      </p:sp>
    </p:spTree>
    <p:extLst>
      <p:ext uri="{BB962C8B-B14F-4D97-AF65-F5344CB8AC3E}">
        <p14:creationId xmlns:p14="http://schemas.microsoft.com/office/powerpoint/2010/main" val="7709096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B33473-52B5-0D59-C8E1-3B5BEF74895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15159D7-A9D3-98E9-F315-E9CD2D1C54F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E3730D5-8AEF-3088-42F9-5F36A5A1FBD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1E6391A-6650-4CDD-C9DE-2C1B406FC6A6}"/>
              </a:ext>
            </a:extLst>
          </p:cNvPr>
          <p:cNvSpPr>
            <a:spLocks noGrp="1"/>
          </p:cNvSpPr>
          <p:nvPr>
            <p:ph type="sldNum" sz="quarter" idx="10"/>
          </p:nvPr>
        </p:nvSpPr>
        <p:spPr/>
        <p:txBody>
          <a:bodyPr/>
          <a:lstStyle/>
          <a:p>
            <a:fld id="{CE511501-1C33-46B9-9140-509589D034E0}" type="slidenum">
              <a:rPr kumimoji="1" lang="ja-JP" altLang="en-US" smtClean="0"/>
              <a:t>14</a:t>
            </a:fld>
            <a:endParaRPr kumimoji="1" lang="ja-JP" altLang="en-US"/>
          </a:p>
        </p:txBody>
      </p:sp>
    </p:spTree>
    <p:extLst>
      <p:ext uri="{BB962C8B-B14F-4D97-AF65-F5344CB8AC3E}">
        <p14:creationId xmlns:p14="http://schemas.microsoft.com/office/powerpoint/2010/main" val="32866985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15</a:t>
            </a:fld>
            <a:endParaRPr kumimoji="1" lang="ja-JP" altLang="en-US"/>
          </a:p>
        </p:txBody>
      </p:sp>
    </p:spTree>
    <p:extLst>
      <p:ext uri="{BB962C8B-B14F-4D97-AF65-F5344CB8AC3E}">
        <p14:creationId xmlns:p14="http://schemas.microsoft.com/office/powerpoint/2010/main" val="9263567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16</a:t>
            </a:fld>
            <a:endParaRPr kumimoji="1" lang="ja-JP" altLang="en-US"/>
          </a:p>
        </p:txBody>
      </p:sp>
    </p:spTree>
    <p:extLst>
      <p:ext uri="{BB962C8B-B14F-4D97-AF65-F5344CB8AC3E}">
        <p14:creationId xmlns:p14="http://schemas.microsoft.com/office/powerpoint/2010/main" val="29896387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17</a:t>
            </a:fld>
            <a:endParaRPr kumimoji="1" lang="ja-JP" altLang="en-US"/>
          </a:p>
        </p:txBody>
      </p:sp>
    </p:spTree>
    <p:extLst>
      <p:ext uri="{BB962C8B-B14F-4D97-AF65-F5344CB8AC3E}">
        <p14:creationId xmlns:p14="http://schemas.microsoft.com/office/powerpoint/2010/main" val="625107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18</a:t>
            </a:fld>
            <a:endParaRPr kumimoji="1" lang="ja-JP" altLang="en-US"/>
          </a:p>
        </p:txBody>
      </p:sp>
    </p:spTree>
    <p:extLst>
      <p:ext uri="{BB962C8B-B14F-4D97-AF65-F5344CB8AC3E}">
        <p14:creationId xmlns:p14="http://schemas.microsoft.com/office/powerpoint/2010/main" val="18311039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19</a:t>
            </a:fld>
            <a:endParaRPr kumimoji="1" lang="ja-JP" altLang="en-US"/>
          </a:p>
        </p:txBody>
      </p:sp>
    </p:spTree>
    <p:extLst>
      <p:ext uri="{BB962C8B-B14F-4D97-AF65-F5344CB8AC3E}">
        <p14:creationId xmlns:p14="http://schemas.microsoft.com/office/powerpoint/2010/main" val="71034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a:t>
            </a:fld>
            <a:endParaRPr kumimoji="1" lang="ja-JP" altLang="en-US"/>
          </a:p>
        </p:txBody>
      </p:sp>
    </p:spTree>
    <p:extLst>
      <p:ext uri="{BB962C8B-B14F-4D97-AF65-F5344CB8AC3E}">
        <p14:creationId xmlns:p14="http://schemas.microsoft.com/office/powerpoint/2010/main" val="11378180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20</a:t>
            </a:fld>
            <a:endParaRPr kumimoji="1" lang="ja-JP" altLang="en-US"/>
          </a:p>
        </p:txBody>
      </p:sp>
    </p:spTree>
    <p:extLst>
      <p:ext uri="{BB962C8B-B14F-4D97-AF65-F5344CB8AC3E}">
        <p14:creationId xmlns:p14="http://schemas.microsoft.com/office/powerpoint/2010/main" val="22790988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21</a:t>
            </a:fld>
            <a:endParaRPr kumimoji="1" lang="ja-JP" altLang="en-US"/>
          </a:p>
        </p:txBody>
      </p:sp>
    </p:spTree>
    <p:extLst>
      <p:ext uri="{BB962C8B-B14F-4D97-AF65-F5344CB8AC3E}">
        <p14:creationId xmlns:p14="http://schemas.microsoft.com/office/powerpoint/2010/main" val="17692263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22</a:t>
            </a:fld>
            <a:endParaRPr kumimoji="1" lang="ja-JP" altLang="en-US"/>
          </a:p>
        </p:txBody>
      </p:sp>
    </p:spTree>
    <p:extLst>
      <p:ext uri="{BB962C8B-B14F-4D97-AF65-F5344CB8AC3E}">
        <p14:creationId xmlns:p14="http://schemas.microsoft.com/office/powerpoint/2010/main" val="27956193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23</a:t>
            </a:fld>
            <a:endParaRPr kumimoji="1" lang="ja-JP" altLang="en-US"/>
          </a:p>
        </p:txBody>
      </p:sp>
    </p:spTree>
    <p:extLst>
      <p:ext uri="{BB962C8B-B14F-4D97-AF65-F5344CB8AC3E}">
        <p14:creationId xmlns:p14="http://schemas.microsoft.com/office/powerpoint/2010/main" val="27696123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24</a:t>
            </a:fld>
            <a:endParaRPr kumimoji="1" lang="ja-JP" altLang="en-US"/>
          </a:p>
        </p:txBody>
      </p:sp>
    </p:spTree>
    <p:extLst>
      <p:ext uri="{BB962C8B-B14F-4D97-AF65-F5344CB8AC3E}">
        <p14:creationId xmlns:p14="http://schemas.microsoft.com/office/powerpoint/2010/main" val="527677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a:t>
            </a:fld>
            <a:endParaRPr kumimoji="1" lang="ja-JP" altLang="en-US"/>
          </a:p>
        </p:txBody>
      </p:sp>
    </p:spTree>
    <p:extLst>
      <p:ext uri="{BB962C8B-B14F-4D97-AF65-F5344CB8AC3E}">
        <p14:creationId xmlns:p14="http://schemas.microsoft.com/office/powerpoint/2010/main" val="680609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a:t>
            </a:fld>
            <a:endParaRPr kumimoji="1" lang="ja-JP" altLang="en-US"/>
          </a:p>
        </p:txBody>
      </p:sp>
    </p:spTree>
    <p:extLst>
      <p:ext uri="{BB962C8B-B14F-4D97-AF65-F5344CB8AC3E}">
        <p14:creationId xmlns:p14="http://schemas.microsoft.com/office/powerpoint/2010/main" val="3656368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a:t>
            </a:fld>
            <a:endParaRPr kumimoji="1" lang="ja-JP" altLang="en-US"/>
          </a:p>
        </p:txBody>
      </p:sp>
    </p:spTree>
    <p:extLst>
      <p:ext uri="{BB962C8B-B14F-4D97-AF65-F5344CB8AC3E}">
        <p14:creationId xmlns:p14="http://schemas.microsoft.com/office/powerpoint/2010/main" val="2066977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a:t>
            </a:fld>
            <a:endParaRPr kumimoji="1" lang="ja-JP" altLang="en-US"/>
          </a:p>
        </p:txBody>
      </p:sp>
    </p:spTree>
    <p:extLst>
      <p:ext uri="{BB962C8B-B14F-4D97-AF65-F5344CB8AC3E}">
        <p14:creationId xmlns:p14="http://schemas.microsoft.com/office/powerpoint/2010/main" val="2917466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7</a:t>
            </a:fld>
            <a:endParaRPr kumimoji="1" lang="ja-JP" altLang="en-US"/>
          </a:p>
        </p:txBody>
      </p:sp>
    </p:spTree>
    <p:extLst>
      <p:ext uri="{BB962C8B-B14F-4D97-AF65-F5344CB8AC3E}">
        <p14:creationId xmlns:p14="http://schemas.microsoft.com/office/powerpoint/2010/main" val="5505904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8</a:t>
            </a:fld>
            <a:endParaRPr kumimoji="1" lang="ja-JP" altLang="en-US"/>
          </a:p>
        </p:txBody>
      </p:sp>
    </p:spTree>
    <p:extLst>
      <p:ext uri="{BB962C8B-B14F-4D97-AF65-F5344CB8AC3E}">
        <p14:creationId xmlns:p14="http://schemas.microsoft.com/office/powerpoint/2010/main" val="35646056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9</a:t>
            </a:fld>
            <a:endParaRPr kumimoji="1" lang="ja-JP" altLang="en-US"/>
          </a:p>
        </p:txBody>
      </p:sp>
    </p:spTree>
    <p:extLst>
      <p:ext uri="{BB962C8B-B14F-4D97-AF65-F5344CB8AC3E}">
        <p14:creationId xmlns:p14="http://schemas.microsoft.com/office/powerpoint/2010/main" val="1634174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7" name="日付プレースホルダー 6"/>
          <p:cNvSpPr>
            <a:spLocks noGrp="1"/>
          </p:cNvSpPr>
          <p:nvPr>
            <p:ph type="dt" sz="half" idx="10"/>
          </p:nvPr>
        </p:nvSpPr>
        <p:spPr/>
        <p:txBody>
          <a:bodyPr/>
          <a:lstStyle/>
          <a:p>
            <a:fld id="{026DFA7C-4F8D-470B-A1AB-BB25CCB9B707}" type="datetime1">
              <a:rPr kumimoji="1" lang="ja-JP" altLang="en-US" smtClean="0"/>
              <a:t>2024/12/19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885631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4DDB483-FDB8-4B66-AEC4-03EA20D8596C}" type="datetime1">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245709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856A08-FFB8-4A07-A9CF-34267C9F5426}"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54184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2E70892-132D-43F8-8C1F-1B33E49CB960}"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43214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E88683B-0EC3-4D7C-95CE-F2516E1DCCB7}"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3698886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8ABC973-0F92-49D7-9AFA-F399CE8179CC}"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804159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CFD85D-9A4D-49FC-A843-BAD8B568CCB4}"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089185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578E3AA-5B17-443D-AAE7-7D5067A13386}" type="datetime1">
              <a:rPr kumimoji="1" lang="ja-JP" altLang="en-US" smtClean="0"/>
              <a:t>2024/12/19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2363809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9EF4A47-9F84-4C87-9279-516403C9F658}" type="datetime1">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8891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4EE0422-883A-4692-9B69-827F877A5CC4}" type="datetime1">
              <a:rPr kumimoji="1" lang="ja-JP" altLang="en-US" smtClean="0"/>
              <a:t>2024/12/19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5575769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C74DC46-3661-4FC3-B415-8798A737DE2B}" type="datetime1">
              <a:rPr kumimoji="1" lang="ja-JP" altLang="en-US" smtClean="0"/>
              <a:t>2024/12/19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555076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E47E0F9-5EFA-4562-AD16-74DEBC8541C0}" type="datetime1">
              <a:rPr kumimoji="1" lang="ja-JP" altLang="en-US" smtClean="0"/>
              <a:t>2024/12/19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2267521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EBB8E8E-4247-4462-B452-B357BFF98658}" type="datetime1">
              <a:rPr kumimoji="1" lang="ja-JP" altLang="en-US" smtClean="0"/>
              <a:t>2024/12/19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7773859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FBA0129-6E8F-4396-AE89-2FC70F3C1DC8}" type="datetime1">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33357803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77DE3D1-10D5-4118-9127-B3F958F786F1}" type="datetime1">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6036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022036-A8CF-4CFC-A48E-833467CC6E61}"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7810322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0C24A9C-2BE1-422B-AA65-B1612591ECAA}"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2180923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F4DA547-90AD-4701-A6C8-27336E17D868}" type="datetime1">
              <a:rPr kumimoji="1" lang="ja-JP" altLang="en-US" smtClean="0"/>
              <a:t>2024/12/19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42728504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19C06F6-7FE9-4BFF-8123-54DD9037E158}"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41705729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F35C47C-225E-498F-A52E-42621E856228}"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709284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1B405-C23F-4D44-B2FD-0954B5C9C0B3}"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4317925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576AC81-6A20-4A7C-85E2-F992258A33AF}" type="datetime1">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367537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09D92F5-8EB7-4169-B968-D1B1CDA71AE2}"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590878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1CC5903-6349-4BE5-B997-C55E198A5BEA}" type="datetime1">
              <a:rPr kumimoji="1" lang="ja-JP" altLang="en-US" smtClean="0"/>
              <a:t>2024/12/19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274401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909FE12-BEEF-4596-B5D9-FB28F79B2023}" type="datetime1">
              <a:rPr kumimoji="1" lang="ja-JP" altLang="en-US" smtClean="0"/>
              <a:t>2024/12/19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33611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AE82434-2B09-4BE6-A552-9397770DF854}" type="datetime1">
              <a:rPr kumimoji="1" lang="ja-JP" altLang="en-US" smtClean="0"/>
              <a:t>2024/12/19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952314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CD6915-2D2D-49D1-9095-F1174EFF0DA8}" type="datetime1">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7793930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0C3808-A616-46CC-BE1B-D90740542550}" type="datetime1">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320641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61C886-FF3C-4C8E-A64D-AB2A872EF092}"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2237204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BB2C1E-F597-4826-8F56-2F99464A1080}"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6763184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ECB4FBC-1472-423D-AA4B-A3A4345D6D34}"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68382973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3D44A02-7F50-4935-95B6-C042D06F21A6}"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27590036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CDE8C6-78C4-4896-A40C-0064E8D1D024}"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82119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2CB2C4D-DE41-4C8C-83C7-B35C92E75773}"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216324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60FB27A-2842-45D1-8395-EC8343117B99}" type="datetime1">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356745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2F4FE83-262F-4D5D-BB2E-E46B2A42AA27}" type="datetime1">
              <a:rPr kumimoji="1" lang="ja-JP" altLang="en-US" smtClean="0"/>
              <a:t>2024/12/19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1224817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69ECD97-E321-482C-925E-456FFBA9EBEA}" type="datetime1">
              <a:rPr kumimoji="1" lang="ja-JP" altLang="en-US" smtClean="0"/>
              <a:t>2024/12/19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56554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A3937A3-D8F9-475B-A631-25DC052CED47}" type="datetime1">
              <a:rPr kumimoji="1" lang="ja-JP" altLang="en-US" smtClean="0"/>
              <a:t>2024/12/19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925489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DF4228-2AB5-410C-8C7E-25E6DBE413D9}" type="datetime1">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2376175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AC1ED1-575A-41DD-A045-0005DFBFA15C}" type="datetime1">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519385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E528B5-4AEB-4C3A-A8ED-78EE976BA7E6}"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3857420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A823E39-B061-4431-89E9-EC731F3C6A92}"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52942314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91AA8E2-2AD9-41D3-9BD5-9EBAF2F0723F}" type="datetime1">
              <a:rPr kumimoji="1" lang="ja-JP" altLang="en-US" smtClean="0"/>
              <a:t>2024/12/19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80145618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4D7B09-473A-4596-97C4-E1608D3F27A9}"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317175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349EF72-CB3E-4F82-8200-FD09214F1B55}" type="datetime1">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8687347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396F500-5FC5-4F81-B32D-CD134C83131B}"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518600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72BA70-7430-4EFA-BAA4-2C1805AB4A60}"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712266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53A4457-A826-43BF-8B5F-7F82D85903DE}" type="datetime1">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4886268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4A196AA-3B1A-4A99-8CE8-AEEAB4756832}" type="datetime1">
              <a:rPr kumimoji="1" lang="ja-JP" altLang="en-US" smtClean="0"/>
              <a:t>2024/12/19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6102443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0D1CA45-A8EE-4FDD-87DF-BE4C2180BFC9}" type="datetime1">
              <a:rPr kumimoji="1" lang="ja-JP" altLang="en-US" smtClean="0"/>
              <a:t>2024/12/19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35298722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B589596-4396-475B-BAFF-670B4E4C65DB}" type="datetime1">
              <a:rPr kumimoji="1" lang="ja-JP" altLang="en-US" smtClean="0"/>
              <a:t>2024/12/19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57800058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5F58CCF-47EF-47E9-A682-D65C43EB1E07}" type="datetime1">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7689018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FD21C0E-0B2B-4E75-953D-7B3BC2F5EECF}" type="datetime1">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09975110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1E96559-135C-4DAA-991F-30834100C1C7}"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67500330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8CBB9FD-27DC-4039-A47A-950D3DD1BF4F}" type="datetime1">
              <a:rPr kumimoji="1" lang="ja-JP" altLang="en-US" smtClean="0"/>
              <a:t>2024/12/19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66577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ACE4D92-1CD5-43F0-A239-8AEBB906CDCD}" type="datetime1">
              <a:rPr kumimoji="1" lang="ja-JP" altLang="en-US" smtClean="0"/>
              <a:t>2024/12/19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49494140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6" name="日付プレースホルダー 5"/>
          <p:cNvSpPr>
            <a:spLocks noGrp="1"/>
          </p:cNvSpPr>
          <p:nvPr>
            <p:ph type="dt" sz="half" idx="10"/>
          </p:nvPr>
        </p:nvSpPr>
        <p:spPr/>
        <p:txBody>
          <a:bodyPr/>
          <a:lstStyle/>
          <a:p>
            <a:fld id="{D1D66405-1911-4D2F-B4DC-6507D3374896}" type="datetime1">
              <a:rPr kumimoji="1" lang="ja-JP" altLang="en-US" smtClean="0"/>
              <a:t>2024/12/19</a:t>
            </a:fld>
            <a:endParaRPr kumimoji="1" lang="ja-JP" altLang="en-US"/>
          </a:p>
        </p:txBody>
      </p:sp>
      <p:sp>
        <p:nvSpPr>
          <p:cNvPr id="7" name="フッター プレースホルダー 6"/>
          <p:cNvSpPr>
            <a:spLocks noGrp="1"/>
          </p:cNvSpPr>
          <p:nvPr>
            <p:ph type="ftr" sz="quarter" idx="11"/>
          </p:nvPr>
        </p:nvSpPr>
        <p:spPr/>
        <p:txBody>
          <a:bodyPr/>
          <a:lstStyle/>
          <a:p>
            <a:endParaRPr kumimoji="1" lang="ja-JP" altLang="en-US"/>
          </a:p>
        </p:txBody>
      </p:sp>
      <p:sp>
        <p:nvSpPr>
          <p:cNvPr id="8" name="スライド番号プレースホルダー 7"/>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032290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F25CA54-9F9F-4500-8D26-2A67EFF44DB3}" type="datetime1">
              <a:rPr kumimoji="1" lang="ja-JP" altLang="en-US" smtClean="0"/>
              <a:t>2024/12/19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5656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C8FECBC-4F40-47FE-B137-626A979DF050}" type="datetime1">
              <a:rPr kumimoji="1" lang="ja-JP" altLang="en-US" smtClean="0"/>
              <a:t>2024/12/19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8183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C320F0C-03F2-460B-B1B7-AFE40419A343}" type="datetime1">
              <a:rPr kumimoji="1" lang="ja-JP" altLang="en-US" smtClean="0"/>
              <a:t>2024/12/19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458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4020A8-F826-42B6-9291-1C176EC26609}" type="datetime1">
              <a:rPr kumimoji="1" lang="ja-JP" altLang="en-US" smtClean="0"/>
              <a:t>2024/12/19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848814347"/>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B01D1F-6287-485A-9C07-5A7874ADA035}" type="datetime1">
              <a:rPr kumimoji="1" lang="ja-JP" altLang="en-US" smtClean="0"/>
              <a:t>2024/12/19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97312341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70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16FEF6-2AA0-4B47-A5AD-DB366C5D2F3D}" type="datetime1">
              <a:rPr kumimoji="1" lang="ja-JP" altLang="en-US" smtClean="0"/>
              <a:t>2024/12/19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68134377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0837DE-37FA-4BD4-B84A-64F643335B71}" type="datetime1">
              <a:rPr kumimoji="1" lang="ja-JP" altLang="en-US" smtClean="0"/>
              <a:t>2024/12/19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10789795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AFC3DE-FD4A-40AB-A647-84687ACC2543}" type="datetime1">
              <a:rPr kumimoji="1" lang="ja-JP" altLang="en-US" smtClean="0"/>
              <a:t>2024/12/19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422983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xml"/><Relationship Id="rId1" Type="http://schemas.openxmlformats.org/officeDocument/2006/relationships/tags" Target="../tags/tag20.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tags" Target="../tags/tag2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tags" Target="../tags/tag2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xml"/><Relationship Id="rId1" Type="http://schemas.openxmlformats.org/officeDocument/2006/relationships/tags" Target="../tags/tag2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1"/>
            <a:ext cx="10719881" cy="4231532"/>
          </a:xfrm>
        </p:spPr>
        <p:txBody>
          <a:bodyPr/>
          <a:lstStyle/>
          <a:p>
            <a:endParaRPr kumimoji="1" lang="ja-JP" altLang="en-US" dirty="0"/>
          </a:p>
          <a:p>
            <a:endParaRPr lang="ja-JP" altLang="en-US" dirty="0"/>
          </a:p>
          <a:p>
            <a:r>
              <a:rPr kumimoji="1" lang="ja-JP" altLang="en-US" sz="6600" dirty="0"/>
              <a:t>国際金融論</a:t>
            </a:r>
            <a:r>
              <a:rPr kumimoji="1" lang="en-US" altLang="ja-JP" sz="6600" dirty="0"/>
              <a:t>Ⅱ</a:t>
            </a:r>
            <a:endParaRPr kumimoji="1" lang="ja-JP" altLang="en-US" sz="6600" dirty="0"/>
          </a:p>
          <a:p>
            <a:endParaRPr lang="ja-JP" altLang="en-US" dirty="0"/>
          </a:p>
          <a:p>
            <a:r>
              <a:rPr lang="ja-JP" altLang="en-US" dirty="0"/>
              <a:t>北九州市立大学　前田　淳（まえだ　じゅん）</a:t>
            </a:r>
          </a:p>
          <a:p>
            <a:endParaRPr kumimoji="1" lang="ja-JP" altLang="en-US" dirty="0"/>
          </a:p>
        </p:txBody>
      </p:sp>
    </p:spTree>
    <p:extLst>
      <p:ext uri="{BB962C8B-B14F-4D97-AF65-F5344CB8AC3E}">
        <p14:creationId xmlns:p14="http://schemas.microsoft.com/office/powerpoint/2010/main" val="2209537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r>
              <a:rPr lang="en-US" altLang="ja-JP" dirty="0"/>
              <a:t>b.</a:t>
            </a:r>
            <a:r>
              <a:rPr lang="ja-JP" altLang="en-US" dirty="0"/>
              <a:t>　金融収支型（</a:t>
            </a:r>
            <a:r>
              <a:rPr lang="en-US" altLang="ja-JP" dirty="0"/>
              <a:t>21</a:t>
            </a:r>
            <a:r>
              <a:rPr lang="ja-JP" altLang="en-US" dirty="0"/>
              <a:t>世紀型）の危機</a:t>
            </a:r>
          </a:p>
          <a:p>
            <a:pPr marL="342900" indent="-342900" algn="l">
              <a:buFont typeface="Wingdings" panose="05000000000000000000" pitchFamily="2" charset="2"/>
              <a:buChar char="l"/>
            </a:pPr>
            <a:endParaRPr lang="ja-JP" altLang="en-US" dirty="0"/>
          </a:p>
          <a:p>
            <a:pPr marL="342900" indent="-342900" algn="l">
              <a:buFont typeface="Wingdings" panose="05000000000000000000" pitchFamily="2" charset="2"/>
              <a:buChar char="l"/>
            </a:pPr>
            <a:r>
              <a:rPr lang="ja-JP" altLang="en-US" dirty="0"/>
              <a:t>金融の自由化とグローバル化が進んだ今日、経常収支レベルの資金の動きよりも、金融収支レベルの国際的な資金の動きの方が大きくなっている。</a:t>
            </a:r>
          </a:p>
          <a:p>
            <a:pPr marL="342900" indent="-342900" algn="l">
              <a:buFont typeface="Wingdings" panose="05000000000000000000" pitchFamily="2" charset="2"/>
              <a:buChar char="l"/>
            </a:pPr>
            <a:r>
              <a:rPr lang="ja-JP" altLang="en-US" dirty="0"/>
              <a:t>そのため、国際金融危機も金融収支レベルに原因がある場合が増えている。</a:t>
            </a:r>
          </a:p>
          <a:p>
            <a:pPr marL="342900" indent="-342900" algn="l">
              <a:buFont typeface="Wingdings" panose="05000000000000000000" pitchFamily="2" charset="2"/>
              <a:buChar char="l"/>
            </a:pPr>
            <a:r>
              <a:rPr lang="ja-JP" altLang="en-US" dirty="0"/>
              <a:t>たとえば、経常収支が黒字の国であっても、突然の資金流出を経験したり、投機家からの攻撃を受けたりすることがある。</a:t>
            </a:r>
          </a:p>
          <a:p>
            <a:pPr marL="342900" indent="-342900" algn="l">
              <a:buFont typeface="Wingdings" panose="05000000000000000000" pitchFamily="2" charset="2"/>
              <a:buChar char="l"/>
            </a:pPr>
            <a:r>
              <a:rPr lang="ja-JP" altLang="en-US" dirty="0"/>
              <a:t>たとえば、経済成長が著しい国では、企業収益が好調で、株価が上昇する。</a:t>
            </a:r>
          </a:p>
          <a:p>
            <a:pPr marL="342900" indent="-342900" algn="l">
              <a:buFont typeface="Wingdings" panose="05000000000000000000" pitchFamily="2" charset="2"/>
              <a:buChar char="l"/>
            </a:pPr>
            <a:r>
              <a:rPr lang="ja-JP" altLang="en-US" dirty="0"/>
              <a:t>そのことを好感して、外国から資金流入が起きて、その国の株や土地や債券に投資しようとする。</a:t>
            </a: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507533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その結果、その国の通貨は増価するとともに、株価や地価も上昇する。</a:t>
            </a:r>
          </a:p>
          <a:p>
            <a:pPr marL="342900" indent="-342900" algn="l">
              <a:buFont typeface="Wingdings" panose="05000000000000000000" pitchFamily="2" charset="2"/>
              <a:buChar char="l"/>
            </a:pPr>
            <a:r>
              <a:rPr lang="ja-JP" altLang="en-US" dirty="0"/>
              <a:t>さらに、自国通貨の増価はその国の財の国際競争力を低下させるので、その国の通貨当局としては、自国通貨売り・外貨買いの為替市場介入をするケースが多い。</a:t>
            </a:r>
          </a:p>
          <a:p>
            <a:pPr marL="342900" indent="-342900" algn="l">
              <a:buFont typeface="Wingdings" panose="05000000000000000000" pitchFamily="2" charset="2"/>
              <a:buChar char="l"/>
            </a:pPr>
            <a:r>
              <a:rPr lang="ja-JP" altLang="en-US" dirty="0"/>
              <a:t>自国通貨の売り介入は、すなわち、民間銀行部門への</a:t>
            </a:r>
            <a:r>
              <a:rPr lang="ja-JP" altLang="en-US" dirty="0">
                <a:solidFill>
                  <a:srgbClr val="FF0000"/>
                </a:solidFill>
              </a:rPr>
              <a:t>マネタリーベース</a:t>
            </a:r>
            <a:r>
              <a:rPr lang="ja-JP" altLang="en-US" dirty="0"/>
              <a:t>の供給（中央銀行預け金への入金）である。</a:t>
            </a:r>
            <a:r>
              <a:rPr lang="en-US" altLang="ja-JP" dirty="0"/>
              <a:t>※</a:t>
            </a:r>
            <a:r>
              <a:rPr lang="ja-JP" altLang="en-US" dirty="0"/>
              <a:t>以下数行については、ファイル末尾の補足解説も参照。</a:t>
            </a:r>
          </a:p>
          <a:p>
            <a:pPr marL="342900" indent="-342900" algn="l">
              <a:buFont typeface="Wingdings" panose="05000000000000000000" pitchFamily="2" charset="2"/>
              <a:buChar char="l"/>
            </a:pPr>
            <a:r>
              <a:rPr lang="ja-JP" altLang="en-US" dirty="0"/>
              <a:t>これは、マネーストックを増大させ、過剰流動性（資金が豊富に余っていること）となる。つまり、バブルやインフレを引き起こす原因となる（マネタリーベースの増大を</a:t>
            </a:r>
            <a:r>
              <a:rPr lang="ja-JP" altLang="en-US" dirty="0">
                <a:solidFill>
                  <a:srgbClr val="FF0000"/>
                </a:solidFill>
              </a:rPr>
              <a:t>不胎化</a:t>
            </a:r>
            <a:r>
              <a:rPr lang="ja-JP" altLang="en-US" dirty="0"/>
              <a:t>政策で全て相殺できるわけではない）。</a:t>
            </a:r>
          </a:p>
          <a:p>
            <a:pPr marL="342900" indent="-342900" algn="l">
              <a:buFont typeface="Wingdings" panose="05000000000000000000" pitchFamily="2" charset="2"/>
              <a:buChar char="l"/>
            </a:pPr>
            <a:r>
              <a:rPr lang="ja-JP" altLang="en-US" dirty="0"/>
              <a:t>こうした状態が数年続くと、金融政策は手詰まりとなってくる。</a:t>
            </a:r>
          </a:p>
          <a:p>
            <a:pPr marL="342900" indent="-342900" algn="l">
              <a:buFont typeface="Wingdings" panose="05000000000000000000" pitchFamily="2" charset="2"/>
              <a:buChar char="l"/>
            </a:pPr>
            <a:r>
              <a:rPr lang="ja-JP" altLang="en-US" dirty="0"/>
              <a:t>バブルやインフレを防止するためには、金利を引き上げるべきであるが、金利の上昇は、外国からの資本をさらに呼び込んで、通貨の増価を一層もたらすのである。</a:t>
            </a: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1608577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バブルはいつの日か、はじけて株価や地価が突然暴落するとの予想が生じる。</a:t>
            </a:r>
          </a:p>
          <a:p>
            <a:pPr marL="342900" indent="-342900" algn="l">
              <a:buFont typeface="Wingdings" panose="05000000000000000000" pitchFamily="2" charset="2"/>
              <a:buChar char="l"/>
            </a:pPr>
            <a:r>
              <a:rPr lang="ja-JP" altLang="en-US" dirty="0"/>
              <a:t>企業や個人の元本・利子の支払原資は、しょせん所得である。</a:t>
            </a:r>
            <a:r>
              <a:rPr lang="en-US" altLang="ja-JP" dirty="0"/>
              <a:t>GDP</a:t>
            </a:r>
            <a:r>
              <a:rPr lang="ja-JP" altLang="en-US" dirty="0"/>
              <a:t>すなわち所得の成長率よりも大きな貸借は、いずれ行き詰まる。</a:t>
            </a:r>
          </a:p>
          <a:p>
            <a:pPr marL="342900" indent="-342900" algn="l">
              <a:buFont typeface="Wingdings" panose="05000000000000000000" pitchFamily="2" charset="2"/>
              <a:buChar char="l"/>
            </a:pPr>
            <a:r>
              <a:rPr lang="ja-JP" altLang="en-US" dirty="0"/>
              <a:t>過剰投資・過剰消費は、長続きしない。転換点すなわち引きがねが何かは千差万別であるが、ある時期になると、株価や地価が下落を始め、債務返済は行き詰まり、銀行や投資家は不良債権</a:t>
            </a:r>
            <a:r>
              <a:rPr lang="en-US" altLang="ja-JP" baseline="30000" dirty="0"/>
              <a:t>※</a:t>
            </a:r>
            <a:r>
              <a:rPr lang="ja-JP" altLang="en-US" dirty="0"/>
              <a:t>を抱え込むことになる。</a:t>
            </a:r>
          </a:p>
          <a:p>
            <a:pPr marL="360000" algn="l"/>
            <a:r>
              <a:rPr lang="en-US" altLang="ja-JP" sz="2000" dirty="0"/>
              <a:t>※</a:t>
            </a:r>
            <a:r>
              <a:rPr lang="ja-JP" altLang="en-US" sz="2000" dirty="0"/>
              <a:t>返済されない、または、返済が遅延している債権のこと。</a:t>
            </a:r>
          </a:p>
          <a:p>
            <a:pPr marL="342900" indent="-342900" algn="l">
              <a:buFont typeface="Wingdings" panose="05000000000000000000" pitchFamily="2" charset="2"/>
              <a:buChar char="l"/>
            </a:pPr>
            <a:r>
              <a:rPr lang="ja-JP" altLang="en-US" dirty="0"/>
              <a:t>こうして、外国から投資されていた資金は逃げ始め、追討ちをかけるように、投機家が暴れだす。以上が、金融収支型の危機である。</a:t>
            </a: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1084927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r>
              <a:rPr lang="en-US" altLang="ja-JP" dirty="0"/>
              <a:t>c.</a:t>
            </a:r>
            <a:r>
              <a:rPr lang="ja-JP" altLang="en-US" dirty="0"/>
              <a:t>　スピルオーバー（危機の連鎖・伝染、</a:t>
            </a:r>
            <a:r>
              <a:rPr lang="en-US" altLang="ja-JP" dirty="0"/>
              <a:t>contagion</a:t>
            </a:r>
            <a:r>
              <a:rPr lang="ja-JP" altLang="en-US" dirty="0"/>
              <a:t>ともいう）</a:t>
            </a:r>
          </a:p>
          <a:p>
            <a:pPr marL="342900" indent="-342900" algn="l">
              <a:buFont typeface="Wingdings" panose="05000000000000000000" pitchFamily="2" charset="2"/>
              <a:buChar char="l"/>
            </a:pPr>
            <a:endParaRPr lang="ja-JP" altLang="en-US" dirty="0"/>
          </a:p>
          <a:p>
            <a:pPr marL="342900" indent="-342900" algn="l">
              <a:buFont typeface="Wingdings" panose="05000000000000000000" pitchFamily="2" charset="2"/>
              <a:buChar char="l"/>
            </a:pPr>
            <a:r>
              <a:rPr lang="ja-JP" altLang="en-US" dirty="0"/>
              <a:t>　スピルオーバーとは、ある国で起きた危機が、その国の社会や政治など思わぬ部門に影響すること、または、他の国に波及していくことである。この現象がはっきりと現れたのは、</a:t>
            </a:r>
            <a:r>
              <a:rPr lang="en-US" altLang="ja-JP" dirty="0"/>
              <a:t>1994-1995</a:t>
            </a:r>
            <a:r>
              <a:rPr lang="ja-JP" altLang="en-US" dirty="0"/>
              <a:t>年に起きたメキシコの通貨危機である。このときは、コンテージョンと呼ばずに「テキーラ効果」などと命名されていた。</a:t>
            </a:r>
            <a:endParaRPr lang="en-US" altLang="ja-JP" dirty="0"/>
          </a:p>
          <a:p>
            <a:pPr algn="l"/>
            <a:endParaRPr lang="ja-JP" altLang="en-US" dirty="0"/>
          </a:p>
          <a:p>
            <a:pPr marL="342900" indent="-342900" algn="l">
              <a:buFont typeface="Wingdings" panose="05000000000000000000" pitchFamily="2" charset="2"/>
              <a:buChar char="l"/>
            </a:pPr>
            <a:r>
              <a:rPr lang="ja-JP" altLang="en-US" dirty="0"/>
              <a:t>　</a:t>
            </a:r>
            <a:r>
              <a:rPr lang="en-US" altLang="ja-JP" dirty="0"/>
              <a:t>1997-98</a:t>
            </a:r>
            <a:r>
              <a:rPr lang="ja-JP" altLang="en-US" dirty="0"/>
              <a:t>年のアジア金融・通貨危機は、まずタイで発生し、フィリピン、インドネシア、マレーシアなどの</a:t>
            </a:r>
            <a:r>
              <a:rPr lang="en-US" altLang="ja-JP" dirty="0"/>
              <a:t>ASEAN</a:t>
            </a:r>
            <a:r>
              <a:rPr lang="ja-JP" altLang="en-US" dirty="0"/>
              <a:t>諸国に波及、その後、対ドル固定相場制（カレンシーボード制）を採っていた香港も、通貨の切り下げがありうると見なされ、投機家の攻撃の的となった。</a:t>
            </a:r>
            <a:endParaRPr lang="en-US" altLang="ja-JP"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2570530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5259B-9AF9-BCB7-6B39-675C0F94174B}"/>
            </a:ext>
          </a:extLst>
        </p:cNvPr>
        <p:cNvGrpSpPr/>
        <p:nvPr/>
      </p:nvGrpSpPr>
      <p:grpSpPr>
        <a:xfrm>
          <a:off x="0" y="0"/>
          <a:ext cx="0" cy="0"/>
          <a:chOff x="0" y="0"/>
          <a:chExt cx="0" cy="0"/>
        </a:xfrm>
      </p:grpSpPr>
      <p:sp>
        <p:nvSpPr>
          <p:cNvPr id="3" name="サブタイトル 2">
            <a:extLst>
              <a:ext uri="{FF2B5EF4-FFF2-40B4-BE49-F238E27FC236}">
                <a16:creationId xmlns:a16="http://schemas.microsoft.com/office/drawing/2014/main" id="{4D08C229-0249-8A92-2B3A-7E789027A904}"/>
              </a:ext>
            </a:extLst>
          </p:cNvPr>
          <p:cNvSpPr>
            <a:spLocks noGrp="1"/>
          </p:cNvSpPr>
          <p:nvPr>
            <p:ph type="subTitle" idx="1"/>
          </p:nvPr>
        </p:nvSpPr>
        <p:spPr>
          <a:xfrm>
            <a:off x="325315" y="1175656"/>
            <a:ext cx="11491547" cy="5286689"/>
          </a:xfrm>
        </p:spPr>
        <p:txBody>
          <a:bodyPr>
            <a:normAutofit/>
          </a:bodyPr>
          <a:lstStyle/>
          <a:p>
            <a:pPr algn="l"/>
            <a:r>
              <a:rPr lang="en-US" altLang="ja-JP" dirty="0"/>
              <a:t>c.</a:t>
            </a:r>
            <a:r>
              <a:rPr lang="ja-JP" altLang="en-US" dirty="0"/>
              <a:t>　スピルオーバー（危機の連鎖・伝染、</a:t>
            </a:r>
            <a:r>
              <a:rPr lang="en-US" altLang="ja-JP" dirty="0"/>
              <a:t>contagion</a:t>
            </a:r>
            <a:r>
              <a:rPr lang="ja-JP" altLang="en-US" dirty="0"/>
              <a:t>ともいう）</a:t>
            </a:r>
          </a:p>
          <a:p>
            <a:pPr marL="342900" indent="-342900" algn="l">
              <a:buFont typeface="Wingdings" panose="05000000000000000000" pitchFamily="2" charset="2"/>
              <a:buChar char="l"/>
            </a:pPr>
            <a:endParaRPr lang="ja-JP" altLang="en-US" dirty="0"/>
          </a:p>
          <a:p>
            <a:pPr marL="342900" indent="-342900" algn="l">
              <a:buFont typeface="Wingdings" panose="05000000000000000000" pitchFamily="2" charset="2"/>
              <a:buChar char="l"/>
            </a:pPr>
            <a:r>
              <a:rPr lang="ja-JP" altLang="en-US" dirty="0"/>
              <a:t>　しかし、外貨準備が比較的豊富であった香港は、対ドル固定制を死守した。次に投機家は韓国を攻撃して、同国を</a:t>
            </a:r>
            <a:r>
              <a:rPr lang="en-US" altLang="ja-JP" dirty="0"/>
              <a:t>IMF</a:t>
            </a:r>
            <a:r>
              <a:rPr lang="ja-JP" altLang="en-US" dirty="0"/>
              <a:t>管理下（国際収支や通貨の安定が独力では保てないと判断され、</a:t>
            </a:r>
            <a:r>
              <a:rPr lang="en-US" altLang="ja-JP" dirty="0"/>
              <a:t>IMF</a:t>
            </a:r>
            <a:r>
              <a:rPr lang="ja-JP" altLang="en-US" dirty="0"/>
              <a:t>から巨額の融資を受ける条件として、経済政策などに</a:t>
            </a:r>
            <a:r>
              <a:rPr lang="en-US" altLang="ja-JP" dirty="0"/>
              <a:t>IMF</a:t>
            </a:r>
            <a:r>
              <a:rPr lang="ja-JP" altLang="en-US" dirty="0"/>
              <a:t>の管理を受ける状態）に置かしめるほどのダメージを経済全般に対して与えた。次に、インドネシアで危機が再燃し、同国でもその影響は、金融危機にとどまらず、深刻な経済危機・政治危機にまで発展してしまった。</a:t>
            </a:r>
          </a:p>
        </p:txBody>
      </p:sp>
      <p:sp>
        <p:nvSpPr>
          <p:cNvPr id="2" name="タイトル 1">
            <a:extLst>
              <a:ext uri="{FF2B5EF4-FFF2-40B4-BE49-F238E27FC236}">
                <a16:creationId xmlns:a16="http://schemas.microsoft.com/office/drawing/2014/main" id="{4AA07976-00E7-7C55-7859-B2DDB964693E}"/>
              </a:ext>
            </a:extLst>
          </p:cNvPr>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4106847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コンテージョンの原因は、金融と経済のグローバル化である。</a:t>
            </a:r>
            <a:endParaRPr lang="en-US" altLang="ja-JP" dirty="0"/>
          </a:p>
          <a:p>
            <a:pPr marL="342900" indent="-342900" algn="l">
              <a:buFont typeface="Wingdings" panose="05000000000000000000" pitchFamily="2" charset="2"/>
              <a:buChar char="l"/>
            </a:pPr>
            <a:r>
              <a:rPr lang="ja-JP" altLang="en-US" dirty="0"/>
              <a:t>製造業を中心として、生産拠点は、今や複数の国にわたっていることが多い。</a:t>
            </a:r>
            <a:endParaRPr lang="en-US" altLang="ja-JP" dirty="0"/>
          </a:p>
          <a:p>
            <a:pPr marL="342900" indent="-342900" algn="l">
              <a:buFont typeface="Wingdings" panose="05000000000000000000" pitchFamily="2" charset="2"/>
              <a:buChar char="l"/>
            </a:pPr>
            <a:r>
              <a:rPr lang="ja-JP" altLang="en-US" dirty="0"/>
              <a:t>そのため、一国で発生した危機は、他の国にも波及するだろうとの懸念を生じることになる。</a:t>
            </a:r>
            <a:endParaRPr lang="en-US" altLang="ja-JP" dirty="0"/>
          </a:p>
          <a:p>
            <a:pPr marL="342900" indent="-342900" algn="l">
              <a:buFont typeface="Wingdings" panose="05000000000000000000" pitchFamily="2" charset="2"/>
              <a:buChar char="l"/>
            </a:pPr>
            <a:r>
              <a:rPr lang="ja-JP" altLang="en-US" dirty="0"/>
              <a:t>また、金融のグローバル化・規制緩和の結果、投資家は複数の国へ投資している。</a:t>
            </a:r>
            <a:endParaRPr lang="en-US" altLang="ja-JP" dirty="0"/>
          </a:p>
          <a:p>
            <a:pPr marL="342900" indent="-342900" algn="l">
              <a:buFont typeface="Wingdings" panose="05000000000000000000" pitchFamily="2" charset="2"/>
              <a:buChar char="l"/>
            </a:pPr>
            <a:r>
              <a:rPr lang="ja-JP" altLang="en-US" dirty="0"/>
              <a:t>そのため、ある国で危機が生じると、似たような経済状態の国も危険と判断されて、投資家が資金を引き揚げて、その尻馬に投機家が乗るという現象が起きるのである。</a:t>
            </a: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3771549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r>
              <a:rPr lang="en-US" altLang="ja-JP" dirty="0"/>
              <a:t>〔</a:t>
            </a:r>
            <a:r>
              <a:rPr lang="ja-JP" altLang="en-US" dirty="0"/>
              <a:t>補足説明</a:t>
            </a:r>
            <a:r>
              <a:rPr lang="en-US" altLang="ja-JP" dirty="0"/>
              <a:t>〕</a:t>
            </a:r>
            <a:r>
              <a:rPr lang="ja-JP" altLang="en-US" dirty="0"/>
              <a:t>マネタリーベース、マネーストック、為替市場介入と不胎化。</a:t>
            </a:r>
          </a:p>
          <a:p>
            <a:pPr marL="342900" indent="-342900" algn="l">
              <a:buFont typeface="Wingdings" panose="05000000000000000000" pitchFamily="2" charset="2"/>
              <a:buChar char="l"/>
            </a:pPr>
            <a:endParaRPr kumimoji="1" lang="ja-JP" altLang="en-US" dirty="0"/>
          </a:p>
          <a:p>
            <a:pPr marL="342900" indent="-342900" algn="l">
              <a:buFont typeface="Wingdings" panose="05000000000000000000" pitchFamily="2" charset="2"/>
              <a:buChar char="l"/>
            </a:pPr>
            <a:r>
              <a:rPr lang="ja-JP" altLang="en-US" dirty="0"/>
              <a:t>マネタリーベースとは、通貨当局が民間部門に提供するマネー。</a:t>
            </a:r>
          </a:p>
          <a:p>
            <a:pPr marL="342900" indent="-342900" algn="l">
              <a:buFont typeface="Wingdings" panose="05000000000000000000" pitchFamily="2" charset="2"/>
              <a:buChar char="l"/>
            </a:pPr>
            <a:r>
              <a:rPr kumimoji="1" lang="ja-JP" altLang="en-US" dirty="0"/>
              <a:t>マネーストックとは、（通貨当局を含めた）金融部門が非金融部門に提供するマネー。</a:t>
            </a:r>
          </a:p>
          <a:p>
            <a:pPr marL="342900" indent="-342900" algn="l">
              <a:buFont typeface="Wingdings" panose="05000000000000000000" pitchFamily="2" charset="2"/>
              <a:buChar char="l"/>
            </a:pPr>
            <a:r>
              <a:rPr lang="ja-JP" altLang="en-US" dirty="0"/>
              <a:t>為替市場介入とは、通貨当局が民間の為替取引に参加して、為替レートに影響を与えようとする行為。</a:t>
            </a:r>
          </a:p>
          <a:p>
            <a:pPr marL="342900" indent="-342900" algn="l">
              <a:buFont typeface="Wingdings" panose="05000000000000000000" pitchFamily="2" charset="2"/>
              <a:buChar char="l"/>
            </a:pPr>
            <a:r>
              <a:rPr kumimoji="1" lang="ja-JP" altLang="en-US" dirty="0"/>
              <a:t>不胎化とは、為替市場介入によって生じるマネタリーベースや金利の変化を債券のオペレーションによって、通貨当局が中和しようとする行為。</a:t>
            </a:r>
          </a:p>
          <a:p>
            <a:pPr marL="342900" indent="-342900" algn="l">
              <a:buFont typeface="Wingdings" panose="05000000000000000000" pitchFamily="2" charset="2"/>
              <a:buChar char="l"/>
            </a:pP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11320340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マネタリーベース：民間銀行が中央銀行に持つ預金（</a:t>
            </a:r>
            <a:r>
              <a:rPr lang="ja-JP" altLang="en-US" dirty="0">
                <a:solidFill>
                  <a:srgbClr val="FF0000"/>
                </a:solidFill>
              </a:rPr>
              <a:t>中央銀行預け金、日銀当座預金</a:t>
            </a:r>
            <a:r>
              <a:rPr lang="ja-JP" altLang="en-US" dirty="0"/>
              <a:t>などと呼ばれている）、および、流通中の現金（お札と硬貨）。</a:t>
            </a:r>
          </a:p>
          <a:p>
            <a:pPr marL="342900" indent="-342900" algn="l">
              <a:buFont typeface="Wingdings" panose="05000000000000000000" pitchFamily="2" charset="2"/>
              <a:buChar char="l"/>
            </a:pPr>
            <a:r>
              <a:rPr kumimoji="1" lang="ja-JP" altLang="en-US" dirty="0"/>
              <a:t>お札と硬貨は、独立行政法人の国立印刷局と造幣局で作られる。</a:t>
            </a:r>
          </a:p>
          <a:p>
            <a:pPr marL="342900" indent="-342900" algn="l">
              <a:buFont typeface="Wingdings" panose="05000000000000000000" pitchFamily="2" charset="2"/>
              <a:buChar char="l"/>
            </a:pPr>
            <a:r>
              <a:rPr lang="ja-JP" altLang="en-US" dirty="0"/>
              <a:t>国立印刷局は、お札（日本銀行券）、切手、印紙、官報などを製造している。</a:t>
            </a:r>
          </a:p>
          <a:p>
            <a:pPr marL="342900" indent="-342900" algn="l">
              <a:buFont typeface="Wingdings" panose="05000000000000000000" pitchFamily="2" charset="2"/>
              <a:buChar char="l"/>
            </a:pPr>
            <a:r>
              <a:rPr kumimoji="1" lang="ja-JP" altLang="en-US" dirty="0"/>
              <a:t>造幣局は、硬貨を製造している。</a:t>
            </a:r>
          </a:p>
          <a:p>
            <a:pPr marL="342900" indent="-342900" algn="l">
              <a:buFont typeface="Wingdings" panose="05000000000000000000" pitchFamily="2" charset="2"/>
              <a:buChar char="l"/>
            </a:pPr>
            <a:r>
              <a:rPr lang="ja-JP" altLang="en-US" dirty="0"/>
              <a:t>お札の発行主体（法的に製造の権限と責任を持つという意味）は日本銀行、硬貨の発行主体は日本政府。ただし、お札のデザインは、いわば国の顔であり、政府が決める。</a:t>
            </a:r>
          </a:p>
          <a:p>
            <a:pPr marL="342900" indent="-342900" algn="l">
              <a:buFont typeface="Wingdings" panose="05000000000000000000" pitchFamily="2" charset="2"/>
              <a:buChar char="l"/>
            </a:pPr>
            <a:r>
              <a:rPr kumimoji="1" lang="ja-JP" altLang="en-US" dirty="0"/>
              <a:t>国立印刷局と造幣局で作られたお札とコインは、日本銀行（支店を含む）の倉庫にまず搬入される（この時点ではまだ通貨ではない）。</a:t>
            </a:r>
          </a:p>
          <a:p>
            <a:pPr marL="342900" indent="-342900" algn="l">
              <a:buFont typeface="Wingdings" panose="05000000000000000000" pitchFamily="2" charset="2"/>
              <a:buChar char="l"/>
            </a:pPr>
            <a:r>
              <a:rPr lang="ja-JP" altLang="en-US" dirty="0"/>
              <a:t>搬入される時期、ルートなどはトップシークレット。</a:t>
            </a: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421129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民間銀行</a:t>
            </a:r>
            <a:r>
              <a:rPr lang="en-US" altLang="ja-JP" baseline="30000" dirty="0"/>
              <a:t>※</a:t>
            </a:r>
            <a:r>
              <a:rPr lang="ja-JP" altLang="en-US" dirty="0"/>
              <a:t>は、日本銀行に預金を持っている。この預金をお札・硬貨つまり現金で引き出すべく、日本銀行の窓口を訪れる。こうして日銀の窓口から出ていった時点で、現金が世の中に発行されたことになる。</a:t>
            </a:r>
          </a:p>
          <a:p>
            <a:pPr marL="360000" algn="l"/>
            <a:r>
              <a:rPr lang="en-US" altLang="ja-JP" sz="2000" dirty="0"/>
              <a:t>※</a:t>
            </a:r>
            <a:r>
              <a:rPr lang="ja-JP" altLang="en-US" sz="2000" dirty="0"/>
              <a:t>民間銀行、信用金庫、外国銀行の支店、協同組織金融機関の中央機関、資金清算機関、銀行協会などを指す。以下、簡単化のために民間銀行と表現する。</a:t>
            </a:r>
          </a:p>
          <a:p>
            <a:pPr marL="342900" indent="-342900" algn="l">
              <a:buFont typeface="Wingdings" panose="05000000000000000000" pitchFamily="2" charset="2"/>
              <a:buChar char="l"/>
            </a:pPr>
            <a:r>
              <a:rPr kumimoji="1" lang="ja-JP" altLang="en-US" dirty="0"/>
              <a:t>民間銀行はその現金を自行の金庫・</a:t>
            </a:r>
            <a:r>
              <a:rPr kumimoji="1" lang="en-US" altLang="ja-JP" dirty="0"/>
              <a:t>ATM</a:t>
            </a:r>
            <a:r>
              <a:rPr kumimoji="1" lang="ja-JP" altLang="en-US" dirty="0"/>
              <a:t>・窓口に置き、必要に応じて個人・企業が現金を引き出す。</a:t>
            </a:r>
          </a:p>
          <a:p>
            <a:pPr marL="342900" indent="-342900" algn="l">
              <a:buFont typeface="Wingdings" panose="05000000000000000000" pitchFamily="2" charset="2"/>
              <a:buChar char="l"/>
            </a:pPr>
            <a:r>
              <a:rPr lang="ja-JP" altLang="en-US" dirty="0"/>
              <a:t>民間銀行の元には、個人・企業が預金したり支払った現金が入ってくる。そのうち、余ったもの、摩耗・破損しているものなどを民間銀行は日銀の窓口に持っていって、預金する。</a:t>
            </a:r>
          </a:p>
          <a:p>
            <a:pPr marL="342900" indent="-342900" algn="l">
              <a:buFont typeface="Wingdings" panose="05000000000000000000" pitchFamily="2" charset="2"/>
              <a:buChar char="l"/>
            </a:pPr>
            <a:r>
              <a:rPr kumimoji="1" lang="ja-JP" altLang="en-US" dirty="0"/>
              <a:t>以上のようにして、現金は日銀から金融機関そして個人・企業へと出回り、流通している。</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15410041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マネタリーベースとは、民間銀行が中央銀行に持つ預金、および、流通中の現金（すなわち、民間銀行の店舗内現金と個人・企業が持つ現金）。</a:t>
            </a:r>
            <a:r>
              <a:rPr lang="en-US" altLang="ja-JP" dirty="0"/>
              <a:t>※</a:t>
            </a:r>
            <a:r>
              <a:rPr lang="ja-JP" altLang="en-US" dirty="0"/>
              <a:t>「流通中の現金」の定義に民間銀行の店舗内現金を含めずに、マネタリーベース＝民間銀行が中央銀行に持つ預金＋民間銀行の店舗内現金＋流通中の現金、と表現している説明もある。</a:t>
            </a:r>
          </a:p>
          <a:p>
            <a:pPr marL="342900" indent="-342900" algn="l">
              <a:buFont typeface="Wingdings" panose="05000000000000000000" pitchFamily="2" charset="2"/>
              <a:buChar char="l"/>
            </a:pPr>
            <a:r>
              <a:rPr kumimoji="1" lang="ja-JP" altLang="en-US" dirty="0"/>
              <a:t>民間銀行が中央銀行に持つ預金は、預金であって現金ではないが、最も信用が高い金融機関である日本銀行からいつでも現金で引き出せる性質のものであり、また、通貨当局と民間銀行の決済に使われる重要なマネーであることから、マネタリーベースに含めて定義されている。</a:t>
            </a:r>
          </a:p>
          <a:p>
            <a:pPr marL="342900" indent="-342900" algn="l">
              <a:buFont typeface="Wingdings" panose="05000000000000000000" pitchFamily="2" charset="2"/>
              <a:buChar char="l"/>
            </a:pPr>
            <a:r>
              <a:rPr lang="ja-JP" altLang="en-US" dirty="0"/>
              <a:t>いずにしても、通貨当局が民間部門に提供しているマネーであることを再確認しよう。</a:t>
            </a: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439341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algn="l"/>
            <a:r>
              <a:rPr lang="ja-JP" altLang="en-US" sz="2800" dirty="0"/>
              <a:t>第</a:t>
            </a:r>
            <a:r>
              <a:rPr lang="en-US" altLang="ja-JP" sz="2800" dirty="0"/>
              <a:t>1</a:t>
            </a:r>
            <a:r>
              <a:rPr lang="ja-JP" altLang="en-US" sz="2800" dirty="0"/>
              <a:t>節　通貨危機・国際的な金融危機の類型</a:t>
            </a:r>
          </a:p>
          <a:p>
            <a:pPr algn="l"/>
            <a:endParaRPr kumimoji="1" lang="ja-JP" altLang="en-US" dirty="0"/>
          </a:p>
          <a:p>
            <a:pPr algn="l"/>
            <a:r>
              <a:rPr lang="en-US" altLang="ja-JP" dirty="0"/>
              <a:t>a.</a:t>
            </a:r>
            <a:r>
              <a:rPr lang="ja-JP" altLang="en-US" dirty="0"/>
              <a:t>　経常収支型の危機</a:t>
            </a:r>
          </a:p>
          <a:p>
            <a:pPr marL="342900" indent="-342900" algn="l">
              <a:buFont typeface="Wingdings" panose="05000000000000000000" pitchFamily="2" charset="2"/>
              <a:buChar char="l"/>
            </a:pPr>
            <a:r>
              <a:rPr lang="ja-JP" altLang="en-US" dirty="0"/>
              <a:t>通貨危機や国際的な金融危機は、経常収支型と金融（資本）収支型に分けることができる。経常収支型の危機は、貿易収支または経常収支の不均衡（赤字）に対する資本逃避や投機による危機である。</a:t>
            </a:r>
          </a:p>
          <a:p>
            <a:pPr marL="342900" indent="-342900" algn="l">
              <a:buFont typeface="Wingdings" panose="05000000000000000000" pitchFamily="2" charset="2"/>
              <a:buChar char="l"/>
            </a:pPr>
            <a:r>
              <a:rPr lang="ja-JP" altLang="en-US" dirty="0"/>
              <a:t>たとえば、ある国の貿易収支が長期にわたって赤字であると仮定しよう。アメリカのような基軸通貨国でなければ、輸出入の代金は外貨（ドルやユーロなどの主要通貨）で決済されることが多い。貿易収支が赤字であるということは、輸出による外貨の受取りよりも、輸入のための外貨の支払いが多いということである。</a:t>
            </a:r>
          </a:p>
          <a:p>
            <a:pPr marL="342900" indent="-342900" algn="l">
              <a:buFont typeface="Wingdings" panose="05000000000000000000" pitchFamily="2" charset="2"/>
              <a:buChar char="l"/>
            </a:pPr>
            <a:r>
              <a:rPr lang="ja-JP" altLang="en-US" dirty="0"/>
              <a:t>その結果、その国の外国為替市場では、外貨の売りよりも買い注文が多くなり、その国の通貨の為替レートは減価しようとする。</a:t>
            </a:r>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3099465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マネーストック：（通貨当局と民間銀行を含めた）金融部門が非金融部門に提供するマネー。</a:t>
            </a:r>
          </a:p>
          <a:p>
            <a:pPr marL="342900" indent="-342900" algn="l">
              <a:buFont typeface="Wingdings" panose="05000000000000000000" pitchFamily="2" charset="2"/>
              <a:buChar char="l"/>
            </a:pPr>
            <a:r>
              <a:rPr kumimoji="1" lang="en-US" altLang="ja-JP" dirty="0"/>
              <a:t>M</a:t>
            </a:r>
            <a:r>
              <a:rPr kumimoji="1" lang="en-US" altLang="ja-JP" baseline="-25000" dirty="0"/>
              <a:t>1</a:t>
            </a:r>
            <a:r>
              <a:rPr kumimoji="1" lang="ja-JP" altLang="en-US" dirty="0"/>
              <a:t>、</a:t>
            </a:r>
            <a:r>
              <a:rPr kumimoji="1" lang="en-US" altLang="ja-JP" dirty="0"/>
              <a:t>M</a:t>
            </a:r>
            <a:r>
              <a:rPr kumimoji="1" lang="en-US" altLang="ja-JP" baseline="-25000" dirty="0"/>
              <a:t>2</a:t>
            </a:r>
            <a:r>
              <a:rPr kumimoji="1" lang="ja-JP" altLang="en-US" dirty="0"/>
              <a:t>などいくつか定義があるが、根本の</a:t>
            </a:r>
            <a:r>
              <a:rPr kumimoji="1" lang="en-US" altLang="ja-JP" dirty="0"/>
              <a:t>M</a:t>
            </a:r>
            <a:r>
              <a:rPr kumimoji="1" lang="en-US" altLang="ja-JP" baseline="-25000" dirty="0"/>
              <a:t>1</a:t>
            </a:r>
            <a:r>
              <a:rPr kumimoji="1" lang="ja-JP" altLang="en-US" dirty="0"/>
              <a:t>とは、個人・企業が民間銀行に持つ要求払い預金（</a:t>
            </a:r>
            <a:r>
              <a:rPr kumimoji="1" lang="en-US" altLang="ja-JP" dirty="0"/>
              <a:t>demand deposit</a:t>
            </a:r>
            <a:r>
              <a:rPr kumimoji="1" lang="ja-JP" altLang="en-US" dirty="0"/>
              <a:t>）</a:t>
            </a:r>
            <a:r>
              <a:rPr kumimoji="1" lang="en-US" altLang="ja-JP" baseline="30000" dirty="0"/>
              <a:t>※</a:t>
            </a:r>
            <a:r>
              <a:rPr kumimoji="1" lang="ja-JP" altLang="en-US" dirty="0"/>
              <a:t>、および、（個人・企業が持つ）現金。</a:t>
            </a:r>
          </a:p>
          <a:p>
            <a:pPr marL="342900" indent="-342900" algn="l">
              <a:buFont typeface="Wingdings" panose="05000000000000000000" pitchFamily="2" charset="2"/>
              <a:buChar char="l"/>
            </a:pPr>
            <a:r>
              <a:rPr lang="en-US" altLang="ja-JP" dirty="0"/>
              <a:t>※</a:t>
            </a:r>
            <a:r>
              <a:rPr lang="ja-JP" altLang="en-US" dirty="0"/>
              <a:t>預金者からの要求があれば、銀行がすぐに払い出す（＝引き出しに応じる）預金。普通預金、当座預金、納税準備預金、通知預金など。納税準備預金とは、納税のために預金者が積み立てておく預金。通知預金とは、一応要求払いではあるが、引き出す際には事前に預金者がその旨を銀行に通知することになっている預金。</a:t>
            </a:r>
          </a:p>
          <a:p>
            <a:pPr marL="342900" indent="-342900" algn="l">
              <a:buFont typeface="Wingdings" panose="05000000000000000000" pitchFamily="2" charset="2"/>
              <a:buChar char="l"/>
            </a:pPr>
            <a:r>
              <a:rPr kumimoji="1" lang="en-US" altLang="ja-JP" dirty="0"/>
              <a:t>M</a:t>
            </a:r>
            <a:r>
              <a:rPr kumimoji="1" lang="en-US" altLang="ja-JP" baseline="-25000" dirty="0"/>
              <a:t>1</a:t>
            </a:r>
            <a:r>
              <a:rPr kumimoji="1" lang="ja-JP" altLang="en-US" dirty="0"/>
              <a:t>には、民間銀行の店舗内現金が含まれないことに注意（店舗内現金は、非金融部門に提供されていないから）。</a:t>
            </a:r>
          </a:p>
          <a:p>
            <a:pPr marL="342900" indent="-342900" algn="l">
              <a:buFont typeface="Wingdings" panose="05000000000000000000" pitchFamily="2" charset="2"/>
              <a:buChar char="l"/>
            </a:pPr>
            <a:r>
              <a:rPr lang="ja-JP" altLang="en-US" dirty="0"/>
              <a:t>要求払い預金は、企業間の決済、個人の給与振込み、公共料金の振替え決済など、経済活動を進める大切な役割を果たしている、いわば血液のようなものでとても大切。</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3143748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銀行が貸付をする場合も、通常は顧客の口座（要求払い預金）に口座振込みされる。</a:t>
            </a:r>
          </a:p>
          <a:p>
            <a:pPr marL="342900" indent="-342900" algn="l">
              <a:buFont typeface="Wingdings" panose="05000000000000000000" pitchFamily="2" charset="2"/>
              <a:buChar char="l"/>
            </a:pPr>
            <a:r>
              <a:rPr kumimoji="1" lang="en-US" altLang="ja-JP" dirty="0"/>
              <a:t>M</a:t>
            </a:r>
            <a:r>
              <a:rPr kumimoji="1" lang="en-US" altLang="ja-JP" baseline="-25000" dirty="0"/>
              <a:t>1</a:t>
            </a:r>
            <a:r>
              <a:rPr kumimoji="1" lang="ja-JP" altLang="en-US" dirty="0"/>
              <a:t>に定期預金などを加えたものが、</a:t>
            </a:r>
            <a:r>
              <a:rPr kumimoji="1" lang="en-US" altLang="ja-JP" dirty="0"/>
              <a:t>M</a:t>
            </a:r>
            <a:r>
              <a:rPr kumimoji="1" lang="en-US" altLang="ja-JP" baseline="-25000" dirty="0"/>
              <a:t>2</a:t>
            </a:r>
            <a:r>
              <a:rPr kumimoji="1" lang="ja-JP" altLang="en-US" dirty="0"/>
              <a:t>、</a:t>
            </a:r>
            <a:r>
              <a:rPr lang="en-US" altLang="ja-JP" dirty="0"/>
              <a:t>M</a:t>
            </a:r>
            <a:r>
              <a:rPr lang="en-US" altLang="ja-JP" baseline="-25000" dirty="0"/>
              <a:t>3</a:t>
            </a:r>
            <a:r>
              <a:rPr kumimoji="1" lang="ja-JP" altLang="en-US" dirty="0"/>
              <a:t>などである。</a:t>
            </a:r>
          </a:p>
          <a:p>
            <a:pPr marL="342900" indent="-342900" algn="l">
              <a:buFont typeface="Wingdings" panose="05000000000000000000" pitchFamily="2" charset="2"/>
              <a:buChar char="l"/>
            </a:pPr>
            <a:r>
              <a:rPr lang="ja-JP" altLang="en-US" dirty="0"/>
              <a:t>マネタリーベースと</a:t>
            </a:r>
            <a:r>
              <a:rPr lang="en-US" altLang="ja-JP" dirty="0"/>
              <a:t>M1</a:t>
            </a:r>
            <a:r>
              <a:rPr lang="ja-JP" altLang="en-US" dirty="0"/>
              <a:t>の区別を表にすると下のとおり（定義に含まれる場合〇、そうでない場合✕）。</a:t>
            </a:r>
          </a:p>
          <a:p>
            <a:pPr marL="342900" indent="-342900" algn="l">
              <a:buFont typeface="Wingdings" panose="05000000000000000000" pitchFamily="2" charset="2"/>
              <a:buChar char="l"/>
            </a:pPr>
            <a:endParaRPr lang="ja-JP" altLang="en-US" dirty="0"/>
          </a:p>
          <a:p>
            <a:pPr marL="342900" indent="-342900" algn="l">
              <a:buFont typeface="Wingdings" panose="05000000000000000000" pitchFamily="2" charset="2"/>
              <a:buChar char="l"/>
            </a:pPr>
            <a:endParaRPr lang="ja-JP" altLang="en-US" dirty="0"/>
          </a:p>
          <a:p>
            <a:pPr marL="342900" indent="-342900" algn="l">
              <a:buFont typeface="Wingdings" panose="05000000000000000000" pitchFamily="2" charset="2"/>
              <a:buChar char="l"/>
            </a:pPr>
            <a:endParaRPr lang="ja-JP" altLang="en-US" dirty="0"/>
          </a:p>
          <a:p>
            <a:pPr marL="342900" indent="-342900" algn="l">
              <a:buFont typeface="Wingdings" panose="05000000000000000000" pitchFamily="2" charset="2"/>
              <a:buChar char="l"/>
            </a:pPr>
            <a:endParaRPr lang="ja-JP" altLang="en-US" dirty="0"/>
          </a:p>
          <a:p>
            <a:pPr marL="342900" indent="-342900" algn="l">
              <a:buFont typeface="Wingdings" panose="05000000000000000000" pitchFamily="2" charset="2"/>
              <a:buChar char="l"/>
            </a:pPr>
            <a:endParaRPr lang="ja-JP" altLang="en-US" dirty="0"/>
          </a:p>
          <a:p>
            <a:pPr marL="342900" indent="-342900" algn="l">
              <a:buFont typeface="Wingdings" panose="05000000000000000000" pitchFamily="2" charset="2"/>
              <a:buChar char="l"/>
            </a:pPr>
            <a:endParaRPr lang="ja-JP" altLang="en-US" dirty="0"/>
          </a:p>
          <a:p>
            <a:pPr marL="342900" indent="-342900" algn="l">
              <a:buFont typeface="Wingdings" panose="05000000000000000000" pitchFamily="2" charset="2"/>
              <a:buChar char="l"/>
            </a:pPr>
            <a:r>
              <a:rPr lang="en-US" altLang="ja-JP" sz="2000" dirty="0"/>
              <a:t>※</a:t>
            </a:r>
            <a:r>
              <a:rPr lang="ja-JP" altLang="en-US" sz="2000" dirty="0"/>
              <a:t>「銀行」とは、民間銀行、信用金庫、農林中央金庫などを指す。</a:t>
            </a:r>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graphicFrame>
        <p:nvGraphicFramePr>
          <p:cNvPr id="4" name="表 4">
            <a:extLst>
              <a:ext uri="{FF2B5EF4-FFF2-40B4-BE49-F238E27FC236}">
                <a16:creationId xmlns:a16="http://schemas.microsoft.com/office/drawing/2014/main" id="{40D3C7F9-5147-46F4-BDDE-AB9ED754AC64}"/>
              </a:ext>
            </a:extLst>
          </p:cNvPr>
          <p:cNvGraphicFramePr>
            <a:graphicFrameLocks noGrp="1"/>
          </p:cNvGraphicFramePr>
          <p:nvPr>
            <p:extLst>
              <p:ext uri="{D42A27DB-BD31-4B8C-83A1-F6EECF244321}">
                <p14:modId xmlns:p14="http://schemas.microsoft.com/office/powerpoint/2010/main" val="4018683086"/>
              </p:ext>
            </p:extLst>
          </p:nvPr>
        </p:nvGraphicFramePr>
        <p:xfrm>
          <a:off x="701607" y="2915858"/>
          <a:ext cx="8964906" cy="2225040"/>
        </p:xfrm>
        <a:graphic>
          <a:graphicData uri="http://schemas.openxmlformats.org/drawingml/2006/table">
            <a:tbl>
              <a:tblPr firstRow="1" bandRow="1">
                <a:tableStyleId>{5C22544A-7EE6-4342-B048-85BDC9FD1C3A}</a:tableStyleId>
              </a:tblPr>
              <a:tblGrid>
                <a:gridCol w="3970754">
                  <a:extLst>
                    <a:ext uri="{9D8B030D-6E8A-4147-A177-3AD203B41FA5}">
                      <a16:colId xmlns:a16="http://schemas.microsoft.com/office/drawing/2014/main" val="3052247043"/>
                    </a:ext>
                  </a:extLst>
                </a:gridCol>
                <a:gridCol w="2022353">
                  <a:extLst>
                    <a:ext uri="{9D8B030D-6E8A-4147-A177-3AD203B41FA5}">
                      <a16:colId xmlns:a16="http://schemas.microsoft.com/office/drawing/2014/main" val="3718635097"/>
                    </a:ext>
                  </a:extLst>
                </a:gridCol>
                <a:gridCol w="2971799">
                  <a:extLst>
                    <a:ext uri="{9D8B030D-6E8A-4147-A177-3AD203B41FA5}">
                      <a16:colId xmlns:a16="http://schemas.microsoft.com/office/drawing/2014/main" val="2642964202"/>
                    </a:ext>
                  </a:extLst>
                </a:gridCol>
              </a:tblGrid>
              <a:tr h="370840">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rPr>
                        <a:t>マネタリーベース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rPr>
                        <a:t>マネーストック（</a:t>
                      </a:r>
                      <a:r>
                        <a:rPr kumimoji="1" lang="en-US" altLang="ja-JP" dirty="0">
                          <a:solidFill>
                            <a:schemeClr val="tx1"/>
                          </a:solidFill>
                        </a:rPr>
                        <a:t>M1</a:t>
                      </a:r>
                      <a:r>
                        <a:rPr kumimoji="1" lang="ja-JP" altLang="en-US"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1246141"/>
                  </a:ext>
                </a:extLst>
              </a:tr>
              <a:tr h="370840">
                <a:tc>
                  <a:txBody>
                    <a:bodyPr/>
                    <a:lstStyle/>
                    <a:p>
                      <a:pPr algn="ctr"/>
                      <a:r>
                        <a:rPr kumimoji="1" lang="ja-JP" altLang="en-US" dirty="0">
                          <a:solidFill>
                            <a:schemeClr val="tx1"/>
                          </a:solidFill>
                        </a:rPr>
                        <a:t>中央銀行預け金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rPr>
                        <a:t>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66751603"/>
                  </a:ext>
                </a:extLst>
              </a:tr>
              <a:tr h="370840">
                <a:tc>
                  <a:txBody>
                    <a:bodyPr/>
                    <a:lstStyle/>
                    <a:p>
                      <a:pPr algn="ctr"/>
                      <a:r>
                        <a:rPr kumimoji="1" lang="ja-JP" altLang="en-US" dirty="0">
                          <a:solidFill>
                            <a:schemeClr val="tx1"/>
                          </a:solidFill>
                        </a:rPr>
                        <a:t>銀行が他の銀行に持つ預金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135350"/>
                  </a:ext>
                </a:extLst>
              </a:tr>
              <a:tr h="370840">
                <a:tc>
                  <a:txBody>
                    <a:bodyPr/>
                    <a:lstStyle/>
                    <a:p>
                      <a:pPr algn="ctr"/>
                      <a:r>
                        <a:rPr kumimoji="1" lang="ja-JP" altLang="en-US" dirty="0">
                          <a:solidFill>
                            <a:schemeClr val="tx1"/>
                          </a:solidFill>
                        </a:rPr>
                        <a:t>銀行の店舗内現金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rPr>
                        <a:t>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7512375"/>
                  </a:ext>
                </a:extLst>
              </a:tr>
              <a:tr h="370840">
                <a:tc>
                  <a:txBody>
                    <a:bodyPr/>
                    <a:lstStyle/>
                    <a:p>
                      <a:pPr algn="ctr"/>
                      <a:r>
                        <a:rPr kumimoji="1" lang="ja-JP" altLang="en-US" dirty="0">
                          <a:solidFill>
                            <a:schemeClr val="tx1"/>
                          </a:solidFill>
                        </a:rPr>
                        <a:t>個人・企業が銀行に持つ要求払い預金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rPr>
                        <a:t>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8360660"/>
                  </a:ext>
                </a:extLst>
              </a:tr>
              <a:tr h="370840">
                <a:tc>
                  <a:txBody>
                    <a:bodyPr/>
                    <a:lstStyle/>
                    <a:p>
                      <a:pPr algn="ctr"/>
                      <a:r>
                        <a:rPr kumimoji="1" lang="ja-JP" altLang="en-US" dirty="0">
                          <a:solidFill>
                            <a:schemeClr val="tx1"/>
                          </a:solidFill>
                        </a:rPr>
                        <a:t>個人・企業が持つ現金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rPr>
                        <a:t>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rPr>
                        <a:t>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75646380"/>
                  </a:ext>
                </a:extLst>
              </a:tr>
            </a:tbl>
          </a:graphicData>
        </a:graphic>
      </p:graphicFrame>
    </p:spTree>
    <p:custDataLst>
      <p:tags r:id="rId1"/>
    </p:custDataLst>
    <p:extLst>
      <p:ext uri="{BB962C8B-B14F-4D97-AF65-F5344CB8AC3E}">
        <p14:creationId xmlns:p14="http://schemas.microsoft.com/office/powerpoint/2010/main" val="13808692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為替市場介入と不胎化：通貨当局が民間の金融機関相手に様々な政策を行う場合、その代金の決済は、中央銀行預け金（日本では、日銀当座預金）を使っての振込み・引落し・振替えで行われる。</a:t>
            </a:r>
          </a:p>
          <a:p>
            <a:pPr marL="342900" indent="-342900" algn="l">
              <a:buFont typeface="Wingdings" panose="05000000000000000000" pitchFamily="2" charset="2"/>
              <a:buChar char="l"/>
            </a:pPr>
            <a:r>
              <a:rPr kumimoji="1" lang="ja-JP" altLang="en-US" dirty="0"/>
              <a:t>たとえば、日銀が民間銀行</a:t>
            </a:r>
            <a:r>
              <a:rPr kumimoji="1" lang="en-US" altLang="ja-JP" dirty="0"/>
              <a:t>A</a:t>
            </a:r>
            <a:r>
              <a:rPr kumimoji="1" lang="ja-JP" altLang="en-US" dirty="0"/>
              <a:t>を相手にして、円売り・ドル買い介入をしたとすると、日銀は円を</a:t>
            </a:r>
            <a:r>
              <a:rPr kumimoji="1" lang="en-US" altLang="ja-JP" dirty="0"/>
              <a:t>A</a:t>
            </a:r>
            <a:r>
              <a:rPr kumimoji="1" lang="ja-JP" altLang="en-US" dirty="0"/>
              <a:t>に渡すわけだから、</a:t>
            </a:r>
            <a:r>
              <a:rPr kumimoji="1" lang="en-US" altLang="ja-JP" dirty="0"/>
              <a:t>A</a:t>
            </a:r>
            <a:r>
              <a:rPr kumimoji="1" lang="ja-JP" altLang="en-US" dirty="0"/>
              <a:t>が日銀に持つ当座預金に代金が振り込まれる。</a:t>
            </a:r>
          </a:p>
          <a:p>
            <a:pPr marL="342900" indent="-342900" algn="l">
              <a:buFont typeface="Wingdings" panose="05000000000000000000" pitchFamily="2" charset="2"/>
              <a:buChar char="l"/>
            </a:pPr>
            <a:r>
              <a:rPr lang="ja-JP" altLang="en-US" dirty="0"/>
              <a:t>ドルについては、アメリカの通貨なので、日銀と</a:t>
            </a:r>
            <a:r>
              <a:rPr lang="en-US" altLang="ja-JP" dirty="0"/>
              <a:t>A</a:t>
            </a:r>
            <a:r>
              <a:rPr lang="ja-JP" altLang="en-US" dirty="0"/>
              <a:t>がアメリカ所在の銀行に対してそれぞれ持っているドル建ての預金の振替えで決済する。具体的には、</a:t>
            </a:r>
            <a:r>
              <a:rPr lang="en-US" altLang="ja-JP" dirty="0"/>
              <a:t>A</a:t>
            </a:r>
            <a:r>
              <a:rPr lang="ja-JP" altLang="en-US" dirty="0"/>
              <a:t>がドルを日銀に支払うわけなので、</a:t>
            </a:r>
            <a:r>
              <a:rPr lang="en-US" altLang="ja-JP" dirty="0"/>
              <a:t>A</a:t>
            </a:r>
            <a:r>
              <a:rPr lang="ja-JP" altLang="en-US" dirty="0"/>
              <a:t>の口座からドルが引き落とされて、日銀の口座にドルが振り込まれる。</a:t>
            </a:r>
            <a:r>
              <a:rPr lang="en-US" altLang="ja-JP" dirty="0"/>
              <a:t>※A</a:t>
            </a:r>
            <a:r>
              <a:rPr lang="ja-JP" altLang="en-US" dirty="0"/>
              <a:t>と日銀が、同一のアメリカ所在銀行に口座を持っていない場合には、アメリカの銀行間で資金の移転が追加されて、上記のとおり決済される。アメリカの銀行間での資金決済は、もちろん現金ではなく、各銀行がアメリカの中央銀行に持っている中央銀行預け金の振替えで決済される。</a:t>
            </a: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42764998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このケースの場合、民間銀行が日銀に持つ当座預金、すなわち、マネタリーベースが増加している。</a:t>
            </a:r>
          </a:p>
          <a:p>
            <a:pPr marL="342900" indent="-342900" algn="l">
              <a:buFont typeface="Wingdings" panose="05000000000000000000" pitchFamily="2" charset="2"/>
              <a:buChar char="l"/>
            </a:pPr>
            <a:r>
              <a:rPr kumimoji="1" lang="ja-JP" altLang="en-US" dirty="0"/>
              <a:t>その結果、民間銀行の保有資金が豊富となり、この銀行はより安い金利で、お金を貸しても良いなどという行動が起こりうる。つまり、金利が低下する可能性あり。または、貸出の増加でインフレやバブルが起こる可能性もある。</a:t>
            </a:r>
          </a:p>
          <a:p>
            <a:pPr marL="342900" indent="-342900" algn="l">
              <a:buFont typeface="Wingdings" panose="05000000000000000000" pitchFamily="2" charset="2"/>
              <a:buChar char="l"/>
            </a:pPr>
            <a:r>
              <a:rPr lang="ja-JP" altLang="en-US" dirty="0"/>
              <a:t>日本銀行としては、為替市場介入の結果として生じたマネタリーベースの変化を打ち消したいと思うことがある。</a:t>
            </a:r>
          </a:p>
          <a:p>
            <a:pPr marL="342900" indent="-342900" algn="l">
              <a:buFont typeface="Wingdings" panose="05000000000000000000" pitchFamily="2" charset="2"/>
              <a:buChar char="l"/>
            </a:pPr>
            <a:r>
              <a:rPr kumimoji="1" lang="ja-JP" altLang="en-US" dirty="0"/>
              <a:t>かといって、反対の円買い・ドル売り介入をしてしまえば、為替レートが元に戻ってしまう。</a:t>
            </a:r>
          </a:p>
          <a:p>
            <a:pPr marL="342900" indent="-342900" algn="l">
              <a:buFont typeface="Wingdings" panose="05000000000000000000" pitchFamily="2" charset="2"/>
              <a:buChar char="l"/>
            </a:pPr>
            <a:r>
              <a:rPr lang="ja-JP" altLang="en-US" dirty="0"/>
              <a:t>そこでよく採られる方法は、債券を日銀が民間銀行に対して売り、その代金を民間銀行の日銀当座預金から引き落とすことで、マネタリーベースを元の額に戻す、というもの。</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33227259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こうすれば、せっかく誘導した為替レートを元に戻さずに、マネタリーベースを為替市場介入前の水準に戻すことができる。</a:t>
            </a:r>
          </a:p>
          <a:p>
            <a:pPr marL="342900" indent="-342900" algn="l">
              <a:buFont typeface="Wingdings" panose="05000000000000000000" pitchFamily="2" charset="2"/>
              <a:buChar char="l"/>
            </a:pPr>
            <a:r>
              <a:rPr lang="ja-JP" altLang="en-US" dirty="0"/>
              <a:t>このように、為替市場介入によるマネタリーベースの変化を債券の売買などで中和することを不胎化という。</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3460008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もしその国が、柔軟な変動為替相場制を採用している場合には、為替レートの減価が、その国の財の国際競争力を向上させ、貿易収支の赤字を黒字に向かわせるかもしれない。</a:t>
            </a:r>
          </a:p>
          <a:p>
            <a:pPr marL="342900" indent="-342900" algn="l">
              <a:buFont typeface="Wingdings" panose="05000000000000000000" pitchFamily="2" charset="2"/>
              <a:buChar char="l"/>
            </a:pPr>
            <a:r>
              <a:rPr lang="ja-JP" altLang="en-US" dirty="0"/>
              <a:t>この場合には、とくに問題はない。しかし、何らかの理由で、その国が固定為替相場制を採用していると仮定する。これは、自国通貨の減価に対して、自国通貨買い・外貨売りの市場介入を通貨当局</a:t>
            </a:r>
            <a:r>
              <a:rPr lang="en-US" altLang="ja-JP" baseline="30000" dirty="0"/>
              <a:t>※</a:t>
            </a:r>
            <a:r>
              <a:rPr lang="ja-JP" altLang="en-US" dirty="0"/>
              <a:t>が実施していることを意味しており、その国の外貨準備を減少させる。</a:t>
            </a:r>
          </a:p>
          <a:p>
            <a:pPr marL="360000" algn="l"/>
            <a:r>
              <a:rPr lang="en-US" altLang="ja-JP" sz="2000" dirty="0"/>
              <a:t>※</a:t>
            </a:r>
            <a:r>
              <a:rPr lang="ja-JP" altLang="en-US" sz="2000" dirty="0"/>
              <a:t>財務省（大蔵省）と中央銀行を合わせて、通貨当局という。為替市場への介入の決定権限は財務省にあり、介入操作は中央銀行が行う。ただし、金利政策は中央銀行に決定権限があり、財務省からも政府からも議会からも、独立して決定できる。これを中央銀行の（政府からの）独立性という。</a:t>
            </a:r>
          </a:p>
          <a:p>
            <a:pPr marL="342900" indent="-342900" algn="l">
              <a:buFont typeface="Wingdings" panose="05000000000000000000" pitchFamily="2" charset="2"/>
              <a:buChar char="l"/>
            </a:pPr>
            <a:r>
              <a:rPr lang="ja-JP" altLang="en-US" dirty="0"/>
              <a:t>外貨準備が潤沢な間は問題ないが、外貨準備が枯渇するとの見通しが立ち始めると、市場介入がいずれ継続できなくなって、その国の通貨は減価するだろう、との期待が発生する。</a:t>
            </a:r>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1870173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これは、その国に投資している外国の投資家や企業にとっては、為替差損すなわち為替レート変動による損失が発生する危険性を意味しているので、資本を引き揚げようとする動きが起きる。</a:t>
            </a:r>
          </a:p>
          <a:p>
            <a:pPr marL="342900" indent="-342900" algn="l">
              <a:buFont typeface="Wingdings" panose="05000000000000000000" pitchFamily="2" charset="2"/>
              <a:buChar char="l"/>
            </a:pPr>
            <a:r>
              <a:rPr lang="ja-JP" altLang="en-US" dirty="0"/>
              <a:t>これが資本逃避（</a:t>
            </a:r>
            <a:r>
              <a:rPr lang="en-US" altLang="ja-JP" dirty="0"/>
              <a:t>capital flight</a:t>
            </a:r>
            <a:r>
              <a:rPr lang="ja-JP" altLang="en-US" dirty="0"/>
              <a:t>）である。さらに、その国の資産をすでに保有しているわけではないが、通貨価値の変化を利用して、為替差益を得ようとする行動が起きることがある。これが、投機（</a:t>
            </a:r>
            <a:r>
              <a:rPr lang="en-US" altLang="ja-JP" dirty="0"/>
              <a:t>speculation</a:t>
            </a:r>
            <a:r>
              <a:rPr lang="ja-JP" altLang="en-US" dirty="0"/>
              <a:t>）である。</a:t>
            </a:r>
          </a:p>
          <a:p>
            <a:pPr marL="342900" indent="-342900" algn="l">
              <a:buFont typeface="Wingdings" panose="05000000000000000000" pitchFamily="2" charset="2"/>
              <a:buChar char="l"/>
            </a:pPr>
            <a:r>
              <a:rPr lang="ja-JP" altLang="en-US" dirty="0"/>
              <a:t>投機の例を</a:t>
            </a:r>
            <a:r>
              <a:rPr lang="en-US" altLang="ja-JP" dirty="0"/>
              <a:t>2</a:t>
            </a:r>
            <a:r>
              <a:rPr lang="ja-JP" altLang="en-US" dirty="0"/>
              <a:t>つ示そう。第</a:t>
            </a:r>
            <a:r>
              <a:rPr lang="en-US" altLang="ja-JP" dirty="0"/>
              <a:t>1</a:t>
            </a:r>
            <a:r>
              <a:rPr lang="ja-JP" altLang="en-US" dirty="0"/>
              <a:t>の方法では、まず、その国の通貨を銀行などから借りる。返済までの満期を</a:t>
            </a:r>
            <a:r>
              <a:rPr lang="en-US" altLang="ja-JP" dirty="0"/>
              <a:t>1</a:t>
            </a:r>
            <a:r>
              <a:rPr lang="ja-JP" altLang="en-US" dirty="0"/>
              <a:t>ヵ月、その</a:t>
            </a:r>
            <a:r>
              <a:rPr lang="en-US" altLang="ja-JP" dirty="0"/>
              <a:t>1</a:t>
            </a:r>
            <a:r>
              <a:rPr lang="ja-JP" altLang="en-US" dirty="0"/>
              <a:t>ヵ月あたりの金利を</a:t>
            </a:r>
            <a:r>
              <a:rPr lang="en-US" altLang="ja-JP" dirty="0"/>
              <a:t>5</a:t>
            </a:r>
            <a:r>
              <a:rPr lang="ja-JP" altLang="en-US" dirty="0"/>
              <a:t>パーセントと仮定する。その通貨の名称をセイラン、対ドル・レートを現在、</a:t>
            </a:r>
            <a:r>
              <a:rPr lang="en-US" altLang="ja-JP" dirty="0"/>
              <a:t>$1=Seiran10</a:t>
            </a:r>
            <a:r>
              <a:rPr lang="ja-JP" altLang="en-US" dirty="0"/>
              <a:t>とする。</a:t>
            </a:r>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911357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en-US" altLang="ja-JP" dirty="0"/>
              <a:t>100</a:t>
            </a:r>
            <a:r>
              <a:rPr lang="ja-JP" altLang="en-US" dirty="0"/>
              <a:t>セイランを借りて、現在の為替レートでドルに換えると、</a:t>
            </a:r>
            <a:r>
              <a:rPr lang="en-US" altLang="ja-JP" dirty="0"/>
              <a:t>10</a:t>
            </a:r>
            <a:r>
              <a:rPr lang="ja-JP" altLang="en-US" dirty="0"/>
              <a:t>ドルになる。</a:t>
            </a:r>
            <a:endParaRPr lang="en-US" altLang="ja-JP" dirty="0"/>
          </a:p>
          <a:p>
            <a:pPr marL="342900" indent="-342900" algn="l">
              <a:buFont typeface="Wingdings" panose="05000000000000000000" pitchFamily="2" charset="2"/>
              <a:buChar char="l"/>
            </a:pPr>
            <a:r>
              <a:rPr lang="en-US" altLang="ja-JP" dirty="0"/>
              <a:t>1</a:t>
            </a:r>
            <a:r>
              <a:rPr lang="ja-JP" altLang="en-US" dirty="0"/>
              <a:t>ヵ月持っていたところ、為替レートが、</a:t>
            </a:r>
            <a:r>
              <a:rPr lang="en-US" altLang="ja-JP" dirty="0"/>
              <a:t>$1=Seiran11</a:t>
            </a:r>
            <a:r>
              <a:rPr lang="ja-JP" altLang="en-US" dirty="0"/>
              <a:t>になったとする（セイランの</a:t>
            </a:r>
            <a:r>
              <a:rPr lang="en-US" altLang="ja-JP" dirty="0"/>
              <a:t>10</a:t>
            </a:r>
            <a:r>
              <a:rPr lang="ja-JP" altLang="en-US" dirty="0"/>
              <a:t>パーセント減価）。</a:t>
            </a:r>
            <a:endParaRPr lang="en-US" altLang="ja-JP" dirty="0"/>
          </a:p>
          <a:p>
            <a:pPr marL="342900" indent="-342900" algn="l">
              <a:buFont typeface="Wingdings" panose="05000000000000000000" pitchFamily="2" charset="2"/>
              <a:buChar char="l"/>
            </a:pPr>
            <a:r>
              <a:rPr lang="ja-JP" altLang="en-US" dirty="0"/>
              <a:t>新しい為替レートで</a:t>
            </a:r>
            <a:r>
              <a:rPr lang="en-US" altLang="ja-JP" dirty="0"/>
              <a:t>10</a:t>
            </a:r>
            <a:r>
              <a:rPr lang="ja-JP" altLang="en-US" dirty="0"/>
              <a:t>ドルをセイランに換えると、</a:t>
            </a:r>
            <a:r>
              <a:rPr lang="en-US" altLang="ja-JP" dirty="0"/>
              <a:t>110</a:t>
            </a:r>
            <a:r>
              <a:rPr lang="ja-JP" altLang="en-US" dirty="0"/>
              <a:t>セイランになる。最初に借りた</a:t>
            </a:r>
            <a:r>
              <a:rPr lang="en-US" altLang="ja-JP" dirty="0"/>
              <a:t>100</a:t>
            </a:r>
            <a:r>
              <a:rPr lang="ja-JP" altLang="en-US" dirty="0"/>
              <a:t>セイランに、金利分</a:t>
            </a:r>
            <a:r>
              <a:rPr lang="en-US" altLang="ja-JP" dirty="0"/>
              <a:t>5</a:t>
            </a:r>
            <a:r>
              <a:rPr lang="ja-JP" altLang="en-US" dirty="0"/>
              <a:t>セイランを加えて</a:t>
            </a:r>
            <a:r>
              <a:rPr lang="en-US" altLang="ja-JP" dirty="0"/>
              <a:t>105</a:t>
            </a:r>
            <a:r>
              <a:rPr lang="ja-JP" altLang="en-US" dirty="0"/>
              <a:t>セイラン返済しても、手元に</a:t>
            </a:r>
            <a:r>
              <a:rPr lang="en-US" altLang="ja-JP" dirty="0"/>
              <a:t>5</a:t>
            </a:r>
            <a:r>
              <a:rPr lang="ja-JP" altLang="en-US" dirty="0"/>
              <a:t>セイラン利益が残る。</a:t>
            </a:r>
            <a:endParaRPr lang="en-US" altLang="ja-JP" dirty="0"/>
          </a:p>
          <a:p>
            <a:pPr marL="342900" indent="-342900" algn="l">
              <a:buFont typeface="Wingdings" panose="05000000000000000000" pitchFamily="2" charset="2"/>
              <a:buChar char="l"/>
            </a:pPr>
            <a:r>
              <a:rPr lang="ja-JP" altLang="en-US" dirty="0"/>
              <a:t>つまり、為替レートの減価で</a:t>
            </a:r>
            <a:r>
              <a:rPr lang="en-US" altLang="ja-JP" dirty="0"/>
              <a:t>10</a:t>
            </a:r>
            <a:r>
              <a:rPr lang="ja-JP" altLang="en-US" dirty="0"/>
              <a:t>パーセント利益が出て、金利</a:t>
            </a:r>
            <a:r>
              <a:rPr lang="en-US" altLang="ja-JP" dirty="0"/>
              <a:t>5</a:t>
            </a:r>
            <a:r>
              <a:rPr lang="ja-JP" altLang="en-US" dirty="0"/>
              <a:t>パーセントがコストなので、</a:t>
            </a:r>
            <a:r>
              <a:rPr lang="en-US" altLang="ja-JP" dirty="0"/>
              <a:t>10</a:t>
            </a:r>
            <a:r>
              <a:rPr lang="ja-JP" altLang="en-US" dirty="0"/>
              <a:t>マイナス</a:t>
            </a:r>
            <a:r>
              <a:rPr lang="en-US" altLang="ja-JP" dirty="0"/>
              <a:t>5</a:t>
            </a:r>
            <a:r>
              <a:rPr lang="ja-JP" altLang="en-US" dirty="0"/>
              <a:t>のおよそ</a:t>
            </a:r>
            <a:r>
              <a:rPr lang="en-US" altLang="ja-JP" dirty="0"/>
              <a:t>5</a:t>
            </a:r>
            <a:r>
              <a:rPr lang="ja-JP" altLang="en-US" dirty="0"/>
              <a:t>パーセントの利益が出たわけである。</a:t>
            </a: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1341493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もう一つの例は、セイランを借りずに、先渡し取引を利用する方法である。</a:t>
            </a:r>
            <a:endParaRPr lang="en-US" altLang="ja-JP" dirty="0"/>
          </a:p>
          <a:p>
            <a:pPr marL="342900" indent="-342900" algn="l">
              <a:buFont typeface="Wingdings" panose="05000000000000000000" pitchFamily="2" charset="2"/>
              <a:buChar char="l"/>
            </a:pPr>
            <a:r>
              <a:rPr lang="ja-JP" altLang="en-US" dirty="0"/>
              <a:t>現時点で、</a:t>
            </a:r>
            <a:r>
              <a:rPr lang="en-US" altLang="ja-JP" dirty="0"/>
              <a:t>1</a:t>
            </a:r>
            <a:r>
              <a:rPr lang="ja-JP" altLang="en-US" dirty="0"/>
              <a:t>ヵ月物の先渡し為替レートが、</a:t>
            </a:r>
            <a:r>
              <a:rPr lang="en-US" altLang="ja-JP" dirty="0"/>
              <a:t>$1=Seiran10</a:t>
            </a:r>
            <a:r>
              <a:rPr lang="ja-JP" altLang="en-US" dirty="0"/>
              <a:t>であるとする。</a:t>
            </a:r>
            <a:endParaRPr lang="en-US" altLang="ja-JP" dirty="0"/>
          </a:p>
          <a:p>
            <a:pPr marL="342900" indent="-342900" algn="l">
              <a:buFont typeface="Wingdings" panose="05000000000000000000" pitchFamily="2" charset="2"/>
              <a:buChar char="l"/>
            </a:pPr>
            <a:r>
              <a:rPr lang="ja-JP" altLang="en-US" dirty="0"/>
              <a:t>投機家は、最初に</a:t>
            </a:r>
            <a:r>
              <a:rPr lang="en-US" altLang="ja-JP" dirty="0"/>
              <a:t>1</a:t>
            </a:r>
            <a:r>
              <a:rPr lang="ja-JP" altLang="en-US" dirty="0"/>
              <a:t>ヵ月物の先渡し為替の契約をして、</a:t>
            </a:r>
            <a:r>
              <a:rPr lang="en-US" altLang="ja-JP" dirty="0"/>
              <a:t>100</a:t>
            </a:r>
            <a:r>
              <a:rPr lang="ja-JP" altLang="en-US" dirty="0"/>
              <a:t>セイランの売り・ドル買いを予約しておく。</a:t>
            </a:r>
            <a:endParaRPr lang="en-US" altLang="ja-JP" dirty="0"/>
          </a:p>
          <a:p>
            <a:pPr marL="342900" indent="-342900" algn="l">
              <a:buFont typeface="Wingdings" panose="05000000000000000000" pitchFamily="2" charset="2"/>
              <a:buChar char="l"/>
            </a:pPr>
            <a:r>
              <a:rPr lang="ja-JP" altLang="en-US" dirty="0"/>
              <a:t>決済日（先渡しや先物やオプション取引などの決済・受渡し日）は</a:t>
            </a:r>
            <a:r>
              <a:rPr lang="en-US" altLang="ja-JP" dirty="0"/>
              <a:t>1</a:t>
            </a:r>
            <a:r>
              <a:rPr lang="ja-JP" altLang="en-US" dirty="0"/>
              <a:t>ヵ月後である。最初の例と違うのは、先渡し取引は決済日が将来なので、現時点でセイランを持っていなくても取引（この場合、契約）ができる点である。</a:t>
            </a:r>
            <a:endParaRPr lang="en-US" altLang="ja-JP" dirty="0"/>
          </a:p>
          <a:p>
            <a:pPr marL="342900" indent="-342900" algn="l">
              <a:buFont typeface="Wingdings" panose="05000000000000000000" pitchFamily="2" charset="2"/>
              <a:buChar char="l"/>
            </a:pPr>
            <a:r>
              <a:rPr kumimoji="1" lang="en-US" altLang="ja-JP" dirty="0"/>
              <a:t>1</a:t>
            </a:r>
            <a:r>
              <a:rPr kumimoji="1" lang="ja-JP" altLang="en-US" dirty="0"/>
              <a:t>ヵ月間に、予想どおりセイランが減価して直物為替レートが、</a:t>
            </a:r>
            <a:r>
              <a:rPr kumimoji="1" lang="en-US" altLang="ja-JP" dirty="0"/>
              <a:t>$1=Seiran11</a:t>
            </a:r>
            <a:r>
              <a:rPr kumimoji="1" lang="ja-JP" altLang="en-US" dirty="0"/>
              <a:t>になったとする。</a:t>
            </a:r>
            <a:endParaRPr kumimoji="1" lang="en-US" altLang="ja-JP" dirty="0"/>
          </a:p>
          <a:p>
            <a:pPr marL="342900" indent="-342900" algn="l">
              <a:buFont typeface="Wingdings" panose="05000000000000000000" pitchFamily="2" charset="2"/>
              <a:buChar char="l"/>
            </a:pPr>
            <a:r>
              <a:rPr kumimoji="1" lang="ja-JP" altLang="en-US" dirty="0"/>
              <a:t>投機家は、先渡しの決済日の</a:t>
            </a:r>
            <a:r>
              <a:rPr kumimoji="1" lang="en-US" altLang="ja-JP" dirty="0"/>
              <a:t>2</a:t>
            </a:r>
            <a:r>
              <a:rPr kumimoji="1" lang="ja-JP" altLang="en-US" dirty="0"/>
              <a:t>営業日前に、この直物為替レートで</a:t>
            </a:r>
            <a:r>
              <a:rPr kumimoji="1" lang="en-US" altLang="ja-JP" dirty="0"/>
              <a:t>10</a:t>
            </a:r>
            <a:r>
              <a:rPr kumimoji="1" lang="ja-JP" altLang="en-US" dirty="0"/>
              <a:t>ドルのドル売り・セイラン買いをする（直物為替取引の決済は、原則として</a:t>
            </a:r>
            <a:r>
              <a:rPr kumimoji="1" lang="en-US" altLang="ja-JP" dirty="0"/>
              <a:t>2</a:t>
            </a:r>
            <a:r>
              <a:rPr kumimoji="1" lang="ja-JP" altLang="en-US" dirty="0"/>
              <a:t>営業日後である）。</a:t>
            </a:r>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214095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先渡しの決済日に、この投機家はセイランを取引の相手に渡さなければならないが、そのセイランは、直物取引によって契約した相手から手に入る。</a:t>
            </a:r>
            <a:endParaRPr lang="en-US" altLang="ja-JP" dirty="0"/>
          </a:p>
          <a:p>
            <a:pPr marL="342900" indent="-342900" algn="l">
              <a:buFont typeface="Wingdings" panose="05000000000000000000" pitchFamily="2" charset="2"/>
              <a:buChar char="l"/>
            </a:pPr>
            <a:r>
              <a:rPr lang="ja-JP" altLang="en-US" dirty="0"/>
              <a:t>そして、先渡し取引の相手から受け取ったドルを直物取引の相手に渡せばよい。</a:t>
            </a:r>
            <a:endParaRPr lang="en-US" altLang="ja-JP" dirty="0"/>
          </a:p>
          <a:p>
            <a:pPr marL="342900" indent="-342900" algn="l">
              <a:buFont typeface="Wingdings" panose="05000000000000000000" pitchFamily="2" charset="2"/>
              <a:buChar char="l"/>
            </a:pPr>
            <a:r>
              <a:rPr lang="ja-JP" altLang="en-US" dirty="0"/>
              <a:t>ただし、取引のレートが、</a:t>
            </a:r>
            <a:r>
              <a:rPr lang="en-US" altLang="ja-JP" dirty="0"/>
              <a:t>$1=Seiran10</a:t>
            </a:r>
            <a:r>
              <a:rPr lang="ja-JP" altLang="en-US" dirty="0"/>
              <a:t>と</a:t>
            </a:r>
            <a:r>
              <a:rPr lang="en-US" altLang="ja-JP" dirty="0"/>
              <a:t>$1=Seiran11</a:t>
            </a:r>
            <a:r>
              <a:rPr lang="ja-JP" altLang="en-US" dirty="0"/>
              <a:t>である。</a:t>
            </a:r>
            <a:endParaRPr lang="en-US" altLang="ja-JP" dirty="0"/>
          </a:p>
          <a:p>
            <a:pPr marL="342900" indent="-342900" algn="l">
              <a:buFont typeface="Wingdings" panose="05000000000000000000" pitchFamily="2" charset="2"/>
              <a:buChar char="l"/>
            </a:pPr>
            <a:r>
              <a:rPr lang="ja-JP" altLang="en-US" dirty="0"/>
              <a:t>先渡しの相手には</a:t>
            </a:r>
            <a:r>
              <a:rPr lang="en-US" altLang="ja-JP" dirty="0"/>
              <a:t>100</a:t>
            </a:r>
            <a:r>
              <a:rPr lang="ja-JP" altLang="en-US" dirty="0"/>
              <a:t>セイランを渡し、直物の相手からは</a:t>
            </a:r>
            <a:r>
              <a:rPr lang="en-US" altLang="ja-JP" dirty="0"/>
              <a:t>110</a:t>
            </a:r>
            <a:r>
              <a:rPr lang="ja-JP" altLang="en-US" dirty="0"/>
              <a:t>セイランを受け取るので、差額の</a:t>
            </a:r>
            <a:r>
              <a:rPr lang="en-US" altLang="ja-JP" dirty="0"/>
              <a:t>10</a:t>
            </a:r>
            <a:r>
              <a:rPr lang="ja-JP" altLang="en-US" dirty="0"/>
              <a:t>セイランが利益として手元に残るのである。</a:t>
            </a: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3444311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以上のような危機は、変動為替相場制を採用している国でも起こりうる。</a:t>
            </a:r>
          </a:p>
          <a:p>
            <a:pPr marL="342900" indent="-342900" algn="l">
              <a:buFont typeface="Wingdings" panose="05000000000000000000" pitchFamily="2" charset="2"/>
              <a:buChar char="l"/>
            </a:pPr>
            <a:r>
              <a:rPr lang="ja-JP" altLang="en-US" dirty="0"/>
              <a:t>貿易収支の長期的な赤字に対して、その国の通貨が減価すればよいが、為替レートは貿易収支・経常収支のみによって左右されるわけではなく、金融収支レベルの様々な要因によっても影響されている。</a:t>
            </a:r>
          </a:p>
          <a:p>
            <a:pPr marL="342900" indent="-342900" algn="l">
              <a:buFont typeface="Wingdings" panose="05000000000000000000" pitchFamily="2" charset="2"/>
              <a:buChar char="l"/>
            </a:pPr>
            <a:r>
              <a:rPr lang="ja-JP" altLang="en-US" dirty="0"/>
              <a:t>貿易収支を均衡させるような適正なレートと、実際の為替レートのズレによって、通貨危機が起きるのである。</a:t>
            </a:r>
          </a:p>
          <a:p>
            <a:pPr marL="342900" indent="-342900" algn="l">
              <a:buFont typeface="Wingdings" panose="05000000000000000000" pitchFamily="2" charset="2"/>
              <a:buChar char="l"/>
            </a:pPr>
            <a:r>
              <a:rPr lang="ja-JP" altLang="en-US" dirty="0"/>
              <a:t>また、危機の原因は貿易・経常収支の長期的な赤字のみとは限らない。</a:t>
            </a:r>
          </a:p>
          <a:p>
            <a:pPr marL="342900" indent="-342900" algn="l">
              <a:buFont typeface="Wingdings" panose="05000000000000000000" pitchFamily="2" charset="2"/>
              <a:buChar char="l"/>
            </a:pPr>
            <a:r>
              <a:rPr lang="ja-JP" altLang="en-US" dirty="0"/>
              <a:t>通貨の減価が起こりそうだ、との合理的な予想が立ってしまえば、その通貨は資本逃避または投機の対象になりうる。</a:t>
            </a: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2543141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1175656"/>
            <a:ext cx="11491547" cy="5286689"/>
          </a:xfrm>
        </p:spPr>
        <p:txBody>
          <a:bodyPr>
            <a:normAutofit/>
          </a:bodyPr>
          <a:lstStyle/>
          <a:p>
            <a:pPr marL="342900" indent="-342900" algn="l">
              <a:buFont typeface="Wingdings" panose="05000000000000000000" pitchFamily="2" charset="2"/>
              <a:buChar char="l"/>
            </a:pPr>
            <a:r>
              <a:rPr lang="ja-JP" altLang="en-US" dirty="0"/>
              <a:t>たとえば、原油の輸入が、その国の輸入量のほとんどを占めているような途上国にとっては、原油価格の高騰は、（輸入）インフレを予想させる。</a:t>
            </a:r>
          </a:p>
          <a:p>
            <a:pPr marL="342900" indent="-342900" algn="l">
              <a:buFont typeface="Wingdings" panose="05000000000000000000" pitchFamily="2" charset="2"/>
              <a:buChar char="l"/>
            </a:pPr>
            <a:r>
              <a:rPr lang="ja-JP" altLang="en-US" dirty="0"/>
              <a:t>それは、その国の財の国際競争力を低下させるだろうから、その国の通貨は減価するとの期待を生み出しうる。</a:t>
            </a:r>
          </a:p>
          <a:p>
            <a:pPr marL="342900" indent="-342900" algn="l">
              <a:buFont typeface="Wingdings" panose="05000000000000000000" pitchFamily="2" charset="2"/>
              <a:buChar char="l"/>
            </a:pPr>
            <a:r>
              <a:rPr lang="ja-JP" altLang="en-US" dirty="0"/>
              <a:t>その他、内紛などの政治的な危機、財政赤字の悪化、大災害、景気の急激な冷え込み、固定相場制の放棄などネガティブなニュースに対して、投資家や投機家は、いつでも通貨危機を引き起こしうるのである。</a:t>
            </a:r>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11</a:t>
            </a:r>
            <a:r>
              <a:rPr lang="ja-JP" altLang="en-US" dirty="0"/>
              <a:t>章　国際的な通貨・金融危機の構図　</a:t>
            </a:r>
            <a:endParaRPr kumimoji="1" lang="ja-JP" altLang="en-US" dirty="0"/>
          </a:p>
        </p:txBody>
      </p:sp>
    </p:spTree>
    <p:custDataLst>
      <p:tags r:id="rId1"/>
    </p:custDataLst>
    <p:extLst>
      <p:ext uri="{BB962C8B-B14F-4D97-AF65-F5344CB8AC3E}">
        <p14:creationId xmlns:p14="http://schemas.microsoft.com/office/powerpoint/2010/main" val="429308696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9.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9.xml><?xml version="1.0" encoding="utf-8"?>
<p:tagLst xmlns:a="http://schemas.openxmlformats.org/drawingml/2006/main" xmlns:r="http://schemas.openxmlformats.org/officeDocument/2006/relationships" xmlns:p="http://schemas.openxmlformats.org/presentationml/2006/main">
  <p:tag name="TIMING" val="|6.4|21.8|13|12.2|7.1|12|15.6"/>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2599</TotalTime>
  <Words>3944</Words>
  <Application>Microsoft Office PowerPoint</Application>
  <PresentationFormat>ワイド画面</PresentationFormat>
  <Paragraphs>183</Paragraphs>
  <Slides>24</Slides>
  <Notes>24</Notes>
  <HiddenSlides>0</HiddenSlides>
  <MMClips>0</MMClips>
  <ScaleCrop>false</ScaleCrop>
  <HeadingPairs>
    <vt:vector size="6" baseType="variant">
      <vt:variant>
        <vt:lpstr>使用されているフォント</vt:lpstr>
      </vt:variant>
      <vt:variant>
        <vt:i4>4</vt:i4>
      </vt:variant>
      <vt:variant>
        <vt:lpstr>テーマ</vt:lpstr>
      </vt:variant>
      <vt:variant>
        <vt:i4>5</vt:i4>
      </vt:variant>
      <vt:variant>
        <vt:lpstr>スライド タイトル</vt:lpstr>
      </vt:variant>
      <vt:variant>
        <vt:i4>24</vt:i4>
      </vt:variant>
    </vt:vector>
  </HeadingPairs>
  <TitlesOfParts>
    <vt:vector size="33" baseType="lpstr">
      <vt:lpstr>Arial</vt:lpstr>
      <vt:lpstr>Calibri</vt:lpstr>
      <vt:lpstr>Calibri Light</vt:lpstr>
      <vt:lpstr>Wingdings</vt:lpstr>
      <vt:lpstr>Office テーマ</vt:lpstr>
      <vt:lpstr>2_デザインの設定</vt:lpstr>
      <vt:lpstr>3_デザインの設定</vt:lpstr>
      <vt:lpstr>1_デザインの設定</vt:lpstr>
      <vt:lpstr>デザインの設定</vt:lpstr>
      <vt:lpstr>PowerPoint プレゼンテーション</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lpstr>第11章　国際的な通貨・金融危機の構図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junmaeda</dc:creator>
  <cp:lastModifiedBy>淳 前田</cp:lastModifiedBy>
  <cp:revision>226</cp:revision>
  <dcterms:created xsi:type="dcterms:W3CDTF">2020-04-12T07:19:24Z</dcterms:created>
  <dcterms:modified xsi:type="dcterms:W3CDTF">2024-12-19T01:24:24Z</dcterms:modified>
</cp:coreProperties>
</file>