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28"/>
  </p:notesMasterIdLst>
  <p:handoutMasterIdLst>
    <p:handoutMasterId r:id="rId29"/>
  </p:handoutMasterIdLst>
  <p:sldIdLst>
    <p:sldId id="256" r:id="rId6"/>
    <p:sldId id="285" r:id="rId7"/>
    <p:sldId id="284" r:id="rId8"/>
    <p:sldId id="287" r:id="rId9"/>
    <p:sldId id="288" r:id="rId10"/>
    <p:sldId id="286" r:id="rId11"/>
    <p:sldId id="289" r:id="rId12"/>
    <p:sldId id="290" r:id="rId13"/>
    <p:sldId id="291" r:id="rId14"/>
    <p:sldId id="292" r:id="rId15"/>
    <p:sldId id="293" r:id="rId16"/>
    <p:sldId id="294" r:id="rId17"/>
    <p:sldId id="295" r:id="rId18"/>
    <p:sldId id="296" r:id="rId19"/>
    <p:sldId id="299" r:id="rId20"/>
    <p:sldId id="297" r:id="rId21"/>
    <p:sldId id="298" r:id="rId22"/>
    <p:sldId id="300" r:id="rId23"/>
    <p:sldId id="301" r:id="rId24"/>
    <p:sldId id="302" r:id="rId25"/>
    <p:sldId id="303" r:id="rId26"/>
    <p:sldId id="304"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89" d="100"/>
          <a:sy n="89" d="100"/>
        </p:scale>
        <p:origin x="84" y="51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2025/1/9</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2025/1/9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1799556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2242797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117377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42247022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327904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12838328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353797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4026903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989957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1763981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987173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1179560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3417720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2351741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529459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1732190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4044701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3869338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2133693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986881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2025/1/9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2025/1/9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2025/1/9</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2025/1/9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2025/1/9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2025/1/9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2025/1/9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2025/1/9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2025/1/9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2025/1/9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2025/1/9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9770"/>
    </mc:Choice>
    <mc:Fallback xmlns="">
      <p:transition spd="slow" advTm="977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経済発展のために資金が欲しいタイは、直接投資ではなく外国からの短期の資金流入に依存せざるを得なくなってきた。</a:t>
            </a:r>
          </a:p>
          <a:p>
            <a:pPr marL="342900" indent="-342900" algn="l">
              <a:buFont typeface="Wingdings" panose="05000000000000000000" pitchFamily="2" charset="2"/>
              <a:buChar char="l"/>
            </a:pPr>
            <a:r>
              <a:rPr lang="ja-JP" altLang="en-US" dirty="0"/>
              <a:t>そこで、バンコクに一種のオフショア市場</a:t>
            </a:r>
            <a:r>
              <a:rPr lang="en-US" altLang="ja-JP" baseline="30000" dirty="0"/>
              <a:t>※</a:t>
            </a:r>
            <a:r>
              <a:rPr lang="ja-JP" altLang="en-US" dirty="0"/>
              <a:t>である</a:t>
            </a:r>
            <a:r>
              <a:rPr lang="en-US" altLang="ja-JP" dirty="0"/>
              <a:t>BIBF</a:t>
            </a:r>
            <a:r>
              <a:rPr lang="ja-JP" altLang="en-US" dirty="0"/>
              <a:t>（</a:t>
            </a:r>
            <a:r>
              <a:rPr lang="en-US" altLang="ja-JP" dirty="0"/>
              <a:t>Bangkok International Banking Facilities</a:t>
            </a:r>
            <a:r>
              <a:rPr lang="ja-JP" altLang="en-US" dirty="0"/>
              <a:t>）を作った。</a:t>
            </a:r>
          </a:p>
          <a:p>
            <a:pPr marL="360000" algn="l"/>
            <a:r>
              <a:rPr lang="en-US" altLang="ja-JP" sz="2000" dirty="0"/>
              <a:t>※</a:t>
            </a:r>
            <a:r>
              <a:rPr lang="ja-JP" altLang="en-US" sz="2000" dirty="0"/>
              <a:t>通常の銀行勘定とは別枠の特別勘定（地理的な場所があるのではなく、それぞれの銀行内で行われている取引）によって、外国からの預金受入れと外国への貸出を認められた国際金融市場。たとえば、東京オフショア市場では、外国からドルが預金され、それを外国（よくあるパターンは香港）に貸し出す。ニューヨークには、</a:t>
            </a:r>
            <a:r>
              <a:rPr lang="en-US" altLang="ja-JP" sz="2000" dirty="0"/>
              <a:t>IBF</a:t>
            </a:r>
            <a:r>
              <a:rPr lang="ja-JP" altLang="en-US" sz="2000" dirty="0"/>
              <a:t>（</a:t>
            </a:r>
            <a:r>
              <a:rPr lang="en-US" altLang="ja-JP" sz="2000" dirty="0"/>
              <a:t>International Banking Facilities</a:t>
            </a:r>
            <a:r>
              <a:rPr lang="ja-JP" altLang="en-US" sz="2000" dirty="0"/>
              <a:t>）というオフショア市場がある。</a:t>
            </a:r>
          </a:p>
          <a:p>
            <a:pPr marL="342900" indent="-342900" algn="l">
              <a:buFont typeface="Wingdings" panose="05000000000000000000" pitchFamily="2" charset="2"/>
              <a:buChar char="l"/>
            </a:pPr>
            <a:r>
              <a:rPr lang="ja-JP" altLang="en-US" dirty="0"/>
              <a:t>典型的なオフショア市場は、外</a:t>
            </a:r>
            <a:r>
              <a:rPr lang="en-US" altLang="ja-JP" dirty="0"/>
              <a:t>―</a:t>
            </a:r>
            <a:r>
              <a:rPr lang="ja-JP" altLang="en-US" dirty="0"/>
              <a:t>外（</a:t>
            </a:r>
            <a:r>
              <a:rPr lang="en-US" altLang="ja-JP" dirty="0"/>
              <a:t>OUT-OUT</a:t>
            </a:r>
            <a:r>
              <a:rPr lang="ja-JP" altLang="en-US" dirty="0"/>
              <a:t>）型つまり外国から入ってきた資金は国内に持ち込めず、外国に貸し出す。</a:t>
            </a:r>
          </a:p>
          <a:p>
            <a:pPr marL="342900" indent="-342900" algn="l">
              <a:buFont typeface="Wingdings" panose="05000000000000000000" pitchFamily="2" charset="2"/>
              <a:buChar char="l"/>
            </a:pPr>
            <a:r>
              <a:rPr kumimoji="1" lang="en-US" altLang="ja-JP" dirty="0"/>
              <a:t>BIBF</a:t>
            </a:r>
            <a:r>
              <a:rPr kumimoji="1" lang="ja-JP" altLang="en-US" dirty="0"/>
              <a:t>では、</a:t>
            </a:r>
            <a:r>
              <a:rPr lang="en-US" altLang="ja-JP" dirty="0"/>
              <a:t>OUT-IN</a:t>
            </a:r>
            <a:r>
              <a:rPr lang="ja-JP" altLang="en-US" dirty="0"/>
              <a:t>の取引も認められていた。つまり、外国から預金されてきた資金を国内の企業に貸し付けることができ、企業の資金ニーズに応えていた。</a:t>
            </a:r>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94708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ct val="150000"/>
              </a:lnSpc>
              <a:buFont typeface="Wingdings" panose="05000000000000000000" pitchFamily="2" charset="2"/>
              <a:buChar char="l"/>
            </a:pPr>
            <a:r>
              <a:rPr lang="ja-JP" altLang="en-US" dirty="0"/>
              <a:t>タイの銀行や企業としては、負債は米ドル建て、資産（貸出）はタイバーツ建てというバランスシートにおける通貨のミスマッチが累積した。</a:t>
            </a:r>
          </a:p>
          <a:p>
            <a:pPr marL="342900" indent="-342900" algn="l">
              <a:lnSpc>
                <a:spcPct val="150000"/>
              </a:lnSpc>
              <a:buFont typeface="Wingdings" panose="05000000000000000000" pitchFamily="2" charset="2"/>
              <a:buChar char="l"/>
            </a:pPr>
            <a:r>
              <a:rPr kumimoji="1" lang="ja-JP" altLang="en-US" dirty="0"/>
              <a:t>また、</a:t>
            </a:r>
            <a:r>
              <a:rPr lang="ja-JP" altLang="en-US" dirty="0"/>
              <a:t>オフショア市場取引は通常は短期の取引であり、</a:t>
            </a:r>
            <a:r>
              <a:rPr lang="en-US" altLang="ja-JP" dirty="0"/>
              <a:t>BIBF</a:t>
            </a:r>
            <a:r>
              <a:rPr lang="ja-JP" altLang="en-US" dirty="0"/>
              <a:t>も米ドルが短期の満期で預金される形であった。しかし、企業の借入れには、長期性のものもある。</a:t>
            </a:r>
          </a:p>
          <a:p>
            <a:pPr marL="342900" indent="-342900" algn="l">
              <a:lnSpc>
                <a:spcPct val="150000"/>
              </a:lnSpc>
              <a:buFont typeface="Wingdings" panose="05000000000000000000" pitchFamily="2" charset="2"/>
              <a:buChar char="l"/>
            </a:pPr>
            <a:r>
              <a:rPr kumimoji="1" lang="ja-JP" altLang="en-US" dirty="0"/>
              <a:t>こうして、タイの銀行のバランスシートでは、短期借り・長期貸しという満期のミスマッチが生じた。</a:t>
            </a:r>
          </a:p>
          <a:p>
            <a:pPr marL="342900" indent="-342900" algn="l">
              <a:lnSpc>
                <a:spcPct val="150000"/>
              </a:lnSpc>
              <a:buFont typeface="Wingdings" panose="05000000000000000000" pitchFamily="2" charset="2"/>
              <a:buChar char="l"/>
            </a:pPr>
            <a:r>
              <a:rPr lang="ja-JP" altLang="en-US" dirty="0"/>
              <a:t>以上、タイの銀行のダブル・ミスマッチという構造が累積してゆき、これが危機発生後のダメージを大きくした、といわれている。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807954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通貨のミスマッチについては、たとえば、</a:t>
            </a:r>
            <a:r>
              <a:rPr kumimoji="1" lang="en-US" altLang="ja-JP" dirty="0"/>
              <a:t>100</a:t>
            </a:r>
            <a:r>
              <a:rPr kumimoji="1" lang="ja-JP" altLang="en-US" dirty="0"/>
              <a:t>万ドルの負債と、</a:t>
            </a:r>
            <a:r>
              <a:rPr kumimoji="1" lang="en-US" altLang="ja-JP" dirty="0"/>
              <a:t>2500</a:t>
            </a:r>
            <a:r>
              <a:rPr kumimoji="1" lang="ja-JP" altLang="en-US" dirty="0"/>
              <a:t>万バーツの貸出資産を持つ銀行または企業を考えてみる。</a:t>
            </a:r>
          </a:p>
          <a:p>
            <a:pPr marL="342900" indent="-342900" algn="l">
              <a:buFont typeface="Wingdings" panose="05000000000000000000" pitchFamily="2" charset="2"/>
              <a:buChar char="l"/>
            </a:pPr>
            <a:r>
              <a:rPr lang="en-US" altLang="ja-JP" dirty="0"/>
              <a:t>$1=BHT25</a:t>
            </a:r>
            <a:r>
              <a:rPr lang="ja-JP" altLang="en-US" dirty="0"/>
              <a:t>のレートであれば、資産と負債は同額ということであり、銀行は企業から返済される</a:t>
            </a:r>
            <a:r>
              <a:rPr lang="en-US" altLang="ja-JP" dirty="0"/>
              <a:t>2500</a:t>
            </a:r>
            <a:r>
              <a:rPr lang="ja-JP" altLang="en-US" dirty="0"/>
              <a:t>万バーツを為替市場で</a:t>
            </a:r>
            <a:r>
              <a:rPr lang="en-US" altLang="ja-JP" dirty="0"/>
              <a:t>100</a:t>
            </a:r>
            <a:r>
              <a:rPr lang="ja-JP" altLang="en-US" dirty="0"/>
              <a:t>万ドルに換えて、負債を返済することができる。</a:t>
            </a:r>
          </a:p>
          <a:p>
            <a:pPr marL="342900" indent="-342900" algn="l">
              <a:buFont typeface="Wingdings" panose="05000000000000000000" pitchFamily="2" charset="2"/>
              <a:buChar char="l"/>
            </a:pPr>
            <a:r>
              <a:rPr kumimoji="1" lang="ja-JP" altLang="en-US" dirty="0"/>
              <a:t>しかし、</a:t>
            </a:r>
            <a:r>
              <a:rPr kumimoji="1" lang="en-US" altLang="ja-JP" dirty="0"/>
              <a:t>$1=BHT30</a:t>
            </a:r>
            <a:r>
              <a:rPr kumimoji="1" lang="ja-JP" altLang="en-US" dirty="0"/>
              <a:t>になってしまえば、企業からの</a:t>
            </a:r>
            <a:r>
              <a:rPr kumimoji="1" lang="en-US" altLang="ja-JP" dirty="0"/>
              <a:t>2500</a:t>
            </a:r>
            <a:r>
              <a:rPr kumimoji="1" lang="ja-JP" altLang="en-US" dirty="0"/>
              <a:t>万バーツを米ドルに換えても、</a:t>
            </a:r>
            <a:r>
              <a:rPr kumimoji="1" lang="en-US" altLang="ja-JP" dirty="0"/>
              <a:t>2500</a:t>
            </a:r>
            <a:r>
              <a:rPr kumimoji="1" lang="ja-JP" altLang="en-US" dirty="0"/>
              <a:t>万／</a:t>
            </a:r>
            <a:r>
              <a:rPr kumimoji="1" lang="en-US" altLang="ja-JP" dirty="0"/>
              <a:t>30</a:t>
            </a:r>
            <a:r>
              <a:rPr kumimoji="1" lang="ja-JP" altLang="en-US" dirty="0"/>
              <a:t>ドルつまり、</a:t>
            </a:r>
            <a:r>
              <a:rPr kumimoji="1" lang="en-US" altLang="ja-JP" dirty="0"/>
              <a:t>100</a:t>
            </a:r>
            <a:r>
              <a:rPr kumimoji="1" lang="ja-JP" altLang="en-US" dirty="0"/>
              <a:t>万ドルに達しない。</a:t>
            </a:r>
          </a:p>
          <a:p>
            <a:pPr marL="342900" indent="-342900" algn="l">
              <a:buFont typeface="Wingdings" panose="05000000000000000000" pitchFamily="2" charset="2"/>
              <a:buChar char="l"/>
            </a:pPr>
            <a:r>
              <a:rPr lang="ja-JP" altLang="en-US" dirty="0"/>
              <a:t>満期のミスマッチについては、たとえば、銀行の貸出が満期</a:t>
            </a:r>
            <a:r>
              <a:rPr lang="en-US" altLang="ja-JP" dirty="0"/>
              <a:t>5</a:t>
            </a:r>
            <a:r>
              <a:rPr lang="ja-JP" altLang="en-US" dirty="0"/>
              <a:t>年、預金が満期</a:t>
            </a:r>
            <a:r>
              <a:rPr lang="en-US" altLang="ja-JP" dirty="0"/>
              <a:t>3</a:t>
            </a:r>
            <a:r>
              <a:rPr lang="ja-JP" altLang="en-US" dirty="0"/>
              <a:t>ヵ月とする。貸出に対する企業からの月々の元利（元本と利子）の返済が滞れば、銀行としては資金を回収できないままで預金の引出しに応じなければならなくなり、資金繰りに困るという流動性リスクを抱えている。</a:t>
            </a:r>
          </a:p>
          <a:p>
            <a:pPr marL="342900" indent="-342900" algn="l">
              <a:buFont typeface="Wingdings" panose="05000000000000000000" pitchFamily="2" charset="2"/>
              <a:buChar char="l"/>
            </a:pPr>
            <a:r>
              <a:rPr lang="ja-JP" altLang="en-US" dirty="0"/>
              <a:t>実際、</a:t>
            </a:r>
            <a:r>
              <a:rPr lang="en-US" altLang="ja-JP" dirty="0"/>
              <a:t>1997</a:t>
            </a:r>
            <a:r>
              <a:rPr lang="ja-JP" altLang="en-US" dirty="0"/>
              <a:t>年の</a:t>
            </a:r>
            <a:r>
              <a:rPr lang="en-US" altLang="ja-JP" dirty="0"/>
              <a:t>7</a:t>
            </a:r>
            <a:r>
              <a:rPr lang="ja-JP" altLang="en-US" dirty="0"/>
              <a:t>月までは、タイの為替制度は</a:t>
            </a:r>
            <a:r>
              <a:rPr lang="en-US" altLang="ja-JP" dirty="0"/>
              <a:t>$1=BHT25</a:t>
            </a:r>
            <a:r>
              <a:rPr lang="ja-JP" altLang="en-US" dirty="0"/>
              <a:t>の固定相場制であったが、通貨危機後はバーツが大幅に安くなっての変動相場制となった。通貨のミスマッチによる為替差損、そして、金融危機による不良債権の増加で流動性リスクが顕在化するという、大きなダメージが生じたのである。</a:t>
            </a:r>
          </a:p>
          <a:p>
            <a:pPr marL="342900" indent="-342900" algn="l">
              <a:buFont typeface="Wingdings" panose="05000000000000000000" pitchFamily="2" charset="2"/>
              <a:buChar char="l"/>
            </a:pP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843625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さらに、外国からの</a:t>
            </a:r>
            <a:r>
              <a:rPr kumimoji="1" lang="en-US" altLang="ja-JP" dirty="0"/>
              <a:t>BIBF</a:t>
            </a:r>
            <a:r>
              <a:rPr kumimoji="1" lang="ja-JP" altLang="en-US" dirty="0"/>
              <a:t>などを通して入ってくる大量の外貨と、それに伴う外貨売り・タイバーツ買い圧力に対して、タイの中央銀行（</a:t>
            </a:r>
            <a:r>
              <a:rPr kumimoji="1" lang="en-US" altLang="ja-JP" dirty="0"/>
              <a:t>Bank of Thailand</a:t>
            </a:r>
            <a:r>
              <a:rPr kumimoji="1" lang="ja-JP" altLang="en-US" dirty="0"/>
              <a:t>）は、外貨買い・自国通貨売りの為替市場介入を続けて、固定レート制を守ってきた。</a:t>
            </a:r>
          </a:p>
          <a:p>
            <a:pPr marL="342900" indent="-342900" algn="l">
              <a:buFont typeface="Wingdings" panose="05000000000000000000" pitchFamily="2" charset="2"/>
              <a:buChar char="l"/>
            </a:pPr>
            <a:r>
              <a:rPr lang="ja-JP" altLang="en-US" dirty="0"/>
              <a:t>その結果、タイバーツのマネタリーベースが増加しつづけ、バブルやインフレの原因になったと言われている。</a:t>
            </a:r>
          </a:p>
          <a:p>
            <a:pPr marL="342900" indent="-342900" algn="l">
              <a:buFont typeface="Wingdings" panose="05000000000000000000" pitchFamily="2" charset="2"/>
              <a:buChar char="l"/>
            </a:pPr>
            <a:r>
              <a:rPr kumimoji="1" lang="ja-JP" altLang="en-US" dirty="0"/>
              <a:t>後から振り返れば、この時期に次のような対応が可能だったのでは、との指摘もある。たとえば、①固定相場制を諦めて、タイバーツのレートが高くなることを許容する、②バブルやインフレを抑えるべく金融引締め（つまり金利引上げ）を行う、③外貨の流入を制限する規制を導入する、など。</a:t>
            </a:r>
          </a:p>
          <a:p>
            <a:pPr marL="342900" indent="-342900" algn="l">
              <a:buFont typeface="Wingdings" panose="05000000000000000000" pitchFamily="2" charset="2"/>
              <a:buChar char="l"/>
            </a:pPr>
            <a:r>
              <a:rPr lang="ja-JP" altLang="en-US" dirty="0"/>
              <a:t>これらについては、次のような反論もある。①については、バーツが高くなると輸出競争力が低下するので踏み切れなかった、②金利を引き上げると、高金利で資金運用しようとしてさらに外貨が流入していたはず、③経済成長のために必要だから金融規制を緩和したのに、規制を復活させると実体経済にマイナスの影響があった。</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795172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いずれも、後知恵（あとぢえ）で批評はできるが、いずれにしてもタイの政策当局の判断にミスないし遅れがあった可能性も残る。</a:t>
            </a:r>
          </a:p>
          <a:p>
            <a:pPr marL="342900" indent="-342900" algn="l">
              <a:buFont typeface="Wingdings" panose="05000000000000000000" pitchFamily="2" charset="2"/>
              <a:buChar char="l"/>
            </a:pPr>
            <a:r>
              <a:rPr lang="ja-JP" altLang="en-US" dirty="0"/>
              <a:t>とりわけバブルとインフレについては、日本が経験した</a:t>
            </a:r>
            <a:r>
              <a:rPr lang="en-US" altLang="ja-JP" dirty="0"/>
              <a:t>1980</a:t>
            </a:r>
            <a:r>
              <a:rPr lang="ja-JP" altLang="en-US" dirty="0"/>
              <a:t>年代後半と同様、景気がよく成長も続いている好調（に見える）時期に、ブレーキをかけるタイミングを見つけるのは、難しかったとはいえ必要があっただろう。</a:t>
            </a:r>
          </a:p>
          <a:p>
            <a:pPr marL="342900" indent="-342900" algn="l">
              <a:buFont typeface="Wingdings" panose="05000000000000000000" pitchFamily="2" charset="2"/>
              <a:buChar char="l"/>
            </a:pPr>
            <a:r>
              <a:rPr kumimoji="1" lang="ja-JP" altLang="en-US" dirty="0"/>
              <a:t>危機発生の直前には、タイの経済について、バブルによる景気の過熱が大きすぎて、いずれは反転するとの疑念、そして、実体経済の真の成長と結びついていないのではないか、との懸念が強くなってきた。</a:t>
            </a:r>
          </a:p>
          <a:p>
            <a:pPr marL="342900" indent="-342900" algn="l">
              <a:buFont typeface="Wingdings" panose="05000000000000000000" pitchFamily="2" charset="2"/>
              <a:buChar char="l"/>
            </a:pPr>
            <a:r>
              <a:rPr lang="ja-JP" altLang="en-US" dirty="0"/>
              <a:t>実際、</a:t>
            </a:r>
            <a:r>
              <a:rPr lang="en-US" altLang="ja-JP" dirty="0"/>
              <a:t>1990</a:t>
            </a:r>
            <a:r>
              <a:rPr lang="ja-JP" altLang="en-US" dirty="0"/>
              <a:t>年代後半には輸出競争力はそれほど向上しておらず、タイの経常収支赤字が続いた。</a:t>
            </a:r>
          </a:p>
          <a:p>
            <a:pPr marL="342900" indent="-342900" algn="l">
              <a:buFont typeface="Wingdings" panose="05000000000000000000" pitchFamily="2" charset="2"/>
              <a:buChar char="l"/>
            </a:pPr>
            <a:r>
              <a:rPr kumimoji="1" lang="en-US" altLang="ja-JP" dirty="0"/>
              <a:t>1997</a:t>
            </a:r>
            <a:r>
              <a:rPr kumimoji="1" lang="ja-JP" altLang="en-US" dirty="0"/>
              <a:t>年</a:t>
            </a:r>
            <a:r>
              <a:rPr kumimoji="1" lang="en-US" altLang="ja-JP" dirty="0"/>
              <a:t>5</a:t>
            </a:r>
            <a:r>
              <a:rPr kumimoji="1" lang="ja-JP" altLang="en-US" dirty="0"/>
              <a:t>月、転換点が来たと判断したヘッジファンドなどの投機家たちが、一斉にタイバーツ売りの投機攻撃を始めた。</a:t>
            </a:r>
          </a:p>
          <a:p>
            <a:pPr algn="l"/>
            <a:endParaRPr kumimoji="1" lang="ja-JP" altLang="en-US" dirty="0"/>
          </a:p>
          <a:p>
            <a:pPr marL="342900" indent="-342900" algn="l">
              <a:buFont typeface="Wingdings" panose="05000000000000000000" pitchFamily="2" charset="2"/>
              <a:buChar char="l"/>
            </a:pP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998165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その攻撃手法は、先渡し為替市場で</a:t>
            </a:r>
            <a:r>
              <a:rPr kumimoji="1" lang="ja-JP" altLang="en-US" dirty="0"/>
              <a:t>タイバーツの売りをしておき、その後いろいろなやり方で直物為替市場でのバーツ売りを繰り広げてバーツの先安観を醸成、実際にバーツが直物市場で安くなったら、買戻しの直物取引をして、先の先渡し取引との差額を手にしようとするもの。</a:t>
            </a:r>
          </a:p>
          <a:p>
            <a:pPr marL="342900" indent="-342900" algn="l">
              <a:buFont typeface="Wingdings" panose="05000000000000000000" pitchFamily="2" charset="2"/>
              <a:buChar char="l"/>
            </a:pPr>
            <a:r>
              <a:rPr lang="ja-JP" altLang="en-US" dirty="0"/>
              <a:t>つまり、自己実現的投機（</a:t>
            </a:r>
            <a:r>
              <a:rPr lang="en-US" altLang="ja-JP" dirty="0"/>
              <a:t>self-fulfilling speculation</a:t>
            </a:r>
            <a:r>
              <a:rPr lang="ja-JP" altLang="en-US" dirty="0"/>
              <a:t>）、自己の目指す方向にレートを動かす目的で行動し、実現しようとする投機。</a:t>
            </a:r>
          </a:p>
          <a:p>
            <a:pPr marL="342900" indent="-342900" algn="l">
              <a:buFont typeface="Wingdings" panose="05000000000000000000" pitchFamily="2" charset="2"/>
              <a:buChar char="l"/>
            </a:pPr>
            <a:r>
              <a:rPr kumimoji="1" lang="ja-JP" altLang="en-US" dirty="0"/>
              <a:t>このときは、タイ中央銀行がタイバーツを死守すべく、ドル売り・タイバーツ買いの徹底介入を実施して固定相場制を維持して、投機家たちを撃退した。</a:t>
            </a:r>
          </a:p>
          <a:p>
            <a:pPr marL="342900" indent="-342900" algn="l">
              <a:buFont typeface="Wingdings" panose="05000000000000000000" pitchFamily="2" charset="2"/>
              <a:buChar char="l"/>
            </a:pPr>
            <a:r>
              <a:rPr lang="ja-JP" altLang="en-US" dirty="0"/>
              <a:t>しかし、二ヵ月後の</a:t>
            </a:r>
            <a:r>
              <a:rPr lang="en-US" altLang="ja-JP" dirty="0"/>
              <a:t>1997</a:t>
            </a:r>
            <a:r>
              <a:rPr lang="ja-JP" altLang="en-US" dirty="0"/>
              <a:t>年</a:t>
            </a:r>
            <a:r>
              <a:rPr lang="en-US" altLang="ja-JP" dirty="0"/>
              <a:t>7</a:t>
            </a:r>
            <a:r>
              <a:rPr lang="ja-JP" altLang="en-US" dirty="0"/>
              <a:t>月、投機家たちは再度攻撃を開始。そのときには、もうタイ中央銀行には介入に使える外貨はなく、対抗しようもなかった。</a:t>
            </a:r>
          </a:p>
          <a:p>
            <a:pPr marL="342900" indent="-342900" algn="l">
              <a:buFont typeface="Wingdings" panose="05000000000000000000" pitchFamily="2" charset="2"/>
              <a:buChar char="l"/>
            </a:pPr>
            <a:r>
              <a:rPr lang="ja-JP" altLang="en-US" dirty="0"/>
              <a:t>こうして、タイは投機家と資本逃避に敗退して固定相場制を放棄。さらに、バブルも崩壊して資金流出、不良債権問題が起き、金融機関の経営不安にもつながって、深刻な金融危機・経済危機となった。</a:t>
            </a:r>
          </a:p>
          <a:p>
            <a:pPr marL="342900" indent="-342900" algn="l">
              <a:buFont typeface="Wingdings" panose="05000000000000000000" pitchFamily="2" charset="2"/>
              <a:buChar char="l"/>
            </a:pP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050333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危機の最中と後では、ヘッジファンドを名指しで批判する人々もいた。他の国の弱みに付け込んで攻撃して、単なる価格差という投機利得を得るためにタイの多くの人を失業と苦境に追い込んだ、という主旨の批判。</a:t>
            </a:r>
          </a:p>
          <a:p>
            <a:pPr marL="342900" indent="-342900" algn="l">
              <a:buFont typeface="Wingdings" panose="05000000000000000000" pitchFamily="2" charset="2"/>
              <a:buChar char="l"/>
            </a:pPr>
            <a:r>
              <a:rPr lang="ja-JP" altLang="en-US" dirty="0"/>
              <a:t>そうした批判を出資者から受けたある人物（退職年金などを運用するアメリカのファンドのスタッフ）は次のように返答したらしい。「これは異なことをおっしゃいますね。私たちには、あなたがたの退職年金を預かって運用するという大きな責任があるのですよ。もし損失でも出してご迷惑をおかけするなどできませんよ」。</a:t>
            </a:r>
          </a:p>
          <a:p>
            <a:pPr marL="342900" indent="-342900" algn="l">
              <a:buFont typeface="Wingdings" panose="05000000000000000000" pitchFamily="2" charset="2"/>
              <a:buChar char="l"/>
            </a:pPr>
            <a:r>
              <a:rPr kumimoji="1" lang="ja-JP" altLang="en-US" dirty="0"/>
              <a:t>儲かるときに儲けを追求して何が悪い、という理屈にも聞こえるが、これについては評価が分かれるでしょう。</a:t>
            </a:r>
          </a:p>
          <a:p>
            <a:pPr marL="342900" indent="-342900" algn="l">
              <a:buFont typeface="Wingdings" panose="05000000000000000000" pitchFamily="2" charset="2"/>
              <a:buChar char="l"/>
            </a:pPr>
            <a:r>
              <a:rPr lang="ja-JP" altLang="en-US" dirty="0"/>
              <a:t>実際、投機家たちは何も犯罪行為はしておらず、危機を利用して儲けただけ。彼らとしては、危機を起こす原因を作った方が悪い、という理解になるのだろう。</a:t>
            </a:r>
            <a:endParaRPr kumimoji="1" lang="ja-JP" altLang="en-US" dirty="0"/>
          </a:p>
          <a:p>
            <a:pPr marL="342900" indent="-342900" algn="l">
              <a:buFont typeface="Wingdings" panose="05000000000000000000" pitchFamily="2" charset="2"/>
              <a:buChar char="l"/>
            </a:pP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662698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kumimoji="1" lang="ja-JP" altLang="en-US" dirty="0"/>
              <a:t>たとえば、先渡しの為替市場は、このように投機家の格好の活躍場になるのだから、途上国では先渡しの為替取引を禁止しているところもある。それが可能になる場をタイ政府が提供していたのだから、責任はタイ政府にある、との意見。</a:t>
            </a:r>
          </a:p>
          <a:p>
            <a:pPr marL="342900" indent="-342900" algn="l">
              <a:buFont typeface="Wingdings" panose="05000000000000000000" pitchFamily="2" charset="2"/>
              <a:buChar char="l"/>
            </a:pPr>
            <a:r>
              <a:rPr lang="ja-JP" altLang="en-US" dirty="0"/>
              <a:t>また、固定相場制にタイが固執したからいけなかったとか、バブルを放置していたのもタイ政府の責任など、様々な反論がありうる。</a:t>
            </a:r>
          </a:p>
          <a:p>
            <a:pPr marL="342900" indent="-342900" algn="l">
              <a:buFont typeface="Wingdings" panose="05000000000000000000" pitchFamily="2" charset="2"/>
              <a:buChar char="l"/>
            </a:pPr>
            <a:r>
              <a:rPr kumimoji="1" lang="ja-JP" altLang="en-US" dirty="0"/>
              <a:t>投機家がこのときにやったことが正当かどうかは別として、タイ政府にまったく責任がなかったという理屈は、やや無理があると思われる。</a:t>
            </a:r>
          </a:p>
          <a:p>
            <a:pPr marL="342900" indent="-342900" algn="l">
              <a:buFont typeface="Wingdings" panose="05000000000000000000" pitchFamily="2" charset="2"/>
              <a:buChar char="l"/>
            </a:pPr>
            <a:r>
              <a:rPr lang="ja-JP" altLang="en-US" dirty="0"/>
              <a:t>危機直後の一、二年はタイを深刻な不況が襲ったが、その後短期でタイ経済は復活。</a:t>
            </a:r>
          </a:p>
          <a:p>
            <a:pPr marL="342900" indent="-342900" algn="l">
              <a:buFont typeface="Wingdings" panose="05000000000000000000" pitchFamily="2" charset="2"/>
              <a:buChar char="l"/>
            </a:pPr>
            <a:r>
              <a:rPr lang="ja-JP" altLang="en-US" dirty="0"/>
              <a:t>直接投資での資本流入は堅調に推移して、バブルや金融に依存しすぎるのではなく、実体経済での成長と発展が続いた。</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425377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a:t>
            </a:r>
            <a:r>
              <a:rPr lang="ja-JP" altLang="en-US" dirty="0"/>
              <a:t>資料</a:t>
            </a:r>
            <a:r>
              <a:rPr lang="en-US" altLang="ja-JP" dirty="0"/>
              <a:t>〕</a:t>
            </a:r>
            <a:r>
              <a:rPr lang="ja-JP" altLang="en-US" dirty="0"/>
              <a:t>アジア金融・通貨危機についての新聞の切抜き。</a:t>
            </a:r>
          </a:p>
          <a:p>
            <a:pPr algn="l"/>
            <a:endParaRPr kumimoji="1" lang="ja-JP" altLang="en-US" dirty="0"/>
          </a:p>
          <a:p>
            <a:pPr algn="l"/>
            <a:r>
              <a:rPr kumimoji="1" lang="ja-JP" altLang="en-US" dirty="0"/>
              <a:t>　日本経済新聞社（</a:t>
            </a:r>
            <a:r>
              <a:rPr kumimoji="1" lang="en-US" altLang="ja-JP" dirty="0"/>
              <a:t>2017</a:t>
            </a:r>
            <a:r>
              <a:rPr kumimoji="1" lang="ja-JP" altLang="en-US" dirty="0"/>
              <a:t>）「アジア通貨危機２０年特集</a:t>
            </a:r>
            <a:r>
              <a:rPr kumimoji="1" lang="en-US" altLang="ja-JP" dirty="0"/>
              <a:t>―</a:t>
            </a:r>
            <a:r>
              <a:rPr kumimoji="1" lang="ja-JP" altLang="en-US" dirty="0"/>
              <a:t>アジア金融深化、発端、タイ中銀、投機筋に屈す」</a:t>
            </a:r>
            <a:r>
              <a:rPr kumimoji="1" lang="en-US" altLang="ja-JP" dirty="0"/>
              <a:t>『</a:t>
            </a:r>
            <a:r>
              <a:rPr kumimoji="1" lang="ja-JP" altLang="en-US" dirty="0"/>
              <a:t>日本経済新聞</a:t>
            </a:r>
            <a:r>
              <a:rPr kumimoji="1" lang="en-US" altLang="ja-JP" dirty="0"/>
              <a:t>』</a:t>
            </a:r>
            <a:r>
              <a:rPr kumimoji="1" lang="ja-JP" altLang="en-US" dirty="0"/>
              <a:t>、</a:t>
            </a:r>
            <a:r>
              <a:rPr kumimoji="1" lang="en-US" altLang="ja-JP" dirty="0"/>
              <a:t>7</a:t>
            </a:r>
            <a:r>
              <a:rPr kumimoji="1" lang="ja-JP" altLang="en-US" dirty="0"/>
              <a:t>月</a:t>
            </a:r>
            <a:r>
              <a:rPr kumimoji="1" lang="en-US" altLang="ja-JP" dirty="0"/>
              <a:t>3</a:t>
            </a:r>
            <a:r>
              <a:rPr kumimoji="1" lang="ja-JP" altLang="en-US" dirty="0"/>
              <a:t>日。</a:t>
            </a:r>
          </a:p>
          <a:p>
            <a:pPr algn="l"/>
            <a:r>
              <a:rPr lang="ja-JP" altLang="en-US" dirty="0"/>
              <a:t>“</a:t>
            </a:r>
            <a:r>
              <a:rPr kumimoji="1" lang="ja-JP" altLang="en-US" dirty="0"/>
              <a:t>１９９７年７月２日にタイから始まったアジア通貨危機は東南アジアを起点に、韓国や日本などアジア全体へと波及していった。各国通貨の暴落に端を発して、企業の債務危機や銀行の破綻が連鎖的に起こり、アジア経済全体が大きな打撃を受けた。</a:t>
            </a:r>
          </a:p>
          <a:p>
            <a:pPr algn="l"/>
            <a:r>
              <a:rPr kumimoji="1" lang="ja-JP" altLang="en-US" dirty="0"/>
              <a:t>　２０年前の９７年７月２日、タイ中央銀行は通貨バーツの為替制度を、それまでの事実上のドル連動制（ペッグ制）から変動相場制に移行した。バーツ売りをしかけるヘッジファンドなど投機筋との通貨防衛戦に、タイ中銀が屈した瞬間だった。その後、タイバーツは急落し、わずか半年の間に５０％近くも下落し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51109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ja-JP" altLang="en-US" dirty="0"/>
              <a:t>　</a:t>
            </a:r>
            <a:r>
              <a:rPr kumimoji="1" lang="ja-JP" altLang="en-US" dirty="0"/>
              <a:t>タイの「急変」は、すぐさま近隣国へと飛び火した。巨額負債を抱えていたマレーシアは通貨リンギが空売りによって大幅に下落。タイ同様、事実上の変動相場制への移行を余儀なくされた。通貨下落は国債の格下げを招き、クアラルンプール証券取引所は大幅な下落に直面。フィリピンやインドネシアでも通貨が大幅に下落した。</a:t>
            </a:r>
          </a:p>
          <a:p>
            <a:pPr algn="l"/>
            <a:r>
              <a:rPr lang="ja-JP" altLang="en-US" dirty="0"/>
              <a:t>　</a:t>
            </a:r>
            <a:r>
              <a:rPr kumimoji="1" lang="ja-JP" altLang="en-US" dirty="0"/>
              <a:t>当時、タイなど各国は高成長に陰りが見え始めていたにもかかわらず、ドルに連動した為替制度を維持したため実態にそぐわない通貨高となっていた。ヘッジファンドはそこに目をつけ、通貨の空売りで多額の利益を得ようとした。猛烈な自国通貨売りの圧力にさらされた通貨当局は市場介入などで買い支えようとしたが、抗しきれなかった。</a:t>
            </a:r>
          </a:p>
          <a:p>
            <a:pPr algn="l"/>
            <a:r>
              <a:rPr kumimoji="1" lang="ja-JP" altLang="en-US" dirty="0"/>
              <a:t>　「変動相場制への移行を発表した直後に</a:t>
            </a:r>
            <a:r>
              <a:rPr kumimoji="1" lang="en-US" altLang="ja-JP" dirty="0"/>
              <a:t>『</a:t>
            </a:r>
            <a:r>
              <a:rPr kumimoji="1" lang="ja-JP" altLang="en-US" dirty="0"/>
              <a:t>なんてことをするんだ</a:t>
            </a:r>
            <a:r>
              <a:rPr kumimoji="1" lang="en-US" altLang="ja-JP" dirty="0"/>
              <a:t>』</a:t>
            </a:r>
            <a:r>
              <a:rPr kumimoji="1" lang="ja-JP" altLang="en-US" dirty="0"/>
              <a:t>と経営者たちが詰め寄ってきた」と、インドネシア中銀のスドラジャド総裁（当時）は振り返る。インドネシアは９７年８月１４日に変動相場へ移行。通貨ルピアは５分の１程度まで暴落した。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481476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ja-JP" altLang="en-US" sz="2800" dirty="0"/>
              <a:t>第</a:t>
            </a:r>
            <a:r>
              <a:rPr lang="en-US" altLang="ja-JP" sz="2800" dirty="0"/>
              <a:t>2</a:t>
            </a:r>
            <a:r>
              <a:rPr lang="ja-JP" altLang="en-US" sz="2800" dirty="0"/>
              <a:t>節　頻発する通貨危機・国際的な金融危機</a:t>
            </a:r>
          </a:p>
          <a:p>
            <a:pPr algn="l"/>
            <a:endParaRPr kumimoji="1" lang="ja-JP" altLang="en-US" dirty="0"/>
          </a:p>
          <a:p>
            <a:pPr algn="l"/>
            <a:r>
              <a:rPr lang="ja-JP" altLang="en-US" dirty="0"/>
              <a:t>　以下では各種の危機の原因が何であったのか、なぜ危機は根絶しないのかを概観する。アジア金融・通貨危機以降だけでも、次のような大きな危機</a:t>
            </a:r>
            <a:r>
              <a:rPr lang="ja-JP" altLang="en-US"/>
              <a:t>が起き続けて</a:t>
            </a:r>
            <a:r>
              <a:rPr lang="ja-JP" altLang="en-US" dirty="0"/>
              <a:t>いる。</a:t>
            </a:r>
          </a:p>
          <a:p>
            <a:pPr algn="l"/>
            <a:endParaRPr lang="ja-JP" altLang="en-US" dirty="0"/>
          </a:p>
          <a:p>
            <a:pPr algn="l"/>
            <a:r>
              <a:rPr lang="en-US" altLang="ja-JP" dirty="0"/>
              <a:t>〔</a:t>
            </a:r>
            <a:r>
              <a:rPr lang="ja-JP" altLang="en-US" dirty="0"/>
              <a:t>アジア金融・通貨危機（</a:t>
            </a:r>
            <a:r>
              <a:rPr lang="en-US" altLang="ja-JP" dirty="0"/>
              <a:t>1997</a:t>
            </a:r>
            <a:r>
              <a:rPr lang="ja-JP" altLang="en-US" dirty="0"/>
              <a:t>）</a:t>
            </a:r>
            <a:r>
              <a:rPr lang="en-US" altLang="ja-JP" dirty="0"/>
              <a:t>〕</a:t>
            </a:r>
            <a:endParaRPr lang="ja-JP" altLang="en-US" dirty="0"/>
          </a:p>
          <a:p>
            <a:pPr marL="342900" indent="-342900" algn="l">
              <a:buFont typeface="Wingdings" panose="05000000000000000000" pitchFamily="2" charset="2"/>
              <a:buChar char="l"/>
            </a:pPr>
            <a:r>
              <a:rPr lang="ja-JP" altLang="en-US" dirty="0"/>
              <a:t>対ドル固定相場制を採っていたタイをはじめとして、</a:t>
            </a:r>
            <a:r>
              <a:rPr lang="en-US" altLang="ja-JP" dirty="0"/>
              <a:t>ASEAN</a:t>
            </a:r>
            <a:r>
              <a:rPr lang="ja-JP" altLang="en-US" dirty="0"/>
              <a:t>各国に大量の短期資本が流入していたが、タイでバブルとインフレが深刻になり、過剰投資の結果、不良債権が増加、輸出も減少しはじめた。対ドル固定相場制の維持が不可能、かつ、タイの経済は悪化しているとの懸念から、タイから資本逃避が始まるとともに、バーツ売りの投機が起き、</a:t>
            </a:r>
            <a:r>
              <a:rPr lang="en-US" altLang="ja-JP" dirty="0"/>
              <a:t>ASEAN</a:t>
            </a:r>
            <a:r>
              <a:rPr lang="ja-JP" altLang="en-US" dirty="0"/>
              <a:t>各国に、次いで、韓国に飛び火して、アジアで連鎖的な危機が起きた。</a:t>
            </a:r>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934251297"/>
      </p:ext>
    </p:extLst>
  </p:cSld>
  <p:clrMapOvr>
    <a:masterClrMapping/>
  </p:clrMapOvr>
  <mc:AlternateContent xmlns:mc="http://schemas.openxmlformats.org/markup-compatibility/2006" xmlns:p14="http://schemas.microsoft.com/office/powerpoint/2010/main">
    <mc:Choice Requires="p14">
      <p:transition spd="slow" p14:dur="2000" advTm="160399"/>
    </mc:Choice>
    <mc:Fallback xmlns="">
      <p:transition spd="slow" advTm="16039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lnSpc>
                <a:spcPct val="150000"/>
              </a:lnSpc>
            </a:pPr>
            <a:r>
              <a:rPr kumimoji="1" lang="ja-JP" altLang="en-US" dirty="0"/>
              <a:t>　アジアの企業はドルなど外貨建ての借り入れで事業を拡大していたため、自国通貨ベースでの借金が一気に数倍に膨らみ、各国で経営が行き詰まる企業が続出した。地場銀行も多額の不良債権を抱えた。インドネシアでは民間最大手のバンク・セントラル・アジアなど主要銀行の多くが事実上国有化された。</a:t>
            </a:r>
          </a:p>
          <a:p>
            <a:pPr algn="l">
              <a:lnSpc>
                <a:spcPct val="150000"/>
              </a:lnSpc>
            </a:pPr>
            <a:r>
              <a:rPr lang="ja-JP" altLang="en-US" dirty="0"/>
              <a:t>　</a:t>
            </a:r>
            <a:r>
              <a:rPr kumimoji="1" lang="ja-JP" altLang="en-US" dirty="0"/>
              <a:t>経済混乱は政治にも波及した。インドネシアでは３０年超にわたって長期独裁体制を敷いていたスハルト大統領（当時）が事態収拾に努めたが、結局、経済混乱が引き金となって辞職に追い込まれた”（以上、日本経済新聞、</a:t>
            </a:r>
            <a:r>
              <a:rPr kumimoji="1" lang="en-US" altLang="ja-JP" dirty="0"/>
              <a:t>2017</a:t>
            </a:r>
            <a:r>
              <a:rPr kumimoji="1" lang="ja-JP" altLang="en-US" dirty="0"/>
              <a:t>年</a:t>
            </a:r>
            <a:r>
              <a:rPr kumimoji="1" lang="en-US" altLang="ja-JP" dirty="0"/>
              <a:t>7</a:t>
            </a:r>
            <a:r>
              <a:rPr kumimoji="1" lang="ja-JP" altLang="en-US" dirty="0"/>
              <a:t>月</a:t>
            </a:r>
            <a:r>
              <a:rPr kumimoji="1" lang="en-US" altLang="ja-JP" dirty="0"/>
              <a:t>3</a:t>
            </a:r>
            <a:r>
              <a:rPr kumimoji="1" lang="ja-JP" altLang="en-US" dirty="0"/>
              <a:t>日より引用）。</a:t>
            </a:r>
          </a:p>
          <a:p>
            <a:pPr algn="l"/>
            <a:endParaRPr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72266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kumimoji="1" lang="ja-JP" altLang="en-US" dirty="0"/>
              <a:t>　次の資料は、橘高聡（</a:t>
            </a:r>
            <a:r>
              <a:rPr kumimoji="1" lang="en-US" altLang="ja-JP" dirty="0"/>
              <a:t>1997</a:t>
            </a:r>
            <a:r>
              <a:rPr kumimoji="1" lang="ja-JP" altLang="en-US" dirty="0"/>
              <a:t>）「タイ通貨危機、マレーシア中銀が介入、周辺国、通貨防衛に懸命</a:t>
            </a:r>
            <a:r>
              <a:rPr kumimoji="1" lang="en-US" altLang="ja-JP" dirty="0"/>
              <a:t>―</a:t>
            </a:r>
            <a:r>
              <a:rPr kumimoji="1" lang="ja-JP" altLang="en-US" dirty="0"/>
              <a:t>比も短期金利上げ」日本経済新聞社</a:t>
            </a:r>
            <a:r>
              <a:rPr kumimoji="1" lang="en-US" altLang="ja-JP" dirty="0"/>
              <a:t>『</a:t>
            </a:r>
            <a:r>
              <a:rPr kumimoji="1" lang="ja-JP" altLang="en-US" dirty="0"/>
              <a:t>日本経済新聞</a:t>
            </a:r>
            <a:r>
              <a:rPr kumimoji="1" lang="en-US" altLang="ja-JP" dirty="0"/>
              <a:t>』</a:t>
            </a:r>
            <a:r>
              <a:rPr kumimoji="1" lang="ja-JP" altLang="en-US" dirty="0"/>
              <a:t>、</a:t>
            </a:r>
            <a:r>
              <a:rPr kumimoji="1" lang="en-US" altLang="ja-JP" dirty="0"/>
              <a:t>7</a:t>
            </a:r>
            <a:r>
              <a:rPr kumimoji="1" lang="ja-JP" altLang="en-US" dirty="0"/>
              <a:t>月</a:t>
            </a:r>
            <a:r>
              <a:rPr kumimoji="1" lang="en-US" altLang="ja-JP" dirty="0"/>
              <a:t>11</a:t>
            </a:r>
            <a:r>
              <a:rPr kumimoji="1" lang="ja-JP" altLang="en-US" dirty="0"/>
              <a:t>日。</a:t>
            </a:r>
          </a:p>
          <a:p>
            <a:pPr algn="l"/>
            <a:r>
              <a:rPr lang="ja-JP" altLang="en-US" dirty="0"/>
              <a:t>　</a:t>
            </a:r>
            <a:r>
              <a:rPr kumimoji="1" lang="ja-JP" altLang="en-US" dirty="0"/>
              <a:t>バーツ危機を引き金にした通貨不安が周辺国に波及している。特に外国からの投資を呼び込むため通貨高政策をとってきたフィリピンとマレーシアの通貨に対する海外勢の売り圧力が強まっている。フィリピン中銀が十日、三日前に引き上げたばかりの翌日物借入金利をさらに三二％に上げるなど両国は通貨防衛に懸命だが、動揺が収まるのには時間がかかりそうだ。</a:t>
            </a:r>
          </a:p>
          <a:p>
            <a:pPr algn="l"/>
            <a:r>
              <a:rPr lang="ja-JP" altLang="en-US" dirty="0"/>
              <a:t>　</a:t>
            </a:r>
            <a:r>
              <a:rPr kumimoji="1" lang="ja-JP" altLang="en-US" dirty="0"/>
              <a:t>バーツが変動相場制に移行した二日以降、アジアの外国為替市場では「次の標的はフィリピンペソ」との見方が広がり、ペソ売りが加速している。貿易赤字が膨らむなどファンダメンタルズ（経済の基礎的条件）が悪化していることに加え、ペソ相場が過大に評価され「バーツと状況が似ている」（シンガポール系証券）と受け止められ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878237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lnSpc>
                <a:spcPct val="150000"/>
              </a:lnSpc>
            </a:pPr>
            <a:r>
              <a:rPr kumimoji="1" lang="ja-JP" altLang="en-US" dirty="0"/>
              <a:t>　マレーシアドルに対するヘッジファンドなど海外勢の売り圧力も根強い。マレーシアの中央銀行は八日に十億ドル規模のマレーシアドル買い介入を実施。金融政策も「通貨防衛のためには金利高はやむを得ない」との姿勢に転換、翌日物金利は十日、一時五〇％前後に急騰した。このためマレーシアドルは同日一米ドル＝二</a:t>
            </a:r>
            <a:r>
              <a:rPr kumimoji="1" lang="en-US" altLang="ja-JP" dirty="0"/>
              <a:t>.</a:t>
            </a:r>
            <a:r>
              <a:rPr kumimoji="1" lang="ja-JP" altLang="en-US" dirty="0"/>
              <a:t>四九マレーシアドル台に大きく値を戻した。株式相場が金利高を嫌気して大幅に下落するなど通貨防衛の副作用も出ている（以上、橘高聡、</a:t>
            </a:r>
            <a:r>
              <a:rPr lang="en-US" altLang="ja-JP" dirty="0"/>
              <a:t>1997</a:t>
            </a:r>
            <a:r>
              <a:rPr lang="ja-JP" altLang="en-US" dirty="0"/>
              <a:t>より引用）。</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021640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lnSpcReduction="10000"/>
          </a:bodyPr>
          <a:lstStyle/>
          <a:p>
            <a:pPr marL="342900" indent="-342900" algn="l">
              <a:lnSpc>
                <a:spcPct val="150000"/>
              </a:lnSpc>
              <a:buFont typeface="Wingdings" panose="05000000000000000000" pitchFamily="2" charset="2"/>
              <a:buChar char="l"/>
            </a:pPr>
            <a:r>
              <a:rPr kumimoji="1" lang="ja-JP" altLang="en-US" dirty="0"/>
              <a:t>タイは、</a:t>
            </a:r>
            <a:r>
              <a:rPr kumimoji="1" lang="en-US" altLang="ja-JP" dirty="0"/>
              <a:t>90</a:t>
            </a:r>
            <a:r>
              <a:rPr kumimoji="1" lang="ja-JP" altLang="en-US" dirty="0"/>
              <a:t>年代前半になって中国に直接投資が奪われたことに対して、銀行からの融資で資金調達を続けようとしたため、短期借り・長期貸し、および、ドル債務・バーツ債権という満期と通貨のダブル・ミスマッチが起きていた。</a:t>
            </a:r>
          </a:p>
          <a:p>
            <a:pPr marL="342900" indent="-342900" algn="l">
              <a:lnSpc>
                <a:spcPct val="150000"/>
              </a:lnSpc>
              <a:buFont typeface="Wingdings" panose="05000000000000000000" pitchFamily="2" charset="2"/>
              <a:buChar char="l"/>
            </a:pPr>
            <a:r>
              <a:rPr kumimoji="1" lang="ja-JP" altLang="en-US" dirty="0"/>
              <a:t>このことが、大きな原因といわれている。</a:t>
            </a:r>
          </a:p>
          <a:p>
            <a:pPr marL="342900" indent="-342900" algn="l">
              <a:lnSpc>
                <a:spcPct val="150000"/>
              </a:lnSpc>
              <a:buFont typeface="Wingdings" panose="05000000000000000000" pitchFamily="2" charset="2"/>
              <a:buChar char="l"/>
            </a:pPr>
            <a:r>
              <a:rPr kumimoji="1" lang="ja-JP" altLang="en-US" dirty="0"/>
              <a:t>また、固定相場制に固執しすぎたことも原因。タイへの大量の資本流入に対して、タイバーツ売り・ドル買いの介入をしつづけたため、マネタリーベースの洪水が発生し、バブルとインフレと過剰投資が起きてしまった。</a:t>
            </a:r>
          </a:p>
          <a:p>
            <a:pPr marL="342900" indent="-342900" algn="l">
              <a:lnSpc>
                <a:spcPct val="150000"/>
              </a:lnSpc>
              <a:buFont typeface="Wingdings" panose="05000000000000000000" pitchFamily="2" charset="2"/>
              <a:buChar char="l"/>
            </a:pPr>
            <a:r>
              <a:rPr kumimoji="1" lang="ja-JP" altLang="en-US" dirty="0"/>
              <a:t>バーツの値上がりによる輸出競争力の低下と景気減速を恐れず、管理された変動相場制にもっと早く移行していれば、危機は防止・軽減できた可能性がある。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mc:AlternateContent xmlns:mc="http://schemas.openxmlformats.org/markup-compatibility/2006" xmlns:p14="http://schemas.microsoft.com/office/powerpoint/2010/main">
    <mc:Choice Requires="p14">
      <p:transition spd="slow" p14:dur="2000" advTm="249726"/>
    </mc:Choice>
    <mc:Fallback xmlns="">
      <p:transition spd="slow" advTm="24972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kumimoji="1" lang="en-US" altLang="ja-JP" dirty="0"/>
              <a:t>〔</a:t>
            </a:r>
            <a:r>
              <a:rPr kumimoji="1" lang="ja-JP" altLang="en-US" dirty="0"/>
              <a:t>ロシアおよび</a:t>
            </a:r>
            <a:r>
              <a:rPr kumimoji="1" lang="en-US" altLang="ja-JP" dirty="0"/>
              <a:t>LTCM</a:t>
            </a:r>
            <a:r>
              <a:rPr kumimoji="1" lang="ja-JP" altLang="en-US" dirty="0"/>
              <a:t>危機（</a:t>
            </a:r>
            <a:r>
              <a:rPr kumimoji="1" lang="en-US" altLang="ja-JP" dirty="0"/>
              <a:t>1998</a:t>
            </a:r>
            <a:r>
              <a:rPr kumimoji="1" lang="ja-JP" altLang="en-US" dirty="0"/>
              <a:t>）</a:t>
            </a:r>
            <a:r>
              <a:rPr kumimoji="1" lang="en-US" altLang="ja-JP" dirty="0"/>
              <a:t>〕</a:t>
            </a:r>
            <a:endParaRPr kumimoji="1" lang="ja-JP" altLang="en-US" dirty="0"/>
          </a:p>
          <a:p>
            <a:pPr marL="342900" indent="-342900" algn="l">
              <a:lnSpc>
                <a:spcPct val="150000"/>
              </a:lnSpc>
              <a:buFont typeface="Wingdings" panose="05000000000000000000" pitchFamily="2" charset="2"/>
              <a:buChar char="l"/>
            </a:pPr>
            <a:r>
              <a:rPr kumimoji="1" lang="ja-JP" altLang="en-US" dirty="0"/>
              <a:t>社会主義体制崩壊後、資源が豊富で</a:t>
            </a:r>
            <a:r>
              <a:rPr kumimoji="1" lang="en-US" altLang="ja-JP" dirty="0"/>
              <a:t>GDP</a:t>
            </a:r>
            <a:r>
              <a:rPr kumimoji="1" lang="ja-JP" altLang="en-US" dirty="0"/>
              <a:t>規模も大きいロシアは、経済発展が予想されたため、株価が高騰し、外国から資本も大量に流入しつづけていた。</a:t>
            </a:r>
          </a:p>
          <a:p>
            <a:pPr marL="342900" indent="-342900" algn="l">
              <a:lnSpc>
                <a:spcPct val="150000"/>
              </a:lnSpc>
              <a:buFont typeface="Wingdings" panose="05000000000000000000" pitchFamily="2" charset="2"/>
              <a:buChar char="l"/>
            </a:pPr>
            <a:r>
              <a:rPr kumimoji="1" lang="ja-JP" altLang="en-US" dirty="0"/>
              <a:t>アメリカのヘッジファンドである</a:t>
            </a:r>
            <a:r>
              <a:rPr kumimoji="1" lang="en-US" altLang="ja-JP" dirty="0"/>
              <a:t>LTCM</a:t>
            </a:r>
            <a:r>
              <a:rPr kumimoji="1" lang="ja-JP" altLang="en-US" dirty="0"/>
              <a:t>（</a:t>
            </a:r>
            <a:r>
              <a:rPr kumimoji="1" lang="en-US" altLang="ja-JP" dirty="0"/>
              <a:t>Long Term Capital Management</a:t>
            </a:r>
            <a:r>
              <a:rPr kumimoji="1" lang="ja-JP" altLang="en-US" dirty="0"/>
              <a:t>）は、ロシア関連の投機的な投資（ロシア国債など）を続けていたたが、ロシアの財政悪化と相場の読みの失敗で多額の損失を計上した。</a:t>
            </a:r>
            <a:r>
              <a:rPr kumimoji="1" lang="en-US" altLang="ja-JP" dirty="0"/>
              <a:t>LTCM</a:t>
            </a:r>
            <a:r>
              <a:rPr kumimoji="1" lang="ja-JP" altLang="en-US" dirty="0"/>
              <a:t>は商業銀行から多額の融資を受けてレバレッジをかけていたため、商業銀行にとっても</a:t>
            </a:r>
            <a:r>
              <a:rPr kumimoji="1" lang="en-US" altLang="ja-JP" dirty="0"/>
              <a:t>LTCM</a:t>
            </a:r>
            <a:r>
              <a:rPr kumimoji="1" lang="ja-JP" altLang="en-US" dirty="0"/>
              <a:t>の破綻は大きな損失となり、アメリカの通貨当局の仲介のもと、奉加帳</a:t>
            </a:r>
            <a:r>
              <a:rPr lang="en-US" altLang="ja-JP" baseline="30000" dirty="0"/>
              <a:t>※</a:t>
            </a:r>
            <a:r>
              <a:rPr kumimoji="1" lang="ja-JP" altLang="en-US" dirty="0"/>
              <a:t>方式で金融機関が資金を出しあって救済した。</a:t>
            </a:r>
          </a:p>
          <a:p>
            <a:pPr marL="360000" algn="l">
              <a:lnSpc>
                <a:spcPct val="150000"/>
              </a:lnSpc>
            </a:pPr>
            <a:r>
              <a:rPr lang="en-US" altLang="ja-JP" sz="2000" dirty="0"/>
              <a:t>※</a:t>
            </a:r>
            <a:r>
              <a:rPr lang="ja-JP" altLang="en-US" sz="2000" dirty="0"/>
              <a:t>神社や仏閣に寄進する際に、氏名と金額を書いて提出する書類のこと。</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52457851"/>
      </p:ext>
    </p:extLst>
  </p:cSld>
  <p:clrMapOvr>
    <a:masterClrMapping/>
  </p:clrMapOvr>
  <mc:AlternateContent xmlns:mc="http://schemas.openxmlformats.org/markup-compatibility/2006" xmlns:p14="http://schemas.microsoft.com/office/powerpoint/2010/main">
    <mc:Choice Requires="p14">
      <p:transition spd="slow" p14:dur="2000" advTm="297201"/>
    </mc:Choice>
    <mc:Fallback xmlns="">
      <p:transition spd="slow" advTm="29720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a:t>
            </a:r>
            <a:r>
              <a:rPr kumimoji="1" lang="ja-JP" altLang="en-US" dirty="0"/>
              <a:t>アルゼンチン危機（</a:t>
            </a:r>
            <a:r>
              <a:rPr kumimoji="1" lang="en-US" altLang="ja-JP" dirty="0"/>
              <a:t>2001-2002</a:t>
            </a:r>
            <a:r>
              <a:rPr kumimoji="1" lang="ja-JP" altLang="en-US" dirty="0"/>
              <a:t>）</a:t>
            </a:r>
            <a:r>
              <a:rPr kumimoji="1" lang="en-US" altLang="ja-JP" dirty="0"/>
              <a:t>〕</a:t>
            </a:r>
            <a:endParaRPr kumimoji="1" lang="ja-JP" altLang="en-US" dirty="0"/>
          </a:p>
          <a:p>
            <a:pPr marL="342900" indent="-342900" algn="l">
              <a:buFont typeface="Wingdings" panose="05000000000000000000" pitchFamily="2" charset="2"/>
              <a:buChar char="l"/>
            </a:pPr>
            <a:r>
              <a:rPr kumimoji="1" lang="ja-JP" altLang="en-US" dirty="0"/>
              <a:t>対ドルでカレンシーボード制を</a:t>
            </a:r>
            <a:r>
              <a:rPr kumimoji="1" lang="en-US" altLang="ja-JP" dirty="0"/>
              <a:t>90</a:t>
            </a:r>
            <a:r>
              <a:rPr kumimoji="1" lang="ja-JP" altLang="en-US" dirty="0"/>
              <a:t>年代前半から採用していたアルゼンチンは、</a:t>
            </a:r>
            <a:r>
              <a:rPr kumimoji="1" lang="en-US" altLang="ja-JP" dirty="0"/>
              <a:t>90</a:t>
            </a:r>
            <a:r>
              <a:rPr kumimoji="1" lang="ja-JP" altLang="en-US" dirty="0"/>
              <a:t>年代中頃から後半にかけてのドルの他通貨に対する値上がりの結果、アルゼンチン・ペソもドル以外の通貨に対して値上がりし（カレンシーボード制は、きわめて強力な固定相場制）、産業の国際競争力が低下していた。</a:t>
            </a:r>
          </a:p>
          <a:p>
            <a:pPr marL="342900" indent="-342900" algn="l">
              <a:buFont typeface="Wingdings" panose="05000000000000000000" pitchFamily="2" charset="2"/>
              <a:buChar char="l"/>
            </a:pPr>
            <a:r>
              <a:rPr kumimoji="1" lang="ja-JP" altLang="en-US" dirty="0"/>
              <a:t>アルゼンチンの経済状況が悪化して、対ドル固定制が維持不可能との予想が広がり、資本逃避と投機が発生し、アルゼンチンは管理された変動相場制に移行した。</a:t>
            </a:r>
          </a:p>
          <a:p>
            <a:pPr marL="342900" indent="-342900" algn="l">
              <a:buFont typeface="Wingdings" panose="05000000000000000000" pitchFamily="2" charset="2"/>
              <a:buChar char="l"/>
            </a:pPr>
            <a:r>
              <a:rPr kumimoji="1" lang="ja-JP" altLang="en-US" dirty="0"/>
              <a:t>対ドルのカレンシーボード制は、インフレを撃退するための引締め体制として導入され、成功した。</a:t>
            </a:r>
          </a:p>
          <a:p>
            <a:pPr marL="342900" indent="-342900" algn="l">
              <a:buFont typeface="Wingdings" panose="05000000000000000000" pitchFamily="2" charset="2"/>
              <a:buChar char="l"/>
            </a:pPr>
            <a:r>
              <a:rPr kumimoji="1" lang="ja-JP" altLang="en-US" dirty="0"/>
              <a:t>その成功体験にこだわりすぎて、カレンシーボード制をいつまでも続けていたことが、失敗の一原因。アルゼンチンの貿易依存度は、対アメリカよりも対欧州の方が大きいので、せめてバスケットペッグ制にするなどして、値上がりを続けるドルに追随すべきではなかった。</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223056824"/>
      </p:ext>
    </p:extLst>
  </p:cSld>
  <p:clrMapOvr>
    <a:masterClrMapping/>
  </p:clrMapOvr>
  <mc:AlternateContent xmlns:mc="http://schemas.openxmlformats.org/markup-compatibility/2006" xmlns:p14="http://schemas.microsoft.com/office/powerpoint/2010/main">
    <mc:Choice Requires="p14">
      <p:transition spd="slow" p14:dur="2000" advTm="446188"/>
    </mc:Choice>
    <mc:Fallback xmlns="">
      <p:transition spd="slow" advTm="44618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a:t>
            </a:r>
            <a:r>
              <a:rPr kumimoji="1" lang="ja-JP" altLang="en-US" dirty="0"/>
              <a:t>サブプライム・ローン危機（</a:t>
            </a:r>
            <a:r>
              <a:rPr kumimoji="1" lang="en-US" altLang="ja-JP" dirty="0"/>
              <a:t>2007</a:t>
            </a:r>
            <a:r>
              <a:rPr kumimoji="1" lang="ja-JP" altLang="en-US" dirty="0"/>
              <a:t>）</a:t>
            </a:r>
            <a:r>
              <a:rPr kumimoji="1" lang="en-US" altLang="ja-JP" dirty="0"/>
              <a:t>〕</a:t>
            </a:r>
            <a:endParaRPr kumimoji="1" lang="ja-JP" altLang="en-US" dirty="0"/>
          </a:p>
          <a:p>
            <a:pPr marL="342900" indent="-342900" algn="l">
              <a:lnSpc>
                <a:spcPct val="150000"/>
              </a:lnSpc>
              <a:buFont typeface="Wingdings" panose="05000000000000000000" pitchFamily="2" charset="2"/>
              <a:buChar char="l"/>
            </a:pPr>
            <a:r>
              <a:rPr kumimoji="1" lang="ja-JP" altLang="en-US" dirty="0"/>
              <a:t>アメリカで商業銀行またはその関連の住宅金融専門会社が、低所得者層に対する住宅ローン（すなわちサブプライム・ローン）を大量かつ長期に継続していた。</a:t>
            </a:r>
          </a:p>
          <a:p>
            <a:pPr marL="342900" indent="-342900" algn="l">
              <a:lnSpc>
                <a:spcPct val="150000"/>
              </a:lnSpc>
              <a:buFont typeface="Wingdings" panose="05000000000000000000" pitchFamily="2" charset="2"/>
              <a:buChar char="l"/>
            </a:pPr>
            <a:r>
              <a:rPr kumimoji="1" lang="ja-JP" altLang="en-US" dirty="0"/>
              <a:t>アメリカでモーゲージ変動金利（変動性の住宅ローンの金利のこと）が</a:t>
            </a:r>
            <a:r>
              <a:rPr kumimoji="1" lang="en-US" altLang="ja-JP" dirty="0"/>
              <a:t>2004</a:t>
            </a:r>
            <a:r>
              <a:rPr kumimoji="1" lang="ja-JP" altLang="en-US" dirty="0"/>
              <a:t>年後半から上昇し、</a:t>
            </a:r>
            <a:r>
              <a:rPr kumimoji="1" lang="en-US" altLang="ja-JP" dirty="0"/>
              <a:t>2006</a:t>
            </a:r>
            <a:r>
              <a:rPr kumimoji="1" lang="ja-JP" altLang="en-US" dirty="0"/>
              <a:t>年末頃から不動産価格が下落しはじめた。</a:t>
            </a:r>
          </a:p>
          <a:p>
            <a:pPr marL="342900" indent="-342900" algn="l">
              <a:lnSpc>
                <a:spcPct val="150000"/>
              </a:lnSpc>
              <a:buFont typeface="Wingdings" panose="05000000000000000000" pitchFamily="2" charset="2"/>
              <a:buChar char="l"/>
            </a:pPr>
            <a:r>
              <a:rPr kumimoji="1" lang="ja-JP" altLang="en-US" dirty="0"/>
              <a:t>さらに、契約後</a:t>
            </a:r>
            <a:r>
              <a:rPr kumimoji="1" lang="en-US" altLang="ja-JP" dirty="0"/>
              <a:t>2</a:t>
            </a:r>
            <a:r>
              <a:rPr kumimoji="1" lang="ja-JP" altLang="en-US" dirty="0"/>
              <a:t>、</a:t>
            </a:r>
            <a:r>
              <a:rPr kumimoji="1" lang="en-US" altLang="ja-JP" dirty="0"/>
              <a:t>3</a:t>
            </a:r>
            <a:r>
              <a:rPr kumimoji="1" lang="ja-JP" altLang="en-US" dirty="0"/>
              <a:t>年すると変動金利に移行するサブプライム・ローンでは、債務者の金利負担が大きくなり、デフォルトが頻発したことが引きがね。</a:t>
            </a:r>
          </a:p>
          <a:p>
            <a:pPr marL="342900" indent="-342900" algn="l">
              <a:lnSpc>
                <a:spcPct val="150000"/>
              </a:lnSpc>
              <a:buFont typeface="Wingdings" panose="05000000000000000000" pitchFamily="2" charset="2"/>
              <a:buChar char="l"/>
            </a:pPr>
            <a:r>
              <a:rPr kumimoji="1" lang="ja-JP" altLang="en-US" dirty="0"/>
              <a:t>原因と経緯の詳細については、後述。</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597534383"/>
      </p:ext>
    </p:extLst>
  </p:cSld>
  <p:clrMapOvr>
    <a:masterClrMapping/>
  </p:clrMapOvr>
  <mc:AlternateContent xmlns:mc="http://schemas.openxmlformats.org/markup-compatibility/2006" xmlns:p14="http://schemas.microsoft.com/office/powerpoint/2010/main">
    <mc:Choice Requires="p14">
      <p:transition spd="slow" p14:dur="2000" advTm="365875"/>
    </mc:Choice>
    <mc:Fallback xmlns="">
      <p:transition spd="slow" advTm="36587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kumimoji="1" lang="en-US" altLang="ja-JP" dirty="0"/>
              <a:t>〔</a:t>
            </a:r>
            <a:r>
              <a:rPr kumimoji="1" lang="ja-JP" altLang="en-US" dirty="0"/>
              <a:t>世界金融危機（</a:t>
            </a:r>
            <a:r>
              <a:rPr kumimoji="1" lang="en-US" altLang="ja-JP" dirty="0"/>
              <a:t>2008</a:t>
            </a:r>
            <a:r>
              <a:rPr kumimoji="1" lang="ja-JP" altLang="en-US" dirty="0"/>
              <a:t>）</a:t>
            </a:r>
            <a:r>
              <a:rPr kumimoji="1" lang="en-US" altLang="ja-JP" dirty="0"/>
              <a:t>〕</a:t>
            </a:r>
            <a:endParaRPr kumimoji="1" lang="ja-JP" altLang="en-US" dirty="0"/>
          </a:p>
          <a:p>
            <a:pPr marL="342900" indent="-342900" algn="l">
              <a:buFont typeface="Wingdings" panose="05000000000000000000" pitchFamily="2" charset="2"/>
              <a:buChar char="l"/>
            </a:pPr>
            <a:r>
              <a:rPr kumimoji="1" lang="ja-JP" altLang="en-US" dirty="0"/>
              <a:t>サブプライム・ローン危機が世界中に波及したもの。</a:t>
            </a:r>
          </a:p>
          <a:p>
            <a:pPr marL="342900" indent="-342900" algn="l">
              <a:buFont typeface="Wingdings" panose="05000000000000000000" pitchFamily="2" charset="2"/>
              <a:buChar char="l"/>
            </a:pPr>
            <a:r>
              <a:rPr kumimoji="1" lang="ja-JP" altLang="en-US" dirty="0"/>
              <a:t>アメリカの投資銀行リーマン・ブラザーズの破綻（</a:t>
            </a:r>
            <a:r>
              <a:rPr kumimoji="1" lang="en-US" altLang="ja-JP" dirty="0"/>
              <a:t>2008</a:t>
            </a:r>
            <a:r>
              <a:rPr kumimoji="1" lang="ja-JP" altLang="en-US" dirty="0"/>
              <a:t>年</a:t>
            </a:r>
            <a:r>
              <a:rPr kumimoji="1" lang="en-US" altLang="ja-JP" dirty="0"/>
              <a:t>9</a:t>
            </a:r>
            <a:r>
              <a:rPr kumimoji="1" lang="ja-JP" altLang="en-US" dirty="0"/>
              <a:t>月、リーマンショック）、英国の銀行ノーザンロックへの取付（とりつけ</a:t>
            </a:r>
            <a:r>
              <a:rPr kumimoji="1" lang="en-US" altLang="ja-JP" baseline="30000" dirty="0"/>
              <a:t>※</a:t>
            </a:r>
            <a:r>
              <a:rPr kumimoji="1" lang="en-US" altLang="ja-JP" dirty="0"/>
              <a:t>run on bank</a:t>
            </a:r>
            <a:r>
              <a:rPr kumimoji="1" lang="ja-JP" altLang="en-US" dirty="0"/>
              <a:t>）騒ぎ、金融立国を目指していたアイスランドの銀行の倒産、直接投資の受け入れで好況を謳歌していた東欧の経済危機、東欧に貸し付けていたスウェーデンなどの銀行の危機、ギリシャを中心とした南欧の政府債務危機、それらの国の国債を保有していた欧州金融機関の経営危機、日本をはじめとして世界中の実体経済の落ち込みへと発展した。</a:t>
            </a:r>
          </a:p>
          <a:p>
            <a:pPr marL="360000" algn="l"/>
            <a:r>
              <a:rPr lang="en-US" altLang="ja-JP" sz="2000" dirty="0"/>
              <a:t>※</a:t>
            </a:r>
            <a:r>
              <a:rPr lang="ja-JP" altLang="en-US" sz="2000" dirty="0"/>
              <a:t>銀行が倒産しそうだ、との懸念に対して、預金を引き出そうとして預金者が殺到する</a:t>
            </a:r>
            <a:r>
              <a:rPr lang="ja-JP" altLang="en-US" sz="2000"/>
              <a:t>こと。</a:t>
            </a:r>
            <a:endParaRPr kumimoji="1" lang="ja-JP" altLang="en-US" sz="2000"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0942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lnSpc>
                <a:spcPct val="150000"/>
              </a:lnSpc>
              <a:buFont typeface="Wingdings" panose="05000000000000000000" pitchFamily="2" charset="2"/>
              <a:buChar char="l"/>
            </a:pPr>
            <a:r>
              <a:rPr kumimoji="1" lang="ja-JP" altLang="en-US" dirty="0"/>
              <a:t>以上、ざっと見たところ、何らかの共通の原因を見出すことは難しいが、金融のグローバル化が進んだ時代には、大量の資金が瞬時に移動するので、バブルやインフレや過剰投資が起きやすいことと、商業銀行による融資が、さらにそれらを過熱している点が、共通している（アルゼンチン危機を除く）。</a:t>
            </a:r>
            <a:endParaRPr kumimoji="1" lang="en-US" altLang="ja-JP" dirty="0"/>
          </a:p>
          <a:p>
            <a:pPr marL="342900" indent="-342900" algn="l">
              <a:lnSpc>
                <a:spcPct val="150000"/>
              </a:lnSpc>
              <a:buFont typeface="Wingdings" panose="05000000000000000000" pitchFamily="2" charset="2"/>
              <a:buChar char="l"/>
            </a:pPr>
            <a:r>
              <a:rPr kumimoji="1" lang="ja-JP" altLang="en-US" dirty="0"/>
              <a:t>サブプライムローン危機と世界金融危機については、第</a:t>
            </a:r>
            <a:r>
              <a:rPr kumimoji="1" lang="en-US" altLang="ja-JP" dirty="0"/>
              <a:t>12</a:t>
            </a:r>
            <a:r>
              <a:rPr kumimoji="1" lang="ja-JP" altLang="en-US" dirty="0"/>
              <a:t>章で追加説明するので、その次に大きな危機であったといわれるアジア金融・通貨危機について、以下説明する。</a:t>
            </a:r>
          </a:p>
          <a:p>
            <a:pPr algn="l"/>
            <a:endParaRPr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911299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a:t>
            </a:r>
            <a:r>
              <a:rPr lang="ja-JP" altLang="en-US" dirty="0"/>
              <a:t>アジア金融・通貨危機の経緯と原因</a:t>
            </a:r>
            <a:r>
              <a:rPr lang="en-US" altLang="ja-JP" dirty="0"/>
              <a:t>〕</a:t>
            </a:r>
          </a:p>
          <a:p>
            <a:pPr algn="l"/>
            <a:endParaRPr lang="en-US" altLang="ja-JP" dirty="0"/>
          </a:p>
          <a:p>
            <a:pPr marL="457200" indent="-457200" algn="l">
              <a:buFont typeface="Wingdings" panose="05000000000000000000" pitchFamily="2" charset="2"/>
              <a:buChar char="l"/>
            </a:pPr>
            <a:r>
              <a:rPr lang="en-US" altLang="ja-JP" sz="2800" dirty="0"/>
              <a:t>1980</a:t>
            </a:r>
            <a:r>
              <a:rPr lang="ja-JP" altLang="en-US" sz="2800" dirty="0"/>
              <a:t>年代の世界的な規制緩和と金融グローバル化によって、タイに先進国から直接投資が盛んに行われていた。</a:t>
            </a:r>
          </a:p>
          <a:p>
            <a:pPr marL="457200" indent="-457200" algn="l">
              <a:buFont typeface="Wingdings" panose="05000000000000000000" pitchFamily="2" charset="2"/>
              <a:buChar char="l"/>
            </a:pPr>
            <a:r>
              <a:rPr lang="en-US" altLang="ja-JP" sz="2800" dirty="0"/>
              <a:t>ASEAN</a:t>
            </a:r>
            <a:r>
              <a:rPr lang="ja-JP" altLang="en-US" sz="2800" dirty="0"/>
              <a:t>の中でタイはやや労賃が高めだったが、労働の質が高いということで、たとえば自動車生産の最終工程（アセンブリー）工場が設置されるなどした。</a:t>
            </a:r>
          </a:p>
          <a:p>
            <a:pPr marL="457200" indent="-457200" algn="l">
              <a:buFont typeface="Wingdings" panose="05000000000000000000" pitchFamily="2" charset="2"/>
              <a:buChar char="l"/>
            </a:pPr>
            <a:r>
              <a:rPr lang="ja-JP" altLang="en-US" sz="2800" dirty="0"/>
              <a:t>しかし、</a:t>
            </a:r>
            <a:r>
              <a:rPr lang="en-US" altLang="ja-JP" sz="2800" dirty="0"/>
              <a:t>1990</a:t>
            </a:r>
            <a:r>
              <a:rPr lang="ja-JP" altLang="en-US" sz="2800" dirty="0"/>
              <a:t>年代初頭に中国が「改革・開放路線」を強化して、先進国からの直接投資を集めはじめた。</a:t>
            </a:r>
          </a:p>
          <a:p>
            <a:pPr algn="l"/>
            <a:endParaRPr lang="ja-JP" altLang="en-US" sz="2800"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550099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3009</TotalTime>
  <Words>3945</Words>
  <Application>Microsoft Office PowerPoint</Application>
  <PresentationFormat>ワイド画面</PresentationFormat>
  <Paragraphs>135</Paragraphs>
  <Slides>22</Slides>
  <Notes>22</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22</vt:i4>
      </vt:variant>
    </vt:vector>
  </HeadingPairs>
  <TitlesOfParts>
    <vt:vector size="31"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淳 前田</cp:lastModifiedBy>
  <cp:revision>263</cp:revision>
  <dcterms:created xsi:type="dcterms:W3CDTF">2020-04-12T07:19:24Z</dcterms:created>
  <dcterms:modified xsi:type="dcterms:W3CDTF">2025-01-09T08:35:38Z</dcterms:modified>
</cp:coreProperties>
</file>