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ppt/tags/tag24.xml" ContentType="application/vnd.openxmlformats-officedocument.presentationml.tags+xml"/>
  <Override PartName="/ppt/notesSlides/notesSlide25.xml" ContentType="application/vnd.openxmlformats-officedocument.presentationml.notesSlide+xml"/>
  <Override PartName="/ppt/tags/tag25.xml" ContentType="application/vnd.openxmlformats-officedocument.presentationml.tags+xml"/>
  <Override PartName="/ppt/notesSlides/notesSlide26.xml" ContentType="application/vnd.openxmlformats-officedocument.presentationml.notesSlide+xml"/>
  <Override PartName="/ppt/tags/tag26.xml" ContentType="application/vnd.openxmlformats-officedocument.presentationml.tags+xml"/>
  <Override PartName="/ppt/notesSlides/notesSlide27.xml" ContentType="application/vnd.openxmlformats-officedocument.presentationml.notesSlide+xml"/>
  <Override PartName="/ppt/tags/tag27.xml" ContentType="application/vnd.openxmlformats-officedocument.presentationml.tags+xml"/>
  <Override PartName="/ppt/notesSlides/notesSlide28.xml" ContentType="application/vnd.openxmlformats-officedocument.presentationml.notesSlide+xml"/>
  <Override PartName="/ppt/tags/tag28.xml" ContentType="application/vnd.openxmlformats-officedocument.presentationml.tags+xml"/>
  <Override PartName="/ppt/notesSlides/notesSlide29.xml" ContentType="application/vnd.openxmlformats-officedocument.presentationml.notesSlide+xml"/>
  <Override PartName="/ppt/tags/tag29.xml" ContentType="application/vnd.openxmlformats-officedocument.presentationml.tags+xml"/>
  <Override PartName="/ppt/notesSlides/notesSlide30.xml" ContentType="application/vnd.openxmlformats-officedocument.presentationml.notesSlide+xml"/>
  <Override PartName="/ppt/tags/tag30.xml" ContentType="application/vnd.openxmlformats-officedocument.presentationml.tags+xml"/>
  <Override PartName="/ppt/notesSlides/notesSlide31.xml" ContentType="application/vnd.openxmlformats-officedocument.presentationml.notesSlide+xml"/>
  <Override PartName="/ppt/tags/tag31.xml" ContentType="application/vnd.openxmlformats-officedocument.presentationml.tags+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7" r:id="rId2"/>
    <p:sldMasterId id="2147483701" r:id="rId3"/>
    <p:sldMasterId id="2147483674" r:id="rId4"/>
    <p:sldMasterId id="2147483660" r:id="rId5"/>
  </p:sldMasterIdLst>
  <p:notesMasterIdLst>
    <p:notesMasterId r:id="rId38"/>
  </p:notesMasterIdLst>
  <p:handoutMasterIdLst>
    <p:handoutMasterId r:id="rId39"/>
  </p:handoutMasterIdLst>
  <p:sldIdLst>
    <p:sldId id="256"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5250" autoAdjust="0"/>
  </p:normalViewPr>
  <p:slideViewPr>
    <p:cSldViewPr snapToGrid="0">
      <p:cViewPr varScale="1">
        <p:scale>
          <a:sx n="83" d="100"/>
          <a:sy n="83" d="100"/>
        </p:scale>
        <p:origin x="77" y="422"/>
      </p:cViewPr>
      <p:guideLst/>
    </p:cSldViewPr>
  </p:slideViewPr>
  <p:notesTextViewPr>
    <p:cViewPr>
      <p:scale>
        <a:sx n="1" d="1"/>
        <a:sy n="1" d="1"/>
      </p:scale>
      <p:origin x="0" y="0"/>
    </p:cViewPr>
  </p:notesTextViewPr>
  <p:notesViewPr>
    <p:cSldViewPr snapToGrid="0">
      <p:cViewPr varScale="1">
        <p:scale>
          <a:sx n="57" d="100"/>
          <a:sy n="57" d="100"/>
        </p:scale>
        <p:origin x="2568" y="4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E2486A-C254-4978-9D99-C2A82B36D619}" type="datetimeFigureOut">
              <a:rPr kumimoji="1" lang="ja-JP" altLang="en-US" smtClean="0"/>
              <a:t>2025/1/22</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D3735-E4A6-45FA-A94F-B476DEBAE3BB}" type="slidenum">
              <a:rPr kumimoji="1" lang="ja-JP" altLang="en-US" smtClean="0"/>
              <a:t>‹#›</a:t>
            </a:fld>
            <a:endParaRPr kumimoji="1" lang="ja-JP" altLang="en-US"/>
          </a:p>
        </p:txBody>
      </p:sp>
    </p:spTree>
    <p:extLst>
      <p:ext uri="{BB962C8B-B14F-4D97-AF65-F5344CB8AC3E}">
        <p14:creationId xmlns:p14="http://schemas.microsoft.com/office/powerpoint/2010/main" val="4076158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DA1EF-D9CD-4AFD-BE82-CFE483286A68}" type="datetimeFigureOut">
              <a:rPr kumimoji="1" lang="ja-JP" altLang="en-US" smtClean="0"/>
              <a:t>2025/1/22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11501-1C33-46B9-9140-509589D034E0}" type="slidenum">
              <a:rPr kumimoji="1" lang="ja-JP" altLang="en-US" smtClean="0"/>
              <a:t>‹#›</a:t>
            </a:fld>
            <a:endParaRPr kumimoji="1" lang="ja-JP" altLang="en-US"/>
          </a:p>
        </p:txBody>
      </p:sp>
    </p:spTree>
    <p:extLst>
      <p:ext uri="{BB962C8B-B14F-4D97-AF65-F5344CB8AC3E}">
        <p14:creationId xmlns:p14="http://schemas.microsoft.com/office/powerpoint/2010/main" val="1551144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a:t>
            </a:fld>
            <a:endParaRPr kumimoji="1" lang="ja-JP" altLang="en-US"/>
          </a:p>
        </p:txBody>
      </p:sp>
    </p:spTree>
    <p:extLst>
      <p:ext uri="{BB962C8B-B14F-4D97-AF65-F5344CB8AC3E}">
        <p14:creationId xmlns:p14="http://schemas.microsoft.com/office/powerpoint/2010/main" val="156276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10</a:t>
            </a:fld>
            <a:endParaRPr kumimoji="1" lang="ja-JP" altLang="en-US"/>
          </a:p>
        </p:txBody>
      </p:sp>
    </p:spTree>
    <p:extLst>
      <p:ext uri="{BB962C8B-B14F-4D97-AF65-F5344CB8AC3E}">
        <p14:creationId xmlns:p14="http://schemas.microsoft.com/office/powerpoint/2010/main" val="4224471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11</a:t>
            </a:fld>
            <a:endParaRPr kumimoji="1" lang="ja-JP" altLang="en-US"/>
          </a:p>
        </p:txBody>
      </p:sp>
    </p:spTree>
    <p:extLst>
      <p:ext uri="{BB962C8B-B14F-4D97-AF65-F5344CB8AC3E}">
        <p14:creationId xmlns:p14="http://schemas.microsoft.com/office/powerpoint/2010/main" val="10165536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12</a:t>
            </a:fld>
            <a:endParaRPr kumimoji="1" lang="ja-JP" altLang="en-US"/>
          </a:p>
        </p:txBody>
      </p:sp>
    </p:spTree>
    <p:extLst>
      <p:ext uri="{BB962C8B-B14F-4D97-AF65-F5344CB8AC3E}">
        <p14:creationId xmlns:p14="http://schemas.microsoft.com/office/powerpoint/2010/main" val="5816516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13</a:t>
            </a:fld>
            <a:endParaRPr kumimoji="1" lang="ja-JP" altLang="en-US"/>
          </a:p>
        </p:txBody>
      </p:sp>
    </p:spTree>
    <p:extLst>
      <p:ext uri="{BB962C8B-B14F-4D97-AF65-F5344CB8AC3E}">
        <p14:creationId xmlns:p14="http://schemas.microsoft.com/office/powerpoint/2010/main" val="18531817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14</a:t>
            </a:fld>
            <a:endParaRPr kumimoji="1" lang="ja-JP" altLang="en-US"/>
          </a:p>
        </p:txBody>
      </p:sp>
    </p:spTree>
    <p:extLst>
      <p:ext uri="{BB962C8B-B14F-4D97-AF65-F5344CB8AC3E}">
        <p14:creationId xmlns:p14="http://schemas.microsoft.com/office/powerpoint/2010/main" val="29094252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15</a:t>
            </a:fld>
            <a:endParaRPr kumimoji="1" lang="ja-JP" altLang="en-US"/>
          </a:p>
        </p:txBody>
      </p:sp>
    </p:spTree>
    <p:extLst>
      <p:ext uri="{BB962C8B-B14F-4D97-AF65-F5344CB8AC3E}">
        <p14:creationId xmlns:p14="http://schemas.microsoft.com/office/powerpoint/2010/main" val="26955996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16</a:t>
            </a:fld>
            <a:endParaRPr kumimoji="1" lang="ja-JP" altLang="en-US"/>
          </a:p>
        </p:txBody>
      </p:sp>
    </p:spTree>
    <p:extLst>
      <p:ext uri="{BB962C8B-B14F-4D97-AF65-F5344CB8AC3E}">
        <p14:creationId xmlns:p14="http://schemas.microsoft.com/office/powerpoint/2010/main" val="27766837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17</a:t>
            </a:fld>
            <a:endParaRPr kumimoji="1" lang="ja-JP" altLang="en-US"/>
          </a:p>
        </p:txBody>
      </p:sp>
    </p:spTree>
    <p:extLst>
      <p:ext uri="{BB962C8B-B14F-4D97-AF65-F5344CB8AC3E}">
        <p14:creationId xmlns:p14="http://schemas.microsoft.com/office/powerpoint/2010/main" val="8326613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18</a:t>
            </a:fld>
            <a:endParaRPr kumimoji="1" lang="ja-JP" altLang="en-US"/>
          </a:p>
        </p:txBody>
      </p:sp>
    </p:spTree>
    <p:extLst>
      <p:ext uri="{BB962C8B-B14F-4D97-AF65-F5344CB8AC3E}">
        <p14:creationId xmlns:p14="http://schemas.microsoft.com/office/powerpoint/2010/main" val="3084723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19</a:t>
            </a:fld>
            <a:endParaRPr kumimoji="1" lang="ja-JP" altLang="en-US"/>
          </a:p>
        </p:txBody>
      </p:sp>
    </p:spTree>
    <p:extLst>
      <p:ext uri="{BB962C8B-B14F-4D97-AF65-F5344CB8AC3E}">
        <p14:creationId xmlns:p14="http://schemas.microsoft.com/office/powerpoint/2010/main" val="4113776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a:t>
            </a:fld>
            <a:endParaRPr kumimoji="1" lang="ja-JP" altLang="en-US"/>
          </a:p>
        </p:txBody>
      </p:sp>
    </p:spTree>
    <p:extLst>
      <p:ext uri="{BB962C8B-B14F-4D97-AF65-F5344CB8AC3E}">
        <p14:creationId xmlns:p14="http://schemas.microsoft.com/office/powerpoint/2010/main" val="19871733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20</a:t>
            </a:fld>
            <a:endParaRPr kumimoji="1" lang="ja-JP" altLang="en-US"/>
          </a:p>
        </p:txBody>
      </p:sp>
    </p:spTree>
    <p:extLst>
      <p:ext uri="{BB962C8B-B14F-4D97-AF65-F5344CB8AC3E}">
        <p14:creationId xmlns:p14="http://schemas.microsoft.com/office/powerpoint/2010/main" val="20510361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21</a:t>
            </a:fld>
            <a:endParaRPr kumimoji="1" lang="ja-JP" altLang="en-US"/>
          </a:p>
        </p:txBody>
      </p:sp>
    </p:spTree>
    <p:extLst>
      <p:ext uri="{BB962C8B-B14F-4D97-AF65-F5344CB8AC3E}">
        <p14:creationId xmlns:p14="http://schemas.microsoft.com/office/powerpoint/2010/main" val="40395034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22</a:t>
            </a:fld>
            <a:endParaRPr kumimoji="1" lang="ja-JP" altLang="en-US"/>
          </a:p>
        </p:txBody>
      </p:sp>
    </p:spTree>
    <p:extLst>
      <p:ext uri="{BB962C8B-B14F-4D97-AF65-F5344CB8AC3E}">
        <p14:creationId xmlns:p14="http://schemas.microsoft.com/office/powerpoint/2010/main" val="24633668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23</a:t>
            </a:fld>
            <a:endParaRPr kumimoji="1" lang="ja-JP" altLang="en-US"/>
          </a:p>
        </p:txBody>
      </p:sp>
    </p:spTree>
    <p:extLst>
      <p:ext uri="{BB962C8B-B14F-4D97-AF65-F5344CB8AC3E}">
        <p14:creationId xmlns:p14="http://schemas.microsoft.com/office/powerpoint/2010/main" val="664907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24</a:t>
            </a:fld>
            <a:endParaRPr kumimoji="1" lang="ja-JP" altLang="en-US"/>
          </a:p>
        </p:txBody>
      </p:sp>
    </p:spTree>
    <p:extLst>
      <p:ext uri="{BB962C8B-B14F-4D97-AF65-F5344CB8AC3E}">
        <p14:creationId xmlns:p14="http://schemas.microsoft.com/office/powerpoint/2010/main" val="14337721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25</a:t>
            </a:fld>
            <a:endParaRPr kumimoji="1" lang="ja-JP" altLang="en-US"/>
          </a:p>
        </p:txBody>
      </p:sp>
    </p:spTree>
    <p:extLst>
      <p:ext uri="{BB962C8B-B14F-4D97-AF65-F5344CB8AC3E}">
        <p14:creationId xmlns:p14="http://schemas.microsoft.com/office/powerpoint/2010/main" val="37418897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26</a:t>
            </a:fld>
            <a:endParaRPr kumimoji="1" lang="ja-JP" altLang="en-US"/>
          </a:p>
        </p:txBody>
      </p:sp>
    </p:spTree>
    <p:extLst>
      <p:ext uri="{BB962C8B-B14F-4D97-AF65-F5344CB8AC3E}">
        <p14:creationId xmlns:p14="http://schemas.microsoft.com/office/powerpoint/2010/main" val="31870252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27</a:t>
            </a:fld>
            <a:endParaRPr kumimoji="1" lang="ja-JP" altLang="en-US"/>
          </a:p>
        </p:txBody>
      </p:sp>
    </p:spTree>
    <p:extLst>
      <p:ext uri="{BB962C8B-B14F-4D97-AF65-F5344CB8AC3E}">
        <p14:creationId xmlns:p14="http://schemas.microsoft.com/office/powerpoint/2010/main" val="30460572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28</a:t>
            </a:fld>
            <a:endParaRPr kumimoji="1" lang="ja-JP" altLang="en-US"/>
          </a:p>
        </p:txBody>
      </p:sp>
    </p:spTree>
    <p:extLst>
      <p:ext uri="{BB962C8B-B14F-4D97-AF65-F5344CB8AC3E}">
        <p14:creationId xmlns:p14="http://schemas.microsoft.com/office/powerpoint/2010/main" val="306136046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29</a:t>
            </a:fld>
            <a:endParaRPr kumimoji="1" lang="ja-JP" altLang="en-US"/>
          </a:p>
        </p:txBody>
      </p:sp>
    </p:spTree>
    <p:extLst>
      <p:ext uri="{BB962C8B-B14F-4D97-AF65-F5344CB8AC3E}">
        <p14:creationId xmlns:p14="http://schemas.microsoft.com/office/powerpoint/2010/main" val="2052033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a:t>
            </a:fld>
            <a:endParaRPr kumimoji="1" lang="ja-JP" altLang="en-US"/>
          </a:p>
        </p:txBody>
      </p:sp>
    </p:spTree>
    <p:extLst>
      <p:ext uri="{BB962C8B-B14F-4D97-AF65-F5344CB8AC3E}">
        <p14:creationId xmlns:p14="http://schemas.microsoft.com/office/powerpoint/2010/main" val="22874683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30</a:t>
            </a:fld>
            <a:endParaRPr kumimoji="1" lang="ja-JP" altLang="en-US"/>
          </a:p>
        </p:txBody>
      </p:sp>
    </p:spTree>
    <p:extLst>
      <p:ext uri="{BB962C8B-B14F-4D97-AF65-F5344CB8AC3E}">
        <p14:creationId xmlns:p14="http://schemas.microsoft.com/office/powerpoint/2010/main" val="25095787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31</a:t>
            </a:fld>
            <a:endParaRPr kumimoji="1" lang="ja-JP" altLang="en-US"/>
          </a:p>
        </p:txBody>
      </p:sp>
    </p:spTree>
    <p:extLst>
      <p:ext uri="{BB962C8B-B14F-4D97-AF65-F5344CB8AC3E}">
        <p14:creationId xmlns:p14="http://schemas.microsoft.com/office/powerpoint/2010/main" val="26692729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32</a:t>
            </a:fld>
            <a:endParaRPr kumimoji="1" lang="ja-JP" altLang="en-US"/>
          </a:p>
        </p:txBody>
      </p:sp>
    </p:spTree>
    <p:extLst>
      <p:ext uri="{BB962C8B-B14F-4D97-AF65-F5344CB8AC3E}">
        <p14:creationId xmlns:p14="http://schemas.microsoft.com/office/powerpoint/2010/main" val="3042289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a:t>
            </a:fld>
            <a:endParaRPr kumimoji="1" lang="ja-JP" altLang="en-US"/>
          </a:p>
        </p:txBody>
      </p:sp>
    </p:spTree>
    <p:extLst>
      <p:ext uri="{BB962C8B-B14F-4D97-AF65-F5344CB8AC3E}">
        <p14:creationId xmlns:p14="http://schemas.microsoft.com/office/powerpoint/2010/main" val="1014749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a:t>
            </a:fld>
            <a:endParaRPr kumimoji="1" lang="ja-JP" altLang="en-US"/>
          </a:p>
        </p:txBody>
      </p:sp>
    </p:spTree>
    <p:extLst>
      <p:ext uri="{BB962C8B-B14F-4D97-AF65-F5344CB8AC3E}">
        <p14:creationId xmlns:p14="http://schemas.microsoft.com/office/powerpoint/2010/main" val="1695448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a:t>
            </a:fld>
            <a:endParaRPr kumimoji="1" lang="ja-JP" altLang="en-US"/>
          </a:p>
        </p:txBody>
      </p:sp>
    </p:spTree>
    <p:extLst>
      <p:ext uri="{BB962C8B-B14F-4D97-AF65-F5344CB8AC3E}">
        <p14:creationId xmlns:p14="http://schemas.microsoft.com/office/powerpoint/2010/main" val="35157057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7</a:t>
            </a:fld>
            <a:endParaRPr kumimoji="1" lang="ja-JP" altLang="en-US"/>
          </a:p>
        </p:txBody>
      </p:sp>
    </p:spTree>
    <p:extLst>
      <p:ext uri="{BB962C8B-B14F-4D97-AF65-F5344CB8AC3E}">
        <p14:creationId xmlns:p14="http://schemas.microsoft.com/office/powerpoint/2010/main" val="17684594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8</a:t>
            </a:fld>
            <a:endParaRPr kumimoji="1" lang="ja-JP" altLang="en-US"/>
          </a:p>
        </p:txBody>
      </p:sp>
    </p:spTree>
    <p:extLst>
      <p:ext uri="{BB962C8B-B14F-4D97-AF65-F5344CB8AC3E}">
        <p14:creationId xmlns:p14="http://schemas.microsoft.com/office/powerpoint/2010/main" val="878220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9</a:t>
            </a:fld>
            <a:endParaRPr kumimoji="1" lang="ja-JP" altLang="en-US"/>
          </a:p>
        </p:txBody>
      </p:sp>
    </p:spTree>
    <p:extLst>
      <p:ext uri="{BB962C8B-B14F-4D97-AF65-F5344CB8AC3E}">
        <p14:creationId xmlns:p14="http://schemas.microsoft.com/office/powerpoint/2010/main" val="3107471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026DFA7C-4F8D-470B-A1AB-BB25CCB9B707}" type="datetime1">
              <a:rPr kumimoji="1" lang="ja-JP" altLang="en-US" smtClean="0"/>
              <a:t>2025/1/22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8563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4DDB483-FDB8-4B66-AEC4-03EA20D8596C}"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24570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856A08-FFB8-4A07-A9CF-34267C9F5426}"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54184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E70892-132D-43F8-8C1F-1B33E49CB960}"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4321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E88683B-0EC3-4D7C-95CE-F2516E1DCCB7}"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36988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8ABC973-0F92-49D7-9AFA-F399CE8179CC}"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804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CFD85D-9A4D-49FC-A843-BAD8B568CCB4}"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089185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8E3AA-5B17-443D-AAE7-7D5067A13386}" type="datetime1">
              <a:rPr kumimoji="1" lang="ja-JP" altLang="en-US" smtClean="0"/>
              <a:t>2025/1/22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236380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9EF4A47-9F84-4C87-9279-516403C9F658}"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8891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EE0422-883A-4692-9B69-827F877A5CC4}" type="datetime1">
              <a:rPr kumimoji="1" lang="ja-JP" altLang="en-US" smtClean="0"/>
              <a:t>2025/1/22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557576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74DC46-3661-4FC3-B415-8798A737DE2B}" type="datetime1">
              <a:rPr kumimoji="1" lang="ja-JP" altLang="en-US" smtClean="0"/>
              <a:t>2025/1/22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55507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47E0F9-5EFA-4562-AD16-74DEBC8541C0}" type="datetime1">
              <a:rPr kumimoji="1" lang="ja-JP" altLang="en-US" smtClean="0"/>
              <a:t>2025/1/22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226752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BB8E8E-4247-4462-B452-B357BFF98658}" type="datetime1">
              <a:rPr kumimoji="1" lang="ja-JP" altLang="en-US" smtClean="0"/>
              <a:t>2025/1/22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777385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FBA0129-6E8F-4396-AE89-2FC70F3C1DC8}"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3335780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7DE3D1-10D5-4118-9127-B3F958F786F1}"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603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022036-A8CF-4CFC-A48E-833467CC6E61}"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781032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C24A9C-2BE1-422B-AA65-B1612591ECAA}"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218092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4DA547-90AD-4701-A6C8-27336E17D868}" type="datetime1">
              <a:rPr kumimoji="1" lang="ja-JP" altLang="en-US" smtClean="0"/>
              <a:t>2025/1/22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42728504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19C06F6-7FE9-4BFF-8123-54DD9037E158}"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41705729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35C47C-225E-498F-A52E-42621E856228}"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709284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1B405-C23F-4D44-B2FD-0954B5C9C0B3}"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4317925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76AC81-6A20-4A7C-85E2-F992258A33AF}"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36753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9D92F5-8EB7-4169-B968-D1B1CDA71AE2}"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59087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CC5903-6349-4BE5-B997-C55E198A5BEA}" type="datetime1">
              <a:rPr kumimoji="1" lang="ja-JP" altLang="en-US" smtClean="0"/>
              <a:t>2025/1/22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274401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9FE12-BEEF-4596-B5D9-FB28F79B2023}" type="datetime1">
              <a:rPr kumimoji="1" lang="ja-JP" altLang="en-US" smtClean="0"/>
              <a:t>2025/1/22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336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E82434-2B09-4BE6-A552-9397770DF854}" type="datetime1">
              <a:rPr kumimoji="1" lang="ja-JP" altLang="en-US" smtClean="0"/>
              <a:t>2025/1/22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95231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CD6915-2D2D-49D1-9095-F1174EFF0DA8}"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779393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0C3808-A616-46CC-BE1B-D90740542550}"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32064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61C886-FF3C-4C8E-A64D-AB2A872EF092}"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2237204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BB2C1E-F597-4826-8F56-2F99464A1080}"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6763184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CB4FBC-1472-423D-AA4B-A3A4345D6D34}"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6838297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D44A02-7F50-4935-95B6-C042D06F21A6}"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27590036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CDE8C6-78C4-4896-A40C-0064E8D1D024}"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82119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CB2C4D-DE41-4C8C-83C7-B35C92E75773}"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21632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0FB27A-2842-45D1-8395-EC8343117B99}"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35674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F4FE83-262F-4D5D-BB2E-E46B2A42AA27}" type="datetime1">
              <a:rPr kumimoji="1" lang="ja-JP" altLang="en-US" smtClean="0"/>
              <a:t>2025/1/22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122481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ECD97-E321-482C-925E-456FFBA9EBEA}" type="datetime1">
              <a:rPr kumimoji="1" lang="ja-JP" altLang="en-US" smtClean="0"/>
              <a:t>2025/1/22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56554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A3937A3-D8F9-475B-A631-25DC052CED47}" type="datetime1">
              <a:rPr kumimoji="1" lang="ja-JP" altLang="en-US" smtClean="0"/>
              <a:t>2025/1/22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92548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DF4228-2AB5-410C-8C7E-25E6DBE413D9}"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237617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C1ED1-575A-41DD-A045-0005DFBFA15C}"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519385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E528B5-4AEB-4C3A-A8ED-78EE976BA7E6}"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385742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823E39-B061-4431-89E9-EC731F3C6A92}"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5294231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1AA8E2-2AD9-41D3-9BD5-9EBAF2F0723F}" type="datetime1">
              <a:rPr kumimoji="1" lang="ja-JP" altLang="en-US" smtClean="0"/>
              <a:t>2025/1/22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801456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4D7B09-473A-4596-97C4-E1608D3F27A9}"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31717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49EF72-CB3E-4F82-8200-FD09214F1B55}"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86873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96F500-5FC5-4F81-B32D-CD134C83131B}"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51860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72BA70-7430-4EFA-BAA4-2C1805AB4A60}"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712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3A4457-A826-43BF-8B5F-7F82D85903DE}"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488626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4A196AA-3B1A-4A99-8CE8-AEEAB4756832}" type="datetime1">
              <a:rPr kumimoji="1" lang="ja-JP" altLang="en-US" smtClean="0"/>
              <a:t>2025/1/22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6102443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0D1CA45-A8EE-4FDD-87DF-BE4C2180BFC9}" type="datetime1">
              <a:rPr kumimoji="1" lang="ja-JP" altLang="en-US" smtClean="0"/>
              <a:t>2025/1/22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35298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9596-4396-475B-BAFF-670B4E4C65DB}" type="datetime1">
              <a:rPr kumimoji="1" lang="ja-JP" altLang="en-US" smtClean="0"/>
              <a:t>2025/1/22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5780005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F58CCF-47EF-47E9-A682-D65C43EB1E07}"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7689018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D21C0E-0B2B-4E75-953D-7B3BC2F5EECF}"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0997511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E96559-135C-4DAA-991F-30834100C1C7}"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675003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CBB9FD-27DC-4039-A47A-950D3DD1BF4F}"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66577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CE4D92-1CD5-43F0-A239-8AEBB906CDCD}" type="datetime1">
              <a:rPr kumimoji="1" lang="ja-JP" altLang="en-US" smtClean="0"/>
              <a:t>2025/1/22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4949414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日付プレースホルダー 5"/>
          <p:cNvSpPr>
            <a:spLocks noGrp="1"/>
          </p:cNvSpPr>
          <p:nvPr>
            <p:ph type="dt" sz="half" idx="10"/>
          </p:nvPr>
        </p:nvSpPr>
        <p:spPr/>
        <p:txBody>
          <a:bodyPr/>
          <a:lstStyle/>
          <a:p>
            <a:fld id="{D1D66405-1911-4D2F-B4DC-6507D3374896}" type="datetime1">
              <a:rPr kumimoji="1" lang="ja-JP" altLang="en-US" smtClean="0"/>
              <a:t>2025/1/22</a:t>
            </a:fld>
            <a:endParaRPr kumimoji="1" lang="ja-JP" altLang="en-US"/>
          </a:p>
        </p:txBody>
      </p:sp>
      <p:sp>
        <p:nvSpPr>
          <p:cNvPr id="7" name="フッター プレースホルダー 6"/>
          <p:cNvSpPr>
            <a:spLocks noGrp="1"/>
          </p:cNvSpPr>
          <p:nvPr>
            <p:ph type="ftr" sz="quarter" idx="11"/>
          </p:nvPr>
        </p:nvSpPr>
        <p:spPr/>
        <p:txBody>
          <a:bodyPr/>
          <a:lstStyle/>
          <a:p>
            <a:endParaRPr kumimoji="1" lang="ja-JP" altLang="en-US"/>
          </a:p>
        </p:txBody>
      </p:sp>
      <p:sp>
        <p:nvSpPr>
          <p:cNvPr id="8" name="スライド番号プレースホルダー 7"/>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03229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F25CA54-9F9F-4500-8D26-2A67EFF44DB3}" type="datetime1">
              <a:rPr kumimoji="1" lang="ja-JP" altLang="en-US" smtClean="0"/>
              <a:t>2025/1/22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5656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8FECBC-4F40-47FE-B137-626A979DF050}" type="datetime1">
              <a:rPr kumimoji="1" lang="ja-JP" altLang="en-US" smtClean="0"/>
              <a:t>2025/1/22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8183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320F0C-03F2-460B-B1B7-AFE40419A343}"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458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020A8-F826-42B6-9291-1C176EC26609}" type="datetime1">
              <a:rPr kumimoji="1" lang="ja-JP" altLang="en-US" smtClean="0"/>
              <a:t>2025/1/22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84881434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01D1F-6287-485A-9C07-5A7874ADA035}" type="datetime1">
              <a:rPr kumimoji="1" lang="ja-JP" altLang="en-US" smtClean="0"/>
              <a:t>2025/1/22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97312341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70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6FEF6-2AA0-4B47-A5AD-DB366C5D2F3D}" type="datetime1">
              <a:rPr kumimoji="1" lang="ja-JP" altLang="en-US" smtClean="0"/>
              <a:t>2025/1/22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681343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837DE-37FA-4BD4-B84A-64F643335B71}" type="datetime1">
              <a:rPr kumimoji="1" lang="ja-JP" altLang="en-US" smtClean="0"/>
              <a:t>2025/1/22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1078979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FC3DE-FD4A-40AB-A647-84687ACC2543}" type="datetime1">
              <a:rPr kumimoji="1" lang="ja-JP" altLang="en-US" smtClean="0"/>
              <a:t>2025/1/22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422983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ags" Target="../tags/tag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tags" Target="../tags/tag2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xml"/><Relationship Id="rId1" Type="http://schemas.openxmlformats.org/officeDocument/2006/relationships/tags" Target="../tags/tag2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xml"/><Relationship Id="rId1" Type="http://schemas.openxmlformats.org/officeDocument/2006/relationships/tags" Target="../tags/tag2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1.xml"/><Relationship Id="rId1" Type="http://schemas.openxmlformats.org/officeDocument/2006/relationships/tags" Target="../tags/tag29.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xml"/><Relationship Id="rId1" Type="http://schemas.openxmlformats.org/officeDocument/2006/relationships/tags" Target="../tags/tag30.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xml"/><Relationship Id="rId1" Type="http://schemas.openxmlformats.org/officeDocument/2006/relationships/tags" Target="../tags/tag3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719881" cy="4231532"/>
          </a:xfrm>
        </p:spPr>
        <p:txBody>
          <a:bodyPr/>
          <a:lstStyle/>
          <a:p>
            <a:endParaRPr kumimoji="1" lang="ja-JP" altLang="en-US" dirty="0"/>
          </a:p>
          <a:p>
            <a:endParaRPr lang="ja-JP" altLang="en-US" dirty="0"/>
          </a:p>
          <a:p>
            <a:r>
              <a:rPr kumimoji="1" lang="ja-JP" altLang="en-US" sz="6600" dirty="0"/>
              <a:t>国際金融論</a:t>
            </a:r>
            <a:r>
              <a:rPr kumimoji="1" lang="en-US" altLang="ja-JP" sz="6600" dirty="0"/>
              <a:t>Ⅱ</a:t>
            </a:r>
            <a:endParaRPr kumimoji="1" lang="ja-JP" altLang="en-US" sz="6600" dirty="0"/>
          </a:p>
          <a:p>
            <a:endParaRPr lang="ja-JP" altLang="en-US" dirty="0"/>
          </a:p>
          <a:p>
            <a:r>
              <a:rPr lang="ja-JP" altLang="en-US" dirty="0"/>
              <a:t>北九州市立大学　前田　淳（まえだ　じゅん）</a:t>
            </a:r>
          </a:p>
          <a:p>
            <a:endParaRPr kumimoji="1" lang="ja-JP" altLang="en-US" dirty="0"/>
          </a:p>
        </p:txBody>
      </p:sp>
    </p:spTree>
    <p:extLst>
      <p:ext uri="{BB962C8B-B14F-4D97-AF65-F5344CB8AC3E}">
        <p14:creationId xmlns:p14="http://schemas.microsoft.com/office/powerpoint/2010/main" val="2209537596"/>
      </p:ext>
    </p:extLst>
  </p:cSld>
  <p:clrMapOvr>
    <a:masterClrMapping/>
  </p:clrMapOvr>
  <mc:AlternateContent xmlns:mc="http://schemas.openxmlformats.org/markup-compatibility/2006" xmlns:p14="http://schemas.microsoft.com/office/powerpoint/2010/main">
    <mc:Choice Requires="p14">
      <p:transition spd="slow" p14:dur="2000" advTm="9770"/>
    </mc:Choice>
    <mc:Fallback xmlns="">
      <p:transition spd="slow" advTm="977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lnSpc>
                <a:spcPts val="3500"/>
              </a:lnSpc>
            </a:pPr>
            <a:r>
              <a:rPr lang="ja-JP" altLang="en-US" dirty="0"/>
              <a:t>第</a:t>
            </a:r>
            <a:r>
              <a:rPr lang="en-US" altLang="ja-JP" dirty="0"/>
              <a:t>2</a:t>
            </a:r>
            <a:r>
              <a:rPr lang="ja-JP" altLang="en-US" dirty="0"/>
              <a:t>節　より頑健なシステムを目指して</a:t>
            </a:r>
          </a:p>
          <a:p>
            <a:pPr algn="l">
              <a:lnSpc>
                <a:spcPts val="3500"/>
              </a:lnSpc>
            </a:pPr>
            <a:endParaRPr lang="ja-JP" altLang="en-US" dirty="0"/>
          </a:p>
          <a:p>
            <a:pPr marL="342900" indent="-342900" algn="l">
              <a:lnSpc>
                <a:spcPts val="3500"/>
              </a:lnSpc>
              <a:buFont typeface="Wingdings" panose="05000000000000000000" pitchFamily="2" charset="2"/>
              <a:buChar char="l"/>
            </a:pPr>
            <a:r>
              <a:rPr lang="ja-JP" altLang="en-US" dirty="0"/>
              <a:t>危機を事前に察知し、早期に芽をつむことが一番だが、以上の例のように、必ずしもうまくいくとは限らない。</a:t>
            </a:r>
          </a:p>
          <a:p>
            <a:pPr marL="342900" indent="-342900" algn="l">
              <a:lnSpc>
                <a:spcPts val="3500"/>
              </a:lnSpc>
              <a:buFont typeface="Wingdings" panose="05000000000000000000" pitchFamily="2" charset="2"/>
              <a:buChar char="l"/>
            </a:pPr>
            <a:r>
              <a:rPr lang="ja-JP" altLang="en-US" dirty="0"/>
              <a:t>国際通貨危機や金融危機に対して、頑健な経済体制を持つことは極めて重要。</a:t>
            </a:r>
          </a:p>
          <a:p>
            <a:pPr marL="342900" indent="-342900" algn="l">
              <a:lnSpc>
                <a:spcPts val="3500"/>
              </a:lnSpc>
              <a:buFont typeface="Wingdings" panose="05000000000000000000" pitchFamily="2" charset="2"/>
              <a:buChar char="l"/>
            </a:pPr>
            <a:r>
              <a:rPr lang="ja-JP" altLang="en-US" dirty="0"/>
              <a:t>そこで、危機が起きたときに、金融制度の要である銀行が機能停止とならないための、健全な経営戦略を促す枠組みが必要となる。</a:t>
            </a:r>
          </a:p>
          <a:p>
            <a:pPr marL="342900" indent="-342900" algn="l">
              <a:lnSpc>
                <a:spcPts val="3500"/>
              </a:lnSpc>
              <a:buFont typeface="Wingdings" panose="05000000000000000000" pitchFamily="2" charset="2"/>
              <a:buChar char="l"/>
            </a:pPr>
            <a:r>
              <a:rPr lang="ja-JP" altLang="en-US" dirty="0"/>
              <a:t>これをプルーデンス（健全性）政策という。具体的には、以下のようなものがある。</a:t>
            </a:r>
          </a:p>
          <a:p>
            <a:pPr marL="342900" indent="-342900" algn="l">
              <a:lnSpc>
                <a:spcPts val="3500"/>
              </a:lnSpc>
              <a:buFont typeface="Wingdings" panose="05000000000000000000" pitchFamily="2" charset="2"/>
              <a:buChar char="l"/>
            </a:pPr>
            <a:endParaRPr kumimoji="1" lang="ja-JP" altLang="en-US" sz="2000" dirty="0"/>
          </a:p>
          <a:p>
            <a:pPr marL="342900" indent="-342900" algn="l">
              <a:lnSpc>
                <a:spcPts val="3500"/>
              </a:lnSpc>
              <a:buFont typeface="Wingdings" panose="05000000000000000000" pitchFamily="2" charset="2"/>
              <a:buChar char="l"/>
            </a:pPr>
            <a:endParaRPr kumimoji="1" lang="ja-JP" altLang="en-US" sz="2000"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1259532485"/>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kumimoji="1" lang="ja-JP" altLang="en-US" dirty="0"/>
              <a:t>ボルカールール：アメリカのポール・ボルカー元</a:t>
            </a:r>
            <a:r>
              <a:rPr kumimoji="1" lang="en-US" altLang="ja-JP" dirty="0"/>
              <a:t>FRB</a:t>
            </a:r>
            <a:r>
              <a:rPr kumimoji="1" lang="ja-JP" altLang="en-US" dirty="0"/>
              <a:t>（連邦準備委員会）議長が担当者となって構築した規制。具体的には、短期的かつ投機的な目的による自己勘定での証券売買やデリバティブ取引を銀行に禁止する、というもの。</a:t>
            </a:r>
          </a:p>
          <a:p>
            <a:pPr marL="342900" indent="-342900" algn="l">
              <a:lnSpc>
                <a:spcPts val="3500"/>
              </a:lnSpc>
              <a:buFont typeface="Wingdings" panose="05000000000000000000" pitchFamily="2" charset="2"/>
              <a:buChar char="l"/>
            </a:pPr>
            <a:r>
              <a:rPr kumimoji="1" lang="ja-JP" altLang="en-US" dirty="0"/>
              <a:t>（以下、引用を中心に）バーゼル</a:t>
            </a:r>
            <a:r>
              <a:rPr kumimoji="1" lang="en-US" altLang="ja-JP" dirty="0"/>
              <a:t>3</a:t>
            </a:r>
            <a:r>
              <a:rPr kumimoji="1" lang="ja-JP" altLang="en-US" dirty="0"/>
              <a:t>：「主要国の金融監督当局で構成するバーゼル銀行監督委員会が</a:t>
            </a:r>
            <a:r>
              <a:rPr kumimoji="1" lang="en-US" altLang="ja-JP" dirty="0"/>
              <a:t>2010</a:t>
            </a:r>
            <a:r>
              <a:rPr kumimoji="1" lang="ja-JP" altLang="en-US" dirty="0"/>
              <a:t>年</a:t>
            </a:r>
            <a:r>
              <a:rPr kumimoji="1" lang="en-US" altLang="ja-JP" dirty="0"/>
              <a:t>9</a:t>
            </a:r>
            <a:r>
              <a:rPr kumimoji="1" lang="ja-JP" altLang="en-US" dirty="0"/>
              <a:t>月に公表した、国際的に業務を展開している銀行の健全性を維持するための新たな自己資本規制のことをいう。本規制は、</a:t>
            </a:r>
            <a:r>
              <a:rPr kumimoji="1" lang="en-US" altLang="ja-JP" dirty="0"/>
              <a:t>1988</a:t>
            </a:r>
            <a:r>
              <a:rPr kumimoji="1" lang="ja-JP" altLang="en-US" dirty="0"/>
              <a:t>年に公表された、銀行の自己資本比率に関する規制である</a:t>
            </a:r>
            <a:r>
              <a:rPr kumimoji="1" lang="en-US" altLang="ja-JP" dirty="0"/>
              <a:t>『</a:t>
            </a:r>
            <a:r>
              <a:rPr kumimoji="1" lang="ja-JP" altLang="en-US" dirty="0"/>
              <a:t>バーゼル合意（</a:t>
            </a:r>
            <a:r>
              <a:rPr kumimoji="1" lang="en-US" altLang="ja-JP" dirty="0"/>
              <a:t>BIS</a:t>
            </a:r>
            <a:r>
              <a:rPr kumimoji="1" lang="ja-JP" altLang="en-US" dirty="0"/>
              <a:t>規制）</a:t>
            </a:r>
            <a:r>
              <a:rPr kumimoji="1" lang="en-US" altLang="ja-JP" dirty="0"/>
              <a:t>』</a:t>
            </a:r>
            <a:r>
              <a:rPr kumimoji="1" lang="ja-JP" altLang="en-US" dirty="0"/>
              <a:t>、</a:t>
            </a:r>
            <a:r>
              <a:rPr kumimoji="1" lang="en-US" altLang="ja-JP" dirty="0"/>
              <a:t>2004</a:t>
            </a:r>
            <a:r>
              <a:rPr kumimoji="1" lang="ja-JP" altLang="en-US" dirty="0"/>
              <a:t>年に公表された、</a:t>
            </a:r>
            <a:r>
              <a:rPr kumimoji="1" lang="en-US" altLang="ja-JP" dirty="0"/>
              <a:t>BIS</a:t>
            </a:r>
            <a:r>
              <a:rPr kumimoji="1" lang="ja-JP" altLang="en-US" dirty="0"/>
              <a:t>規制の内容を見直し、より金融機関のリスクを反映させた</a:t>
            </a:r>
            <a:r>
              <a:rPr kumimoji="1" lang="en-US" altLang="ja-JP" dirty="0"/>
              <a:t>『</a:t>
            </a:r>
            <a:r>
              <a:rPr kumimoji="1" lang="ja-JP" altLang="en-US" dirty="0"/>
              <a:t>バーゼル</a:t>
            </a:r>
            <a:r>
              <a:rPr kumimoji="1" lang="en-US" altLang="ja-JP" dirty="0"/>
              <a:t>2</a:t>
            </a:r>
            <a:r>
              <a:rPr kumimoji="1" lang="ja-JP" altLang="en-US" dirty="0"/>
              <a:t>（新</a:t>
            </a:r>
            <a:r>
              <a:rPr kumimoji="1" lang="en-US" altLang="ja-JP" dirty="0"/>
              <a:t>BIS</a:t>
            </a:r>
            <a:r>
              <a:rPr kumimoji="1" lang="ja-JP" altLang="en-US" dirty="0"/>
              <a:t>規制）</a:t>
            </a:r>
            <a:r>
              <a:rPr kumimoji="1" lang="en-US" altLang="ja-JP" dirty="0"/>
              <a:t>』</a:t>
            </a:r>
            <a:r>
              <a:rPr kumimoji="1" lang="ja-JP" altLang="en-US" dirty="0"/>
              <a:t>に次ぐ、新たな枠組み（規制強化策）である。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3928390399"/>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バーゼル</a:t>
            </a:r>
            <a:r>
              <a:rPr lang="en-US" altLang="ja-JP" dirty="0"/>
              <a:t>3</a:t>
            </a:r>
            <a:r>
              <a:rPr lang="ja-JP" altLang="en-US" dirty="0"/>
              <a:t>は、国際的に業務を展開している銀行の自己資本の質と量の見直しが柱で、普通株と内部留保などからなる</a:t>
            </a:r>
            <a:r>
              <a:rPr lang="en-US" altLang="ja-JP" dirty="0"/>
              <a:t>『</a:t>
            </a:r>
            <a:r>
              <a:rPr lang="ja-JP" altLang="en-US" dirty="0"/>
              <a:t>中核的自己資本（</a:t>
            </a:r>
            <a:r>
              <a:rPr lang="en-US" altLang="ja-JP" dirty="0"/>
              <a:t>Tier1</a:t>
            </a:r>
            <a:r>
              <a:rPr lang="ja-JP" altLang="en-US" dirty="0"/>
              <a:t>）</a:t>
            </a:r>
            <a:r>
              <a:rPr lang="en-US" altLang="ja-JP" dirty="0"/>
              <a:t>』</a:t>
            </a:r>
            <a:r>
              <a:rPr lang="ja-JP" altLang="en-US" dirty="0"/>
              <a:t>を、投資や融資などの損失を被る恐れがある</a:t>
            </a:r>
            <a:r>
              <a:rPr lang="en-US" altLang="ja-JP" dirty="0"/>
              <a:t>『</a:t>
            </a:r>
            <a:r>
              <a:rPr lang="ja-JP" altLang="en-US" dirty="0"/>
              <a:t>リスク資産</a:t>
            </a:r>
            <a:r>
              <a:rPr lang="en-US" altLang="ja-JP" dirty="0"/>
              <a:t>』</a:t>
            </a:r>
            <a:r>
              <a:rPr lang="ja-JP" altLang="en-US" dirty="0"/>
              <a:t>に対して、一定割合以上持つように義務づけるものである。具体的には、業績悪化時に配当を機動的に減らせる普通株と、過去の利益の蓄積である内部留保が主体の</a:t>
            </a:r>
            <a:r>
              <a:rPr lang="en-US" altLang="ja-JP" dirty="0"/>
              <a:t>『</a:t>
            </a:r>
            <a:r>
              <a:rPr lang="ja-JP" altLang="en-US" dirty="0"/>
              <a:t>中核的自己資本（</a:t>
            </a:r>
            <a:r>
              <a:rPr lang="en-US" altLang="ja-JP" dirty="0"/>
              <a:t>Tier1</a:t>
            </a:r>
            <a:r>
              <a:rPr lang="ja-JP" altLang="en-US" dirty="0"/>
              <a:t>）</a:t>
            </a:r>
            <a:r>
              <a:rPr lang="en-US" altLang="ja-JP" dirty="0"/>
              <a:t>』</a:t>
            </a:r>
            <a:r>
              <a:rPr lang="ja-JP" altLang="en-US" dirty="0"/>
              <a:t>の比率を実質</a:t>
            </a:r>
            <a:r>
              <a:rPr lang="en-US" altLang="ja-JP" dirty="0"/>
              <a:t>7.0</a:t>
            </a:r>
            <a:r>
              <a:rPr lang="ja-JP" altLang="en-US" dirty="0"/>
              <a:t>％以上とすることが求められる（普通株等の</a:t>
            </a:r>
            <a:r>
              <a:rPr lang="en-US" altLang="ja-JP" dirty="0"/>
              <a:t>Tier1</a:t>
            </a:r>
            <a:r>
              <a:rPr lang="ja-JP" altLang="en-US" dirty="0"/>
              <a:t>の最低所要水準を</a:t>
            </a:r>
            <a:r>
              <a:rPr lang="en-US" altLang="ja-JP" dirty="0"/>
              <a:t>2.0</a:t>
            </a:r>
            <a:r>
              <a:rPr lang="ja-JP" altLang="en-US" dirty="0"/>
              <a:t>％から</a:t>
            </a:r>
            <a:r>
              <a:rPr lang="en-US" altLang="ja-JP" dirty="0"/>
              <a:t>4.5</a:t>
            </a:r>
            <a:r>
              <a:rPr lang="ja-JP" altLang="en-US" dirty="0"/>
              <a:t>％に引き上げられ、銀行は将来のストレス期に耐え得るように、</a:t>
            </a:r>
            <a:r>
              <a:rPr lang="en-US" altLang="ja-JP" dirty="0"/>
              <a:t>2.5</a:t>
            </a:r>
            <a:r>
              <a:rPr lang="ja-JP" altLang="en-US" dirty="0"/>
              <a:t>％の資本保全バッファーを保有することが求められるため、合わせて普通株等の</a:t>
            </a:r>
            <a:r>
              <a:rPr lang="en-US" altLang="ja-JP" dirty="0"/>
              <a:t>Tier1</a:t>
            </a:r>
            <a:r>
              <a:rPr lang="ja-JP" altLang="en-US" dirty="0"/>
              <a:t>の所要水準は</a:t>
            </a:r>
            <a:r>
              <a:rPr lang="en-US" altLang="ja-JP" dirty="0"/>
              <a:t>7.0</a:t>
            </a:r>
            <a:r>
              <a:rPr lang="ja-JP" altLang="en-US" dirty="0"/>
              <a:t>％となる）。」（</a:t>
            </a:r>
            <a:r>
              <a:rPr lang="en-US" altLang="ja-JP" dirty="0" err="1"/>
              <a:t>iFinance</a:t>
            </a:r>
            <a:r>
              <a:rPr lang="ja-JP" altLang="en-US" dirty="0"/>
              <a:t>ホームページより。</a:t>
            </a:r>
            <a:r>
              <a:rPr lang="en-US" altLang="ja-JP" dirty="0"/>
              <a:t>http://www.ifinance.ne.jp/glossary/finance/fin100.html</a:t>
            </a:r>
            <a:r>
              <a:rPr lang="ja-JP" altLang="en-US" dirty="0"/>
              <a:t>、</a:t>
            </a:r>
            <a:r>
              <a:rPr lang="en-US" altLang="ja-JP" dirty="0"/>
              <a:t>2014</a:t>
            </a:r>
            <a:r>
              <a:rPr lang="ja-JP" altLang="en-US" dirty="0"/>
              <a:t>年</a:t>
            </a:r>
            <a:r>
              <a:rPr lang="en-US" altLang="ja-JP" dirty="0"/>
              <a:t>1</a:t>
            </a:r>
            <a:r>
              <a:rPr lang="ja-JP" altLang="en-US" dirty="0"/>
              <a:t>月</a:t>
            </a:r>
            <a:r>
              <a:rPr lang="en-US" altLang="ja-JP" dirty="0"/>
              <a:t>23</a:t>
            </a:r>
            <a:r>
              <a:rPr lang="ja-JP" altLang="en-US" dirty="0"/>
              <a:t>日アクセス）</a:t>
            </a:r>
            <a:endParaRPr kumimoji="1" lang="ja-JP" altLang="en-US" sz="2000"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334852819"/>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lang="ja-JP" altLang="en-US" dirty="0"/>
              <a:t>流動性比率規制：バーゼル</a:t>
            </a:r>
            <a:r>
              <a:rPr lang="en-US" altLang="ja-JP" dirty="0"/>
              <a:t>3</a:t>
            </a:r>
            <a:r>
              <a:rPr lang="ja-JP" altLang="en-US" dirty="0"/>
              <a:t>の一部として、導入された規制。「一つ目は、短期的な流動性ストレス耐性の強化を目的とした</a:t>
            </a:r>
            <a:r>
              <a:rPr lang="en-US" altLang="ja-JP" dirty="0"/>
              <a:t>『</a:t>
            </a:r>
            <a:r>
              <a:rPr lang="ja-JP" altLang="en-US" dirty="0"/>
              <a:t>流動性カバレッジ比率（</a:t>
            </a:r>
            <a:r>
              <a:rPr lang="en-US" altLang="ja-JP" dirty="0"/>
              <a:t>LCR</a:t>
            </a:r>
            <a:r>
              <a:rPr lang="ja-JP" altLang="en-US" dirty="0"/>
              <a:t>：</a:t>
            </a:r>
            <a:r>
              <a:rPr lang="en-US" altLang="ja-JP" dirty="0"/>
              <a:t>Liquidity Coverage Ratio</a:t>
            </a:r>
            <a:r>
              <a:rPr lang="ja-JP" altLang="en-US" dirty="0"/>
              <a:t>）</a:t>
            </a:r>
            <a:r>
              <a:rPr lang="en-US" altLang="ja-JP" dirty="0"/>
              <a:t>』</a:t>
            </a:r>
            <a:r>
              <a:rPr lang="ja-JP" altLang="en-US" dirty="0"/>
              <a:t>である。銀行は</a:t>
            </a:r>
            <a:r>
              <a:rPr lang="en-US" altLang="ja-JP" dirty="0"/>
              <a:t>30</a:t>
            </a:r>
            <a:r>
              <a:rPr lang="ja-JP" altLang="en-US" dirty="0"/>
              <a:t>日間継続する強いストレスシナリオに耐えうるだけの、高品質な流動資産を保有することを求められる。二つ目は、銀行に中長期的な資金調達を促すことを目的とした</a:t>
            </a:r>
            <a:r>
              <a:rPr lang="en-US" altLang="ja-JP" dirty="0"/>
              <a:t>『</a:t>
            </a:r>
            <a:r>
              <a:rPr lang="ja-JP" altLang="en-US" dirty="0"/>
              <a:t>安定調達比率（</a:t>
            </a:r>
            <a:r>
              <a:rPr lang="en-US" altLang="ja-JP" dirty="0"/>
              <a:t>NSFR</a:t>
            </a:r>
            <a:r>
              <a:rPr lang="ja-JP" altLang="en-US" dirty="0"/>
              <a:t>：</a:t>
            </a:r>
            <a:r>
              <a:rPr lang="en-US" altLang="ja-JP" dirty="0"/>
              <a:t>Net Stable Funding Ratio</a:t>
            </a:r>
            <a:r>
              <a:rPr lang="ja-JP" altLang="en-US" dirty="0"/>
              <a:t>）</a:t>
            </a:r>
            <a:r>
              <a:rPr lang="en-US" altLang="ja-JP" dirty="0"/>
              <a:t>』</a:t>
            </a:r>
            <a:r>
              <a:rPr lang="ja-JP" altLang="en-US" dirty="0"/>
              <a:t>である。この基準をクリアするには中長期的な貸出に見合うだけの安定的な資金調達を行わなければならない。</a:t>
            </a:r>
            <a:r>
              <a:rPr lang="en-US" altLang="ja-JP" dirty="0"/>
              <a:t>LCR</a:t>
            </a:r>
            <a:r>
              <a:rPr lang="ja-JP" altLang="en-US" dirty="0"/>
              <a:t>は</a:t>
            </a:r>
            <a:r>
              <a:rPr lang="en-US" altLang="ja-JP" dirty="0"/>
              <a:t>2015</a:t>
            </a:r>
            <a:r>
              <a:rPr lang="ja-JP" altLang="en-US" dirty="0"/>
              <a:t>年</a:t>
            </a:r>
            <a:r>
              <a:rPr lang="en-US" altLang="ja-JP" dirty="0"/>
              <a:t>1</a:t>
            </a:r>
            <a:r>
              <a:rPr lang="ja-JP" altLang="en-US" dirty="0"/>
              <a:t>月</a:t>
            </a:r>
            <a:r>
              <a:rPr lang="en-US" altLang="ja-JP" dirty="0"/>
              <a:t>1</a:t>
            </a:r>
            <a:r>
              <a:rPr lang="ja-JP" altLang="en-US" dirty="0"/>
              <a:t>日より段階的に導入され、</a:t>
            </a:r>
            <a:r>
              <a:rPr lang="en-US" altLang="ja-JP" dirty="0"/>
              <a:t>NSFR</a:t>
            </a:r>
            <a:r>
              <a:rPr lang="ja-JP" altLang="en-US" dirty="0"/>
              <a:t>については</a:t>
            </a:r>
            <a:r>
              <a:rPr lang="en-US" altLang="ja-JP" dirty="0"/>
              <a:t>2018</a:t>
            </a:r>
            <a:r>
              <a:rPr lang="ja-JP" altLang="en-US" dirty="0"/>
              <a:t>年</a:t>
            </a:r>
            <a:r>
              <a:rPr lang="en-US" altLang="ja-JP" dirty="0"/>
              <a:t>1</a:t>
            </a:r>
            <a:r>
              <a:rPr lang="ja-JP" altLang="en-US" dirty="0"/>
              <a:t>月</a:t>
            </a:r>
            <a:r>
              <a:rPr lang="en-US" altLang="ja-JP" dirty="0"/>
              <a:t>1</a:t>
            </a:r>
            <a:r>
              <a:rPr lang="ja-JP" altLang="en-US" dirty="0"/>
              <a:t>日に最低基準として導入される予定である。（仲山泰弘、</a:t>
            </a:r>
            <a:r>
              <a:rPr lang="en-US" altLang="ja-JP" dirty="0"/>
              <a:t>2013</a:t>
            </a:r>
            <a:r>
              <a:rPr lang="ja-JP" altLang="en-US" dirty="0"/>
              <a:t>、「フィナンシャルエンジニアリングレポート</a:t>
            </a:r>
            <a:r>
              <a:rPr lang="en-US" altLang="ja-JP" dirty="0"/>
              <a:t>― 2015</a:t>
            </a:r>
            <a:r>
              <a:rPr lang="ja-JP" altLang="en-US" dirty="0"/>
              <a:t>年</a:t>
            </a:r>
            <a:r>
              <a:rPr lang="en-US" altLang="ja-JP" dirty="0"/>
              <a:t>LCR</a:t>
            </a:r>
            <a:r>
              <a:rPr lang="ja-JP" altLang="en-US" dirty="0"/>
              <a:t>導入に向けて </a:t>
            </a:r>
            <a:r>
              <a:rPr lang="en-US" altLang="ja-JP" dirty="0"/>
              <a:t>―</a:t>
            </a:r>
            <a:r>
              <a:rPr lang="ja-JP" altLang="en-US" dirty="0"/>
              <a:t>バーゼル</a:t>
            </a:r>
            <a:r>
              <a:rPr lang="en-US" altLang="ja-JP" dirty="0"/>
              <a:t>III</a:t>
            </a:r>
            <a:r>
              <a:rPr lang="ja-JP" altLang="en-US" dirty="0"/>
              <a:t>　流動性規制への対応」</a:t>
            </a:r>
            <a:r>
              <a:rPr lang="en-US" altLang="ja-JP" dirty="0"/>
              <a:t>Vol.13</a:t>
            </a:r>
            <a:r>
              <a:rPr lang="ja-JP" altLang="en-US" dirty="0"/>
              <a:t>、</a:t>
            </a:r>
            <a:r>
              <a:rPr lang="en-US" altLang="ja-JP" dirty="0"/>
              <a:t>3</a:t>
            </a:r>
            <a:r>
              <a:rPr lang="ja-JP" altLang="en-US" dirty="0"/>
              <a:t>月。みずほ情報総研ホームページより。</a:t>
            </a:r>
            <a:r>
              <a:rPr lang="en-US" altLang="ja-JP" dirty="0"/>
              <a:t>http://www.mizuho-ir.co.jp/publication/report/2013/fe13.html</a:t>
            </a:r>
            <a:r>
              <a:rPr lang="ja-JP" altLang="en-US" dirty="0"/>
              <a:t>、</a:t>
            </a:r>
            <a:r>
              <a:rPr lang="en-US" altLang="ja-JP" dirty="0"/>
              <a:t>2014</a:t>
            </a:r>
            <a:r>
              <a:rPr lang="ja-JP" altLang="en-US" dirty="0"/>
              <a:t>年</a:t>
            </a:r>
            <a:r>
              <a:rPr lang="en-US" altLang="ja-JP" dirty="0"/>
              <a:t>1</a:t>
            </a:r>
            <a:r>
              <a:rPr lang="ja-JP" altLang="en-US" dirty="0"/>
              <a:t>月</a:t>
            </a:r>
            <a:r>
              <a:rPr lang="en-US" altLang="ja-JP" dirty="0"/>
              <a:t>23</a:t>
            </a:r>
            <a:r>
              <a:rPr lang="ja-JP" altLang="en-US" dirty="0"/>
              <a:t>日アクセス。）</a:t>
            </a:r>
            <a:endParaRPr kumimoji="1" lang="ja-JP" altLang="en-US" sz="2000"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2166401121"/>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lang="ja-JP" altLang="en-US" dirty="0"/>
              <a:t>こうした規制が、現在どういう状況なのかを最近の新聞記事から説明する（以下、</a:t>
            </a:r>
            <a:r>
              <a:rPr lang="en-US" altLang="ja-JP" dirty="0"/>
              <a:t>『</a:t>
            </a:r>
            <a:r>
              <a:rPr lang="ja-JP" altLang="en-US" dirty="0"/>
              <a:t>日本経済新聞</a:t>
            </a:r>
            <a:r>
              <a:rPr lang="en-US" altLang="ja-JP" dirty="0"/>
              <a:t>』</a:t>
            </a:r>
            <a:r>
              <a:rPr lang="ja-JP" altLang="en-US" dirty="0"/>
              <a:t>からの引用）。</a:t>
            </a:r>
            <a:endParaRPr lang="en-US" altLang="ja-JP" dirty="0"/>
          </a:p>
          <a:p>
            <a:pPr marL="342900" indent="-342900" algn="l">
              <a:lnSpc>
                <a:spcPts val="3500"/>
              </a:lnSpc>
              <a:buFont typeface="Wingdings" panose="05000000000000000000" pitchFamily="2" charset="2"/>
              <a:buChar char="l"/>
            </a:pPr>
            <a:r>
              <a:rPr lang="ja-JP" altLang="en-US" dirty="0"/>
              <a:t>宮本岳則・篠崎健太・亀井勝司「融資継続へ銀行規制緩和、金融当局、特例相次ぐ、バーゼル３、実施１年延期」（</a:t>
            </a:r>
            <a:r>
              <a:rPr lang="en-US" altLang="ja-JP" dirty="0"/>
              <a:t>2020/03/29</a:t>
            </a:r>
            <a:r>
              <a:rPr lang="ja-JP" altLang="en-US" dirty="0"/>
              <a:t>）“銀行が企業の資金繰りを支援しやすくするため、世界の金融当局が緊急の特例措置を打ち出している。新型コロナウイルスの感染拡大を受け、銀行に対する「新資本規制（バーゼル３＝３面きょうのことば）」の最終段階の適用開始を１年先延ばしするほか、最低基準に上乗せして求めている自己資本の取り崩しも容認。米欧は個別の取り組みにも踏み込む。金融規制を柔軟に運用し、企業の連鎖倒産の回避に協調して臨む。</a:t>
            </a:r>
          </a:p>
          <a:p>
            <a:pPr marL="342900" indent="-342900" algn="l">
              <a:lnSpc>
                <a:spcPts val="3500"/>
              </a:lnSpc>
              <a:buFont typeface="Wingdings" panose="05000000000000000000" pitchFamily="2" charset="2"/>
              <a:buChar char="l"/>
            </a:pPr>
            <a:endParaRPr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2750467392"/>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日米欧などの銀行監督当局でつくるバーゼル銀行監督委員会の上位機関は２７日、当初２０２２年１月としていた新資本規制の実施時期を１年間延期すると発表した。同規制は０８年のリーマン危機を踏まえ、損失を吸収できる質の高い資本をより多く持たせることを目的に整備した。</a:t>
            </a:r>
          </a:p>
          <a:p>
            <a:pPr marL="360000" algn="l">
              <a:lnSpc>
                <a:spcPts val="3500"/>
              </a:lnSpc>
            </a:pPr>
            <a:r>
              <a:rPr lang="ja-JP" altLang="en-US" dirty="0"/>
              <a:t>　財務の健全性を示す自己資本比率の最低基準の引き上げなどは実施済みだが、貸出債権などの損失リスクをより厳しく見積もる規制を２２年１月から段階的に適用することになっていた。金融規制の強化は危機への耐久力を高めるのが狙いだが、銀行が投融資に慎重になる副作用も抱える。このため実施を先送りし、実体経済の下支えを強化す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2595455375"/>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すでに実施している規制も弾力化する。現在の自己資本比率規制は４</a:t>
            </a:r>
            <a:r>
              <a:rPr lang="en-US" altLang="ja-JP" dirty="0"/>
              <a:t>.</a:t>
            </a:r>
            <a:r>
              <a:rPr lang="ja-JP" altLang="en-US" dirty="0"/>
              <a:t>５％の最低基準と２</a:t>
            </a:r>
            <a:r>
              <a:rPr lang="en-US" altLang="ja-JP" dirty="0"/>
              <a:t>.</a:t>
            </a:r>
            <a:r>
              <a:rPr lang="ja-JP" altLang="en-US" dirty="0"/>
              <a:t>５％の上乗せ分をセットで達成することを求めているが、上乗せ分は柔軟な取り崩しを認める。もともと上乗せ分は平時に積み増して景気後退時に取り崩すことを想定したもので、「まさに現在にあてはまる仕組み」（日本の金融庁幹部）との判断だ。規制の弾力的な運用で自己資本比率の低下を懸念して貸し渋りに走るのを防ぐ。</a:t>
            </a:r>
          </a:p>
          <a:p>
            <a:pPr marL="360000" algn="l">
              <a:lnSpc>
                <a:spcPts val="3500"/>
              </a:lnSpc>
            </a:pPr>
            <a:r>
              <a:rPr lang="ja-JP" altLang="en-US" dirty="0"/>
              <a:t>　米連邦準備理事会（ＦＲＢ）も巨大銀行に課された資本規制の適用をより緩やかにすると発表した。そのうえでコロナ対応の融資に活用できる特例措置をもうける。新型コロナの影響で製造業からサービス業まで一時的に大幅な減収が避けられない。業績が悪化した取引先企業を銀行が「不良債権」に区分せず、債務の返済延期や金利減免に応じられるようにす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2570663779"/>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英国と欧州連合（ＥＵ）の金融当局は貸倒引当金の計上をめぐり柔軟な対応を認める指針を公表した。引当金とは融資の焦げ付きに備えて積んでおく費用で、融資先の業績が悪化すると積み増す必要がある。</a:t>
            </a:r>
          </a:p>
          <a:p>
            <a:pPr marL="360000" algn="l">
              <a:lnSpc>
                <a:spcPts val="3500"/>
              </a:lnSpc>
            </a:pPr>
            <a:r>
              <a:rPr lang="ja-JP" altLang="en-US" dirty="0"/>
              <a:t>　１８年適用の国際会計基準（ＩＦＲＳ）のルールでは引当金を早期に計上する仕組みが導入された。銀行の経営をより健全にする目的だが、売上高が急減する今の局面では貸しはがしが起きかねない。今回はこうした原則を棚上げし、企業への融資が途絶えないようにすることを最優先する。</a:t>
            </a:r>
            <a:endParaRPr lang="en-US" altLang="ja-JP" sz="2000" dirty="0"/>
          </a:p>
          <a:p>
            <a:pPr algn="l">
              <a:lnSpc>
                <a:spcPts val="3500"/>
              </a:lnSpc>
            </a:pPr>
            <a:endParaRPr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3989551838"/>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日本の金融庁は規制の緩和ではないが、中小企業の経営悪化を食い止めるため金融機関に融資先への返済猶予などを促している。リーマン危機後に整備した「中小企業金融円滑化法」の枠組みを復活させて金融機関に対応の報告を毎月義務づけた。金融機関の融資判断を縛っていた金融検査マニュアルも昨年末に廃止しており、一時的に経営が悪化した企業に追加融資しやすくなっている。</a:t>
            </a:r>
            <a:endParaRPr lang="en-US" altLang="ja-JP" dirty="0"/>
          </a:p>
          <a:p>
            <a:pPr marL="360000" algn="l">
              <a:lnSpc>
                <a:spcPts val="3500"/>
              </a:lnSpc>
            </a:pPr>
            <a:r>
              <a:rPr lang="ja-JP" altLang="en-US" dirty="0"/>
              <a:t>　世界の当局が緊急措置に動くのは、企業の資金繰り懸念が強まっているためだ。金融市場の混乱で企業が短期市場や社債の発行を通じて資金を調達しにくくなっている。</a:t>
            </a:r>
          </a:p>
          <a:p>
            <a:pPr marL="360000" algn="l">
              <a:lnSpc>
                <a:spcPts val="3500"/>
              </a:lnSpc>
            </a:pPr>
            <a:r>
              <a:rPr lang="ja-JP" altLang="en-US" dirty="0"/>
              <a:t>　米バンク・オブ・アメリカの集計では、３月以降に１００社以上が合計８００億ドル（約８兆６千億円）以上を引き出した。金融機関の融資が企業の資金繰りの命綱になっており、緊急策を講じることで融資の継続を強く促す”。</a:t>
            </a:r>
            <a:endParaRPr lang="en-US" altLang="ja-JP" dirty="0"/>
          </a:p>
          <a:p>
            <a:pPr algn="l">
              <a:lnSpc>
                <a:spcPts val="3500"/>
              </a:lnSpc>
            </a:pPr>
            <a:endParaRPr kumimoji="1" lang="ja-JP" altLang="en-US" sz="2000"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1948494098"/>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lang="ja-JP" altLang="en-US" dirty="0"/>
              <a:t>「新資本規制（バーゼル３）</a:t>
            </a:r>
            <a:r>
              <a:rPr lang="en-US" altLang="ja-JP" dirty="0"/>
              <a:t>—</a:t>
            </a:r>
            <a:r>
              <a:rPr lang="ja-JP" altLang="en-US" dirty="0"/>
              <a:t>健全性強化、副作用も（きょうのことば）」（</a:t>
            </a:r>
            <a:r>
              <a:rPr lang="en-US" altLang="ja-JP" dirty="0"/>
              <a:t>2020/03/29</a:t>
            </a:r>
            <a:r>
              <a:rPr lang="ja-JP" altLang="en-US" dirty="0"/>
              <a:t>）</a:t>
            </a:r>
          </a:p>
          <a:p>
            <a:pPr marL="360000" algn="l">
              <a:lnSpc>
                <a:spcPts val="3500"/>
              </a:lnSpc>
            </a:pPr>
            <a:r>
              <a:rPr lang="ja-JP" altLang="en-US" dirty="0"/>
              <a:t>“２００８年のリーマン・ショックの教訓を踏まえて整備した金融機関に対する自己資本規制。損失を吸収する自己資本を「量」と「質」の両面から強化したのが最大の特徴だ。日米欧などの主要国の銀行監督当局で構成するバーゼル銀行監督委員会がつくった第３弾の規制のため「バーゼル３」と呼ばれる。日本では海外業務を手がける国際基準行に適用している。</a:t>
            </a:r>
            <a:endParaRPr lang="ja-JP" altLang="en-US" sz="2000" dirty="0"/>
          </a:p>
          <a:p>
            <a:pPr marL="360000" algn="l">
              <a:lnSpc>
                <a:spcPts val="3500"/>
              </a:lnSpc>
            </a:pPr>
            <a:r>
              <a:rPr lang="ja-JP" altLang="en-US" dirty="0"/>
              <a:t>　リーマン危機の処理では多額の税金を投入して各国の国民から批判が高まった。このため「大きすぎてつぶせない」との事態を防ぐ手立てをいくつも盛り込んだ。巨大金融機関には最低基準に上乗せして自己資本を積ませるほか、破綻処理計画なども提出させた。自己資本だけでなく、すぐに換金可能な資産をどれだけに手元に持っているかといった規制もあ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420382347"/>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lang="ja-JP" altLang="en-US" sz="2800" dirty="0"/>
              <a:t>第</a:t>
            </a:r>
            <a:r>
              <a:rPr lang="en-US" altLang="ja-JP" sz="2800" dirty="0"/>
              <a:t>1</a:t>
            </a:r>
            <a:r>
              <a:rPr lang="ja-JP" altLang="en-US" sz="2800" dirty="0"/>
              <a:t>節　デフォルトか救済か（つづき）</a:t>
            </a:r>
          </a:p>
          <a:p>
            <a:pPr algn="l"/>
            <a:endParaRPr lang="ja-JP" altLang="en-US" sz="2800" dirty="0"/>
          </a:p>
          <a:p>
            <a:pPr marL="342900" indent="-342900" algn="l">
              <a:lnSpc>
                <a:spcPts val="3500"/>
              </a:lnSpc>
              <a:buFont typeface="Wingdings" panose="05000000000000000000" pitchFamily="2" charset="2"/>
              <a:buChar char="l"/>
            </a:pPr>
            <a:r>
              <a:rPr lang="ja-JP" altLang="en-US" dirty="0"/>
              <a:t>アメリカで住宅ローンが過熱した原因、大きな金融危機につながった原因：</a:t>
            </a:r>
          </a:p>
          <a:p>
            <a:pPr marL="342900" indent="-342900" algn="l">
              <a:lnSpc>
                <a:spcPts val="3500"/>
              </a:lnSpc>
              <a:buFont typeface="Wingdings" panose="05000000000000000000" pitchFamily="2" charset="2"/>
              <a:buChar char="l"/>
            </a:pPr>
            <a:r>
              <a:rPr lang="ja-JP" altLang="en-US" dirty="0"/>
              <a:t>第一：債権の証券化という金融手法。</a:t>
            </a:r>
          </a:p>
          <a:p>
            <a:pPr marL="342900" indent="-342900" algn="l">
              <a:lnSpc>
                <a:spcPts val="3500"/>
              </a:lnSpc>
              <a:buFont typeface="Wingdings" panose="05000000000000000000" pitchFamily="2" charset="2"/>
              <a:buChar char="l"/>
            </a:pPr>
            <a:r>
              <a:rPr kumimoji="1" lang="ja-JP" altLang="en-US" dirty="0"/>
              <a:t>第二：長期金利の低位安定が続いたこと。（以上が前回の内容）</a:t>
            </a:r>
          </a:p>
          <a:p>
            <a:pPr marL="342900" indent="-342900" algn="l">
              <a:lnSpc>
                <a:spcPts val="3500"/>
              </a:lnSpc>
              <a:buFont typeface="Wingdings" panose="05000000000000000000" pitchFamily="2" charset="2"/>
              <a:buChar char="l"/>
            </a:pPr>
            <a:r>
              <a:rPr lang="ja-JP" altLang="en-US" dirty="0"/>
              <a:t>第三：移民が多いこと。毎年、数十万人規模で流入する移民にとっては、広大で美しいアメリカの一戸建てを持つことは夢であり、しかも、低金利であったがゆえに、所得が低くても借入れが可能だった。また、</a:t>
            </a:r>
            <a:r>
              <a:rPr lang="en-US" altLang="ja-JP" dirty="0"/>
              <a:t>2000</a:t>
            </a:r>
            <a:r>
              <a:rPr lang="ja-JP" altLang="en-US" dirty="0"/>
              <a:t>年代初めのブッシュ政権によって、住宅取得の促進政策も影響していた。</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934251297"/>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バーゼル３の導入に伴い金融機関の財務の健全性が大幅に増したことで、今回の局面でも金融機関自身の経営難が目立つ事態にはなっていない。ただし、銀行の健全性強化と裏腹に、投融資をしにくくなったり銀行が余分に資金を抱え込まなければならなくなったりする副作用もある。最近のドル需給の逼迫はバーゼル３の規制が影響しているとの指摘もある”。</a:t>
            </a:r>
            <a:endParaRPr kumimoji="1" lang="ja-JP" altLang="en-US" sz="2000"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457068428"/>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lang="ja-JP" altLang="en-US" dirty="0"/>
              <a:t>大塚節雄「躍る</a:t>
            </a:r>
            <a:r>
              <a:rPr lang="en-US" altLang="ja-JP" dirty="0"/>
              <a:t>『</a:t>
            </a:r>
            <a:r>
              <a:rPr lang="ja-JP" altLang="en-US" dirty="0"/>
              <a:t>影の銀行</a:t>
            </a:r>
            <a:r>
              <a:rPr lang="en-US" altLang="ja-JP" dirty="0"/>
              <a:t>』</a:t>
            </a:r>
            <a:r>
              <a:rPr lang="ja-JP" altLang="en-US" dirty="0"/>
              <a:t>、監視骨抜き（ＤｅｅｐＩｎｓｉｇｈｔ）」（</a:t>
            </a:r>
            <a:r>
              <a:rPr lang="en-US" altLang="ja-JP" dirty="0"/>
              <a:t>2020/08/13</a:t>
            </a:r>
            <a:r>
              <a:rPr lang="ja-JP" altLang="en-US" dirty="0"/>
              <a:t>）</a:t>
            </a:r>
          </a:p>
          <a:p>
            <a:pPr marL="360000" algn="l">
              <a:lnSpc>
                <a:spcPts val="3500"/>
              </a:lnSpc>
            </a:pPr>
            <a:r>
              <a:rPr lang="ja-JP" altLang="en-US" dirty="0"/>
              <a:t>“新型コロナウイルスの感染拡大に伴う経済の動揺が続く米国。７月２１日には金融危機の再発防止を狙って規制を強めたドッド・フランク法（米金融規制改革法）の成立から１０年の節目を迎えた。</a:t>
            </a:r>
          </a:p>
          <a:p>
            <a:pPr marL="360000" algn="l">
              <a:lnSpc>
                <a:spcPts val="3500"/>
              </a:lnSpc>
            </a:pPr>
            <a:r>
              <a:rPr lang="ja-JP" altLang="en-US" dirty="0"/>
              <a:t>　「厳しい資本規制で銀行の資本に厚みが増し、コロナ禍でも金融システムは耐性をみせた」。金融当局者からはこんな自画自賛の声を聞く。一方で公然と異を唱える大物がいる。米連邦準備理事会（ＦＲＢ）前議長のイエレン氏だ。</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3327199910"/>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６月末のウェブ形式での討論会では「個人的には新ドッド・フランク法が必要だと考えている」とぶちまけた。現行法制では「シャドーバンキング（影の銀行）に存在するすべての問題」に対処しきれないとみている。</a:t>
            </a:r>
          </a:p>
          <a:p>
            <a:pPr marL="360000" algn="l">
              <a:lnSpc>
                <a:spcPts val="3500"/>
              </a:lnSpc>
            </a:pPr>
            <a:r>
              <a:rPr lang="ja-JP" altLang="en-US" dirty="0"/>
              <a:t>　ドッド・フランク法のもとでは銀行がリスクをとりにくくなった分、ノンバンクが金融仲介の機能を補ってきた。ヘッジファンドをはじめとする米国の「影の銀行」が持つ金融資産は、２０１８年末で３０兆ドル強（３２００兆円弱）と銀行の２３兆ドルをしのぐ。金融危機後には減ったが、１０年末から８兆ドル近く膨らみ、伸びは銀行（６兆ドル強）を上回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81796541"/>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イエレン氏はリスクの高い企業向けの「レバレッジド・ローン」が融資基準を緩ませつつ膨らんでいると警鐘を鳴らしてきた。残高は危機前の０７年末から２倍に膨らんだ。主に銀行がつくり出し、その後、ローン担保証券（ＣＬＯ）などの形で半分はファンドなど銀行以外に渡る。銀行からノンバンクの分野へと広がる問題だ。</a:t>
            </a:r>
          </a:p>
          <a:p>
            <a:pPr marL="360000" algn="l">
              <a:lnSpc>
                <a:spcPts val="3500"/>
              </a:lnSpc>
            </a:pPr>
            <a:r>
              <a:rPr lang="ja-JP" altLang="en-US" dirty="0"/>
              <a:t>　イエレン氏は単に影の銀行の膨張を危ぶんでいるだけではない。ノンバンクを含めて幅広いリスクを監視するために現行法制で定めた機能が「骨抜き」になっている事態をより深刻にみている。</a:t>
            </a:r>
          </a:p>
          <a:p>
            <a:pPr marL="360000" algn="l">
              <a:lnSpc>
                <a:spcPts val="3500"/>
              </a:lnSpc>
            </a:pPr>
            <a:r>
              <a:rPr lang="ja-JP" altLang="en-US" dirty="0"/>
              <a:t>　米金融安定監視評議会（ＦＳＯＣ）。ドッド・フランク法が定めた組織で、財務長官が議長を務め、ＦＲＢを含む各規制当局を束ねる。金融安定の司令塔としてリスクを探し、対応策を練る。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1246638256"/>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同法の肝は、システム上重要な金融機関（ＳＩＦＩ）を指定して厳しい資本規制などを課す点にある。銀行なら資産要件などで自動的に決まり、ノンバンクはＦＳＯＣが指定する権限を持つ。</a:t>
            </a:r>
          </a:p>
          <a:p>
            <a:pPr marL="360000" algn="l">
              <a:lnSpc>
                <a:spcPts val="3500"/>
              </a:lnSpc>
            </a:pPr>
            <a:r>
              <a:rPr lang="ja-JP" altLang="en-US" dirty="0"/>
              <a:t>　トランプ政権が１７年に誕生し、この指定権限での骨抜きが起きた。当初、保険大手など４社が指定されたが、法廷闘争などを経て１８年はゼロになった。１９年には厳しい指針を設け、新たなノンバンクの指定を事実上、困難にした。</a:t>
            </a:r>
            <a:endParaRPr lang="en-US" altLang="ja-JP" dirty="0"/>
          </a:p>
          <a:p>
            <a:pPr marL="360000" algn="l">
              <a:lnSpc>
                <a:spcPts val="3500"/>
              </a:lnSpc>
            </a:pPr>
            <a:r>
              <a:rPr lang="ja-JP" altLang="en-US" dirty="0"/>
              <a:t>　</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2783022325"/>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ＦＳＯＣはほかにも金融システム全体を監視する役割がある。現実はというと、ここでも十分に機能しているとは言いがたい。議決権メンバーだけで１０の組織や人が集まる寄り合い所帯なうえ、トランプ政権が送り込んだ「規制緩和派」のトップが目立たないように監視の手を緩め始めた。</a:t>
            </a:r>
          </a:p>
          <a:p>
            <a:pPr marL="360000" algn="l">
              <a:lnSpc>
                <a:spcPts val="3500"/>
              </a:lnSpc>
            </a:pPr>
            <a:r>
              <a:rPr lang="ja-JP" altLang="en-US" dirty="0"/>
              <a:t>　問題のレバレッジド・ローンで好例がある。金融当局は１３年の時点で市場の過熱に危機感を持ち、ＦＲＢや米通貨監督庁（ＯＣＣ）などが共同で、銀行のローン組成を監視する新たな指針を公表した。利益やキャッシュフローとの比較で組成額を一定の範囲内に抑えることが望ましいなどと指摘し、「当局は大手行に順守を求め始めた」（米銀関係者）。</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651678582"/>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金融界によるロビイングの影もちらつくなか、指針は米議会の反発を招く。米政府監査院（ＧＡＯ）は１７年、この指針は議会の承認を得る必要があるとの決定を下した。ＦＳＯＣ内での足並みも乱れ、１８年には就任間もない当時のＯＣＣの長官が「銀行は指針に従う必要はない」と態度を翻し、ＦＲＢははしごを外された。</a:t>
            </a:r>
          </a:p>
          <a:p>
            <a:pPr marL="360000" algn="l">
              <a:lnSpc>
                <a:spcPts val="3500"/>
              </a:lnSpc>
            </a:pPr>
            <a:r>
              <a:rPr lang="ja-JP" altLang="en-US" dirty="0"/>
              <a:t>　イエレン氏は「ＦＳＯＣはシステムリスクを生む金融活動を規制するいかなる力も持ち合わせていない」と唱え、各当局に金融安定の使命を与えてＦＳＯＣの監視や規制の権限を強めるよう求める。１１月の大統領選で民主党のバイデン氏が勝利すれば、再び金融規制の強化にカジを切る可能性は高い。ＦＳＯＣの機能強化が議題にのぼり、ノンバンクの監視や規制の問題も進展するかもしれない。</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3324422679"/>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それですべての問題が解決するかはわからない。「ジャネット（・イエレン）の言うことは正しいけど、トランプ政権でなくても、企業金融の環境は変わらなかったかもしれない」。金融当局の元幹部はこうみる。この１０年、ＦＳＯＣが十分に機能したとしても、低金利と景気拡大のもとでは高リスクの企業債務の膨張を食い止められたかは微妙だという。規制の網をかけても、すぐに規制の外に逃げる「いたちごっこ」になる可能性にも目配りが必要だ。</a:t>
            </a:r>
          </a:p>
          <a:p>
            <a:pPr marL="360000" algn="l">
              <a:lnSpc>
                <a:spcPts val="3500"/>
              </a:lnSpc>
            </a:pPr>
            <a:r>
              <a:rPr lang="ja-JP" altLang="en-US" dirty="0"/>
              <a:t>　レバレッジド・ローンに話を戻そう。ＦＲＢなどの指針が出たあと、銀行のローン組成額は一時、はっきりと減った。穴埋めするかたちで銀行以外の金融会社によるローンが急増した。さらに投資ファンドなどが直接、リスクの高い企業に融資するプライベート・デット・ファンドと呼ぶ形態の融資が「成長するきっかけとなった」（邦銀の国際融資関係者）。</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1526360134"/>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金融技術が日々発展するなか、広い視野でリスクを監視する体制は必要不可欠だ。各国当局は金融安定理事会（ＦＳＢ）の枠組みで、ノンバンク問題を追う。ただ金融の中心地である米国でさえ監視がおぼつかないのでは、国際協調以前の状況といえる。コロナ危機を乗り越え、次の危機に備える意味でも、まずはドッド・フランク法の理想と現実を再点検する作業から始めるべきだろう”。</a:t>
            </a:r>
            <a:endParaRPr kumimoji="1" lang="ja-JP" altLang="en-US" sz="2000"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213016022"/>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lang="ja-JP" altLang="en-US" dirty="0"/>
              <a:t>宮本岳則「米銀規制</a:t>
            </a:r>
            <a:r>
              <a:rPr lang="en-US" altLang="ja-JP" dirty="0"/>
              <a:t>『</a:t>
            </a:r>
            <a:r>
              <a:rPr lang="ja-JP" altLang="en-US" dirty="0"/>
              <a:t>ボルカー・ルール</a:t>
            </a:r>
            <a:r>
              <a:rPr lang="en-US" altLang="ja-JP" dirty="0"/>
              <a:t>』</a:t>
            </a:r>
            <a:r>
              <a:rPr lang="ja-JP" altLang="en-US" dirty="0"/>
              <a:t>、一部を緩和、高リスク取引巡り、大手への恩恵は小さく」（</a:t>
            </a:r>
            <a:r>
              <a:rPr lang="en-US" altLang="ja-JP" dirty="0"/>
              <a:t>2019/08/22</a:t>
            </a:r>
            <a:r>
              <a:rPr lang="ja-JP" altLang="en-US" dirty="0"/>
              <a:t>）“米連邦預金保険公社（ＦＤＩＣ）など米金融監督当局は２０日、金融機関に高リスクの自己勘定取引などを禁じた「ボルカー・ルール」の一部緩和を最終決定した。ウォール街にとって念願だった見直しだが、中小金融機関では多くの義務が免除されることになる一方、高リスク取引への厳しい制限は残り、大手への恩恵は限られそうだ。</a:t>
            </a:r>
          </a:p>
          <a:p>
            <a:pPr marL="360000" algn="l">
              <a:lnSpc>
                <a:spcPts val="3500"/>
              </a:lnSpc>
            </a:pPr>
            <a:r>
              <a:rPr kumimoji="1" lang="ja-JP" altLang="en-US" dirty="0"/>
              <a:t>　米連邦準備理事会（ＦＲＢ）が２０１８年５月に見直し案を公表した後、米金融界などの意見を踏まえ、改定作業が続けられていた。ＦＤＩＣと米通貨監督庁（ＯＣＣ）が２０日までに最終案の承認を決めた。今後、ＦＲＢや米証券取引委員会（ＳＥＣ）、米商品先物取引委員会（ＣＦＴＣ）が順次、承認する見通しだ。改定ルールは２０年１月１日付で発効され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2262138829"/>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lang="ja-JP" altLang="en-US" dirty="0"/>
              <a:t>第四：投資銀行にとっては、商業銀行に貸出債権の証券化を働きかけて実施・販売することが、成績につながったこと。つまり、証券会社として株の売買のブローカーとしての仲介業務だけではなく、証券化スキームの推進というビジネスモデルが定着していた（している）こと。</a:t>
            </a:r>
          </a:p>
          <a:p>
            <a:pPr marL="342900" indent="-342900" algn="l">
              <a:lnSpc>
                <a:spcPts val="3500"/>
              </a:lnSpc>
              <a:buFont typeface="Wingdings" panose="05000000000000000000" pitchFamily="2" charset="2"/>
              <a:buChar char="l"/>
            </a:pPr>
            <a:r>
              <a:rPr kumimoji="1" lang="ja-JP" altLang="en-US" dirty="0"/>
              <a:t>第五：デリバティブとポートフォリオ</a:t>
            </a:r>
            <a:r>
              <a:rPr kumimoji="1" lang="en-US" altLang="ja-JP" baseline="30000" dirty="0"/>
              <a:t>※</a:t>
            </a:r>
            <a:r>
              <a:rPr kumimoji="1" lang="ja-JP" altLang="en-US" dirty="0"/>
              <a:t>理論などの金融手法が駆使されたこと。</a:t>
            </a:r>
            <a:r>
              <a:rPr kumimoji="1" lang="en-US" altLang="ja-JP" dirty="0"/>
              <a:t>CDS</a:t>
            </a:r>
            <a:r>
              <a:rPr kumimoji="1" lang="ja-JP" altLang="en-US" dirty="0"/>
              <a:t>（債務保証）を資産担保証券に加えることで、投資家が購入しやすいようにしたり、複数の住宅ローン債権を組み合わせることで、資産担保証券のリスク低下に成功したということ。</a:t>
            </a:r>
          </a:p>
          <a:p>
            <a:pPr marL="360000" algn="l">
              <a:lnSpc>
                <a:spcPts val="3500"/>
              </a:lnSpc>
            </a:pPr>
            <a:r>
              <a:rPr lang="en-US" altLang="ja-JP" sz="2000" dirty="0"/>
              <a:t>※</a:t>
            </a:r>
            <a:r>
              <a:rPr lang="ja-JP" altLang="en-US" sz="2000" dirty="0"/>
              <a:t>もともとは資産として持っている有価証券の束のことであり、現在は、保有資産のセット・組合せ、という意味で使われている。</a:t>
            </a:r>
            <a:endParaRPr kumimoji="1" lang="ja-JP" altLang="en-US" sz="2000"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2694198159"/>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今回の見直しで焦点となっていたのは、投機的取引と判断される基準の明確化だ。現行のボルカー・ルールでは、流動性の提供が目的の顧客向け取引までは禁止していないが、基準が曖昧で、金融機関の売買担当者（トレーダー）が「投機的な自己勘定取引ではない」と証明しない限り、保有期間６０日未満の持ち高はルール違反だった。</a:t>
            </a:r>
          </a:p>
          <a:p>
            <a:pPr marL="360000" algn="l">
              <a:lnSpc>
                <a:spcPts val="3500"/>
              </a:lnSpc>
            </a:pPr>
            <a:r>
              <a:rPr lang="ja-JP" altLang="en-US" dirty="0"/>
              <a:t>　金融機関側がルール違反ではないと証明する必要があるため、事務コストが膨大になり、導入当初から米銀側の不満が大きかった。今回の改定ではこの基準をなくす。トレーダーの取引意図を把握するのは当局も銀行側も困難だからだ。売買の自由度が高まり、市場の流動性が向上すると期待されてい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2100871888"/>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ja-JP" altLang="en-US" dirty="0"/>
              <a:t>　改正では、売買規模の小さい中小金融機関には多くの義務を免除することも決めた。</a:t>
            </a:r>
          </a:p>
          <a:p>
            <a:pPr marL="360000" algn="l">
              <a:lnSpc>
                <a:spcPts val="3500"/>
              </a:lnSpc>
            </a:pPr>
            <a:r>
              <a:rPr lang="ja-JP" altLang="en-US" dirty="0"/>
              <a:t>　ボルカー・ルールはオバマ前政権が１０年に０８年のリーマン・ショックの反省を踏まえて整備したドッド・フランク法（金融規制改革法）の中核として盛り込まれた。当時、一部の金融機関がヘッジファンドのような取引に従事したことを問題視。預金者のお金を高リスク取引に投じないように、自己勘定取引やファンド投資を厳しく制限した。</a:t>
            </a:r>
          </a:p>
          <a:p>
            <a:pPr marL="360000" algn="l">
              <a:lnSpc>
                <a:spcPts val="3500"/>
              </a:lnSpc>
            </a:pPr>
            <a:r>
              <a:rPr lang="ja-JP" altLang="en-US" dirty="0"/>
              <a:t>　ゴールドマン・サックスなど、収入減とコスト増に直面した米大手銀は長年、規制見直しを求めてきており、ようやく規制緩和を勝ち取ったと言える。ただ、大手銀は中小銀がルール適用を免れるのに比べて「恩恵は小さい」（米投資銀行キーフ・ブルエット・アンド・ウッズのアナリスト）との見方が多い。</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1335925918"/>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lnSpc>
                <a:spcPts val="3500"/>
              </a:lnSpc>
            </a:pPr>
            <a:r>
              <a:rPr lang="ja-JP" altLang="en-US" dirty="0"/>
              <a:t>　高リスク取引への厳しい制限は改正後も残る。さらにかつて稼ぎ頭だったトレーディング事業は規制対応や、電子取引の普及による手数料引き下げで構造的に収益を上げにくくなっている。今回の緩和を受けても、同事業が復活すると予想する声はほぼない。</a:t>
            </a:r>
          </a:p>
          <a:p>
            <a:pPr algn="l">
              <a:lnSpc>
                <a:spcPts val="3500"/>
              </a:lnSpc>
            </a:pPr>
            <a:r>
              <a:rPr lang="ja-JP" altLang="en-US" dirty="0"/>
              <a:t>　トランプ政権にとって今回の改正の政治的意味は大きい。オバマ前政権の「遺産」を潰したいトランプ氏は前回の大統領選挙戦中から、ドッド・フランク法が中小銀行に重い負担を押しつけているなどと批判していた。最終的な内容はトランプ氏の主張に比べて大幅に後退したが、２０年の次期大統領選を前に政策実行力をアピールする”。</a:t>
            </a:r>
            <a:endParaRPr lang="en-US" altLang="ja-JP" dirty="0"/>
          </a:p>
          <a:p>
            <a:pPr algn="l">
              <a:lnSpc>
                <a:spcPts val="3500"/>
              </a:lnSpc>
            </a:pPr>
            <a:r>
              <a:rPr lang="ja-JP" altLang="en-US" dirty="0"/>
              <a:t>　第二次トランプ政権がスタートして、この問題がどうなるのか、注目される。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1761107975"/>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lang="ja-JP" altLang="en-US" dirty="0"/>
              <a:t>第六：商業銀行からリスクが必ずしも切り離されていなかったこと。</a:t>
            </a:r>
          </a:p>
          <a:p>
            <a:pPr marL="342900" indent="-342900" algn="l">
              <a:lnSpc>
                <a:spcPts val="3500"/>
              </a:lnSpc>
              <a:buFont typeface="Wingdings" panose="05000000000000000000" pitchFamily="2" charset="2"/>
              <a:buChar char="l"/>
            </a:pPr>
            <a:r>
              <a:rPr kumimoji="1" lang="en-US" altLang="ja-JP" dirty="0"/>
              <a:t>1933</a:t>
            </a:r>
            <a:r>
              <a:rPr kumimoji="1" lang="ja-JP" altLang="en-US" dirty="0"/>
              <a:t>年のグラス・スティーガル法以来、銀行と証券</a:t>
            </a:r>
            <a:r>
              <a:rPr kumimoji="1" lang="en-US" altLang="ja-JP" dirty="0"/>
              <a:t>(</a:t>
            </a:r>
            <a:r>
              <a:rPr kumimoji="1" lang="ja-JP" altLang="en-US" dirty="0"/>
              <a:t>投資銀行</a:t>
            </a:r>
            <a:r>
              <a:rPr kumimoji="1" lang="en-US" altLang="ja-JP" dirty="0"/>
              <a:t>)</a:t>
            </a:r>
            <a:r>
              <a:rPr kumimoji="1" lang="ja-JP" altLang="en-US" dirty="0"/>
              <a:t>は分離されてきたが、</a:t>
            </a:r>
            <a:r>
              <a:rPr kumimoji="1" lang="en-US" altLang="ja-JP" dirty="0"/>
              <a:t>1999</a:t>
            </a:r>
            <a:r>
              <a:rPr kumimoji="1" lang="ja-JP" altLang="en-US" dirty="0"/>
              <a:t>年の金融近代化法</a:t>
            </a:r>
            <a:r>
              <a:rPr kumimoji="1" lang="en-US" altLang="ja-JP" dirty="0"/>
              <a:t>(</a:t>
            </a:r>
            <a:r>
              <a:rPr kumimoji="1" lang="ja-JP" altLang="en-US" dirty="0"/>
              <a:t>グラム・リーチ・ブライリー法</a:t>
            </a:r>
            <a:r>
              <a:rPr kumimoji="1" lang="en-US" altLang="ja-JP" dirty="0"/>
              <a:t>)</a:t>
            </a:r>
            <a:r>
              <a:rPr kumimoji="1" lang="ja-JP" altLang="en-US" dirty="0"/>
              <a:t>で、銀証分離政策は事実上、撤廃されていた。すなわち、子会社または金融持株会社 によって、お互いに乗り入れすることができるようになっていた。</a:t>
            </a:r>
          </a:p>
          <a:p>
            <a:pPr marL="342900" indent="-342900" algn="l">
              <a:lnSpc>
                <a:spcPts val="3500"/>
              </a:lnSpc>
              <a:buFont typeface="Wingdings" panose="05000000000000000000" pitchFamily="2" charset="2"/>
              <a:buChar char="l"/>
            </a:pPr>
            <a:r>
              <a:rPr kumimoji="1" lang="ja-JP" altLang="en-US" dirty="0"/>
              <a:t>サブプライム・ローン危機とその後の世界金融危機で、アメリカの投資銀行は、単独の事業体としてはほぼ姿を消し、商業銀行に吸収された</a:t>
            </a:r>
            <a:r>
              <a:rPr kumimoji="1" lang="en-US" altLang="ja-JP" dirty="0"/>
              <a:t>(</a:t>
            </a:r>
            <a:r>
              <a:rPr kumimoji="1" lang="ja-JP" altLang="en-US" dirty="0"/>
              <a:t>破たんしたリーマン・ブラザーズを除く</a:t>
            </a:r>
            <a:r>
              <a:rPr kumimoji="1" lang="en-US" altLang="ja-JP" dirty="0"/>
              <a:t>)</a:t>
            </a:r>
            <a:r>
              <a:rPr kumimoji="1" lang="ja-JP" altLang="en-US" dirty="0"/>
              <a:t>。銀行と投資銀行は、ますます一体化した。</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1348036369"/>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lang="ja-JP" altLang="en-US" dirty="0"/>
              <a:t>リーマン・ショック以降は、アメリカでも金融危機がさらに進行し、大手投資銀行は商業銀行に吸収されるか、または、廃業した。さらに、商業銀行、生命保険会社の</a:t>
            </a:r>
            <a:r>
              <a:rPr lang="en-US" altLang="ja-JP" dirty="0"/>
              <a:t>AIG</a:t>
            </a:r>
            <a:r>
              <a:rPr lang="ja-JP" altLang="en-US" dirty="0"/>
              <a:t>、住宅金融専門の実質的な公的企業であるファニー・メイ</a:t>
            </a:r>
            <a:r>
              <a:rPr lang="en-US" altLang="ja-JP" baseline="30000" dirty="0"/>
              <a:t>※</a:t>
            </a:r>
            <a:r>
              <a:rPr lang="en-US" altLang="ja-JP" dirty="0"/>
              <a:t>(Fannie Mae)</a:t>
            </a:r>
            <a:r>
              <a:rPr lang="ja-JP" altLang="en-US" dirty="0"/>
              <a:t>とフレディー・マック</a:t>
            </a:r>
            <a:r>
              <a:rPr lang="en-US" altLang="ja-JP" baseline="30000" dirty="0"/>
              <a:t>※</a:t>
            </a:r>
            <a:r>
              <a:rPr lang="en-US" altLang="ja-JP" dirty="0"/>
              <a:t>(Freddie Mac)</a:t>
            </a:r>
            <a:r>
              <a:rPr lang="ja-JP" altLang="en-US" dirty="0"/>
              <a:t>が公的な救済措置を受けることとなった。</a:t>
            </a:r>
          </a:p>
          <a:p>
            <a:pPr marL="360000" algn="l">
              <a:lnSpc>
                <a:spcPts val="3500"/>
              </a:lnSpc>
            </a:pPr>
            <a:r>
              <a:rPr kumimoji="1" lang="en-US" altLang="ja-JP" sz="2000" dirty="0"/>
              <a:t>※</a:t>
            </a:r>
            <a:r>
              <a:rPr kumimoji="1" lang="ja-JP" altLang="en-US" sz="2000" dirty="0"/>
              <a:t>ファニーメイ：連邦住宅抵当公庫（</a:t>
            </a:r>
            <a:r>
              <a:rPr kumimoji="1" lang="en-US" altLang="ja-JP" sz="2000" dirty="0"/>
              <a:t>Federal National Mortgage Association)</a:t>
            </a:r>
            <a:r>
              <a:rPr kumimoji="1" lang="ja-JP" altLang="en-US" sz="2000" dirty="0"/>
              <a:t>のこと。</a:t>
            </a:r>
            <a:r>
              <a:rPr kumimoji="1" lang="en-US" altLang="ja-JP" sz="2000" dirty="0"/>
              <a:t>1938</a:t>
            </a:r>
            <a:r>
              <a:rPr kumimoji="1" lang="ja-JP" altLang="en-US" sz="2000" dirty="0"/>
              <a:t>年に政府系の特殊法人として設立された。国民の住宅保有を促進することを目的とし、金融機関の住宅ローンの保証、および、不動産関連の債権を買い上げて、資産担保証券を発行している。</a:t>
            </a:r>
            <a:r>
              <a:rPr kumimoji="1" lang="en-US" altLang="ja-JP" sz="2000" dirty="0"/>
              <a:t>1968</a:t>
            </a:r>
            <a:r>
              <a:rPr kumimoji="1" lang="ja-JP" altLang="en-US" sz="2000" dirty="0"/>
              <a:t>年に民営化されて株式会社となったが、実質的な公的機関</a:t>
            </a:r>
            <a:r>
              <a:rPr kumimoji="1" lang="en-US" altLang="ja-JP" sz="2000" dirty="0"/>
              <a:t>(GSE: Government Sponsored Entity)</a:t>
            </a:r>
            <a:r>
              <a:rPr kumimoji="1" lang="ja-JP" altLang="en-US" sz="2000" dirty="0"/>
              <a:t>とみなれており、発行する資産担保証券は、米財務省証券と同等の最高の格付けを得てきた。世界金融危機で</a:t>
            </a:r>
            <a:r>
              <a:rPr kumimoji="1" lang="en-US" altLang="ja-JP" sz="2000" dirty="0"/>
              <a:t>2008</a:t>
            </a:r>
            <a:r>
              <a:rPr kumimoji="1" lang="ja-JP" altLang="en-US" sz="2000" dirty="0"/>
              <a:t>年秋に経営が行き詰まり、米政府の管理下に置かれた。</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371368068"/>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60000" algn="l">
              <a:lnSpc>
                <a:spcPts val="3500"/>
              </a:lnSpc>
            </a:pPr>
            <a:r>
              <a:rPr lang="en-US" altLang="ja-JP" sz="2000" dirty="0"/>
              <a:t>※</a:t>
            </a:r>
            <a:r>
              <a:rPr lang="ja-JP" altLang="en-US" sz="2000" dirty="0"/>
              <a:t>フレディーマック：連邦住宅金融抵当金庫</a:t>
            </a:r>
            <a:r>
              <a:rPr lang="en-US" altLang="ja-JP" sz="2000" dirty="0"/>
              <a:t>(Federal Home Loan Mortgage Corporation)</a:t>
            </a:r>
            <a:r>
              <a:rPr lang="ja-JP" altLang="en-US" sz="2000" dirty="0"/>
              <a:t>のこと。ファニー・メイとほとんど同じ業務を営む株式会社。民間企業だが、実質的な公的機関とみなされている。</a:t>
            </a:r>
            <a:r>
              <a:rPr lang="en-US" altLang="ja-JP" sz="2000" dirty="0"/>
              <a:t>2008</a:t>
            </a:r>
            <a:r>
              <a:rPr lang="ja-JP" altLang="en-US" sz="2000" dirty="0"/>
              <a:t>年の秋に米政府の管理下に置かれた。</a:t>
            </a:r>
          </a:p>
          <a:p>
            <a:pPr marL="342900" indent="-342900" algn="l">
              <a:lnSpc>
                <a:spcPts val="3500"/>
              </a:lnSpc>
              <a:buFont typeface="Wingdings" panose="05000000000000000000" pitchFamily="2" charset="2"/>
              <a:buChar char="l"/>
            </a:pPr>
            <a:r>
              <a:rPr kumimoji="1" lang="ja-JP" altLang="en-US" dirty="0"/>
              <a:t>下の表は、アメリカの</a:t>
            </a:r>
            <a:r>
              <a:rPr kumimoji="1" lang="en-US" altLang="ja-JP" dirty="0"/>
              <a:t>GDP</a:t>
            </a:r>
            <a:r>
              <a:rPr kumimoji="1" lang="ja-JP" altLang="en-US" dirty="0"/>
              <a:t>成長率の内訳を見たものである。耐久消費財の落ち込みが、非常に大きいことがわかる。自動車産業などアメリカの製造業は大きな打撃を受け、失業率は上昇していった。</a:t>
            </a:r>
            <a:endParaRPr kumimoji="1" lang="en-US" altLang="ja-JP"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923264056"/>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lang="ja-JP" altLang="en-US" sz="2000" dirty="0"/>
              <a:t>危機後のアメリカ経済の動向</a:t>
            </a:r>
            <a:endParaRPr kumimoji="1" lang="ja-JP" altLang="en-US" sz="2000"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pic>
        <p:nvPicPr>
          <p:cNvPr id="5" name="図 4">
            <a:extLst>
              <a:ext uri="{FF2B5EF4-FFF2-40B4-BE49-F238E27FC236}">
                <a16:creationId xmlns:a16="http://schemas.microsoft.com/office/drawing/2014/main" id="{58A9BCF7-7BC0-4BD3-94B5-988509AD1DB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8744" y="1712594"/>
            <a:ext cx="9661890" cy="4655837"/>
          </a:xfrm>
          <a:prstGeom prst="rect">
            <a:avLst/>
          </a:prstGeom>
          <a:noFill/>
          <a:ln>
            <a:noFill/>
          </a:ln>
        </p:spPr>
      </p:pic>
    </p:spTree>
    <p:custDataLst>
      <p:tags r:id="rId1"/>
    </p:custDataLst>
    <p:extLst>
      <p:ext uri="{BB962C8B-B14F-4D97-AF65-F5344CB8AC3E}">
        <p14:creationId xmlns:p14="http://schemas.microsoft.com/office/powerpoint/2010/main" val="443915377"/>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lang="ja-JP" altLang="en-US" dirty="0"/>
              <a:t>各国の中でもとくに大きなダメージを受けたのが日本である。もともと高齢化が進み、経済成長の見込みが小さかったところに、米中の景気が悪化するとともにドル安・円高も進み、輸出依存度が高い日本は、大きな打撃を受けた。</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spTree>
    <p:custDataLst>
      <p:tags r:id="rId1"/>
    </p:custDataLst>
    <p:extLst>
      <p:ext uri="{BB962C8B-B14F-4D97-AF65-F5344CB8AC3E}">
        <p14:creationId xmlns:p14="http://schemas.microsoft.com/office/powerpoint/2010/main" val="2797438647"/>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ts val="3500"/>
              </a:lnSpc>
              <a:buFont typeface="Wingdings" panose="05000000000000000000" pitchFamily="2" charset="2"/>
              <a:buChar char="l"/>
            </a:pPr>
            <a:r>
              <a:rPr lang="ja-JP" altLang="en-US" dirty="0"/>
              <a:t>下の図は、当時の日本の鉱工業生産指数の動向。</a:t>
            </a:r>
            <a:endParaRPr kumimoji="1" lang="ja-JP" altLang="en-US" sz="2000"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12</a:t>
            </a:r>
            <a:r>
              <a:rPr lang="ja-JP" altLang="en-US" dirty="0"/>
              <a:t>章　危機への対処　</a:t>
            </a:r>
            <a:endParaRPr kumimoji="1" lang="ja-JP" altLang="en-US" dirty="0"/>
          </a:p>
        </p:txBody>
      </p:sp>
      <p:pic>
        <p:nvPicPr>
          <p:cNvPr id="4" name="図 3">
            <a:extLst>
              <a:ext uri="{FF2B5EF4-FFF2-40B4-BE49-F238E27FC236}">
                <a16:creationId xmlns:a16="http://schemas.microsoft.com/office/drawing/2014/main" id="{F7A53BCD-A230-4B72-A4E3-057733CFD987}"/>
              </a:ext>
            </a:extLst>
          </p:cNvPr>
          <p:cNvPicPr>
            <a:picLocks noChangeAspect="1"/>
          </p:cNvPicPr>
          <p:nvPr/>
        </p:nvPicPr>
        <p:blipFill>
          <a:blip r:embed="rId4"/>
          <a:stretch>
            <a:fillRect/>
          </a:stretch>
        </p:blipFill>
        <p:spPr>
          <a:xfrm>
            <a:off x="701607" y="1794952"/>
            <a:ext cx="6921090" cy="4767224"/>
          </a:xfrm>
          <a:prstGeom prst="rect">
            <a:avLst/>
          </a:prstGeom>
        </p:spPr>
      </p:pic>
    </p:spTree>
    <p:custDataLst>
      <p:tags r:id="rId1"/>
    </p:custDataLst>
    <p:extLst>
      <p:ext uri="{BB962C8B-B14F-4D97-AF65-F5344CB8AC3E}">
        <p14:creationId xmlns:p14="http://schemas.microsoft.com/office/powerpoint/2010/main" val="3885206011"/>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9.xml><?xml version="1.0" encoding="utf-8"?>
<p:tagLst xmlns:a="http://schemas.openxmlformats.org/drawingml/2006/main" xmlns:r="http://schemas.openxmlformats.org/officeDocument/2006/relationships" xmlns:p="http://schemas.openxmlformats.org/presentationml/2006/main">
  <p:tag name="TIMING" val="|6.4|21.8|13|12.2|7.1|12|15.6"/>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3335</TotalTime>
  <Words>4789</Words>
  <Application>Microsoft Office PowerPoint</Application>
  <PresentationFormat>ワイド画面</PresentationFormat>
  <Paragraphs>140</Paragraphs>
  <Slides>32</Slides>
  <Notes>32</Notes>
  <HiddenSlides>0</HiddenSlides>
  <MMClips>0</MMClips>
  <ScaleCrop>false</ScaleCrop>
  <HeadingPairs>
    <vt:vector size="6" baseType="variant">
      <vt:variant>
        <vt:lpstr>使用されているフォント</vt:lpstr>
      </vt:variant>
      <vt:variant>
        <vt:i4>4</vt:i4>
      </vt:variant>
      <vt:variant>
        <vt:lpstr>テーマ</vt:lpstr>
      </vt:variant>
      <vt:variant>
        <vt:i4>5</vt:i4>
      </vt:variant>
      <vt:variant>
        <vt:lpstr>スライド タイトル</vt:lpstr>
      </vt:variant>
      <vt:variant>
        <vt:i4>32</vt:i4>
      </vt:variant>
    </vt:vector>
  </HeadingPairs>
  <TitlesOfParts>
    <vt:vector size="41" baseType="lpstr">
      <vt:lpstr>Arial</vt:lpstr>
      <vt:lpstr>Calibri</vt:lpstr>
      <vt:lpstr>Calibri Light</vt:lpstr>
      <vt:lpstr>Wingdings</vt:lpstr>
      <vt:lpstr>Office テーマ</vt:lpstr>
      <vt:lpstr>2_デザインの設定</vt:lpstr>
      <vt:lpstr>3_デザインの設定</vt:lpstr>
      <vt:lpstr>1_デザインの設定</vt:lpstr>
      <vt:lpstr>デザインの設定</vt:lpstr>
      <vt:lpstr>PowerPoint プレゼンテーション</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lpstr>第12章　危機への対処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junmaeda</dc:creator>
  <cp:lastModifiedBy>前田　淳</cp:lastModifiedBy>
  <cp:revision>300</cp:revision>
  <dcterms:created xsi:type="dcterms:W3CDTF">2020-04-12T07:19:24Z</dcterms:created>
  <dcterms:modified xsi:type="dcterms:W3CDTF">2025-01-22T05:50:13Z</dcterms:modified>
</cp:coreProperties>
</file>