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 id="2147483701" r:id="rId3"/>
    <p:sldMasterId id="2147483674" r:id="rId4"/>
    <p:sldMasterId id="2147483660" r:id="rId5"/>
  </p:sldMasterIdLst>
  <p:notesMasterIdLst>
    <p:notesMasterId r:id="rId49"/>
  </p:notesMasterIdLst>
  <p:handoutMasterIdLst>
    <p:handoutMasterId r:id="rId50"/>
  </p:handoutMasterIdLst>
  <p:sldIdLst>
    <p:sldId id="256" r:id="rId6"/>
    <p:sldId id="285" r:id="rId7"/>
    <p:sldId id="258" r:id="rId8"/>
    <p:sldId id="273" r:id="rId9"/>
    <p:sldId id="275" r:id="rId10"/>
    <p:sldId id="259" r:id="rId11"/>
    <p:sldId id="260" r:id="rId12"/>
    <p:sldId id="261" r:id="rId13"/>
    <p:sldId id="263" r:id="rId14"/>
    <p:sldId id="265" r:id="rId15"/>
    <p:sldId id="286" r:id="rId16"/>
    <p:sldId id="283" r:id="rId17"/>
    <p:sldId id="298" r:id="rId18"/>
    <p:sldId id="299" r:id="rId19"/>
    <p:sldId id="300" r:id="rId20"/>
    <p:sldId id="271" r:id="rId21"/>
    <p:sldId id="301" r:id="rId22"/>
    <p:sldId id="302" r:id="rId23"/>
    <p:sldId id="303" r:id="rId24"/>
    <p:sldId id="304" r:id="rId25"/>
    <p:sldId id="305" r:id="rId26"/>
    <p:sldId id="306" r:id="rId27"/>
    <p:sldId id="284"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297" r:id="rId41"/>
    <p:sldId id="319" r:id="rId42"/>
    <p:sldId id="320" r:id="rId43"/>
    <p:sldId id="322" r:id="rId44"/>
    <p:sldId id="321" r:id="rId45"/>
    <p:sldId id="323" r:id="rId46"/>
    <p:sldId id="324" r:id="rId47"/>
    <p:sldId id="325" r:id="rId4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5250" autoAdjust="0"/>
  </p:normalViewPr>
  <p:slideViewPr>
    <p:cSldViewPr snapToGrid="0">
      <p:cViewPr varScale="1">
        <p:scale>
          <a:sx n="80" d="100"/>
          <a:sy n="80" d="100"/>
        </p:scale>
        <p:origin x="72" y="124"/>
      </p:cViewPr>
      <p:guideLst/>
    </p:cSldViewPr>
  </p:slideViewPr>
  <p:notesTextViewPr>
    <p:cViewPr>
      <p:scale>
        <a:sx n="1" d="1"/>
        <a:sy n="1" d="1"/>
      </p:scale>
      <p:origin x="0" y="0"/>
    </p:cViewPr>
  </p:notesTextViewPr>
  <p:notesViewPr>
    <p:cSldViewPr snapToGrid="0">
      <p:cViewPr varScale="1">
        <p:scale>
          <a:sx n="57" d="100"/>
          <a:sy n="57" d="100"/>
        </p:scale>
        <p:origin x="25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E2486A-C254-4978-9D99-C2A82B36D619}" type="datetimeFigureOut">
              <a:rPr kumimoji="1" lang="ja-JP" altLang="en-US" smtClean="0"/>
              <a:t>2022/9/25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6" name="スライド番号プレースホルダー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BD3735-E4A6-45FA-A94F-B476DEBAE3BB}" type="slidenum">
              <a:rPr kumimoji="1" lang="ja-JP" altLang="en-US" smtClean="0"/>
              <a:t>‹#›</a:t>
            </a:fld>
            <a:endParaRPr kumimoji="1" lang="ja-JP" altLang="en-US"/>
          </a:p>
        </p:txBody>
      </p:sp>
    </p:spTree>
    <p:extLst>
      <p:ext uri="{BB962C8B-B14F-4D97-AF65-F5344CB8AC3E}">
        <p14:creationId xmlns:p14="http://schemas.microsoft.com/office/powerpoint/2010/main" val="4076158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DA1EF-D9CD-4AFD-BE82-CFE483286A68}" type="datetimeFigureOut">
              <a:rPr kumimoji="1" lang="ja-JP" altLang="en-US" smtClean="0"/>
              <a:t>2022/9/25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11501-1C33-46B9-9140-509589D034E0}" type="slidenum">
              <a:rPr kumimoji="1" lang="ja-JP" altLang="en-US" smtClean="0"/>
              <a:t>‹#›</a:t>
            </a:fld>
            <a:endParaRPr kumimoji="1" lang="ja-JP" altLang="en-US"/>
          </a:p>
        </p:txBody>
      </p:sp>
    </p:spTree>
    <p:extLst>
      <p:ext uri="{BB962C8B-B14F-4D97-AF65-F5344CB8AC3E}">
        <p14:creationId xmlns:p14="http://schemas.microsoft.com/office/powerpoint/2010/main" val="15511442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a:t>
            </a:fld>
            <a:endParaRPr kumimoji="1" lang="ja-JP" altLang="en-US"/>
          </a:p>
        </p:txBody>
      </p:sp>
    </p:spTree>
    <p:extLst>
      <p:ext uri="{BB962C8B-B14F-4D97-AF65-F5344CB8AC3E}">
        <p14:creationId xmlns:p14="http://schemas.microsoft.com/office/powerpoint/2010/main" val="156276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10</a:t>
            </a:fld>
            <a:endParaRPr kumimoji="1" lang="ja-JP" altLang="en-US"/>
          </a:p>
        </p:txBody>
      </p:sp>
    </p:spTree>
    <p:extLst>
      <p:ext uri="{BB962C8B-B14F-4D97-AF65-F5344CB8AC3E}">
        <p14:creationId xmlns:p14="http://schemas.microsoft.com/office/powerpoint/2010/main" val="159265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11</a:t>
            </a:fld>
            <a:endParaRPr kumimoji="1" lang="ja-JP" altLang="en-US"/>
          </a:p>
        </p:txBody>
      </p:sp>
    </p:spTree>
    <p:extLst>
      <p:ext uri="{BB962C8B-B14F-4D97-AF65-F5344CB8AC3E}">
        <p14:creationId xmlns:p14="http://schemas.microsoft.com/office/powerpoint/2010/main" val="108258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12</a:t>
            </a:fld>
            <a:endParaRPr kumimoji="1" lang="ja-JP" altLang="en-US"/>
          </a:p>
        </p:txBody>
      </p:sp>
    </p:spTree>
    <p:extLst>
      <p:ext uri="{BB962C8B-B14F-4D97-AF65-F5344CB8AC3E}">
        <p14:creationId xmlns:p14="http://schemas.microsoft.com/office/powerpoint/2010/main" val="273319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13</a:t>
            </a:fld>
            <a:endParaRPr kumimoji="1" lang="ja-JP" altLang="en-US"/>
          </a:p>
        </p:txBody>
      </p:sp>
    </p:spTree>
    <p:extLst>
      <p:ext uri="{BB962C8B-B14F-4D97-AF65-F5344CB8AC3E}">
        <p14:creationId xmlns:p14="http://schemas.microsoft.com/office/powerpoint/2010/main" val="340729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14</a:t>
            </a:fld>
            <a:endParaRPr kumimoji="1" lang="ja-JP" altLang="en-US"/>
          </a:p>
        </p:txBody>
      </p:sp>
    </p:spTree>
    <p:extLst>
      <p:ext uri="{BB962C8B-B14F-4D97-AF65-F5344CB8AC3E}">
        <p14:creationId xmlns:p14="http://schemas.microsoft.com/office/powerpoint/2010/main" val="4097314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15</a:t>
            </a:fld>
            <a:endParaRPr kumimoji="1" lang="ja-JP" altLang="en-US"/>
          </a:p>
        </p:txBody>
      </p:sp>
    </p:spTree>
    <p:extLst>
      <p:ext uri="{BB962C8B-B14F-4D97-AF65-F5344CB8AC3E}">
        <p14:creationId xmlns:p14="http://schemas.microsoft.com/office/powerpoint/2010/main" val="160347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16</a:t>
            </a:fld>
            <a:endParaRPr kumimoji="1" lang="ja-JP" altLang="en-US"/>
          </a:p>
        </p:txBody>
      </p:sp>
    </p:spTree>
    <p:extLst>
      <p:ext uri="{BB962C8B-B14F-4D97-AF65-F5344CB8AC3E}">
        <p14:creationId xmlns:p14="http://schemas.microsoft.com/office/powerpoint/2010/main" val="5480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17</a:t>
            </a:fld>
            <a:endParaRPr kumimoji="1" lang="ja-JP" altLang="en-US"/>
          </a:p>
        </p:txBody>
      </p:sp>
    </p:spTree>
    <p:extLst>
      <p:ext uri="{BB962C8B-B14F-4D97-AF65-F5344CB8AC3E}">
        <p14:creationId xmlns:p14="http://schemas.microsoft.com/office/powerpoint/2010/main" val="46937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18</a:t>
            </a:fld>
            <a:endParaRPr kumimoji="1" lang="ja-JP" altLang="en-US"/>
          </a:p>
        </p:txBody>
      </p:sp>
    </p:spTree>
    <p:extLst>
      <p:ext uri="{BB962C8B-B14F-4D97-AF65-F5344CB8AC3E}">
        <p14:creationId xmlns:p14="http://schemas.microsoft.com/office/powerpoint/2010/main" val="139019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19</a:t>
            </a:fld>
            <a:endParaRPr kumimoji="1" lang="ja-JP" altLang="en-US"/>
          </a:p>
        </p:txBody>
      </p:sp>
    </p:spTree>
    <p:extLst>
      <p:ext uri="{BB962C8B-B14F-4D97-AF65-F5344CB8AC3E}">
        <p14:creationId xmlns:p14="http://schemas.microsoft.com/office/powerpoint/2010/main" val="384223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a:t>
            </a:fld>
            <a:endParaRPr kumimoji="1" lang="ja-JP" altLang="en-US"/>
          </a:p>
        </p:txBody>
      </p:sp>
    </p:spTree>
    <p:extLst>
      <p:ext uri="{BB962C8B-B14F-4D97-AF65-F5344CB8AC3E}">
        <p14:creationId xmlns:p14="http://schemas.microsoft.com/office/powerpoint/2010/main" val="1987173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20</a:t>
            </a:fld>
            <a:endParaRPr kumimoji="1" lang="ja-JP" altLang="en-US"/>
          </a:p>
        </p:txBody>
      </p:sp>
    </p:spTree>
    <p:extLst>
      <p:ext uri="{BB962C8B-B14F-4D97-AF65-F5344CB8AC3E}">
        <p14:creationId xmlns:p14="http://schemas.microsoft.com/office/powerpoint/2010/main" val="46937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21</a:t>
            </a:fld>
            <a:endParaRPr kumimoji="1" lang="ja-JP" altLang="en-US"/>
          </a:p>
        </p:txBody>
      </p:sp>
    </p:spTree>
    <p:extLst>
      <p:ext uri="{BB962C8B-B14F-4D97-AF65-F5344CB8AC3E}">
        <p14:creationId xmlns:p14="http://schemas.microsoft.com/office/powerpoint/2010/main" val="1390190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22</a:t>
            </a:fld>
            <a:endParaRPr kumimoji="1" lang="ja-JP" altLang="en-US"/>
          </a:p>
        </p:txBody>
      </p:sp>
    </p:spTree>
    <p:extLst>
      <p:ext uri="{BB962C8B-B14F-4D97-AF65-F5344CB8AC3E}">
        <p14:creationId xmlns:p14="http://schemas.microsoft.com/office/powerpoint/2010/main" val="384223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23</a:t>
            </a:fld>
            <a:endParaRPr kumimoji="1" lang="ja-JP" altLang="en-US"/>
          </a:p>
        </p:txBody>
      </p:sp>
    </p:spTree>
    <p:extLst>
      <p:ext uri="{BB962C8B-B14F-4D97-AF65-F5344CB8AC3E}">
        <p14:creationId xmlns:p14="http://schemas.microsoft.com/office/powerpoint/2010/main" val="113781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24</a:t>
            </a:fld>
            <a:endParaRPr kumimoji="1" lang="ja-JP" altLang="en-US"/>
          </a:p>
        </p:txBody>
      </p:sp>
    </p:spTree>
    <p:extLst>
      <p:ext uri="{BB962C8B-B14F-4D97-AF65-F5344CB8AC3E}">
        <p14:creationId xmlns:p14="http://schemas.microsoft.com/office/powerpoint/2010/main" val="4072012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25</a:t>
            </a:fld>
            <a:endParaRPr kumimoji="1" lang="ja-JP" altLang="en-US"/>
          </a:p>
        </p:txBody>
      </p:sp>
    </p:spTree>
    <p:extLst>
      <p:ext uri="{BB962C8B-B14F-4D97-AF65-F5344CB8AC3E}">
        <p14:creationId xmlns:p14="http://schemas.microsoft.com/office/powerpoint/2010/main" val="406607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26</a:t>
            </a:fld>
            <a:endParaRPr kumimoji="1" lang="ja-JP" altLang="en-US"/>
          </a:p>
        </p:txBody>
      </p:sp>
    </p:spTree>
    <p:extLst>
      <p:ext uri="{BB962C8B-B14F-4D97-AF65-F5344CB8AC3E}">
        <p14:creationId xmlns:p14="http://schemas.microsoft.com/office/powerpoint/2010/main" val="560167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27</a:t>
            </a:fld>
            <a:endParaRPr kumimoji="1" lang="ja-JP" altLang="en-US"/>
          </a:p>
        </p:txBody>
      </p:sp>
    </p:spTree>
    <p:extLst>
      <p:ext uri="{BB962C8B-B14F-4D97-AF65-F5344CB8AC3E}">
        <p14:creationId xmlns:p14="http://schemas.microsoft.com/office/powerpoint/2010/main" val="732841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28</a:t>
            </a:fld>
            <a:endParaRPr kumimoji="1" lang="ja-JP" altLang="en-US"/>
          </a:p>
        </p:txBody>
      </p:sp>
    </p:spTree>
    <p:extLst>
      <p:ext uri="{BB962C8B-B14F-4D97-AF65-F5344CB8AC3E}">
        <p14:creationId xmlns:p14="http://schemas.microsoft.com/office/powerpoint/2010/main" val="284366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29</a:t>
            </a:fld>
            <a:endParaRPr kumimoji="1" lang="ja-JP" altLang="en-US"/>
          </a:p>
        </p:txBody>
      </p:sp>
    </p:spTree>
    <p:extLst>
      <p:ext uri="{BB962C8B-B14F-4D97-AF65-F5344CB8AC3E}">
        <p14:creationId xmlns:p14="http://schemas.microsoft.com/office/powerpoint/2010/main" val="113781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a:t>
            </a:fld>
            <a:endParaRPr kumimoji="1" lang="ja-JP" altLang="en-US"/>
          </a:p>
        </p:txBody>
      </p:sp>
    </p:spTree>
    <p:extLst>
      <p:ext uri="{BB962C8B-B14F-4D97-AF65-F5344CB8AC3E}">
        <p14:creationId xmlns:p14="http://schemas.microsoft.com/office/powerpoint/2010/main" val="2071476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30</a:t>
            </a:fld>
            <a:endParaRPr kumimoji="1" lang="ja-JP" altLang="en-US"/>
          </a:p>
        </p:txBody>
      </p:sp>
    </p:spTree>
    <p:extLst>
      <p:ext uri="{BB962C8B-B14F-4D97-AF65-F5344CB8AC3E}">
        <p14:creationId xmlns:p14="http://schemas.microsoft.com/office/powerpoint/2010/main" val="3788741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31</a:t>
            </a:fld>
            <a:endParaRPr kumimoji="1" lang="ja-JP" altLang="en-US"/>
          </a:p>
        </p:txBody>
      </p:sp>
    </p:spTree>
    <p:extLst>
      <p:ext uri="{BB962C8B-B14F-4D97-AF65-F5344CB8AC3E}">
        <p14:creationId xmlns:p14="http://schemas.microsoft.com/office/powerpoint/2010/main" val="547858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32</a:t>
            </a:fld>
            <a:endParaRPr kumimoji="1" lang="ja-JP" altLang="en-US"/>
          </a:p>
        </p:txBody>
      </p:sp>
    </p:spTree>
    <p:extLst>
      <p:ext uri="{BB962C8B-B14F-4D97-AF65-F5344CB8AC3E}">
        <p14:creationId xmlns:p14="http://schemas.microsoft.com/office/powerpoint/2010/main" val="1137818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33</a:t>
            </a:fld>
            <a:endParaRPr kumimoji="1" lang="ja-JP" altLang="en-US"/>
          </a:p>
        </p:txBody>
      </p:sp>
    </p:spTree>
    <p:extLst>
      <p:ext uri="{BB962C8B-B14F-4D97-AF65-F5344CB8AC3E}">
        <p14:creationId xmlns:p14="http://schemas.microsoft.com/office/powerpoint/2010/main" val="3788741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34</a:t>
            </a:fld>
            <a:endParaRPr kumimoji="1" lang="ja-JP" altLang="en-US"/>
          </a:p>
        </p:txBody>
      </p:sp>
    </p:spTree>
    <p:extLst>
      <p:ext uri="{BB962C8B-B14F-4D97-AF65-F5344CB8AC3E}">
        <p14:creationId xmlns:p14="http://schemas.microsoft.com/office/powerpoint/2010/main" val="1137818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35</a:t>
            </a:fld>
            <a:endParaRPr kumimoji="1" lang="ja-JP" altLang="en-US"/>
          </a:p>
        </p:txBody>
      </p:sp>
    </p:spTree>
    <p:extLst>
      <p:ext uri="{BB962C8B-B14F-4D97-AF65-F5344CB8AC3E}">
        <p14:creationId xmlns:p14="http://schemas.microsoft.com/office/powerpoint/2010/main" val="75770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36</a:t>
            </a:fld>
            <a:endParaRPr kumimoji="1" lang="ja-JP" altLang="en-US"/>
          </a:p>
        </p:txBody>
      </p:sp>
    </p:spTree>
    <p:extLst>
      <p:ext uri="{BB962C8B-B14F-4D97-AF65-F5344CB8AC3E}">
        <p14:creationId xmlns:p14="http://schemas.microsoft.com/office/powerpoint/2010/main" val="2989638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37</a:t>
            </a:fld>
            <a:endParaRPr kumimoji="1" lang="ja-JP" altLang="en-US"/>
          </a:p>
        </p:txBody>
      </p:sp>
    </p:spTree>
    <p:extLst>
      <p:ext uri="{BB962C8B-B14F-4D97-AF65-F5344CB8AC3E}">
        <p14:creationId xmlns:p14="http://schemas.microsoft.com/office/powerpoint/2010/main" val="1987173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38</a:t>
            </a:fld>
            <a:endParaRPr kumimoji="1" lang="ja-JP" altLang="en-US"/>
          </a:p>
        </p:txBody>
      </p:sp>
    </p:spTree>
    <p:extLst>
      <p:ext uri="{BB962C8B-B14F-4D97-AF65-F5344CB8AC3E}">
        <p14:creationId xmlns:p14="http://schemas.microsoft.com/office/powerpoint/2010/main" val="3869338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39</a:t>
            </a:fld>
            <a:endParaRPr kumimoji="1" lang="ja-JP" altLang="en-US"/>
          </a:p>
        </p:txBody>
      </p:sp>
    </p:spTree>
    <p:extLst>
      <p:ext uri="{BB962C8B-B14F-4D97-AF65-F5344CB8AC3E}">
        <p14:creationId xmlns:p14="http://schemas.microsoft.com/office/powerpoint/2010/main" val="42451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4</a:t>
            </a:fld>
            <a:endParaRPr kumimoji="1" lang="ja-JP" altLang="en-US"/>
          </a:p>
        </p:txBody>
      </p:sp>
    </p:spTree>
    <p:extLst>
      <p:ext uri="{BB962C8B-B14F-4D97-AF65-F5344CB8AC3E}">
        <p14:creationId xmlns:p14="http://schemas.microsoft.com/office/powerpoint/2010/main" val="249209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40</a:t>
            </a:fld>
            <a:endParaRPr kumimoji="1" lang="ja-JP" altLang="en-US"/>
          </a:p>
        </p:txBody>
      </p:sp>
    </p:spTree>
    <p:extLst>
      <p:ext uri="{BB962C8B-B14F-4D97-AF65-F5344CB8AC3E}">
        <p14:creationId xmlns:p14="http://schemas.microsoft.com/office/powerpoint/2010/main" val="3734297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41</a:t>
            </a:fld>
            <a:endParaRPr kumimoji="1" lang="ja-JP" altLang="en-US"/>
          </a:p>
        </p:txBody>
      </p:sp>
    </p:spTree>
    <p:extLst>
      <p:ext uri="{BB962C8B-B14F-4D97-AF65-F5344CB8AC3E}">
        <p14:creationId xmlns:p14="http://schemas.microsoft.com/office/powerpoint/2010/main" val="1016553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42</a:t>
            </a:fld>
            <a:endParaRPr kumimoji="1" lang="ja-JP" altLang="en-US"/>
          </a:p>
        </p:txBody>
      </p:sp>
    </p:spTree>
    <p:extLst>
      <p:ext uri="{BB962C8B-B14F-4D97-AF65-F5344CB8AC3E}">
        <p14:creationId xmlns:p14="http://schemas.microsoft.com/office/powerpoint/2010/main" val="581651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43</a:t>
            </a:fld>
            <a:endParaRPr kumimoji="1" lang="ja-JP" altLang="en-US"/>
          </a:p>
        </p:txBody>
      </p:sp>
    </p:spTree>
    <p:extLst>
      <p:ext uri="{BB962C8B-B14F-4D97-AF65-F5344CB8AC3E}">
        <p14:creationId xmlns:p14="http://schemas.microsoft.com/office/powerpoint/2010/main" val="185318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5</a:t>
            </a:fld>
            <a:endParaRPr kumimoji="1" lang="ja-JP" altLang="en-US"/>
          </a:p>
        </p:txBody>
      </p:sp>
    </p:spTree>
    <p:extLst>
      <p:ext uri="{BB962C8B-B14F-4D97-AF65-F5344CB8AC3E}">
        <p14:creationId xmlns:p14="http://schemas.microsoft.com/office/powerpoint/2010/main" val="373051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6</a:t>
            </a:fld>
            <a:endParaRPr kumimoji="1" lang="ja-JP" altLang="en-US"/>
          </a:p>
        </p:txBody>
      </p:sp>
    </p:spTree>
    <p:extLst>
      <p:ext uri="{BB962C8B-B14F-4D97-AF65-F5344CB8AC3E}">
        <p14:creationId xmlns:p14="http://schemas.microsoft.com/office/powerpoint/2010/main" val="214161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7</a:t>
            </a:fld>
            <a:endParaRPr kumimoji="1" lang="ja-JP" altLang="en-US"/>
          </a:p>
        </p:txBody>
      </p:sp>
    </p:spTree>
    <p:extLst>
      <p:ext uri="{BB962C8B-B14F-4D97-AF65-F5344CB8AC3E}">
        <p14:creationId xmlns:p14="http://schemas.microsoft.com/office/powerpoint/2010/main" val="251194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8</a:t>
            </a:fld>
            <a:endParaRPr kumimoji="1" lang="ja-JP" altLang="en-US"/>
          </a:p>
        </p:txBody>
      </p:sp>
    </p:spTree>
    <p:extLst>
      <p:ext uri="{BB962C8B-B14F-4D97-AF65-F5344CB8AC3E}">
        <p14:creationId xmlns:p14="http://schemas.microsoft.com/office/powerpoint/2010/main" val="326941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511501-1C33-46B9-9140-509589D034E0}" type="slidenum">
              <a:rPr kumimoji="1" lang="ja-JP" altLang="en-US" smtClean="0"/>
              <a:t>9</a:t>
            </a:fld>
            <a:endParaRPr kumimoji="1" lang="ja-JP" altLang="en-US"/>
          </a:p>
        </p:txBody>
      </p:sp>
    </p:spTree>
    <p:extLst>
      <p:ext uri="{BB962C8B-B14F-4D97-AF65-F5344CB8AC3E}">
        <p14:creationId xmlns:p14="http://schemas.microsoft.com/office/powerpoint/2010/main" val="195359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p:cNvSpPr>
            <a:spLocks noGrp="1"/>
          </p:cNvSpPr>
          <p:nvPr>
            <p:ph type="dt" sz="half" idx="10"/>
          </p:nvPr>
        </p:nvSpPr>
        <p:spPr/>
        <p:txBody>
          <a:bodyPr/>
          <a:lstStyle/>
          <a:p>
            <a:fld id="{026DFA7C-4F8D-470B-A1AB-BB25CCB9B707}" type="datetime1">
              <a:rPr kumimoji="1" lang="ja-JP" altLang="en-US" smtClean="0"/>
              <a:t>2022/9/25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タイトル 9"/>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88563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DDB483-FDB8-4B66-AEC4-03EA20D8596C}"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324570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856A08-FFB8-4A07-A9CF-34267C9F5426}"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405418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E70892-132D-43F8-8C1F-1B33E49CB960}"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134321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88683B-0EC3-4D7C-95CE-F2516E1DCCB7}"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36988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ABC973-0F92-49D7-9AFA-F399CE8179CC}"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80415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CFD85D-9A4D-49FC-A843-BAD8B568CCB4}"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08918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578E3AA-5B17-443D-AAE7-7D5067A13386}"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236380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9EF4A47-9F84-4C87-9279-516403C9F658}"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44889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4EE0422-883A-4692-9B69-827F877A5CC4}" type="datetime1">
              <a:rPr kumimoji="1" lang="ja-JP" altLang="en-US" smtClean="0"/>
              <a:t>2022/9/25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557576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C74DC46-3661-4FC3-B415-8798A737DE2B}"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55507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47E0F9-5EFA-4562-AD16-74DEBC8541C0}"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C7902E-D286-4B94-BC56-2A8558325CB4}" type="slidenum">
              <a:rPr kumimoji="1" lang="ja-JP" altLang="en-US" smtClean="0"/>
              <a:t>‹#›</a:t>
            </a:fld>
            <a:endParaRPr kumimoji="1" lang="ja-JP" altLang="en-US" dirty="0"/>
          </a:p>
        </p:txBody>
      </p:sp>
    </p:spTree>
    <p:extLst>
      <p:ext uri="{BB962C8B-B14F-4D97-AF65-F5344CB8AC3E}">
        <p14:creationId xmlns:p14="http://schemas.microsoft.com/office/powerpoint/2010/main" val="2267521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BB8E8E-4247-4462-B452-B357BFF98658}" type="datetime1">
              <a:rPr kumimoji="1" lang="ja-JP" altLang="en-US" smtClean="0"/>
              <a:t>2022/9/25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777385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FBA0129-6E8F-4396-AE89-2FC70F3C1DC8}"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3335780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7DE3D1-10D5-4118-9127-B3F958F786F1}"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44603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022036-A8CF-4CFC-A48E-833467CC6E61}"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781032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C24A9C-2BE1-422B-AA65-B1612591ECAA}"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121809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F4DA547-90AD-4701-A6C8-27336E17D868}"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427285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19C06F6-7FE9-4BFF-8123-54DD9037E158}"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4170572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35C47C-225E-498F-A52E-42621E856228}"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17092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41B405-C23F-4D44-B2FD-0954B5C9C0B3}"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2431792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76AC81-6A20-4A7C-85E2-F992258A33AF}"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236753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9D92F5-8EB7-4169-B968-D1B1CDA71AE2}"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1359087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CC5903-6349-4BE5-B997-C55E198A5BEA}" type="datetime1">
              <a:rPr kumimoji="1" lang="ja-JP" altLang="en-US" smtClean="0"/>
              <a:t>2022/9/25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2274401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909FE12-BEEF-4596-B5D9-FB28F79B2023}"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373361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E82434-2B09-4BE6-A552-9397770DF854}" type="datetime1">
              <a:rPr kumimoji="1" lang="ja-JP" altLang="en-US" smtClean="0"/>
              <a:t>2022/9/25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3195231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CD6915-2D2D-49D1-9095-F1174EFF0DA8}"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3777939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0C3808-A616-46CC-BE1B-D90740542550}"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3132064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61C886-FF3C-4C8E-A64D-AB2A872EF092}"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3223720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BB2C1E-F597-4826-8F56-2F99464A1080}"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267631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CB4FBC-1472-423D-AA4B-A3A4345D6D34}"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3683829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D44A02-7F50-4935-95B6-C042D06F21A6}"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2759003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CDE8C6-78C4-4896-A40C-0064E8D1D024}"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82119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2CB2C4D-DE41-4C8C-83C7-B35C92E75773}"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4021632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0FB27A-2842-45D1-8395-EC8343117B99}"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135674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2F4FE83-262F-4D5D-BB2E-E46B2A42AA27}" type="datetime1">
              <a:rPr kumimoji="1" lang="ja-JP" altLang="en-US" smtClean="0"/>
              <a:t>2022/9/25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3112248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9ECD97-E321-482C-925E-456FFBA9EBEA}"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315655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3937A3-D8F9-475B-A631-25DC052CED47}" type="datetime1">
              <a:rPr kumimoji="1" lang="ja-JP" altLang="en-US" smtClean="0"/>
              <a:t>2022/9/25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492548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DF4228-2AB5-410C-8C7E-25E6DBE413D9}"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4237617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AC1ED1-575A-41DD-A045-0005DFBFA15C}"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51938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E528B5-4AEB-4C3A-A8ED-78EE976BA7E6}"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3385742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823E39-B061-4431-89E9-EC731F3C6A92}"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F27B11-74A9-4FF3-B93D-8CD4ADE42620}" type="slidenum">
              <a:rPr kumimoji="1" lang="ja-JP" altLang="en-US" smtClean="0"/>
              <a:t>‹#›</a:t>
            </a:fld>
            <a:endParaRPr kumimoji="1" lang="ja-JP" altLang="en-US"/>
          </a:p>
        </p:txBody>
      </p:sp>
    </p:spTree>
    <p:extLst>
      <p:ext uri="{BB962C8B-B14F-4D97-AF65-F5344CB8AC3E}">
        <p14:creationId xmlns:p14="http://schemas.microsoft.com/office/powerpoint/2010/main" val="1529423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91AA8E2-2AD9-41D3-9BD5-9EBAF2F0723F}"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F27B11-74A9-4FF3-B93D-8CD4ADE42620}" type="slidenum">
              <a:rPr kumimoji="1" lang="ja-JP" altLang="en-US" smtClean="0"/>
              <a:t>‹#›</a:t>
            </a:fld>
            <a:endParaRPr kumimoji="1" lang="ja-JP" altLang="en-US" dirty="0"/>
          </a:p>
        </p:txBody>
      </p:sp>
    </p:spTree>
    <p:extLst>
      <p:ext uri="{BB962C8B-B14F-4D97-AF65-F5344CB8AC3E}">
        <p14:creationId xmlns:p14="http://schemas.microsoft.com/office/powerpoint/2010/main" val="3801456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4D7B09-473A-4596-97C4-E1608D3F27A9}"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131717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349EF72-CB3E-4F82-8200-FD09214F1B55}"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186873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96F500-5FC5-4F81-B32D-CD134C83131B}"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3551860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B72BA70-7430-4EFA-BAA4-2C1805AB4A60}"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357122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3A4457-A826-43BF-8B5F-7F82D85903DE}"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3488626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4A196AA-3B1A-4A99-8CE8-AEEAB4756832}" type="datetime1">
              <a:rPr kumimoji="1" lang="ja-JP" altLang="en-US" smtClean="0"/>
              <a:t>2022/9/25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3610244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0D1CA45-A8EE-4FDD-87DF-BE4C2180BFC9}"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3352987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B589596-4396-475B-BAFF-670B4E4C65DB}" type="datetime1">
              <a:rPr kumimoji="1" lang="ja-JP" altLang="en-US" smtClean="0"/>
              <a:t>2022/9/25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2578000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58CCF-47EF-47E9-A682-D65C43EB1E07}"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768901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D21C0E-0B2B-4E75-953D-7B3BC2F5EECF}"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2099751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E96559-135C-4DAA-991F-30834100C1C7}"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2675003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CBB9FD-27DC-4039-A47A-950D3DD1BF4F}" type="datetime1">
              <a:rPr kumimoji="1" lang="ja-JP" altLang="en-US" smtClean="0"/>
              <a:t>2022/9/25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66577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ACE4D92-1CD5-43F0-A239-8AEBB906CDCD}" type="datetime1">
              <a:rPr kumimoji="1" lang="ja-JP" altLang="en-US" smtClean="0"/>
              <a:t>2022/9/25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3494941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日付プレースホルダー 5"/>
          <p:cNvSpPr>
            <a:spLocks noGrp="1"/>
          </p:cNvSpPr>
          <p:nvPr>
            <p:ph type="dt" sz="half" idx="10"/>
          </p:nvPr>
        </p:nvSpPr>
        <p:spPr/>
        <p:txBody>
          <a:bodyPr/>
          <a:lstStyle/>
          <a:p>
            <a:fld id="{D1D66405-1911-4D2F-B4DC-6507D3374896}" type="datetime1">
              <a:rPr kumimoji="1" lang="ja-JP" altLang="en-US" smtClean="0"/>
              <a:t>2022/9/25</a:t>
            </a:fld>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
        <p:nvSpPr>
          <p:cNvPr id="8" name="スライド番号プレースホルダー 7"/>
          <p:cNvSpPr>
            <a:spLocks noGrp="1"/>
          </p:cNvSpPr>
          <p:nvPr>
            <p:ph type="sldNum" sz="quarter" idx="12"/>
          </p:nvPr>
        </p:nvSpPr>
        <p:spPr/>
        <p:txBody>
          <a:body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103229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25CA54-9F9F-4500-8D26-2A67EFF44DB3}" type="datetime1">
              <a:rPr kumimoji="1" lang="ja-JP" altLang="en-US" smtClean="0"/>
              <a:t>2022/9/25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156568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8FECBC-4F40-47FE-B137-626A979DF050}" type="datetime1">
              <a:rPr kumimoji="1" lang="ja-JP" altLang="en-US" smtClean="0"/>
              <a:t>2022/9/25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228183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C320F0C-03F2-460B-B1B7-AFE40419A343}" type="datetime1">
              <a:rPr kumimoji="1" lang="ja-JP" altLang="en-US" smtClean="0"/>
              <a:t>2022/9/25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C7902E-D286-4B94-BC56-2A8558325CB4}" type="slidenum">
              <a:rPr kumimoji="1" lang="ja-JP" altLang="en-US" smtClean="0"/>
              <a:t>‹#›</a:t>
            </a:fld>
            <a:endParaRPr kumimoji="1" lang="ja-JP" altLang="en-US"/>
          </a:p>
        </p:txBody>
      </p:sp>
    </p:spTree>
    <p:extLst>
      <p:ext uri="{BB962C8B-B14F-4D97-AF65-F5344CB8AC3E}">
        <p14:creationId xmlns:p14="http://schemas.microsoft.com/office/powerpoint/2010/main" val="22458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020A8-F826-42B6-9291-1C176EC26609}" type="datetime1">
              <a:rPr kumimoji="1" lang="ja-JP" altLang="en-US" smtClean="0"/>
              <a:t>2022/9/25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7902E-D286-4B94-BC56-2A8558325CB4}" type="slidenum">
              <a:rPr kumimoji="1" lang="ja-JP" altLang="en-US" smtClean="0"/>
              <a:t>‹#›</a:t>
            </a:fld>
            <a:endParaRPr kumimoji="1" lang="ja-JP" altLang="en-US" dirty="0"/>
          </a:p>
        </p:txBody>
      </p:sp>
    </p:spTree>
    <p:extLst>
      <p:ext uri="{BB962C8B-B14F-4D97-AF65-F5344CB8AC3E}">
        <p14:creationId xmlns:p14="http://schemas.microsoft.com/office/powerpoint/2010/main" val="84881434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1D1F-6287-485A-9C07-5A7874ADA035}" type="datetime1">
              <a:rPr kumimoji="1" lang="ja-JP" altLang="en-US" smtClean="0"/>
              <a:t>2022/9/25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2B5E4-9F34-449E-B1FA-0AD9E774C27B}" type="slidenum">
              <a:rPr kumimoji="1" lang="ja-JP" altLang="en-US" smtClean="0"/>
              <a:t>‹#›</a:t>
            </a:fld>
            <a:endParaRPr kumimoji="1" lang="ja-JP" altLang="en-US"/>
          </a:p>
        </p:txBody>
      </p:sp>
    </p:spTree>
    <p:extLst>
      <p:ext uri="{BB962C8B-B14F-4D97-AF65-F5344CB8AC3E}">
        <p14:creationId xmlns:p14="http://schemas.microsoft.com/office/powerpoint/2010/main" val="9731234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70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6FEF6-2AA0-4B47-A5AD-DB366C5D2F3D}" type="datetime1">
              <a:rPr kumimoji="1" lang="ja-JP" altLang="en-US" smtClean="0"/>
              <a:t>2022/9/25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50909-6F9B-4806-9E01-39F20CAEB65E}" type="slidenum">
              <a:rPr kumimoji="1" lang="ja-JP" altLang="en-US" smtClean="0"/>
              <a:t>‹#›</a:t>
            </a:fld>
            <a:endParaRPr kumimoji="1" lang="ja-JP" altLang="en-US"/>
          </a:p>
        </p:txBody>
      </p:sp>
    </p:spTree>
    <p:extLst>
      <p:ext uri="{BB962C8B-B14F-4D97-AF65-F5344CB8AC3E}">
        <p14:creationId xmlns:p14="http://schemas.microsoft.com/office/powerpoint/2010/main" val="16813437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837DE-37FA-4BD4-B84A-64F643335B71}" type="datetime1">
              <a:rPr kumimoji="1" lang="ja-JP" altLang="en-US" smtClean="0"/>
              <a:t>2022/9/25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27B11-74A9-4FF3-B93D-8CD4ADE42620}" type="slidenum">
              <a:rPr kumimoji="1" lang="ja-JP" altLang="en-US" smtClean="0"/>
              <a:t>‹#›</a:t>
            </a:fld>
            <a:endParaRPr kumimoji="1" lang="ja-JP" altLang="en-US" dirty="0"/>
          </a:p>
        </p:txBody>
      </p:sp>
    </p:spTree>
    <p:extLst>
      <p:ext uri="{BB962C8B-B14F-4D97-AF65-F5344CB8AC3E}">
        <p14:creationId xmlns:p14="http://schemas.microsoft.com/office/powerpoint/2010/main" val="31078979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FC3DE-FD4A-40AB-A647-84687ACC2543}" type="datetime1">
              <a:rPr kumimoji="1" lang="ja-JP" altLang="en-US" smtClean="0"/>
              <a:t>2022/9/25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1D2C1-7675-46BC-9870-BEA07FB2FA3E}" type="slidenum">
              <a:rPr kumimoji="1" lang="ja-JP" altLang="en-US" smtClean="0"/>
              <a:t>‹#›</a:t>
            </a:fld>
            <a:endParaRPr kumimoji="1" lang="ja-JP" altLang="en-US"/>
          </a:p>
        </p:txBody>
      </p:sp>
    </p:spTree>
    <p:extLst>
      <p:ext uri="{BB962C8B-B14F-4D97-AF65-F5344CB8AC3E}">
        <p14:creationId xmlns:p14="http://schemas.microsoft.com/office/powerpoint/2010/main" val="422983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1"/>
            <a:ext cx="10719881" cy="4231532"/>
          </a:xfrm>
        </p:spPr>
        <p:txBody>
          <a:bodyPr/>
          <a:lstStyle/>
          <a:p>
            <a:endParaRPr kumimoji="1" lang="ja-JP" altLang="en-US" dirty="0"/>
          </a:p>
          <a:p>
            <a:endParaRPr lang="ja-JP" altLang="en-US" dirty="0"/>
          </a:p>
          <a:p>
            <a:r>
              <a:rPr kumimoji="1" lang="ja-JP" altLang="en-US" sz="6600" dirty="0"/>
              <a:t>国際金融論</a:t>
            </a:r>
            <a:r>
              <a:rPr kumimoji="1" lang="en-US" altLang="ja-JP" sz="6600" dirty="0"/>
              <a:t>Ⅱ</a:t>
            </a:r>
            <a:endParaRPr kumimoji="1" lang="ja-JP" altLang="en-US" sz="6600" dirty="0"/>
          </a:p>
          <a:p>
            <a:endParaRPr lang="ja-JP" altLang="en-US" dirty="0"/>
          </a:p>
          <a:p>
            <a:r>
              <a:rPr lang="ja-JP" altLang="en-US" dirty="0"/>
              <a:t>北九州市立大学　前田　淳（まえだ　じゅん）</a:t>
            </a:r>
          </a:p>
          <a:p>
            <a:endParaRPr kumimoji="1" lang="ja-JP" altLang="en-US" dirty="0"/>
          </a:p>
        </p:txBody>
      </p:sp>
    </p:spTree>
    <p:extLst>
      <p:ext uri="{BB962C8B-B14F-4D97-AF65-F5344CB8AC3E}">
        <p14:creationId xmlns:p14="http://schemas.microsoft.com/office/powerpoint/2010/main" val="2209537596"/>
      </p:ext>
    </p:extLst>
  </p:cSld>
  <p:clrMapOvr>
    <a:masterClrMapping/>
  </p:clrMapOvr>
  <mc:AlternateContent xmlns:mc="http://schemas.openxmlformats.org/markup-compatibility/2006" xmlns:p14="http://schemas.microsoft.com/office/powerpoint/2010/main">
    <mc:Choice Requires="p14">
      <p:transition spd="slow" p14:dur="2000" advTm="9770"/>
    </mc:Choice>
    <mc:Fallback xmlns="">
      <p:transition spd="slow" advTm="97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342900" indent="-342900" algn="l">
              <a:buFont typeface="Wingdings" panose="05000000000000000000" pitchFamily="2" charset="2"/>
              <a:buChar char="l"/>
            </a:pPr>
            <a:r>
              <a:rPr lang="ja-JP" altLang="en-US" sz="2800" dirty="0"/>
              <a:t>⑥資産通貨（</a:t>
            </a:r>
            <a:r>
              <a:rPr lang="en-US" altLang="ja-JP" sz="2800" dirty="0"/>
              <a:t>asset currency</a:t>
            </a:r>
            <a:r>
              <a:rPr lang="ja-JP" altLang="en-US" sz="2800" dirty="0"/>
              <a:t>）：民間部門が国際的な投資を行う際にどの通貨建ての資産を選択しているのか、という意味である。たとえば、ある国の民間部門が保有している外貨建て資産のうち、米ドルが</a:t>
            </a:r>
            <a:r>
              <a:rPr lang="en-US" altLang="ja-JP" sz="2800" dirty="0"/>
              <a:t>6</a:t>
            </a:r>
            <a:r>
              <a:rPr lang="ja-JP" altLang="en-US" sz="2800" dirty="0"/>
              <a:t>割であれば、ドルが</a:t>
            </a:r>
            <a:r>
              <a:rPr lang="en-US" altLang="ja-JP" sz="2800" dirty="0"/>
              <a:t>60</a:t>
            </a:r>
            <a:r>
              <a:rPr lang="ja-JP" altLang="en-US" sz="2800" dirty="0"/>
              <a:t>パーセント、資産通貨として機能しているということになる。</a:t>
            </a:r>
          </a:p>
          <a:p>
            <a:pPr marL="342900" indent="-342900" algn="l">
              <a:buFont typeface="Wingdings" panose="05000000000000000000" pitchFamily="2" charset="2"/>
              <a:buChar char="l"/>
            </a:pPr>
            <a:r>
              <a:rPr lang="ja-JP" altLang="en-US" sz="2800" dirty="0"/>
              <a:t>（その他）調達通貨（</a:t>
            </a:r>
            <a:r>
              <a:rPr lang="en-US" altLang="ja-JP" sz="2800" dirty="0"/>
              <a:t>finance currency</a:t>
            </a:r>
            <a:r>
              <a:rPr lang="ja-JP" altLang="en-US" sz="2800" dirty="0"/>
              <a:t>）という概念もある。これは、外貨建てで、または、外国の投資家から資金調達する際に、どの通貨建てで調達するか、という意味である。たとえば、ロンドンの債券市場で発行される債券のうち、ポンド建てが</a:t>
            </a:r>
            <a:r>
              <a:rPr lang="en-US" altLang="ja-JP" sz="2800" dirty="0"/>
              <a:t>2</a:t>
            </a:r>
            <a:r>
              <a:rPr lang="ja-JP" altLang="en-US" sz="2800" dirty="0"/>
              <a:t>割、ドル建てが</a:t>
            </a:r>
            <a:r>
              <a:rPr lang="en-US" altLang="ja-JP" sz="2800" dirty="0"/>
              <a:t>3</a:t>
            </a:r>
            <a:r>
              <a:rPr lang="ja-JP" altLang="en-US" sz="2800" dirty="0"/>
              <a:t>割、ユーロ建てが</a:t>
            </a:r>
            <a:r>
              <a:rPr lang="en-US" altLang="ja-JP" sz="2800" dirty="0"/>
              <a:t>5</a:t>
            </a:r>
            <a:r>
              <a:rPr lang="ja-JP" altLang="en-US" sz="2800" dirty="0"/>
              <a:t>割であれば、ドルが</a:t>
            </a:r>
            <a:r>
              <a:rPr lang="en-US" altLang="ja-JP" sz="2800" dirty="0"/>
              <a:t>30</a:t>
            </a:r>
            <a:r>
              <a:rPr lang="ja-JP" altLang="en-US" sz="2800" dirty="0"/>
              <a:t>パーセント、ユーロが</a:t>
            </a:r>
            <a:r>
              <a:rPr lang="en-US" altLang="ja-JP" sz="2800" dirty="0"/>
              <a:t>50</a:t>
            </a:r>
            <a:r>
              <a:rPr lang="ja-JP" altLang="en-US" sz="2800" dirty="0"/>
              <a:t>パーセント、調達通貨として機能していることになる。</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spTree>
    <p:custDataLst>
      <p:tags r:id="rId1"/>
    </p:custDataLst>
    <p:extLst>
      <p:ext uri="{BB962C8B-B14F-4D97-AF65-F5344CB8AC3E}">
        <p14:creationId xmlns:p14="http://schemas.microsoft.com/office/powerpoint/2010/main" val="1344693745"/>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457200" indent="-457200" algn="l">
              <a:buFont typeface="Wingdings" panose="05000000000000000000" pitchFamily="2" charset="2"/>
              <a:buChar char="l"/>
            </a:pPr>
            <a:r>
              <a:rPr lang="ja-JP" altLang="en-US" sz="3200" dirty="0"/>
              <a:t>固定相場制と変動相場制における金融政策と財政政策の効果に関する以上の議論をマンデル＝フレミング・モデルという。その結論を表にすると以下のようになる。</a:t>
            </a:r>
          </a:p>
          <a:p>
            <a:pPr marL="457200" indent="-457200" algn="l">
              <a:buFont typeface="Wingdings" panose="05000000000000000000" pitchFamily="2" charset="2"/>
              <a:buChar char="l"/>
            </a:pPr>
            <a:r>
              <a:rPr lang="ja-JP" altLang="en-US" sz="3200" dirty="0"/>
              <a:t>不胎化や資本移動の制限がある場合では、必ずしもこの限りではないことに注意されたい。</a:t>
            </a:r>
          </a:p>
          <a:p>
            <a:pPr marL="457200" indent="-457200" algn="l">
              <a:buFont typeface="Wingdings" panose="05000000000000000000" pitchFamily="2" charset="2"/>
              <a:buChar char="l"/>
            </a:pPr>
            <a:endParaRPr lang="ja-JP" altLang="en-US" sz="3200" dirty="0"/>
          </a:p>
          <a:p>
            <a:pPr marL="457200" indent="-457200" algn="l">
              <a:buFont typeface="Wingdings" panose="05000000000000000000" pitchFamily="2" charset="2"/>
              <a:buChar char="l"/>
            </a:pPr>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pic>
        <p:nvPicPr>
          <p:cNvPr id="4" name="図 3">
            <a:extLst>
              <a:ext uri="{FF2B5EF4-FFF2-40B4-BE49-F238E27FC236}">
                <a16:creationId xmlns:a16="http://schemas.microsoft.com/office/drawing/2014/main" id="{E41F4E6C-C95F-4763-9A73-3D4C4123B1B7}"/>
              </a:ext>
            </a:extLst>
          </p:cNvPr>
          <p:cNvPicPr>
            <a:picLocks noChangeAspect="1"/>
          </p:cNvPicPr>
          <p:nvPr/>
        </p:nvPicPr>
        <p:blipFill>
          <a:blip r:embed="rId4"/>
          <a:stretch>
            <a:fillRect/>
          </a:stretch>
        </p:blipFill>
        <p:spPr>
          <a:xfrm>
            <a:off x="1132733" y="4433198"/>
            <a:ext cx="8307849" cy="1503325"/>
          </a:xfrm>
          <a:prstGeom prst="rect">
            <a:avLst/>
          </a:prstGeom>
        </p:spPr>
      </p:pic>
    </p:spTree>
    <p:custDataLst>
      <p:tags r:id="rId1"/>
    </p:custDataLst>
    <p:extLst>
      <p:ext uri="{BB962C8B-B14F-4D97-AF65-F5344CB8AC3E}">
        <p14:creationId xmlns:p14="http://schemas.microsoft.com/office/powerpoint/2010/main" val="667751119"/>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lnSpcReduction="10000"/>
          </a:bodyPr>
          <a:lstStyle/>
          <a:p>
            <a:pPr marL="457200" indent="-457200" algn="l">
              <a:buFont typeface="Wingdings" panose="05000000000000000000" pitchFamily="2" charset="2"/>
              <a:buChar char="l"/>
            </a:pPr>
            <a:r>
              <a:rPr lang="ja-JP" altLang="en-US" sz="3200" dirty="0"/>
              <a:t>古典的な固定相場制：特定の</a:t>
            </a:r>
            <a:r>
              <a:rPr lang="en-US" altLang="ja-JP" sz="3200" dirty="0"/>
              <a:t>1</a:t>
            </a:r>
            <a:r>
              <a:rPr lang="ja-JP" altLang="en-US" sz="3200" dirty="0"/>
              <a:t>通貨に対して自国のレートを固定する仲値（なかね）</a:t>
            </a:r>
            <a:r>
              <a:rPr lang="en-US" altLang="ja-JP" sz="3200" dirty="0"/>
              <a:t>―</a:t>
            </a:r>
            <a:r>
              <a:rPr lang="ja-JP" altLang="en-US" sz="3200" dirty="0"/>
              <a:t>これを平価（</a:t>
            </a:r>
            <a:r>
              <a:rPr lang="en-US" altLang="ja-JP" sz="3200" dirty="0"/>
              <a:t>parity</a:t>
            </a:r>
            <a:r>
              <a:rPr lang="ja-JP" altLang="en-US" sz="3200" dirty="0"/>
              <a:t>）という</a:t>
            </a:r>
            <a:r>
              <a:rPr lang="en-US" altLang="ja-JP" sz="3200" dirty="0"/>
              <a:t>―</a:t>
            </a:r>
            <a:r>
              <a:rPr lang="ja-JP" altLang="en-US" sz="3200" dirty="0"/>
              <a:t>を決め、レートがその上下</a:t>
            </a:r>
            <a:r>
              <a:rPr lang="en-US" altLang="ja-JP" sz="3200" dirty="0"/>
              <a:t>1</a:t>
            </a:r>
            <a:r>
              <a:rPr lang="ja-JP" altLang="en-US" sz="3200" dirty="0"/>
              <a:t>パーセントの変動幅に収まるよう、中央銀行が無制限に（つまり徹底的に）介入する制度。第</a:t>
            </a:r>
            <a:r>
              <a:rPr lang="en-US" altLang="ja-JP" sz="3200" dirty="0"/>
              <a:t>2</a:t>
            </a:r>
            <a:r>
              <a:rPr lang="ja-JP" altLang="en-US" sz="3200" dirty="0"/>
              <a:t>次大戦後から</a:t>
            </a:r>
            <a:r>
              <a:rPr lang="en-US" altLang="ja-JP" sz="3200" dirty="0"/>
              <a:t>1973</a:t>
            </a:r>
            <a:r>
              <a:rPr lang="ja-JP" altLang="en-US" sz="3200" dirty="0"/>
              <a:t>年までの旧</a:t>
            </a:r>
            <a:r>
              <a:rPr lang="en-US" altLang="ja-JP" sz="3200" dirty="0"/>
              <a:t>IMF</a:t>
            </a:r>
            <a:r>
              <a:rPr lang="ja-JP" altLang="en-US" sz="3200" dirty="0"/>
              <a:t>体制が典型。</a:t>
            </a:r>
            <a:endParaRPr lang="ja-JP" altLang="en-US" dirty="0"/>
          </a:p>
          <a:p>
            <a:pPr marL="457200" indent="-457200" algn="l">
              <a:buFont typeface="Wingdings" panose="05000000000000000000" pitchFamily="2" charset="2"/>
              <a:buChar char="l"/>
            </a:pPr>
            <a:r>
              <a:rPr kumimoji="1" lang="ja-JP" altLang="en-US" sz="3200" dirty="0"/>
              <a:t>注）旧</a:t>
            </a:r>
            <a:r>
              <a:rPr kumimoji="1" lang="en-US" altLang="ja-JP" sz="3200" dirty="0"/>
              <a:t>IMF</a:t>
            </a:r>
            <a:r>
              <a:rPr lang="ja-JP" altLang="en-US" sz="3200" dirty="0"/>
              <a:t>体制：第</a:t>
            </a:r>
            <a:r>
              <a:rPr lang="en-US" altLang="ja-JP" sz="3200" dirty="0"/>
              <a:t>2</a:t>
            </a:r>
            <a:r>
              <a:rPr lang="ja-JP" altLang="en-US" sz="3200" dirty="0"/>
              <a:t>次大戦後に設立された国際機関・国際通貨基金（</a:t>
            </a:r>
            <a:r>
              <a:rPr lang="en-US" altLang="ja-JP" sz="3200" dirty="0"/>
              <a:t>IMF: International Monetary Fund</a:t>
            </a:r>
            <a:r>
              <a:rPr lang="ja-JP" altLang="en-US" sz="3200" dirty="0"/>
              <a:t>）の下で、加盟各国がドルに対して為替レートを固定し、そのために必要な外貨準備ドルが不足すれば、</a:t>
            </a:r>
            <a:r>
              <a:rPr lang="en-US" altLang="ja-JP" sz="3200" dirty="0"/>
              <a:t>IMF</a:t>
            </a:r>
            <a:r>
              <a:rPr lang="ja-JP" altLang="en-US" sz="3200" dirty="0"/>
              <a:t>が加盟国に融資する制度のこと。</a:t>
            </a:r>
            <a:endParaRPr kumimoji="1" lang="ja-JP" altLang="en-US" sz="32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spTree>
    <p:custDataLst>
      <p:tags r:id="rId1"/>
    </p:custDataLst>
    <p:extLst>
      <p:ext uri="{BB962C8B-B14F-4D97-AF65-F5344CB8AC3E}">
        <p14:creationId xmlns:p14="http://schemas.microsoft.com/office/powerpoint/2010/main" val="2087731206"/>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457200" indent="-457200" algn="l">
              <a:buFont typeface="Wingdings" panose="05000000000000000000" pitchFamily="2" charset="2"/>
              <a:buChar char="l"/>
            </a:pPr>
            <a:r>
              <a:rPr lang="ja-JP" altLang="en-US" sz="3200" dirty="0"/>
              <a:t>管理された変動相場制：通貨当局が急激な為替レートの変動に対しては介入をする制度のこと。現在の先進各国は、ほとんどがこの制度である。レートを意図的に一定レベルに押さえ込もうとする場合と、レートの流れには逆らわないが、ブレーキをかけて減速する程度の介入をする場合の</a:t>
            </a:r>
            <a:r>
              <a:rPr lang="en-US" altLang="ja-JP" sz="3200" dirty="0"/>
              <a:t>2</a:t>
            </a:r>
            <a:r>
              <a:rPr lang="ja-JP" altLang="en-US" sz="3200" dirty="0"/>
              <a:t>通りがある。</a:t>
            </a:r>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spTree>
    <p:custDataLst>
      <p:tags r:id="rId1"/>
    </p:custDataLst>
    <p:extLst>
      <p:ext uri="{BB962C8B-B14F-4D97-AF65-F5344CB8AC3E}">
        <p14:creationId xmlns:p14="http://schemas.microsoft.com/office/powerpoint/2010/main" val="4125254694"/>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134836"/>
            <a:ext cx="11389179" cy="5347607"/>
          </a:xfrm>
        </p:spPr>
        <p:txBody>
          <a:bodyPr>
            <a:normAutofit/>
          </a:bodyPr>
          <a:lstStyle/>
          <a:p>
            <a:pPr marL="457200" indent="-457200" algn="l">
              <a:buFont typeface="Wingdings" panose="05000000000000000000" pitchFamily="2" charset="2"/>
              <a:buChar char="l"/>
            </a:pPr>
            <a:r>
              <a:rPr lang="ja-JP" altLang="en-US" sz="2800" dirty="0"/>
              <a:t>為替リスクの一例を示そう。</a:t>
            </a:r>
            <a:r>
              <a:rPr lang="en-US" altLang="ja-JP" sz="2800" dirty="0"/>
              <a:t>1</a:t>
            </a:r>
            <a:r>
              <a:rPr lang="ja-JP" altLang="en-US" sz="2800" dirty="0"/>
              <a:t>億円の財を輸出した企業が、代金をドルで受け取ることになっているとする。当初、為替レートが</a:t>
            </a:r>
            <a:r>
              <a:rPr lang="en-US" altLang="ja-JP" sz="2800" dirty="0"/>
              <a:t>$1=\100</a:t>
            </a:r>
            <a:r>
              <a:rPr lang="ja-JP" altLang="en-US" sz="2800" dirty="0"/>
              <a:t>だったので、</a:t>
            </a:r>
            <a:r>
              <a:rPr lang="en-US" altLang="ja-JP" sz="2800" dirty="0"/>
              <a:t>100</a:t>
            </a:r>
            <a:r>
              <a:rPr lang="ja-JP" altLang="en-US" sz="2800" dirty="0"/>
              <a:t>万ドル受け取る契約をしたところ、受け取った頃には、</a:t>
            </a:r>
            <a:r>
              <a:rPr lang="en-US" altLang="ja-JP" sz="2800" dirty="0"/>
              <a:t>$1=\80</a:t>
            </a:r>
            <a:r>
              <a:rPr lang="ja-JP" altLang="en-US" sz="2800" dirty="0"/>
              <a:t>と円高になっていれば、</a:t>
            </a:r>
            <a:r>
              <a:rPr lang="en-US" altLang="ja-JP" sz="2800" dirty="0"/>
              <a:t>100</a:t>
            </a:r>
            <a:r>
              <a:rPr lang="ja-JP" altLang="en-US" sz="2800" dirty="0"/>
              <a:t>万ドルを円に換えても</a:t>
            </a:r>
            <a:r>
              <a:rPr lang="en-US" altLang="ja-JP" sz="2800" dirty="0"/>
              <a:t>8000</a:t>
            </a:r>
            <a:r>
              <a:rPr lang="ja-JP" altLang="en-US" sz="2800" dirty="0"/>
              <a:t>万円にしかならない。</a:t>
            </a:r>
            <a:r>
              <a:rPr lang="en-US" altLang="ja-JP" sz="2800" dirty="0"/>
              <a:t>2000</a:t>
            </a:r>
            <a:r>
              <a:rPr lang="ja-JP" altLang="en-US" sz="2800" dirty="0"/>
              <a:t>万円、売上げが減少して損をしたことになる。これを為替差損という。為替差損が出る可能性のことを為替リスクという。</a:t>
            </a:r>
          </a:p>
          <a:p>
            <a:pPr marL="457200" indent="-457200" algn="l">
              <a:buFont typeface="Wingdings" panose="05000000000000000000" pitchFamily="2" charset="2"/>
              <a:buChar char="l"/>
            </a:pPr>
            <a:r>
              <a:rPr lang="ja-JP" altLang="en-US" sz="2800" dirty="0"/>
              <a:t>同様に、海外の支店・子会社が稼いだ利益（外貨建て）を円に換算するときに、円高になっていれば、会計上の評価損がでる。これも為替リスク・為替差損である。為替リスクをもう少し広く解釈して、為替レートの変動により国際競争力が減退する可能性という意味で使われることもある。たとえば、円高になれば、日本の財は輸出先での現地の財に対する競争力、および、輸入財に対する国内での競争力を減らしてしまう。</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18479"/>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312991789"/>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134836"/>
            <a:ext cx="11389179" cy="5347607"/>
          </a:xfrm>
        </p:spPr>
        <p:txBody>
          <a:bodyPr>
            <a:normAutofit/>
          </a:bodyPr>
          <a:lstStyle/>
          <a:p>
            <a:pPr marL="457200" indent="-457200" algn="l">
              <a:buFont typeface="Wingdings" panose="05000000000000000000" pitchFamily="2" charset="2"/>
              <a:buChar char="l"/>
            </a:pPr>
            <a:r>
              <a:rPr lang="ja-JP" altLang="en-US" sz="2800" dirty="0"/>
              <a:t>ある銀行の対顧客ドル・円の為替取引例（単位：</a:t>
            </a:r>
            <a:r>
              <a:rPr lang="en-US" altLang="ja-JP" sz="2800" dirty="0"/>
              <a:t>100</a:t>
            </a:r>
            <a:r>
              <a:rPr lang="ja-JP" altLang="en-US" sz="2800" dirty="0"/>
              <a:t>万ドル）</a:t>
            </a:r>
          </a:p>
          <a:p>
            <a:pPr algn="l"/>
            <a:endParaRPr kumimoji="1" lang="ja-JP" altLang="en-US" sz="2800" dirty="0"/>
          </a:p>
          <a:p>
            <a:pPr algn="l"/>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18479"/>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pic>
        <p:nvPicPr>
          <p:cNvPr id="4" name="図 3">
            <a:extLst>
              <a:ext uri="{FF2B5EF4-FFF2-40B4-BE49-F238E27FC236}">
                <a16:creationId xmlns:a16="http://schemas.microsoft.com/office/drawing/2014/main" id="{2461D68A-337B-461A-860A-85E5C8E954CF}"/>
              </a:ext>
            </a:extLst>
          </p:cNvPr>
          <p:cNvPicPr>
            <a:picLocks noChangeAspect="1"/>
          </p:cNvPicPr>
          <p:nvPr/>
        </p:nvPicPr>
        <p:blipFill>
          <a:blip r:embed="rId4"/>
          <a:stretch>
            <a:fillRect/>
          </a:stretch>
        </p:blipFill>
        <p:spPr>
          <a:xfrm>
            <a:off x="959977" y="2380487"/>
            <a:ext cx="8016383" cy="2918133"/>
          </a:xfrm>
          <a:prstGeom prst="rect">
            <a:avLst/>
          </a:prstGeom>
        </p:spPr>
      </p:pic>
    </p:spTree>
    <p:custDataLst>
      <p:tags r:id="rId1"/>
    </p:custDataLst>
    <p:extLst>
      <p:ext uri="{BB962C8B-B14F-4D97-AF65-F5344CB8AC3E}">
        <p14:creationId xmlns:p14="http://schemas.microsoft.com/office/powerpoint/2010/main" val="2810408212"/>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134836"/>
            <a:ext cx="11389179" cy="5347607"/>
          </a:xfrm>
        </p:spPr>
        <p:txBody>
          <a:bodyPr>
            <a:normAutofit/>
          </a:bodyPr>
          <a:lstStyle/>
          <a:p>
            <a:pPr algn="l"/>
            <a:r>
              <a:rPr lang="en-US" altLang="ja-JP" sz="2800" dirty="0"/>
              <a:t>〔</a:t>
            </a:r>
            <a:r>
              <a:rPr lang="ja-JP" altLang="en-US" sz="2800" dirty="0"/>
              <a:t>練習問題</a:t>
            </a:r>
            <a:r>
              <a:rPr lang="en-US" altLang="ja-JP" sz="2800" dirty="0"/>
              <a:t>〕</a:t>
            </a:r>
            <a:endParaRPr lang="ja-JP" altLang="en-US" sz="2800" dirty="0"/>
          </a:p>
          <a:p>
            <a:pPr algn="l"/>
            <a:r>
              <a:rPr lang="ja-JP" altLang="en-US" sz="2800" dirty="0"/>
              <a:t>　ある日本企業が、ドル建ての資産を</a:t>
            </a:r>
            <a:r>
              <a:rPr lang="en-US" altLang="ja-JP" sz="2800" dirty="0"/>
              <a:t>800</a:t>
            </a:r>
            <a:r>
              <a:rPr lang="ja-JP" altLang="en-US" sz="2800" dirty="0"/>
              <a:t>万ドル、ドル建ての負債を</a:t>
            </a:r>
            <a:r>
              <a:rPr lang="en-US" altLang="ja-JP" sz="2800" dirty="0"/>
              <a:t>1000</a:t>
            </a:r>
            <a:r>
              <a:rPr lang="ja-JP" altLang="en-US" sz="2800" dirty="0"/>
              <a:t>万ドル持っていると仮定する。為替レートが、</a:t>
            </a:r>
            <a:r>
              <a:rPr lang="en-US" altLang="ja-JP" sz="2800" dirty="0"/>
              <a:t>$1=\150</a:t>
            </a:r>
            <a:r>
              <a:rPr lang="ja-JP" altLang="en-US" sz="2800" dirty="0"/>
              <a:t>から</a:t>
            </a:r>
            <a:r>
              <a:rPr lang="en-US" altLang="ja-JP" sz="2800" dirty="0"/>
              <a:t>$1=\130</a:t>
            </a:r>
            <a:r>
              <a:rPr lang="ja-JP" altLang="en-US" sz="2800" dirty="0"/>
              <a:t>に変化したとき、為替評価損益がどのように発生するか、ドル建ての資産側と負債側それぞれについて説明し、その結果、資産・負債の両方あわせて、いくらの損益になるのか、説明しなさい。最後に、資産負債を最初からネットした差額のみで考えても、為替評価損益が同額となることを示しなさい。</a:t>
            </a:r>
          </a:p>
          <a:p>
            <a:pPr algn="l"/>
            <a:r>
              <a:rPr kumimoji="1" lang="ja-JP" altLang="en-US" sz="2800" dirty="0"/>
              <a:t>（解答時間としては、</a:t>
            </a:r>
            <a:r>
              <a:rPr kumimoji="1" lang="en-US" altLang="ja-JP" sz="2800" dirty="0"/>
              <a:t>30</a:t>
            </a:r>
            <a:r>
              <a:rPr kumimoji="1" lang="ja-JP" altLang="en-US" sz="2800" dirty="0"/>
              <a:t>分を想定）</a:t>
            </a:r>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18479"/>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2409257514"/>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algn="l"/>
            <a:r>
              <a:rPr lang="en-US" altLang="ja-JP" sz="3200" dirty="0"/>
              <a:t>〔2</a:t>
            </a:r>
            <a:r>
              <a:rPr lang="ja-JP" altLang="en-US" sz="3200" dirty="0"/>
              <a:t>節　デリバティブ取引</a:t>
            </a:r>
            <a:r>
              <a:rPr lang="en-US" altLang="ja-JP" sz="3200" dirty="0"/>
              <a:t>〕</a:t>
            </a:r>
            <a:endParaRPr lang="ja-JP" altLang="en-US" sz="3200" dirty="0"/>
          </a:p>
          <a:p>
            <a:pPr algn="l"/>
            <a:endParaRPr kumimoji="1" lang="ja-JP" altLang="en-US" sz="2800" dirty="0"/>
          </a:p>
          <a:p>
            <a:pPr marL="457200" indent="-457200" algn="l">
              <a:buFont typeface="Wingdings" panose="05000000000000000000" pitchFamily="2" charset="2"/>
              <a:buChar char="l"/>
            </a:pPr>
            <a:r>
              <a:rPr lang="ja-JP" altLang="en-US" sz="2800" dirty="0"/>
              <a:t>デリバティブ（</a:t>
            </a:r>
            <a:r>
              <a:rPr lang="en-US" altLang="ja-JP" sz="2800" dirty="0"/>
              <a:t>derivative</a:t>
            </a:r>
            <a:r>
              <a:rPr lang="ja-JP" altLang="en-US" sz="2800" dirty="0"/>
              <a:t>）は、金融派生商品と訳されている。すなわち、その価格や取引内容が原資産によって規定されつつ、派生的に決る金融商品のことである。具体的には、スワップ（</a:t>
            </a:r>
            <a:r>
              <a:rPr lang="en-US" altLang="ja-JP" sz="2800" dirty="0"/>
              <a:t>swap</a:t>
            </a:r>
            <a:r>
              <a:rPr lang="ja-JP" altLang="en-US" sz="2800" dirty="0"/>
              <a:t>）、オプション（</a:t>
            </a:r>
            <a:r>
              <a:rPr lang="en-US" altLang="ja-JP" sz="2800" dirty="0"/>
              <a:t>option</a:t>
            </a:r>
            <a:r>
              <a:rPr lang="ja-JP" altLang="en-US" sz="2800" dirty="0"/>
              <a:t>：選択権付売買）、先物（さきもの）（</a:t>
            </a:r>
            <a:r>
              <a:rPr lang="en-US" altLang="ja-JP" sz="2800" dirty="0"/>
              <a:t>future</a:t>
            </a:r>
            <a:r>
              <a:rPr lang="ja-JP" altLang="en-US" sz="2800" dirty="0"/>
              <a:t>）、先渡し（</a:t>
            </a:r>
            <a:r>
              <a:rPr lang="en-US" altLang="ja-JP" sz="2800" dirty="0"/>
              <a:t>forward</a:t>
            </a:r>
            <a:r>
              <a:rPr lang="ja-JP" altLang="en-US" sz="2800" dirty="0"/>
              <a:t>）、信用デリバティブ（</a:t>
            </a:r>
            <a:r>
              <a:rPr lang="en-US" altLang="ja-JP" sz="2800" dirty="0"/>
              <a:t>CDS</a:t>
            </a:r>
            <a:r>
              <a:rPr lang="ja-JP" altLang="en-US" sz="2800" dirty="0"/>
              <a:t>：</a:t>
            </a:r>
            <a:r>
              <a:rPr lang="en-US" altLang="ja-JP" sz="2800" dirty="0"/>
              <a:t>credit default swap</a:t>
            </a:r>
            <a:r>
              <a:rPr lang="ja-JP" altLang="en-US" sz="2800" dirty="0"/>
              <a:t>）の主に</a:t>
            </a:r>
            <a:r>
              <a:rPr lang="en-US" altLang="ja-JP" sz="2800" dirty="0"/>
              <a:t>5</a:t>
            </a:r>
            <a:r>
              <a:rPr lang="ja-JP" altLang="en-US" sz="2800" dirty="0"/>
              <a:t>種類とそれらの組み合わせによって行われる取引である。</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2705793101"/>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デリバティブ取引は、必ずしも国際金融取引のみにかかわるものではないが、以下では、なるべく国際金融にかかわる内容を例にしながら説明する。</a:t>
            </a:r>
          </a:p>
          <a:p>
            <a:pPr marL="457200" indent="-457200" algn="l">
              <a:buFont typeface="Wingdings" panose="05000000000000000000" pitchFamily="2" charset="2"/>
              <a:buChar char="l"/>
            </a:pPr>
            <a:r>
              <a:rPr lang="ja-JP" altLang="en-US" sz="2800" dirty="0"/>
              <a:t>先渡し（</a:t>
            </a:r>
            <a:r>
              <a:rPr lang="en-US" altLang="ja-JP" sz="2800" dirty="0"/>
              <a:t>forward</a:t>
            </a:r>
            <a:r>
              <a:rPr lang="ja-JP" altLang="en-US" sz="2800" dirty="0"/>
              <a:t>）とは、将来の一定時点に資産を引き渡す量・価格を現時点で、相対（あいたい）で決める契約である（ただし、為替取引に関しては、相対での先渡し取引のことを習慣上、先物取引と呼ぶことが多い）。</a:t>
            </a:r>
          </a:p>
          <a:p>
            <a:pPr marL="457200" indent="-457200" algn="l">
              <a:buFont typeface="Wingdings" panose="05000000000000000000" pitchFamily="2" charset="2"/>
              <a:buChar char="l"/>
            </a:pPr>
            <a:r>
              <a:rPr lang="ja-JP" altLang="en-US" sz="2800" dirty="0"/>
              <a:t>相対取引は、店頭（てんとう）（</a:t>
            </a:r>
            <a:r>
              <a:rPr lang="en-US" altLang="ja-JP" sz="2800" dirty="0"/>
              <a:t>OTC: over-the-counter</a:t>
            </a:r>
            <a:r>
              <a:rPr lang="ja-JP" altLang="en-US" sz="2800" dirty="0"/>
              <a:t>）取引ともいい、取引所（</a:t>
            </a:r>
            <a:r>
              <a:rPr lang="en-US" altLang="ja-JP" sz="2800" dirty="0"/>
              <a:t>exchange</a:t>
            </a:r>
            <a:r>
              <a:rPr lang="ja-JP" altLang="en-US" sz="2800" dirty="0"/>
              <a:t>）ではなく、相手と個別に協議する取引のことである。前節の為替リスクとそれへの対応についての説明と重複するが、復習をかねて再度説明しよう。</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551864321"/>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たとえば、</a:t>
            </a:r>
            <a:r>
              <a:rPr lang="en-US" altLang="ja-JP" sz="2800" dirty="0"/>
              <a:t>3</a:t>
            </a:r>
            <a:r>
              <a:rPr lang="ja-JP" altLang="en-US" sz="2800" dirty="0"/>
              <a:t>ヵ月後に輸出代金</a:t>
            </a:r>
            <a:r>
              <a:rPr lang="en-US" altLang="ja-JP" sz="2800" dirty="0"/>
              <a:t>100</a:t>
            </a:r>
            <a:r>
              <a:rPr lang="ja-JP" altLang="en-US" sz="2800" dirty="0"/>
              <a:t>万ドル（原資産）が支払われる日本の企業にとっては、</a:t>
            </a:r>
            <a:r>
              <a:rPr lang="en-US" altLang="ja-JP" sz="2800" dirty="0"/>
              <a:t>3</a:t>
            </a:r>
            <a:r>
              <a:rPr lang="ja-JP" altLang="en-US" sz="2800" dirty="0"/>
              <a:t>ヵ月後に円高になっていれば、その為替レートで</a:t>
            </a:r>
            <a:r>
              <a:rPr lang="en-US" altLang="ja-JP" sz="2800" dirty="0"/>
              <a:t>100</a:t>
            </a:r>
            <a:r>
              <a:rPr lang="ja-JP" altLang="en-US" sz="2800" dirty="0"/>
              <a:t>万ドルを円に換えれば、少ない額しか手に入らない。</a:t>
            </a:r>
          </a:p>
          <a:p>
            <a:pPr marL="457200" indent="-457200" algn="l">
              <a:buFont typeface="Wingdings" panose="05000000000000000000" pitchFamily="2" charset="2"/>
              <a:buChar char="l"/>
            </a:pPr>
            <a:r>
              <a:rPr lang="ja-JP" altLang="en-US" sz="2800" dirty="0"/>
              <a:t>そこで、</a:t>
            </a:r>
            <a:r>
              <a:rPr lang="en-US" altLang="ja-JP" sz="2800" dirty="0"/>
              <a:t>3</a:t>
            </a:r>
            <a:r>
              <a:rPr lang="ja-JP" altLang="en-US" sz="2800" dirty="0"/>
              <a:t>ヵ月後に</a:t>
            </a:r>
            <a:r>
              <a:rPr lang="en-US" altLang="ja-JP" sz="2800" dirty="0"/>
              <a:t>100</a:t>
            </a:r>
            <a:r>
              <a:rPr lang="ja-JP" altLang="en-US" sz="2800" dirty="0"/>
              <a:t>万ドルを円に換える</a:t>
            </a:r>
            <a:r>
              <a:rPr lang="en-US" altLang="ja-JP" sz="2800" dirty="0"/>
              <a:t>3</a:t>
            </a:r>
            <a:r>
              <a:rPr lang="ja-JP" altLang="en-US" sz="2800" dirty="0"/>
              <a:t>ヵ月物のドル売り・円買いの先渡し取引の相手を見つけて、現時点でレート（先渡し為替レート）を契約しておくのである。</a:t>
            </a:r>
          </a:p>
          <a:p>
            <a:pPr marL="457200" indent="-457200" algn="l">
              <a:buFont typeface="Wingdings" panose="05000000000000000000" pitchFamily="2" charset="2"/>
              <a:buChar char="l"/>
            </a:pPr>
            <a:r>
              <a:rPr lang="en-US" altLang="ja-JP" sz="2800" dirty="0"/>
              <a:t>3</a:t>
            </a:r>
            <a:r>
              <a:rPr lang="ja-JP" altLang="en-US" sz="2800" dirty="0"/>
              <a:t>ヵ月後に、その時点の為替レート（直物為替レート）がたとえ円高になっていても、</a:t>
            </a:r>
            <a:r>
              <a:rPr lang="en-US" altLang="ja-JP" sz="2800" dirty="0"/>
              <a:t>3</a:t>
            </a:r>
            <a:r>
              <a:rPr lang="ja-JP" altLang="en-US" sz="2800" dirty="0"/>
              <a:t>ヵ月前に予約したレートで決済できる。</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3674430711"/>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lnSpc>
                <a:spcPts val="3500"/>
              </a:lnSpc>
            </a:pPr>
            <a:r>
              <a:rPr lang="en-US" altLang="ja-JP" dirty="0"/>
              <a:t>※</a:t>
            </a:r>
            <a:r>
              <a:rPr lang="ja-JP" altLang="en-US" dirty="0"/>
              <a:t>各回のスライドのうちエッセンス部分二、三枚ずつを再掲して解説して復習する。</a:t>
            </a:r>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最終回　総まとめ</a:t>
            </a:r>
            <a:endParaRPr kumimoji="1" lang="ja-JP" altLang="en-US" dirty="0"/>
          </a:p>
        </p:txBody>
      </p:sp>
    </p:spTree>
    <p:custDataLst>
      <p:tags r:id="rId1"/>
    </p:custDataLst>
    <p:extLst>
      <p:ext uri="{BB962C8B-B14F-4D97-AF65-F5344CB8AC3E}">
        <p14:creationId xmlns:p14="http://schemas.microsoft.com/office/powerpoint/2010/main" val="934251297"/>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algn="l"/>
            <a:r>
              <a:rPr lang="en-US" altLang="ja-JP" sz="3200" dirty="0"/>
              <a:t>〔2</a:t>
            </a:r>
            <a:r>
              <a:rPr lang="ja-JP" altLang="en-US" sz="3200" dirty="0"/>
              <a:t>節　デリバティブ取引（つづき）</a:t>
            </a:r>
            <a:r>
              <a:rPr lang="en-US" altLang="ja-JP" sz="3200" dirty="0"/>
              <a:t>〕</a:t>
            </a:r>
            <a:endParaRPr lang="ja-JP" altLang="en-US" sz="3200" dirty="0"/>
          </a:p>
          <a:p>
            <a:pPr algn="l"/>
            <a:endParaRPr kumimoji="1" lang="ja-JP" altLang="en-US" sz="2800" dirty="0"/>
          </a:p>
          <a:p>
            <a:pPr marL="457200" indent="-457200" algn="l">
              <a:buFont typeface="Wingdings" panose="05000000000000000000" pitchFamily="2" charset="2"/>
              <a:buChar char="l"/>
            </a:pPr>
            <a:r>
              <a:rPr lang="ja-JP" altLang="en-US" sz="2800" dirty="0">
                <a:solidFill>
                  <a:srgbClr val="FF0000"/>
                </a:solidFill>
              </a:rPr>
              <a:t>オプション</a:t>
            </a:r>
            <a:r>
              <a:rPr lang="ja-JP" altLang="en-US" sz="2800" dirty="0"/>
              <a:t>（選択権付売買）取引は、先渡しの取引がさらに変形したような取引。</a:t>
            </a:r>
            <a:endParaRPr lang="en-US" altLang="ja-JP" sz="2800" dirty="0"/>
          </a:p>
          <a:p>
            <a:pPr marL="457200" indent="-457200" algn="l">
              <a:buFont typeface="Wingdings" panose="05000000000000000000" pitchFamily="2" charset="2"/>
              <a:buChar char="l"/>
            </a:pPr>
            <a:r>
              <a:rPr lang="ja-JP" altLang="en-US" sz="2800" dirty="0"/>
              <a:t>たとえば、先渡し取引ならば、「</a:t>
            </a:r>
            <a:r>
              <a:rPr lang="en-US" altLang="ja-JP" sz="2800" dirty="0"/>
              <a:t>A</a:t>
            </a:r>
            <a:r>
              <a:rPr lang="ja-JP" altLang="en-US" sz="2800" dirty="0"/>
              <a:t>が</a:t>
            </a:r>
            <a:r>
              <a:rPr lang="en-US" altLang="ja-JP" sz="2800" dirty="0"/>
              <a:t>B</a:t>
            </a:r>
            <a:r>
              <a:rPr lang="ja-JP" altLang="en-US" sz="2800" dirty="0"/>
              <a:t>に対して、</a:t>
            </a:r>
            <a:r>
              <a:rPr lang="en-US" altLang="ja-JP" sz="2800" dirty="0"/>
              <a:t>70</a:t>
            </a:r>
            <a:r>
              <a:rPr lang="ja-JP" altLang="en-US" sz="2800" dirty="0"/>
              <a:t>日後に</a:t>
            </a:r>
            <a:r>
              <a:rPr lang="en-US" altLang="ja-JP" sz="2800" dirty="0"/>
              <a:t>2000</a:t>
            </a:r>
            <a:r>
              <a:rPr lang="ja-JP" altLang="en-US" sz="2800" dirty="0"/>
              <a:t>万ドルを</a:t>
            </a:r>
            <a:r>
              <a:rPr lang="en-US" altLang="ja-JP" sz="2800" dirty="0"/>
              <a:t>$1=\110</a:t>
            </a:r>
            <a:r>
              <a:rPr lang="ja-JP" altLang="en-US" sz="2800" dirty="0"/>
              <a:t>のレートで売る」という契約。</a:t>
            </a:r>
          </a:p>
          <a:p>
            <a:pPr marL="457200" indent="-457200" algn="l">
              <a:buFont typeface="Wingdings" panose="05000000000000000000" pitchFamily="2" charset="2"/>
              <a:buChar char="l"/>
            </a:pPr>
            <a:r>
              <a:rPr lang="ja-JP" altLang="en-US" sz="2800" dirty="0"/>
              <a:t>これがオプション取引になると、「</a:t>
            </a:r>
            <a:r>
              <a:rPr lang="en-US" altLang="ja-JP" sz="2800" dirty="0"/>
              <a:t>A</a:t>
            </a:r>
            <a:r>
              <a:rPr lang="ja-JP" altLang="en-US" sz="2800" dirty="0"/>
              <a:t>が</a:t>
            </a:r>
            <a:r>
              <a:rPr lang="en-US" altLang="ja-JP" sz="2800" dirty="0"/>
              <a:t>B</a:t>
            </a:r>
            <a:r>
              <a:rPr lang="ja-JP" altLang="en-US" sz="2800" dirty="0"/>
              <a:t>に対して、</a:t>
            </a:r>
            <a:r>
              <a:rPr lang="en-US" altLang="ja-JP" sz="2800" dirty="0"/>
              <a:t>70</a:t>
            </a:r>
            <a:r>
              <a:rPr lang="ja-JP" altLang="en-US" sz="2800" dirty="0"/>
              <a:t>日後に</a:t>
            </a:r>
            <a:r>
              <a:rPr lang="en-US" altLang="ja-JP" sz="2800" dirty="0"/>
              <a:t>2000</a:t>
            </a:r>
            <a:r>
              <a:rPr lang="ja-JP" altLang="en-US" sz="2800" dirty="0"/>
              <a:t>万ドルを</a:t>
            </a:r>
            <a:r>
              <a:rPr lang="en-US" altLang="ja-JP" sz="2800" dirty="0"/>
              <a:t>$1=\110</a:t>
            </a:r>
            <a:r>
              <a:rPr lang="ja-JP" altLang="en-US" sz="2800" dirty="0"/>
              <a:t>のレートで売る権利を買う」という内容（一例）。</a:t>
            </a:r>
          </a:p>
          <a:p>
            <a:pPr marL="457200" indent="-457200" algn="l">
              <a:buFont typeface="Wingdings" panose="05000000000000000000" pitchFamily="2" charset="2"/>
              <a:buChar char="l"/>
            </a:pPr>
            <a:r>
              <a:rPr kumimoji="1" lang="en-US" altLang="ja-JP" sz="2800" dirty="0"/>
              <a:t>70</a:t>
            </a:r>
            <a:r>
              <a:rPr kumimoji="1" lang="ja-JP" altLang="en-US" sz="2800" dirty="0"/>
              <a:t>日後に</a:t>
            </a:r>
            <a:r>
              <a:rPr kumimoji="1" lang="en-US" altLang="ja-JP" sz="2800" dirty="0"/>
              <a:t>A</a:t>
            </a:r>
            <a:r>
              <a:rPr kumimoji="1" lang="ja-JP" altLang="en-US" sz="2800" dirty="0"/>
              <a:t>は、この権利を行使して</a:t>
            </a:r>
            <a:r>
              <a:rPr kumimoji="1" lang="en-US" altLang="ja-JP" sz="2800" dirty="0"/>
              <a:t>B</a:t>
            </a:r>
            <a:r>
              <a:rPr kumimoji="1" lang="ja-JP" altLang="en-US" sz="2800" dirty="0"/>
              <a:t>に</a:t>
            </a:r>
            <a:r>
              <a:rPr kumimoji="1" lang="en-US" altLang="ja-JP" sz="2800" dirty="0"/>
              <a:t>2000</a:t>
            </a:r>
            <a:r>
              <a:rPr kumimoji="1" lang="ja-JP" altLang="en-US" sz="2800" dirty="0"/>
              <a:t>万ドルを売ってもよいし、権利放棄して売らなくてもよい。</a:t>
            </a:r>
          </a:p>
          <a:p>
            <a:pPr marL="457200" indent="-457200" algn="l">
              <a:buFont typeface="Wingdings" panose="05000000000000000000" pitchFamily="2" charset="2"/>
              <a:buChar char="l"/>
            </a:pPr>
            <a:r>
              <a:rPr lang="ja-JP" altLang="en-US" sz="2800" dirty="0"/>
              <a:t>先渡しは契約通り実行しなくてはならないが、オプションは選択できる。</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368414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こうした権利の購入は有料であり、</a:t>
            </a:r>
            <a:r>
              <a:rPr lang="en-US" altLang="ja-JP" sz="2800" dirty="0"/>
              <a:t>A</a:t>
            </a:r>
            <a:r>
              <a:rPr lang="ja-JP" altLang="en-US" sz="2800" dirty="0"/>
              <a:t>はＢにその料金（オプションのこの権利料のことを</a:t>
            </a:r>
            <a:r>
              <a:rPr lang="ja-JP" altLang="en-US" sz="2800" dirty="0">
                <a:solidFill>
                  <a:srgbClr val="FF0000"/>
                </a:solidFill>
              </a:rPr>
              <a:t>プレミアム</a:t>
            </a:r>
            <a:r>
              <a:rPr lang="ja-JP" altLang="en-US" sz="2800" dirty="0"/>
              <a:t>という。リスク回避のためのコストなので、一種の保険料という表現がされることもある）を支払う。つまり、先の文はより詳細に書くと、「</a:t>
            </a:r>
            <a:r>
              <a:rPr lang="en-US" altLang="ja-JP" sz="2800" dirty="0"/>
              <a:t>A</a:t>
            </a:r>
            <a:r>
              <a:rPr lang="ja-JP" altLang="en-US" sz="2800" dirty="0"/>
              <a:t>が</a:t>
            </a:r>
            <a:r>
              <a:rPr lang="en-US" altLang="ja-JP" sz="2800" dirty="0"/>
              <a:t>B</a:t>
            </a:r>
            <a:r>
              <a:rPr lang="ja-JP" altLang="en-US" sz="2800" dirty="0"/>
              <a:t>に対して、</a:t>
            </a:r>
            <a:r>
              <a:rPr lang="en-US" altLang="ja-JP" sz="2800" dirty="0"/>
              <a:t>70</a:t>
            </a:r>
            <a:r>
              <a:rPr lang="ja-JP" altLang="en-US" sz="2800" dirty="0"/>
              <a:t>日後に</a:t>
            </a:r>
            <a:r>
              <a:rPr lang="en-US" altLang="ja-JP" sz="2800" dirty="0"/>
              <a:t>2000</a:t>
            </a:r>
            <a:r>
              <a:rPr lang="ja-JP" altLang="en-US" sz="2800" dirty="0"/>
              <a:t>万ドルを</a:t>
            </a:r>
            <a:r>
              <a:rPr lang="en-US" altLang="ja-JP" sz="2800" dirty="0"/>
              <a:t>$1=\110</a:t>
            </a:r>
            <a:r>
              <a:rPr lang="ja-JP" altLang="en-US" sz="2800" dirty="0"/>
              <a:t>のレートで売る権利を</a:t>
            </a:r>
            <a:r>
              <a:rPr lang="en-US" altLang="ja-JP" sz="2800" dirty="0"/>
              <a:t>B</a:t>
            </a:r>
            <a:r>
              <a:rPr lang="ja-JP" altLang="en-US" sz="2800" dirty="0"/>
              <a:t>から</a:t>
            </a:r>
            <a:r>
              <a:rPr lang="en-US" altLang="ja-JP" sz="2800" dirty="0"/>
              <a:t>200</a:t>
            </a:r>
            <a:r>
              <a:rPr lang="ja-JP" altLang="en-US" sz="2800" dirty="0"/>
              <a:t>万ドルで買う」ということになる（</a:t>
            </a:r>
            <a:r>
              <a:rPr lang="en-US" altLang="ja-JP" sz="2800" dirty="0"/>
              <a:t>B</a:t>
            </a:r>
            <a:r>
              <a:rPr lang="ja-JP" altLang="en-US" sz="2800" dirty="0"/>
              <a:t>は</a:t>
            </a:r>
            <a:r>
              <a:rPr lang="en-US" altLang="ja-JP" sz="2800" dirty="0"/>
              <a:t>A</a:t>
            </a:r>
            <a:r>
              <a:rPr lang="ja-JP" altLang="en-US" sz="2800" dirty="0"/>
              <a:t>に権利を売って、</a:t>
            </a:r>
            <a:r>
              <a:rPr lang="en-US" altLang="ja-JP" sz="2800" dirty="0"/>
              <a:t>200</a:t>
            </a:r>
            <a:r>
              <a:rPr lang="ja-JP" altLang="en-US" sz="2800" dirty="0"/>
              <a:t>万ドルが収入となる）。以下、株式で説明する。なお、取引の数量は本質的ではないので、一単位当たりの取引のみで説明する。</a:t>
            </a:r>
          </a:p>
          <a:p>
            <a:pPr marL="457200" indent="-457200" algn="l">
              <a:buFont typeface="Wingdings" panose="05000000000000000000" pitchFamily="2" charset="2"/>
              <a:buChar char="l"/>
            </a:pPr>
            <a:r>
              <a:rPr lang="ja-JP" altLang="en-US" sz="2800" dirty="0"/>
              <a:t>例えば、あなたが</a:t>
            </a:r>
            <a:r>
              <a:rPr lang="en-US" altLang="ja-JP" sz="2800" dirty="0"/>
              <a:t>A</a:t>
            </a:r>
            <a:r>
              <a:rPr lang="ja-JP" altLang="en-US" sz="2800" dirty="0"/>
              <a:t>社株を</a:t>
            </a:r>
            <a:r>
              <a:rPr lang="en-US" altLang="ja-JP" sz="2800" dirty="0"/>
              <a:t>3</a:t>
            </a:r>
            <a:r>
              <a:rPr lang="ja-JP" altLang="en-US" sz="2800" dirty="0"/>
              <a:t>ヵ月以内</a:t>
            </a:r>
            <a:r>
              <a:rPr lang="en-US" altLang="ja-JP" sz="2800" baseline="30000" dirty="0"/>
              <a:t>※</a:t>
            </a:r>
            <a:r>
              <a:rPr lang="ja-JP" altLang="en-US" sz="2800" dirty="0"/>
              <a:t>に</a:t>
            </a:r>
            <a:r>
              <a:rPr lang="en-US" altLang="ja-JP" sz="2800" dirty="0"/>
              <a:t>100</a:t>
            </a:r>
            <a:r>
              <a:rPr lang="ja-JP" altLang="en-US" sz="2800" dirty="0"/>
              <a:t>ドルで売る権利（プット）を買ったと仮定しよう（この権利行使の際に適用されるレートを</a:t>
            </a:r>
            <a:r>
              <a:rPr lang="ja-JP" altLang="en-US" sz="2800" dirty="0">
                <a:solidFill>
                  <a:srgbClr val="FF0000"/>
                </a:solidFill>
              </a:rPr>
              <a:t>権利行使価格</a:t>
            </a:r>
            <a:r>
              <a:rPr lang="ja-JP" altLang="en-US" sz="2800" dirty="0"/>
              <a:t>：</a:t>
            </a:r>
            <a:r>
              <a:rPr lang="en-US" altLang="ja-JP" sz="2800" dirty="0"/>
              <a:t>strike price</a:t>
            </a:r>
            <a:r>
              <a:rPr lang="ja-JP" altLang="en-US" sz="2800" dirty="0"/>
              <a:t>という）。</a:t>
            </a:r>
          </a:p>
          <a:p>
            <a:pPr marL="360000" algn="l"/>
            <a:r>
              <a:rPr lang="en-US" altLang="ja-JP" sz="2800" dirty="0"/>
              <a:t>※ </a:t>
            </a:r>
            <a:r>
              <a:rPr lang="ja-JP" altLang="en-US" sz="2800" dirty="0"/>
              <a:t>このように何ヵ月</a:t>
            </a:r>
            <a:r>
              <a:rPr lang="ja-JP" altLang="en-US" sz="2800" dirty="0">
                <a:solidFill>
                  <a:srgbClr val="FF0000"/>
                </a:solidFill>
              </a:rPr>
              <a:t>以内</a:t>
            </a:r>
            <a:r>
              <a:rPr lang="ja-JP" altLang="en-US" sz="2800" dirty="0"/>
              <a:t>という場合をアメリカン型、何ヵ月後にという場合をヨーロピアン型という。売る権利を</a:t>
            </a:r>
            <a:r>
              <a:rPr lang="ja-JP" altLang="en-US" sz="2800" dirty="0">
                <a:solidFill>
                  <a:srgbClr val="FF0000"/>
                </a:solidFill>
              </a:rPr>
              <a:t>プット</a:t>
            </a:r>
            <a:r>
              <a:rPr lang="ja-JP" altLang="en-US" sz="2800" dirty="0"/>
              <a:t>、買う権利を</a:t>
            </a:r>
            <a:r>
              <a:rPr lang="ja-JP" altLang="en-US" sz="2800" dirty="0">
                <a:solidFill>
                  <a:srgbClr val="FF0000"/>
                </a:solidFill>
              </a:rPr>
              <a:t>コール</a:t>
            </a:r>
            <a:r>
              <a:rPr lang="ja-JP" altLang="en-US" sz="2800" dirty="0"/>
              <a:t>という。</a:t>
            </a:r>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319551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その際、権利を売った相手（すなわち、権利行使する場合には、この相手はＡ社株をあなたから買い取らなければならない）に対して手数料としてオプション料を支払う。それを</a:t>
            </a:r>
            <a:r>
              <a:rPr lang="en-US" altLang="ja-JP" sz="2800" dirty="0"/>
              <a:t>5</a:t>
            </a:r>
            <a:r>
              <a:rPr lang="ja-JP" altLang="en-US" sz="2800" dirty="0"/>
              <a:t>ドルと仮定する。</a:t>
            </a:r>
          </a:p>
          <a:p>
            <a:pPr marL="457200" indent="-457200" algn="l">
              <a:buFont typeface="Wingdings" panose="05000000000000000000" pitchFamily="2" charset="2"/>
              <a:buChar char="l"/>
            </a:pPr>
            <a:r>
              <a:rPr lang="en-US" altLang="ja-JP" sz="2800" dirty="0"/>
              <a:t>A</a:t>
            </a:r>
            <a:r>
              <a:rPr lang="ja-JP" altLang="en-US" sz="2800" dirty="0"/>
              <a:t>社株の現物市場での値段（原資産価格）が、</a:t>
            </a:r>
            <a:r>
              <a:rPr lang="en-US" altLang="ja-JP" sz="2800" dirty="0"/>
              <a:t>80</a:t>
            </a:r>
            <a:r>
              <a:rPr lang="ja-JP" altLang="en-US" sz="2800" dirty="0"/>
              <a:t>ドルや</a:t>
            </a:r>
            <a:r>
              <a:rPr lang="en-US" altLang="ja-JP" sz="2800" dirty="0"/>
              <a:t>90</a:t>
            </a:r>
            <a:r>
              <a:rPr lang="ja-JP" altLang="en-US" sz="2800" dirty="0"/>
              <a:t>ドルならば、権利を行使して</a:t>
            </a:r>
            <a:r>
              <a:rPr lang="en-US" altLang="ja-JP" sz="2800" dirty="0"/>
              <a:t>100</a:t>
            </a:r>
            <a:r>
              <a:rPr lang="ja-JP" altLang="en-US" sz="2800" dirty="0"/>
              <a:t>ドルで売れば得である。最初</a:t>
            </a:r>
            <a:r>
              <a:rPr lang="en-US" altLang="ja-JP" sz="2800" dirty="0"/>
              <a:t>A</a:t>
            </a:r>
            <a:r>
              <a:rPr lang="ja-JP" altLang="en-US" sz="2800" dirty="0"/>
              <a:t>社株を持っていなくても、現物市場において</a:t>
            </a:r>
            <a:r>
              <a:rPr lang="en-US" altLang="ja-JP" sz="2800" dirty="0"/>
              <a:t>80</a:t>
            </a:r>
            <a:r>
              <a:rPr lang="ja-JP" altLang="en-US" sz="2800" dirty="0"/>
              <a:t>ドルで購入し、プットを行使すれば</a:t>
            </a:r>
            <a:r>
              <a:rPr lang="en-US" altLang="ja-JP" sz="2800" dirty="0"/>
              <a:t>100</a:t>
            </a:r>
            <a:r>
              <a:rPr lang="ja-JP" altLang="en-US" sz="2800" dirty="0"/>
              <a:t>ドルで売ることができるからである。</a:t>
            </a:r>
          </a:p>
          <a:p>
            <a:pPr marL="457200" indent="-457200" algn="l">
              <a:buFont typeface="Wingdings" panose="05000000000000000000" pitchFamily="2" charset="2"/>
              <a:buChar char="l"/>
            </a:pPr>
            <a:r>
              <a:rPr lang="ja-JP" altLang="en-US" sz="2800" dirty="0"/>
              <a:t>しかし、原資産価格が</a:t>
            </a:r>
            <a:r>
              <a:rPr lang="en-US" altLang="ja-JP" sz="2800" dirty="0"/>
              <a:t>100</a:t>
            </a:r>
            <a:r>
              <a:rPr lang="ja-JP" altLang="en-US" sz="2800" dirty="0"/>
              <a:t>ドルならば、権利を行使してもしなくても同じである。</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203263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信用デリバティブすなわち</a:t>
            </a:r>
            <a:r>
              <a:rPr lang="en-US" altLang="ja-JP" sz="2800" dirty="0"/>
              <a:t>CDS</a:t>
            </a:r>
            <a:r>
              <a:rPr lang="ja-JP" altLang="en-US" sz="2800" dirty="0"/>
              <a:t>（</a:t>
            </a:r>
            <a:r>
              <a:rPr lang="en-US" altLang="ja-JP" sz="2800" dirty="0"/>
              <a:t>credit default swap</a:t>
            </a:r>
            <a:r>
              <a:rPr lang="ja-JP" altLang="en-US" sz="2800" dirty="0"/>
              <a:t>）とは、いわば、債務の保証である。</a:t>
            </a:r>
            <a:r>
              <a:rPr lang="en-US" altLang="ja-JP" sz="2800" dirty="0"/>
              <a:t>PIMCO</a:t>
            </a:r>
            <a:r>
              <a:rPr lang="ja-JP" altLang="en-US" sz="2800" dirty="0"/>
              <a:t>ジャパンのサイトなどを参考にしながら説明する。</a:t>
            </a:r>
          </a:p>
          <a:p>
            <a:pPr marL="360000" algn="l"/>
            <a:r>
              <a:rPr lang="en-US" altLang="ja-JP" sz="2800" dirty="0"/>
              <a:t>※https://japan.pimco.com/ja-</a:t>
            </a:r>
            <a:r>
              <a:rPr lang="en-US" altLang="ja-JP" sz="2800" dirty="0" err="1"/>
              <a:t>jp</a:t>
            </a:r>
            <a:r>
              <a:rPr lang="en-US" altLang="ja-JP" sz="2800" dirty="0"/>
              <a:t>/resources/education/bond-basic-what-is-</a:t>
            </a:r>
            <a:r>
              <a:rPr lang="en-US" altLang="ja-JP" sz="2800" dirty="0" err="1"/>
              <a:t>cds</a:t>
            </a:r>
            <a:r>
              <a:rPr lang="ja-JP" altLang="en-US" sz="2800" dirty="0"/>
              <a:t>、アクセス日：</a:t>
            </a:r>
            <a:r>
              <a:rPr lang="en-US" altLang="ja-JP" sz="2800" dirty="0"/>
              <a:t>2018</a:t>
            </a:r>
            <a:r>
              <a:rPr lang="ja-JP" altLang="en-US" sz="2800" dirty="0"/>
              <a:t>年</a:t>
            </a:r>
            <a:r>
              <a:rPr lang="en-US" altLang="ja-JP" sz="2800" dirty="0"/>
              <a:t>12</a:t>
            </a:r>
            <a:r>
              <a:rPr lang="ja-JP" altLang="en-US" sz="2800" dirty="0"/>
              <a:t>月</a:t>
            </a:r>
            <a:r>
              <a:rPr lang="en-US" altLang="ja-JP" sz="2800" dirty="0"/>
              <a:t>17</a:t>
            </a:r>
            <a:r>
              <a:rPr lang="ja-JP" altLang="en-US" sz="2800" dirty="0"/>
              <a:t>日。</a:t>
            </a:r>
            <a:endParaRPr lang="en-US" altLang="ja-JP" sz="2800" dirty="0"/>
          </a:p>
          <a:p>
            <a:pPr marL="457200" indent="-457200" algn="l">
              <a:buFont typeface="Wingdings" panose="05000000000000000000" pitchFamily="2" charset="2"/>
              <a:buChar char="l"/>
            </a:pPr>
            <a:r>
              <a:rPr kumimoji="1" lang="ja-JP" altLang="en-US" sz="2800" dirty="0"/>
              <a:t>甲が</a:t>
            </a:r>
            <a:r>
              <a:rPr kumimoji="1" lang="en-US" altLang="ja-JP" sz="2800" dirty="0"/>
              <a:t>A</a:t>
            </a:r>
            <a:r>
              <a:rPr kumimoji="1" lang="ja-JP" altLang="en-US" sz="2800" dirty="0"/>
              <a:t>社の社債（額面</a:t>
            </a:r>
            <a:r>
              <a:rPr lang="en-US" altLang="ja-JP" sz="2800" dirty="0"/>
              <a:t>1000</a:t>
            </a:r>
            <a:r>
              <a:rPr lang="ja-JP" altLang="en-US" sz="2800" dirty="0"/>
              <a:t>万</a:t>
            </a:r>
            <a:r>
              <a:rPr kumimoji="1" lang="ja-JP" altLang="en-US" sz="2800" dirty="0"/>
              <a:t>円）を保有しているとする。</a:t>
            </a:r>
          </a:p>
          <a:p>
            <a:pPr marL="457200" indent="-457200" algn="l">
              <a:buFont typeface="Wingdings" panose="05000000000000000000" pitchFamily="2" charset="2"/>
              <a:buChar char="l"/>
            </a:pPr>
            <a:r>
              <a:rPr lang="ja-JP" altLang="en-US" sz="2800" dirty="0"/>
              <a:t>この社債のことを</a:t>
            </a:r>
            <a:r>
              <a:rPr lang="en-US" altLang="ja-JP" sz="2800" dirty="0"/>
              <a:t>CDS</a:t>
            </a:r>
            <a:r>
              <a:rPr lang="ja-JP" altLang="en-US" sz="2800" dirty="0"/>
              <a:t>の取引では参照クレジット（または参照債務）という。</a:t>
            </a:r>
          </a:p>
          <a:p>
            <a:pPr marL="457200" indent="-457200" algn="l">
              <a:buFont typeface="Wingdings" panose="05000000000000000000" pitchFamily="2" charset="2"/>
              <a:buChar char="l"/>
            </a:pPr>
            <a:r>
              <a:rPr lang="ja-JP" altLang="en-US" sz="2800" dirty="0"/>
              <a:t>甲はもし</a:t>
            </a:r>
            <a:r>
              <a:rPr lang="en-US" altLang="ja-JP" sz="2800" dirty="0"/>
              <a:t>A</a:t>
            </a:r>
            <a:r>
              <a:rPr lang="ja-JP" altLang="en-US" sz="2800" dirty="0"/>
              <a:t>社が倒産して債務を返済できなくなれば（つまりデフォルトすれば）、損失を被るリスクを負っている（全額返済されないわけではなくて一部戻ってくる場合もあるが、多大の損失はありうる）。</a:t>
            </a:r>
            <a:endParaRPr lang="en-US" altLang="ja-JP" sz="2800" dirty="0"/>
          </a:p>
          <a:p>
            <a:pPr marL="360000"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309946513"/>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そこで、こうしたデフォルト（</a:t>
            </a:r>
            <a:r>
              <a:rPr lang="en-US" altLang="ja-JP" sz="2800" dirty="0"/>
              <a:t>CDS</a:t>
            </a:r>
            <a:r>
              <a:rPr lang="ja-JP" altLang="en-US" sz="2800" dirty="0"/>
              <a:t>の取引では、クレジット・イベントなどという）のときに備えて、甲はこの</a:t>
            </a:r>
            <a:r>
              <a:rPr lang="en-US" altLang="ja-JP" sz="2800" dirty="0"/>
              <a:t>A</a:t>
            </a:r>
            <a:r>
              <a:rPr lang="ja-JP" altLang="en-US" sz="2800" dirty="0"/>
              <a:t>社債に対して乙と</a:t>
            </a:r>
            <a:r>
              <a:rPr lang="en-US" altLang="ja-JP" sz="2800" dirty="0"/>
              <a:t>CDS</a:t>
            </a:r>
            <a:r>
              <a:rPr lang="ja-JP" altLang="en-US" sz="2800" dirty="0"/>
              <a:t>の契約をする。</a:t>
            </a:r>
            <a:r>
              <a:rPr lang="en-US" altLang="ja-JP" sz="2800" dirty="0"/>
              <a:t>CDS</a:t>
            </a:r>
            <a:r>
              <a:rPr lang="ja-JP" altLang="en-US" sz="2800" dirty="0"/>
              <a:t>における保証のような機能をプロテクションという。甲はプロテクションの買い手、乙は売り手である。</a:t>
            </a:r>
          </a:p>
          <a:p>
            <a:pPr marL="457200" indent="-457200" algn="l">
              <a:buFont typeface="Wingdings" panose="05000000000000000000" pitchFamily="2" charset="2"/>
              <a:buChar char="l"/>
            </a:pPr>
            <a:r>
              <a:rPr lang="ja-JP" altLang="en-US" sz="2800" dirty="0"/>
              <a:t>その契約内容とは、クレジット・イベントが起きれば、甲は乙にこの</a:t>
            </a:r>
            <a:r>
              <a:rPr lang="en-US" altLang="ja-JP" sz="2800" dirty="0"/>
              <a:t>A</a:t>
            </a:r>
            <a:r>
              <a:rPr lang="ja-JP" altLang="en-US" sz="2800" dirty="0"/>
              <a:t>社債を渡し、その代わりに</a:t>
            </a:r>
            <a:r>
              <a:rPr lang="en-US" altLang="ja-JP" sz="2800" dirty="0"/>
              <a:t>A</a:t>
            </a:r>
            <a:r>
              <a:rPr lang="ja-JP" altLang="en-US" sz="2800" dirty="0"/>
              <a:t>社債の額面</a:t>
            </a:r>
            <a:r>
              <a:rPr lang="en-US" altLang="ja-JP" sz="2800" baseline="30000" dirty="0"/>
              <a:t>※</a:t>
            </a:r>
            <a:r>
              <a:rPr lang="ja-JP" altLang="en-US" sz="2800" dirty="0"/>
              <a:t>金額（これを想定元本</a:t>
            </a:r>
            <a:r>
              <a:rPr lang="en-US" altLang="ja-JP" sz="2800" dirty="0"/>
              <a:t>—</a:t>
            </a:r>
            <a:r>
              <a:rPr lang="ja-JP" altLang="en-US" sz="2800" dirty="0"/>
              <a:t>そうていがんぽん</a:t>
            </a:r>
            <a:r>
              <a:rPr lang="en-US" altLang="ja-JP" sz="2800" dirty="0"/>
              <a:t>—</a:t>
            </a:r>
            <a:r>
              <a:rPr lang="ja-JP" altLang="en-US" sz="2800" dirty="0"/>
              <a:t>という）相当の支払い（つまり補償）を受けるというもの</a:t>
            </a:r>
            <a:r>
              <a:rPr lang="en-US" altLang="ja-JP" sz="2800" baseline="30000" dirty="0"/>
              <a:t>※</a:t>
            </a:r>
            <a:r>
              <a:rPr lang="ja-JP" altLang="en-US" sz="2800" dirty="0"/>
              <a:t>。</a:t>
            </a:r>
          </a:p>
          <a:p>
            <a:pPr marL="360000" algn="l"/>
            <a:r>
              <a:rPr kumimoji="1" lang="en-US" altLang="ja-JP" dirty="0"/>
              <a:t>※</a:t>
            </a:r>
            <a:r>
              <a:rPr lang="ja-JP" altLang="en-US" dirty="0"/>
              <a:t>額面：債務の満期がきたときに、これこれの金額を保有者に返済します、と約束された金額のこと。</a:t>
            </a:r>
          </a:p>
          <a:p>
            <a:pPr marL="360000" algn="l"/>
            <a:r>
              <a:rPr kumimoji="1" lang="en-US" altLang="ja-JP" dirty="0"/>
              <a:t>※</a:t>
            </a:r>
            <a:r>
              <a:rPr kumimoji="1" lang="ja-JP" altLang="en-US" dirty="0"/>
              <a:t>額面相当の補償と社債を交換するのではなく、額面と社債のオークション価格との差額のみを乙が甲に支払う、という方法もある。前者を現物決済、後者を現金決済またはオークション決済などという。後者のケースの方が多いようである。</a:t>
            </a:r>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1071097747"/>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5557" y="1207620"/>
            <a:ext cx="11389179" cy="5225837"/>
          </a:xfrm>
        </p:spPr>
        <p:txBody>
          <a:bodyPr>
            <a:normAutofit/>
          </a:bodyPr>
          <a:lstStyle/>
          <a:p>
            <a:pPr marL="457200" indent="-457200" algn="l">
              <a:buFont typeface="Wingdings" panose="05000000000000000000" pitchFamily="2" charset="2"/>
              <a:buChar char="l"/>
            </a:pPr>
            <a:r>
              <a:rPr lang="ja-JP" altLang="en-US" sz="2800" dirty="0"/>
              <a:t>つまり、甲は満期までこの社債を持っていたら得られた金額を受け取れるので損失がない。</a:t>
            </a:r>
            <a:endParaRPr lang="en-US" altLang="ja-JP" sz="2800" dirty="0"/>
          </a:p>
          <a:p>
            <a:pPr marL="457200" indent="-457200" algn="l">
              <a:buFont typeface="Wingdings" panose="05000000000000000000" pitchFamily="2" charset="2"/>
              <a:buChar char="l"/>
            </a:pPr>
            <a:r>
              <a:rPr lang="en-US" altLang="ja-JP" sz="2800" dirty="0"/>
              <a:t>A</a:t>
            </a:r>
            <a:r>
              <a:rPr lang="ja-JP" altLang="en-US" sz="2800" dirty="0"/>
              <a:t>社債と額面相当の資金が、甲と乙の間で交換されているわけだ。乙は、</a:t>
            </a:r>
            <a:r>
              <a:rPr lang="en-US" altLang="ja-JP" sz="2800" dirty="0"/>
              <a:t>A</a:t>
            </a:r>
            <a:r>
              <a:rPr lang="ja-JP" altLang="en-US" sz="2800" dirty="0"/>
              <a:t>社債をできれば市場（オークションすなわち競売）で売却する。</a:t>
            </a:r>
            <a:endParaRPr lang="en-US" altLang="ja-JP" sz="2800" dirty="0"/>
          </a:p>
          <a:p>
            <a:pPr marL="457200" indent="-457200" algn="l">
              <a:buFont typeface="Wingdings" panose="05000000000000000000" pitchFamily="2" charset="2"/>
              <a:buChar char="l"/>
            </a:pPr>
            <a:r>
              <a:rPr lang="ja-JP" altLang="en-US" sz="2800" dirty="0"/>
              <a:t>完全なデフォルトならば買い手がいなくて売れないかもしれないが、</a:t>
            </a:r>
            <a:r>
              <a:rPr lang="en-US" altLang="ja-JP" sz="2800" dirty="0"/>
              <a:t>A</a:t>
            </a:r>
            <a:r>
              <a:rPr lang="ja-JP" altLang="en-US" sz="2800" dirty="0"/>
              <a:t>社に再建の余地があったり残余資産があって、部分的に債権者にお金が戻ってくる可能性がある場合などは、少しぐらいの値がついていて、売ることもできる。</a:t>
            </a:r>
            <a:endParaRPr lang="en-US" altLang="ja-JP" sz="2800" dirty="0"/>
          </a:p>
          <a:p>
            <a:pPr marL="457200" indent="-457200" algn="l">
              <a:buFont typeface="Wingdings" panose="05000000000000000000" pitchFamily="2" charset="2"/>
              <a:buChar char="l"/>
            </a:pPr>
            <a:r>
              <a:rPr lang="ja-JP" altLang="en-US" sz="2800" dirty="0"/>
              <a:t>もちろん、額面よりも大幅に値下がりしているであろうが、乙としては少しばかり回収できる。</a:t>
            </a:r>
          </a:p>
          <a:p>
            <a:pPr marL="457200" indent="-457200" algn="l">
              <a:buFont typeface="Wingdings" panose="05000000000000000000" pitchFamily="2" charset="2"/>
              <a:buChar char="l"/>
            </a:pPr>
            <a:r>
              <a:rPr lang="ja-JP" altLang="en-US" sz="2800" dirty="0"/>
              <a:t>乙が甲とのこうした契約をした理由は、リスクを引き受けるかわりに、甲から定期的に保証料に相当する支払いを受けるから。</a:t>
            </a:r>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7"/>
            <a:ext cx="10622605" cy="891263"/>
          </a:xfrm>
        </p:spPr>
        <p:txBody>
          <a:bodyPr>
            <a:normAutofit/>
          </a:bodyPr>
          <a:lstStyle/>
          <a:p>
            <a:pPr algn="ctr"/>
            <a:r>
              <a:rPr lang="ja-JP" altLang="en-US" dirty="0"/>
              <a:t>第</a:t>
            </a:r>
            <a:r>
              <a:rPr lang="en-US" altLang="ja-JP" dirty="0"/>
              <a:t>9</a:t>
            </a:r>
            <a:r>
              <a:rPr lang="ja-JP" altLang="en-US" dirty="0"/>
              <a:t>章　国際金融取引のリスクとデリバティブ　</a:t>
            </a:r>
            <a:endParaRPr kumimoji="1" lang="ja-JP" altLang="en-US" dirty="0"/>
          </a:p>
        </p:txBody>
      </p:sp>
    </p:spTree>
    <p:custDataLst>
      <p:tags r:id="rId1"/>
    </p:custDataLst>
    <p:extLst>
      <p:ext uri="{BB962C8B-B14F-4D97-AF65-F5344CB8AC3E}">
        <p14:creationId xmlns:p14="http://schemas.microsoft.com/office/powerpoint/2010/main" val="4144300957"/>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rmAutofit/>
          </a:bodyPr>
          <a:lstStyle/>
          <a:p>
            <a:pPr marL="457200" indent="-457200" algn="l">
              <a:buFont typeface="Wingdings" panose="05000000000000000000" pitchFamily="2" charset="2"/>
              <a:buChar char="l"/>
            </a:pPr>
            <a:r>
              <a:rPr lang="en-US" altLang="ja-JP" sz="2800" dirty="0"/>
              <a:t>ⅰ) </a:t>
            </a:r>
            <a:r>
              <a:rPr lang="ja-JP" altLang="en-US" sz="2800" dirty="0"/>
              <a:t>統合を徹底させ戦争を二度と起こさないという悲願のため、</a:t>
            </a:r>
          </a:p>
          <a:p>
            <a:pPr marL="457200" indent="-457200" algn="l">
              <a:buFont typeface="Wingdings" panose="05000000000000000000" pitchFamily="2" charset="2"/>
              <a:buChar char="l"/>
            </a:pPr>
            <a:r>
              <a:rPr lang="en-US" altLang="ja-JP" sz="2800" dirty="0"/>
              <a:t>ⅱ) </a:t>
            </a:r>
            <a:r>
              <a:rPr lang="ja-JP" altLang="en-US" sz="2800" dirty="0"/>
              <a:t>為替の手数料が節約できるから、</a:t>
            </a:r>
          </a:p>
          <a:p>
            <a:pPr marL="457200" indent="-457200" algn="l">
              <a:buFont typeface="Wingdings" panose="05000000000000000000" pitchFamily="2" charset="2"/>
              <a:buChar char="l"/>
            </a:pPr>
            <a:r>
              <a:rPr lang="en-US" altLang="ja-JP" sz="2800" dirty="0"/>
              <a:t>ⅲ) </a:t>
            </a:r>
            <a:r>
              <a:rPr lang="ja-JP" altLang="en-US" sz="2800" dirty="0"/>
              <a:t>最適通貨圏</a:t>
            </a:r>
            <a:r>
              <a:rPr lang="en-US" altLang="ja-JP" sz="2800" baseline="30000" dirty="0"/>
              <a:t>※</a:t>
            </a:r>
            <a:r>
              <a:rPr lang="ja-JP" altLang="en-US" sz="2800" dirty="0"/>
              <a:t>を目指すなら通貨を一つにすることは当然だから、</a:t>
            </a:r>
          </a:p>
          <a:p>
            <a:pPr marL="360000" algn="l"/>
            <a:r>
              <a:rPr lang="en-US" altLang="ja-JP" dirty="0"/>
              <a:t>※</a:t>
            </a:r>
            <a:r>
              <a:rPr lang="ja-JP" altLang="en-US" dirty="0"/>
              <a:t>共通の通貨に統合することが可能かつ適している国々の範囲。物価、発展水準、労働の移動可能性などの要因によって決まる。</a:t>
            </a:r>
          </a:p>
          <a:p>
            <a:pPr marL="457200" indent="-457200" algn="l">
              <a:buFont typeface="Wingdings" panose="05000000000000000000" pitchFamily="2" charset="2"/>
              <a:buChar char="l"/>
            </a:pPr>
            <a:r>
              <a:rPr lang="en-US" altLang="ja-JP" sz="2800" dirty="0"/>
              <a:t>ⅳ) </a:t>
            </a:r>
            <a:r>
              <a:rPr lang="ja-JP" altLang="en-US" sz="2800" dirty="0"/>
              <a:t>基軸通貨ドルに対抗できる強力な通貨を作るため、</a:t>
            </a:r>
          </a:p>
          <a:p>
            <a:pPr marL="457200" indent="-457200" algn="l">
              <a:buFont typeface="Wingdings" panose="05000000000000000000" pitchFamily="2" charset="2"/>
              <a:buChar char="l"/>
            </a:pPr>
            <a:r>
              <a:rPr lang="en-US" altLang="ja-JP" sz="2800" dirty="0"/>
              <a:t>ⅴ) </a:t>
            </a:r>
            <a:r>
              <a:rPr lang="ja-JP" altLang="en-US" sz="2800" dirty="0"/>
              <a:t>日本・アメリカの経済と競争・対抗するために通貨統合が必要だから、</a:t>
            </a:r>
          </a:p>
          <a:p>
            <a:pPr marL="457200" indent="-457200" algn="l">
              <a:buFont typeface="Wingdings" panose="05000000000000000000" pitchFamily="2" charset="2"/>
              <a:buChar char="l"/>
            </a:pPr>
            <a:r>
              <a:rPr lang="en-US" altLang="ja-JP" sz="2800" dirty="0"/>
              <a:t>ⅵ) </a:t>
            </a:r>
            <a:r>
              <a:rPr lang="ja-JP" altLang="en-US" sz="2800" dirty="0"/>
              <a:t>規模の経済などの効果によって、経済成長が見込めるから、などの説明がある。</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1103127803"/>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rmAutofit/>
          </a:bodyPr>
          <a:lstStyle/>
          <a:p>
            <a:pPr marL="457200" indent="-457200" algn="l">
              <a:buFont typeface="Wingdings" panose="05000000000000000000" pitchFamily="2" charset="2"/>
              <a:buChar char="l"/>
            </a:pPr>
            <a:r>
              <a:rPr lang="en-US" altLang="ja-JP" sz="2800" dirty="0"/>
              <a:t>ⅰ) </a:t>
            </a:r>
            <a:r>
              <a:rPr lang="ja-JP" altLang="en-US" sz="2800" dirty="0"/>
              <a:t>は必ずしも否定できないが、通貨統合すれば、なぜ戦争の可能性が減るのか、論理的な説明が難しい。</a:t>
            </a:r>
          </a:p>
          <a:p>
            <a:pPr marL="457200" indent="-457200" algn="l">
              <a:buFont typeface="Wingdings" panose="05000000000000000000" pitchFamily="2" charset="2"/>
              <a:buChar char="l"/>
            </a:pPr>
            <a:r>
              <a:rPr lang="en-US" altLang="ja-JP" sz="2800" dirty="0"/>
              <a:t>ⅱ) </a:t>
            </a:r>
            <a:r>
              <a:rPr lang="ja-JP" altLang="en-US" sz="2800" dirty="0"/>
              <a:t>は国民を説得する材料としては理解できる。ただし、通貨主権を放棄して金利や為替レートの変更という経済政策のツールを手放すほどの要因であるかどうか、疑問も残る。</a:t>
            </a:r>
          </a:p>
          <a:p>
            <a:pPr marL="457200" indent="-457200" algn="l">
              <a:buFont typeface="Wingdings" panose="05000000000000000000" pitchFamily="2" charset="2"/>
              <a:buChar char="l"/>
            </a:pPr>
            <a:r>
              <a:rPr lang="en-US" altLang="ja-JP" sz="2800" dirty="0"/>
              <a:t>ⅲ) </a:t>
            </a:r>
            <a:r>
              <a:rPr lang="ja-JP" altLang="en-US" sz="2800" dirty="0"/>
              <a:t>の最適通貨圏とは、経済の発展度、物価水準、金利、失業率などマクロ経済の状況が近い国同士は、通貨を一つにするにふさわしいという経済理論だが、ユーロ参加各国は経済の差異が大きく、とても最適通貨圏であるとはいえない。</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2590481381"/>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rmAutofit/>
          </a:bodyPr>
          <a:lstStyle/>
          <a:p>
            <a:pPr marL="457200" indent="-457200" algn="l">
              <a:buFont typeface="Wingdings" panose="05000000000000000000" pitchFamily="2" charset="2"/>
              <a:buChar char="l"/>
            </a:pPr>
            <a:r>
              <a:rPr lang="en-US" altLang="ja-JP" sz="2800" dirty="0"/>
              <a:t>ⅳ) </a:t>
            </a:r>
            <a:r>
              <a:rPr lang="ja-JP" altLang="en-US" sz="2800" dirty="0"/>
              <a:t>は、その後のユーロの国際通貨としての少しばかりの地位上昇を考えると一見、つじつまが合っているように感じるが、域内での経済依存関係が深い欧州にとっては、域内の問題の方が大切であり、ユーロを基軸通貨にすることによるメリットがそれほどあるとは思えない。</a:t>
            </a:r>
          </a:p>
          <a:p>
            <a:pPr marL="457200" indent="-457200" algn="l">
              <a:buFont typeface="Wingdings" panose="05000000000000000000" pitchFamily="2" charset="2"/>
              <a:buChar char="l"/>
            </a:pPr>
            <a:r>
              <a:rPr lang="ja-JP" altLang="en-US" sz="2800" dirty="0"/>
              <a:t>結局、</a:t>
            </a:r>
            <a:r>
              <a:rPr lang="en-US" altLang="ja-JP" sz="2800" dirty="0"/>
              <a:t>ⅴ) </a:t>
            </a:r>
            <a:r>
              <a:rPr lang="ja-JP" altLang="en-US" sz="2800" dirty="0"/>
              <a:t>と</a:t>
            </a:r>
            <a:r>
              <a:rPr lang="en-US" altLang="ja-JP" sz="2800" dirty="0"/>
              <a:t>ⅵ) </a:t>
            </a:r>
            <a:r>
              <a:rPr lang="ja-JP" altLang="en-US" sz="2800" dirty="0"/>
              <a:t>こそが一番の理由ではなかろうか。</a:t>
            </a:r>
          </a:p>
          <a:p>
            <a:pPr marL="457200" indent="-457200" algn="l">
              <a:buFont typeface="Wingdings" panose="05000000000000000000" pitchFamily="2" charset="2"/>
              <a:buChar char="l"/>
            </a:pPr>
            <a:r>
              <a:rPr lang="ja-JP" altLang="en-US" sz="2800" dirty="0"/>
              <a:t>すなわち、グローバル化が進んでいる現代では、日米の企業・金融機関の攻勢が激しく、これに対してユーロを導入することで、域内の為替リスクと為替手数料をなくして、賃金が安い国への域内直接投資を増やすことで、産業の競争力を高め経済成長率が高まる。</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3056908654"/>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rmAutofit lnSpcReduction="10000"/>
          </a:bodyPr>
          <a:lstStyle/>
          <a:p>
            <a:pPr algn="l"/>
            <a:r>
              <a:rPr lang="ja-JP" altLang="en-US" sz="2800" dirty="0"/>
              <a:t>第</a:t>
            </a:r>
            <a:r>
              <a:rPr lang="en-US" altLang="ja-JP" sz="2800" dirty="0"/>
              <a:t>2</a:t>
            </a:r>
            <a:r>
              <a:rPr lang="ja-JP" altLang="en-US" sz="2800" dirty="0"/>
              <a:t>節　通貨統合が抱える構造的問題</a:t>
            </a:r>
          </a:p>
          <a:p>
            <a:pPr algn="l"/>
            <a:endParaRPr lang="ja-JP" altLang="en-US" sz="2800" dirty="0"/>
          </a:p>
          <a:p>
            <a:pPr marL="457200" indent="-457200" algn="l">
              <a:buFont typeface="Wingdings" panose="05000000000000000000" pitchFamily="2" charset="2"/>
              <a:buChar char="l"/>
            </a:pPr>
            <a:r>
              <a:rPr lang="ja-JP" altLang="en-US" sz="2800" dirty="0"/>
              <a:t>欧州統合と単一通貨ユーロには、いくつかの構造的な問題が指摘されてきた（過去形で表現した理由は、いくつかの取組が実施された、または取り組み中であるため）。</a:t>
            </a:r>
            <a:endParaRPr lang="en-US" altLang="ja-JP" sz="2800" dirty="0"/>
          </a:p>
          <a:p>
            <a:pPr marL="457200" indent="-457200" algn="l">
              <a:buFont typeface="Wingdings" panose="05000000000000000000" pitchFamily="2" charset="2"/>
              <a:buChar char="l"/>
            </a:pPr>
            <a:r>
              <a:rPr lang="ja-JP" altLang="en-US" sz="2800" dirty="0"/>
              <a:t>第一は、最適通貨圏ではないにもかかわらず、通貨を統合してしまったヒズミである。</a:t>
            </a:r>
            <a:endParaRPr lang="en-US" altLang="ja-JP" sz="2800" dirty="0"/>
          </a:p>
          <a:p>
            <a:pPr marL="457200" indent="-457200" algn="l">
              <a:buFont typeface="Wingdings" panose="05000000000000000000" pitchFamily="2" charset="2"/>
              <a:buChar char="l"/>
            </a:pPr>
            <a:r>
              <a:rPr lang="ja-JP" altLang="en-US" sz="2800" dirty="0"/>
              <a:t>たとえば、インフレ率が高い国と低い国が混在しているのに、通貨が一つになってしったので、物価の安定のための金融政策が難しくなる。ユーロの金利は、ユーロ参加国の物価変化率を加重平均して決定されている。つまり、インフレ率が高い国にとっては、金利を高めにして引き締めないといけない。逆に、インフレ率が低い、または、デフレの状態に国にとっては、金利は低めが良い。しかし、ユーロの金利は、その中間になってしまうのだ。</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342756549"/>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1"/>
            <a:ext cx="10622605" cy="4231532"/>
          </a:xfrm>
        </p:spPr>
        <p:txBody>
          <a:bodyPr/>
          <a:lstStyle/>
          <a:p>
            <a:pPr marL="342900" indent="-342900" algn="l">
              <a:buFont typeface="Wingdings" panose="05000000000000000000" pitchFamily="2" charset="2"/>
              <a:buChar char="l"/>
            </a:pPr>
            <a:r>
              <a:rPr lang="ja-JP" altLang="en-US" dirty="0"/>
              <a:t>つまり、</a:t>
            </a:r>
            <a:r>
              <a:rPr lang="en-US" altLang="ja-JP" dirty="0"/>
              <a:t>$1=\</a:t>
            </a:r>
            <a:r>
              <a:rPr lang="ja-JP" altLang="en-US" dirty="0"/>
              <a:t>〇〇〇といった表記の仕方では、数字が小さくなった通貨が高く（強く）なった通貨である。よって、</a:t>
            </a:r>
          </a:p>
          <a:p>
            <a:pPr marL="342900" indent="-342900" algn="l">
              <a:buFont typeface="Wingdings" panose="05000000000000000000" pitchFamily="2" charset="2"/>
              <a:buChar char="l"/>
            </a:pPr>
            <a:r>
              <a:rPr lang="ja-JP" altLang="en-US" dirty="0"/>
              <a:t>ニュースで「今日は、</a:t>
            </a:r>
            <a:r>
              <a:rPr lang="en-US" altLang="ja-JP" dirty="0"/>
              <a:t>1</a:t>
            </a:r>
            <a:r>
              <a:rPr lang="ja-JP" altLang="en-US" dirty="0"/>
              <a:t>円</a:t>
            </a:r>
            <a:r>
              <a:rPr lang="en-US" altLang="ja-JP" dirty="0"/>
              <a:t>20</a:t>
            </a:r>
            <a:r>
              <a:rPr lang="ja-JP" altLang="en-US" dirty="0"/>
              <a:t>銭の円高だった」と言った時は、円の側の数字が前日よりも</a:t>
            </a:r>
            <a:r>
              <a:rPr lang="en-US" altLang="ja-JP" dirty="0"/>
              <a:t>1</a:t>
            </a:r>
            <a:r>
              <a:rPr lang="ja-JP" altLang="en-US" dirty="0"/>
              <a:t>円</a:t>
            </a:r>
            <a:r>
              <a:rPr lang="en-US" altLang="ja-JP" dirty="0"/>
              <a:t>20</a:t>
            </a:r>
            <a:r>
              <a:rPr lang="ja-JP" altLang="en-US" dirty="0"/>
              <a:t>銭小さくなった、ということ（</a:t>
            </a:r>
            <a:r>
              <a:rPr lang="en-US" altLang="ja-JP" dirty="0"/>
              <a:t>134</a:t>
            </a:r>
            <a:r>
              <a:rPr lang="ja-JP" altLang="en-US" dirty="0"/>
              <a:t>円</a:t>
            </a:r>
            <a:r>
              <a:rPr lang="en-US" altLang="ja-JP" dirty="0"/>
              <a:t>10</a:t>
            </a:r>
            <a:r>
              <a:rPr lang="ja-JP" altLang="en-US" dirty="0"/>
              <a:t>銭→</a:t>
            </a:r>
            <a:r>
              <a:rPr lang="en-US" altLang="ja-JP" dirty="0"/>
              <a:t>132</a:t>
            </a:r>
            <a:r>
              <a:rPr lang="ja-JP" altLang="en-US" dirty="0"/>
              <a:t>円</a:t>
            </a:r>
            <a:r>
              <a:rPr lang="en-US" altLang="ja-JP" dirty="0"/>
              <a:t>90</a:t>
            </a:r>
            <a:r>
              <a:rPr lang="ja-JP" altLang="en-US" dirty="0"/>
              <a:t>銭）。ちなみに、</a:t>
            </a:r>
          </a:p>
          <a:p>
            <a:pPr marL="342900" indent="-342900" algn="l">
              <a:buFont typeface="Wingdings" panose="05000000000000000000" pitchFamily="2" charset="2"/>
              <a:buChar char="l"/>
            </a:pPr>
            <a:r>
              <a:rPr lang="ja-JP" altLang="en-US" dirty="0"/>
              <a:t>ニュースで出てくるレートは、銀行間レートであって、対顧客レートではない。</a:t>
            </a:r>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81535"/>
          </a:xfrm>
        </p:spPr>
        <p:txBody>
          <a:bodyPr>
            <a:normAutofit/>
          </a:bodyPr>
          <a:lstStyle/>
          <a:p>
            <a:r>
              <a:rPr kumimoji="1" lang="ja-JP" altLang="en-US" dirty="0"/>
              <a:t>序、第</a:t>
            </a:r>
            <a:r>
              <a:rPr kumimoji="1" lang="en-US" altLang="ja-JP" dirty="0"/>
              <a:t>1</a:t>
            </a:r>
            <a:r>
              <a:rPr kumimoji="1" lang="ja-JP" altLang="en-US" dirty="0"/>
              <a:t>章</a:t>
            </a:r>
            <a:r>
              <a:rPr kumimoji="1" lang="en-US" altLang="ja-JP" dirty="0"/>
              <a:t>1</a:t>
            </a:r>
            <a:r>
              <a:rPr kumimoji="1" lang="ja-JP" altLang="en-US" dirty="0"/>
              <a:t>節</a:t>
            </a:r>
          </a:p>
        </p:txBody>
      </p:sp>
    </p:spTree>
    <p:custDataLst>
      <p:tags r:id="rId1"/>
    </p:custDataLst>
    <p:extLst>
      <p:ext uri="{BB962C8B-B14F-4D97-AF65-F5344CB8AC3E}">
        <p14:creationId xmlns:p14="http://schemas.microsoft.com/office/powerpoint/2010/main" val="2207521791"/>
      </p:ext>
    </p:extLst>
  </p:cSld>
  <p:clrMapOvr>
    <a:masterClrMapping/>
  </p:clrMapOvr>
  <mc:AlternateContent xmlns:mc="http://schemas.openxmlformats.org/markup-compatibility/2006" xmlns:p14="http://schemas.microsoft.com/office/powerpoint/2010/main">
    <mc:Choice Requires="p14">
      <p:transition spd="slow" p14:dur="2000" advTm="110884"/>
    </mc:Choice>
    <mc:Fallback xmlns="">
      <p:transition spd="slow" advTm="11088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rmAutofit/>
          </a:bodyPr>
          <a:lstStyle/>
          <a:p>
            <a:pPr marL="457200" indent="-457200" algn="l">
              <a:buFont typeface="Wingdings" panose="05000000000000000000" pitchFamily="2" charset="2"/>
              <a:buChar char="l"/>
            </a:pPr>
            <a:r>
              <a:rPr lang="ja-JP" altLang="en-US" sz="2800" dirty="0"/>
              <a:t>第二に、金融機関・市場に対する監督権限が統一されていないため、他の国の金融機関に対する指導・監督が不十分だったために起きた問題が、他の国に波及してしまうことである。</a:t>
            </a:r>
            <a:endParaRPr lang="en-US" altLang="ja-JP" sz="2800" dirty="0"/>
          </a:p>
          <a:p>
            <a:pPr marL="457200" indent="-457200" algn="l">
              <a:buFont typeface="Wingdings" panose="05000000000000000000" pitchFamily="2" charset="2"/>
              <a:buChar char="l"/>
            </a:pPr>
            <a:r>
              <a:rPr lang="ja-JP" altLang="en-US" sz="2800" dirty="0"/>
              <a:t>第三に、財政・税制が不統一なので、欧州全域にわたる問題が起きたときに、機動的な政策対応が困難であること。</a:t>
            </a:r>
          </a:p>
          <a:p>
            <a:pPr marL="457200" indent="-457200" algn="l">
              <a:buFont typeface="Wingdings" panose="05000000000000000000" pitchFamily="2" charset="2"/>
              <a:buChar char="l"/>
            </a:pPr>
            <a:r>
              <a:rPr lang="ja-JP" altLang="en-US" sz="2800" dirty="0"/>
              <a:t>たとえば、</a:t>
            </a:r>
            <a:r>
              <a:rPr lang="en-US" altLang="ja-JP" sz="2800" dirty="0"/>
              <a:t>A</a:t>
            </a:r>
            <a:r>
              <a:rPr lang="ja-JP" altLang="en-US" sz="2800" dirty="0"/>
              <a:t>国に本店がある</a:t>
            </a:r>
            <a:r>
              <a:rPr lang="en-US" altLang="ja-JP" sz="2800" dirty="0"/>
              <a:t>a</a:t>
            </a:r>
            <a:r>
              <a:rPr lang="ja-JP" altLang="en-US" sz="2800" dirty="0"/>
              <a:t>銀行が</a:t>
            </a:r>
            <a:r>
              <a:rPr lang="en-US" altLang="ja-JP" sz="2800" dirty="0"/>
              <a:t>B</a:t>
            </a:r>
            <a:r>
              <a:rPr lang="ja-JP" altLang="en-US" sz="2800" dirty="0"/>
              <a:t>国に支店を持っているとしよう。</a:t>
            </a:r>
            <a:r>
              <a:rPr lang="en-US" altLang="ja-JP" sz="2800" dirty="0"/>
              <a:t>a</a:t>
            </a:r>
            <a:r>
              <a:rPr lang="ja-JP" altLang="en-US" sz="2800" dirty="0"/>
              <a:t>銀行が経営危機に陥って、倒産しそうになったときに公的資金を投入して預金を保護したくても、本店のある</a:t>
            </a:r>
            <a:r>
              <a:rPr lang="en-US" altLang="ja-JP" sz="2800" dirty="0"/>
              <a:t>A</a:t>
            </a:r>
            <a:r>
              <a:rPr lang="ja-JP" altLang="en-US" sz="2800" dirty="0"/>
              <a:t>国にその余裕がない場合、</a:t>
            </a:r>
            <a:r>
              <a:rPr lang="en-US" altLang="ja-JP" sz="2800" dirty="0"/>
              <a:t>B</a:t>
            </a:r>
            <a:r>
              <a:rPr lang="ja-JP" altLang="en-US" sz="2800" dirty="0"/>
              <a:t>国の預金者にとっては財産を失う危険性がある。</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518797870"/>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Autofit/>
          </a:bodyPr>
          <a:lstStyle/>
          <a:p>
            <a:pPr marL="457200" indent="-457200" algn="l">
              <a:buFont typeface="Wingdings" panose="05000000000000000000" pitchFamily="2" charset="2"/>
              <a:buChar char="l"/>
            </a:pP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
        <p:nvSpPr>
          <p:cNvPr id="6" name="テキスト ボックス 5">
            <a:extLst>
              <a:ext uri="{FF2B5EF4-FFF2-40B4-BE49-F238E27FC236}">
                <a16:creationId xmlns:a16="http://schemas.microsoft.com/office/drawing/2014/main" id="{2D437363-15D0-43D5-B671-6FB2EA86AA99}"/>
              </a:ext>
            </a:extLst>
          </p:cNvPr>
          <p:cNvSpPr txBox="1"/>
          <p:nvPr/>
        </p:nvSpPr>
        <p:spPr>
          <a:xfrm>
            <a:off x="325316" y="1028699"/>
            <a:ext cx="11541370" cy="5469897"/>
          </a:xfrm>
          <a:prstGeom prst="rect">
            <a:avLst/>
          </a:prstGeom>
          <a:noFill/>
        </p:spPr>
        <p:txBody>
          <a:bodyPr wrap="square" rtlCol="0">
            <a:noAutofit/>
          </a:bodyPr>
          <a:lstStyle/>
          <a:p>
            <a:pPr marL="457200" indent="-457200">
              <a:buFont typeface="Wingdings" panose="05000000000000000000" pitchFamily="2" charset="2"/>
              <a:buChar char="l"/>
            </a:pPr>
            <a:r>
              <a:rPr kumimoji="1" lang="ja-JP" altLang="en-US" sz="2800" dirty="0"/>
              <a:t>上記のような問題を防止するために、ユーロに加盟するためには、以下の基準・条件をクリアする必要があるとされてきた。ユーロを安定した質のよい通貨にするためである。</a:t>
            </a:r>
            <a:r>
              <a:rPr kumimoji="1" lang="en-US" altLang="ja-JP" sz="2800" dirty="0"/>
              <a:t>※EU</a:t>
            </a:r>
            <a:r>
              <a:rPr kumimoji="1" lang="ja-JP" altLang="en-US" sz="2800" dirty="0"/>
              <a:t>に加盟した国は原則としてユーロにも加盟するものと前提されている。</a:t>
            </a:r>
          </a:p>
          <a:p>
            <a:pPr marL="457200" indent="-457200" latinLnBrk="1">
              <a:buFont typeface="Wingdings" panose="05000000000000000000" pitchFamily="2" charset="2"/>
              <a:buChar char="l"/>
            </a:pPr>
            <a:r>
              <a:rPr lang="ja-JP" altLang="en-US" sz="2800" dirty="0"/>
              <a:t>以下、</a:t>
            </a:r>
            <a:r>
              <a:rPr kumimoji="1" lang="ja-JP" altLang="en-US" sz="2800" dirty="0"/>
              <a:t>外務省（</a:t>
            </a:r>
            <a:r>
              <a:rPr kumimoji="1" lang="en-US" altLang="ja-JP" sz="2800" dirty="0"/>
              <a:t>2020</a:t>
            </a:r>
            <a:r>
              <a:rPr kumimoji="1" lang="ja-JP" altLang="en-US" sz="2800" dirty="0"/>
              <a:t>）「ユーロ非参加国のユーロ導入の展望」</a:t>
            </a:r>
            <a:r>
              <a:rPr kumimoji="1" lang="en-US" altLang="ja-JP" sz="2800" dirty="0"/>
              <a:t>『EU</a:t>
            </a:r>
            <a:r>
              <a:rPr kumimoji="1" lang="ja-JP" altLang="en-US" sz="2800" dirty="0"/>
              <a:t>における通貨統合</a:t>
            </a:r>
            <a:r>
              <a:rPr kumimoji="1" lang="en-US" altLang="ja-JP" sz="2800" dirty="0"/>
              <a:t>』</a:t>
            </a:r>
            <a:r>
              <a:rPr kumimoji="1" lang="ja-JP" altLang="en-US" sz="2800" dirty="0"/>
              <a:t>、</a:t>
            </a:r>
            <a:r>
              <a:rPr kumimoji="1" lang="en-US" altLang="ja-JP" sz="2800" dirty="0"/>
              <a:t>6</a:t>
            </a:r>
            <a:r>
              <a:rPr kumimoji="1" lang="ja-JP" altLang="en-US" sz="2800" dirty="0"/>
              <a:t>月から引用しよう。（</a:t>
            </a:r>
            <a:r>
              <a:rPr kumimoji="1" lang="en-US" altLang="ja-JP" sz="2800" dirty="0"/>
              <a:t>https://</a:t>
            </a:r>
            <a:r>
              <a:rPr kumimoji="1" lang="en-US" altLang="ja-JP" sz="2800" dirty="0" err="1"/>
              <a:t>www.mofa.go.jp</a:t>
            </a:r>
            <a:r>
              <a:rPr kumimoji="1" lang="en-US" altLang="ja-JP" sz="2800" dirty="0"/>
              <a:t>/</a:t>
            </a:r>
            <a:r>
              <a:rPr kumimoji="1" lang="en-US" altLang="ja-JP" sz="2800" dirty="0" err="1"/>
              <a:t>mofaj</a:t>
            </a:r>
            <a:r>
              <a:rPr kumimoji="1" lang="en-US" altLang="ja-JP" sz="2800" dirty="0"/>
              <a:t>/area/</a:t>
            </a:r>
            <a:r>
              <a:rPr kumimoji="1" lang="en-US" altLang="ja-JP" sz="2800" dirty="0" err="1"/>
              <a:t>eu</a:t>
            </a:r>
            <a:r>
              <a:rPr kumimoji="1" lang="en-US" altLang="ja-JP" sz="2800" dirty="0"/>
              <a:t>/</a:t>
            </a:r>
            <a:r>
              <a:rPr kumimoji="1" lang="en-US" altLang="ja-JP" sz="2800" dirty="0" err="1"/>
              <a:t>euro_gaiyou.html</a:t>
            </a:r>
            <a:r>
              <a:rPr kumimoji="1" lang="ja-JP" altLang="en-US" sz="2800" dirty="0"/>
              <a:t>、</a:t>
            </a:r>
            <a:r>
              <a:rPr kumimoji="1" lang="en-US" altLang="ja-JP" sz="2800" dirty="0"/>
              <a:t>2020</a:t>
            </a:r>
            <a:r>
              <a:rPr kumimoji="1" lang="ja-JP" altLang="en-US" sz="2800" dirty="0"/>
              <a:t>年</a:t>
            </a:r>
            <a:r>
              <a:rPr kumimoji="1" lang="en-US" altLang="ja-JP" sz="2800" dirty="0"/>
              <a:t>11</a:t>
            </a:r>
            <a:r>
              <a:rPr kumimoji="1" lang="ja-JP" altLang="en-US" sz="2800" dirty="0"/>
              <a:t>月</a:t>
            </a:r>
            <a:r>
              <a:rPr kumimoji="1" lang="en-US" altLang="ja-JP" sz="2800" dirty="0"/>
              <a:t>24</a:t>
            </a:r>
            <a:r>
              <a:rPr kumimoji="1" lang="ja-JP" altLang="en-US" sz="2800" dirty="0"/>
              <a:t>日アクセス。）</a:t>
            </a:r>
          </a:p>
          <a:p>
            <a:pPr latinLnBrk="1"/>
            <a:endParaRPr lang="ja-JP" altLang="en-US" sz="2800" dirty="0"/>
          </a:p>
          <a:p>
            <a:r>
              <a:rPr kumimoji="1" lang="ja-JP" altLang="en-US" sz="2800" dirty="0"/>
              <a:t>「（</a:t>
            </a:r>
            <a:r>
              <a:rPr kumimoji="1" lang="en-US" altLang="ja-JP" sz="2800" dirty="0"/>
              <a:t>1</a:t>
            </a:r>
            <a:r>
              <a:rPr kumimoji="1" lang="ja-JP" altLang="en-US" sz="2800" dirty="0"/>
              <a:t>）</a:t>
            </a:r>
            <a:r>
              <a:rPr kumimoji="1" lang="en-US" altLang="ja-JP" sz="2800" dirty="0"/>
              <a:t>EC</a:t>
            </a:r>
            <a:r>
              <a:rPr kumimoji="1" lang="ja-JP" altLang="en-US" sz="2800" dirty="0"/>
              <a:t>条約においては、</a:t>
            </a:r>
            <a:r>
              <a:rPr kumimoji="1" lang="en-US" altLang="ja-JP" sz="2800" dirty="0"/>
              <a:t>EU</a:t>
            </a:r>
            <a:r>
              <a:rPr kumimoji="1" lang="ja-JP" altLang="en-US" sz="2800" dirty="0"/>
              <a:t>加盟国は、基本的に</a:t>
            </a:r>
            <a:r>
              <a:rPr kumimoji="1" lang="en-US" altLang="ja-JP" sz="2800" dirty="0"/>
              <a:t>EMU</a:t>
            </a:r>
            <a:r>
              <a:rPr kumimoji="1" lang="ja-JP" altLang="en-US" sz="2800" dirty="0"/>
              <a:t>（経済通貨同盟）に参加し、単一通貨ユーロを導入することが想定されている。但し、</a:t>
            </a:r>
            <a:r>
              <a:rPr kumimoji="1" lang="en-US" altLang="ja-JP" sz="2800" dirty="0"/>
              <a:t>EC</a:t>
            </a:r>
            <a:r>
              <a:rPr kumimoji="1" lang="ja-JP" altLang="en-US" sz="2800" dirty="0"/>
              <a:t>条約第</a:t>
            </a:r>
            <a:r>
              <a:rPr kumimoji="1" lang="en-US" altLang="ja-JP" sz="2800" dirty="0"/>
              <a:t>122</a:t>
            </a:r>
            <a:r>
              <a:rPr kumimoji="1" lang="ja-JP" altLang="en-US" sz="2800" dirty="0"/>
              <a:t>条に適用除外規定（オプト・アウト）が認められており、デンマークは適用除外が認められている。</a:t>
            </a:r>
          </a:p>
          <a:p>
            <a:endParaRPr kumimoji="1" lang="ja-JP" altLang="en-US" sz="2800" dirty="0"/>
          </a:p>
          <a:p>
            <a:endParaRPr kumimoji="1" lang="ja-JP" altLang="en-US" sz="2800" dirty="0"/>
          </a:p>
        </p:txBody>
      </p:sp>
    </p:spTree>
    <p:custDataLst>
      <p:tags r:id="rId1"/>
    </p:custDataLst>
    <p:extLst>
      <p:ext uri="{BB962C8B-B14F-4D97-AF65-F5344CB8AC3E}">
        <p14:creationId xmlns:p14="http://schemas.microsoft.com/office/powerpoint/2010/main" val="3736334182"/>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fontScale="92500" lnSpcReduction="10000"/>
          </a:bodyPr>
          <a:lstStyle/>
          <a:p>
            <a:pPr algn="l"/>
            <a:r>
              <a:rPr lang="ja-JP" altLang="en-US" sz="2800" dirty="0"/>
              <a:t>第</a:t>
            </a:r>
            <a:r>
              <a:rPr lang="en-US" altLang="ja-JP" sz="2800" dirty="0"/>
              <a:t>3</a:t>
            </a:r>
            <a:r>
              <a:rPr lang="ja-JP" altLang="en-US" sz="2800" dirty="0"/>
              <a:t>節　欧州安定メカニズム・銀行同盟・資本市場同盟</a:t>
            </a:r>
          </a:p>
          <a:p>
            <a:pPr algn="l"/>
            <a:r>
              <a:rPr lang="en-US" altLang="ja-JP" sz="2800" dirty="0"/>
              <a:t>※</a:t>
            </a:r>
            <a:r>
              <a:rPr lang="ja-JP" altLang="en-US" sz="2800" dirty="0"/>
              <a:t>今回の内容は、</a:t>
            </a:r>
            <a:r>
              <a:rPr lang="en-US" altLang="ja-JP" sz="2800" dirty="0"/>
              <a:t>ESM</a:t>
            </a:r>
            <a:r>
              <a:rPr lang="ja-JP" altLang="en-US" sz="2800" dirty="0"/>
              <a:t>を除いて</a:t>
            </a:r>
            <a:r>
              <a:rPr lang="ja-JP" altLang="en-US" sz="2800" dirty="0">
                <a:solidFill>
                  <a:srgbClr val="FF0000"/>
                </a:solidFill>
              </a:rPr>
              <a:t>現在協議中</a:t>
            </a:r>
            <a:r>
              <a:rPr lang="ja-JP" altLang="en-US" sz="2800" dirty="0"/>
              <a:t>のものが多い。こうした制度が検討されている、という意味。</a:t>
            </a:r>
          </a:p>
          <a:p>
            <a:pPr marL="457200" indent="-457200" algn="l">
              <a:lnSpc>
                <a:spcPct val="110000"/>
              </a:lnSpc>
              <a:buFont typeface="Wingdings" panose="05000000000000000000" pitchFamily="2" charset="2"/>
              <a:buChar char="l"/>
            </a:pPr>
            <a:r>
              <a:rPr lang="en-US" altLang="ja-JP" sz="2800" dirty="0"/>
              <a:t>ESM</a:t>
            </a:r>
            <a:r>
              <a:rPr lang="ja-JP" altLang="en-US" sz="2800" dirty="0"/>
              <a:t>（欧州安定メカニズム：</a:t>
            </a:r>
            <a:r>
              <a:rPr lang="en-US" altLang="ja-JP" sz="2800" dirty="0"/>
              <a:t>ESM</a:t>
            </a:r>
            <a:r>
              <a:rPr lang="ja-JP" altLang="en-US" sz="2800" dirty="0"/>
              <a:t>：</a:t>
            </a:r>
            <a:r>
              <a:rPr lang="en-US" altLang="ja-JP" sz="2800" dirty="0"/>
              <a:t>European Stability Mechanism</a:t>
            </a:r>
            <a:r>
              <a:rPr lang="ja-JP" altLang="en-US" sz="2800" dirty="0"/>
              <a:t>）は、ギリシャの債務問題に対処するために一時的に作られた</a:t>
            </a:r>
            <a:r>
              <a:rPr lang="en-US" altLang="ja-JP" sz="2800" dirty="0"/>
              <a:t>EFSF</a:t>
            </a:r>
            <a:r>
              <a:rPr lang="ja-JP" altLang="en-US" sz="2800" dirty="0"/>
              <a:t>（</a:t>
            </a:r>
            <a:r>
              <a:rPr lang="en-US" altLang="ja-JP" sz="2800" dirty="0"/>
              <a:t>European Financial Stability Facility</a:t>
            </a:r>
            <a:r>
              <a:rPr lang="ja-JP" altLang="en-US" sz="2800" dirty="0"/>
              <a:t>）が発展したもので、</a:t>
            </a:r>
            <a:r>
              <a:rPr lang="en-US" altLang="ja-JP" sz="2800" dirty="0"/>
              <a:t>2012</a:t>
            </a:r>
            <a:r>
              <a:rPr lang="ja-JP" altLang="en-US" sz="2800" dirty="0"/>
              <a:t>年に発足している。その機能は、ユーロ加盟国が出資したり債券を発行したりした資金で、必要なときに国を支援するというものである。</a:t>
            </a:r>
            <a:r>
              <a:rPr lang="en-US" altLang="ja-JP" sz="2800" dirty="0"/>
              <a:t>2020</a:t>
            </a:r>
            <a:r>
              <a:rPr lang="ja-JP" altLang="en-US" sz="2800" dirty="0"/>
              <a:t>年現在で資本金は</a:t>
            </a:r>
            <a:r>
              <a:rPr lang="en-US" altLang="ja-JP" sz="2800" dirty="0"/>
              <a:t>7000</a:t>
            </a:r>
            <a:r>
              <a:rPr lang="ja-JP" altLang="en-US" sz="2800" dirty="0"/>
              <a:t>億ユーロ、貸付の最大額は</a:t>
            </a:r>
            <a:r>
              <a:rPr lang="en-US" altLang="ja-JP" sz="2800" dirty="0"/>
              <a:t>5000</a:t>
            </a:r>
            <a:r>
              <a:rPr lang="ja-JP" altLang="en-US" sz="2800" dirty="0"/>
              <a:t>億ユーロである。金融支援を受ける際には、</a:t>
            </a:r>
            <a:r>
              <a:rPr lang="en-US" altLang="ja-JP" sz="2800" dirty="0"/>
              <a:t>IMF</a:t>
            </a:r>
            <a:r>
              <a:rPr lang="ja-JP" altLang="en-US" sz="2800" dirty="0"/>
              <a:t>など各種機関から厳密な査定を受けるとともに、マクロ経済調整プログラムという課題に取り組まされる。マクロ経済調整プログラムとは、財政再建と様々な構造改革のことで、当然のことながら厳しい緊縮予算を実施することになる。</a:t>
            </a:r>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1907246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927588"/>
            <a:ext cx="11491547" cy="5534758"/>
          </a:xfrm>
        </p:spPr>
        <p:txBody>
          <a:bodyPr>
            <a:normAutofit/>
          </a:bodyPr>
          <a:lstStyle/>
          <a:p>
            <a:pPr marL="457200" indent="-457200" algn="l">
              <a:buFont typeface="Wingdings" panose="05000000000000000000" pitchFamily="2" charset="2"/>
              <a:buChar char="l"/>
            </a:pPr>
            <a:r>
              <a:rPr lang="en-US" altLang="ja-JP" sz="3200" dirty="0"/>
              <a:t>2012</a:t>
            </a:r>
            <a:r>
              <a:rPr lang="ja-JP" altLang="en-US" sz="3200" dirty="0"/>
              <a:t>年の</a:t>
            </a:r>
            <a:r>
              <a:rPr lang="en-US" altLang="ja-JP" sz="3200" dirty="0"/>
              <a:t>6</a:t>
            </a:r>
            <a:r>
              <a:rPr lang="ja-JP" altLang="en-US" sz="3200" dirty="0"/>
              <a:t>月に</a:t>
            </a:r>
            <a:r>
              <a:rPr lang="en-US" altLang="ja-JP" sz="3200" dirty="0"/>
              <a:t>EU</a:t>
            </a:r>
            <a:r>
              <a:rPr lang="ja-JP" altLang="en-US" sz="3200" dirty="0"/>
              <a:t>首脳が</a:t>
            </a:r>
            <a:r>
              <a:rPr lang="en-US" altLang="ja-JP" sz="3200" dirty="0"/>
              <a:t>EU</a:t>
            </a:r>
            <a:r>
              <a:rPr lang="ja-JP" altLang="en-US" sz="3200" dirty="0"/>
              <a:t>改革に向けての方針を発表した。</a:t>
            </a:r>
          </a:p>
          <a:p>
            <a:pPr marL="457200" indent="-457200" algn="l">
              <a:buFont typeface="Wingdings" panose="05000000000000000000" pitchFamily="2" charset="2"/>
              <a:buChar char="l"/>
            </a:pPr>
            <a:r>
              <a:rPr lang="ja-JP" altLang="en-US" sz="3200" dirty="0"/>
              <a:t>それらは、金融システム、財政の健全化、構造改革などを含むものであった。銀行同盟（</a:t>
            </a:r>
            <a:r>
              <a:rPr lang="en-US" altLang="ja-JP" sz="3200" dirty="0"/>
              <a:t>Banking Union</a:t>
            </a:r>
            <a:r>
              <a:rPr lang="ja-JP" altLang="en-US" sz="3200" dirty="0"/>
              <a:t>）はその中の一つであり、内容は単一監督メカニズム（</a:t>
            </a:r>
            <a:r>
              <a:rPr lang="en-US" altLang="ja-JP" sz="3200" dirty="0"/>
              <a:t>SSM</a:t>
            </a:r>
            <a:r>
              <a:rPr lang="ja-JP" altLang="en-US" sz="3200" dirty="0"/>
              <a:t>：</a:t>
            </a:r>
            <a:r>
              <a:rPr lang="en-US" altLang="ja-JP" sz="3200" dirty="0"/>
              <a:t>Single Supervisory Mechanism</a:t>
            </a:r>
            <a:r>
              <a:rPr lang="ja-JP" altLang="en-US" sz="3200" dirty="0"/>
              <a:t>）、単一破綻処理メカニズム（</a:t>
            </a:r>
            <a:r>
              <a:rPr lang="en-US" altLang="ja-JP" sz="3200" dirty="0"/>
              <a:t>SRM</a:t>
            </a:r>
            <a:r>
              <a:rPr lang="ja-JP" altLang="en-US" sz="3200" dirty="0"/>
              <a:t>：</a:t>
            </a:r>
            <a:r>
              <a:rPr lang="en-US" altLang="ja-JP" sz="3200" dirty="0"/>
              <a:t>Single Resolution Mechanism</a:t>
            </a:r>
            <a:r>
              <a:rPr lang="ja-JP" altLang="en-US" sz="3200" dirty="0"/>
              <a:t>）、および、預金保険制度（</a:t>
            </a:r>
            <a:r>
              <a:rPr lang="en-US" altLang="ja-JP" sz="3200" dirty="0"/>
              <a:t>DGS</a:t>
            </a:r>
            <a:r>
              <a:rPr lang="ja-JP" altLang="en-US" sz="3200" dirty="0"/>
              <a:t>：</a:t>
            </a:r>
            <a:r>
              <a:rPr lang="en-US" altLang="ja-JP" sz="3200" dirty="0"/>
              <a:t>Deposit Guarantee Scheme</a:t>
            </a:r>
            <a:r>
              <a:rPr lang="ja-JP" altLang="en-US" sz="3200" dirty="0"/>
              <a:t>）である。</a:t>
            </a:r>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10</a:t>
            </a:r>
            <a:r>
              <a:rPr lang="ja-JP" altLang="en-US" dirty="0"/>
              <a:t>章　</a:t>
            </a:r>
            <a:r>
              <a:rPr lang="en-US" altLang="ja-JP" dirty="0"/>
              <a:t>EU</a:t>
            </a:r>
            <a:r>
              <a:rPr lang="ja-JP" altLang="en-US" dirty="0"/>
              <a:t>とユーロ　</a:t>
            </a:r>
            <a:endParaRPr kumimoji="1" lang="ja-JP" altLang="en-US" dirty="0"/>
          </a:p>
        </p:txBody>
      </p:sp>
    </p:spTree>
    <p:custDataLst>
      <p:tags r:id="rId1"/>
    </p:custDataLst>
    <p:extLst>
      <p:ext uri="{BB962C8B-B14F-4D97-AF65-F5344CB8AC3E}">
        <p14:creationId xmlns:p14="http://schemas.microsoft.com/office/powerpoint/2010/main" val="171705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r>
              <a:rPr lang="ja-JP" altLang="en-US" sz="2800" dirty="0"/>
              <a:t>第</a:t>
            </a:r>
            <a:r>
              <a:rPr lang="en-US" altLang="ja-JP" sz="2800" dirty="0"/>
              <a:t>1</a:t>
            </a:r>
            <a:r>
              <a:rPr lang="ja-JP" altLang="en-US" sz="2800" dirty="0"/>
              <a:t>節　通貨危機・国際的な金融危機の類型</a:t>
            </a:r>
          </a:p>
          <a:p>
            <a:pPr algn="l"/>
            <a:endParaRPr kumimoji="1" lang="ja-JP" altLang="en-US" dirty="0"/>
          </a:p>
          <a:p>
            <a:pPr algn="l"/>
            <a:r>
              <a:rPr lang="en-US" altLang="ja-JP" dirty="0"/>
              <a:t>a.</a:t>
            </a:r>
            <a:r>
              <a:rPr lang="ja-JP" altLang="en-US" dirty="0"/>
              <a:t>　経常収支型の危機</a:t>
            </a:r>
          </a:p>
          <a:p>
            <a:pPr marL="342900" indent="-342900" algn="l">
              <a:buFont typeface="Wingdings" panose="05000000000000000000" pitchFamily="2" charset="2"/>
              <a:buChar char="l"/>
            </a:pPr>
            <a:r>
              <a:rPr lang="ja-JP" altLang="en-US" dirty="0"/>
              <a:t>通貨危機や国際的な金融危機は、経常収支型と金融収支型に分けることができる。経常収支型の危機は、貿易収支または経常収支の不均衡（赤字）に対する資本逃避や投機による危機である。</a:t>
            </a:r>
          </a:p>
          <a:p>
            <a:pPr marL="342900" indent="-342900" algn="l">
              <a:buFont typeface="Wingdings" panose="05000000000000000000" pitchFamily="2" charset="2"/>
              <a:buChar char="l"/>
            </a:pPr>
            <a:r>
              <a:rPr lang="ja-JP" altLang="en-US" dirty="0"/>
              <a:t>たとえば、ある国の貿易収支が長期にわたって赤字であると仮定しよう。アメリカのような基軸通貨国でなければ、輸出入の代金は外貨（ドルやユーロなどの主要通貨）で決済されることが多い。貿易収支が赤字であるということは、輸出による外貨の受取りよりも、輸入のための外貨の支払いが多いということである。</a:t>
            </a:r>
          </a:p>
          <a:p>
            <a:pPr marL="342900" indent="-342900" algn="l">
              <a:buFont typeface="Wingdings" panose="05000000000000000000" pitchFamily="2" charset="2"/>
              <a:buChar char="l"/>
            </a:pPr>
            <a:r>
              <a:rPr lang="ja-JP" altLang="en-US" dirty="0"/>
              <a:t>その結果、その国の外国為替市場では、外貨の売りよりも買い注文が多くなり、その国の通貨の為替レートは減価しようとする。</a:t>
            </a:r>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11</a:t>
            </a:r>
            <a:r>
              <a:rPr lang="ja-JP" altLang="en-US" dirty="0"/>
              <a:t>章　国際的な通貨・金融危機の構図　</a:t>
            </a:r>
            <a:endParaRPr kumimoji="1" lang="ja-JP" altLang="en-US" dirty="0"/>
          </a:p>
        </p:txBody>
      </p:sp>
    </p:spTree>
    <p:custDataLst>
      <p:tags r:id="rId1"/>
    </p:custDataLst>
    <p:extLst>
      <p:ext uri="{BB962C8B-B14F-4D97-AF65-F5344CB8AC3E}">
        <p14:creationId xmlns:p14="http://schemas.microsoft.com/office/powerpoint/2010/main" val="3033373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r>
              <a:rPr lang="en-US" altLang="ja-JP" dirty="0"/>
              <a:t>b.</a:t>
            </a:r>
            <a:r>
              <a:rPr lang="ja-JP" altLang="en-US" dirty="0"/>
              <a:t>　金融収支型（</a:t>
            </a:r>
            <a:r>
              <a:rPr lang="en-US" altLang="ja-JP" dirty="0"/>
              <a:t>21</a:t>
            </a:r>
            <a:r>
              <a:rPr lang="ja-JP" altLang="en-US" dirty="0"/>
              <a:t>世紀型）の危機</a:t>
            </a:r>
          </a:p>
          <a:p>
            <a:pPr marL="342900" indent="-342900" algn="l">
              <a:buFont typeface="Wingdings" panose="05000000000000000000" pitchFamily="2" charset="2"/>
              <a:buChar char="l"/>
            </a:pPr>
            <a:endParaRPr lang="ja-JP" altLang="en-US" dirty="0"/>
          </a:p>
          <a:p>
            <a:pPr marL="342900" indent="-342900" algn="l">
              <a:buFont typeface="Wingdings" panose="05000000000000000000" pitchFamily="2" charset="2"/>
              <a:buChar char="l"/>
            </a:pPr>
            <a:r>
              <a:rPr lang="ja-JP" altLang="en-US" dirty="0"/>
              <a:t>金融の自由化とグローバル化が進んだ今日、経常収支レベルの資金の動きよりも、金融収支レベルの国際的な資金の動きの方が大きくなっている。</a:t>
            </a:r>
          </a:p>
          <a:p>
            <a:pPr marL="342900" indent="-342900" algn="l">
              <a:buFont typeface="Wingdings" panose="05000000000000000000" pitchFamily="2" charset="2"/>
              <a:buChar char="l"/>
            </a:pPr>
            <a:r>
              <a:rPr lang="ja-JP" altLang="en-US" dirty="0"/>
              <a:t>そのため、国際金融危機も金融収支レベルに原因がある場合が増えている。</a:t>
            </a:r>
          </a:p>
          <a:p>
            <a:pPr marL="342900" indent="-342900" algn="l">
              <a:buFont typeface="Wingdings" panose="05000000000000000000" pitchFamily="2" charset="2"/>
              <a:buChar char="l"/>
            </a:pPr>
            <a:r>
              <a:rPr lang="ja-JP" altLang="en-US" dirty="0"/>
              <a:t>たとえば、経常収支が黒字の国であっても、突然の資金流出を経験したり、投機家からの攻撃を受けたりすることがある。</a:t>
            </a:r>
          </a:p>
          <a:p>
            <a:pPr marL="342900" indent="-342900" algn="l">
              <a:buFont typeface="Wingdings" panose="05000000000000000000" pitchFamily="2" charset="2"/>
              <a:buChar char="l"/>
            </a:pPr>
            <a:r>
              <a:rPr lang="ja-JP" altLang="en-US" dirty="0"/>
              <a:t>たとえば、経済成長が著しい国では、企業収益が好調で、株価が上昇する。</a:t>
            </a:r>
          </a:p>
          <a:p>
            <a:pPr marL="342900" indent="-342900" algn="l">
              <a:buFont typeface="Wingdings" panose="05000000000000000000" pitchFamily="2" charset="2"/>
              <a:buChar char="l"/>
            </a:pPr>
            <a:r>
              <a:rPr lang="ja-JP" altLang="en-US" dirty="0"/>
              <a:t>そのことを好感して、外国から資金流入が起きて、その国の株や土地や債券に投資しようとする。</a:t>
            </a:r>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11</a:t>
            </a:r>
            <a:r>
              <a:rPr lang="ja-JP" altLang="en-US" dirty="0"/>
              <a:t>章　国際的な通貨・金融危機の構図　</a:t>
            </a:r>
            <a:endParaRPr kumimoji="1" lang="ja-JP" altLang="en-US" dirty="0"/>
          </a:p>
        </p:txBody>
      </p:sp>
    </p:spTree>
    <p:custDataLst>
      <p:tags r:id="rId1"/>
    </p:custDataLst>
    <p:extLst>
      <p:ext uri="{BB962C8B-B14F-4D97-AF65-F5344CB8AC3E}">
        <p14:creationId xmlns:p14="http://schemas.microsoft.com/office/powerpoint/2010/main" val="507533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r>
              <a:rPr lang="en-US" altLang="ja-JP" dirty="0"/>
              <a:t>〔</a:t>
            </a:r>
            <a:r>
              <a:rPr lang="ja-JP" altLang="en-US" dirty="0"/>
              <a:t>補足説明</a:t>
            </a:r>
            <a:r>
              <a:rPr lang="en-US" altLang="ja-JP" dirty="0"/>
              <a:t>〕</a:t>
            </a:r>
            <a:r>
              <a:rPr lang="ja-JP" altLang="en-US" dirty="0"/>
              <a:t>マネタリーベース、マネーストック、為替市場介入と不胎化。</a:t>
            </a:r>
          </a:p>
          <a:p>
            <a:pPr marL="342900" indent="-342900" algn="l">
              <a:buFont typeface="Wingdings" panose="05000000000000000000" pitchFamily="2" charset="2"/>
              <a:buChar char="l"/>
            </a:pPr>
            <a:endParaRPr kumimoji="1" lang="ja-JP" altLang="en-US" dirty="0"/>
          </a:p>
          <a:p>
            <a:pPr marL="342900" indent="-342900" algn="l">
              <a:buFont typeface="Wingdings" panose="05000000000000000000" pitchFamily="2" charset="2"/>
              <a:buChar char="l"/>
            </a:pPr>
            <a:r>
              <a:rPr lang="ja-JP" altLang="en-US" dirty="0"/>
              <a:t>マネタリーベースとは、通貨当局が民間部門に提供するマネー。</a:t>
            </a:r>
          </a:p>
          <a:p>
            <a:pPr marL="342900" indent="-342900" algn="l">
              <a:buFont typeface="Wingdings" panose="05000000000000000000" pitchFamily="2" charset="2"/>
              <a:buChar char="l"/>
            </a:pPr>
            <a:r>
              <a:rPr kumimoji="1" lang="ja-JP" altLang="en-US" dirty="0"/>
              <a:t>マネーストックとは、（通貨当局を含めた）金融部門が非金融部門に提供するマネー。</a:t>
            </a:r>
          </a:p>
          <a:p>
            <a:pPr marL="342900" indent="-342900" algn="l">
              <a:buFont typeface="Wingdings" panose="05000000000000000000" pitchFamily="2" charset="2"/>
              <a:buChar char="l"/>
            </a:pPr>
            <a:r>
              <a:rPr lang="ja-JP" altLang="en-US" dirty="0"/>
              <a:t>為替市場介入とは、通貨当局が民間の為替取引に参加して、為替レートに影響を与えようとする行為。</a:t>
            </a:r>
          </a:p>
          <a:p>
            <a:pPr marL="342900" indent="-342900" algn="l">
              <a:buFont typeface="Wingdings" panose="05000000000000000000" pitchFamily="2" charset="2"/>
              <a:buChar char="l"/>
            </a:pPr>
            <a:r>
              <a:rPr kumimoji="1" lang="ja-JP" altLang="en-US" dirty="0"/>
              <a:t>不胎化とは、為替市場介入によって生じるマネタリーベースや金利の変化を債券のオペレーションによって、通貨当局が中和しようとする行為。</a:t>
            </a:r>
          </a:p>
          <a:p>
            <a:pPr marL="342900" indent="-342900" algn="l">
              <a:buFont typeface="Wingdings" panose="05000000000000000000" pitchFamily="2" charset="2"/>
              <a:buChar char="l"/>
            </a:pPr>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11</a:t>
            </a:r>
            <a:r>
              <a:rPr lang="ja-JP" altLang="en-US" dirty="0"/>
              <a:t>章　国際的な通貨・金融危機の構図　</a:t>
            </a:r>
            <a:endParaRPr kumimoji="1" lang="ja-JP" altLang="en-US" dirty="0"/>
          </a:p>
        </p:txBody>
      </p:sp>
    </p:spTree>
    <p:custDataLst>
      <p:tags r:id="rId1"/>
    </p:custDataLst>
    <p:extLst>
      <p:ext uri="{BB962C8B-B14F-4D97-AF65-F5344CB8AC3E}">
        <p14:creationId xmlns:p14="http://schemas.microsoft.com/office/powerpoint/2010/main" val="1132034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r>
              <a:rPr lang="ja-JP" altLang="en-US" sz="2800" dirty="0"/>
              <a:t>第</a:t>
            </a:r>
            <a:r>
              <a:rPr lang="en-US" altLang="ja-JP" sz="2800" dirty="0"/>
              <a:t>2</a:t>
            </a:r>
            <a:r>
              <a:rPr lang="ja-JP" altLang="en-US" sz="2800" dirty="0"/>
              <a:t>節　頻発する通貨危機・国際的な金融危機</a:t>
            </a:r>
          </a:p>
          <a:p>
            <a:pPr algn="l"/>
            <a:endParaRPr kumimoji="1" lang="ja-JP" altLang="en-US" dirty="0"/>
          </a:p>
          <a:p>
            <a:pPr algn="l"/>
            <a:r>
              <a:rPr lang="ja-JP" altLang="en-US" dirty="0"/>
              <a:t>　以下では各種の危機の原因が何であったのか、なぜ危機は根絶しないのかを概観する。アジア金融・通貨危機以降だけでも、次のような大きな危機が起きている。</a:t>
            </a:r>
          </a:p>
          <a:p>
            <a:pPr algn="l"/>
            <a:endParaRPr lang="ja-JP" altLang="en-US" dirty="0"/>
          </a:p>
          <a:p>
            <a:pPr algn="l"/>
            <a:r>
              <a:rPr lang="en-US" altLang="ja-JP" dirty="0"/>
              <a:t>〔</a:t>
            </a:r>
            <a:r>
              <a:rPr lang="ja-JP" altLang="en-US" dirty="0"/>
              <a:t>アジア金融・通貨危機（</a:t>
            </a:r>
            <a:r>
              <a:rPr lang="en-US" altLang="ja-JP" dirty="0"/>
              <a:t>1997</a:t>
            </a:r>
            <a:r>
              <a:rPr lang="ja-JP" altLang="en-US" dirty="0"/>
              <a:t>）</a:t>
            </a:r>
            <a:r>
              <a:rPr lang="en-US" altLang="ja-JP" dirty="0"/>
              <a:t>〕</a:t>
            </a:r>
            <a:endParaRPr lang="ja-JP" altLang="en-US" dirty="0"/>
          </a:p>
          <a:p>
            <a:pPr marL="342900" indent="-342900" algn="l">
              <a:buFont typeface="Wingdings" panose="05000000000000000000" pitchFamily="2" charset="2"/>
              <a:buChar char="l"/>
            </a:pPr>
            <a:r>
              <a:rPr lang="ja-JP" altLang="en-US" dirty="0"/>
              <a:t>対ドル固定相場制を採っていたタイをはじめとして、</a:t>
            </a:r>
            <a:r>
              <a:rPr lang="en-US" altLang="ja-JP" dirty="0"/>
              <a:t>ASEAN</a:t>
            </a:r>
            <a:r>
              <a:rPr lang="ja-JP" altLang="en-US" dirty="0"/>
              <a:t>各国に大量の短期資本が流入していたが、タイでバブルとインフレが深刻になり、過剰投資の結果、不良債権が増加、輸出も減少しはじめた。対ドル固定相場制の維持が不可能、かつ、タイの経済は悪化しているとの懸念から、タイから資本逃避が始まるとともに、バーツ売りの投機が起き、</a:t>
            </a:r>
            <a:r>
              <a:rPr lang="en-US" altLang="ja-JP" dirty="0"/>
              <a:t>ASEAN</a:t>
            </a:r>
            <a:r>
              <a:rPr lang="ja-JP" altLang="en-US" dirty="0"/>
              <a:t>各国に、次いで、韓国に飛び火して、アジアで連鎖的な危機が起きた。</a:t>
            </a:r>
          </a:p>
          <a:p>
            <a:pPr algn="l"/>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11</a:t>
            </a:r>
            <a:r>
              <a:rPr lang="ja-JP" altLang="en-US" dirty="0"/>
              <a:t>章　国際的な通貨・金融危機の構図　</a:t>
            </a:r>
            <a:endParaRPr kumimoji="1" lang="ja-JP" altLang="en-US" dirty="0"/>
          </a:p>
        </p:txBody>
      </p:sp>
    </p:spTree>
    <p:custDataLst>
      <p:tags r:id="rId1"/>
    </p:custDataLst>
    <p:extLst>
      <p:ext uri="{BB962C8B-B14F-4D97-AF65-F5344CB8AC3E}">
        <p14:creationId xmlns:p14="http://schemas.microsoft.com/office/powerpoint/2010/main" val="2947205939"/>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r>
              <a:rPr kumimoji="1" lang="en-US" altLang="ja-JP" dirty="0"/>
              <a:t>〔</a:t>
            </a:r>
            <a:r>
              <a:rPr kumimoji="1" lang="ja-JP" altLang="en-US" dirty="0"/>
              <a:t>世界金融危機（</a:t>
            </a:r>
            <a:r>
              <a:rPr kumimoji="1" lang="en-US" altLang="ja-JP" dirty="0"/>
              <a:t>2008</a:t>
            </a:r>
            <a:r>
              <a:rPr kumimoji="1" lang="ja-JP" altLang="en-US" dirty="0"/>
              <a:t>）</a:t>
            </a:r>
            <a:r>
              <a:rPr kumimoji="1" lang="en-US" altLang="ja-JP" dirty="0"/>
              <a:t>〕</a:t>
            </a:r>
            <a:endParaRPr kumimoji="1" lang="ja-JP" altLang="en-US" dirty="0"/>
          </a:p>
          <a:p>
            <a:pPr marL="342900" indent="-342900" algn="l">
              <a:buFont typeface="Wingdings" panose="05000000000000000000" pitchFamily="2" charset="2"/>
              <a:buChar char="l"/>
            </a:pPr>
            <a:r>
              <a:rPr kumimoji="1" lang="ja-JP" altLang="en-US" dirty="0"/>
              <a:t>サブプライム・ローン危機が世界中に波及したもの。</a:t>
            </a:r>
          </a:p>
          <a:p>
            <a:pPr marL="342900" indent="-342900" algn="l">
              <a:buFont typeface="Wingdings" panose="05000000000000000000" pitchFamily="2" charset="2"/>
              <a:buChar char="l"/>
            </a:pPr>
            <a:r>
              <a:rPr kumimoji="1" lang="ja-JP" altLang="en-US" dirty="0"/>
              <a:t>アメリカの投資銀行リーマン・ブラザーズの破綻（</a:t>
            </a:r>
            <a:r>
              <a:rPr kumimoji="1" lang="en-US" altLang="ja-JP" dirty="0"/>
              <a:t>2008</a:t>
            </a:r>
            <a:r>
              <a:rPr kumimoji="1" lang="ja-JP" altLang="en-US" dirty="0"/>
              <a:t>年</a:t>
            </a:r>
            <a:r>
              <a:rPr kumimoji="1" lang="en-US" altLang="ja-JP" dirty="0"/>
              <a:t>9</a:t>
            </a:r>
            <a:r>
              <a:rPr kumimoji="1" lang="ja-JP" altLang="en-US" dirty="0"/>
              <a:t>月、リーマンショック）、英国の銀行ノーザンロックへの取付とりつけ</a:t>
            </a:r>
            <a:r>
              <a:rPr kumimoji="1" lang="en-US" altLang="ja-JP" baseline="30000" dirty="0"/>
              <a:t>※</a:t>
            </a:r>
            <a:r>
              <a:rPr kumimoji="1" lang="ja-JP" altLang="en-US" dirty="0"/>
              <a:t>（</a:t>
            </a:r>
            <a:r>
              <a:rPr kumimoji="1" lang="en-US" altLang="ja-JP" dirty="0"/>
              <a:t>run on bank</a:t>
            </a:r>
            <a:r>
              <a:rPr kumimoji="1" lang="ja-JP" altLang="en-US" dirty="0"/>
              <a:t>）騒ぎ、金融立国を目指していたアイスランドの銀行の倒産、直接投資の受け入れで好況を謳歌していた東欧の経済危機、東欧に貸し付けていたスウェーデンなどの銀行の危機、ギリシャを中心とした東欧の政府債務危機、それらの国の国債を保有していた欧州金融機関の経営危機、日本をはじめとして世界中の実体経済の落ち込みへと発展した。</a:t>
            </a:r>
          </a:p>
          <a:p>
            <a:pPr marL="360000" algn="l"/>
            <a:r>
              <a:rPr lang="en-US" altLang="ja-JP" sz="2000" dirty="0"/>
              <a:t>※</a:t>
            </a:r>
            <a:r>
              <a:rPr lang="ja-JP" altLang="en-US" sz="2000" dirty="0"/>
              <a:t>銀行が倒産しそうだ、との懸念に対して、預金を引き出そうとして預金者が殺到すること。</a:t>
            </a:r>
            <a:endParaRPr kumimoji="1" lang="ja-JP" altLang="en-US" sz="2000" dirty="0"/>
          </a:p>
          <a:p>
            <a:pPr marL="342900" indent="-342900" algn="l">
              <a:buFont typeface="Wingdings" panose="05000000000000000000" pitchFamily="2" charset="2"/>
              <a:buChar char="l"/>
            </a:pPr>
            <a:r>
              <a:rPr kumimoji="1" lang="ja-JP" altLang="en-US" dirty="0"/>
              <a:t>原因と経緯の詳細については、後述。</a:t>
            </a:r>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11</a:t>
            </a:r>
            <a:r>
              <a:rPr lang="ja-JP" altLang="en-US" dirty="0"/>
              <a:t>章　国際的な通貨・金融危機の構図　</a:t>
            </a:r>
            <a:endParaRPr kumimoji="1" lang="ja-JP" altLang="en-US" dirty="0"/>
          </a:p>
        </p:txBody>
      </p:sp>
    </p:spTree>
    <p:custDataLst>
      <p:tags r:id="rId1"/>
    </p:custDataLst>
    <p:extLst>
      <p:ext uri="{BB962C8B-B14F-4D97-AF65-F5344CB8AC3E}">
        <p14:creationId xmlns:p14="http://schemas.microsoft.com/office/powerpoint/2010/main" val="4209422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fontScale="92500"/>
          </a:bodyPr>
          <a:lstStyle/>
          <a:p>
            <a:pPr marL="342900" indent="-342900" algn="l">
              <a:lnSpc>
                <a:spcPts val="3500"/>
              </a:lnSpc>
              <a:buFont typeface="Wingdings" panose="05000000000000000000" pitchFamily="2" charset="2"/>
              <a:buChar char="l"/>
            </a:pPr>
            <a:r>
              <a:rPr lang="ja-JP" altLang="en-US" dirty="0"/>
              <a:t>住宅ローンがアメリカで異常なまでに進んだ原因の第一は、証券化（</a:t>
            </a:r>
            <a:r>
              <a:rPr lang="en-US" altLang="ja-JP" dirty="0"/>
              <a:t>securitization</a:t>
            </a:r>
            <a:r>
              <a:rPr lang="ja-JP" altLang="en-US" dirty="0"/>
              <a:t>）である。</a:t>
            </a:r>
            <a:endParaRPr lang="en-US" altLang="ja-JP" dirty="0"/>
          </a:p>
          <a:p>
            <a:pPr marL="342900" indent="-342900" algn="l">
              <a:lnSpc>
                <a:spcPts val="3500"/>
              </a:lnSpc>
              <a:buFont typeface="Wingdings" panose="05000000000000000000" pitchFamily="2" charset="2"/>
              <a:buChar char="l"/>
            </a:pPr>
            <a:r>
              <a:rPr lang="ja-JP" altLang="en-US" dirty="0"/>
              <a:t>アメリカの住宅ローンは、日本と違って証券化されることが多い。証券化には、ふた通りの意味がある。</a:t>
            </a:r>
            <a:endParaRPr lang="en-US" altLang="ja-JP" dirty="0"/>
          </a:p>
          <a:p>
            <a:pPr marL="342900" indent="-342900" algn="l">
              <a:lnSpc>
                <a:spcPts val="3500"/>
              </a:lnSpc>
              <a:buFont typeface="Wingdings" panose="05000000000000000000" pitchFamily="2" charset="2"/>
              <a:buChar char="l"/>
            </a:pPr>
            <a:r>
              <a:rPr lang="ja-JP" altLang="en-US" dirty="0"/>
              <a:t>一つは、企業の資金調達が、銀行融資から証券発行に重点を移すこと、すなわち、間接金融よりも直接金融が中心になること、</a:t>
            </a:r>
            <a:endParaRPr lang="en-US" altLang="ja-JP" dirty="0"/>
          </a:p>
          <a:p>
            <a:pPr marL="342900" indent="-342900" algn="l">
              <a:lnSpc>
                <a:spcPts val="3500"/>
              </a:lnSpc>
              <a:buFont typeface="Wingdings" panose="05000000000000000000" pitchFamily="2" charset="2"/>
              <a:buChar char="l"/>
            </a:pPr>
            <a:r>
              <a:rPr lang="ja-JP" altLang="en-US" dirty="0"/>
              <a:t>二つ目は、債</a:t>
            </a:r>
            <a:r>
              <a:rPr lang="ja-JP" altLang="en-US" dirty="0">
                <a:solidFill>
                  <a:srgbClr val="FF0000"/>
                </a:solidFill>
              </a:rPr>
              <a:t>権</a:t>
            </a:r>
            <a:r>
              <a:rPr lang="ja-JP" altLang="en-US" dirty="0"/>
              <a:t>から得られるキャッシュフローを裏付けにして、債</a:t>
            </a:r>
            <a:r>
              <a:rPr lang="ja-JP" altLang="en-US" dirty="0">
                <a:solidFill>
                  <a:srgbClr val="FF0000"/>
                </a:solidFill>
              </a:rPr>
              <a:t>権</a:t>
            </a:r>
            <a:r>
              <a:rPr lang="ja-JP" altLang="en-US" dirty="0"/>
              <a:t>者が債</a:t>
            </a:r>
            <a:r>
              <a:rPr lang="ja-JP" altLang="en-US" dirty="0">
                <a:solidFill>
                  <a:srgbClr val="FF0000"/>
                </a:solidFill>
              </a:rPr>
              <a:t>券</a:t>
            </a:r>
            <a:r>
              <a:rPr lang="ja-JP" altLang="en-US" dirty="0"/>
              <a:t>を発行して、当該債</a:t>
            </a:r>
            <a:r>
              <a:rPr lang="ja-JP" altLang="en-US" dirty="0">
                <a:solidFill>
                  <a:srgbClr val="FF0000"/>
                </a:solidFill>
              </a:rPr>
              <a:t>権</a:t>
            </a:r>
            <a:r>
              <a:rPr lang="ja-JP" altLang="en-US" dirty="0"/>
              <a:t>を自己のバランスシート ）から手放すことである。</a:t>
            </a:r>
          </a:p>
          <a:p>
            <a:pPr marL="342900" indent="-342900" algn="l">
              <a:lnSpc>
                <a:spcPts val="3500"/>
              </a:lnSpc>
              <a:buFont typeface="Wingdings" panose="05000000000000000000" pitchFamily="2" charset="2"/>
              <a:buChar char="l"/>
            </a:pPr>
            <a:r>
              <a:rPr lang="ja-JP" altLang="en-US" dirty="0"/>
              <a:t>こうして発行される債</a:t>
            </a:r>
            <a:r>
              <a:rPr lang="ja-JP" altLang="en-US" dirty="0">
                <a:solidFill>
                  <a:srgbClr val="FF0000"/>
                </a:solidFill>
              </a:rPr>
              <a:t>券</a:t>
            </a:r>
            <a:r>
              <a:rPr lang="ja-JP" altLang="en-US" dirty="0"/>
              <a:t>を</a:t>
            </a:r>
            <a:r>
              <a:rPr lang="en-US" altLang="ja-JP" dirty="0"/>
              <a:t>ABS</a:t>
            </a:r>
            <a:r>
              <a:rPr lang="ja-JP" altLang="en-US" dirty="0"/>
              <a:t>（資産担保証券：</a:t>
            </a:r>
            <a:r>
              <a:rPr lang="en-US" altLang="ja-JP" dirty="0"/>
              <a:t>asset-backed security</a:t>
            </a:r>
            <a:r>
              <a:rPr lang="ja-JP" altLang="en-US" dirty="0"/>
              <a:t>）といい、社債の一種ではあるが、特定の事業のための資金調達というよりも、すでに持ってる債</a:t>
            </a:r>
            <a:r>
              <a:rPr lang="ja-JP" altLang="en-US" dirty="0">
                <a:solidFill>
                  <a:srgbClr val="FF0000"/>
                </a:solidFill>
              </a:rPr>
              <a:t>権</a:t>
            </a:r>
            <a:r>
              <a:rPr lang="ja-JP" altLang="en-US" dirty="0"/>
              <a:t>を手放して資金を得るために発行される債</a:t>
            </a:r>
            <a:r>
              <a:rPr lang="ja-JP" altLang="en-US" dirty="0">
                <a:solidFill>
                  <a:srgbClr val="FF0000"/>
                </a:solidFill>
              </a:rPr>
              <a:t>券</a:t>
            </a:r>
            <a:r>
              <a:rPr lang="ja-JP" altLang="en-US" dirty="0"/>
              <a:t>。</a:t>
            </a:r>
          </a:p>
          <a:p>
            <a:pPr algn="l">
              <a:lnSpc>
                <a:spcPts val="3000"/>
              </a:lnSpc>
            </a:pPr>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12</a:t>
            </a:r>
            <a:r>
              <a:rPr lang="ja-JP" altLang="en-US" dirty="0"/>
              <a:t>章　危機への対処　</a:t>
            </a:r>
            <a:endParaRPr kumimoji="1" lang="ja-JP" altLang="en-US" dirty="0"/>
          </a:p>
        </p:txBody>
      </p:sp>
    </p:spTree>
    <p:custDataLst>
      <p:tags r:id="rId1"/>
    </p:custDataLst>
    <p:extLst>
      <p:ext uri="{BB962C8B-B14F-4D97-AF65-F5344CB8AC3E}">
        <p14:creationId xmlns:p14="http://schemas.microsoft.com/office/powerpoint/2010/main" val="2445081500"/>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08563" y="1381326"/>
            <a:ext cx="11264628" cy="4951379"/>
          </a:xfrm>
        </p:spPr>
        <p:txBody>
          <a:bodyPr/>
          <a:lstStyle/>
          <a:p>
            <a:pPr marL="342900" indent="-342900" algn="l">
              <a:buFont typeface="Wingdings" panose="05000000000000000000" pitchFamily="2" charset="2"/>
              <a:buChar char="l"/>
            </a:pPr>
            <a:r>
              <a:rPr lang="ja-JP" altLang="en-US" dirty="0"/>
              <a:t>「</a:t>
            </a:r>
            <a:r>
              <a:rPr lang="en-US" altLang="ja-JP" dirty="0"/>
              <a:t>$1=\</a:t>
            </a:r>
            <a:r>
              <a:rPr lang="ja-JP" altLang="en-US" dirty="0"/>
              <a:t>〇〇〇」といった表記の仕方では、</a:t>
            </a:r>
            <a:r>
              <a:rPr lang="ja-JP" altLang="en-US" dirty="0">
                <a:solidFill>
                  <a:srgbClr val="FF0000"/>
                </a:solidFill>
              </a:rPr>
              <a:t>右側の数字が小さくなったら</a:t>
            </a:r>
            <a:r>
              <a:rPr lang="ja-JP" altLang="en-US" dirty="0"/>
              <a:t>円高・</a:t>
            </a:r>
            <a:r>
              <a:rPr lang="ja-JP" altLang="en-US" dirty="0">
                <a:solidFill>
                  <a:srgbClr val="FF0000"/>
                </a:solidFill>
              </a:rPr>
              <a:t>ドル安</a:t>
            </a:r>
            <a:r>
              <a:rPr lang="ja-JP" altLang="en-US" dirty="0"/>
              <a:t>、と説明した。</a:t>
            </a:r>
          </a:p>
          <a:p>
            <a:pPr marL="342900" indent="-342900" algn="l">
              <a:buFont typeface="Wingdings" panose="05000000000000000000" pitchFamily="2" charset="2"/>
              <a:buChar char="l"/>
            </a:pPr>
            <a:r>
              <a:rPr lang="ja-JP" altLang="en-US" dirty="0"/>
              <a:t>他のほとんどの通貨でも同様。たとえば、中国の通貨は、人民元（記号は</a:t>
            </a:r>
            <a:r>
              <a:rPr lang="en-US" altLang="ja-JP" dirty="0"/>
              <a:t>RMB</a:t>
            </a:r>
            <a:r>
              <a:rPr lang="ja-JP" altLang="en-US" dirty="0"/>
              <a:t>：</a:t>
            </a:r>
            <a:r>
              <a:rPr lang="en-US" altLang="ja-JP" dirty="0"/>
              <a:t>Renminbi</a:t>
            </a:r>
            <a:r>
              <a:rPr lang="ja-JP" altLang="en-US" dirty="0"/>
              <a:t>）。</a:t>
            </a:r>
          </a:p>
          <a:p>
            <a:pPr marL="342900" indent="-342900" algn="l">
              <a:buFont typeface="Wingdings" panose="05000000000000000000" pitchFamily="2" charset="2"/>
              <a:buChar char="l"/>
            </a:pPr>
            <a:r>
              <a:rPr lang="en-US" altLang="ja-JP" dirty="0"/>
              <a:t>$1=RMB 8</a:t>
            </a:r>
            <a:r>
              <a:rPr lang="ja-JP" altLang="en-US" dirty="0"/>
              <a:t>　と　</a:t>
            </a:r>
            <a:r>
              <a:rPr lang="en-US" altLang="ja-JP" dirty="0"/>
              <a:t>$1=RMB 7</a:t>
            </a:r>
            <a:r>
              <a:rPr lang="ja-JP" altLang="en-US" dirty="0"/>
              <a:t>　では、右のレートが人民元高・ドル安。</a:t>
            </a:r>
          </a:p>
          <a:p>
            <a:pPr marL="342900" indent="-342900" algn="l">
              <a:buFont typeface="Wingdings" panose="05000000000000000000" pitchFamily="2" charset="2"/>
              <a:buChar char="l"/>
            </a:pPr>
            <a:r>
              <a:rPr lang="ja-JP" altLang="en-US" dirty="0"/>
              <a:t>気をつけないといけないのは、イギリスの通貨ポンド・スターリング（記号は￡）と欧州の単一通貨ユーロ（記号は€）。</a:t>
            </a:r>
          </a:p>
          <a:p>
            <a:pPr marL="342900" indent="-342900" algn="l">
              <a:buFont typeface="Wingdings" panose="05000000000000000000" pitchFamily="2" charset="2"/>
              <a:buChar char="l"/>
            </a:pPr>
            <a:r>
              <a:rPr lang="ja-JP" altLang="en-US" dirty="0"/>
              <a:t>たとえば、こんな具合に表記されている。￡</a:t>
            </a:r>
            <a:r>
              <a:rPr lang="en-US" altLang="ja-JP" dirty="0"/>
              <a:t>1=$1.2</a:t>
            </a:r>
            <a:r>
              <a:rPr lang="ja-JP" altLang="en-US" dirty="0"/>
              <a:t>　。つまり、ドルが右側にある。</a:t>
            </a:r>
          </a:p>
          <a:p>
            <a:pPr marL="342900" indent="-342900" algn="l">
              <a:buFont typeface="Wingdings" panose="05000000000000000000" pitchFamily="2" charset="2"/>
              <a:buChar char="l"/>
            </a:pPr>
            <a:r>
              <a:rPr lang="ja-JP" altLang="en-US" dirty="0"/>
              <a:t>￡</a:t>
            </a:r>
            <a:r>
              <a:rPr lang="en-US" altLang="ja-JP" dirty="0"/>
              <a:t>1=$1.2</a:t>
            </a:r>
            <a:r>
              <a:rPr lang="ja-JP" altLang="en-US" dirty="0"/>
              <a:t>　と　￡</a:t>
            </a:r>
            <a:r>
              <a:rPr lang="en-US" altLang="ja-JP" dirty="0"/>
              <a:t>1=$1.1</a:t>
            </a:r>
            <a:r>
              <a:rPr lang="ja-JP" altLang="en-US" dirty="0"/>
              <a:t>では、「</a:t>
            </a:r>
            <a:r>
              <a:rPr lang="ja-JP" altLang="en-US" dirty="0">
                <a:solidFill>
                  <a:srgbClr val="FF0000"/>
                </a:solidFill>
              </a:rPr>
              <a:t>右の方が数字が小さくなっているので、ドル安</a:t>
            </a:r>
            <a:r>
              <a:rPr lang="ja-JP" altLang="en-US" dirty="0"/>
              <a:t>」ではない。右のレートの方が、ドル高・ポンド安。</a:t>
            </a:r>
          </a:p>
          <a:p>
            <a:pPr algn="l"/>
            <a:endParaRPr lang="ja-JP" altLang="en-US" dirty="0"/>
          </a:p>
          <a:p>
            <a:pPr marL="342900" indent="-342900" algn="l">
              <a:buFont typeface="Wingdings" panose="05000000000000000000" pitchFamily="2" charset="2"/>
              <a:buChar char="l"/>
            </a:pP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6" y="431699"/>
            <a:ext cx="10622605" cy="949628"/>
          </a:xfrm>
        </p:spPr>
        <p:txBody>
          <a:bodyPr/>
          <a:lstStyle/>
          <a:p>
            <a:r>
              <a:rPr kumimoji="1" lang="ja-JP" altLang="en-US" dirty="0"/>
              <a:t>序、第</a:t>
            </a:r>
            <a:r>
              <a:rPr kumimoji="1" lang="en-US" altLang="ja-JP" dirty="0"/>
              <a:t>1</a:t>
            </a:r>
            <a:r>
              <a:rPr kumimoji="1" lang="ja-JP" altLang="en-US" dirty="0"/>
              <a:t>章</a:t>
            </a:r>
            <a:r>
              <a:rPr kumimoji="1" lang="en-US" altLang="ja-JP" dirty="0"/>
              <a:t>1</a:t>
            </a:r>
            <a:r>
              <a:rPr kumimoji="1" lang="ja-JP" altLang="en-US" dirty="0"/>
              <a:t>節</a:t>
            </a:r>
          </a:p>
        </p:txBody>
      </p:sp>
    </p:spTree>
    <p:custDataLst>
      <p:tags r:id="rId1"/>
    </p:custDataLst>
    <p:extLst>
      <p:ext uri="{BB962C8B-B14F-4D97-AF65-F5344CB8AC3E}">
        <p14:creationId xmlns:p14="http://schemas.microsoft.com/office/powerpoint/2010/main" val="2817660837"/>
      </p:ext>
    </p:extLst>
  </p:cSld>
  <p:clrMapOvr>
    <a:masterClrMapping/>
  </p:clrMapOvr>
  <mc:AlternateContent xmlns:mc="http://schemas.openxmlformats.org/markup-compatibility/2006" xmlns:p14="http://schemas.microsoft.com/office/powerpoint/2010/main">
    <mc:Choice Requires="p14">
      <p:transition spd="slow" p14:dur="2000" advTm="160474"/>
    </mc:Choice>
    <mc:Fallback xmlns="">
      <p:transition spd="slow" advTm="16047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algn="l">
              <a:lnSpc>
                <a:spcPts val="3500"/>
              </a:lnSpc>
            </a:pPr>
            <a:r>
              <a:rPr lang="ja-JP" altLang="en-US" sz="2000" dirty="0"/>
              <a:t>証券化の概念図（出所：日本銀行営業局、</a:t>
            </a:r>
            <a:r>
              <a:rPr lang="en-US" altLang="ja-JP" sz="2000" dirty="0"/>
              <a:t>1996</a:t>
            </a:r>
            <a:r>
              <a:rPr lang="ja-JP" altLang="en-US" sz="2000" dirty="0"/>
              <a:t>、「資料　資産担保証券（</a:t>
            </a:r>
            <a:r>
              <a:rPr lang="en-US" altLang="ja-JP" sz="2000" dirty="0"/>
              <a:t>ABS</a:t>
            </a:r>
            <a:r>
              <a:rPr lang="ja-JP" altLang="en-US" sz="2000" dirty="0"/>
              <a:t>）取引について</a:t>
            </a:r>
            <a:r>
              <a:rPr lang="en-US" altLang="ja-JP" sz="2000" dirty="0"/>
              <a:t>―</a:t>
            </a:r>
            <a:r>
              <a:rPr lang="ja-JP" altLang="en-US" sz="2000" dirty="0"/>
              <a:t>銀行の役割とリスクの所在を中心に」</a:t>
            </a:r>
            <a:r>
              <a:rPr lang="en-US" altLang="ja-JP" sz="2000" dirty="0"/>
              <a:t>『</a:t>
            </a:r>
            <a:r>
              <a:rPr lang="ja-JP" altLang="en-US" sz="2000" dirty="0"/>
              <a:t>日本銀行月報</a:t>
            </a:r>
            <a:r>
              <a:rPr lang="en-US" altLang="ja-JP" sz="2000" dirty="0"/>
              <a:t>』</a:t>
            </a:r>
            <a:r>
              <a:rPr lang="ja-JP" altLang="en-US" sz="2000" dirty="0"/>
              <a:t>、</a:t>
            </a:r>
            <a:r>
              <a:rPr lang="en-US" altLang="ja-JP" sz="2000" dirty="0"/>
              <a:t>4</a:t>
            </a:r>
            <a:r>
              <a:rPr lang="ja-JP" altLang="en-US" sz="2000" dirty="0"/>
              <a:t>月号、</a:t>
            </a:r>
            <a:r>
              <a:rPr lang="en-US" altLang="ja-JP" sz="2000" dirty="0"/>
              <a:t>3</a:t>
            </a:r>
            <a:r>
              <a:rPr lang="ja-JP" altLang="en-US" sz="2000" dirty="0"/>
              <a:t>頁。</a:t>
            </a:r>
          </a:p>
          <a:p>
            <a:pPr algn="l">
              <a:lnSpc>
                <a:spcPts val="3500"/>
              </a:lnSpc>
            </a:pPr>
            <a:r>
              <a:rPr lang="ja-JP" altLang="en-US" sz="2000" dirty="0"/>
              <a:t>（</a:t>
            </a:r>
            <a:r>
              <a:rPr lang="en-US" altLang="ja-JP" sz="2000" dirty="0"/>
              <a:t>http://www3.boj.or.jp/</a:t>
            </a:r>
            <a:r>
              <a:rPr lang="en-US" altLang="ja-JP" sz="2000" dirty="0" err="1"/>
              <a:t>josa</a:t>
            </a:r>
            <a:r>
              <a:rPr lang="en-US" altLang="ja-JP" sz="2000" dirty="0"/>
              <a:t>/</a:t>
            </a:r>
            <a:r>
              <a:rPr lang="en-US" altLang="ja-JP" sz="2000" dirty="0" err="1"/>
              <a:t>past_release</a:t>
            </a:r>
            <a:r>
              <a:rPr lang="en-US" altLang="ja-JP" sz="2000" dirty="0"/>
              <a:t>/chosa199604a.pdf</a:t>
            </a:r>
            <a:r>
              <a:rPr lang="ja-JP" altLang="en-US" sz="2000" dirty="0"/>
              <a:t>、</a:t>
            </a:r>
            <a:r>
              <a:rPr lang="en-US" altLang="ja-JP" sz="2000" dirty="0"/>
              <a:t>2016</a:t>
            </a:r>
            <a:r>
              <a:rPr lang="ja-JP" altLang="en-US" sz="2000" dirty="0"/>
              <a:t>年</a:t>
            </a:r>
            <a:r>
              <a:rPr lang="en-US" altLang="ja-JP" sz="2000" dirty="0"/>
              <a:t>12</a:t>
            </a:r>
            <a:r>
              <a:rPr lang="ja-JP" altLang="en-US" sz="2000" dirty="0"/>
              <a:t>月</a:t>
            </a:r>
            <a:r>
              <a:rPr lang="en-US" altLang="ja-JP" sz="2000" dirty="0"/>
              <a:t>9</a:t>
            </a:r>
            <a:r>
              <a:rPr lang="ja-JP" altLang="en-US" sz="2000" dirty="0"/>
              <a:t>日アクセス）</a:t>
            </a:r>
          </a:p>
          <a:p>
            <a:pPr algn="l">
              <a:lnSpc>
                <a:spcPts val="3000"/>
              </a:lnSpc>
            </a:pPr>
            <a:endParaRPr kumimoji="1" lang="ja-JP" altLang="en-US" dirty="0"/>
          </a:p>
          <a:p>
            <a:pPr algn="l"/>
            <a:endParaRPr kumimoji="1" lang="ja-JP" altLang="en-US"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12</a:t>
            </a:r>
            <a:r>
              <a:rPr lang="ja-JP" altLang="en-US" dirty="0"/>
              <a:t>章　危機への対処　</a:t>
            </a:r>
            <a:endParaRPr kumimoji="1" lang="ja-JP" altLang="en-US" dirty="0"/>
          </a:p>
        </p:txBody>
      </p:sp>
      <p:pic>
        <p:nvPicPr>
          <p:cNvPr id="9" name="図 8">
            <a:extLst>
              <a:ext uri="{FF2B5EF4-FFF2-40B4-BE49-F238E27FC236}">
                <a16:creationId xmlns:a16="http://schemas.microsoft.com/office/drawing/2014/main" id="{E44075D8-F379-4EF3-B80E-783E4DFC5C35}"/>
              </a:ext>
            </a:extLst>
          </p:cNvPr>
          <p:cNvPicPr>
            <a:picLocks noChangeAspect="1"/>
          </p:cNvPicPr>
          <p:nvPr/>
        </p:nvPicPr>
        <p:blipFill>
          <a:blip r:embed="rId4"/>
          <a:stretch>
            <a:fillRect/>
          </a:stretch>
        </p:blipFill>
        <p:spPr>
          <a:xfrm>
            <a:off x="666205" y="2693554"/>
            <a:ext cx="8082141" cy="3848088"/>
          </a:xfrm>
          <a:prstGeom prst="rect">
            <a:avLst/>
          </a:prstGeom>
        </p:spPr>
      </p:pic>
    </p:spTree>
    <p:custDataLst>
      <p:tags r:id="rId1"/>
    </p:custDataLst>
    <p:extLst>
      <p:ext uri="{BB962C8B-B14F-4D97-AF65-F5344CB8AC3E}">
        <p14:creationId xmlns:p14="http://schemas.microsoft.com/office/powerpoint/2010/main" val="2516236127"/>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marL="342900" indent="-342900" algn="l">
              <a:lnSpc>
                <a:spcPts val="3500"/>
              </a:lnSpc>
              <a:buFont typeface="Wingdings" panose="05000000000000000000" pitchFamily="2" charset="2"/>
              <a:buChar char="l"/>
            </a:pPr>
            <a:r>
              <a:rPr kumimoji="1" lang="ja-JP" altLang="en-US" dirty="0"/>
              <a:t>ボルカールール：アメリカのポール・ボルカー元</a:t>
            </a:r>
            <a:r>
              <a:rPr kumimoji="1" lang="en-US" altLang="ja-JP" dirty="0"/>
              <a:t>FRB</a:t>
            </a:r>
            <a:r>
              <a:rPr kumimoji="1" lang="ja-JP" altLang="en-US" dirty="0"/>
              <a:t>（連邦準備委員会）議長が担当者となって構築した規制。具体的には、短期的かつ投機的な目的による自己勘定での証券売買やデリバティブ取引を銀行に禁止する、というもの。</a:t>
            </a:r>
          </a:p>
          <a:p>
            <a:pPr marL="342900" indent="-342900" algn="l">
              <a:lnSpc>
                <a:spcPts val="3500"/>
              </a:lnSpc>
              <a:buFont typeface="Wingdings" panose="05000000000000000000" pitchFamily="2" charset="2"/>
              <a:buChar char="l"/>
            </a:pPr>
            <a:r>
              <a:rPr kumimoji="1" lang="ja-JP" altLang="en-US" dirty="0"/>
              <a:t>（以下、引用を中心に）バーゼル</a:t>
            </a:r>
            <a:r>
              <a:rPr kumimoji="1" lang="en-US" altLang="ja-JP" dirty="0"/>
              <a:t>3</a:t>
            </a:r>
            <a:r>
              <a:rPr kumimoji="1" lang="ja-JP" altLang="en-US" dirty="0"/>
              <a:t>：「主要国の金融監督当局で構成するバーゼル銀行監督委員会が</a:t>
            </a:r>
            <a:r>
              <a:rPr kumimoji="1" lang="en-US" altLang="ja-JP" dirty="0"/>
              <a:t>2010</a:t>
            </a:r>
            <a:r>
              <a:rPr kumimoji="1" lang="ja-JP" altLang="en-US" dirty="0"/>
              <a:t>年</a:t>
            </a:r>
            <a:r>
              <a:rPr kumimoji="1" lang="en-US" altLang="ja-JP" dirty="0"/>
              <a:t>9</a:t>
            </a:r>
            <a:r>
              <a:rPr kumimoji="1" lang="ja-JP" altLang="en-US" dirty="0"/>
              <a:t>月に公表した、国際的に業務を展開している銀行の健全性を維持するための新たな自己資本規制のことをいう。本規制は、</a:t>
            </a:r>
            <a:r>
              <a:rPr kumimoji="1" lang="en-US" altLang="ja-JP" dirty="0"/>
              <a:t>1988</a:t>
            </a:r>
            <a:r>
              <a:rPr kumimoji="1" lang="ja-JP" altLang="en-US" dirty="0"/>
              <a:t>年に公表された、銀行の自己資本比率に関する規制である</a:t>
            </a:r>
            <a:r>
              <a:rPr kumimoji="1" lang="en-US" altLang="ja-JP" dirty="0"/>
              <a:t>『</a:t>
            </a:r>
            <a:r>
              <a:rPr kumimoji="1" lang="ja-JP" altLang="en-US" dirty="0"/>
              <a:t>バーゼル合意（</a:t>
            </a:r>
            <a:r>
              <a:rPr kumimoji="1" lang="en-US" altLang="ja-JP" dirty="0"/>
              <a:t>BIS</a:t>
            </a:r>
            <a:r>
              <a:rPr kumimoji="1" lang="ja-JP" altLang="en-US" dirty="0"/>
              <a:t>規制）</a:t>
            </a:r>
            <a:r>
              <a:rPr kumimoji="1" lang="en-US" altLang="ja-JP" dirty="0"/>
              <a:t>』</a:t>
            </a:r>
            <a:r>
              <a:rPr kumimoji="1" lang="ja-JP" altLang="en-US" dirty="0"/>
              <a:t>、</a:t>
            </a:r>
            <a:r>
              <a:rPr kumimoji="1" lang="en-US" altLang="ja-JP" dirty="0"/>
              <a:t>2004</a:t>
            </a:r>
            <a:r>
              <a:rPr kumimoji="1" lang="ja-JP" altLang="en-US" dirty="0"/>
              <a:t>年に公表された</a:t>
            </a:r>
            <a:r>
              <a:rPr kumimoji="1" lang="en-US" altLang="ja-JP" dirty="0"/>
              <a:t>BIS</a:t>
            </a:r>
            <a:r>
              <a:rPr kumimoji="1" lang="ja-JP" altLang="en-US" dirty="0"/>
              <a:t>規制の内容を見直し、より金融機関のリスクを反映させた</a:t>
            </a:r>
            <a:r>
              <a:rPr kumimoji="1" lang="en-US" altLang="ja-JP" dirty="0"/>
              <a:t>『</a:t>
            </a:r>
            <a:r>
              <a:rPr kumimoji="1" lang="ja-JP" altLang="en-US" dirty="0"/>
              <a:t>バーゼル</a:t>
            </a:r>
            <a:r>
              <a:rPr kumimoji="1" lang="en-US" altLang="ja-JP" dirty="0"/>
              <a:t>2</a:t>
            </a:r>
            <a:r>
              <a:rPr kumimoji="1" lang="ja-JP" altLang="en-US" dirty="0"/>
              <a:t>（新</a:t>
            </a:r>
            <a:r>
              <a:rPr kumimoji="1" lang="en-US" altLang="ja-JP" dirty="0"/>
              <a:t>BIS</a:t>
            </a:r>
            <a:r>
              <a:rPr kumimoji="1" lang="ja-JP" altLang="en-US" dirty="0"/>
              <a:t>規制）</a:t>
            </a:r>
            <a:r>
              <a:rPr kumimoji="1" lang="en-US" altLang="ja-JP" dirty="0"/>
              <a:t>』</a:t>
            </a:r>
            <a:r>
              <a:rPr kumimoji="1" lang="ja-JP" altLang="en-US" dirty="0"/>
              <a:t>に次ぐ、新たな枠組み（規制強化策）である。</a:t>
            </a:r>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12</a:t>
            </a:r>
            <a:r>
              <a:rPr lang="ja-JP" altLang="en-US" dirty="0"/>
              <a:t>章　危機への対処　</a:t>
            </a:r>
            <a:endParaRPr kumimoji="1" lang="ja-JP" altLang="en-US" dirty="0"/>
          </a:p>
        </p:txBody>
      </p:sp>
    </p:spTree>
    <p:custDataLst>
      <p:tags r:id="rId1"/>
    </p:custDataLst>
    <p:extLst>
      <p:ext uri="{BB962C8B-B14F-4D97-AF65-F5344CB8AC3E}">
        <p14:creationId xmlns:p14="http://schemas.microsoft.com/office/powerpoint/2010/main" val="3928390399"/>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marL="360000" algn="l">
              <a:lnSpc>
                <a:spcPts val="3500"/>
              </a:lnSpc>
            </a:pPr>
            <a:r>
              <a:rPr lang="ja-JP" altLang="en-US" dirty="0"/>
              <a:t>　バーゼル</a:t>
            </a:r>
            <a:r>
              <a:rPr lang="en-US" altLang="ja-JP" dirty="0"/>
              <a:t>3</a:t>
            </a:r>
            <a:r>
              <a:rPr lang="ja-JP" altLang="en-US" dirty="0"/>
              <a:t>は、国際的に業務を展開している銀行の自己資本の質と量の見直しが柱で、普通株と内部留保などからなる</a:t>
            </a:r>
            <a:r>
              <a:rPr lang="en-US" altLang="ja-JP" dirty="0"/>
              <a:t>『</a:t>
            </a:r>
            <a:r>
              <a:rPr lang="ja-JP" altLang="en-US" dirty="0"/>
              <a:t>中核的自己資本（</a:t>
            </a:r>
            <a:r>
              <a:rPr lang="en-US" altLang="ja-JP" dirty="0"/>
              <a:t>Tier1</a:t>
            </a:r>
            <a:r>
              <a:rPr lang="ja-JP" altLang="en-US" dirty="0"/>
              <a:t>）</a:t>
            </a:r>
            <a:r>
              <a:rPr lang="en-US" altLang="ja-JP" dirty="0"/>
              <a:t>』</a:t>
            </a:r>
            <a:r>
              <a:rPr lang="ja-JP" altLang="en-US" dirty="0"/>
              <a:t>を、投資や融資などの損失を被る恐れがある</a:t>
            </a:r>
            <a:r>
              <a:rPr lang="en-US" altLang="ja-JP" dirty="0"/>
              <a:t>『</a:t>
            </a:r>
            <a:r>
              <a:rPr lang="ja-JP" altLang="en-US" dirty="0"/>
              <a:t>リスク資産</a:t>
            </a:r>
            <a:r>
              <a:rPr lang="en-US" altLang="ja-JP" dirty="0"/>
              <a:t>』</a:t>
            </a:r>
            <a:r>
              <a:rPr lang="ja-JP" altLang="en-US" dirty="0"/>
              <a:t>に対して、一定割合以上持つように義務づけるものである。具体的には、業績悪化時に配当を機動的に減らせる普通株と、過去の利益の蓄積である内部留保が主体の</a:t>
            </a:r>
            <a:r>
              <a:rPr lang="en-US" altLang="ja-JP" dirty="0"/>
              <a:t>『</a:t>
            </a:r>
            <a:r>
              <a:rPr lang="ja-JP" altLang="en-US" dirty="0"/>
              <a:t>中核的自己資本（</a:t>
            </a:r>
            <a:r>
              <a:rPr lang="en-US" altLang="ja-JP" dirty="0"/>
              <a:t>Tier1</a:t>
            </a:r>
            <a:r>
              <a:rPr lang="ja-JP" altLang="en-US" dirty="0"/>
              <a:t>）</a:t>
            </a:r>
            <a:r>
              <a:rPr lang="en-US" altLang="ja-JP" dirty="0"/>
              <a:t>』</a:t>
            </a:r>
            <a:r>
              <a:rPr lang="ja-JP" altLang="en-US" dirty="0"/>
              <a:t>の比率を実質</a:t>
            </a:r>
            <a:r>
              <a:rPr lang="en-US" altLang="ja-JP" dirty="0"/>
              <a:t>7.0</a:t>
            </a:r>
            <a:r>
              <a:rPr lang="ja-JP" altLang="en-US" dirty="0"/>
              <a:t>％以上とすることが求められる（普通株等の</a:t>
            </a:r>
            <a:r>
              <a:rPr lang="en-US" altLang="ja-JP" dirty="0"/>
              <a:t>Tier1</a:t>
            </a:r>
            <a:r>
              <a:rPr lang="ja-JP" altLang="en-US" dirty="0"/>
              <a:t>の最低所要水準を</a:t>
            </a:r>
            <a:r>
              <a:rPr lang="en-US" altLang="ja-JP" dirty="0"/>
              <a:t>2.0</a:t>
            </a:r>
            <a:r>
              <a:rPr lang="ja-JP" altLang="en-US" dirty="0"/>
              <a:t>％から</a:t>
            </a:r>
            <a:r>
              <a:rPr lang="en-US" altLang="ja-JP" dirty="0"/>
              <a:t>4.5</a:t>
            </a:r>
            <a:r>
              <a:rPr lang="ja-JP" altLang="en-US" dirty="0"/>
              <a:t>％に引き上げられ、銀行は将来のストレス期に耐え得るように、</a:t>
            </a:r>
            <a:r>
              <a:rPr lang="en-US" altLang="ja-JP" dirty="0"/>
              <a:t>2.5</a:t>
            </a:r>
            <a:r>
              <a:rPr lang="ja-JP" altLang="en-US" dirty="0"/>
              <a:t>％の資本保全バッファーを保有することが求められるため、合わせて普通株等の</a:t>
            </a:r>
            <a:r>
              <a:rPr lang="en-US" altLang="ja-JP" dirty="0"/>
              <a:t>Tier1</a:t>
            </a:r>
            <a:r>
              <a:rPr lang="ja-JP" altLang="en-US" dirty="0"/>
              <a:t>の所要水準は</a:t>
            </a:r>
            <a:r>
              <a:rPr lang="en-US" altLang="ja-JP" dirty="0"/>
              <a:t>7.0</a:t>
            </a:r>
            <a:r>
              <a:rPr lang="ja-JP" altLang="en-US" dirty="0"/>
              <a:t>％となる）。」（</a:t>
            </a:r>
            <a:r>
              <a:rPr lang="en-US" altLang="ja-JP" dirty="0" err="1"/>
              <a:t>iFinance</a:t>
            </a:r>
            <a:r>
              <a:rPr lang="ja-JP" altLang="en-US" dirty="0"/>
              <a:t>ホームページより。</a:t>
            </a:r>
            <a:r>
              <a:rPr lang="en-US" altLang="ja-JP" dirty="0"/>
              <a:t>http://www.ifinance.ne.jp/glossary/finance/fin100.html</a:t>
            </a:r>
            <a:r>
              <a:rPr lang="ja-JP" altLang="en-US" dirty="0"/>
              <a:t>、</a:t>
            </a:r>
            <a:r>
              <a:rPr lang="en-US" altLang="ja-JP" dirty="0"/>
              <a:t>2014</a:t>
            </a:r>
            <a:r>
              <a:rPr lang="ja-JP" altLang="en-US" dirty="0"/>
              <a:t>年</a:t>
            </a:r>
            <a:r>
              <a:rPr lang="en-US" altLang="ja-JP" dirty="0"/>
              <a:t>1</a:t>
            </a:r>
            <a:r>
              <a:rPr lang="ja-JP" altLang="en-US" dirty="0"/>
              <a:t>月</a:t>
            </a:r>
            <a:r>
              <a:rPr lang="en-US" altLang="ja-JP" dirty="0"/>
              <a:t>23</a:t>
            </a:r>
            <a:r>
              <a:rPr lang="ja-JP" altLang="en-US" dirty="0"/>
              <a:t>日アクセス）</a:t>
            </a:r>
            <a:endParaRPr kumimoji="1" lang="ja-JP" altLang="en-US" sz="2000"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12</a:t>
            </a:r>
            <a:r>
              <a:rPr lang="ja-JP" altLang="en-US" dirty="0"/>
              <a:t>章　危機への対処　</a:t>
            </a:r>
            <a:endParaRPr kumimoji="1" lang="ja-JP" altLang="en-US" dirty="0"/>
          </a:p>
        </p:txBody>
      </p:sp>
    </p:spTree>
    <p:custDataLst>
      <p:tags r:id="rId1"/>
    </p:custDataLst>
    <p:extLst>
      <p:ext uri="{BB962C8B-B14F-4D97-AF65-F5344CB8AC3E}">
        <p14:creationId xmlns:p14="http://schemas.microsoft.com/office/powerpoint/2010/main" val="334852819"/>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5315" y="1175656"/>
            <a:ext cx="11491547" cy="5286689"/>
          </a:xfrm>
        </p:spPr>
        <p:txBody>
          <a:bodyPr>
            <a:normAutofit/>
          </a:bodyPr>
          <a:lstStyle/>
          <a:p>
            <a:pPr marL="342900" indent="-342900" algn="l">
              <a:lnSpc>
                <a:spcPts val="3500"/>
              </a:lnSpc>
              <a:buFont typeface="Wingdings" panose="05000000000000000000" pitchFamily="2" charset="2"/>
              <a:buChar char="l"/>
            </a:pPr>
            <a:r>
              <a:rPr lang="ja-JP" altLang="en-US" dirty="0"/>
              <a:t>流動性比率規制：バーゼル</a:t>
            </a:r>
            <a:r>
              <a:rPr lang="en-US" altLang="ja-JP" dirty="0"/>
              <a:t>3</a:t>
            </a:r>
            <a:r>
              <a:rPr lang="ja-JP" altLang="en-US" dirty="0"/>
              <a:t>の一部として、導入された規制。「一つ目は、短期的な流動性ストレス耐性の強化を目的とした</a:t>
            </a:r>
            <a:r>
              <a:rPr lang="en-US" altLang="ja-JP" dirty="0"/>
              <a:t>『</a:t>
            </a:r>
            <a:r>
              <a:rPr lang="ja-JP" altLang="en-US" dirty="0"/>
              <a:t>流動性カバレッジ比率（</a:t>
            </a:r>
            <a:r>
              <a:rPr lang="en-US" altLang="ja-JP" dirty="0"/>
              <a:t>LCR</a:t>
            </a:r>
            <a:r>
              <a:rPr lang="ja-JP" altLang="en-US" dirty="0"/>
              <a:t>：</a:t>
            </a:r>
            <a:r>
              <a:rPr lang="en-US" altLang="ja-JP" dirty="0"/>
              <a:t>Liquidity Coverage Ratio</a:t>
            </a:r>
            <a:r>
              <a:rPr lang="ja-JP" altLang="en-US" dirty="0"/>
              <a:t>）</a:t>
            </a:r>
            <a:r>
              <a:rPr lang="en-US" altLang="ja-JP" dirty="0"/>
              <a:t>』</a:t>
            </a:r>
            <a:r>
              <a:rPr lang="ja-JP" altLang="en-US" dirty="0"/>
              <a:t>である。銀行は</a:t>
            </a:r>
            <a:r>
              <a:rPr lang="en-US" altLang="ja-JP" dirty="0"/>
              <a:t>30</a:t>
            </a:r>
            <a:r>
              <a:rPr lang="ja-JP" altLang="en-US" dirty="0"/>
              <a:t>日間継続する強いストレスシナリオに耐えうるだけの、高品質な流動資産を保有することを求められる。二つ目は、銀行に中長期的な資金調達を促すことを目的とした</a:t>
            </a:r>
            <a:r>
              <a:rPr lang="en-US" altLang="ja-JP" dirty="0"/>
              <a:t>『</a:t>
            </a:r>
            <a:r>
              <a:rPr lang="ja-JP" altLang="en-US" dirty="0"/>
              <a:t>安定調達比率（</a:t>
            </a:r>
            <a:r>
              <a:rPr lang="en-US" altLang="ja-JP" dirty="0"/>
              <a:t>NSFR</a:t>
            </a:r>
            <a:r>
              <a:rPr lang="ja-JP" altLang="en-US" dirty="0"/>
              <a:t>：</a:t>
            </a:r>
            <a:r>
              <a:rPr lang="en-US" altLang="ja-JP" dirty="0"/>
              <a:t>Net Stable Funding Ratio</a:t>
            </a:r>
            <a:r>
              <a:rPr lang="ja-JP" altLang="en-US" dirty="0"/>
              <a:t>）</a:t>
            </a:r>
            <a:r>
              <a:rPr lang="en-US" altLang="ja-JP" dirty="0"/>
              <a:t>』</a:t>
            </a:r>
            <a:r>
              <a:rPr lang="ja-JP" altLang="en-US" dirty="0"/>
              <a:t>である。この基準をクリアするには中長期的な貸出に見合うだけの安定的な資金調達を行わなければならない。</a:t>
            </a:r>
            <a:r>
              <a:rPr lang="en-US" altLang="ja-JP" dirty="0"/>
              <a:t>LCR</a:t>
            </a:r>
            <a:r>
              <a:rPr lang="ja-JP" altLang="en-US" dirty="0"/>
              <a:t>は</a:t>
            </a:r>
            <a:r>
              <a:rPr lang="en-US" altLang="ja-JP" dirty="0"/>
              <a:t>2015</a:t>
            </a:r>
            <a:r>
              <a:rPr lang="ja-JP" altLang="en-US" dirty="0"/>
              <a:t>年</a:t>
            </a:r>
            <a:r>
              <a:rPr lang="en-US" altLang="ja-JP" dirty="0"/>
              <a:t>1</a:t>
            </a:r>
            <a:r>
              <a:rPr lang="ja-JP" altLang="en-US" dirty="0"/>
              <a:t>月</a:t>
            </a:r>
            <a:r>
              <a:rPr lang="en-US" altLang="ja-JP" dirty="0"/>
              <a:t>1</a:t>
            </a:r>
            <a:r>
              <a:rPr lang="ja-JP" altLang="en-US" dirty="0"/>
              <a:t>日より段階的に導入され、</a:t>
            </a:r>
            <a:r>
              <a:rPr lang="en-US" altLang="ja-JP" dirty="0"/>
              <a:t>NSFR</a:t>
            </a:r>
            <a:r>
              <a:rPr lang="ja-JP" altLang="en-US" dirty="0"/>
              <a:t>については</a:t>
            </a:r>
            <a:r>
              <a:rPr lang="en-US" altLang="ja-JP" dirty="0"/>
              <a:t>2018</a:t>
            </a:r>
            <a:r>
              <a:rPr lang="ja-JP" altLang="en-US" dirty="0"/>
              <a:t>年</a:t>
            </a:r>
            <a:r>
              <a:rPr lang="en-US" altLang="ja-JP" dirty="0"/>
              <a:t>1</a:t>
            </a:r>
            <a:r>
              <a:rPr lang="ja-JP" altLang="en-US" dirty="0"/>
              <a:t>月</a:t>
            </a:r>
            <a:r>
              <a:rPr lang="en-US" altLang="ja-JP" dirty="0"/>
              <a:t>1</a:t>
            </a:r>
            <a:r>
              <a:rPr lang="ja-JP" altLang="en-US" dirty="0"/>
              <a:t>日に最低基準として導入される予定である。（仲山泰弘、</a:t>
            </a:r>
            <a:r>
              <a:rPr lang="en-US" altLang="ja-JP" dirty="0"/>
              <a:t>2013</a:t>
            </a:r>
            <a:r>
              <a:rPr lang="ja-JP" altLang="en-US" dirty="0"/>
              <a:t>、「フィナンシャルエンジニアリングレポート</a:t>
            </a:r>
            <a:r>
              <a:rPr lang="en-US" altLang="ja-JP" dirty="0"/>
              <a:t>― 2015</a:t>
            </a:r>
            <a:r>
              <a:rPr lang="ja-JP" altLang="en-US" dirty="0"/>
              <a:t>年</a:t>
            </a:r>
            <a:r>
              <a:rPr lang="en-US" altLang="ja-JP" dirty="0"/>
              <a:t>LCR</a:t>
            </a:r>
            <a:r>
              <a:rPr lang="ja-JP" altLang="en-US" dirty="0"/>
              <a:t>導入に向けて </a:t>
            </a:r>
            <a:r>
              <a:rPr lang="en-US" altLang="ja-JP" dirty="0"/>
              <a:t>―</a:t>
            </a:r>
            <a:r>
              <a:rPr lang="ja-JP" altLang="en-US" dirty="0"/>
              <a:t>バーゼル</a:t>
            </a:r>
            <a:r>
              <a:rPr lang="en-US" altLang="ja-JP" dirty="0"/>
              <a:t>III</a:t>
            </a:r>
            <a:r>
              <a:rPr lang="ja-JP" altLang="en-US" dirty="0"/>
              <a:t>　流動性規制への対応」</a:t>
            </a:r>
            <a:r>
              <a:rPr lang="en-US" altLang="ja-JP" dirty="0"/>
              <a:t>Vol.13</a:t>
            </a:r>
            <a:r>
              <a:rPr lang="ja-JP" altLang="en-US" dirty="0"/>
              <a:t>、</a:t>
            </a:r>
            <a:r>
              <a:rPr lang="en-US" altLang="ja-JP" dirty="0"/>
              <a:t>3</a:t>
            </a:r>
            <a:r>
              <a:rPr lang="ja-JP" altLang="en-US" dirty="0"/>
              <a:t>月。みずほ情報総研ホームページより。</a:t>
            </a:r>
            <a:r>
              <a:rPr lang="en-US" altLang="ja-JP" dirty="0"/>
              <a:t>http://www.mizuho-ir.co.jp/publication/report/2013/fe13.html</a:t>
            </a:r>
            <a:r>
              <a:rPr lang="ja-JP" altLang="en-US" dirty="0"/>
              <a:t>、</a:t>
            </a:r>
            <a:r>
              <a:rPr lang="en-US" altLang="ja-JP" dirty="0"/>
              <a:t>2014</a:t>
            </a:r>
            <a:r>
              <a:rPr lang="ja-JP" altLang="en-US" dirty="0"/>
              <a:t>年</a:t>
            </a:r>
            <a:r>
              <a:rPr lang="en-US" altLang="ja-JP" dirty="0"/>
              <a:t>1</a:t>
            </a:r>
            <a:r>
              <a:rPr lang="ja-JP" altLang="en-US" dirty="0"/>
              <a:t>月</a:t>
            </a:r>
            <a:r>
              <a:rPr lang="en-US" altLang="ja-JP" dirty="0"/>
              <a:t>23</a:t>
            </a:r>
            <a:r>
              <a:rPr lang="ja-JP" altLang="en-US" dirty="0"/>
              <a:t>日アクセス。）</a:t>
            </a:r>
            <a:endParaRPr kumimoji="1" lang="ja-JP" altLang="en-US" sz="2000" dirty="0"/>
          </a:p>
        </p:txBody>
      </p:sp>
      <p:sp>
        <p:nvSpPr>
          <p:cNvPr id="2" name="タイトル 1"/>
          <p:cNvSpPr>
            <a:spLocks noGrp="1"/>
          </p:cNvSpPr>
          <p:nvPr>
            <p:ph type="title"/>
          </p:nvPr>
        </p:nvSpPr>
        <p:spPr>
          <a:xfrm>
            <a:off x="701607" y="316358"/>
            <a:ext cx="10622605" cy="672778"/>
          </a:xfrm>
        </p:spPr>
        <p:txBody>
          <a:bodyPr>
            <a:normAutofit fontScale="90000"/>
          </a:bodyPr>
          <a:lstStyle/>
          <a:p>
            <a:pPr algn="ctr"/>
            <a:r>
              <a:rPr lang="ja-JP" altLang="en-US" dirty="0"/>
              <a:t>第</a:t>
            </a:r>
            <a:r>
              <a:rPr lang="en-US" altLang="ja-JP" dirty="0"/>
              <a:t>12</a:t>
            </a:r>
            <a:r>
              <a:rPr lang="ja-JP" altLang="en-US" dirty="0"/>
              <a:t>章　危機への対処　</a:t>
            </a:r>
            <a:endParaRPr kumimoji="1" lang="ja-JP" altLang="en-US" dirty="0"/>
          </a:p>
        </p:txBody>
      </p:sp>
    </p:spTree>
    <p:custDataLst>
      <p:tags r:id="rId1"/>
    </p:custDataLst>
    <p:extLst>
      <p:ext uri="{BB962C8B-B14F-4D97-AF65-F5344CB8AC3E}">
        <p14:creationId xmlns:p14="http://schemas.microsoft.com/office/powerpoint/2010/main" val="2166401121"/>
      </p:ext>
    </p:extLst>
  </p:cSld>
  <p:clrMapOvr>
    <a:masterClrMapping/>
  </p:clrMapOvr>
  <mc:AlternateContent xmlns:mc="http://schemas.openxmlformats.org/markup-compatibility/2006" xmlns:p14="http://schemas.microsoft.com/office/powerpoint/2010/main">
    <mc:Choice Requires="p14">
      <p:transition spd="slow" p14:dur="2000" advTm="160399"/>
    </mc:Choice>
    <mc:Fallback xmlns="">
      <p:transition spd="slow" advTm="1603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08563" y="1381326"/>
            <a:ext cx="11264628" cy="4951379"/>
          </a:xfrm>
        </p:spPr>
        <p:txBody>
          <a:bodyPr/>
          <a:lstStyle/>
          <a:p>
            <a:pPr marL="342900" indent="-342900" algn="l">
              <a:buFont typeface="Wingdings" panose="05000000000000000000" pitchFamily="2" charset="2"/>
              <a:buChar char="l"/>
            </a:pPr>
            <a:r>
              <a:rPr lang="ja-JP" altLang="en-US" dirty="0"/>
              <a:t>それでは、練習問題を表示するので、皆さん解いてみましょう。</a:t>
            </a:r>
          </a:p>
          <a:p>
            <a:pPr marL="342900" indent="-342900" algn="l">
              <a:buFont typeface="Wingdings" panose="05000000000000000000" pitchFamily="2" charset="2"/>
              <a:buChar char="l"/>
            </a:pPr>
            <a:r>
              <a:rPr kumimoji="1" lang="ja-JP" altLang="en-US" dirty="0"/>
              <a:t>下の各為替レートをみて、左の</a:t>
            </a:r>
            <a:r>
              <a:rPr lang="ja-JP" altLang="en-US" dirty="0"/>
              <a:t>レート</a:t>
            </a:r>
            <a:r>
              <a:rPr kumimoji="1" lang="ja-JP" altLang="en-US" dirty="0"/>
              <a:t>の方が右のレートよりもドルが高ければ〇、そうでなければ</a:t>
            </a:r>
            <a:r>
              <a:rPr kumimoji="1" lang="en-US" altLang="ja-JP" dirty="0"/>
              <a:t>×</a:t>
            </a:r>
            <a:r>
              <a:rPr kumimoji="1" lang="ja-JP" altLang="en-US" dirty="0"/>
              <a:t>を解答しなさい。</a:t>
            </a:r>
          </a:p>
          <a:p>
            <a:pPr marL="342900" indent="-342900" algn="l">
              <a:buFont typeface="Wingdings" panose="05000000000000000000" pitchFamily="2" charset="2"/>
              <a:buChar char="l"/>
            </a:pPr>
            <a:endParaRPr lang="ja-JP" altLang="en-US" dirty="0"/>
          </a:p>
          <a:p>
            <a:pPr algn="l"/>
            <a:r>
              <a:rPr lang="en-US" altLang="ja-JP" dirty="0"/>
              <a:t>     (1)  $1=\120          $1=\130</a:t>
            </a:r>
          </a:p>
          <a:p>
            <a:pPr algn="l"/>
            <a:r>
              <a:rPr lang="en-US" altLang="ja-JP" dirty="0"/>
              <a:t>     (2)  $1=RMB 8       $1=RMB 7</a:t>
            </a:r>
          </a:p>
          <a:p>
            <a:pPr algn="l"/>
            <a:r>
              <a:rPr lang="en-US" altLang="ja-JP" dirty="0"/>
              <a:t>     (3)  $20=\2000     $22=\2000</a:t>
            </a:r>
          </a:p>
          <a:p>
            <a:pPr algn="l"/>
            <a:r>
              <a:rPr lang="en-US" altLang="ja-JP" dirty="0"/>
              <a:t>     (4)  </a:t>
            </a:r>
            <a:r>
              <a:rPr lang="ja-JP" altLang="en-US" dirty="0"/>
              <a:t>€</a:t>
            </a:r>
            <a:r>
              <a:rPr lang="en-US" altLang="ja-JP" dirty="0"/>
              <a:t>1=$1.1          </a:t>
            </a:r>
            <a:r>
              <a:rPr lang="ja-JP" altLang="en-US" dirty="0"/>
              <a:t>€</a:t>
            </a:r>
            <a:r>
              <a:rPr lang="en-US" altLang="ja-JP" dirty="0"/>
              <a:t>1=$1.2</a:t>
            </a:r>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6" y="431699"/>
            <a:ext cx="10622605" cy="949628"/>
          </a:xfrm>
        </p:spPr>
        <p:txBody>
          <a:bodyPr/>
          <a:lstStyle/>
          <a:p>
            <a:r>
              <a:rPr kumimoji="1" lang="ja-JP" altLang="en-US" dirty="0"/>
              <a:t>序、第</a:t>
            </a:r>
            <a:r>
              <a:rPr kumimoji="1" lang="en-US" altLang="ja-JP" dirty="0"/>
              <a:t>1</a:t>
            </a:r>
            <a:r>
              <a:rPr kumimoji="1" lang="ja-JP" altLang="en-US" dirty="0"/>
              <a:t>章</a:t>
            </a:r>
            <a:r>
              <a:rPr kumimoji="1" lang="en-US" altLang="ja-JP" dirty="0"/>
              <a:t>1</a:t>
            </a:r>
            <a:r>
              <a:rPr kumimoji="1" lang="ja-JP" altLang="en-US" dirty="0"/>
              <a:t>節</a:t>
            </a:r>
          </a:p>
        </p:txBody>
      </p:sp>
    </p:spTree>
    <p:custDataLst>
      <p:tags r:id="rId1"/>
    </p:custDataLst>
    <p:extLst>
      <p:ext uri="{BB962C8B-B14F-4D97-AF65-F5344CB8AC3E}">
        <p14:creationId xmlns:p14="http://schemas.microsoft.com/office/powerpoint/2010/main" val="3244139815"/>
      </p:ext>
    </p:extLst>
  </p:cSld>
  <p:clrMapOvr>
    <a:masterClrMapping/>
  </p:clrMapOvr>
  <mc:AlternateContent xmlns:mc="http://schemas.openxmlformats.org/markup-compatibility/2006" xmlns:p14="http://schemas.microsoft.com/office/powerpoint/2010/main">
    <mc:Choice Requires="p14">
      <p:transition spd="slow" p14:dur="2000" advTm="209854"/>
    </mc:Choice>
    <mc:Fallback xmlns="">
      <p:transition spd="slow" advTm="20985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342900" indent="-342900" algn="l">
              <a:buFont typeface="Wingdings" panose="05000000000000000000" pitchFamily="2" charset="2"/>
              <a:buChar char="l"/>
            </a:pPr>
            <a:r>
              <a:rPr lang="ja-JP" altLang="en-US" dirty="0"/>
              <a:t>通貨の機能は、価値の尺度、支払手段、価値の保蔵の</a:t>
            </a:r>
            <a:r>
              <a:rPr lang="en-US" altLang="ja-JP" dirty="0"/>
              <a:t>3</a:t>
            </a:r>
            <a:r>
              <a:rPr lang="ja-JP" altLang="en-US" dirty="0" err="1"/>
              <a:t>つで</a:t>
            </a:r>
            <a:r>
              <a:rPr lang="ja-JP" altLang="en-US" dirty="0"/>
              <a:t>あるといわれている。国際通貨の機能をこれに即して分類すると、下の表のようになる。</a:t>
            </a:r>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pic>
        <p:nvPicPr>
          <p:cNvPr id="4" name="図 3"/>
          <p:cNvPicPr>
            <a:picLocks noChangeAspect="1"/>
          </p:cNvPicPr>
          <p:nvPr/>
        </p:nvPicPr>
        <p:blipFill>
          <a:blip r:embed="rId4"/>
          <a:stretch>
            <a:fillRect/>
          </a:stretch>
        </p:blipFill>
        <p:spPr>
          <a:xfrm>
            <a:off x="758757" y="2657602"/>
            <a:ext cx="10255752" cy="2309220"/>
          </a:xfrm>
          <a:prstGeom prst="rect">
            <a:avLst/>
          </a:prstGeom>
        </p:spPr>
      </p:pic>
    </p:spTree>
    <p:custDataLst>
      <p:tags r:id="rId1"/>
    </p:custDataLst>
    <p:extLst>
      <p:ext uri="{BB962C8B-B14F-4D97-AF65-F5344CB8AC3E}">
        <p14:creationId xmlns:p14="http://schemas.microsoft.com/office/powerpoint/2010/main" val="701552593"/>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342900" indent="-342900" algn="l">
              <a:buFont typeface="Wingdings" panose="05000000000000000000" pitchFamily="2" charset="2"/>
              <a:buChar char="l"/>
            </a:pPr>
            <a:r>
              <a:rPr lang="ja-JP" altLang="en-US" sz="2800" dirty="0"/>
              <a:t>①基準通貨（</a:t>
            </a:r>
            <a:r>
              <a:rPr lang="en-US" altLang="ja-JP" sz="2800" dirty="0"/>
              <a:t>reference currency</a:t>
            </a:r>
            <a:r>
              <a:rPr lang="ja-JP" altLang="en-US" sz="2800" dirty="0"/>
              <a:t>）：通貨当局が、自国の為替レートを決定・操作する際に、参考にする外貨。たとえば、ロシアがルーブルのレートを考える際に、ドルではなく対ユーロレートを一番重視しているのであれば、ロシアにとってユーロが基準通貨である。ドル、ユーロ、円の</a:t>
            </a:r>
            <a:r>
              <a:rPr lang="en-US" altLang="ja-JP" sz="2800" dirty="0"/>
              <a:t>3</a:t>
            </a:r>
            <a:r>
              <a:rPr lang="ja-JP" altLang="en-US" sz="2800" dirty="0"/>
              <a:t>通貨に対するバスケット・ペッグ制（詳細は後述）をとっている国にとっては、これら三つの通貨が基準通貨である。</a:t>
            </a:r>
          </a:p>
          <a:p>
            <a:pPr marL="342900" indent="-342900" algn="l">
              <a:buFont typeface="Wingdings" panose="05000000000000000000" pitchFamily="2" charset="2"/>
              <a:buChar char="l"/>
            </a:pPr>
            <a:r>
              <a:rPr lang="ja-JP" altLang="en-US" sz="2800" dirty="0"/>
              <a:t>②介入通貨（</a:t>
            </a:r>
            <a:r>
              <a:rPr lang="en-US" altLang="ja-JP" sz="2800" dirty="0"/>
              <a:t>intervention currency</a:t>
            </a:r>
            <a:r>
              <a:rPr lang="ja-JP" altLang="en-US" sz="2800" dirty="0"/>
              <a:t>）：通貨当局が外国為替市場に介入操作する際に利用する外貨。日本銀行が、ドル買い・円売り介入したのであれば、ドルが日本にとっての介入通貨。</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spTree>
    <p:custDataLst>
      <p:tags r:id="rId1"/>
    </p:custDataLst>
    <p:extLst>
      <p:ext uri="{BB962C8B-B14F-4D97-AF65-F5344CB8AC3E}">
        <p14:creationId xmlns:p14="http://schemas.microsoft.com/office/powerpoint/2010/main" val="3798538687"/>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342900" indent="-342900" algn="l">
              <a:buFont typeface="Wingdings" panose="05000000000000000000" pitchFamily="2" charset="2"/>
              <a:buChar char="l"/>
            </a:pPr>
            <a:r>
              <a:rPr lang="ja-JP" altLang="en-US" sz="2800" dirty="0"/>
              <a:t>③準備通貨（</a:t>
            </a:r>
            <a:r>
              <a:rPr lang="en-US" altLang="ja-JP" sz="2800" dirty="0"/>
              <a:t>reserve currency</a:t>
            </a:r>
            <a:r>
              <a:rPr lang="ja-JP" altLang="en-US" sz="2800" dirty="0"/>
              <a:t>）：通貨当局が外貨準備として保有する外貨。ある国の外貨準備の</a:t>
            </a:r>
            <a:r>
              <a:rPr lang="en-US" altLang="ja-JP" sz="2800" dirty="0"/>
              <a:t>7</a:t>
            </a:r>
            <a:r>
              <a:rPr lang="ja-JP" altLang="en-US" sz="2800" dirty="0"/>
              <a:t>割がドル建て（だて）、</a:t>
            </a:r>
            <a:r>
              <a:rPr lang="en-US" altLang="ja-JP" sz="2800" dirty="0"/>
              <a:t>3</a:t>
            </a:r>
            <a:r>
              <a:rPr lang="ja-JP" altLang="en-US" sz="2800" dirty="0"/>
              <a:t>割がユーロ建てであれば、その国にとってドルが</a:t>
            </a:r>
            <a:r>
              <a:rPr lang="en-US" altLang="ja-JP" sz="2800" dirty="0"/>
              <a:t>7</a:t>
            </a:r>
            <a:r>
              <a:rPr lang="ja-JP" altLang="en-US" sz="2800" dirty="0"/>
              <a:t>割、ユーロが</a:t>
            </a:r>
            <a:r>
              <a:rPr lang="en-US" altLang="ja-JP" sz="2800" dirty="0"/>
              <a:t>3</a:t>
            </a:r>
            <a:r>
              <a:rPr lang="ja-JP" altLang="en-US" sz="2800" dirty="0"/>
              <a:t>割の比率で準備通貨として機能している。</a:t>
            </a:r>
          </a:p>
          <a:p>
            <a:pPr marL="342900" indent="-342900" algn="l">
              <a:buFont typeface="Wingdings" panose="05000000000000000000" pitchFamily="2" charset="2"/>
              <a:buChar char="l"/>
            </a:pPr>
            <a:r>
              <a:rPr lang="ja-JP" altLang="en-US" sz="2800" dirty="0"/>
              <a:t>④契約通貨・建値通貨（</a:t>
            </a:r>
            <a:r>
              <a:rPr lang="en-US" altLang="ja-JP" sz="2800" dirty="0"/>
              <a:t>invoice currency, denomination currency</a:t>
            </a:r>
            <a:r>
              <a:rPr lang="ja-JP" altLang="en-US" sz="2800" dirty="0"/>
              <a:t>）：契約通貨とは、輸出入の際に「この通貨で支払い・受取りをしましょう」「為替手形や船荷（ふなに）証券（</a:t>
            </a:r>
            <a:r>
              <a:rPr lang="en-US" altLang="ja-JP" sz="2800" dirty="0"/>
              <a:t>bill of lading</a:t>
            </a:r>
            <a:r>
              <a:rPr lang="ja-JP" altLang="en-US" sz="2800" dirty="0"/>
              <a:t>）や送り状（</a:t>
            </a:r>
            <a:r>
              <a:rPr lang="en-US" altLang="ja-JP" sz="2800" dirty="0"/>
              <a:t>invoice</a:t>
            </a:r>
            <a:r>
              <a:rPr lang="ja-JP" altLang="en-US" sz="2800" dirty="0"/>
              <a:t>）は、この通貨で値段を書きましょう」と双方が交渉して決める、その通貨のことである。日本の輸入の</a:t>
            </a:r>
            <a:r>
              <a:rPr lang="en-US" altLang="ja-JP" sz="2800" dirty="0"/>
              <a:t>5</a:t>
            </a:r>
            <a:r>
              <a:rPr lang="ja-JP" altLang="en-US" sz="2800" dirty="0"/>
              <a:t>割がドル建てであれば、日本の輸入においてドルが</a:t>
            </a:r>
            <a:r>
              <a:rPr lang="en-US" altLang="ja-JP" sz="2800" dirty="0"/>
              <a:t>50</a:t>
            </a:r>
            <a:r>
              <a:rPr lang="ja-JP" altLang="en-US" sz="2800" dirty="0"/>
              <a:t>パーセント、契約通貨として機能している、ということになる。</a:t>
            </a:r>
            <a:endParaRPr kumimoji="1" lang="ja-JP" altLang="en-US" sz="2800"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spTree>
    <p:custDataLst>
      <p:tags r:id="rId1"/>
    </p:custDataLst>
    <p:extLst>
      <p:ext uri="{BB962C8B-B14F-4D97-AF65-F5344CB8AC3E}">
        <p14:creationId xmlns:p14="http://schemas.microsoft.com/office/powerpoint/2010/main" val="1208530516"/>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8757" y="1741250"/>
            <a:ext cx="10622605" cy="4488099"/>
          </a:xfrm>
        </p:spPr>
        <p:txBody>
          <a:bodyPr>
            <a:normAutofit/>
          </a:bodyPr>
          <a:lstStyle/>
          <a:p>
            <a:pPr marL="342900" indent="-342900" algn="l">
              <a:buFont typeface="Wingdings" panose="05000000000000000000" pitchFamily="2" charset="2"/>
              <a:buChar char="l"/>
            </a:pPr>
            <a:r>
              <a:rPr lang="ja-JP" altLang="en-US" sz="2800" dirty="0"/>
              <a:t>⑤取引通貨・為替媒介通貨（</a:t>
            </a:r>
            <a:r>
              <a:rPr lang="en-US" altLang="ja-JP" sz="2800" dirty="0"/>
              <a:t>transactions currency, vehicle currency</a:t>
            </a:r>
            <a:r>
              <a:rPr lang="ja-JP" altLang="en-US" sz="2800" dirty="0"/>
              <a:t>）：取引通貨は、外国為替市場で取り引きされる外貨のことである。東京外国為替市場で、ドル対円の取引が</a:t>
            </a:r>
            <a:r>
              <a:rPr lang="en-US" altLang="ja-JP" sz="2800" dirty="0"/>
              <a:t>95</a:t>
            </a:r>
            <a:r>
              <a:rPr lang="ja-JP" altLang="en-US" sz="2800" dirty="0"/>
              <a:t>パーセントであれば、日本ではドルが圧倒的に取引通貨として機能していることになる。</a:t>
            </a:r>
          </a:p>
          <a:p>
            <a:pPr marL="342900" indent="-342900" algn="l">
              <a:buFont typeface="Wingdings" panose="05000000000000000000" pitchFamily="2" charset="2"/>
              <a:buChar char="l"/>
            </a:pPr>
            <a:r>
              <a:rPr lang="ja-JP" altLang="en-US" sz="2800" dirty="0"/>
              <a:t>銀行間の外国為替取引における取引通貨のことを銀行間取引通貨（</a:t>
            </a:r>
            <a:r>
              <a:rPr lang="en-US" altLang="ja-JP" sz="2800" dirty="0"/>
              <a:t>interbank transactions currency</a:t>
            </a:r>
            <a:r>
              <a:rPr lang="ja-JP" altLang="en-US" sz="2800" dirty="0"/>
              <a:t>）といい、欧州を除いて、世界中どこでもドルが圧倒的なシェアを持っている。</a:t>
            </a:r>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lang="ja-JP" altLang="en-US" dirty="0"/>
          </a:p>
          <a:p>
            <a:pPr algn="l"/>
            <a:endParaRPr kumimoji="1" lang="ja-JP" altLang="en-US" dirty="0"/>
          </a:p>
          <a:p>
            <a:pPr algn="l"/>
            <a:endParaRPr kumimoji="1" lang="ja-JP" altLang="en-US" dirty="0"/>
          </a:p>
        </p:txBody>
      </p:sp>
      <p:sp>
        <p:nvSpPr>
          <p:cNvPr id="2" name="タイトル 1"/>
          <p:cNvSpPr>
            <a:spLocks noGrp="1"/>
          </p:cNvSpPr>
          <p:nvPr>
            <p:ph type="title"/>
          </p:nvPr>
        </p:nvSpPr>
        <p:spPr>
          <a:xfrm>
            <a:off x="758757" y="577614"/>
            <a:ext cx="10622605" cy="891263"/>
          </a:xfrm>
        </p:spPr>
        <p:txBody>
          <a:bodyPr>
            <a:normAutofit/>
          </a:bodyPr>
          <a:lstStyle/>
          <a:p>
            <a:pPr algn="ctr"/>
            <a:r>
              <a:rPr lang="ja-JP" altLang="en-US" dirty="0"/>
              <a:t>第</a:t>
            </a:r>
            <a:r>
              <a:rPr lang="en-US" altLang="ja-JP" dirty="0"/>
              <a:t>8</a:t>
            </a:r>
            <a:r>
              <a:rPr lang="ja-JP" altLang="en-US" dirty="0"/>
              <a:t>章　基軸通貨と国際通貨</a:t>
            </a:r>
            <a:endParaRPr kumimoji="1" lang="ja-JP" altLang="en-US" dirty="0"/>
          </a:p>
        </p:txBody>
      </p:sp>
    </p:spTree>
    <p:custDataLst>
      <p:tags r:id="rId1"/>
    </p:custDataLst>
    <p:extLst>
      <p:ext uri="{BB962C8B-B14F-4D97-AF65-F5344CB8AC3E}">
        <p14:creationId xmlns:p14="http://schemas.microsoft.com/office/powerpoint/2010/main" val="334890451"/>
      </p:ext>
    </p:extLst>
  </p:cSld>
  <p:clrMapOvr>
    <a:masterClrMapping/>
  </p:clrMapOvr>
  <mc:AlternateContent xmlns:mc="http://schemas.openxmlformats.org/markup-compatibility/2006" xmlns:p14="http://schemas.microsoft.com/office/powerpoint/2010/main">
    <mc:Choice Requires="p14">
      <p:transition spd="slow" p14:dur="2000" advTm="145355"/>
    </mc:Choice>
    <mc:Fallback xmlns="">
      <p:transition spd="slow" advTm="14535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0.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1.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2.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3.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4.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5.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6.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7.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8.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19.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xml><?xml version="1.0" encoding="utf-8"?>
<p:tagLst xmlns:a="http://schemas.openxmlformats.org/drawingml/2006/main" xmlns:r="http://schemas.openxmlformats.org/officeDocument/2006/relationships" xmlns:p="http://schemas.openxmlformats.org/presentationml/2006/main">
  <p:tag name="TIMING" val="|1.7|27.5|52.2"/>
</p:tagLst>
</file>

<file path=ppt/tags/tag20.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1.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2.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3.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4.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5.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6.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7.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8.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29.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xml><?xml version="1.0" encoding="utf-8"?>
<p:tagLst xmlns:a="http://schemas.openxmlformats.org/drawingml/2006/main" xmlns:r="http://schemas.openxmlformats.org/officeDocument/2006/relationships" xmlns:p="http://schemas.openxmlformats.org/presentationml/2006/main">
  <p:tag name="TIMING" val="|5.4|15.4|22.1|23.4|31.6|24.7"/>
</p:tagLst>
</file>

<file path=ppt/tags/tag30.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1.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2.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3.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4.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5.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6.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7.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8.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39.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4.xml><?xml version="1.0" encoding="utf-8"?>
<p:tagLst xmlns:a="http://schemas.openxmlformats.org/drawingml/2006/main" xmlns:r="http://schemas.openxmlformats.org/officeDocument/2006/relationships" xmlns:p="http://schemas.openxmlformats.org/presentationml/2006/main">
  <p:tag name="TIMING" val="|2.7|5.4|18|1.3|0.8|0.8"/>
</p:tagLst>
</file>

<file path=ppt/tags/tag40.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41.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42.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5.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6.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7.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8.xml><?xml version="1.0" encoding="utf-8"?>
<p:tagLst xmlns:a="http://schemas.openxmlformats.org/drawingml/2006/main" xmlns:r="http://schemas.openxmlformats.org/officeDocument/2006/relationships" xmlns:p="http://schemas.openxmlformats.org/presentationml/2006/main">
  <p:tag name="TIMING" val="|6.4|21.8|13|12.2|7.1|12|15.6"/>
</p:tagLst>
</file>

<file path=ppt/tags/tag9.xml><?xml version="1.0" encoding="utf-8"?>
<p:tagLst xmlns:a="http://schemas.openxmlformats.org/drawingml/2006/main" xmlns:r="http://schemas.openxmlformats.org/officeDocument/2006/relationships" xmlns:p="http://schemas.openxmlformats.org/presentationml/2006/main">
  <p:tag name="TIMING" val="|6.4|21.8|13|12.2|7.1|12|15.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3418</TotalTime>
  <Words>6374</Words>
  <Application>Microsoft Office PowerPoint</Application>
  <PresentationFormat>ワイド画面</PresentationFormat>
  <Paragraphs>385</Paragraphs>
  <Slides>43</Slides>
  <Notes>43</Notes>
  <HiddenSlides>0</HiddenSlides>
  <MMClips>0</MMClips>
  <ScaleCrop>false</ScaleCrop>
  <HeadingPairs>
    <vt:vector size="6" baseType="variant">
      <vt:variant>
        <vt:lpstr>使用されているフォント</vt:lpstr>
      </vt:variant>
      <vt:variant>
        <vt:i4>4</vt:i4>
      </vt:variant>
      <vt:variant>
        <vt:lpstr>テーマ</vt:lpstr>
      </vt:variant>
      <vt:variant>
        <vt:i4>5</vt:i4>
      </vt:variant>
      <vt:variant>
        <vt:lpstr>スライド タイトル</vt:lpstr>
      </vt:variant>
      <vt:variant>
        <vt:i4>43</vt:i4>
      </vt:variant>
    </vt:vector>
  </HeadingPairs>
  <TitlesOfParts>
    <vt:vector size="52" baseType="lpstr">
      <vt:lpstr>Arial</vt:lpstr>
      <vt:lpstr>Calibri</vt:lpstr>
      <vt:lpstr>Calibri Light</vt:lpstr>
      <vt:lpstr>Wingdings</vt:lpstr>
      <vt:lpstr>Office テーマ</vt:lpstr>
      <vt:lpstr>2_デザインの設定</vt:lpstr>
      <vt:lpstr>3_デザインの設定</vt:lpstr>
      <vt:lpstr>1_デザインの設定</vt:lpstr>
      <vt:lpstr>デザインの設定</vt:lpstr>
      <vt:lpstr>PowerPoint プレゼンテーション</vt:lpstr>
      <vt:lpstr>最終回　総まとめ</vt:lpstr>
      <vt:lpstr>序、第1章1節</vt:lpstr>
      <vt:lpstr>序、第1章1節</vt:lpstr>
      <vt:lpstr>序、第1章1節</vt:lpstr>
      <vt:lpstr>第8章　基軸通貨と国際通貨</vt:lpstr>
      <vt:lpstr>第8章　基軸通貨と国際通貨</vt:lpstr>
      <vt:lpstr>第8章　基軸通貨と国際通貨</vt:lpstr>
      <vt:lpstr>第8章　基軸通貨と国際通貨</vt:lpstr>
      <vt:lpstr>第8章　基軸通貨と国際通貨</vt:lpstr>
      <vt:lpstr>第8章　基軸通貨と国際通貨</vt:lpstr>
      <vt:lpstr>第8章　基軸通貨と国際通貨</vt:lpstr>
      <vt:lpstr>第8章　基軸通貨と国際通貨</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第9章　国際金融取引のリスクとデリバティブ　</vt:lpstr>
      <vt:lpstr>第10章　EUとユーロ　</vt:lpstr>
      <vt:lpstr>第10章　EUとユーロ　</vt:lpstr>
      <vt:lpstr>第10章　EUとユーロ　</vt:lpstr>
      <vt:lpstr>第10章　EUとユーロ　</vt:lpstr>
      <vt:lpstr>第10章　EUとユーロ　</vt:lpstr>
      <vt:lpstr>第10章　EUとユーロ　</vt:lpstr>
      <vt:lpstr>第10章　EUとユーロ　</vt:lpstr>
      <vt:lpstr>第10章　EUとユーロ　</vt:lpstr>
      <vt:lpstr>第11章　国際的な通貨・金融危機の構図　</vt:lpstr>
      <vt:lpstr>第11章　国際的な通貨・金融危機の構図　</vt:lpstr>
      <vt:lpstr>第11章　国際的な通貨・金融危機の構図　</vt:lpstr>
      <vt:lpstr>第11章　国際的な通貨・金融危機の構図　</vt:lpstr>
      <vt:lpstr>第11章　国際的な通貨・金融危機の構図　</vt:lpstr>
      <vt:lpstr>第12章　危機への対処　</vt:lpstr>
      <vt:lpstr>第12章　危機への対処　</vt:lpstr>
      <vt:lpstr>第12章　危機への対処　</vt:lpstr>
      <vt:lpstr>第12章　危機への対処　</vt:lpstr>
      <vt:lpstr>第12章　危機への対処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junmaeda</dc:creator>
  <cp:lastModifiedBy>前田　淳</cp:lastModifiedBy>
  <cp:revision>306</cp:revision>
  <dcterms:created xsi:type="dcterms:W3CDTF">2020-04-12T07:19:24Z</dcterms:created>
  <dcterms:modified xsi:type="dcterms:W3CDTF">2022-09-25T07:50:02Z</dcterms:modified>
</cp:coreProperties>
</file>