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54" r:id="rId1"/>
  </p:sldMasterIdLst>
  <p:notesMasterIdLst>
    <p:notesMasterId r:id="rId36"/>
  </p:notesMasterIdLst>
  <p:handoutMasterIdLst>
    <p:handoutMasterId r:id="rId37"/>
  </p:handoutMasterIdLst>
  <p:sldIdLst>
    <p:sldId id="581" r:id="rId2"/>
    <p:sldId id="595" r:id="rId3"/>
    <p:sldId id="596" r:id="rId4"/>
    <p:sldId id="379" r:id="rId5"/>
    <p:sldId id="426" r:id="rId6"/>
    <p:sldId id="300" r:id="rId7"/>
    <p:sldId id="429" r:id="rId8"/>
    <p:sldId id="331" r:id="rId9"/>
    <p:sldId id="411" r:id="rId10"/>
    <p:sldId id="599" r:id="rId11"/>
    <p:sldId id="587" r:id="rId12"/>
    <p:sldId id="601" r:id="rId13"/>
    <p:sldId id="421" r:id="rId14"/>
    <p:sldId id="412" r:id="rId15"/>
    <p:sldId id="417" r:id="rId16"/>
    <p:sldId id="418" r:id="rId17"/>
    <p:sldId id="413" r:id="rId18"/>
    <p:sldId id="414" r:id="rId19"/>
    <p:sldId id="424" r:id="rId20"/>
    <p:sldId id="588" r:id="rId21"/>
    <p:sldId id="304" r:id="rId22"/>
    <p:sldId id="589" r:id="rId23"/>
    <p:sldId id="423" r:id="rId24"/>
    <p:sldId id="380" r:id="rId25"/>
    <p:sldId id="432" r:id="rId26"/>
    <p:sldId id="382" r:id="rId27"/>
    <p:sldId id="590" r:id="rId28"/>
    <p:sldId id="591" r:id="rId29"/>
    <p:sldId id="592" r:id="rId30"/>
    <p:sldId id="593" r:id="rId31"/>
    <p:sldId id="594" r:id="rId32"/>
    <p:sldId id="579" r:id="rId33"/>
    <p:sldId id="580" r:id="rId34"/>
    <p:sldId id="602" r:id="rId35"/>
  </p:sldIdLst>
  <p:sldSz cx="9144000" cy="6858000" type="screen4x3"/>
  <p:notesSz cx="9926638" cy="66690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308E9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5" autoAdjust="0"/>
    <p:restoredTop sz="94700" autoAdjust="0"/>
  </p:normalViewPr>
  <p:slideViewPr>
    <p:cSldViewPr>
      <p:cViewPr varScale="1">
        <p:scale>
          <a:sx n="104" d="100"/>
          <a:sy n="104" d="100"/>
        </p:scale>
        <p:origin x="2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'Series - Metadata'!$C$2</c:f>
              <c:strCache>
                <c:ptCount val="1"/>
                <c:pt idx="0">
                  <c:v>Birth rate, crude (per 1,000 people)</c:v>
                </c:pt>
              </c:strCache>
            </c:strRef>
          </c:tx>
          <c:spPr>
            <a:ln w="57150" cap="rnd">
              <a:solidFill>
                <a:schemeClr val="accent1"/>
              </a:solidFill>
              <a:round/>
            </a:ln>
            <a:effectLst/>
          </c:spPr>
          <c:marker>
            <c:symbol val="none"/>
          </c:marker>
          <c:cat>
            <c:numRef>
              <c:f>'Data (2)'!$E$1:$BO$1</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'Data (2)'!$E$2:$BO$2</c:f>
              <c:numCache>
                <c:formatCode>General</c:formatCode>
                <c:ptCount val="63"/>
                <c:pt idx="0">
                  <c:v>17.2</c:v>
                </c:pt>
                <c:pt idx="1">
                  <c:v>16.899999999999999</c:v>
                </c:pt>
                <c:pt idx="2">
                  <c:v>17</c:v>
                </c:pt>
                <c:pt idx="3">
                  <c:v>17.3</c:v>
                </c:pt>
                <c:pt idx="4">
                  <c:v>17.7</c:v>
                </c:pt>
                <c:pt idx="5">
                  <c:v>18.600000000000001</c:v>
                </c:pt>
                <c:pt idx="6">
                  <c:v>13.7</c:v>
                </c:pt>
                <c:pt idx="7">
                  <c:v>19.399999999999999</c:v>
                </c:pt>
                <c:pt idx="8">
                  <c:v>18.600000000000001</c:v>
                </c:pt>
                <c:pt idx="9">
                  <c:v>18.5</c:v>
                </c:pt>
                <c:pt idx="10">
                  <c:v>18.8</c:v>
                </c:pt>
                <c:pt idx="11">
                  <c:v>19.2</c:v>
                </c:pt>
                <c:pt idx="12">
                  <c:v>19.3</c:v>
                </c:pt>
                <c:pt idx="13">
                  <c:v>19.399999999999999</c:v>
                </c:pt>
                <c:pt idx="14">
                  <c:v>18.600000000000001</c:v>
                </c:pt>
                <c:pt idx="15">
                  <c:v>17.100000000000001</c:v>
                </c:pt>
                <c:pt idx="16">
                  <c:v>16.3</c:v>
                </c:pt>
                <c:pt idx="17">
                  <c:v>15.5</c:v>
                </c:pt>
                <c:pt idx="18">
                  <c:v>14.9</c:v>
                </c:pt>
                <c:pt idx="19">
                  <c:v>14.2</c:v>
                </c:pt>
                <c:pt idx="20">
                  <c:v>13.6</c:v>
                </c:pt>
                <c:pt idx="21">
                  <c:v>13</c:v>
                </c:pt>
                <c:pt idx="22">
                  <c:v>12.8</c:v>
                </c:pt>
                <c:pt idx="23">
                  <c:v>12.7</c:v>
                </c:pt>
                <c:pt idx="24">
                  <c:v>12.5</c:v>
                </c:pt>
                <c:pt idx="25">
                  <c:v>11.9</c:v>
                </c:pt>
                <c:pt idx="26">
                  <c:v>11.4</c:v>
                </c:pt>
                <c:pt idx="27">
                  <c:v>11.1</c:v>
                </c:pt>
                <c:pt idx="28">
                  <c:v>10.8</c:v>
                </c:pt>
                <c:pt idx="29">
                  <c:v>10.199999999999999</c:v>
                </c:pt>
                <c:pt idx="30">
                  <c:v>10</c:v>
                </c:pt>
                <c:pt idx="31">
                  <c:v>9.9</c:v>
                </c:pt>
                <c:pt idx="32">
                  <c:v>9.8000000000000007</c:v>
                </c:pt>
                <c:pt idx="33">
                  <c:v>9.6</c:v>
                </c:pt>
                <c:pt idx="34">
                  <c:v>10</c:v>
                </c:pt>
                <c:pt idx="35">
                  <c:v>9.6</c:v>
                </c:pt>
                <c:pt idx="36">
                  <c:v>9.6999999999999993</c:v>
                </c:pt>
                <c:pt idx="37">
                  <c:v>9.5</c:v>
                </c:pt>
                <c:pt idx="38">
                  <c:v>9.6</c:v>
                </c:pt>
                <c:pt idx="39">
                  <c:v>9.4</c:v>
                </c:pt>
                <c:pt idx="40">
                  <c:v>9.5</c:v>
                </c:pt>
                <c:pt idx="41">
                  <c:v>9.3000000000000007</c:v>
                </c:pt>
                <c:pt idx="42">
                  <c:v>9.1999999999999993</c:v>
                </c:pt>
                <c:pt idx="43">
                  <c:v>8.9</c:v>
                </c:pt>
                <c:pt idx="44">
                  <c:v>8.8000000000000007</c:v>
                </c:pt>
                <c:pt idx="45">
                  <c:v>8.4</c:v>
                </c:pt>
                <c:pt idx="46">
                  <c:v>8.6999999999999993</c:v>
                </c:pt>
                <c:pt idx="47">
                  <c:v>8.6</c:v>
                </c:pt>
                <c:pt idx="48">
                  <c:v>8.6999999999999993</c:v>
                </c:pt>
                <c:pt idx="49">
                  <c:v>8.5</c:v>
                </c:pt>
                <c:pt idx="50">
                  <c:v>8.5</c:v>
                </c:pt>
                <c:pt idx="51">
                  <c:v>8.3000000000000007</c:v>
                </c:pt>
                <c:pt idx="52">
                  <c:v>8.1999999999999993</c:v>
                </c:pt>
                <c:pt idx="53">
                  <c:v>8.1999999999999993</c:v>
                </c:pt>
                <c:pt idx="54">
                  <c:v>8</c:v>
                </c:pt>
                <c:pt idx="55">
                  <c:v>8</c:v>
                </c:pt>
                <c:pt idx="56">
                  <c:v>7.8</c:v>
                </c:pt>
                <c:pt idx="57">
                  <c:v>7.6</c:v>
                </c:pt>
                <c:pt idx="58">
                  <c:v>7.4</c:v>
                </c:pt>
                <c:pt idx="59">
                  <c:v>7</c:v>
                </c:pt>
                <c:pt idx="60">
                  <c:v>6.8</c:v>
                </c:pt>
                <c:pt idx="61">
                  <c:v>6.6</c:v>
                </c:pt>
                <c:pt idx="62">
                  <c:v>6.3</c:v>
                </c:pt>
              </c:numCache>
            </c:numRef>
          </c:val>
          <c:smooth val="0"/>
          <c:extLst>
            <c:ext xmlns:c16="http://schemas.microsoft.com/office/drawing/2014/chart" uri="{C3380CC4-5D6E-409C-BE32-E72D297353CC}">
              <c16:uniqueId val="{00000000-87DB-4393-ACE8-BBDB300D4086}"/>
            </c:ext>
          </c:extLst>
        </c:ser>
        <c:ser>
          <c:idx val="1"/>
          <c:order val="1"/>
          <c:tx>
            <c:strRef>
              <c:f>'Series - Metadata'!$C$3</c:f>
              <c:strCache>
                <c:ptCount val="1"/>
                <c:pt idx="0">
                  <c:v>Death rate, crude (per 1,000 people)</c:v>
                </c:pt>
              </c:strCache>
            </c:strRef>
          </c:tx>
          <c:spPr>
            <a:ln w="57150" cap="rnd">
              <a:solidFill>
                <a:schemeClr val="accent2"/>
              </a:solidFill>
              <a:round/>
            </a:ln>
            <a:effectLst/>
          </c:spPr>
          <c:marker>
            <c:symbol val="none"/>
          </c:marker>
          <c:cat>
            <c:numRef>
              <c:f>'Data (2)'!$E$1:$BO$1</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'Data (2)'!$E$3:$BO$3</c:f>
              <c:numCache>
                <c:formatCode>General</c:formatCode>
                <c:ptCount val="63"/>
                <c:pt idx="0">
                  <c:v>7.6</c:v>
                </c:pt>
                <c:pt idx="1">
                  <c:v>7.4</c:v>
                </c:pt>
                <c:pt idx="2">
                  <c:v>7.5</c:v>
                </c:pt>
                <c:pt idx="3">
                  <c:v>7</c:v>
                </c:pt>
                <c:pt idx="4">
                  <c:v>6.9</c:v>
                </c:pt>
                <c:pt idx="5">
                  <c:v>7.1</c:v>
                </c:pt>
                <c:pt idx="6">
                  <c:v>6.8</c:v>
                </c:pt>
                <c:pt idx="7">
                  <c:v>6.8</c:v>
                </c:pt>
                <c:pt idx="8">
                  <c:v>6.8</c:v>
                </c:pt>
                <c:pt idx="9">
                  <c:v>6.8</c:v>
                </c:pt>
                <c:pt idx="10">
                  <c:v>6.9</c:v>
                </c:pt>
                <c:pt idx="11">
                  <c:v>6.6</c:v>
                </c:pt>
                <c:pt idx="12">
                  <c:v>6.5</c:v>
                </c:pt>
                <c:pt idx="13">
                  <c:v>6.6</c:v>
                </c:pt>
                <c:pt idx="14">
                  <c:v>6.5</c:v>
                </c:pt>
                <c:pt idx="15">
                  <c:v>6.3</c:v>
                </c:pt>
                <c:pt idx="16">
                  <c:v>6.3</c:v>
                </c:pt>
                <c:pt idx="17">
                  <c:v>6.1</c:v>
                </c:pt>
                <c:pt idx="18">
                  <c:v>6.1</c:v>
                </c:pt>
                <c:pt idx="19">
                  <c:v>6</c:v>
                </c:pt>
                <c:pt idx="20">
                  <c:v>6.2</c:v>
                </c:pt>
                <c:pt idx="21">
                  <c:v>6.1</c:v>
                </c:pt>
                <c:pt idx="22">
                  <c:v>6</c:v>
                </c:pt>
                <c:pt idx="23">
                  <c:v>6.2</c:v>
                </c:pt>
                <c:pt idx="24">
                  <c:v>6.2</c:v>
                </c:pt>
                <c:pt idx="25">
                  <c:v>6.3</c:v>
                </c:pt>
                <c:pt idx="26">
                  <c:v>6.2</c:v>
                </c:pt>
                <c:pt idx="27">
                  <c:v>6.2</c:v>
                </c:pt>
                <c:pt idx="28">
                  <c:v>6.5</c:v>
                </c:pt>
                <c:pt idx="29">
                  <c:v>6.4</c:v>
                </c:pt>
                <c:pt idx="30">
                  <c:v>6.7</c:v>
                </c:pt>
                <c:pt idx="31">
                  <c:v>6.7</c:v>
                </c:pt>
                <c:pt idx="32">
                  <c:v>6.9</c:v>
                </c:pt>
                <c:pt idx="33">
                  <c:v>7.1</c:v>
                </c:pt>
                <c:pt idx="34">
                  <c:v>7.1</c:v>
                </c:pt>
                <c:pt idx="35">
                  <c:v>7.4</c:v>
                </c:pt>
                <c:pt idx="36">
                  <c:v>7.2</c:v>
                </c:pt>
                <c:pt idx="37">
                  <c:v>7.3</c:v>
                </c:pt>
                <c:pt idx="38">
                  <c:v>7.5</c:v>
                </c:pt>
                <c:pt idx="39">
                  <c:v>7.8</c:v>
                </c:pt>
                <c:pt idx="40">
                  <c:v>7.7</c:v>
                </c:pt>
                <c:pt idx="41">
                  <c:v>7.7</c:v>
                </c:pt>
                <c:pt idx="42">
                  <c:v>7.8</c:v>
                </c:pt>
                <c:pt idx="43">
                  <c:v>8</c:v>
                </c:pt>
                <c:pt idx="44">
                  <c:v>8.1999999999999993</c:v>
                </c:pt>
                <c:pt idx="45">
                  <c:v>8.6</c:v>
                </c:pt>
                <c:pt idx="46">
                  <c:v>8.6</c:v>
                </c:pt>
                <c:pt idx="47">
                  <c:v>8.8000000000000007</c:v>
                </c:pt>
                <c:pt idx="48">
                  <c:v>9.1</c:v>
                </c:pt>
                <c:pt idx="49">
                  <c:v>9.1</c:v>
                </c:pt>
                <c:pt idx="50">
                  <c:v>9.5</c:v>
                </c:pt>
                <c:pt idx="51">
                  <c:v>9.9</c:v>
                </c:pt>
                <c:pt idx="52">
                  <c:v>10</c:v>
                </c:pt>
                <c:pt idx="53">
                  <c:v>10.1</c:v>
                </c:pt>
                <c:pt idx="54">
                  <c:v>10.1</c:v>
                </c:pt>
                <c:pt idx="55">
                  <c:v>10.3</c:v>
                </c:pt>
                <c:pt idx="56">
                  <c:v>10.5</c:v>
                </c:pt>
                <c:pt idx="57">
                  <c:v>10.8</c:v>
                </c:pt>
                <c:pt idx="58">
                  <c:v>11</c:v>
                </c:pt>
                <c:pt idx="59">
                  <c:v>11.2</c:v>
                </c:pt>
                <c:pt idx="60">
                  <c:v>11.1</c:v>
                </c:pt>
                <c:pt idx="61">
                  <c:v>11.7</c:v>
                </c:pt>
                <c:pt idx="62">
                  <c:v>12.9</c:v>
                </c:pt>
              </c:numCache>
            </c:numRef>
          </c:val>
          <c:smooth val="0"/>
          <c:extLst>
            <c:ext xmlns:c16="http://schemas.microsoft.com/office/drawing/2014/chart" uri="{C3380CC4-5D6E-409C-BE32-E72D297353CC}">
              <c16:uniqueId val="{00000001-87DB-4393-ACE8-BBDB300D4086}"/>
            </c:ext>
          </c:extLst>
        </c:ser>
        <c:dLbls>
          <c:showLegendKey val="0"/>
          <c:showVal val="0"/>
          <c:showCatName val="0"/>
          <c:showSerName val="0"/>
          <c:showPercent val="0"/>
          <c:showBubbleSize val="0"/>
        </c:dLbls>
        <c:smooth val="0"/>
        <c:axId val="708741567"/>
        <c:axId val="708742527"/>
      </c:lineChart>
      <c:catAx>
        <c:axId val="70874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708742527"/>
        <c:crosses val="autoZero"/>
        <c:auto val="1"/>
        <c:lblAlgn val="ctr"/>
        <c:lblOffset val="100"/>
        <c:noMultiLvlLbl val="0"/>
      </c:catAx>
      <c:valAx>
        <c:axId val="708742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708741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v>number of marriages</c:v>
          </c:tx>
          <c:spPr>
            <a:solidFill>
              <a:schemeClr val="accent3"/>
            </a:solidFill>
            <a:ln>
              <a:noFill/>
            </a:ln>
            <a:effectLst/>
          </c:spPr>
          <c:invertIfNegative val="0"/>
          <c:val>
            <c:numRef>
              <c:f>作図用!$P$27:$P$89</c:f>
              <c:numCache>
                <c:formatCode>0_);[Red]\(0\)</c:formatCode>
                <c:ptCount val="63"/>
                <c:pt idx="0">
                  <c:v>866115</c:v>
                </c:pt>
                <c:pt idx="1">
                  <c:v>890158</c:v>
                </c:pt>
                <c:pt idx="2">
                  <c:v>928341</c:v>
                </c:pt>
                <c:pt idx="3">
                  <c:v>937516</c:v>
                </c:pt>
                <c:pt idx="4">
                  <c:v>963130</c:v>
                </c:pt>
                <c:pt idx="5">
                  <c:v>954852</c:v>
                </c:pt>
                <c:pt idx="6">
                  <c:v>940120</c:v>
                </c:pt>
                <c:pt idx="7">
                  <c:v>953096</c:v>
                </c:pt>
                <c:pt idx="8">
                  <c:v>956312</c:v>
                </c:pt>
                <c:pt idx="9">
                  <c:v>984142</c:v>
                </c:pt>
                <c:pt idx="10">
                  <c:v>1029405</c:v>
                </c:pt>
                <c:pt idx="11">
                  <c:v>1091229</c:v>
                </c:pt>
                <c:pt idx="12">
                  <c:v>1099984</c:v>
                </c:pt>
                <c:pt idx="13">
                  <c:v>1071923</c:v>
                </c:pt>
                <c:pt idx="14">
                  <c:v>1000455</c:v>
                </c:pt>
                <c:pt idx="15">
                  <c:v>941628</c:v>
                </c:pt>
                <c:pt idx="16">
                  <c:v>871543</c:v>
                </c:pt>
                <c:pt idx="17">
                  <c:v>821029</c:v>
                </c:pt>
                <c:pt idx="18">
                  <c:v>793257</c:v>
                </c:pt>
                <c:pt idx="19">
                  <c:v>788505</c:v>
                </c:pt>
                <c:pt idx="20">
                  <c:v>774702</c:v>
                </c:pt>
                <c:pt idx="21">
                  <c:v>776531</c:v>
                </c:pt>
                <c:pt idx="22">
                  <c:v>781252</c:v>
                </c:pt>
                <c:pt idx="23">
                  <c:v>762552</c:v>
                </c:pt>
                <c:pt idx="24">
                  <c:v>739991</c:v>
                </c:pt>
                <c:pt idx="25">
                  <c:v>735850</c:v>
                </c:pt>
                <c:pt idx="26">
                  <c:v>710962</c:v>
                </c:pt>
                <c:pt idx="27">
                  <c:v>696173</c:v>
                </c:pt>
                <c:pt idx="28">
                  <c:v>707716</c:v>
                </c:pt>
                <c:pt idx="29">
                  <c:v>708316</c:v>
                </c:pt>
                <c:pt idx="30">
                  <c:v>722138</c:v>
                </c:pt>
                <c:pt idx="31">
                  <c:v>742264</c:v>
                </c:pt>
                <c:pt idx="32">
                  <c:v>754441</c:v>
                </c:pt>
                <c:pt idx="33">
                  <c:v>792658</c:v>
                </c:pt>
                <c:pt idx="34">
                  <c:v>782738</c:v>
                </c:pt>
                <c:pt idx="35">
                  <c:v>791888</c:v>
                </c:pt>
                <c:pt idx="36">
                  <c:v>795080</c:v>
                </c:pt>
                <c:pt idx="37">
                  <c:v>775651</c:v>
                </c:pt>
                <c:pt idx="38">
                  <c:v>784595</c:v>
                </c:pt>
                <c:pt idx="39">
                  <c:v>762028</c:v>
                </c:pt>
                <c:pt idx="40">
                  <c:v>798138</c:v>
                </c:pt>
                <c:pt idx="41">
                  <c:v>799999</c:v>
                </c:pt>
                <c:pt idx="42">
                  <c:v>757331</c:v>
                </c:pt>
                <c:pt idx="43">
                  <c:v>740191</c:v>
                </c:pt>
                <c:pt idx="44">
                  <c:v>720418</c:v>
                </c:pt>
                <c:pt idx="45">
                  <c:v>714265</c:v>
                </c:pt>
                <c:pt idx="46">
                  <c:v>730973</c:v>
                </c:pt>
                <c:pt idx="47">
                  <c:v>719822</c:v>
                </c:pt>
                <c:pt idx="48">
                  <c:v>726106</c:v>
                </c:pt>
                <c:pt idx="49">
                  <c:v>707740</c:v>
                </c:pt>
                <c:pt idx="50">
                  <c:v>700222</c:v>
                </c:pt>
                <c:pt idx="51">
                  <c:v>661898</c:v>
                </c:pt>
                <c:pt idx="52">
                  <c:v>668870</c:v>
                </c:pt>
                <c:pt idx="53">
                  <c:v>660622</c:v>
                </c:pt>
                <c:pt idx="54">
                  <c:v>643783</c:v>
                </c:pt>
                <c:pt idx="55">
                  <c:v>635225</c:v>
                </c:pt>
                <c:pt idx="56">
                  <c:v>620707</c:v>
                </c:pt>
                <c:pt idx="57">
                  <c:v>606952</c:v>
                </c:pt>
                <c:pt idx="58">
                  <c:v>586481</c:v>
                </c:pt>
                <c:pt idx="59">
                  <c:v>599007</c:v>
                </c:pt>
                <c:pt idx="60">
                  <c:v>525507</c:v>
                </c:pt>
                <c:pt idx="61">
                  <c:v>501138</c:v>
                </c:pt>
                <c:pt idx="62">
                  <c:v>504930</c:v>
                </c:pt>
              </c:numCache>
            </c:numRef>
          </c:val>
          <c:extLst>
            <c:ext xmlns:c16="http://schemas.microsoft.com/office/drawing/2014/chart" uri="{C3380CC4-5D6E-409C-BE32-E72D297353CC}">
              <c16:uniqueId val="{00000000-79AB-4A45-B5B9-9888333E7A69}"/>
            </c:ext>
          </c:extLst>
        </c:ser>
        <c:dLbls>
          <c:showLegendKey val="0"/>
          <c:showVal val="0"/>
          <c:showCatName val="0"/>
          <c:showSerName val="0"/>
          <c:showPercent val="0"/>
          <c:showBubbleSize val="0"/>
        </c:dLbls>
        <c:gapWidth val="150"/>
        <c:axId val="799606136"/>
        <c:axId val="799606464"/>
      </c:barChart>
      <c:lineChart>
        <c:grouping val="standard"/>
        <c:varyColors val="0"/>
        <c:ser>
          <c:idx val="0"/>
          <c:order val="0"/>
          <c:tx>
            <c:v>marriage rate</c:v>
          </c:tx>
          <c:spPr>
            <a:ln w="57150" cap="rnd">
              <a:solidFill>
                <a:schemeClr val="accent1"/>
              </a:solidFill>
              <a:round/>
            </a:ln>
            <a:effectLst/>
          </c:spPr>
          <c:marker>
            <c:symbol val="none"/>
          </c:marker>
          <c:cat>
            <c:numRef>
              <c:f>作図用!$B$27:$B$89</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作図用!$N$27:$N$89</c:f>
              <c:numCache>
                <c:formatCode>0.0\ </c:formatCode>
                <c:ptCount val="63"/>
                <c:pt idx="0">
                  <c:v>9.3000000000000007</c:v>
                </c:pt>
                <c:pt idx="1">
                  <c:v>9.4</c:v>
                </c:pt>
                <c:pt idx="2">
                  <c:v>9.8000000000000007</c:v>
                </c:pt>
                <c:pt idx="3">
                  <c:v>9.6999999999999993</c:v>
                </c:pt>
                <c:pt idx="4">
                  <c:v>9.9</c:v>
                </c:pt>
                <c:pt idx="5">
                  <c:v>9.6999999999999993</c:v>
                </c:pt>
                <c:pt idx="6">
                  <c:v>9.5</c:v>
                </c:pt>
                <c:pt idx="7">
                  <c:v>9.6</c:v>
                </c:pt>
                <c:pt idx="8">
                  <c:v>9.5</c:v>
                </c:pt>
                <c:pt idx="9">
                  <c:v>9.6</c:v>
                </c:pt>
                <c:pt idx="10">
                  <c:v>10</c:v>
                </c:pt>
                <c:pt idx="11">
                  <c:v>10.5</c:v>
                </c:pt>
                <c:pt idx="12">
                  <c:v>10.4</c:v>
                </c:pt>
                <c:pt idx="13">
                  <c:v>9.9</c:v>
                </c:pt>
                <c:pt idx="14">
                  <c:v>9.1</c:v>
                </c:pt>
                <c:pt idx="15">
                  <c:v>8.5</c:v>
                </c:pt>
                <c:pt idx="16">
                  <c:v>7.8</c:v>
                </c:pt>
                <c:pt idx="17">
                  <c:v>7.2</c:v>
                </c:pt>
                <c:pt idx="18">
                  <c:v>6.9</c:v>
                </c:pt>
                <c:pt idx="19">
                  <c:v>6.8</c:v>
                </c:pt>
                <c:pt idx="20">
                  <c:v>6.7</c:v>
                </c:pt>
                <c:pt idx="21">
                  <c:v>6.6</c:v>
                </c:pt>
                <c:pt idx="22">
                  <c:v>6.6</c:v>
                </c:pt>
                <c:pt idx="23">
                  <c:v>6.4</c:v>
                </c:pt>
                <c:pt idx="24">
                  <c:v>6.2</c:v>
                </c:pt>
                <c:pt idx="25">
                  <c:v>6.1</c:v>
                </c:pt>
                <c:pt idx="26">
                  <c:v>5.9</c:v>
                </c:pt>
                <c:pt idx="27">
                  <c:v>5.7</c:v>
                </c:pt>
                <c:pt idx="28">
                  <c:v>5.8</c:v>
                </c:pt>
                <c:pt idx="29">
                  <c:v>5.8</c:v>
                </c:pt>
                <c:pt idx="30">
                  <c:v>5.9</c:v>
                </c:pt>
                <c:pt idx="31">
                  <c:v>6</c:v>
                </c:pt>
                <c:pt idx="32">
                  <c:v>6.1</c:v>
                </c:pt>
                <c:pt idx="33">
                  <c:v>6.4</c:v>
                </c:pt>
                <c:pt idx="34">
                  <c:v>6.3</c:v>
                </c:pt>
                <c:pt idx="35">
                  <c:v>6.4</c:v>
                </c:pt>
                <c:pt idx="36">
                  <c:v>6.4</c:v>
                </c:pt>
                <c:pt idx="37">
                  <c:v>6.2</c:v>
                </c:pt>
                <c:pt idx="38">
                  <c:v>6.3</c:v>
                </c:pt>
                <c:pt idx="39">
                  <c:v>6.1</c:v>
                </c:pt>
                <c:pt idx="40">
                  <c:v>6.4</c:v>
                </c:pt>
                <c:pt idx="41">
                  <c:v>6.4</c:v>
                </c:pt>
                <c:pt idx="42">
                  <c:v>6</c:v>
                </c:pt>
                <c:pt idx="43">
                  <c:v>5.9</c:v>
                </c:pt>
                <c:pt idx="44">
                  <c:v>5.7</c:v>
                </c:pt>
                <c:pt idx="45">
                  <c:v>5.7</c:v>
                </c:pt>
                <c:pt idx="46">
                  <c:v>5.8</c:v>
                </c:pt>
                <c:pt idx="47">
                  <c:v>5.7</c:v>
                </c:pt>
                <c:pt idx="48">
                  <c:v>5.8</c:v>
                </c:pt>
                <c:pt idx="49">
                  <c:v>5.6</c:v>
                </c:pt>
                <c:pt idx="50">
                  <c:v>5.5</c:v>
                </c:pt>
                <c:pt idx="51">
                  <c:v>5.2</c:v>
                </c:pt>
                <c:pt idx="52">
                  <c:v>5.3</c:v>
                </c:pt>
                <c:pt idx="53">
                  <c:v>5.3</c:v>
                </c:pt>
                <c:pt idx="54">
                  <c:v>5.0999999999999996</c:v>
                </c:pt>
                <c:pt idx="55">
                  <c:v>5.0999999999999996</c:v>
                </c:pt>
                <c:pt idx="56">
                  <c:v>5</c:v>
                </c:pt>
                <c:pt idx="57">
                  <c:v>4.9000000000000004</c:v>
                </c:pt>
                <c:pt idx="58">
                  <c:v>4.7</c:v>
                </c:pt>
                <c:pt idx="59">
                  <c:v>4.8</c:v>
                </c:pt>
                <c:pt idx="60">
                  <c:v>4.3</c:v>
                </c:pt>
                <c:pt idx="61">
                  <c:v>4.0999999999999996</c:v>
                </c:pt>
                <c:pt idx="62">
                  <c:v>4.0999999999999996</c:v>
                </c:pt>
              </c:numCache>
            </c:numRef>
          </c:val>
          <c:smooth val="0"/>
          <c:extLst>
            <c:ext xmlns:c16="http://schemas.microsoft.com/office/drawing/2014/chart" uri="{C3380CC4-5D6E-409C-BE32-E72D297353CC}">
              <c16:uniqueId val="{00000001-79AB-4A45-B5B9-9888333E7A69}"/>
            </c:ext>
          </c:extLst>
        </c:ser>
        <c:ser>
          <c:idx val="1"/>
          <c:order val="1"/>
          <c:tx>
            <c:v>fertility rate</c:v>
          </c:tx>
          <c:spPr>
            <a:ln w="57150" cap="rnd">
              <a:solidFill>
                <a:schemeClr val="accent2"/>
              </a:solidFill>
              <a:round/>
            </a:ln>
            <a:effectLst/>
          </c:spPr>
          <c:marker>
            <c:symbol val="none"/>
          </c:marker>
          <c:cat>
            <c:numRef>
              <c:f>作図用!$B$27:$B$89</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作図用!$Q$27:$Q$89</c:f>
              <c:numCache>
                <c:formatCode>0.00_);[Red]\(0.00\)</c:formatCode>
                <c:ptCount val="63"/>
                <c:pt idx="0">
                  <c:v>2</c:v>
                </c:pt>
                <c:pt idx="1">
                  <c:v>1.96</c:v>
                </c:pt>
                <c:pt idx="2">
                  <c:v>1.98</c:v>
                </c:pt>
                <c:pt idx="3">
                  <c:v>2</c:v>
                </c:pt>
                <c:pt idx="4">
                  <c:v>2.0499999999999998</c:v>
                </c:pt>
                <c:pt idx="5">
                  <c:v>2.14</c:v>
                </c:pt>
                <c:pt idx="6">
                  <c:v>1.58</c:v>
                </c:pt>
                <c:pt idx="7">
                  <c:v>2.23</c:v>
                </c:pt>
                <c:pt idx="8">
                  <c:v>2.13</c:v>
                </c:pt>
                <c:pt idx="9">
                  <c:v>2.13</c:v>
                </c:pt>
                <c:pt idx="10">
                  <c:v>2.13</c:v>
                </c:pt>
                <c:pt idx="11">
                  <c:v>2.16</c:v>
                </c:pt>
                <c:pt idx="12">
                  <c:v>2.14</c:v>
                </c:pt>
                <c:pt idx="13">
                  <c:v>2.14</c:v>
                </c:pt>
                <c:pt idx="14">
                  <c:v>2.0499999999999998</c:v>
                </c:pt>
                <c:pt idx="15">
                  <c:v>1.91</c:v>
                </c:pt>
                <c:pt idx="16">
                  <c:v>1.85</c:v>
                </c:pt>
                <c:pt idx="17">
                  <c:v>1.8</c:v>
                </c:pt>
                <c:pt idx="18">
                  <c:v>1.79</c:v>
                </c:pt>
                <c:pt idx="19">
                  <c:v>1.77</c:v>
                </c:pt>
                <c:pt idx="20">
                  <c:v>1.75</c:v>
                </c:pt>
                <c:pt idx="21">
                  <c:v>1.74</c:v>
                </c:pt>
                <c:pt idx="22">
                  <c:v>1.77</c:v>
                </c:pt>
                <c:pt idx="23">
                  <c:v>1.8</c:v>
                </c:pt>
                <c:pt idx="24">
                  <c:v>1.81</c:v>
                </c:pt>
                <c:pt idx="25">
                  <c:v>1.76</c:v>
                </c:pt>
                <c:pt idx="26">
                  <c:v>1.72</c:v>
                </c:pt>
                <c:pt idx="27">
                  <c:v>1.69</c:v>
                </c:pt>
                <c:pt idx="28">
                  <c:v>1.66</c:v>
                </c:pt>
                <c:pt idx="29">
                  <c:v>1.57</c:v>
                </c:pt>
                <c:pt idx="30">
                  <c:v>1.54</c:v>
                </c:pt>
                <c:pt idx="31">
                  <c:v>1.53</c:v>
                </c:pt>
                <c:pt idx="32">
                  <c:v>1.5</c:v>
                </c:pt>
                <c:pt idx="33">
                  <c:v>1.46</c:v>
                </c:pt>
                <c:pt idx="34">
                  <c:v>1.5</c:v>
                </c:pt>
                <c:pt idx="35">
                  <c:v>1.42</c:v>
                </c:pt>
                <c:pt idx="36">
                  <c:v>1.43</c:v>
                </c:pt>
                <c:pt idx="37">
                  <c:v>1.39</c:v>
                </c:pt>
                <c:pt idx="38">
                  <c:v>1.38</c:v>
                </c:pt>
                <c:pt idx="39">
                  <c:v>1.34</c:v>
                </c:pt>
                <c:pt idx="40">
                  <c:v>1.36</c:v>
                </c:pt>
                <c:pt idx="41">
                  <c:v>1.33</c:v>
                </c:pt>
                <c:pt idx="42">
                  <c:v>1.32</c:v>
                </c:pt>
                <c:pt idx="43">
                  <c:v>1.29</c:v>
                </c:pt>
                <c:pt idx="44">
                  <c:v>1.29</c:v>
                </c:pt>
                <c:pt idx="45" formatCode="0.00\ ">
                  <c:v>1.26</c:v>
                </c:pt>
                <c:pt idx="46">
                  <c:v>1.32</c:v>
                </c:pt>
                <c:pt idx="47">
                  <c:v>1.34</c:v>
                </c:pt>
                <c:pt idx="48">
                  <c:v>1.37</c:v>
                </c:pt>
                <c:pt idx="49">
                  <c:v>1.37</c:v>
                </c:pt>
                <c:pt idx="50">
                  <c:v>1.39</c:v>
                </c:pt>
                <c:pt idx="51">
                  <c:v>1.39</c:v>
                </c:pt>
                <c:pt idx="52">
                  <c:v>1.41</c:v>
                </c:pt>
                <c:pt idx="53">
                  <c:v>1.43</c:v>
                </c:pt>
                <c:pt idx="54">
                  <c:v>1.42</c:v>
                </c:pt>
                <c:pt idx="55">
                  <c:v>1.45</c:v>
                </c:pt>
                <c:pt idx="56">
                  <c:v>1.44</c:v>
                </c:pt>
                <c:pt idx="57">
                  <c:v>1.43</c:v>
                </c:pt>
                <c:pt idx="58">
                  <c:v>1.42</c:v>
                </c:pt>
                <c:pt idx="59">
                  <c:v>1.36</c:v>
                </c:pt>
                <c:pt idx="60">
                  <c:v>1.33</c:v>
                </c:pt>
                <c:pt idx="61">
                  <c:v>1.3</c:v>
                </c:pt>
                <c:pt idx="62">
                  <c:v>1.26</c:v>
                </c:pt>
              </c:numCache>
            </c:numRef>
          </c:val>
          <c:smooth val="0"/>
          <c:extLst>
            <c:ext xmlns:c16="http://schemas.microsoft.com/office/drawing/2014/chart" uri="{C3380CC4-5D6E-409C-BE32-E72D297353CC}">
              <c16:uniqueId val="{00000002-79AB-4A45-B5B9-9888333E7A69}"/>
            </c:ext>
          </c:extLst>
        </c:ser>
        <c:dLbls>
          <c:showLegendKey val="0"/>
          <c:showVal val="0"/>
          <c:showCatName val="0"/>
          <c:showSerName val="0"/>
          <c:showPercent val="0"/>
          <c:showBubbleSize val="0"/>
        </c:dLbls>
        <c:marker val="1"/>
        <c:smooth val="0"/>
        <c:axId val="512218160"/>
        <c:axId val="507439192"/>
      </c:lineChart>
      <c:catAx>
        <c:axId val="51221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507439192"/>
        <c:crosses val="autoZero"/>
        <c:auto val="1"/>
        <c:lblAlgn val="ctr"/>
        <c:lblOffset val="100"/>
        <c:noMultiLvlLbl val="0"/>
      </c:catAx>
      <c:valAx>
        <c:axId val="507439192"/>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512218160"/>
        <c:crosses val="autoZero"/>
        <c:crossBetween val="between"/>
      </c:valAx>
      <c:valAx>
        <c:axId val="799606464"/>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799606136"/>
        <c:crosses val="max"/>
        <c:crossBetween val="between"/>
        <c:dispUnits>
          <c:builtInUnit val="thousands"/>
        </c:dispUnits>
      </c:valAx>
      <c:catAx>
        <c:axId val="799606136"/>
        <c:scaling>
          <c:orientation val="minMax"/>
        </c:scaling>
        <c:delete val="1"/>
        <c:axPos val="b"/>
        <c:majorTickMark val="out"/>
        <c:minorTickMark val="none"/>
        <c:tickLblPos val="nextTo"/>
        <c:crossAx val="799606464"/>
        <c:crosses val="autoZero"/>
        <c:auto val="1"/>
        <c:lblAlgn val="ctr"/>
        <c:lblOffset val="100"/>
        <c:noMultiLvlLbl val="0"/>
      </c:catAx>
      <c:spPr>
        <a:noFill/>
        <a:ln>
          <a:noFill/>
        </a:ln>
        <a:effectLst/>
      </c:spPr>
    </c:plotArea>
    <c:legend>
      <c:legendPos val="b"/>
      <c:layout>
        <c:manualLayout>
          <c:xMode val="edge"/>
          <c:yMode val="edge"/>
          <c:x val="0.15237828180152593"/>
          <c:y val="0.92038956536989669"/>
          <c:w val="0.70005570323438748"/>
          <c:h val="5.872911696963303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accent1"/>
              </a:solidFill>
              <a:round/>
            </a:ln>
            <a:effectLst/>
          </c:spPr>
          <c:marker>
            <c:symbol val="diamond"/>
            <c:size val="6"/>
            <c:spPr>
              <a:solidFill>
                <a:schemeClr val="accent1"/>
              </a:solidFill>
              <a:ln w="57150">
                <a:solidFill>
                  <a:schemeClr val="accent1"/>
                </a:solidFill>
              </a:ln>
              <a:effectLst/>
            </c:spPr>
          </c:marker>
          <c:cat>
            <c:strRef>
              <c:f>'Data (2)'!$E$1:$AL$1</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'Data (2)'!$E$2:$AL$2</c:f>
              <c:numCache>
                <c:formatCode>General</c:formatCode>
                <c:ptCount val="34"/>
                <c:pt idx="0">
                  <c:v>5</c:v>
                </c:pt>
                <c:pt idx="1">
                  <c:v>5</c:v>
                </c:pt>
                <c:pt idx="2">
                  <c:v>5</c:v>
                </c:pt>
                <c:pt idx="3">
                  <c:v>4</c:v>
                </c:pt>
                <c:pt idx="4">
                  <c:v>4</c:v>
                </c:pt>
                <c:pt idx="5">
                  <c:v>4</c:v>
                </c:pt>
                <c:pt idx="6">
                  <c:v>4</c:v>
                </c:pt>
                <c:pt idx="7">
                  <c:v>4</c:v>
                </c:pt>
                <c:pt idx="8">
                  <c:v>5</c:v>
                </c:pt>
                <c:pt idx="9">
                  <c:v>5</c:v>
                </c:pt>
                <c:pt idx="10">
                  <c:v>4</c:v>
                </c:pt>
                <c:pt idx="11">
                  <c:v>5</c:v>
                </c:pt>
                <c:pt idx="12">
                  <c:v>6</c:v>
                </c:pt>
                <c:pt idx="13">
                  <c:v>6</c:v>
                </c:pt>
                <c:pt idx="14">
                  <c:v>9</c:v>
                </c:pt>
                <c:pt idx="15">
                  <c:v>12</c:v>
                </c:pt>
                <c:pt idx="16">
                  <c:v>18</c:v>
                </c:pt>
                <c:pt idx="17">
                  <c:v>22</c:v>
                </c:pt>
                <c:pt idx="18">
                  <c:v>23</c:v>
                </c:pt>
                <c:pt idx="19">
                  <c:v>22</c:v>
                </c:pt>
                <c:pt idx="20">
                  <c:v>22</c:v>
                </c:pt>
                <c:pt idx="21">
                  <c:v>18</c:v>
                </c:pt>
                <c:pt idx="22">
                  <c:v>18</c:v>
                </c:pt>
                <c:pt idx="23">
                  <c:v>20</c:v>
                </c:pt>
                <c:pt idx="24">
                  <c:v>25</c:v>
                </c:pt>
                <c:pt idx="25">
                  <c:v>29</c:v>
                </c:pt>
                <c:pt idx="26">
                  <c:v>28</c:v>
                </c:pt>
                <c:pt idx="27">
                  <c:v>27</c:v>
                </c:pt>
                <c:pt idx="28">
                  <c:v>27</c:v>
                </c:pt>
                <c:pt idx="29">
                  <c:v>31</c:v>
                </c:pt>
                <c:pt idx="30">
                  <c:v>29</c:v>
                </c:pt>
                <c:pt idx="31">
                  <c:v>30</c:v>
                </c:pt>
                <c:pt idx="32">
                  <c:v>30</c:v>
                </c:pt>
                <c:pt idx="33">
                  <c:v>32</c:v>
                </c:pt>
              </c:numCache>
            </c:numRef>
          </c:val>
          <c:smooth val="0"/>
          <c:extLst>
            <c:ext xmlns:c16="http://schemas.microsoft.com/office/drawing/2014/chart" uri="{C3380CC4-5D6E-409C-BE32-E72D297353CC}">
              <c16:uniqueId val="{00000000-19ED-451D-9892-2C93E0B84BA2}"/>
            </c:ext>
          </c:extLst>
        </c:ser>
        <c:dLbls>
          <c:showLegendKey val="0"/>
          <c:showVal val="0"/>
          <c:showCatName val="0"/>
          <c:showSerName val="0"/>
          <c:showPercent val="0"/>
          <c:showBubbleSize val="0"/>
        </c:dLbls>
        <c:marker val="1"/>
        <c:smooth val="0"/>
        <c:axId val="1002798752"/>
        <c:axId val="1002803072"/>
      </c:lineChart>
      <c:catAx>
        <c:axId val="1002798752"/>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02803072"/>
        <c:crosses val="autoZero"/>
        <c:auto val="1"/>
        <c:lblAlgn val="ctr"/>
        <c:lblOffset val="100"/>
        <c:noMultiLvlLbl val="0"/>
      </c:catAx>
      <c:valAx>
        <c:axId val="10028030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0279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'[average annual income.xlsx]Table'!$B$5</c:f>
              <c:strCache>
                <c:ptCount val="1"/>
                <c:pt idx="0">
                  <c:v>AUS</c:v>
                </c:pt>
              </c:strCache>
            </c:strRef>
          </c:tx>
          <c:spPr>
            <a:ln w="38100" cap="rnd" cmpd="sng" algn="ctr">
              <a:solidFill>
                <a:schemeClr val="accent6"/>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income.xlsx]Table'!$C$5:$Z$5</c:f>
              <c:numCache>
                <c:formatCode>#,##0</c:formatCode>
                <c:ptCount val="24"/>
                <c:pt idx="0">
                  <c:v>52501.771999999997</c:v>
                </c:pt>
                <c:pt idx="1">
                  <c:v>53021.326000000001</c:v>
                </c:pt>
                <c:pt idx="2">
                  <c:v>53503.788999999997</c:v>
                </c:pt>
                <c:pt idx="3">
                  <c:v>54265.222000000002</c:v>
                </c:pt>
                <c:pt idx="4">
                  <c:v>55973.557000000001</c:v>
                </c:pt>
                <c:pt idx="5">
                  <c:v>56625.968000000001</c:v>
                </c:pt>
                <c:pt idx="6">
                  <c:v>57009.008000000002</c:v>
                </c:pt>
                <c:pt idx="7">
                  <c:v>58581.781000000003</c:v>
                </c:pt>
                <c:pt idx="8">
                  <c:v>59031.192000000003</c:v>
                </c:pt>
                <c:pt idx="9">
                  <c:v>58496.432999999997</c:v>
                </c:pt>
                <c:pt idx="10">
                  <c:v>60585.438999999998</c:v>
                </c:pt>
                <c:pt idx="11">
                  <c:v>62590.131999999998</c:v>
                </c:pt>
                <c:pt idx="12">
                  <c:v>63024.947</c:v>
                </c:pt>
                <c:pt idx="13">
                  <c:v>62840.866999999998</c:v>
                </c:pt>
                <c:pt idx="14">
                  <c:v>63465.981</c:v>
                </c:pt>
                <c:pt idx="15">
                  <c:v>63090.283000000003</c:v>
                </c:pt>
                <c:pt idx="16">
                  <c:v>63408.103000000003</c:v>
                </c:pt>
                <c:pt idx="17">
                  <c:v>63229.982000000004</c:v>
                </c:pt>
                <c:pt idx="18">
                  <c:v>63452.438999999998</c:v>
                </c:pt>
                <c:pt idx="19">
                  <c:v>64057.91</c:v>
                </c:pt>
                <c:pt idx="20">
                  <c:v>65335.425999999999</c:v>
                </c:pt>
                <c:pt idx="21">
                  <c:v>66052.792000000001</c:v>
                </c:pt>
                <c:pt idx="22">
                  <c:v>64563.936999999998</c:v>
                </c:pt>
                <c:pt idx="23">
                  <c:v>63925.781000000003</c:v>
                </c:pt>
              </c:numCache>
            </c:numRef>
          </c:val>
          <c:smooth val="0"/>
          <c:extLst>
            <c:ext xmlns:c16="http://schemas.microsoft.com/office/drawing/2014/chart" uri="{C3380CC4-5D6E-409C-BE32-E72D297353CC}">
              <c16:uniqueId val="{00000000-BD3B-4793-8084-7D4778D59F18}"/>
            </c:ext>
          </c:extLst>
        </c:ser>
        <c:ser>
          <c:idx val="1"/>
          <c:order val="1"/>
          <c:tx>
            <c:strRef>
              <c:f>'[average annual income.xlsx]Table'!$B$6</c:f>
              <c:strCache>
                <c:ptCount val="1"/>
                <c:pt idx="0">
                  <c:v>DEU</c:v>
                </c:pt>
              </c:strCache>
            </c:strRef>
          </c:tx>
          <c:spPr>
            <a:ln w="38100" cap="rnd" cmpd="sng" algn="ctr">
              <a:solidFill>
                <a:srgbClr val="FFC000"/>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income.xlsx]Table'!$C$6:$Z$6</c:f>
              <c:numCache>
                <c:formatCode>#,##0</c:formatCode>
                <c:ptCount val="24"/>
                <c:pt idx="0">
                  <c:v>54433.894</c:v>
                </c:pt>
                <c:pt idx="1">
                  <c:v>54831.232000000004</c:v>
                </c:pt>
                <c:pt idx="2">
                  <c:v>55153.283000000003</c:v>
                </c:pt>
                <c:pt idx="3">
                  <c:v>55336.55</c:v>
                </c:pt>
                <c:pt idx="4">
                  <c:v>55329.180999999997</c:v>
                </c:pt>
                <c:pt idx="5">
                  <c:v>55529.180999999997</c:v>
                </c:pt>
                <c:pt idx="6">
                  <c:v>55518.413</c:v>
                </c:pt>
                <c:pt idx="7">
                  <c:v>55350.042999999998</c:v>
                </c:pt>
                <c:pt idx="8">
                  <c:v>55597.654000000002</c:v>
                </c:pt>
                <c:pt idx="9">
                  <c:v>55609.120999999999</c:v>
                </c:pt>
                <c:pt idx="10">
                  <c:v>56096.309000000001</c:v>
                </c:pt>
                <c:pt idx="11">
                  <c:v>57227.957999999999</c:v>
                </c:pt>
                <c:pt idx="12">
                  <c:v>57991.108999999997</c:v>
                </c:pt>
                <c:pt idx="13">
                  <c:v>58537.120000000003</c:v>
                </c:pt>
                <c:pt idx="14">
                  <c:v>59518.7</c:v>
                </c:pt>
                <c:pt idx="15">
                  <c:v>60887.264000000003</c:v>
                </c:pt>
                <c:pt idx="16">
                  <c:v>61820.462</c:v>
                </c:pt>
                <c:pt idx="17">
                  <c:v>62470.512000000002</c:v>
                </c:pt>
                <c:pt idx="18">
                  <c:v>63345.232000000004</c:v>
                </c:pt>
                <c:pt idx="19">
                  <c:v>64403.904999999999</c:v>
                </c:pt>
                <c:pt idx="20">
                  <c:v>63885.88</c:v>
                </c:pt>
                <c:pt idx="21">
                  <c:v>64040.411999999997</c:v>
                </c:pt>
                <c:pt idx="22">
                  <c:v>62569.847000000002</c:v>
                </c:pt>
                <c:pt idx="23">
                  <c:v>62472.595000000001</c:v>
                </c:pt>
              </c:numCache>
            </c:numRef>
          </c:val>
          <c:smooth val="0"/>
          <c:extLst>
            <c:ext xmlns:c16="http://schemas.microsoft.com/office/drawing/2014/chart" uri="{C3380CC4-5D6E-409C-BE32-E72D297353CC}">
              <c16:uniqueId val="{00000001-BD3B-4793-8084-7D4778D59F18}"/>
            </c:ext>
          </c:extLst>
        </c:ser>
        <c:ser>
          <c:idx val="2"/>
          <c:order val="2"/>
          <c:tx>
            <c:strRef>
              <c:f>'[average annual income.xlsx]Table'!$B$7</c:f>
              <c:strCache>
                <c:ptCount val="1"/>
                <c:pt idx="0">
                  <c:v>JPN</c:v>
                </c:pt>
              </c:strCache>
            </c:strRef>
          </c:tx>
          <c:spPr>
            <a:ln w="50800" cap="rnd" cmpd="sng" algn="ctr">
              <a:solidFill>
                <a:srgbClr val="FF0000"/>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income.xlsx]Table'!$C$7:$Z$7</c:f>
              <c:numCache>
                <c:formatCode>#,##0</c:formatCode>
                <c:ptCount val="24"/>
                <c:pt idx="0">
                  <c:v>43063.24</c:v>
                </c:pt>
                <c:pt idx="1">
                  <c:v>42624.728000000003</c:v>
                </c:pt>
                <c:pt idx="2">
                  <c:v>41763.959000000003</c:v>
                </c:pt>
                <c:pt idx="3">
                  <c:v>41799.781999999999</c:v>
                </c:pt>
                <c:pt idx="4">
                  <c:v>42497.911</c:v>
                </c:pt>
                <c:pt idx="5">
                  <c:v>43591.135999999999</c:v>
                </c:pt>
                <c:pt idx="6">
                  <c:v>43565.178</c:v>
                </c:pt>
                <c:pt idx="7">
                  <c:v>43448.557000000001</c:v>
                </c:pt>
                <c:pt idx="8">
                  <c:v>43099.232000000004</c:v>
                </c:pt>
                <c:pt idx="9">
                  <c:v>42482.218999999997</c:v>
                </c:pt>
                <c:pt idx="10">
                  <c:v>42616.764000000003</c:v>
                </c:pt>
                <c:pt idx="11">
                  <c:v>43300.411999999997</c:v>
                </c:pt>
                <c:pt idx="12">
                  <c:v>42579.8</c:v>
                </c:pt>
                <c:pt idx="13">
                  <c:v>42613.285000000003</c:v>
                </c:pt>
                <c:pt idx="14">
                  <c:v>41845.883999999998</c:v>
                </c:pt>
                <c:pt idx="15">
                  <c:v>41642.319000000003</c:v>
                </c:pt>
                <c:pt idx="16">
                  <c:v>42211.936000000002</c:v>
                </c:pt>
                <c:pt idx="17">
                  <c:v>42316.625999999997</c:v>
                </c:pt>
                <c:pt idx="18">
                  <c:v>42797.207000000002</c:v>
                </c:pt>
                <c:pt idx="19">
                  <c:v>43345.803</c:v>
                </c:pt>
                <c:pt idx="20">
                  <c:v>43078.942999999999</c:v>
                </c:pt>
                <c:pt idx="21">
                  <c:v>43688.694000000003</c:v>
                </c:pt>
                <c:pt idx="22">
                  <c:v>43227.974999999999</c:v>
                </c:pt>
                <c:pt idx="23">
                  <c:v>42117.5</c:v>
                </c:pt>
              </c:numCache>
            </c:numRef>
          </c:val>
          <c:smooth val="0"/>
          <c:extLst>
            <c:ext xmlns:c16="http://schemas.microsoft.com/office/drawing/2014/chart" uri="{C3380CC4-5D6E-409C-BE32-E72D297353CC}">
              <c16:uniqueId val="{00000002-BD3B-4793-8084-7D4778D59F18}"/>
            </c:ext>
          </c:extLst>
        </c:ser>
        <c:ser>
          <c:idx val="3"/>
          <c:order val="3"/>
          <c:tx>
            <c:strRef>
              <c:f>'[average annual income.xlsx]Table'!$B$8</c:f>
              <c:strCache>
                <c:ptCount val="1"/>
                <c:pt idx="0">
                  <c:v>KOR</c:v>
                </c:pt>
              </c:strCache>
            </c:strRef>
          </c:tx>
          <c:spPr>
            <a:ln w="38100" cap="rnd" cmpd="sng" algn="ctr">
              <a:solidFill>
                <a:schemeClr val="accent5"/>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income.xlsx]Table'!$C$8:$Z$8</c:f>
              <c:numCache>
                <c:formatCode>#,##0</c:formatCode>
                <c:ptCount val="24"/>
                <c:pt idx="0">
                  <c:v>33114.129000000001</c:v>
                </c:pt>
                <c:pt idx="1">
                  <c:v>34261.845999999998</c:v>
                </c:pt>
                <c:pt idx="2">
                  <c:v>35440.042999999998</c:v>
                </c:pt>
                <c:pt idx="3">
                  <c:v>36749.606</c:v>
                </c:pt>
                <c:pt idx="4">
                  <c:v>37578.794999999998</c:v>
                </c:pt>
                <c:pt idx="5">
                  <c:v>38737.985999999997</c:v>
                </c:pt>
                <c:pt idx="6">
                  <c:v>39237.023999999998</c:v>
                </c:pt>
                <c:pt idx="7">
                  <c:v>40085.737000000001</c:v>
                </c:pt>
                <c:pt idx="8">
                  <c:v>39966.214999999997</c:v>
                </c:pt>
                <c:pt idx="9">
                  <c:v>40173.360000000001</c:v>
                </c:pt>
                <c:pt idx="10">
                  <c:v>40804.31</c:v>
                </c:pt>
                <c:pt idx="11">
                  <c:v>41339.504999999997</c:v>
                </c:pt>
                <c:pt idx="12">
                  <c:v>40732.059000000001</c:v>
                </c:pt>
                <c:pt idx="13">
                  <c:v>41759.892999999996</c:v>
                </c:pt>
                <c:pt idx="14">
                  <c:v>41847.275000000001</c:v>
                </c:pt>
                <c:pt idx="15">
                  <c:v>43010.205999999998</c:v>
                </c:pt>
                <c:pt idx="16">
                  <c:v>44270.942999999999</c:v>
                </c:pt>
                <c:pt idx="17">
                  <c:v>45311.883999999998</c:v>
                </c:pt>
                <c:pt idx="18">
                  <c:v>46873.25</c:v>
                </c:pt>
                <c:pt idx="19">
                  <c:v>48482.951000000001</c:v>
                </c:pt>
                <c:pt idx="20">
                  <c:v>49598.904999999999</c:v>
                </c:pt>
                <c:pt idx="21">
                  <c:v>49704.77</c:v>
                </c:pt>
                <c:pt idx="22">
                  <c:v>48056.192999999999</c:v>
                </c:pt>
                <c:pt idx="23">
                  <c:v>47715.11</c:v>
                </c:pt>
              </c:numCache>
            </c:numRef>
          </c:val>
          <c:smooth val="0"/>
          <c:extLst>
            <c:ext xmlns:c16="http://schemas.microsoft.com/office/drawing/2014/chart" uri="{C3380CC4-5D6E-409C-BE32-E72D297353CC}">
              <c16:uniqueId val="{00000003-BD3B-4793-8084-7D4778D59F18}"/>
            </c:ext>
          </c:extLst>
        </c:ser>
        <c:ser>
          <c:idx val="4"/>
          <c:order val="4"/>
          <c:tx>
            <c:strRef>
              <c:f>'[average annual income.xlsx]Table'!$B$9</c:f>
              <c:strCache>
                <c:ptCount val="1"/>
                <c:pt idx="0">
                  <c:v>USA</c:v>
                </c:pt>
              </c:strCache>
            </c:strRef>
          </c:tx>
          <c:spPr>
            <a:ln w="38100" cap="rnd" cmpd="sng" algn="ctr">
              <a:solidFill>
                <a:schemeClr val="accent5">
                  <a:lumMod val="60000"/>
                </a:schemeClr>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income.xlsx]Table'!$C$9:$Z$9</c:f>
              <c:numCache>
                <c:formatCode>#,##0</c:formatCode>
                <c:ptCount val="24"/>
                <c:pt idx="0">
                  <c:v>61089.618000000002</c:v>
                </c:pt>
                <c:pt idx="1">
                  <c:v>61559.038999999997</c:v>
                </c:pt>
                <c:pt idx="2">
                  <c:v>62054.152999999998</c:v>
                </c:pt>
                <c:pt idx="3">
                  <c:v>62721.082999999999</c:v>
                </c:pt>
                <c:pt idx="4">
                  <c:v>63883.417999999998</c:v>
                </c:pt>
                <c:pt idx="5">
                  <c:v>63943.358999999997</c:v>
                </c:pt>
                <c:pt idx="6">
                  <c:v>64900.707000000002</c:v>
                </c:pt>
                <c:pt idx="7">
                  <c:v>66128.56</c:v>
                </c:pt>
                <c:pt idx="8">
                  <c:v>65965.900999999998</c:v>
                </c:pt>
                <c:pt idx="9">
                  <c:v>66627.214000000007</c:v>
                </c:pt>
                <c:pt idx="10">
                  <c:v>67216.986000000004</c:v>
                </c:pt>
                <c:pt idx="11">
                  <c:v>67306.792000000001</c:v>
                </c:pt>
                <c:pt idx="12">
                  <c:v>67881.566999999995</c:v>
                </c:pt>
                <c:pt idx="13">
                  <c:v>67581.542000000001</c:v>
                </c:pt>
                <c:pt idx="14">
                  <c:v>68644.070000000007</c:v>
                </c:pt>
                <c:pt idx="15">
                  <c:v>70401.740999999995</c:v>
                </c:pt>
                <c:pt idx="16">
                  <c:v>70520.846999999994</c:v>
                </c:pt>
                <c:pt idx="17">
                  <c:v>71290.653999999995</c:v>
                </c:pt>
                <c:pt idx="18">
                  <c:v>72132.02</c:v>
                </c:pt>
                <c:pt idx="19">
                  <c:v>73429.885999999999</c:v>
                </c:pt>
                <c:pt idx="20">
                  <c:v>77889.797000000006</c:v>
                </c:pt>
                <c:pt idx="21">
                  <c:v>79232.736000000004</c:v>
                </c:pt>
                <c:pt idx="22">
                  <c:v>77000.899999999994</c:v>
                </c:pt>
                <c:pt idx="23">
                  <c:v>77225.777000000002</c:v>
                </c:pt>
              </c:numCache>
            </c:numRef>
          </c:val>
          <c:smooth val="0"/>
          <c:extLst>
            <c:ext xmlns:c16="http://schemas.microsoft.com/office/drawing/2014/chart" uri="{C3380CC4-5D6E-409C-BE32-E72D297353CC}">
              <c16:uniqueId val="{00000004-BD3B-4793-8084-7D4778D59F18}"/>
            </c:ext>
          </c:extLst>
        </c:ser>
        <c:ser>
          <c:idx val="5"/>
          <c:order val="5"/>
          <c:tx>
            <c:strRef>
              <c:f>'[average annual income.xlsx]Table'!$B$10</c:f>
              <c:strCache>
                <c:ptCount val="1"/>
                <c:pt idx="0">
                  <c:v>OECD</c:v>
                </c:pt>
              </c:strCache>
            </c:strRef>
          </c:tx>
          <c:spPr>
            <a:ln w="38100" cap="rnd" cmpd="sng" algn="ctr">
              <a:solidFill>
                <a:schemeClr val="accent4">
                  <a:lumMod val="60000"/>
                </a:schemeClr>
              </a:solidFill>
              <a:round/>
            </a:ln>
            <a:effectLst/>
          </c:spPr>
          <c:marker>
            <c:symbol val="none"/>
          </c:marker>
          <c:cat>
            <c:strRef>
              <c:f>'[average annual income.xlsx]Table'!$C$4:$Z$4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'[average annual income.xlsx]Table'!$C$10:$Z$10</c:f>
              <c:numCache>
                <c:formatCode>#,##0</c:formatCode>
                <c:ptCount val="24"/>
                <c:pt idx="0">
                  <c:v>47208.697999999997</c:v>
                </c:pt>
                <c:pt idx="1">
                  <c:v>47708.01</c:v>
                </c:pt>
                <c:pt idx="2">
                  <c:v>47885.961000000003</c:v>
                </c:pt>
                <c:pt idx="3">
                  <c:v>48317.010999999999</c:v>
                </c:pt>
                <c:pt idx="4">
                  <c:v>48982.000999999997</c:v>
                </c:pt>
                <c:pt idx="5">
                  <c:v>49349.747000000003</c:v>
                </c:pt>
                <c:pt idx="6">
                  <c:v>50334.896999999997</c:v>
                </c:pt>
                <c:pt idx="7">
                  <c:v>50439.654999999999</c:v>
                </c:pt>
                <c:pt idx="8">
                  <c:v>50396.978999999999</c:v>
                </c:pt>
                <c:pt idx="9">
                  <c:v>50732.654000000002</c:v>
                </c:pt>
                <c:pt idx="10">
                  <c:v>50844.474999999999</c:v>
                </c:pt>
                <c:pt idx="11">
                  <c:v>51016.374000000003</c:v>
                </c:pt>
                <c:pt idx="12">
                  <c:v>51000.875999999997</c:v>
                </c:pt>
                <c:pt idx="13">
                  <c:v>51186.449000000001</c:v>
                </c:pt>
                <c:pt idx="14">
                  <c:v>51577.544999999998</c:v>
                </c:pt>
                <c:pt idx="15">
                  <c:v>52459.298999999999</c:v>
                </c:pt>
                <c:pt idx="16">
                  <c:v>52922.317999999999</c:v>
                </c:pt>
                <c:pt idx="17">
                  <c:v>53324.608</c:v>
                </c:pt>
                <c:pt idx="18">
                  <c:v>53933.046000000002</c:v>
                </c:pt>
                <c:pt idx="19">
                  <c:v>54881.822</c:v>
                </c:pt>
                <c:pt idx="20">
                  <c:v>55706.13</c:v>
                </c:pt>
                <c:pt idx="21">
                  <c:v>56657.978999999999</c:v>
                </c:pt>
                <c:pt idx="22">
                  <c:v>55476.15</c:v>
                </c:pt>
                <c:pt idx="23">
                  <c:v>55420.163</c:v>
                </c:pt>
              </c:numCache>
            </c:numRef>
          </c:val>
          <c:smooth val="0"/>
          <c:extLst>
            <c:ext xmlns:c16="http://schemas.microsoft.com/office/drawing/2014/chart" uri="{C3380CC4-5D6E-409C-BE32-E72D297353CC}">
              <c16:uniqueId val="{00000005-BD3B-4793-8084-7D4778D59F18}"/>
            </c:ext>
          </c:extLst>
        </c:ser>
        <c:dLbls>
          <c:showLegendKey val="0"/>
          <c:showVal val="0"/>
          <c:showCatName val="0"/>
          <c:showSerName val="0"/>
          <c:showPercent val="0"/>
          <c:showBubbleSize val="0"/>
        </c:dLbls>
        <c:smooth val="0"/>
        <c:axId val="34820064"/>
        <c:axId val="34816704"/>
      </c:lineChart>
      <c:catAx>
        <c:axId val="348200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spc="20" baseline="0">
                <a:solidFill>
                  <a:schemeClr val="dk1">
                    <a:lumMod val="65000"/>
                    <a:lumOff val="35000"/>
                  </a:schemeClr>
                </a:solidFill>
                <a:latin typeface="+mn-lt"/>
                <a:ea typeface="+mn-ea"/>
                <a:cs typeface="+mn-cs"/>
              </a:defRPr>
            </a:pPr>
            <a:endParaRPr lang="ja-JP"/>
          </a:p>
        </c:txPr>
        <c:crossAx val="34816704"/>
        <c:crosses val="autoZero"/>
        <c:auto val="1"/>
        <c:lblAlgn val="ctr"/>
        <c:lblOffset val="100"/>
        <c:noMultiLvlLbl val="0"/>
      </c:catAx>
      <c:valAx>
        <c:axId val="34816704"/>
        <c:scaling>
          <c:orientation val="minMax"/>
        </c:scaling>
        <c:delete val="0"/>
        <c:axPos val="l"/>
        <c:majorGridlines>
          <c:spPr>
            <a:ln>
              <a:solidFill>
                <a:schemeClr val="dk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spc="20" baseline="0">
                <a:solidFill>
                  <a:schemeClr val="dk1">
                    <a:lumMod val="65000"/>
                    <a:lumOff val="35000"/>
                  </a:schemeClr>
                </a:solidFill>
                <a:latin typeface="+mn-lt"/>
                <a:ea typeface="+mn-ea"/>
                <a:cs typeface="+mn-cs"/>
              </a:defRPr>
            </a:pPr>
            <a:endParaRPr lang="ja-JP"/>
          </a:p>
        </c:txPr>
        <c:crossAx val="34820064"/>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China(Mainland)</c:v>
          </c:tx>
          <c:spPr>
            <a:ln w="28575" cap="rnd">
              <a:solidFill>
                <a:schemeClr val="accent1"/>
              </a:solidFill>
              <a:round/>
            </a:ln>
            <a:effectLst/>
          </c:spPr>
          <c:marker>
            <c:symbol val="x"/>
            <c:size val="5"/>
            <c:spPr>
              <a:noFill/>
              <a:ln w="9525">
                <a:solidFill>
                  <a:schemeClr val="accent1"/>
                </a:solidFill>
              </a:ln>
              <a:effectLst/>
            </c:spPr>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(2)'!$B$3:$AT$3</c:f>
              <c:numCache>
                <c:formatCode>General</c:formatCode>
                <c:ptCount val="45"/>
                <c:pt idx="0">
                  <c:v>7.9</c:v>
                </c:pt>
                <c:pt idx="1">
                  <c:v>5.0999999999999996</c:v>
                </c:pt>
                <c:pt idx="2">
                  <c:v>9</c:v>
                </c:pt>
                <c:pt idx="3">
                  <c:v>10.8</c:v>
                </c:pt>
                <c:pt idx="4">
                  <c:v>15.2</c:v>
                </c:pt>
                <c:pt idx="5">
                  <c:v>13.5</c:v>
                </c:pt>
                <c:pt idx="6">
                  <c:v>8.9</c:v>
                </c:pt>
                <c:pt idx="7">
                  <c:v>11.7</c:v>
                </c:pt>
                <c:pt idx="8">
                  <c:v>11.2</c:v>
                </c:pt>
                <c:pt idx="9">
                  <c:v>4.2</c:v>
                </c:pt>
                <c:pt idx="10">
                  <c:v>3.9</c:v>
                </c:pt>
                <c:pt idx="11">
                  <c:v>9</c:v>
                </c:pt>
                <c:pt idx="12">
                  <c:v>14.3</c:v>
                </c:pt>
                <c:pt idx="13">
                  <c:v>13.9</c:v>
                </c:pt>
                <c:pt idx="14">
                  <c:v>13</c:v>
                </c:pt>
                <c:pt idx="15">
                  <c:v>11</c:v>
                </c:pt>
                <c:pt idx="16">
                  <c:v>9.9</c:v>
                </c:pt>
                <c:pt idx="17">
                  <c:v>9.1999999999999993</c:v>
                </c:pt>
                <c:pt idx="18">
                  <c:v>7.9</c:v>
                </c:pt>
                <c:pt idx="19">
                  <c:v>7.7</c:v>
                </c:pt>
                <c:pt idx="20">
                  <c:v>8.5</c:v>
                </c:pt>
                <c:pt idx="21">
                  <c:v>8.3000000000000007</c:v>
                </c:pt>
                <c:pt idx="22">
                  <c:v>9.1</c:v>
                </c:pt>
                <c:pt idx="23">
                  <c:v>10</c:v>
                </c:pt>
                <c:pt idx="24">
                  <c:v>10.1</c:v>
                </c:pt>
                <c:pt idx="25">
                  <c:v>11.4</c:v>
                </c:pt>
                <c:pt idx="26">
                  <c:v>12.7</c:v>
                </c:pt>
                <c:pt idx="27">
                  <c:v>14.2</c:v>
                </c:pt>
                <c:pt idx="28">
                  <c:v>9.6</c:v>
                </c:pt>
                <c:pt idx="29">
                  <c:v>9.4</c:v>
                </c:pt>
                <c:pt idx="30">
                  <c:v>10.6</c:v>
                </c:pt>
                <c:pt idx="31">
                  <c:v>9.6</c:v>
                </c:pt>
                <c:pt idx="32">
                  <c:v>7.8</c:v>
                </c:pt>
                <c:pt idx="33">
                  <c:v>7.8</c:v>
                </c:pt>
                <c:pt idx="34">
                  <c:v>7.4</c:v>
                </c:pt>
                <c:pt idx="35">
                  <c:v>7</c:v>
                </c:pt>
                <c:pt idx="36">
                  <c:v>6.9</c:v>
                </c:pt>
                <c:pt idx="37">
                  <c:v>6.9</c:v>
                </c:pt>
                <c:pt idx="38">
                  <c:v>6.8</c:v>
                </c:pt>
                <c:pt idx="39">
                  <c:v>6</c:v>
                </c:pt>
                <c:pt idx="40">
                  <c:v>2.2000000000000002</c:v>
                </c:pt>
                <c:pt idx="41">
                  <c:v>8.4</c:v>
                </c:pt>
                <c:pt idx="42">
                  <c:v>3</c:v>
                </c:pt>
                <c:pt idx="43">
                  <c:v>5.2</c:v>
                </c:pt>
                <c:pt idx="44">
                  <c:v>4.5999999999999996</c:v>
                </c:pt>
              </c:numCache>
            </c:numRef>
          </c:val>
          <c:smooth val="0"/>
          <c:extLst>
            <c:ext xmlns:c16="http://schemas.microsoft.com/office/drawing/2014/chart" uri="{C3380CC4-5D6E-409C-BE32-E72D297353CC}">
              <c16:uniqueId val="{00000000-5D59-40E1-87F4-BD119349D6E4}"/>
            </c:ext>
          </c:extLst>
        </c:ser>
        <c:ser>
          <c:idx val="1"/>
          <c:order val="1"/>
          <c:tx>
            <c:v>Germany</c:v>
          </c:tx>
          <c:spPr>
            <a:ln w="28575" cap="rnd">
              <a:solidFill>
                <a:srgbClr val="9751CB"/>
              </a:solidFill>
              <a:round/>
            </a:ln>
            <a:effectLst/>
          </c:spPr>
          <c:marker>
            <c:symbol val="diamond"/>
            <c:size val="5"/>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(2)'!$B$4:$AT$4</c:f>
              <c:numCache>
                <c:formatCode>General</c:formatCode>
                <c:ptCount val="45"/>
                <c:pt idx="0">
                  <c:v>1.3</c:v>
                </c:pt>
                <c:pt idx="1">
                  <c:v>0.1</c:v>
                </c:pt>
                <c:pt idx="2">
                  <c:v>-0.8</c:v>
                </c:pt>
                <c:pt idx="3">
                  <c:v>1.6</c:v>
                </c:pt>
                <c:pt idx="4">
                  <c:v>2.8</c:v>
                </c:pt>
                <c:pt idx="5">
                  <c:v>2.2000000000000002</c:v>
                </c:pt>
                <c:pt idx="6">
                  <c:v>2.4</c:v>
                </c:pt>
                <c:pt idx="7">
                  <c:v>1.5</c:v>
                </c:pt>
                <c:pt idx="8">
                  <c:v>3.7</c:v>
                </c:pt>
                <c:pt idx="9">
                  <c:v>3.9</c:v>
                </c:pt>
                <c:pt idx="10">
                  <c:v>5.7</c:v>
                </c:pt>
                <c:pt idx="11">
                  <c:v>5</c:v>
                </c:pt>
                <c:pt idx="12">
                  <c:v>1.9</c:v>
                </c:pt>
                <c:pt idx="13">
                  <c:v>-1</c:v>
                </c:pt>
                <c:pt idx="14">
                  <c:v>2.4</c:v>
                </c:pt>
                <c:pt idx="15">
                  <c:v>1.5</c:v>
                </c:pt>
                <c:pt idx="16">
                  <c:v>0.8</c:v>
                </c:pt>
                <c:pt idx="17">
                  <c:v>1.8</c:v>
                </c:pt>
                <c:pt idx="18">
                  <c:v>2</c:v>
                </c:pt>
                <c:pt idx="19">
                  <c:v>1.9</c:v>
                </c:pt>
                <c:pt idx="20">
                  <c:v>2.9</c:v>
                </c:pt>
                <c:pt idx="21">
                  <c:v>1.7</c:v>
                </c:pt>
                <c:pt idx="22">
                  <c:v>-0.2</c:v>
                </c:pt>
                <c:pt idx="23">
                  <c:v>-0.7</c:v>
                </c:pt>
                <c:pt idx="24">
                  <c:v>1.2</c:v>
                </c:pt>
                <c:pt idx="25">
                  <c:v>0.7</c:v>
                </c:pt>
                <c:pt idx="26">
                  <c:v>3.8</c:v>
                </c:pt>
                <c:pt idx="27">
                  <c:v>3</c:v>
                </c:pt>
                <c:pt idx="28">
                  <c:v>1</c:v>
                </c:pt>
                <c:pt idx="29">
                  <c:v>-5.7</c:v>
                </c:pt>
                <c:pt idx="30">
                  <c:v>4.2</c:v>
                </c:pt>
                <c:pt idx="31">
                  <c:v>3.9</c:v>
                </c:pt>
                <c:pt idx="32">
                  <c:v>0.4</c:v>
                </c:pt>
                <c:pt idx="33">
                  <c:v>0.4</c:v>
                </c:pt>
                <c:pt idx="34">
                  <c:v>2.2000000000000002</c:v>
                </c:pt>
                <c:pt idx="35">
                  <c:v>1.5</c:v>
                </c:pt>
                <c:pt idx="36">
                  <c:v>2.2000000000000002</c:v>
                </c:pt>
                <c:pt idx="37">
                  <c:v>2.7</c:v>
                </c:pt>
                <c:pt idx="38">
                  <c:v>1</c:v>
                </c:pt>
                <c:pt idx="39">
                  <c:v>1.1000000000000001</c:v>
                </c:pt>
                <c:pt idx="40">
                  <c:v>-3.8</c:v>
                </c:pt>
                <c:pt idx="41">
                  <c:v>3.2</c:v>
                </c:pt>
                <c:pt idx="42">
                  <c:v>1.8</c:v>
                </c:pt>
                <c:pt idx="43">
                  <c:v>-0.3</c:v>
                </c:pt>
                <c:pt idx="44">
                  <c:v>0.2</c:v>
                </c:pt>
              </c:numCache>
            </c:numRef>
          </c:val>
          <c:smooth val="0"/>
          <c:extLst>
            <c:ext xmlns:c16="http://schemas.microsoft.com/office/drawing/2014/chart" uri="{C3380CC4-5D6E-409C-BE32-E72D297353CC}">
              <c16:uniqueId val="{00000001-5D59-40E1-87F4-BD119349D6E4}"/>
            </c:ext>
          </c:extLst>
        </c:ser>
        <c:ser>
          <c:idx val="2"/>
          <c:order val="2"/>
          <c:tx>
            <c:v>India</c:v>
          </c:tx>
          <c:spPr>
            <a:ln w="28575" cap="rnd">
              <a:solidFill>
                <a:schemeClr val="accent3"/>
              </a:solidFill>
              <a:round/>
            </a:ln>
            <a:effectLst/>
          </c:spPr>
          <c:marker>
            <c:symbol val="square"/>
            <c:size val="5"/>
            <c:spPr>
              <a:solidFill>
                <a:schemeClr val="accent3"/>
              </a:solidFill>
              <a:ln w="9525">
                <a:solidFill>
                  <a:schemeClr val="accent3"/>
                </a:solidFill>
              </a:ln>
              <a:effectLst/>
            </c:spPr>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(2)'!$B$5:$AT$5</c:f>
              <c:numCache>
                <c:formatCode>General</c:formatCode>
                <c:ptCount val="45"/>
                <c:pt idx="0">
                  <c:v>6.7</c:v>
                </c:pt>
                <c:pt idx="1">
                  <c:v>6</c:v>
                </c:pt>
                <c:pt idx="2">
                  <c:v>3.5</c:v>
                </c:pt>
                <c:pt idx="3">
                  <c:v>7.3</c:v>
                </c:pt>
                <c:pt idx="4">
                  <c:v>3.8</c:v>
                </c:pt>
                <c:pt idx="5">
                  <c:v>5.3</c:v>
                </c:pt>
                <c:pt idx="6">
                  <c:v>4.8</c:v>
                </c:pt>
                <c:pt idx="7">
                  <c:v>4</c:v>
                </c:pt>
                <c:pt idx="8">
                  <c:v>9.6</c:v>
                </c:pt>
                <c:pt idx="9">
                  <c:v>5.9</c:v>
                </c:pt>
                <c:pt idx="10">
                  <c:v>5.5</c:v>
                </c:pt>
                <c:pt idx="11">
                  <c:v>1.1000000000000001</c:v>
                </c:pt>
                <c:pt idx="12">
                  <c:v>5.5</c:v>
                </c:pt>
                <c:pt idx="13">
                  <c:v>4.8</c:v>
                </c:pt>
                <c:pt idx="14">
                  <c:v>6.7</c:v>
                </c:pt>
                <c:pt idx="15">
                  <c:v>7.6</c:v>
                </c:pt>
                <c:pt idx="16">
                  <c:v>7.5</c:v>
                </c:pt>
                <c:pt idx="17">
                  <c:v>4</c:v>
                </c:pt>
                <c:pt idx="18">
                  <c:v>6.2</c:v>
                </c:pt>
                <c:pt idx="19">
                  <c:v>8.8000000000000007</c:v>
                </c:pt>
                <c:pt idx="20">
                  <c:v>3.8</c:v>
                </c:pt>
                <c:pt idx="21">
                  <c:v>4.8</c:v>
                </c:pt>
                <c:pt idx="22">
                  <c:v>3.8</c:v>
                </c:pt>
                <c:pt idx="23">
                  <c:v>7.9</c:v>
                </c:pt>
                <c:pt idx="24">
                  <c:v>7.9</c:v>
                </c:pt>
                <c:pt idx="25">
                  <c:v>7.9</c:v>
                </c:pt>
                <c:pt idx="26">
                  <c:v>8.1</c:v>
                </c:pt>
                <c:pt idx="27">
                  <c:v>7.7</c:v>
                </c:pt>
                <c:pt idx="28">
                  <c:v>3.1</c:v>
                </c:pt>
                <c:pt idx="29">
                  <c:v>7.9</c:v>
                </c:pt>
                <c:pt idx="30">
                  <c:v>8.5</c:v>
                </c:pt>
                <c:pt idx="31">
                  <c:v>5.2</c:v>
                </c:pt>
                <c:pt idx="32">
                  <c:v>5.5</c:v>
                </c:pt>
                <c:pt idx="33">
                  <c:v>6.4</c:v>
                </c:pt>
                <c:pt idx="34">
                  <c:v>7.4</c:v>
                </c:pt>
                <c:pt idx="35">
                  <c:v>8</c:v>
                </c:pt>
                <c:pt idx="36">
                  <c:v>8.3000000000000007</c:v>
                </c:pt>
                <c:pt idx="37">
                  <c:v>6.8</c:v>
                </c:pt>
                <c:pt idx="38">
                  <c:v>6.5</c:v>
                </c:pt>
                <c:pt idx="39">
                  <c:v>3.9</c:v>
                </c:pt>
                <c:pt idx="40">
                  <c:v>-5.8</c:v>
                </c:pt>
                <c:pt idx="41">
                  <c:v>9.6999999999999993</c:v>
                </c:pt>
                <c:pt idx="42">
                  <c:v>7</c:v>
                </c:pt>
                <c:pt idx="43">
                  <c:v>7.8</c:v>
                </c:pt>
                <c:pt idx="44">
                  <c:v>6.8</c:v>
                </c:pt>
              </c:numCache>
            </c:numRef>
          </c:val>
          <c:smooth val="0"/>
          <c:extLst>
            <c:ext xmlns:c16="http://schemas.microsoft.com/office/drawing/2014/chart" uri="{C3380CC4-5D6E-409C-BE32-E72D297353CC}">
              <c16:uniqueId val="{00000002-5D59-40E1-87F4-BD119349D6E4}"/>
            </c:ext>
          </c:extLst>
        </c:ser>
        <c:ser>
          <c:idx val="3"/>
          <c:order val="3"/>
          <c:tx>
            <c:v>Japan</c:v>
          </c:tx>
          <c:spPr>
            <a:ln w="50800" cap="rnd">
              <a:solidFill>
                <a:srgbClr val="FF0000"/>
              </a:solidFill>
              <a:round/>
            </a:ln>
            <a:effectLst/>
          </c:spPr>
          <c:marker>
            <c:symbol val="circle"/>
            <c:size val="5"/>
            <c:spPr>
              <a:solidFill>
                <a:schemeClr val="accent4"/>
              </a:solidFill>
              <a:ln w="9525">
                <a:solidFill>
                  <a:schemeClr val="accent4"/>
                </a:solidFill>
              </a:ln>
              <a:effectLst/>
            </c:spPr>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(2)'!$B$6:$AT$6</c:f>
              <c:numCache>
                <c:formatCode>General</c:formatCode>
                <c:ptCount val="45"/>
                <c:pt idx="0">
                  <c:v>3.2</c:v>
                </c:pt>
                <c:pt idx="1">
                  <c:v>4.3</c:v>
                </c:pt>
                <c:pt idx="2">
                  <c:v>3.3</c:v>
                </c:pt>
                <c:pt idx="3">
                  <c:v>3.6</c:v>
                </c:pt>
                <c:pt idx="4">
                  <c:v>4.4000000000000004</c:v>
                </c:pt>
                <c:pt idx="5">
                  <c:v>5.2</c:v>
                </c:pt>
                <c:pt idx="6">
                  <c:v>3.3</c:v>
                </c:pt>
                <c:pt idx="7">
                  <c:v>4.5999999999999996</c:v>
                </c:pt>
                <c:pt idx="8">
                  <c:v>6.7</c:v>
                </c:pt>
                <c:pt idx="9">
                  <c:v>4.9000000000000004</c:v>
                </c:pt>
                <c:pt idx="10">
                  <c:v>4.8</c:v>
                </c:pt>
                <c:pt idx="11">
                  <c:v>3.5</c:v>
                </c:pt>
                <c:pt idx="12">
                  <c:v>0.9</c:v>
                </c:pt>
                <c:pt idx="13">
                  <c:v>-0.5</c:v>
                </c:pt>
                <c:pt idx="14">
                  <c:v>1.1000000000000001</c:v>
                </c:pt>
                <c:pt idx="15">
                  <c:v>2.6</c:v>
                </c:pt>
                <c:pt idx="16">
                  <c:v>3.1</c:v>
                </c:pt>
                <c:pt idx="17">
                  <c:v>1</c:v>
                </c:pt>
                <c:pt idx="18">
                  <c:v>-1.3</c:v>
                </c:pt>
                <c:pt idx="19">
                  <c:v>-0.3</c:v>
                </c:pt>
                <c:pt idx="20">
                  <c:v>2.8</c:v>
                </c:pt>
                <c:pt idx="21">
                  <c:v>0.4</c:v>
                </c:pt>
                <c:pt idx="22">
                  <c:v>0</c:v>
                </c:pt>
                <c:pt idx="23">
                  <c:v>1.5</c:v>
                </c:pt>
                <c:pt idx="24">
                  <c:v>2.2000000000000002</c:v>
                </c:pt>
                <c:pt idx="25">
                  <c:v>1.8</c:v>
                </c:pt>
                <c:pt idx="26">
                  <c:v>1.4</c:v>
                </c:pt>
                <c:pt idx="27">
                  <c:v>1.5</c:v>
                </c:pt>
                <c:pt idx="28">
                  <c:v>-1.2</c:v>
                </c:pt>
                <c:pt idx="29">
                  <c:v>-5.7</c:v>
                </c:pt>
                <c:pt idx="30">
                  <c:v>4.0999999999999996</c:v>
                </c:pt>
                <c:pt idx="31">
                  <c:v>0</c:v>
                </c:pt>
                <c:pt idx="32">
                  <c:v>1.4</c:v>
                </c:pt>
                <c:pt idx="33">
                  <c:v>2</c:v>
                </c:pt>
                <c:pt idx="34">
                  <c:v>0.3</c:v>
                </c:pt>
                <c:pt idx="35">
                  <c:v>1.6</c:v>
                </c:pt>
                <c:pt idx="36">
                  <c:v>0.8</c:v>
                </c:pt>
                <c:pt idx="37">
                  <c:v>1.7</c:v>
                </c:pt>
                <c:pt idx="38">
                  <c:v>0.6</c:v>
                </c:pt>
                <c:pt idx="39">
                  <c:v>-0.4</c:v>
                </c:pt>
                <c:pt idx="40">
                  <c:v>-4.0999999999999996</c:v>
                </c:pt>
                <c:pt idx="41">
                  <c:v>2.6</c:v>
                </c:pt>
                <c:pt idx="42">
                  <c:v>1</c:v>
                </c:pt>
                <c:pt idx="43">
                  <c:v>1.9</c:v>
                </c:pt>
                <c:pt idx="44">
                  <c:v>0.9</c:v>
                </c:pt>
              </c:numCache>
            </c:numRef>
          </c:val>
          <c:smooth val="0"/>
          <c:extLst>
            <c:ext xmlns:c16="http://schemas.microsoft.com/office/drawing/2014/chart" uri="{C3380CC4-5D6E-409C-BE32-E72D297353CC}">
              <c16:uniqueId val="{00000003-5D59-40E1-87F4-BD119349D6E4}"/>
            </c:ext>
          </c:extLst>
        </c:ser>
        <c:ser>
          <c:idx val="4"/>
          <c:order val="4"/>
          <c:tx>
            <c:v>U.K.</c:v>
          </c:tx>
          <c:spPr>
            <a:ln w="28575" cap="rnd">
              <a:solidFill>
                <a:schemeClr val="accent5"/>
              </a:solidFill>
              <a:round/>
            </a:ln>
            <a:effectLst/>
          </c:spPr>
          <c:marker>
            <c:symbol val="diamond"/>
            <c:size val="5"/>
            <c:spPr>
              <a:solidFill>
                <a:schemeClr val="accent5"/>
              </a:solidFill>
              <a:ln w="9525">
                <a:solidFill>
                  <a:schemeClr val="accent5"/>
                </a:solidFill>
              </a:ln>
              <a:effectLst/>
            </c:spPr>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(2)'!$B$7:$AT$7</c:f>
              <c:numCache>
                <c:formatCode>General</c:formatCode>
                <c:ptCount val="45"/>
                <c:pt idx="0">
                  <c:v>-2.1</c:v>
                </c:pt>
                <c:pt idx="1">
                  <c:v>-0.7</c:v>
                </c:pt>
                <c:pt idx="2">
                  <c:v>2</c:v>
                </c:pt>
                <c:pt idx="3">
                  <c:v>4.2</c:v>
                </c:pt>
                <c:pt idx="4">
                  <c:v>2.2000000000000002</c:v>
                </c:pt>
                <c:pt idx="5">
                  <c:v>4.0999999999999996</c:v>
                </c:pt>
                <c:pt idx="6">
                  <c:v>3.1</c:v>
                </c:pt>
                <c:pt idx="7">
                  <c:v>5.4</c:v>
                </c:pt>
                <c:pt idx="8">
                  <c:v>5.4</c:v>
                </c:pt>
                <c:pt idx="9">
                  <c:v>2.4</c:v>
                </c:pt>
                <c:pt idx="10">
                  <c:v>0.6</c:v>
                </c:pt>
                <c:pt idx="11">
                  <c:v>-1.4</c:v>
                </c:pt>
                <c:pt idx="12">
                  <c:v>0.2</c:v>
                </c:pt>
                <c:pt idx="13">
                  <c:v>2.2999999999999998</c:v>
                </c:pt>
                <c:pt idx="14">
                  <c:v>3.4</c:v>
                </c:pt>
                <c:pt idx="15">
                  <c:v>2.4</c:v>
                </c:pt>
                <c:pt idx="16">
                  <c:v>2.6</c:v>
                </c:pt>
                <c:pt idx="17">
                  <c:v>4.9000000000000004</c:v>
                </c:pt>
                <c:pt idx="18">
                  <c:v>3.4</c:v>
                </c:pt>
                <c:pt idx="19">
                  <c:v>3.1</c:v>
                </c:pt>
                <c:pt idx="20">
                  <c:v>4.3</c:v>
                </c:pt>
                <c:pt idx="21">
                  <c:v>2.6</c:v>
                </c:pt>
                <c:pt idx="22">
                  <c:v>1.8</c:v>
                </c:pt>
                <c:pt idx="23">
                  <c:v>3.1</c:v>
                </c:pt>
                <c:pt idx="24">
                  <c:v>2.4</c:v>
                </c:pt>
                <c:pt idx="25">
                  <c:v>2.7</c:v>
                </c:pt>
                <c:pt idx="26">
                  <c:v>2.4</c:v>
                </c:pt>
                <c:pt idx="27">
                  <c:v>2.6</c:v>
                </c:pt>
                <c:pt idx="28">
                  <c:v>-0.2</c:v>
                </c:pt>
                <c:pt idx="29">
                  <c:v>-4.5999999999999996</c:v>
                </c:pt>
                <c:pt idx="30">
                  <c:v>2.2000000000000002</c:v>
                </c:pt>
                <c:pt idx="31">
                  <c:v>1.1000000000000001</c:v>
                </c:pt>
                <c:pt idx="32">
                  <c:v>1.5</c:v>
                </c:pt>
                <c:pt idx="33">
                  <c:v>1.8</c:v>
                </c:pt>
                <c:pt idx="34">
                  <c:v>3.2</c:v>
                </c:pt>
                <c:pt idx="35">
                  <c:v>2.2000000000000002</c:v>
                </c:pt>
                <c:pt idx="36">
                  <c:v>1.9</c:v>
                </c:pt>
                <c:pt idx="37">
                  <c:v>2.7</c:v>
                </c:pt>
                <c:pt idx="38">
                  <c:v>1.4</c:v>
                </c:pt>
                <c:pt idx="39">
                  <c:v>1.6</c:v>
                </c:pt>
                <c:pt idx="40">
                  <c:v>-10.4</c:v>
                </c:pt>
                <c:pt idx="41">
                  <c:v>8.6999999999999993</c:v>
                </c:pt>
                <c:pt idx="42">
                  <c:v>4.3</c:v>
                </c:pt>
                <c:pt idx="43">
                  <c:v>0.1</c:v>
                </c:pt>
                <c:pt idx="44">
                  <c:v>0.5</c:v>
                </c:pt>
              </c:numCache>
            </c:numRef>
          </c:val>
          <c:smooth val="0"/>
          <c:extLst>
            <c:ext xmlns:c16="http://schemas.microsoft.com/office/drawing/2014/chart" uri="{C3380CC4-5D6E-409C-BE32-E72D297353CC}">
              <c16:uniqueId val="{00000004-5D59-40E1-87F4-BD119349D6E4}"/>
            </c:ext>
          </c:extLst>
        </c:ser>
        <c:ser>
          <c:idx val="5"/>
          <c:order val="5"/>
          <c:tx>
            <c:v>U.S.A.</c:v>
          </c:tx>
          <c:spPr>
            <a:ln w="28575" cap="rnd">
              <a:solidFill>
                <a:schemeClr val="accent6"/>
              </a:solidFill>
              <a:round/>
            </a:ln>
            <a:effectLst/>
          </c:spPr>
          <c:marker>
            <c:symbol val="x"/>
            <c:size val="5"/>
            <c:spPr>
              <a:noFill/>
              <a:ln w="9525">
                <a:solidFill>
                  <a:schemeClr val="accent6"/>
                </a:solidFill>
              </a:ln>
              <a:effectLst/>
            </c:spPr>
          </c:marker>
          <c:cat>
            <c:numRef>
              <c:f>'NGDP_RPCH (2)'!$B$1:$AT$1</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'NGDP_RPCH (2)'!$B$8:$AT$8</c:f>
              <c:numCache>
                <c:formatCode>General</c:formatCode>
                <c:ptCount val="45"/>
                <c:pt idx="0">
                  <c:v>-0.3</c:v>
                </c:pt>
                <c:pt idx="1">
                  <c:v>2.5</c:v>
                </c:pt>
                <c:pt idx="2">
                  <c:v>-1.8</c:v>
                </c:pt>
                <c:pt idx="3">
                  <c:v>4.5999999999999996</c:v>
                </c:pt>
                <c:pt idx="4">
                  <c:v>7.2</c:v>
                </c:pt>
                <c:pt idx="5">
                  <c:v>4.2</c:v>
                </c:pt>
                <c:pt idx="6">
                  <c:v>3.5</c:v>
                </c:pt>
                <c:pt idx="7">
                  <c:v>3.5</c:v>
                </c:pt>
                <c:pt idx="8">
                  <c:v>4.2</c:v>
                </c:pt>
                <c:pt idx="9">
                  <c:v>3.7</c:v>
                </c:pt>
                <c:pt idx="10">
                  <c:v>1.9</c:v>
                </c:pt>
                <c:pt idx="11">
                  <c:v>-0.1</c:v>
                </c:pt>
                <c:pt idx="12">
                  <c:v>3.5</c:v>
                </c:pt>
                <c:pt idx="13">
                  <c:v>2.8</c:v>
                </c:pt>
                <c:pt idx="14">
                  <c:v>4</c:v>
                </c:pt>
                <c:pt idx="15">
                  <c:v>2.7</c:v>
                </c:pt>
                <c:pt idx="16">
                  <c:v>3.8</c:v>
                </c:pt>
                <c:pt idx="17">
                  <c:v>4.4000000000000004</c:v>
                </c:pt>
                <c:pt idx="18">
                  <c:v>4.5</c:v>
                </c:pt>
                <c:pt idx="19">
                  <c:v>4.8</c:v>
                </c:pt>
                <c:pt idx="20">
                  <c:v>4.0999999999999996</c:v>
                </c:pt>
                <c:pt idx="21">
                  <c:v>1</c:v>
                </c:pt>
                <c:pt idx="22">
                  <c:v>1.7</c:v>
                </c:pt>
                <c:pt idx="23">
                  <c:v>2.8</c:v>
                </c:pt>
                <c:pt idx="24">
                  <c:v>3.8</c:v>
                </c:pt>
                <c:pt idx="25">
                  <c:v>3.5</c:v>
                </c:pt>
                <c:pt idx="26">
                  <c:v>2.8</c:v>
                </c:pt>
                <c:pt idx="27">
                  <c:v>2</c:v>
                </c:pt>
                <c:pt idx="28">
                  <c:v>0.1</c:v>
                </c:pt>
                <c:pt idx="29">
                  <c:v>-2.6</c:v>
                </c:pt>
                <c:pt idx="30">
                  <c:v>2.7</c:v>
                </c:pt>
                <c:pt idx="31">
                  <c:v>1.6</c:v>
                </c:pt>
                <c:pt idx="32">
                  <c:v>2.2999999999999998</c:v>
                </c:pt>
                <c:pt idx="33">
                  <c:v>2.1</c:v>
                </c:pt>
                <c:pt idx="34">
                  <c:v>2.5</c:v>
                </c:pt>
                <c:pt idx="35">
                  <c:v>2.9</c:v>
                </c:pt>
                <c:pt idx="36">
                  <c:v>1.8</c:v>
                </c:pt>
                <c:pt idx="37">
                  <c:v>2.5</c:v>
                </c:pt>
                <c:pt idx="38">
                  <c:v>3</c:v>
                </c:pt>
                <c:pt idx="39">
                  <c:v>2.5</c:v>
                </c:pt>
                <c:pt idx="40">
                  <c:v>-2.2000000000000002</c:v>
                </c:pt>
                <c:pt idx="41">
                  <c:v>5.8</c:v>
                </c:pt>
                <c:pt idx="42">
                  <c:v>1.9</c:v>
                </c:pt>
                <c:pt idx="43">
                  <c:v>2.5</c:v>
                </c:pt>
                <c:pt idx="44">
                  <c:v>2.7</c:v>
                </c:pt>
              </c:numCache>
            </c:numRef>
          </c:val>
          <c:smooth val="0"/>
          <c:extLst>
            <c:ext xmlns:c16="http://schemas.microsoft.com/office/drawing/2014/chart" uri="{C3380CC4-5D6E-409C-BE32-E72D297353CC}">
              <c16:uniqueId val="{00000005-5D59-40E1-87F4-BD119349D6E4}"/>
            </c:ext>
          </c:extLst>
        </c:ser>
        <c:dLbls>
          <c:showLegendKey val="0"/>
          <c:showVal val="0"/>
          <c:showCatName val="0"/>
          <c:showSerName val="0"/>
          <c:showPercent val="0"/>
          <c:showBubbleSize val="0"/>
        </c:dLbls>
        <c:marker val="1"/>
        <c:smooth val="0"/>
        <c:axId val="145897632"/>
        <c:axId val="1"/>
      </c:lineChart>
      <c:catAx>
        <c:axId val="1458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
        <c:crosses val="autoZero"/>
        <c:auto val="1"/>
        <c:lblAlgn val="ctr"/>
        <c:lblOffset val="100"/>
        <c:noMultiLvlLbl val="0"/>
      </c:catAx>
      <c:valAx>
        <c:axId val="1"/>
        <c:scaling>
          <c:orientation val="minMax"/>
          <c:max val="18"/>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ja-JP"/>
          </a:p>
        </c:txPr>
        <c:crossAx val="145897632"/>
        <c:crosses val="autoZero"/>
        <c:crossBetween val="between"/>
      </c:valAx>
      <c:spPr>
        <a:noFill/>
        <a:ln w="25400">
          <a:noFill/>
        </a:ln>
      </c:spPr>
    </c:plotArea>
    <c:legend>
      <c:legendPos val="b"/>
      <c:overlay val="0"/>
      <c:spPr>
        <a:noFill/>
        <a:ln>
          <a:noFill/>
        </a:ln>
        <a:effectLst/>
      </c:spPr>
      <c:txPr>
        <a:bodyPr rot="0" vert="horz"/>
        <a:lstStyle/>
        <a:p>
          <a:pPr>
            <a:defRPr sz="1600"/>
          </a:pPr>
          <a:endParaRPr lang="ja-JP"/>
        </a:p>
      </c:txPr>
    </c:legend>
    <c:plotVisOnly val="1"/>
    <c:dispBlanksAs val="gap"/>
    <c:showDLblsOverMax val="0"/>
  </c:chart>
  <c:spPr>
    <a:solidFill>
      <a:schemeClr val="bg1"/>
    </a:solidFill>
    <a:ln w="9525" cap="flat" cmpd="sng" algn="ctr">
      <a:solidFill>
        <a:schemeClr val="accent1">
          <a:alpha val="84000"/>
        </a:schemeClr>
      </a:solidFill>
      <a:round/>
    </a:ln>
    <a:effectLst/>
  </c:spPr>
  <c:txPr>
    <a:bodyPr/>
    <a:lstStyle/>
    <a:p>
      <a:pPr>
        <a:defRPr sz="1050" b="1"/>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C8988-6931-4578-B843-4DE4E14B7541}"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kumimoji="1" lang="ja-JP" altLang="en-US"/>
        </a:p>
      </dgm:t>
    </dgm:pt>
    <dgm:pt modelId="{C00AB9B0-22A4-40DC-8E26-5AA0AA7B8CF8}">
      <dgm:prSet/>
      <dgm:spPr>
        <a:solidFill>
          <a:schemeClr val="accent6">
            <a:lumMod val="60000"/>
            <a:lumOff val="40000"/>
          </a:schemeClr>
        </a:solidFill>
      </dgm:spPr>
      <dgm:t>
        <a:bodyPr/>
        <a:lstStyle/>
        <a:p>
          <a:pPr algn="ctr" rtl="0"/>
          <a:r>
            <a:rPr kumimoji="1" lang="ja-JP" dirty="0"/>
            <a:t>経済学</a:t>
          </a:r>
          <a:r>
            <a:rPr kumimoji="1" lang="ja-JP" altLang="en-US" dirty="0"/>
            <a:t>（入門）</a:t>
          </a:r>
          <a:r>
            <a:rPr kumimoji="1" lang="en-US" altLang="ja-JP" dirty="0"/>
            <a:t>-01</a:t>
          </a:r>
          <a:endParaRPr lang="ja-JP" dirty="0"/>
        </a:p>
      </dgm:t>
    </dgm:pt>
    <dgm:pt modelId="{2884CC65-41C3-4845-988D-EEC264E8F752}" type="parTrans" cxnId="{382EF77B-20A7-4BFA-8DFF-CE376E593A22}">
      <dgm:prSet/>
      <dgm:spPr/>
      <dgm:t>
        <a:bodyPr/>
        <a:lstStyle/>
        <a:p>
          <a:endParaRPr kumimoji="1" lang="ja-JP" altLang="en-US"/>
        </a:p>
      </dgm:t>
    </dgm:pt>
    <dgm:pt modelId="{B7F9AC8C-2D66-40DC-B905-057BB4A26591}" type="sibTrans" cxnId="{382EF77B-20A7-4BFA-8DFF-CE376E593A22}">
      <dgm:prSet/>
      <dgm:spPr/>
      <dgm:t>
        <a:bodyPr/>
        <a:lstStyle/>
        <a:p>
          <a:endParaRPr kumimoji="1" lang="ja-JP" altLang="en-US"/>
        </a:p>
      </dgm:t>
    </dgm:pt>
    <dgm:pt modelId="{EEE36EDF-BBF5-48A9-9637-219220E25886}" type="pres">
      <dgm:prSet presAssocID="{A8FC8988-6931-4578-B843-4DE4E14B7541}" presName="linear" presStyleCnt="0">
        <dgm:presLayoutVars>
          <dgm:animLvl val="lvl"/>
          <dgm:resizeHandles val="exact"/>
        </dgm:presLayoutVars>
      </dgm:prSet>
      <dgm:spPr/>
    </dgm:pt>
    <dgm:pt modelId="{BBA35590-5E69-4FDB-8E8B-E1D2BD0A13F6}" type="pres">
      <dgm:prSet presAssocID="{C00AB9B0-22A4-40DC-8E26-5AA0AA7B8CF8}" presName="parentText" presStyleLbl="node1" presStyleIdx="0" presStyleCnt="1" custLinFactNeighborX="3303" custLinFactNeighborY="938">
        <dgm:presLayoutVars>
          <dgm:chMax val="0"/>
          <dgm:bulletEnabled val="1"/>
        </dgm:presLayoutVars>
      </dgm:prSet>
      <dgm:spPr/>
    </dgm:pt>
  </dgm:ptLst>
  <dgm:cxnLst>
    <dgm:cxn modelId="{8166A411-9BF6-452C-B88F-763BCDC35067}" type="presOf" srcId="{C00AB9B0-22A4-40DC-8E26-5AA0AA7B8CF8}" destId="{BBA35590-5E69-4FDB-8E8B-E1D2BD0A13F6}" srcOrd="0" destOrd="0" presId="urn:microsoft.com/office/officeart/2005/8/layout/vList2"/>
    <dgm:cxn modelId="{7DBF4966-361A-4211-97D6-15ACDABBE6B9}" type="presOf" srcId="{A8FC8988-6931-4578-B843-4DE4E14B7541}" destId="{EEE36EDF-BBF5-48A9-9637-219220E25886}" srcOrd="0" destOrd="0" presId="urn:microsoft.com/office/officeart/2005/8/layout/vList2"/>
    <dgm:cxn modelId="{382EF77B-20A7-4BFA-8DFF-CE376E593A22}" srcId="{A8FC8988-6931-4578-B843-4DE4E14B7541}" destId="{C00AB9B0-22A4-40DC-8E26-5AA0AA7B8CF8}" srcOrd="0" destOrd="0" parTransId="{2884CC65-41C3-4845-988D-EEC264E8F752}" sibTransId="{B7F9AC8C-2D66-40DC-B905-057BB4A26591}"/>
    <dgm:cxn modelId="{F290386D-7F51-4421-8E28-64D14E87CFD5}" type="presParOf" srcId="{EEE36EDF-BBF5-48A9-9637-219220E25886}" destId="{BBA35590-5E69-4FDB-8E8B-E1D2BD0A13F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52B2B-DF64-45C8-A65B-6B30F78458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F7A4A33-8CF6-4D6A-9E94-729DB56E3EB7}">
      <dgm:prSet phldrT="[テキスト]"/>
      <dgm:spPr/>
      <dgm:t>
        <a:bodyPr/>
        <a:lstStyle/>
        <a:p>
          <a:r>
            <a:rPr kumimoji="1" lang="en-US" altLang="ja-JP" dirty="0"/>
            <a:t>GDP</a:t>
          </a:r>
          <a:r>
            <a:rPr kumimoji="1" lang="ja-JP" altLang="en-US" dirty="0"/>
            <a:t>（暦年）</a:t>
          </a:r>
        </a:p>
      </dgm:t>
    </dgm:pt>
    <dgm:pt modelId="{9BA5EE96-DE28-4FD3-94CC-D89681A5C7D7}" type="parTrans" cxnId="{81FA037B-6F9D-4E89-8895-703487456BFB}">
      <dgm:prSet/>
      <dgm:spPr/>
      <dgm:t>
        <a:bodyPr/>
        <a:lstStyle/>
        <a:p>
          <a:endParaRPr kumimoji="1" lang="ja-JP" altLang="en-US"/>
        </a:p>
      </dgm:t>
    </dgm:pt>
    <dgm:pt modelId="{E853C092-B461-4807-B971-01457D39C4F2}" type="sibTrans" cxnId="{81FA037B-6F9D-4E89-8895-703487456BFB}">
      <dgm:prSet/>
      <dgm:spPr/>
      <dgm:t>
        <a:bodyPr/>
        <a:lstStyle/>
        <a:p>
          <a:endParaRPr kumimoji="1" lang="ja-JP" altLang="en-US"/>
        </a:p>
      </dgm:t>
    </dgm:pt>
    <dgm:pt modelId="{63F7FC43-1CEA-4FEB-9F1D-AC2D67402ED2}">
      <dgm:prSet phldrT="[テキスト]" custT="1"/>
      <dgm:spPr/>
      <dgm:t>
        <a:bodyPr/>
        <a:lstStyle/>
        <a:p>
          <a:r>
            <a:rPr kumimoji="1" lang="ja-JP" altLang="en-US" sz="1800" dirty="0"/>
            <a:t>一年間に新たに生産された、財とサービスの付加価値の合計</a:t>
          </a:r>
        </a:p>
      </dgm:t>
    </dgm:pt>
    <dgm:pt modelId="{0EAE4193-5245-437E-8308-6B2CF583502E}" type="parTrans" cxnId="{BA3FA4AA-A61E-468A-AC9F-9C9FB11007A6}">
      <dgm:prSet/>
      <dgm:spPr/>
      <dgm:t>
        <a:bodyPr/>
        <a:lstStyle/>
        <a:p>
          <a:endParaRPr kumimoji="1" lang="ja-JP" altLang="en-US"/>
        </a:p>
      </dgm:t>
    </dgm:pt>
    <dgm:pt modelId="{885FEBD0-EA98-4860-A7D0-1A35D7DC9DDB}" type="sibTrans" cxnId="{BA3FA4AA-A61E-468A-AC9F-9C9FB11007A6}">
      <dgm:prSet/>
      <dgm:spPr/>
      <dgm:t>
        <a:bodyPr/>
        <a:lstStyle/>
        <a:p>
          <a:endParaRPr kumimoji="1" lang="ja-JP" altLang="en-US"/>
        </a:p>
      </dgm:t>
    </dgm:pt>
    <dgm:pt modelId="{F9CD6539-6B82-4735-97C3-9DC5FB1E3923}">
      <dgm:prSet phldrT="[テキスト]"/>
      <dgm:spPr/>
      <dgm:t>
        <a:bodyPr/>
        <a:lstStyle/>
        <a:p>
          <a:r>
            <a:rPr kumimoji="1" lang="ja-JP" altLang="en-US" dirty="0"/>
            <a:t>名目</a:t>
          </a:r>
          <a:r>
            <a:rPr kumimoji="1" lang="en-US" altLang="ja-JP" dirty="0"/>
            <a:t>GDP  vs.   </a:t>
          </a:r>
          <a:r>
            <a:rPr kumimoji="1" lang="ja-JP" altLang="en-US" dirty="0"/>
            <a:t>実質</a:t>
          </a:r>
          <a:r>
            <a:rPr kumimoji="1" lang="en-US" altLang="ja-JP" dirty="0"/>
            <a:t> GDP</a:t>
          </a:r>
          <a:endParaRPr kumimoji="1" lang="ja-JP" altLang="en-US" dirty="0"/>
        </a:p>
      </dgm:t>
    </dgm:pt>
    <dgm:pt modelId="{51CD3B48-85EE-4896-8236-2697818FD65B}" type="parTrans" cxnId="{BF045B20-42A0-4356-ADFC-F19093366488}">
      <dgm:prSet/>
      <dgm:spPr/>
      <dgm:t>
        <a:bodyPr/>
        <a:lstStyle/>
        <a:p>
          <a:endParaRPr kumimoji="1" lang="ja-JP" altLang="en-US"/>
        </a:p>
      </dgm:t>
    </dgm:pt>
    <dgm:pt modelId="{3BA453BC-F70A-4844-B159-7D74C1D86BD7}" type="sibTrans" cxnId="{BF045B20-42A0-4356-ADFC-F19093366488}">
      <dgm:prSet/>
      <dgm:spPr/>
      <dgm:t>
        <a:bodyPr/>
        <a:lstStyle/>
        <a:p>
          <a:endParaRPr kumimoji="1" lang="ja-JP" altLang="en-US"/>
        </a:p>
      </dgm:t>
    </dgm:pt>
    <dgm:pt modelId="{CCB7669A-9552-43B6-92EB-D26890BCD06E}">
      <dgm:prSet phldrT="[テキスト]"/>
      <dgm:spPr/>
      <dgm:t>
        <a:bodyPr/>
        <a:lstStyle/>
        <a:p>
          <a:r>
            <a:rPr kumimoji="1" lang="ja-JP" altLang="en-US" dirty="0"/>
            <a:t>実質</a:t>
          </a:r>
          <a:r>
            <a:rPr kumimoji="1" lang="en-US" altLang="ja-JP" dirty="0"/>
            <a:t>GDP=</a:t>
          </a:r>
          <a:r>
            <a:rPr kumimoji="1" lang="ja-JP" altLang="en-US" dirty="0"/>
            <a:t>名目</a:t>
          </a:r>
          <a:r>
            <a:rPr kumimoji="1" lang="en-US" altLang="ja-JP" dirty="0"/>
            <a:t> GDP</a:t>
          </a:r>
          <a:r>
            <a:rPr kumimoji="1" lang="ja-JP" altLang="en-US" dirty="0"/>
            <a:t>／デフレーター</a:t>
          </a:r>
          <a:r>
            <a:rPr kumimoji="1" lang="en-US" altLang="ja-JP" dirty="0"/>
            <a:t>*</a:t>
          </a:r>
          <a:endParaRPr kumimoji="1" lang="ja-JP" altLang="en-US" dirty="0"/>
        </a:p>
      </dgm:t>
    </dgm:pt>
    <dgm:pt modelId="{F9D83643-AD3E-424C-8D08-BB77F38F480A}" type="parTrans" cxnId="{8F13238B-1F97-4EFB-A0A7-40876EFE34C7}">
      <dgm:prSet/>
      <dgm:spPr/>
      <dgm:t>
        <a:bodyPr/>
        <a:lstStyle/>
        <a:p>
          <a:endParaRPr kumimoji="1" lang="ja-JP" altLang="en-US"/>
        </a:p>
      </dgm:t>
    </dgm:pt>
    <dgm:pt modelId="{A15D6A69-BAB2-4B50-8417-FC9DE616BD09}" type="sibTrans" cxnId="{8F13238B-1F97-4EFB-A0A7-40876EFE34C7}">
      <dgm:prSet/>
      <dgm:spPr/>
      <dgm:t>
        <a:bodyPr/>
        <a:lstStyle/>
        <a:p>
          <a:endParaRPr kumimoji="1" lang="ja-JP" altLang="en-US"/>
        </a:p>
      </dgm:t>
    </dgm:pt>
    <dgm:pt modelId="{F774470B-CA9F-41DD-86F6-BC37A087F460}">
      <dgm:prSet phldrT="[テキスト]"/>
      <dgm:spPr/>
      <dgm:t>
        <a:bodyPr/>
        <a:lstStyle/>
        <a:p>
          <a:r>
            <a:rPr kumimoji="1" lang="ja-JP" altLang="en-US" dirty="0"/>
            <a:t>経済成長率</a:t>
          </a:r>
        </a:p>
      </dgm:t>
    </dgm:pt>
    <dgm:pt modelId="{02535C51-C00C-4AC4-919A-FA3E11031AC3}" type="parTrans" cxnId="{11F12D7A-FA09-4FCC-8560-195A37B32575}">
      <dgm:prSet/>
      <dgm:spPr/>
      <dgm:t>
        <a:bodyPr/>
        <a:lstStyle/>
        <a:p>
          <a:endParaRPr kumimoji="1" lang="ja-JP" altLang="en-US"/>
        </a:p>
      </dgm:t>
    </dgm:pt>
    <dgm:pt modelId="{EDE3CEF4-2AF7-43C0-B46E-C1DC97AD65AC}" type="sibTrans" cxnId="{11F12D7A-FA09-4FCC-8560-195A37B32575}">
      <dgm:prSet/>
      <dgm:spPr/>
      <dgm:t>
        <a:bodyPr/>
        <a:lstStyle/>
        <a:p>
          <a:endParaRPr kumimoji="1" lang="ja-JP" altLang="en-US"/>
        </a:p>
      </dgm:t>
    </dgm:pt>
    <dgm:pt modelId="{5C27F3E6-6222-4BC8-91E1-EC3AC9E9E1C6}">
      <dgm:prSet phldrT="[テキスト]"/>
      <dgm:spPr/>
      <dgm:t>
        <a:bodyPr/>
        <a:lstStyle/>
        <a:p>
          <a:r>
            <a:rPr kumimoji="1" lang="en-US" altLang="ja-JP" dirty="0"/>
            <a:t>70</a:t>
          </a:r>
          <a:r>
            <a:rPr kumimoji="1" lang="ja-JP" altLang="en-US" dirty="0"/>
            <a:t>の法則</a:t>
          </a:r>
        </a:p>
      </dgm:t>
    </dgm:pt>
    <dgm:pt modelId="{15892DB3-4209-4E74-80D2-3B676C9454B2}" type="parTrans" cxnId="{B0D68808-46A0-4C77-BB49-8D7A2E45603A}">
      <dgm:prSet/>
      <dgm:spPr/>
      <dgm:t>
        <a:bodyPr/>
        <a:lstStyle/>
        <a:p>
          <a:endParaRPr kumimoji="1" lang="ja-JP" altLang="en-US"/>
        </a:p>
      </dgm:t>
    </dgm:pt>
    <dgm:pt modelId="{D705F077-554C-4641-9170-C44ACF728628}" type="sibTrans" cxnId="{B0D68808-46A0-4C77-BB49-8D7A2E45603A}">
      <dgm:prSet/>
      <dgm:spPr/>
      <dgm:t>
        <a:bodyPr/>
        <a:lstStyle/>
        <a:p>
          <a:endParaRPr kumimoji="1" lang="ja-JP" altLang="en-US"/>
        </a:p>
      </dgm:t>
    </dgm:pt>
    <dgm:pt modelId="{336F4836-E0DF-4CA7-9E38-323EE6696045}">
      <dgm:prSet phldrT="[テキスト]"/>
      <dgm:spPr/>
      <dgm:t>
        <a:bodyPr/>
        <a:lstStyle/>
        <a:p>
          <a:pPr>
            <a:buNone/>
          </a:pPr>
          <a:r>
            <a:rPr lang="ja-JP" altLang="en-US" b="0" dirty="0">
              <a:solidFill>
                <a:srgbClr val="202124"/>
              </a:solidFill>
              <a:latin typeface="arial" panose="020B0604020202020204" pitchFamily="34" charset="0"/>
            </a:rPr>
            <a:t>・元の数値が複利で毎年増えてくならば、</a:t>
          </a:r>
          <a:r>
            <a:rPr lang="en-US" altLang="ja-JP" b="0" dirty="0">
              <a:solidFill>
                <a:srgbClr val="202124"/>
              </a:solidFill>
              <a:latin typeface="arial" panose="020B0604020202020204" pitchFamily="34" charset="0"/>
            </a:rPr>
            <a:t>2</a:t>
          </a:r>
          <a:r>
            <a:rPr lang="ja-JP" altLang="en-US" b="0" dirty="0">
              <a:solidFill>
                <a:srgbClr val="202124"/>
              </a:solidFill>
              <a:latin typeface="arial" panose="020B0604020202020204" pitchFamily="34" charset="0"/>
            </a:rPr>
            <a:t>倍になるのに何年かかるか？</a:t>
          </a:r>
          <a:endParaRPr kumimoji="1" lang="ja-JP" altLang="en-US" b="0" dirty="0"/>
        </a:p>
      </dgm:t>
    </dgm:pt>
    <dgm:pt modelId="{D3F986CE-0A2F-4E95-B965-F3E64E4CAE19}" type="parTrans" cxnId="{9C75AE68-E734-434A-A8CC-ECB859A16557}">
      <dgm:prSet/>
      <dgm:spPr/>
      <dgm:t>
        <a:bodyPr/>
        <a:lstStyle/>
        <a:p>
          <a:endParaRPr kumimoji="1" lang="ja-JP" altLang="en-US"/>
        </a:p>
      </dgm:t>
    </dgm:pt>
    <dgm:pt modelId="{4DAD3C0F-F056-4629-928B-BD3D722E67C7}" type="sibTrans" cxnId="{9C75AE68-E734-434A-A8CC-ECB859A16557}">
      <dgm:prSet/>
      <dgm:spPr/>
      <dgm:t>
        <a:bodyPr/>
        <a:lstStyle/>
        <a:p>
          <a:endParaRPr kumimoji="1" lang="ja-JP" altLang="en-US"/>
        </a:p>
      </dgm:t>
    </dgm:pt>
    <dgm:pt modelId="{51AF83E9-E26F-408B-B937-AA44424863C5}">
      <dgm:prSet phldrT="[テキスト]" custT="1"/>
      <dgm:spPr/>
      <dgm:t>
        <a:bodyPr/>
        <a:lstStyle/>
        <a:p>
          <a:r>
            <a:rPr kumimoji="1" lang="en-US" altLang="ja-JP" sz="1800" dirty="0"/>
            <a:t>2022</a:t>
          </a:r>
          <a:r>
            <a:rPr kumimoji="1" lang="ja-JP" altLang="en-US" sz="1800" dirty="0"/>
            <a:t>年の対前年比の名目成長率</a:t>
          </a:r>
          <a:r>
            <a:rPr kumimoji="1" lang="en-US" altLang="ja-JP" sz="1800" dirty="0"/>
            <a:t>=100</a:t>
          </a:r>
          <a:r>
            <a:rPr kumimoji="1" lang="ja-JP" altLang="en-US" sz="1800" dirty="0"/>
            <a:t>✕（</a:t>
          </a:r>
          <a:r>
            <a:rPr kumimoji="1" lang="en-US" altLang="ja-JP" sz="1800" dirty="0"/>
            <a:t>GDP2022</a:t>
          </a:r>
          <a:r>
            <a:rPr kumimoji="1" lang="ja-JP" altLang="en-US" sz="1800" dirty="0"/>
            <a:t>－</a:t>
          </a:r>
          <a:r>
            <a:rPr kumimoji="1" lang="en-US" altLang="ja-JP" sz="1800" dirty="0"/>
            <a:t>GDP2021</a:t>
          </a:r>
          <a:r>
            <a:rPr kumimoji="1" lang="ja-JP" altLang="en-US" sz="1800" dirty="0"/>
            <a:t>）／</a:t>
          </a:r>
          <a:r>
            <a:rPr kumimoji="1" lang="en-US" altLang="ja-JP" sz="1800" dirty="0"/>
            <a:t>GDP2021</a:t>
          </a:r>
          <a:endParaRPr kumimoji="1" lang="ja-JP" altLang="en-US" sz="1800" dirty="0"/>
        </a:p>
      </dgm:t>
    </dgm:pt>
    <dgm:pt modelId="{450496A7-5885-45CE-91A3-E53A146413AB}" type="parTrans" cxnId="{8E3981A8-7D7E-4C6B-9432-62CD4BF71F57}">
      <dgm:prSet/>
      <dgm:spPr/>
      <dgm:t>
        <a:bodyPr/>
        <a:lstStyle/>
        <a:p>
          <a:endParaRPr kumimoji="1" lang="ja-JP" altLang="en-US"/>
        </a:p>
      </dgm:t>
    </dgm:pt>
    <dgm:pt modelId="{23D89069-D092-45D6-BA35-C044C64136B4}" type="sibTrans" cxnId="{8E3981A8-7D7E-4C6B-9432-62CD4BF71F57}">
      <dgm:prSet/>
      <dgm:spPr/>
      <dgm:t>
        <a:bodyPr/>
        <a:lstStyle/>
        <a:p>
          <a:endParaRPr kumimoji="1" lang="ja-JP" altLang="en-US"/>
        </a:p>
      </dgm:t>
    </dgm:pt>
    <dgm:pt modelId="{FA9FCB2E-0F9F-4459-94A0-C8F898506C58}">
      <dgm:prSet phldrT="[テキスト]"/>
      <dgm:spPr/>
      <dgm:t>
        <a:bodyPr/>
        <a:lstStyle/>
        <a:p>
          <a:pPr>
            <a:buFontTx/>
            <a:buNone/>
          </a:pPr>
          <a:r>
            <a:rPr kumimoji="1" lang="en-US" altLang="ja-JP" dirty="0"/>
            <a:t>*</a:t>
          </a:r>
          <a:r>
            <a:rPr kumimoji="1" lang="ja-JP" altLang="en-US" dirty="0"/>
            <a:t>デフレーターとは物価変化。たとえば、</a:t>
          </a:r>
          <a:r>
            <a:rPr kumimoji="1" lang="en-US" altLang="ja-JP" dirty="0"/>
            <a:t>5</a:t>
          </a:r>
          <a:r>
            <a:rPr kumimoji="1" lang="ja-JP" altLang="en-US" dirty="0"/>
            <a:t>％インフレならば、</a:t>
          </a:r>
          <a:r>
            <a:rPr kumimoji="1" lang="en-US" altLang="ja-JP" dirty="0"/>
            <a:t>1.05</a:t>
          </a:r>
          <a:r>
            <a:rPr kumimoji="1" lang="ja-JP" altLang="en-US" dirty="0"/>
            <a:t>。</a:t>
          </a:r>
        </a:p>
      </dgm:t>
    </dgm:pt>
    <dgm:pt modelId="{E5F4A2F3-78D9-4FCA-824B-FE9272C3A69C}" type="parTrans" cxnId="{21C162C9-C3EB-4997-A707-30393866EDB1}">
      <dgm:prSet/>
      <dgm:spPr/>
      <dgm:t>
        <a:bodyPr/>
        <a:lstStyle/>
        <a:p>
          <a:endParaRPr kumimoji="1" lang="ja-JP" altLang="en-US"/>
        </a:p>
      </dgm:t>
    </dgm:pt>
    <dgm:pt modelId="{139AD324-8954-455F-B68E-EE9F6F025D78}" type="sibTrans" cxnId="{21C162C9-C3EB-4997-A707-30393866EDB1}">
      <dgm:prSet/>
      <dgm:spPr/>
      <dgm:t>
        <a:bodyPr/>
        <a:lstStyle/>
        <a:p>
          <a:endParaRPr kumimoji="1" lang="ja-JP" altLang="en-US"/>
        </a:p>
      </dgm:t>
    </dgm:pt>
    <dgm:pt modelId="{72EF10E2-3523-4C19-8EF5-C712D15B2244}">
      <dgm:prSet phldrT="[テキスト]" custT="1"/>
      <dgm:spPr/>
      <dgm:t>
        <a:bodyPr/>
        <a:lstStyle/>
        <a:p>
          <a:r>
            <a:rPr kumimoji="1" lang="ja-JP" altLang="en-US" sz="1800" dirty="0"/>
            <a:t>実質経済成長率</a:t>
          </a:r>
          <a:r>
            <a:rPr kumimoji="1" lang="en-US" altLang="ja-JP" sz="1800" dirty="0"/>
            <a:t>=</a:t>
          </a:r>
          <a:r>
            <a:rPr kumimoji="1" lang="ja-JP" altLang="en-US" sz="1800" dirty="0"/>
            <a:t>名目成長率</a:t>
          </a:r>
          <a:r>
            <a:rPr kumimoji="1" lang="en-US" altLang="ja-JP" sz="1800" dirty="0"/>
            <a:t> - </a:t>
          </a:r>
          <a:r>
            <a:rPr kumimoji="1" lang="ja-JP" altLang="en-US" sz="1800" dirty="0"/>
            <a:t>インフレ率</a:t>
          </a:r>
        </a:p>
      </dgm:t>
    </dgm:pt>
    <dgm:pt modelId="{EC504C15-7DF8-48A3-96EB-7AC28E2F2B0E}" type="parTrans" cxnId="{F4EE215C-5B68-4CB6-8FC3-0B93FF0A8CB5}">
      <dgm:prSet/>
      <dgm:spPr/>
      <dgm:t>
        <a:bodyPr/>
        <a:lstStyle/>
        <a:p>
          <a:endParaRPr kumimoji="1" lang="ja-JP" altLang="en-US"/>
        </a:p>
      </dgm:t>
    </dgm:pt>
    <dgm:pt modelId="{2143C65F-54A1-47C9-9846-D9BFDAA74D0A}" type="sibTrans" cxnId="{F4EE215C-5B68-4CB6-8FC3-0B93FF0A8CB5}">
      <dgm:prSet/>
      <dgm:spPr/>
      <dgm:t>
        <a:bodyPr/>
        <a:lstStyle/>
        <a:p>
          <a:endParaRPr kumimoji="1" lang="ja-JP" altLang="en-US"/>
        </a:p>
      </dgm:t>
    </dgm:pt>
    <dgm:pt modelId="{B1A1766B-F490-43D5-A646-F92C791B4A18}">
      <dgm:prSet phldrT="[テキスト]"/>
      <dgm:spPr/>
      <dgm:t>
        <a:bodyPr/>
        <a:lstStyle/>
        <a:p>
          <a:pPr>
            <a:buNone/>
          </a:pPr>
          <a:r>
            <a:rPr kumimoji="1" lang="ja-JP" altLang="en-US" b="0" dirty="0"/>
            <a:t>・</a:t>
          </a:r>
          <a:r>
            <a:rPr kumimoji="1" lang="en-US" altLang="ja-JP" b="0" dirty="0"/>
            <a:t>1</a:t>
          </a:r>
          <a:r>
            <a:rPr kumimoji="1" lang="ja-JP" altLang="en-US" b="0" dirty="0"/>
            <a:t>✕</a:t>
          </a:r>
          <a:r>
            <a:rPr kumimoji="1" lang="en-US" altLang="ja-JP" b="0" dirty="0"/>
            <a:t>1.07</a:t>
          </a:r>
          <a:r>
            <a:rPr kumimoji="1" lang="ja-JP" altLang="en-US" b="0" dirty="0"/>
            <a:t>✕</a:t>
          </a:r>
          <a:r>
            <a:rPr kumimoji="1" lang="en-US" altLang="ja-JP" b="0" dirty="0"/>
            <a:t>1.07</a:t>
          </a:r>
          <a:r>
            <a:rPr kumimoji="1" lang="ja-JP" altLang="en-US" b="0" dirty="0"/>
            <a:t>✕･･････✕</a:t>
          </a:r>
          <a:r>
            <a:rPr kumimoji="1" lang="en-US" altLang="ja-JP" b="0" dirty="0"/>
            <a:t>1.07=2</a:t>
          </a:r>
          <a:r>
            <a:rPr kumimoji="1" lang="ja-JP" altLang="en-US" b="0" dirty="0"/>
            <a:t>　⇒答えは、</a:t>
          </a:r>
          <a:r>
            <a:rPr kumimoji="1" lang="en-US" altLang="ja-JP" b="0" dirty="0"/>
            <a:t>10</a:t>
          </a:r>
          <a:r>
            <a:rPr kumimoji="1" lang="ja-JP" altLang="en-US" b="0" dirty="0"/>
            <a:t>、つまり</a:t>
          </a:r>
          <a:r>
            <a:rPr kumimoji="1" lang="en-US" altLang="ja-JP" b="0" dirty="0"/>
            <a:t>10</a:t>
          </a:r>
          <a:r>
            <a:rPr kumimoji="1" lang="ja-JP" altLang="en-US" b="0" dirty="0"/>
            <a:t>年。</a:t>
          </a:r>
        </a:p>
      </dgm:t>
    </dgm:pt>
    <dgm:pt modelId="{50EF46F4-AC2C-4E92-BFB1-1ACA253EE234}" type="parTrans" cxnId="{1AB6E228-570B-4DE1-AAE5-E800EE96B933}">
      <dgm:prSet/>
      <dgm:spPr/>
    </dgm:pt>
    <dgm:pt modelId="{657408A0-3BC5-446D-B0DA-A9BA890927A2}" type="sibTrans" cxnId="{1AB6E228-570B-4DE1-AAE5-E800EE96B933}">
      <dgm:prSet/>
      <dgm:spPr/>
    </dgm:pt>
    <dgm:pt modelId="{7798D567-4431-4408-9843-38FF1F7ADCE7}" type="pres">
      <dgm:prSet presAssocID="{8C852B2B-DF64-45C8-A65B-6B30F784584E}" presName="linear" presStyleCnt="0">
        <dgm:presLayoutVars>
          <dgm:animLvl val="lvl"/>
          <dgm:resizeHandles val="exact"/>
        </dgm:presLayoutVars>
      </dgm:prSet>
      <dgm:spPr/>
    </dgm:pt>
    <dgm:pt modelId="{1C691FC7-A7FF-4703-830E-670EBEF71FC7}" type="pres">
      <dgm:prSet presAssocID="{BF7A4A33-8CF6-4D6A-9E94-729DB56E3EB7}" presName="parentText" presStyleLbl="node1" presStyleIdx="0" presStyleCnt="4">
        <dgm:presLayoutVars>
          <dgm:chMax val="0"/>
          <dgm:bulletEnabled val="1"/>
        </dgm:presLayoutVars>
      </dgm:prSet>
      <dgm:spPr/>
    </dgm:pt>
    <dgm:pt modelId="{245EBD26-98AB-4BA7-A012-5DBE872B7633}" type="pres">
      <dgm:prSet presAssocID="{BF7A4A33-8CF6-4D6A-9E94-729DB56E3EB7}" presName="childText" presStyleLbl="revTx" presStyleIdx="0" presStyleCnt="4">
        <dgm:presLayoutVars>
          <dgm:bulletEnabled val="1"/>
        </dgm:presLayoutVars>
      </dgm:prSet>
      <dgm:spPr/>
    </dgm:pt>
    <dgm:pt modelId="{F33FA449-9F56-4EDA-ACD9-A41E928F2F0F}" type="pres">
      <dgm:prSet presAssocID="{F9CD6539-6B82-4735-97C3-9DC5FB1E3923}" presName="parentText" presStyleLbl="node1" presStyleIdx="1" presStyleCnt="4">
        <dgm:presLayoutVars>
          <dgm:chMax val="0"/>
          <dgm:bulletEnabled val="1"/>
        </dgm:presLayoutVars>
      </dgm:prSet>
      <dgm:spPr/>
    </dgm:pt>
    <dgm:pt modelId="{BC766FAB-D4B9-4561-9AF9-B7C9DA86E389}" type="pres">
      <dgm:prSet presAssocID="{F9CD6539-6B82-4735-97C3-9DC5FB1E3923}" presName="childText" presStyleLbl="revTx" presStyleIdx="1" presStyleCnt="4">
        <dgm:presLayoutVars>
          <dgm:bulletEnabled val="1"/>
        </dgm:presLayoutVars>
      </dgm:prSet>
      <dgm:spPr/>
    </dgm:pt>
    <dgm:pt modelId="{4EC21FD1-C493-4E90-B35C-40B19B2F63EF}" type="pres">
      <dgm:prSet presAssocID="{F774470B-CA9F-41DD-86F6-BC37A087F460}" presName="parentText" presStyleLbl="node1" presStyleIdx="2" presStyleCnt="4">
        <dgm:presLayoutVars>
          <dgm:chMax val="0"/>
          <dgm:bulletEnabled val="1"/>
        </dgm:presLayoutVars>
      </dgm:prSet>
      <dgm:spPr/>
    </dgm:pt>
    <dgm:pt modelId="{2E1CEF0A-02F7-489D-B5E3-64953CA20839}" type="pres">
      <dgm:prSet presAssocID="{F774470B-CA9F-41DD-86F6-BC37A087F460}" presName="childText" presStyleLbl="revTx" presStyleIdx="2" presStyleCnt="4">
        <dgm:presLayoutVars>
          <dgm:bulletEnabled val="1"/>
        </dgm:presLayoutVars>
      </dgm:prSet>
      <dgm:spPr/>
    </dgm:pt>
    <dgm:pt modelId="{D8269765-79B0-4DAA-9164-F9BDAF1D5732}" type="pres">
      <dgm:prSet presAssocID="{5C27F3E6-6222-4BC8-91E1-EC3AC9E9E1C6}" presName="parentText" presStyleLbl="node1" presStyleIdx="3" presStyleCnt="4">
        <dgm:presLayoutVars>
          <dgm:chMax val="0"/>
          <dgm:bulletEnabled val="1"/>
        </dgm:presLayoutVars>
      </dgm:prSet>
      <dgm:spPr/>
    </dgm:pt>
    <dgm:pt modelId="{B44377BE-5C18-4B07-A4F3-FBFD06EA7148}" type="pres">
      <dgm:prSet presAssocID="{5C27F3E6-6222-4BC8-91E1-EC3AC9E9E1C6}" presName="childText" presStyleLbl="revTx" presStyleIdx="3" presStyleCnt="4">
        <dgm:presLayoutVars>
          <dgm:bulletEnabled val="1"/>
        </dgm:presLayoutVars>
      </dgm:prSet>
      <dgm:spPr/>
    </dgm:pt>
  </dgm:ptLst>
  <dgm:cxnLst>
    <dgm:cxn modelId="{B0D68808-46A0-4C77-BB49-8D7A2E45603A}" srcId="{8C852B2B-DF64-45C8-A65B-6B30F784584E}" destId="{5C27F3E6-6222-4BC8-91E1-EC3AC9E9E1C6}" srcOrd="3" destOrd="0" parTransId="{15892DB3-4209-4E74-80D2-3B676C9454B2}" sibTransId="{D705F077-554C-4641-9170-C44ACF728628}"/>
    <dgm:cxn modelId="{BF045B20-42A0-4356-ADFC-F19093366488}" srcId="{8C852B2B-DF64-45C8-A65B-6B30F784584E}" destId="{F9CD6539-6B82-4735-97C3-9DC5FB1E3923}" srcOrd="1" destOrd="0" parTransId="{51CD3B48-85EE-4896-8236-2697818FD65B}" sibTransId="{3BA453BC-F70A-4844-B159-7D74C1D86BD7}"/>
    <dgm:cxn modelId="{1AB6E228-570B-4DE1-AAE5-E800EE96B933}" srcId="{5C27F3E6-6222-4BC8-91E1-EC3AC9E9E1C6}" destId="{B1A1766B-F490-43D5-A646-F92C791B4A18}" srcOrd="1" destOrd="0" parTransId="{50EF46F4-AC2C-4E92-BFB1-1ACA253EE234}" sibTransId="{657408A0-3BC5-446D-B0DA-A9BA890927A2}"/>
    <dgm:cxn modelId="{1CDABD33-91AC-40C7-885D-9F1CD811B16D}" type="presOf" srcId="{F9CD6539-6B82-4735-97C3-9DC5FB1E3923}" destId="{F33FA449-9F56-4EDA-ACD9-A41E928F2F0F}" srcOrd="0" destOrd="0" presId="urn:microsoft.com/office/officeart/2005/8/layout/vList2"/>
    <dgm:cxn modelId="{954E8F5B-A857-489A-8702-115E1ABA54B1}" type="presOf" srcId="{336F4836-E0DF-4CA7-9E38-323EE6696045}" destId="{B44377BE-5C18-4B07-A4F3-FBFD06EA7148}" srcOrd="0" destOrd="0" presId="urn:microsoft.com/office/officeart/2005/8/layout/vList2"/>
    <dgm:cxn modelId="{F4EE215C-5B68-4CB6-8FC3-0B93FF0A8CB5}" srcId="{F774470B-CA9F-41DD-86F6-BC37A087F460}" destId="{72EF10E2-3523-4C19-8EF5-C712D15B2244}" srcOrd="1" destOrd="0" parTransId="{EC504C15-7DF8-48A3-96EB-7AC28E2F2B0E}" sibTransId="{2143C65F-54A1-47C9-9846-D9BFDAA74D0A}"/>
    <dgm:cxn modelId="{5448DB5D-FB92-4AC0-B9B4-CE67EE42B957}" type="presOf" srcId="{5C27F3E6-6222-4BC8-91E1-EC3AC9E9E1C6}" destId="{D8269765-79B0-4DAA-9164-F9BDAF1D5732}" srcOrd="0" destOrd="0" presId="urn:microsoft.com/office/officeart/2005/8/layout/vList2"/>
    <dgm:cxn modelId="{9C75AE68-E734-434A-A8CC-ECB859A16557}" srcId="{5C27F3E6-6222-4BC8-91E1-EC3AC9E9E1C6}" destId="{336F4836-E0DF-4CA7-9E38-323EE6696045}" srcOrd="0" destOrd="0" parTransId="{D3F986CE-0A2F-4E95-B965-F3E64E4CAE19}" sibTransId="{4DAD3C0F-F056-4629-928B-BD3D722E67C7}"/>
    <dgm:cxn modelId="{8A3DA569-1702-455B-A226-FD360DD4434C}" type="presOf" srcId="{F774470B-CA9F-41DD-86F6-BC37A087F460}" destId="{4EC21FD1-C493-4E90-B35C-40B19B2F63EF}" srcOrd="0" destOrd="0" presId="urn:microsoft.com/office/officeart/2005/8/layout/vList2"/>
    <dgm:cxn modelId="{8185C96B-9845-4D59-A9DC-A2752DFEF58A}" type="presOf" srcId="{63F7FC43-1CEA-4FEB-9F1D-AC2D67402ED2}" destId="{245EBD26-98AB-4BA7-A012-5DBE872B7633}" srcOrd="0" destOrd="0" presId="urn:microsoft.com/office/officeart/2005/8/layout/vList2"/>
    <dgm:cxn modelId="{6DACB677-FE11-49B8-8119-690D91EFF073}" type="presOf" srcId="{FA9FCB2E-0F9F-4459-94A0-C8F898506C58}" destId="{BC766FAB-D4B9-4561-9AF9-B7C9DA86E389}" srcOrd="0" destOrd="1" presId="urn:microsoft.com/office/officeart/2005/8/layout/vList2"/>
    <dgm:cxn modelId="{11F12D7A-FA09-4FCC-8560-195A37B32575}" srcId="{8C852B2B-DF64-45C8-A65B-6B30F784584E}" destId="{F774470B-CA9F-41DD-86F6-BC37A087F460}" srcOrd="2" destOrd="0" parTransId="{02535C51-C00C-4AC4-919A-FA3E11031AC3}" sibTransId="{EDE3CEF4-2AF7-43C0-B46E-C1DC97AD65AC}"/>
    <dgm:cxn modelId="{81FA037B-6F9D-4E89-8895-703487456BFB}" srcId="{8C852B2B-DF64-45C8-A65B-6B30F784584E}" destId="{BF7A4A33-8CF6-4D6A-9E94-729DB56E3EB7}" srcOrd="0" destOrd="0" parTransId="{9BA5EE96-DE28-4FD3-94CC-D89681A5C7D7}" sibTransId="{E853C092-B461-4807-B971-01457D39C4F2}"/>
    <dgm:cxn modelId="{E281C27F-32B0-42F9-99FE-EE308A057C12}" type="presOf" srcId="{8C852B2B-DF64-45C8-A65B-6B30F784584E}" destId="{7798D567-4431-4408-9843-38FF1F7ADCE7}" srcOrd="0" destOrd="0" presId="urn:microsoft.com/office/officeart/2005/8/layout/vList2"/>
    <dgm:cxn modelId="{8F13238B-1F97-4EFB-A0A7-40876EFE34C7}" srcId="{F9CD6539-6B82-4735-97C3-9DC5FB1E3923}" destId="{CCB7669A-9552-43B6-92EB-D26890BCD06E}" srcOrd="0" destOrd="0" parTransId="{F9D83643-AD3E-424C-8D08-BB77F38F480A}" sibTransId="{A15D6A69-BAB2-4B50-8417-FC9DE616BD09}"/>
    <dgm:cxn modelId="{99D41C8C-DD24-4922-A343-5ADD5919B28D}" type="presOf" srcId="{CCB7669A-9552-43B6-92EB-D26890BCD06E}" destId="{BC766FAB-D4B9-4561-9AF9-B7C9DA86E389}" srcOrd="0" destOrd="0" presId="urn:microsoft.com/office/officeart/2005/8/layout/vList2"/>
    <dgm:cxn modelId="{3A99FFA3-BC20-42C9-B5A6-33798F6C9FE3}" type="presOf" srcId="{BF7A4A33-8CF6-4D6A-9E94-729DB56E3EB7}" destId="{1C691FC7-A7FF-4703-830E-670EBEF71FC7}" srcOrd="0" destOrd="0" presId="urn:microsoft.com/office/officeart/2005/8/layout/vList2"/>
    <dgm:cxn modelId="{8E3981A8-7D7E-4C6B-9432-62CD4BF71F57}" srcId="{F774470B-CA9F-41DD-86F6-BC37A087F460}" destId="{51AF83E9-E26F-408B-B937-AA44424863C5}" srcOrd="0" destOrd="0" parTransId="{450496A7-5885-45CE-91A3-E53A146413AB}" sibTransId="{23D89069-D092-45D6-BA35-C044C64136B4}"/>
    <dgm:cxn modelId="{BA3FA4AA-A61E-468A-AC9F-9C9FB11007A6}" srcId="{BF7A4A33-8CF6-4D6A-9E94-729DB56E3EB7}" destId="{63F7FC43-1CEA-4FEB-9F1D-AC2D67402ED2}" srcOrd="0" destOrd="0" parTransId="{0EAE4193-5245-437E-8308-6B2CF583502E}" sibTransId="{885FEBD0-EA98-4860-A7D0-1A35D7DC9DDB}"/>
    <dgm:cxn modelId="{21C162C9-C3EB-4997-A707-30393866EDB1}" srcId="{F9CD6539-6B82-4735-97C3-9DC5FB1E3923}" destId="{FA9FCB2E-0F9F-4459-94A0-C8F898506C58}" srcOrd="1" destOrd="0" parTransId="{E5F4A2F3-78D9-4FCA-824B-FE9272C3A69C}" sibTransId="{139AD324-8954-455F-B68E-EE9F6F025D78}"/>
    <dgm:cxn modelId="{9A5DA1CA-54D7-4AF5-AEDE-60284767033A}" type="presOf" srcId="{B1A1766B-F490-43D5-A646-F92C791B4A18}" destId="{B44377BE-5C18-4B07-A4F3-FBFD06EA7148}" srcOrd="0" destOrd="1" presId="urn:microsoft.com/office/officeart/2005/8/layout/vList2"/>
    <dgm:cxn modelId="{EB1230D1-C232-42D3-9C30-28B2D8C71A49}" type="presOf" srcId="{51AF83E9-E26F-408B-B937-AA44424863C5}" destId="{2E1CEF0A-02F7-489D-B5E3-64953CA20839}" srcOrd="0" destOrd="0" presId="urn:microsoft.com/office/officeart/2005/8/layout/vList2"/>
    <dgm:cxn modelId="{9935F1DD-135F-4520-8DBD-46A194C13341}" type="presOf" srcId="{72EF10E2-3523-4C19-8EF5-C712D15B2244}" destId="{2E1CEF0A-02F7-489D-B5E3-64953CA20839}" srcOrd="0" destOrd="1" presId="urn:microsoft.com/office/officeart/2005/8/layout/vList2"/>
    <dgm:cxn modelId="{A7D3A4C2-C114-4F18-BDE3-BD43C3029363}" type="presParOf" srcId="{7798D567-4431-4408-9843-38FF1F7ADCE7}" destId="{1C691FC7-A7FF-4703-830E-670EBEF71FC7}" srcOrd="0" destOrd="0" presId="urn:microsoft.com/office/officeart/2005/8/layout/vList2"/>
    <dgm:cxn modelId="{CAB2BF70-E5D6-4E2E-A4BF-5DE071F89EA9}" type="presParOf" srcId="{7798D567-4431-4408-9843-38FF1F7ADCE7}" destId="{245EBD26-98AB-4BA7-A012-5DBE872B7633}" srcOrd="1" destOrd="0" presId="urn:microsoft.com/office/officeart/2005/8/layout/vList2"/>
    <dgm:cxn modelId="{8E60FC6C-8A0A-4358-AF11-6E403D67F964}" type="presParOf" srcId="{7798D567-4431-4408-9843-38FF1F7ADCE7}" destId="{F33FA449-9F56-4EDA-ACD9-A41E928F2F0F}" srcOrd="2" destOrd="0" presId="urn:microsoft.com/office/officeart/2005/8/layout/vList2"/>
    <dgm:cxn modelId="{9C6B6EF2-AB49-4C8C-9139-0E94AF4DE8B4}" type="presParOf" srcId="{7798D567-4431-4408-9843-38FF1F7ADCE7}" destId="{BC766FAB-D4B9-4561-9AF9-B7C9DA86E389}" srcOrd="3" destOrd="0" presId="urn:microsoft.com/office/officeart/2005/8/layout/vList2"/>
    <dgm:cxn modelId="{259A67FA-89E4-4D71-ADBE-C464D4BF1140}" type="presParOf" srcId="{7798D567-4431-4408-9843-38FF1F7ADCE7}" destId="{4EC21FD1-C493-4E90-B35C-40B19B2F63EF}" srcOrd="4" destOrd="0" presId="urn:microsoft.com/office/officeart/2005/8/layout/vList2"/>
    <dgm:cxn modelId="{4136EDA7-4F12-4FEC-9166-34AFA9CECBA8}" type="presParOf" srcId="{7798D567-4431-4408-9843-38FF1F7ADCE7}" destId="{2E1CEF0A-02F7-489D-B5E3-64953CA20839}" srcOrd="5" destOrd="0" presId="urn:microsoft.com/office/officeart/2005/8/layout/vList2"/>
    <dgm:cxn modelId="{7BE586A5-FF68-4176-B13E-88D0A55F1689}" type="presParOf" srcId="{7798D567-4431-4408-9843-38FF1F7ADCE7}" destId="{D8269765-79B0-4DAA-9164-F9BDAF1D5732}" srcOrd="6" destOrd="0" presId="urn:microsoft.com/office/officeart/2005/8/layout/vList2"/>
    <dgm:cxn modelId="{314D2CCA-01B2-46C8-A7D0-54AAD5C8C77A}" type="presParOf" srcId="{7798D567-4431-4408-9843-38FF1F7ADCE7}" destId="{B44377BE-5C18-4B07-A4F3-FBFD06EA714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EF685-6617-4D0F-9637-A4EC0DAFB90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9025F17-565C-488E-8DB7-CEB0B679064C}">
      <dgm:prSet/>
      <dgm:spPr/>
      <dgm:t>
        <a:bodyPr/>
        <a:lstStyle/>
        <a:p>
          <a:r>
            <a:rPr kumimoji="1" lang="ja-JP" altLang="en-US" dirty="0"/>
            <a:t>出産・育児をしながら働く環境が十分ではない</a:t>
          </a:r>
          <a:endParaRPr lang="en-US" dirty="0"/>
        </a:p>
      </dgm:t>
    </dgm:pt>
    <dgm:pt modelId="{F1B88B3A-0DEE-44BD-9347-8058E4997678}" type="parTrans" cxnId="{859D7045-4791-4164-B2D1-720EBFD8A55B}">
      <dgm:prSet/>
      <dgm:spPr/>
      <dgm:t>
        <a:bodyPr/>
        <a:lstStyle/>
        <a:p>
          <a:endParaRPr lang="en-US"/>
        </a:p>
      </dgm:t>
    </dgm:pt>
    <dgm:pt modelId="{3C9853D5-290E-4E85-AD63-834043A6D028}" type="sibTrans" cxnId="{859D7045-4791-4164-B2D1-720EBFD8A55B}">
      <dgm:prSet/>
      <dgm:spPr/>
      <dgm:t>
        <a:bodyPr/>
        <a:lstStyle/>
        <a:p>
          <a:endParaRPr lang="en-US"/>
        </a:p>
      </dgm:t>
    </dgm:pt>
    <dgm:pt modelId="{96786D27-E531-4F41-B368-9DC3DC004020}">
      <dgm:prSet/>
      <dgm:spPr/>
      <dgm:t>
        <a:bodyPr/>
        <a:lstStyle/>
        <a:p>
          <a:r>
            <a:rPr lang="ja-JP" altLang="en-US" dirty="0"/>
            <a:t>若者の所得が低く、結婚に踏み切ることを躊躇している。</a:t>
          </a:r>
          <a:endParaRPr lang="en-US" dirty="0"/>
        </a:p>
      </dgm:t>
    </dgm:pt>
    <dgm:pt modelId="{D106B799-20D3-426E-BF60-0E3934423570}" type="parTrans" cxnId="{F0B0FC7A-D3CA-45F8-8671-2607BBEE93D0}">
      <dgm:prSet/>
      <dgm:spPr/>
      <dgm:t>
        <a:bodyPr/>
        <a:lstStyle/>
        <a:p>
          <a:endParaRPr lang="en-US"/>
        </a:p>
      </dgm:t>
    </dgm:pt>
    <dgm:pt modelId="{78AB0F68-36F8-4400-8F75-6FC38DE60386}" type="sibTrans" cxnId="{F0B0FC7A-D3CA-45F8-8671-2607BBEE93D0}">
      <dgm:prSet/>
      <dgm:spPr/>
      <dgm:t>
        <a:bodyPr/>
        <a:lstStyle/>
        <a:p>
          <a:endParaRPr lang="en-US"/>
        </a:p>
      </dgm:t>
    </dgm:pt>
    <dgm:pt modelId="{30089C62-0C62-493A-9E34-5C655DD4523F}" type="pres">
      <dgm:prSet presAssocID="{E37EF685-6617-4D0F-9637-A4EC0DAFB904}" presName="hierChild1" presStyleCnt="0">
        <dgm:presLayoutVars>
          <dgm:chPref val="1"/>
          <dgm:dir/>
          <dgm:animOne val="branch"/>
          <dgm:animLvl val="lvl"/>
          <dgm:resizeHandles/>
        </dgm:presLayoutVars>
      </dgm:prSet>
      <dgm:spPr/>
    </dgm:pt>
    <dgm:pt modelId="{B8BF2789-7771-401D-BEF5-7AC248687DA7}" type="pres">
      <dgm:prSet presAssocID="{B9025F17-565C-488E-8DB7-CEB0B679064C}" presName="hierRoot1" presStyleCnt="0"/>
      <dgm:spPr/>
    </dgm:pt>
    <dgm:pt modelId="{4E2A122C-77A8-48B4-9F82-885125E32922}" type="pres">
      <dgm:prSet presAssocID="{B9025F17-565C-488E-8DB7-CEB0B679064C}" presName="composite" presStyleCnt="0"/>
      <dgm:spPr/>
    </dgm:pt>
    <dgm:pt modelId="{F4C0EC28-A26F-4458-89E7-C93997CC3151}" type="pres">
      <dgm:prSet presAssocID="{B9025F17-565C-488E-8DB7-CEB0B679064C}" presName="background" presStyleLbl="node0" presStyleIdx="0" presStyleCnt="2"/>
      <dgm:spPr/>
    </dgm:pt>
    <dgm:pt modelId="{0B1699CF-11D2-4C51-9FDE-312D13C6177E}" type="pres">
      <dgm:prSet presAssocID="{B9025F17-565C-488E-8DB7-CEB0B679064C}" presName="text" presStyleLbl="fgAcc0" presStyleIdx="0" presStyleCnt="2" custScaleX="109228">
        <dgm:presLayoutVars>
          <dgm:chPref val="3"/>
        </dgm:presLayoutVars>
      </dgm:prSet>
      <dgm:spPr/>
    </dgm:pt>
    <dgm:pt modelId="{8F988280-4AEC-4DB2-828A-2E93FBA95CB5}" type="pres">
      <dgm:prSet presAssocID="{B9025F17-565C-488E-8DB7-CEB0B679064C}" presName="hierChild2" presStyleCnt="0"/>
      <dgm:spPr/>
    </dgm:pt>
    <dgm:pt modelId="{13F61465-B2F6-4228-AB2E-27B6FC705C53}" type="pres">
      <dgm:prSet presAssocID="{96786D27-E531-4F41-B368-9DC3DC004020}" presName="hierRoot1" presStyleCnt="0"/>
      <dgm:spPr/>
    </dgm:pt>
    <dgm:pt modelId="{6CEBC4EF-2B38-44FE-A757-1E6A7CD3CCFD}" type="pres">
      <dgm:prSet presAssocID="{96786D27-E531-4F41-B368-9DC3DC004020}" presName="composite" presStyleCnt="0"/>
      <dgm:spPr/>
    </dgm:pt>
    <dgm:pt modelId="{CDD78A4B-EE9B-4A19-BCCE-B27B304948E1}" type="pres">
      <dgm:prSet presAssocID="{96786D27-E531-4F41-B368-9DC3DC004020}" presName="background" presStyleLbl="node0" presStyleIdx="1" presStyleCnt="2"/>
      <dgm:spPr/>
    </dgm:pt>
    <dgm:pt modelId="{AA4456FE-2D3C-4B92-B2E9-B3ACD8CEE9B1}" type="pres">
      <dgm:prSet presAssocID="{96786D27-E531-4F41-B368-9DC3DC004020}" presName="text" presStyleLbl="fgAcc0" presStyleIdx="1" presStyleCnt="2" custScaleX="113667">
        <dgm:presLayoutVars>
          <dgm:chPref val="3"/>
        </dgm:presLayoutVars>
      </dgm:prSet>
      <dgm:spPr/>
    </dgm:pt>
    <dgm:pt modelId="{0B807850-C290-413F-BA8A-08B8F0E60251}" type="pres">
      <dgm:prSet presAssocID="{96786D27-E531-4F41-B368-9DC3DC004020}" presName="hierChild2" presStyleCnt="0"/>
      <dgm:spPr/>
    </dgm:pt>
  </dgm:ptLst>
  <dgm:cxnLst>
    <dgm:cxn modelId="{33CEC701-8A0A-422F-8120-AD80BC9D913B}" type="presOf" srcId="{96786D27-E531-4F41-B368-9DC3DC004020}" destId="{AA4456FE-2D3C-4B92-B2E9-B3ACD8CEE9B1}" srcOrd="0" destOrd="0" presId="urn:microsoft.com/office/officeart/2005/8/layout/hierarchy1"/>
    <dgm:cxn modelId="{8E001538-E430-42F6-9325-1DA970761EA0}" type="presOf" srcId="{E37EF685-6617-4D0F-9637-A4EC0DAFB904}" destId="{30089C62-0C62-493A-9E34-5C655DD4523F}" srcOrd="0" destOrd="0" presId="urn:microsoft.com/office/officeart/2005/8/layout/hierarchy1"/>
    <dgm:cxn modelId="{859D7045-4791-4164-B2D1-720EBFD8A55B}" srcId="{E37EF685-6617-4D0F-9637-A4EC0DAFB904}" destId="{B9025F17-565C-488E-8DB7-CEB0B679064C}" srcOrd="0" destOrd="0" parTransId="{F1B88B3A-0DEE-44BD-9347-8058E4997678}" sibTransId="{3C9853D5-290E-4E85-AD63-834043A6D028}"/>
    <dgm:cxn modelId="{F0B0FC7A-D3CA-45F8-8671-2607BBEE93D0}" srcId="{E37EF685-6617-4D0F-9637-A4EC0DAFB904}" destId="{96786D27-E531-4F41-B368-9DC3DC004020}" srcOrd="1" destOrd="0" parTransId="{D106B799-20D3-426E-BF60-0E3934423570}" sibTransId="{78AB0F68-36F8-4400-8F75-6FC38DE60386}"/>
    <dgm:cxn modelId="{9BD5409D-716F-424B-89AC-179ACDAFCB0B}" type="presOf" srcId="{B9025F17-565C-488E-8DB7-CEB0B679064C}" destId="{0B1699CF-11D2-4C51-9FDE-312D13C6177E}" srcOrd="0" destOrd="0" presId="urn:microsoft.com/office/officeart/2005/8/layout/hierarchy1"/>
    <dgm:cxn modelId="{0FEA3C39-BF4A-4691-8D6E-789E5E090F89}" type="presParOf" srcId="{30089C62-0C62-493A-9E34-5C655DD4523F}" destId="{B8BF2789-7771-401D-BEF5-7AC248687DA7}" srcOrd="0" destOrd="0" presId="urn:microsoft.com/office/officeart/2005/8/layout/hierarchy1"/>
    <dgm:cxn modelId="{F84417E6-A319-4574-8449-C5D17B9AA4A1}" type="presParOf" srcId="{B8BF2789-7771-401D-BEF5-7AC248687DA7}" destId="{4E2A122C-77A8-48B4-9F82-885125E32922}" srcOrd="0" destOrd="0" presId="urn:microsoft.com/office/officeart/2005/8/layout/hierarchy1"/>
    <dgm:cxn modelId="{04EC0B3D-DF23-4391-BBCD-EDB4C226CB20}" type="presParOf" srcId="{4E2A122C-77A8-48B4-9F82-885125E32922}" destId="{F4C0EC28-A26F-4458-89E7-C93997CC3151}" srcOrd="0" destOrd="0" presId="urn:microsoft.com/office/officeart/2005/8/layout/hierarchy1"/>
    <dgm:cxn modelId="{763A952D-1A7E-4782-BEB5-76ABEA87685A}" type="presParOf" srcId="{4E2A122C-77A8-48B4-9F82-885125E32922}" destId="{0B1699CF-11D2-4C51-9FDE-312D13C6177E}" srcOrd="1" destOrd="0" presId="urn:microsoft.com/office/officeart/2005/8/layout/hierarchy1"/>
    <dgm:cxn modelId="{77750825-BED3-4A09-88B5-E18B08D3EB17}" type="presParOf" srcId="{B8BF2789-7771-401D-BEF5-7AC248687DA7}" destId="{8F988280-4AEC-4DB2-828A-2E93FBA95CB5}" srcOrd="1" destOrd="0" presId="urn:microsoft.com/office/officeart/2005/8/layout/hierarchy1"/>
    <dgm:cxn modelId="{879F4FE5-B00A-443C-AFB5-152CB130820F}" type="presParOf" srcId="{30089C62-0C62-493A-9E34-5C655DD4523F}" destId="{13F61465-B2F6-4228-AB2E-27B6FC705C53}" srcOrd="1" destOrd="0" presId="urn:microsoft.com/office/officeart/2005/8/layout/hierarchy1"/>
    <dgm:cxn modelId="{06E882E0-B84A-46F0-AB0C-2F6E9CB38E08}" type="presParOf" srcId="{13F61465-B2F6-4228-AB2E-27B6FC705C53}" destId="{6CEBC4EF-2B38-44FE-A757-1E6A7CD3CCFD}" srcOrd="0" destOrd="0" presId="urn:microsoft.com/office/officeart/2005/8/layout/hierarchy1"/>
    <dgm:cxn modelId="{066C4A70-4A35-4CD0-A32F-B1648EB65574}" type="presParOf" srcId="{6CEBC4EF-2B38-44FE-A757-1E6A7CD3CCFD}" destId="{CDD78A4B-EE9B-4A19-BCCE-B27B304948E1}" srcOrd="0" destOrd="0" presId="urn:microsoft.com/office/officeart/2005/8/layout/hierarchy1"/>
    <dgm:cxn modelId="{543BE090-5347-474A-804D-1E5F63C088A1}" type="presParOf" srcId="{6CEBC4EF-2B38-44FE-A757-1E6A7CD3CCFD}" destId="{AA4456FE-2D3C-4B92-B2E9-B3ACD8CEE9B1}" srcOrd="1" destOrd="0" presId="urn:microsoft.com/office/officeart/2005/8/layout/hierarchy1"/>
    <dgm:cxn modelId="{ACFF9B04-2EBF-4A94-9F3C-61AEE29CA264}" type="presParOf" srcId="{13F61465-B2F6-4228-AB2E-27B6FC705C53}" destId="{0B807850-C290-413F-BA8A-08B8F0E602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35590-5E69-4FDB-8E8B-E1D2BD0A13F6}">
      <dsp:nvSpPr>
        <dsp:cNvPr id="0" name=""/>
        <dsp:cNvSpPr/>
      </dsp:nvSpPr>
      <dsp:spPr>
        <a:xfrm>
          <a:off x="0" y="575496"/>
          <a:ext cx="7329125" cy="1855620"/>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10" tIns="232410" rIns="232410" bIns="232410" numCol="1" spcCol="1270" anchor="ctr" anchorCtr="0">
          <a:noAutofit/>
        </a:bodyPr>
        <a:lstStyle/>
        <a:p>
          <a:pPr marL="0" lvl="0" indent="0" algn="ctr" defTabSz="2711450" rtl="0">
            <a:lnSpc>
              <a:spcPct val="90000"/>
            </a:lnSpc>
            <a:spcBef>
              <a:spcPct val="0"/>
            </a:spcBef>
            <a:spcAft>
              <a:spcPct val="35000"/>
            </a:spcAft>
            <a:buNone/>
          </a:pPr>
          <a:r>
            <a:rPr kumimoji="1" lang="ja-JP" sz="6100" kern="1200" dirty="0"/>
            <a:t>経済学</a:t>
          </a:r>
          <a:r>
            <a:rPr kumimoji="1" lang="ja-JP" altLang="en-US" sz="6100" kern="1200" dirty="0"/>
            <a:t>（入門）</a:t>
          </a:r>
          <a:r>
            <a:rPr kumimoji="1" lang="en-US" altLang="ja-JP" sz="6100" kern="1200" dirty="0"/>
            <a:t>-01</a:t>
          </a:r>
          <a:endParaRPr lang="ja-JP" sz="6100" kern="1200" dirty="0"/>
        </a:p>
      </dsp:txBody>
      <dsp:txXfrm>
        <a:off x="90584" y="666080"/>
        <a:ext cx="7147957" cy="1674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91FC7-A7FF-4703-830E-670EBEF71FC7}">
      <dsp:nvSpPr>
        <dsp:cNvPr id="0" name=""/>
        <dsp:cNvSpPr/>
      </dsp:nvSpPr>
      <dsp:spPr>
        <a:xfrm>
          <a:off x="0" y="258303"/>
          <a:ext cx="8172908" cy="69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altLang="ja-JP" sz="2300" kern="1200" dirty="0"/>
            <a:t>GDP</a:t>
          </a:r>
          <a:r>
            <a:rPr kumimoji="1" lang="ja-JP" altLang="en-US" sz="2300" kern="1200" dirty="0"/>
            <a:t>（暦年）</a:t>
          </a:r>
        </a:p>
      </dsp:txBody>
      <dsp:txXfrm>
        <a:off x="34155" y="292458"/>
        <a:ext cx="8104598" cy="631350"/>
      </dsp:txXfrm>
    </dsp:sp>
    <dsp:sp modelId="{245EBD26-98AB-4BA7-A012-5DBE872B7633}">
      <dsp:nvSpPr>
        <dsp:cNvPr id="0" name=""/>
        <dsp:cNvSpPr/>
      </dsp:nvSpPr>
      <dsp:spPr>
        <a:xfrm>
          <a:off x="0" y="957963"/>
          <a:ext cx="8172908"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90"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一年間に新たに生産された、財とサービスの付加価値の合計</a:t>
          </a:r>
        </a:p>
      </dsp:txBody>
      <dsp:txXfrm>
        <a:off x="0" y="957963"/>
        <a:ext cx="8172908" cy="404685"/>
      </dsp:txXfrm>
    </dsp:sp>
    <dsp:sp modelId="{F33FA449-9F56-4EDA-ACD9-A41E928F2F0F}">
      <dsp:nvSpPr>
        <dsp:cNvPr id="0" name=""/>
        <dsp:cNvSpPr/>
      </dsp:nvSpPr>
      <dsp:spPr>
        <a:xfrm>
          <a:off x="0" y="1362648"/>
          <a:ext cx="8172908" cy="69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名目</a:t>
          </a:r>
          <a:r>
            <a:rPr kumimoji="1" lang="en-US" altLang="ja-JP" sz="2300" kern="1200" dirty="0"/>
            <a:t>GDP  vs.   </a:t>
          </a:r>
          <a:r>
            <a:rPr kumimoji="1" lang="ja-JP" altLang="en-US" sz="2300" kern="1200" dirty="0"/>
            <a:t>実質</a:t>
          </a:r>
          <a:r>
            <a:rPr kumimoji="1" lang="en-US" altLang="ja-JP" sz="2300" kern="1200" dirty="0"/>
            <a:t> GDP</a:t>
          </a:r>
          <a:endParaRPr kumimoji="1" lang="ja-JP" altLang="en-US" sz="2300" kern="1200" dirty="0"/>
        </a:p>
      </dsp:txBody>
      <dsp:txXfrm>
        <a:off x="34155" y="1396803"/>
        <a:ext cx="8104598" cy="631350"/>
      </dsp:txXfrm>
    </dsp:sp>
    <dsp:sp modelId="{BC766FAB-D4B9-4561-9AF9-B7C9DA86E389}">
      <dsp:nvSpPr>
        <dsp:cNvPr id="0" name=""/>
        <dsp:cNvSpPr/>
      </dsp:nvSpPr>
      <dsp:spPr>
        <a:xfrm>
          <a:off x="0" y="2062308"/>
          <a:ext cx="8172908"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9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実質</a:t>
          </a:r>
          <a:r>
            <a:rPr kumimoji="1" lang="en-US" altLang="ja-JP" sz="1800" kern="1200" dirty="0"/>
            <a:t>GDP=</a:t>
          </a:r>
          <a:r>
            <a:rPr kumimoji="1" lang="ja-JP" altLang="en-US" sz="1800" kern="1200" dirty="0"/>
            <a:t>名目</a:t>
          </a:r>
          <a:r>
            <a:rPr kumimoji="1" lang="en-US" altLang="ja-JP" sz="1800" kern="1200" dirty="0"/>
            <a:t> GDP</a:t>
          </a:r>
          <a:r>
            <a:rPr kumimoji="1" lang="ja-JP" altLang="en-US" sz="1800" kern="1200" dirty="0"/>
            <a:t>／デフレーター</a:t>
          </a:r>
          <a:r>
            <a:rPr kumimoji="1" lang="en-US" altLang="ja-JP" sz="1800" kern="1200" dirty="0"/>
            <a:t>*</a:t>
          </a:r>
          <a:endParaRPr kumimoji="1" lang="ja-JP" altLang="en-US" sz="1800" kern="1200" dirty="0"/>
        </a:p>
        <a:p>
          <a:pPr marL="171450" lvl="1" indent="-171450" algn="l" defTabSz="800100">
            <a:lnSpc>
              <a:spcPct val="90000"/>
            </a:lnSpc>
            <a:spcBef>
              <a:spcPct val="0"/>
            </a:spcBef>
            <a:spcAft>
              <a:spcPct val="20000"/>
            </a:spcAft>
            <a:buFontTx/>
            <a:buNone/>
          </a:pPr>
          <a:r>
            <a:rPr kumimoji="1" lang="en-US" altLang="ja-JP" sz="1800" kern="1200" dirty="0"/>
            <a:t>*</a:t>
          </a:r>
          <a:r>
            <a:rPr kumimoji="1" lang="ja-JP" altLang="en-US" sz="1800" kern="1200" dirty="0"/>
            <a:t>デフレーターとは物価変化。たとえば、</a:t>
          </a:r>
          <a:r>
            <a:rPr kumimoji="1" lang="en-US" altLang="ja-JP" sz="1800" kern="1200" dirty="0"/>
            <a:t>5</a:t>
          </a:r>
          <a:r>
            <a:rPr kumimoji="1" lang="ja-JP" altLang="en-US" sz="1800" kern="1200" dirty="0"/>
            <a:t>％インフレならば、</a:t>
          </a:r>
          <a:r>
            <a:rPr kumimoji="1" lang="en-US" altLang="ja-JP" sz="1800" kern="1200" dirty="0"/>
            <a:t>1.05</a:t>
          </a:r>
          <a:r>
            <a:rPr kumimoji="1" lang="ja-JP" altLang="en-US" sz="1800" kern="1200" dirty="0"/>
            <a:t>。</a:t>
          </a:r>
        </a:p>
      </dsp:txBody>
      <dsp:txXfrm>
        <a:off x="0" y="2062308"/>
        <a:ext cx="8172908" cy="833175"/>
      </dsp:txXfrm>
    </dsp:sp>
    <dsp:sp modelId="{4EC21FD1-C493-4E90-B35C-40B19B2F63EF}">
      <dsp:nvSpPr>
        <dsp:cNvPr id="0" name=""/>
        <dsp:cNvSpPr/>
      </dsp:nvSpPr>
      <dsp:spPr>
        <a:xfrm>
          <a:off x="0" y="2895483"/>
          <a:ext cx="8172908" cy="69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経済成長率</a:t>
          </a:r>
        </a:p>
      </dsp:txBody>
      <dsp:txXfrm>
        <a:off x="34155" y="2929638"/>
        <a:ext cx="8104598" cy="631350"/>
      </dsp:txXfrm>
    </dsp:sp>
    <dsp:sp modelId="{2E1CEF0A-02F7-489D-B5E3-64953CA20839}">
      <dsp:nvSpPr>
        <dsp:cNvPr id="0" name=""/>
        <dsp:cNvSpPr/>
      </dsp:nvSpPr>
      <dsp:spPr>
        <a:xfrm>
          <a:off x="0" y="3595144"/>
          <a:ext cx="8172908"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90"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en-US" altLang="ja-JP" sz="1800" kern="1200" dirty="0"/>
            <a:t>2022</a:t>
          </a:r>
          <a:r>
            <a:rPr kumimoji="1" lang="ja-JP" altLang="en-US" sz="1800" kern="1200" dirty="0"/>
            <a:t>年の対前年比の名目成長率</a:t>
          </a:r>
          <a:r>
            <a:rPr kumimoji="1" lang="en-US" altLang="ja-JP" sz="1800" kern="1200" dirty="0"/>
            <a:t>=100</a:t>
          </a:r>
          <a:r>
            <a:rPr kumimoji="1" lang="ja-JP" altLang="en-US" sz="1800" kern="1200" dirty="0"/>
            <a:t>✕（</a:t>
          </a:r>
          <a:r>
            <a:rPr kumimoji="1" lang="en-US" altLang="ja-JP" sz="1800" kern="1200" dirty="0"/>
            <a:t>GDP2022</a:t>
          </a:r>
          <a:r>
            <a:rPr kumimoji="1" lang="ja-JP" altLang="en-US" sz="1800" kern="1200" dirty="0"/>
            <a:t>－</a:t>
          </a:r>
          <a:r>
            <a:rPr kumimoji="1" lang="en-US" altLang="ja-JP" sz="1800" kern="1200" dirty="0"/>
            <a:t>GDP2021</a:t>
          </a:r>
          <a:r>
            <a:rPr kumimoji="1" lang="ja-JP" altLang="en-US" sz="1800" kern="1200" dirty="0"/>
            <a:t>）／</a:t>
          </a:r>
          <a:r>
            <a:rPr kumimoji="1" lang="en-US" altLang="ja-JP" sz="1800" kern="1200" dirty="0"/>
            <a:t>GDP2021</a:t>
          </a:r>
          <a:endParaRPr kumimoji="1" lang="ja-JP" altLang="en-US" sz="1800" kern="1200" dirty="0"/>
        </a:p>
        <a:p>
          <a:pPr marL="171450" lvl="1" indent="-171450" algn="l" defTabSz="800100">
            <a:lnSpc>
              <a:spcPct val="90000"/>
            </a:lnSpc>
            <a:spcBef>
              <a:spcPct val="0"/>
            </a:spcBef>
            <a:spcAft>
              <a:spcPct val="20000"/>
            </a:spcAft>
            <a:buChar char="•"/>
          </a:pPr>
          <a:r>
            <a:rPr kumimoji="1" lang="ja-JP" altLang="en-US" sz="1800" kern="1200" dirty="0"/>
            <a:t>実質経済成長率</a:t>
          </a:r>
          <a:r>
            <a:rPr kumimoji="1" lang="en-US" altLang="ja-JP" sz="1800" kern="1200" dirty="0"/>
            <a:t>=</a:t>
          </a:r>
          <a:r>
            <a:rPr kumimoji="1" lang="ja-JP" altLang="en-US" sz="1800" kern="1200" dirty="0"/>
            <a:t>名目成長率</a:t>
          </a:r>
          <a:r>
            <a:rPr kumimoji="1" lang="en-US" altLang="ja-JP" sz="1800" kern="1200" dirty="0"/>
            <a:t> - </a:t>
          </a:r>
          <a:r>
            <a:rPr kumimoji="1" lang="ja-JP" altLang="en-US" sz="1800" kern="1200" dirty="0"/>
            <a:t>インフレ率</a:t>
          </a:r>
        </a:p>
      </dsp:txBody>
      <dsp:txXfrm>
        <a:off x="0" y="3595144"/>
        <a:ext cx="8172908" cy="1166445"/>
      </dsp:txXfrm>
    </dsp:sp>
    <dsp:sp modelId="{D8269765-79B0-4DAA-9164-F9BDAF1D5732}">
      <dsp:nvSpPr>
        <dsp:cNvPr id="0" name=""/>
        <dsp:cNvSpPr/>
      </dsp:nvSpPr>
      <dsp:spPr>
        <a:xfrm>
          <a:off x="0" y="4761589"/>
          <a:ext cx="8172908" cy="69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altLang="ja-JP" sz="2300" kern="1200" dirty="0"/>
            <a:t>70</a:t>
          </a:r>
          <a:r>
            <a:rPr kumimoji="1" lang="ja-JP" altLang="en-US" sz="2300" kern="1200" dirty="0"/>
            <a:t>の法則</a:t>
          </a:r>
        </a:p>
      </dsp:txBody>
      <dsp:txXfrm>
        <a:off x="34155" y="4795744"/>
        <a:ext cx="8104598" cy="631350"/>
      </dsp:txXfrm>
    </dsp:sp>
    <dsp:sp modelId="{B44377BE-5C18-4B07-A4F3-FBFD06EA7148}">
      <dsp:nvSpPr>
        <dsp:cNvPr id="0" name=""/>
        <dsp:cNvSpPr/>
      </dsp:nvSpPr>
      <dsp:spPr>
        <a:xfrm>
          <a:off x="0" y="5461249"/>
          <a:ext cx="8172908"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90" tIns="29210" rIns="163576" bIns="29210" numCol="1" spcCol="1270" anchor="t" anchorCtr="0">
          <a:noAutofit/>
        </a:bodyPr>
        <a:lstStyle/>
        <a:p>
          <a:pPr marL="171450" lvl="1" indent="-171450" algn="l" defTabSz="800100">
            <a:lnSpc>
              <a:spcPct val="90000"/>
            </a:lnSpc>
            <a:spcBef>
              <a:spcPct val="0"/>
            </a:spcBef>
            <a:spcAft>
              <a:spcPct val="20000"/>
            </a:spcAft>
            <a:buNone/>
          </a:pPr>
          <a:r>
            <a:rPr lang="ja-JP" altLang="en-US" sz="1800" b="0" kern="1200" dirty="0">
              <a:solidFill>
                <a:srgbClr val="202124"/>
              </a:solidFill>
              <a:latin typeface="arial" panose="020B0604020202020204" pitchFamily="34" charset="0"/>
            </a:rPr>
            <a:t>・元の数値が複利で毎年増えてくならば、</a:t>
          </a:r>
          <a:r>
            <a:rPr lang="en-US" altLang="ja-JP" sz="1800" b="0" kern="1200" dirty="0">
              <a:solidFill>
                <a:srgbClr val="202124"/>
              </a:solidFill>
              <a:latin typeface="arial" panose="020B0604020202020204" pitchFamily="34" charset="0"/>
            </a:rPr>
            <a:t>2</a:t>
          </a:r>
          <a:r>
            <a:rPr lang="ja-JP" altLang="en-US" sz="1800" b="0" kern="1200" dirty="0">
              <a:solidFill>
                <a:srgbClr val="202124"/>
              </a:solidFill>
              <a:latin typeface="arial" panose="020B0604020202020204" pitchFamily="34" charset="0"/>
            </a:rPr>
            <a:t>倍になるのに何年かかるか？</a:t>
          </a:r>
          <a:endParaRPr kumimoji="1" lang="ja-JP" altLang="en-US" sz="1800" b="0" kern="1200" dirty="0"/>
        </a:p>
        <a:p>
          <a:pPr marL="171450" lvl="1" indent="-171450" algn="l" defTabSz="800100">
            <a:lnSpc>
              <a:spcPct val="90000"/>
            </a:lnSpc>
            <a:spcBef>
              <a:spcPct val="0"/>
            </a:spcBef>
            <a:spcAft>
              <a:spcPct val="20000"/>
            </a:spcAft>
            <a:buNone/>
          </a:pPr>
          <a:r>
            <a:rPr kumimoji="1" lang="ja-JP" altLang="en-US" sz="1800" b="0" kern="1200" dirty="0"/>
            <a:t>・</a:t>
          </a:r>
          <a:r>
            <a:rPr kumimoji="1" lang="en-US" altLang="ja-JP" sz="1800" b="0" kern="1200" dirty="0"/>
            <a:t>1</a:t>
          </a:r>
          <a:r>
            <a:rPr kumimoji="1" lang="ja-JP" altLang="en-US" sz="1800" b="0" kern="1200" dirty="0"/>
            <a:t>✕</a:t>
          </a:r>
          <a:r>
            <a:rPr kumimoji="1" lang="en-US" altLang="ja-JP" sz="1800" b="0" kern="1200" dirty="0"/>
            <a:t>1.07</a:t>
          </a:r>
          <a:r>
            <a:rPr kumimoji="1" lang="ja-JP" altLang="en-US" sz="1800" b="0" kern="1200" dirty="0"/>
            <a:t>✕</a:t>
          </a:r>
          <a:r>
            <a:rPr kumimoji="1" lang="en-US" altLang="ja-JP" sz="1800" b="0" kern="1200" dirty="0"/>
            <a:t>1.07</a:t>
          </a:r>
          <a:r>
            <a:rPr kumimoji="1" lang="ja-JP" altLang="en-US" sz="1800" b="0" kern="1200" dirty="0"/>
            <a:t>✕･･････✕</a:t>
          </a:r>
          <a:r>
            <a:rPr kumimoji="1" lang="en-US" altLang="ja-JP" sz="1800" b="0" kern="1200" dirty="0"/>
            <a:t>1.07=2</a:t>
          </a:r>
          <a:r>
            <a:rPr kumimoji="1" lang="ja-JP" altLang="en-US" sz="1800" b="0" kern="1200" dirty="0"/>
            <a:t>　⇒答えは、</a:t>
          </a:r>
          <a:r>
            <a:rPr kumimoji="1" lang="en-US" altLang="ja-JP" sz="1800" b="0" kern="1200" dirty="0"/>
            <a:t>10</a:t>
          </a:r>
          <a:r>
            <a:rPr kumimoji="1" lang="ja-JP" altLang="en-US" sz="1800" b="0" kern="1200" dirty="0"/>
            <a:t>、つまり</a:t>
          </a:r>
          <a:r>
            <a:rPr kumimoji="1" lang="en-US" altLang="ja-JP" sz="1800" b="0" kern="1200" dirty="0"/>
            <a:t>10</a:t>
          </a:r>
          <a:r>
            <a:rPr kumimoji="1" lang="ja-JP" altLang="en-US" sz="1800" b="0" kern="1200" dirty="0"/>
            <a:t>年。</a:t>
          </a:r>
        </a:p>
      </dsp:txBody>
      <dsp:txXfrm>
        <a:off x="0" y="5461249"/>
        <a:ext cx="8172908" cy="83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0EC28-A26F-4458-89E7-C93997CC3151}">
      <dsp:nvSpPr>
        <dsp:cNvPr id="0" name=""/>
        <dsp:cNvSpPr/>
      </dsp:nvSpPr>
      <dsp:spPr>
        <a:xfrm>
          <a:off x="450" y="710072"/>
          <a:ext cx="3522018" cy="204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699CF-11D2-4C51-9FDE-312D13C6177E}">
      <dsp:nvSpPr>
        <dsp:cNvPr id="0" name=""/>
        <dsp:cNvSpPr/>
      </dsp:nvSpPr>
      <dsp:spPr>
        <a:xfrm>
          <a:off x="358724" y="1050432"/>
          <a:ext cx="3522018" cy="20475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t>出産・育児をしながら働く環境が十分ではない</a:t>
          </a:r>
          <a:endParaRPr lang="en-US" sz="2900" kern="1200" dirty="0"/>
        </a:p>
      </dsp:txBody>
      <dsp:txXfrm>
        <a:off x="418694" y="1110402"/>
        <a:ext cx="3402078" cy="1927595"/>
      </dsp:txXfrm>
    </dsp:sp>
    <dsp:sp modelId="{CDD78A4B-EE9B-4A19-BCCE-B27B304948E1}">
      <dsp:nvSpPr>
        <dsp:cNvPr id="0" name=""/>
        <dsp:cNvSpPr/>
      </dsp:nvSpPr>
      <dsp:spPr>
        <a:xfrm>
          <a:off x="4239016" y="710072"/>
          <a:ext cx="3665152" cy="204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456FE-2D3C-4B92-B2E9-B3ACD8CEE9B1}">
      <dsp:nvSpPr>
        <dsp:cNvPr id="0" name=""/>
        <dsp:cNvSpPr/>
      </dsp:nvSpPr>
      <dsp:spPr>
        <a:xfrm>
          <a:off x="4597290" y="1050432"/>
          <a:ext cx="3665152" cy="20475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ja-JP" altLang="en-US" sz="2900" kern="1200" dirty="0"/>
            <a:t>若者の所得が低く、結婚に踏み切ることを躊躇している。</a:t>
          </a:r>
          <a:endParaRPr lang="en-US" sz="2900" kern="1200" dirty="0"/>
        </a:p>
      </dsp:txBody>
      <dsp:txXfrm>
        <a:off x="4657260" y="1110402"/>
        <a:ext cx="3545212" cy="19275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0.03366</cdr:y>
    </cdr:from>
    <cdr:to>
      <cdr:x>0.09562</cdr:x>
      <cdr:y>0.09775</cdr:y>
    </cdr:to>
    <cdr:sp macro="" textlink="">
      <cdr:nvSpPr>
        <cdr:cNvPr id="2" name="テキスト ボックス 1">
          <a:extLst xmlns:a="http://schemas.openxmlformats.org/drawingml/2006/main">
            <a:ext uri="{FF2B5EF4-FFF2-40B4-BE49-F238E27FC236}">
              <a16:creationId xmlns:a16="http://schemas.microsoft.com/office/drawing/2014/main" id="{E6601B0A-EAF9-6449-7B32-1B82EB4D9978}"/>
            </a:ext>
          </a:extLst>
        </cdr:cNvPr>
        <cdr:cNvSpPr txBox="1"/>
      </cdr:nvSpPr>
      <cdr:spPr>
        <a:xfrm xmlns:a="http://schemas.openxmlformats.org/drawingml/2006/main">
          <a:off x="-53752" y="172077"/>
          <a:ext cx="864096" cy="327655"/>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1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1543" cy="333454"/>
          </a:xfrm>
          <a:prstGeom prst="rect">
            <a:avLst/>
          </a:prstGeom>
        </p:spPr>
        <p:txBody>
          <a:bodyPr vert="horz" lIns="91312" tIns="45656" rIns="91312" bIns="45656" rtlCol="0"/>
          <a:lstStyle>
            <a:lvl1pPr algn="l" eaLnBrk="1" hangingPunct="1">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5622798" y="0"/>
            <a:ext cx="4301543" cy="333454"/>
          </a:xfrm>
          <a:prstGeom prst="rect">
            <a:avLst/>
          </a:prstGeom>
        </p:spPr>
        <p:txBody>
          <a:bodyPr vert="horz" lIns="91312" tIns="45656" rIns="91312" bIns="45656" rtlCol="0"/>
          <a:lstStyle>
            <a:lvl1pPr algn="r" eaLnBrk="1" hangingPunct="1">
              <a:defRPr sz="1200">
                <a:ea typeface="ＭＳ Ｐゴシック" pitchFamily="50" charset="-128"/>
              </a:defRPr>
            </a:lvl1pPr>
          </a:lstStyle>
          <a:p>
            <a:pPr>
              <a:defRPr/>
            </a:pPr>
            <a:fld id="{39B79582-789A-42A6-AFFC-ED23FA4F94B2}" type="datetimeFigureOut">
              <a:rPr lang="ja-JP" altLang="en-US"/>
              <a:pPr>
                <a:defRPr/>
              </a:pPr>
              <a:t>2024/9/30</a:t>
            </a:fld>
            <a:endParaRPr lang="ja-JP" altLang="en-US" dirty="0"/>
          </a:p>
        </p:txBody>
      </p:sp>
      <p:sp>
        <p:nvSpPr>
          <p:cNvPr id="4" name="フッター プレースホルダ 3"/>
          <p:cNvSpPr>
            <a:spLocks noGrp="1"/>
          </p:cNvSpPr>
          <p:nvPr>
            <p:ph type="ftr" sz="quarter" idx="2"/>
          </p:nvPr>
        </p:nvSpPr>
        <p:spPr>
          <a:xfrm>
            <a:off x="1" y="6334477"/>
            <a:ext cx="4301543" cy="333454"/>
          </a:xfrm>
          <a:prstGeom prst="rect">
            <a:avLst/>
          </a:prstGeom>
        </p:spPr>
        <p:txBody>
          <a:bodyPr vert="horz" lIns="91312" tIns="45656" rIns="91312" bIns="45656" rtlCol="0" anchor="b"/>
          <a:lstStyle>
            <a:lvl1pPr algn="l" eaLnBrk="1" hangingPunct="1">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5622798" y="6334477"/>
            <a:ext cx="4301543" cy="333454"/>
          </a:xfrm>
          <a:prstGeom prst="rect">
            <a:avLst/>
          </a:prstGeom>
        </p:spPr>
        <p:txBody>
          <a:bodyPr vert="horz" wrap="square" lIns="91312" tIns="45656" rIns="91312" bIns="45656" numCol="1" anchor="b" anchorCtr="0" compatLnSpc="1">
            <a:prstTxWarp prst="textNoShape">
              <a:avLst/>
            </a:prstTxWarp>
          </a:bodyPr>
          <a:lstStyle>
            <a:lvl1pPr algn="r" eaLnBrk="1" hangingPunct="1">
              <a:defRPr sz="1200"/>
            </a:lvl1pPr>
          </a:lstStyle>
          <a:p>
            <a:pPr>
              <a:defRPr/>
            </a:pPr>
            <a:fld id="{F8812728-2ECF-408A-AC41-2D206D00D236}" type="slidenum">
              <a:rPr lang="ja-JP" altLang="en-US"/>
              <a:pPr>
                <a:defRPr/>
              </a:pPr>
              <a:t>‹#›</a:t>
            </a:fld>
            <a:endParaRPr lang="ja-JP" altLang="en-US"/>
          </a:p>
        </p:txBody>
      </p:sp>
    </p:spTree>
    <p:extLst>
      <p:ext uri="{BB962C8B-B14F-4D97-AF65-F5344CB8AC3E}">
        <p14:creationId xmlns:p14="http://schemas.microsoft.com/office/powerpoint/2010/main" val="4086697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4301543" cy="33345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charset="-128"/>
              </a:defRPr>
            </a:lvl1pPr>
          </a:lstStyle>
          <a:p>
            <a:pPr>
              <a:defRPr/>
            </a:pPr>
            <a:endParaRPr lang="en-US" altLang="ja-JP"/>
          </a:p>
        </p:txBody>
      </p:sp>
      <p:sp>
        <p:nvSpPr>
          <p:cNvPr id="35843" name="Rectangle 3"/>
          <p:cNvSpPr>
            <a:spLocks noGrp="1" noChangeArrowheads="1"/>
          </p:cNvSpPr>
          <p:nvPr>
            <p:ph type="dt" idx="1"/>
          </p:nvPr>
        </p:nvSpPr>
        <p:spPr bwMode="auto">
          <a:xfrm>
            <a:off x="5622798" y="0"/>
            <a:ext cx="4301543" cy="33345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charset="-128"/>
              </a:defRPr>
            </a:lvl1pPr>
          </a:lstStyle>
          <a:p>
            <a:pPr>
              <a:defRPr/>
            </a:pPr>
            <a:fld id="{B3AF56F6-2833-467F-999C-73E6FD7A235A}" type="datetimeFigureOut">
              <a:rPr lang="ja-JP" altLang="en-US"/>
              <a:pPr>
                <a:defRPr/>
              </a:pPr>
              <a:t>2024/9/30</a:t>
            </a:fld>
            <a:endParaRPr lang="en-US" altLang="ja-JP" dirty="0"/>
          </a:p>
        </p:txBody>
      </p:sp>
      <p:sp>
        <p:nvSpPr>
          <p:cNvPr id="64516" name="Rectangle 4"/>
          <p:cNvSpPr>
            <a:spLocks noGrp="1" noRot="1" noChangeAspect="1" noChangeArrowheads="1" noTextEdit="1"/>
          </p:cNvSpPr>
          <p:nvPr>
            <p:ph type="sldImg" idx="2"/>
          </p:nvPr>
        </p:nvSpPr>
        <p:spPr bwMode="auto">
          <a:xfrm>
            <a:off x="3295650" y="500063"/>
            <a:ext cx="3335338" cy="2500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92664" y="3167818"/>
            <a:ext cx="7941310" cy="3001090"/>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5846" name="Rectangle 6"/>
          <p:cNvSpPr>
            <a:spLocks noGrp="1" noChangeArrowheads="1"/>
          </p:cNvSpPr>
          <p:nvPr>
            <p:ph type="ftr" sz="quarter" idx="4"/>
          </p:nvPr>
        </p:nvSpPr>
        <p:spPr bwMode="auto">
          <a:xfrm>
            <a:off x="1" y="6334477"/>
            <a:ext cx="4301543" cy="333454"/>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charset="-128"/>
              </a:defRPr>
            </a:lvl1pPr>
          </a:lstStyle>
          <a:p>
            <a:pPr>
              <a:defRPr/>
            </a:pPr>
            <a:endParaRPr lang="en-US" altLang="ja-JP"/>
          </a:p>
        </p:txBody>
      </p:sp>
      <p:sp>
        <p:nvSpPr>
          <p:cNvPr id="35847" name="Rectangle 7"/>
          <p:cNvSpPr>
            <a:spLocks noGrp="1" noChangeArrowheads="1"/>
          </p:cNvSpPr>
          <p:nvPr>
            <p:ph type="sldNum" sz="quarter" idx="5"/>
          </p:nvPr>
        </p:nvSpPr>
        <p:spPr bwMode="auto">
          <a:xfrm>
            <a:off x="5622798" y="6334477"/>
            <a:ext cx="4301543" cy="333454"/>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a:defRPr sz="1200"/>
            </a:lvl1pPr>
          </a:lstStyle>
          <a:p>
            <a:pPr>
              <a:defRPr/>
            </a:pPr>
            <a:fld id="{0D31F8A5-D1B4-4D87-91EC-B78B8C96DC44}" type="slidenum">
              <a:rPr lang="ja-JP" altLang="en-US"/>
              <a:pPr>
                <a:defRPr/>
              </a:pPr>
              <a:t>‹#›</a:t>
            </a:fld>
            <a:endParaRPr lang="en-US" altLang="ja-JP"/>
          </a:p>
        </p:txBody>
      </p:sp>
    </p:spTree>
    <p:extLst>
      <p:ext uri="{BB962C8B-B14F-4D97-AF65-F5344CB8AC3E}">
        <p14:creationId xmlns:p14="http://schemas.microsoft.com/office/powerpoint/2010/main" val="14017510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4</a:t>
            </a:fld>
            <a:endParaRPr lang="en-US" altLang="ja-JP"/>
          </a:p>
        </p:txBody>
      </p:sp>
    </p:spTree>
    <p:extLst>
      <p:ext uri="{BB962C8B-B14F-4D97-AF65-F5344CB8AC3E}">
        <p14:creationId xmlns:p14="http://schemas.microsoft.com/office/powerpoint/2010/main" val="392055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5</a:t>
            </a:fld>
            <a:endParaRPr lang="en-US" altLang="ja-JP"/>
          </a:p>
        </p:txBody>
      </p:sp>
    </p:spTree>
    <p:extLst>
      <p:ext uri="{BB962C8B-B14F-4D97-AF65-F5344CB8AC3E}">
        <p14:creationId xmlns:p14="http://schemas.microsoft.com/office/powerpoint/2010/main" val="25088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000000"/>
                </a:solidFill>
                <a:effectLst/>
                <a:latin typeface="Montserrat" panose="020B0604020202020204" pitchFamily="2" charset="0"/>
              </a:rPr>
              <a:t>In 2019, there were 598,965 marriages in Japan, according to statistics issued by the Ministry of Health, Labor, and Welfare, an increase of more than 12,000 compared to 2018. The number of marriages began to decline in Japan after reaching a peak of 1.1 million in 1972. Although there was a temporary upturn in the 1990s, the number again began to trend downward in the new millennium. In 2019, marriages increased year on year for the first time in seven years, apparently as a result of the start of the Reiwa era, which many couples saw as an auspicious time to wed.</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15</a:t>
            </a:fld>
            <a:endParaRPr lang="en-US" altLang="ja-JP"/>
          </a:p>
        </p:txBody>
      </p:sp>
    </p:spTree>
    <p:extLst>
      <p:ext uri="{BB962C8B-B14F-4D97-AF65-F5344CB8AC3E}">
        <p14:creationId xmlns:p14="http://schemas.microsoft.com/office/powerpoint/2010/main" val="169147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27</a:t>
            </a:fld>
            <a:endParaRPr lang="en-US" altLang="ja-JP"/>
          </a:p>
        </p:txBody>
      </p:sp>
    </p:spTree>
    <p:extLst>
      <p:ext uri="{BB962C8B-B14F-4D97-AF65-F5344CB8AC3E}">
        <p14:creationId xmlns:p14="http://schemas.microsoft.com/office/powerpoint/2010/main" val="165653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of 2021, Japan's energy supply composition was dominated by imports, with fossil fuels (coal, petroleum, and natural gas) accounting for more than 80% of the country's total primary energy supply. Nuclear energy was also a significant source, providing about 5-7% of the total energy supply. Renewable energy sources, including hydro, solar, and wind power, accounted for about 10% of the country's total energy supply. Japan has been increasing its efforts to reduce its dependence on fossil fuels and increase its use of renewable energy sources in recent years, particularly following the 2011 Fukushima disaster.</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29</a:t>
            </a:fld>
            <a:endParaRPr lang="en-US" altLang="ja-JP"/>
          </a:p>
        </p:txBody>
      </p:sp>
    </p:spTree>
    <p:extLst>
      <p:ext uri="{BB962C8B-B14F-4D97-AF65-F5344CB8AC3E}">
        <p14:creationId xmlns:p14="http://schemas.microsoft.com/office/powerpoint/2010/main" val="73629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D31F8A5-D1B4-4D87-91EC-B78B8C96DC44}" type="slidenum">
              <a:rPr lang="ja-JP" altLang="en-US" smtClean="0"/>
              <a:pPr>
                <a:defRPr/>
              </a:pPr>
              <a:t>30</a:t>
            </a:fld>
            <a:endParaRPr lang="en-US" altLang="ja-JP"/>
          </a:p>
        </p:txBody>
      </p:sp>
    </p:spTree>
    <p:extLst>
      <p:ext uri="{BB962C8B-B14F-4D97-AF65-F5344CB8AC3E}">
        <p14:creationId xmlns:p14="http://schemas.microsoft.com/office/powerpoint/2010/main" val="1730394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B75F6-27E1-F38A-790F-F66D29CEAD84}"/>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737EF04-B565-F3F8-79C0-4486DB924E7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CC253D-47CB-AF80-2B29-FE66CD38A7A0}"/>
              </a:ext>
            </a:extLst>
          </p:cNvPr>
          <p:cNvSpPr>
            <a:spLocks noGrp="1"/>
          </p:cNvSpPr>
          <p:nvPr>
            <p:ph type="dt" sz="half" idx="10"/>
          </p:nvPr>
        </p:nvSpPr>
        <p:spPr/>
        <p:txBody>
          <a:bodyPr/>
          <a:lstStyle/>
          <a:p>
            <a:pPr>
              <a:defRPr/>
            </a:pPr>
            <a:fld id="{A455664C-04F9-458D-92DC-528035019944}"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68AB093B-3EF3-26B0-3893-A78C1A725C0C}"/>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5D07DDB4-1B04-9D31-7A26-07A18677DBC8}"/>
              </a:ext>
            </a:extLst>
          </p:cNvPr>
          <p:cNvSpPr>
            <a:spLocks noGrp="1"/>
          </p:cNvSpPr>
          <p:nvPr>
            <p:ph type="sldNum" sz="quarter" idx="12"/>
          </p:nvPr>
        </p:nvSpPr>
        <p:spPr/>
        <p:txBody>
          <a:bodyPr/>
          <a:lstStyle/>
          <a:p>
            <a:pPr>
              <a:defRPr/>
            </a:pPr>
            <a:fld id="{7690E502-2B78-4A9E-A708-78C7E79E2B8A}" type="slidenum">
              <a:rPr lang="en-US" altLang="ja-JP" smtClean="0"/>
              <a:pPr>
                <a:defRPr/>
              </a:pPr>
              <a:t>‹#›</a:t>
            </a:fld>
            <a:endParaRPr lang="en-US" altLang="ja-JP"/>
          </a:p>
        </p:txBody>
      </p:sp>
      <p:graphicFrame>
        <p:nvGraphicFramePr>
          <p:cNvPr id="7" name="Object 49">
            <a:extLst>
              <a:ext uri="{FF2B5EF4-FFF2-40B4-BE49-F238E27FC236}">
                <a16:creationId xmlns:a16="http://schemas.microsoft.com/office/drawing/2014/main" id="{D6874D02-4D92-27B5-36C0-655ED4B8AE59}"/>
              </a:ext>
            </a:extLst>
          </p:cNvPr>
          <p:cNvGraphicFramePr>
            <a:graphicFrameLocks noChangeAspect="1"/>
          </p:cNvGraphicFramePr>
          <p:nvPr userDrawn="1"/>
        </p:nvGraphicFramePr>
        <p:xfrm>
          <a:off x="7451725" y="4868863"/>
          <a:ext cx="1181100" cy="1327150"/>
        </p:xfrm>
        <a:graphic>
          <a:graphicData uri="http://schemas.openxmlformats.org/presentationml/2006/ole">
            <mc:AlternateContent xmlns:mc="http://schemas.openxmlformats.org/markup-compatibility/2006">
              <mc:Choice xmlns:v="urn:schemas-microsoft-com:vml" Requires="v">
                <p:oleObj name="Photo Editor 写真" r:id="rId2" imgW="17723810" imgH="19914286" progId="">
                  <p:embed/>
                </p:oleObj>
              </mc:Choice>
              <mc:Fallback>
                <p:oleObj name="Photo Editor 写真" r:id="rId2" imgW="17723810" imgH="19914286" progId="">
                  <p:embed/>
                  <p:pic>
                    <p:nvPicPr>
                      <p:cNvPr id="7" name="Object 49">
                        <a:extLst>
                          <a:ext uri="{FF2B5EF4-FFF2-40B4-BE49-F238E27FC236}">
                            <a16:creationId xmlns:a16="http://schemas.microsoft.com/office/drawing/2014/main" id="{D6874D02-4D92-27B5-36C0-655ED4B8A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868863"/>
                        <a:ext cx="11811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626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90CF1-4712-7E67-03F9-F3F30BC09E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40C007-C210-4521-5544-13CA743243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C11B40-96DB-04C5-E4F5-3C6E60DCC50C}"/>
              </a:ext>
            </a:extLst>
          </p:cNvPr>
          <p:cNvSpPr>
            <a:spLocks noGrp="1"/>
          </p:cNvSpPr>
          <p:nvPr>
            <p:ph type="dt" sz="half" idx="10"/>
          </p:nvPr>
        </p:nvSpPr>
        <p:spPr/>
        <p:txBody>
          <a:bodyPr/>
          <a:lstStyle/>
          <a:p>
            <a:pPr>
              <a:defRPr/>
            </a:pPr>
            <a:fld id="{59EF2CAC-3EDD-4467-ABD5-BF4D527DE54F}"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82AA91A4-8DED-F095-D7C5-3D6D09B35A0F}"/>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1D573DEA-44F9-C6B4-DF26-4EBF80322F05}"/>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379818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CF77964-D330-AD9A-3C40-DD744844A9E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9E512-62D0-FE57-36F2-7E48FBD697A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8E4701-1C9B-D71C-A477-9231C3F7D7D5}"/>
              </a:ext>
            </a:extLst>
          </p:cNvPr>
          <p:cNvSpPr>
            <a:spLocks noGrp="1"/>
          </p:cNvSpPr>
          <p:nvPr>
            <p:ph type="dt" sz="half" idx="10"/>
          </p:nvPr>
        </p:nvSpPr>
        <p:spPr/>
        <p:txBody>
          <a:bodyPr/>
          <a:lstStyle/>
          <a:p>
            <a:pPr>
              <a:defRPr/>
            </a:pPr>
            <a:fld id="{01A25267-27B1-4F46-9EBC-40EAC9619E67}"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0B066993-5AB8-3D60-BD74-71BB3E2197EB}"/>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C1CDD104-6771-99D7-CA11-EA5DA09B4509}"/>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203666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D600C-504E-2BA9-24D4-58F86239254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2D6354-8C1B-6881-C563-1582F22D9B1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738AA9-7E0D-2B77-26A9-C28F02090E70}"/>
              </a:ext>
            </a:extLst>
          </p:cNvPr>
          <p:cNvSpPr>
            <a:spLocks noGrp="1"/>
          </p:cNvSpPr>
          <p:nvPr>
            <p:ph type="dt" sz="half" idx="10"/>
          </p:nvPr>
        </p:nvSpPr>
        <p:spPr/>
        <p:txBody>
          <a:bodyPr/>
          <a:lstStyle/>
          <a:p>
            <a:pPr>
              <a:defRPr/>
            </a:pPr>
            <a:fld id="{D103489D-64B8-490F-BC9F-72CA6480D7F6}"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90BE8110-D098-2980-CA34-1FBB9C62D97C}"/>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E77113C0-B183-4B2E-60EC-74956EE11DA6}"/>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90844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D2A10-DFF0-7FAD-4B73-F551A1CB96C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3F604F-1A8A-6FE4-BA3C-49A6F50E1FB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A94E4F-D5A2-D1B7-2DD0-9BE28E29744C}"/>
              </a:ext>
            </a:extLst>
          </p:cNvPr>
          <p:cNvSpPr>
            <a:spLocks noGrp="1"/>
          </p:cNvSpPr>
          <p:nvPr>
            <p:ph type="dt" sz="half" idx="10"/>
          </p:nvPr>
        </p:nvSpPr>
        <p:spPr/>
        <p:txBody>
          <a:bodyPr/>
          <a:lstStyle/>
          <a:p>
            <a:pPr>
              <a:defRPr/>
            </a:pPr>
            <a:fld id="{F49EA394-AB67-4D3D-970E-4496EF883B29}"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26F2A9CB-50EA-74DA-D7A1-7BC6464021CB}"/>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9364FCFA-0FAD-FCC6-44E2-F7909ED2E398}"/>
              </a:ext>
            </a:extLst>
          </p:cNvPr>
          <p:cNvSpPr>
            <a:spLocks noGrp="1"/>
          </p:cNvSpPr>
          <p:nvPr>
            <p:ph type="sldNum" sz="quarter" idx="12"/>
          </p:nvPr>
        </p:nvSpPr>
        <p:spPr/>
        <p:txBody>
          <a:bodyPr/>
          <a:lstStyle/>
          <a:p>
            <a:pPr>
              <a:defRPr/>
            </a:pPr>
            <a:fld id="{9BFAD2D5-1050-4364-84D4-A9E2B7D45121}" type="slidenum">
              <a:rPr lang="en-US" altLang="ja-JP" smtClean="0"/>
              <a:pPr>
                <a:defRPr/>
              </a:pPr>
              <a:t>‹#›</a:t>
            </a:fld>
            <a:endParaRPr lang="en-US" altLang="ja-JP"/>
          </a:p>
        </p:txBody>
      </p:sp>
    </p:spTree>
    <p:extLst>
      <p:ext uri="{BB962C8B-B14F-4D97-AF65-F5344CB8AC3E}">
        <p14:creationId xmlns:p14="http://schemas.microsoft.com/office/powerpoint/2010/main" val="154024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93039-B186-5E0D-ABB8-22C197FF60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4787F8-FA5C-4057-E05D-80819AF10F3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9F94C69-EA24-B584-600E-7C7C06F1125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7D0F8A-541F-C13E-9EC3-B7F253EC4E8E}"/>
              </a:ext>
            </a:extLst>
          </p:cNvPr>
          <p:cNvSpPr>
            <a:spLocks noGrp="1"/>
          </p:cNvSpPr>
          <p:nvPr>
            <p:ph type="dt" sz="half" idx="10"/>
          </p:nvPr>
        </p:nvSpPr>
        <p:spPr/>
        <p:txBody>
          <a:bodyPr/>
          <a:lstStyle/>
          <a:p>
            <a:pPr>
              <a:defRPr/>
            </a:pPr>
            <a:fld id="{CAB16206-2901-48C1-BAF6-626D3FFBA6B0}" type="datetime1">
              <a:rPr lang="ja-JP" altLang="en-US" smtClean="0"/>
              <a:t>2024/9/30</a:t>
            </a:fld>
            <a:endParaRPr lang="en-US" altLang="ja-JP" dirty="0"/>
          </a:p>
        </p:txBody>
      </p:sp>
      <p:sp>
        <p:nvSpPr>
          <p:cNvPr id="6" name="フッター プレースホルダー 5">
            <a:extLst>
              <a:ext uri="{FF2B5EF4-FFF2-40B4-BE49-F238E27FC236}">
                <a16:creationId xmlns:a16="http://schemas.microsoft.com/office/drawing/2014/main" id="{0BD7DD87-FFEC-E49B-6553-295A069B33CF}"/>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D1D7439E-BCE6-8EFA-F518-26D77EC55B04}"/>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252610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259E5-49AE-07CE-F838-216B68BE94F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5773F-36B0-6E4E-D192-D652F88E39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2D57CF-DC55-6CDE-A041-D281A93AECB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471B7C-0AEA-E2C2-5472-43FA9022D7A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DE0E182-15C0-3A8B-B4E9-77639579FFF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9990D6-92F9-5584-CAF3-2DD74AAAD1B4}"/>
              </a:ext>
            </a:extLst>
          </p:cNvPr>
          <p:cNvSpPr>
            <a:spLocks noGrp="1"/>
          </p:cNvSpPr>
          <p:nvPr>
            <p:ph type="dt" sz="half" idx="10"/>
          </p:nvPr>
        </p:nvSpPr>
        <p:spPr/>
        <p:txBody>
          <a:bodyPr/>
          <a:lstStyle/>
          <a:p>
            <a:pPr>
              <a:defRPr/>
            </a:pPr>
            <a:fld id="{40576C69-1E23-4753-A595-0F7003C85F73}" type="datetime1">
              <a:rPr lang="ja-JP" altLang="en-US" smtClean="0"/>
              <a:t>2024/9/30</a:t>
            </a:fld>
            <a:endParaRPr lang="en-US" altLang="ja-JP" dirty="0"/>
          </a:p>
        </p:txBody>
      </p:sp>
      <p:sp>
        <p:nvSpPr>
          <p:cNvPr id="8" name="フッター プレースホルダー 7">
            <a:extLst>
              <a:ext uri="{FF2B5EF4-FFF2-40B4-BE49-F238E27FC236}">
                <a16:creationId xmlns:a16="http://schemas.microsoft.com/office/drawing/2014/main" id="{04F54ECA-E1D3-366F-4D7B-1C386D79CFF8}"/>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F23E1950-DFDA-B004-742C-C32B5F08AD80}"/>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55847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07579-50A6-EB34-1C9A-EF4532081CF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5BE5E3-9221-62BB-21EB-5BFA185A3213}"/>
              </a:ext>
            </a:extLst>
          </p:cNvPr>
          <p:cNvSpPr>
            <a:spLocks noGrp="1"/>
          </p:cNvSpPr>
          <p:nvPr>
            <p:ph type="dt" sz="half" idx="10"/>
          </p:nvPr>
        </p:nvSpPr>
        <p:spPr/>
        <p:txBody>
          <a:bodyPr/>
          <a:lstStyle/>
          <a:p>
            <a:pPr>
              <a:defRPr/>
            </a:pPr>
            <a:fld id="{783B6AA0-0E3D-437A-858E-DFCF6F1A82BE}" type="datetime1">
              <a:rPr lang="ja-JP" altLang="en-US" smtClean="0"/>
              <a:t>2024/9/30</a:t>
            </a:fld>
            <a:endParaRPr lang="en-US" altLang="ja-JP" dirty="0"/>
          </a:p>
        </p:txBody>
      </p:sp>
      <p:sp>
        <p:nvSpPr>
          <p:cNvPr id="4" name="フッター プレースホルダー 3">
            <a:extLst>
              <a:ext uri="{FF2B5EF4-FFF2-40B4-BE49-F238E27FC236}">
                <a16:creationId xmlns:a16="http://schemas.microsoft.com/office/drawing/2014/main" id="{2E1AC5D8-E2C9-E8B3-2968-83F56DBFC72F}"/>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E35BFA71-A4C8-A414-6C94-C41E013F20FE}"/>
              </a:ext>
            </a:extLst>
          </p:cNvPr>
          <p:cNvSpPr>
            <a:spLocks noGrp="1"/>
          </p:cNvSpPr>
          <p:nvPr>
            <p:ph type="sldNum" sz="quarter" idx="12"/>
          </p:nvPr>
        </p:nvSpPr>
        <p:spPr/>
        <p:txBody>
          <a:bodyPr/>
          <a:lstStyle/>
          <a:p>
            <a:pPr>
              <a:defRPr/>
            </a:pPr>
            <a:fld id="{EC64CD74-0095-4433-87E1-142F0AFED351}" type="slidenum">
              <a:rPr lang="en-US" altLang="ja-JP" smtClean="0"/>
              <a:pPr>
                <a:defRPr/>
              </a:pPr>
              <a:t>‹#›</a:t>
            </a:fld>
            <a:endParaRPr lang="en-US" altLang="ja-JP"/>
          </a:p>
        </p:txBody>
      </p:sp>
    </p:spTree>
    <p:extLst>
      <p:ext uri="{BB962C8B-B14F-4D97-AF65-F5344CB8AC3E}">
        <p14:creationId xmlns:p14="http://schemas.microsoft.com/office/powerpoint/2010/main" val="123759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2CA82F9-2310-8D43-9488-585CDA5475B4}"/>
              </a:ext>
            </a:extLst>
          </p:cNvPr>
          <p:cNvSpPr>
            <a:spLocks noGrp="1"/>
          </p:cNvSpPr>
          <p:nvPr>
            <p:ph type="dt" sz="half" idx="10"/>
          </p:nvPr>
        </p:nvSpPr>
        <p:spPr/>
        <p:txBody>
          <a:bodyPr/>
          <a:lstStyle/>
          <a:p>
            <a:pPr>
              <a:defRPr/>
            </a:pPr>
            <a:fld id="{00F990F5-1D14-455F-92F4-6B6F291BA8FC}" type="datetime1">
              <a:rPr lang="ja-JP" altLang="en-US" smtClean="0"/>
              <a:t>2024/9/30</a:t>
            </a:fld>
            <a:endParaRPr lang="en-US" altLang="ja-JP" dirty="0"/>
          </a:p>
        </p:txBody>
      </p:sp>
      <p:sp>
        <p:nvSpPr>
          <p:cNvPr id="3" name="フッター プレースホルダー 2">
            <a:extLst>
              <a:ext uri="{FF2B5EF4-FFF2-40B4-BE49-F238E27FC236}">
                <a16:creationId xmlns:a16="http://schemas.microsoft.com/office/drawing/2014/main" id="{9A782C76-D317-516E-F73C-AC9ECF3E5C47}"/>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EABDA3E2-4FD6-9891-CFE5-E86BD2515B90}"/>
              </a:ext>
            </a:extLst>
          </p:cNvPr>
          <p:cNvSpPr>
            <a:spLocks noGrp="1"/>
          </p:cNvSpPr>
          <p:nvPr>
            <p:ph type="sldNum" sz="quarter" idx="12"/>
          </p:nvPr>
        </p:nvSpPr>
        <p:spPr/>
        <p:txBody>
          <a:bodyPr/>
          <a:lstStyle/>
          <a:p>
            <a:pPr>
              <a:defRPr/>
            </a:pPr>
            <a:fld id="{4AF67B51-5E43-40E4-838C-14C64439C119}" type="slidenum">
              <a:rPr lang="en-US" altLang="ja-JP" smtClean="0"/>
              <a:pPr>
                <a:defRPr/>
              </a:pPr>
              <a:t>‹#›</a:t>
            </a:fld>
            <a:endParaRPr lang="en-US" altLang="ja-JP"/>
          </a:p>
        </p:txBody>
      </p:sp>
    </p:spTree>
    <p:extLst>
      <p:ext uri="{BB962C8B-B14F-4D97-AF65-F5344CB8AC3E}">
        <p14:creationId xmlns:p14="http://schemas.microsoft.com/office/powerpoint/2010/main" val="21942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8DC88-327B-1A17-EED4-4D1930408BB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749682-D1AA-882D-5928-AEFFF65521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03F5DD-D006-4D10-6B9F-EF84051AAF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29C1C43-1A8A-5B77-234E-B59A22FC11DC}"/>
              </a:ext>
            </a:extLst>
          </p:cNvPr>
          <p:cNvSpPr>
            <a:spLocks noGrp="1"/>
          </p:cNvSpPr>
          <p:nvPr>
            <p:ph type="dt" sz="half" idx="10"/>
          </p:nvPr>
        </p:nvSpPr>
        <p:spPr/>
        <p:txBody>
          <a:bodyPr/>
          <a:lstStyle/>
          <a:p>
            <a:pPr>
              <a:defRPr/>
            </a:pPr>
            <a:fld id="{7A19F105-EB60-4324-A9BF-7E298FFD6EB5}" type="datetime1">
              <a:rPr lang="ja-JP" altLang="en-US" smtClean="0"/>
              <a:t>2024/9/30</a:t>
            </a:fld>
            <a:endParaRPr lang="en-US" altLang="ja-JP" dirty="0"/>
          </a:p>
        </p:txBody>
      </p:sp>
      <p:sp>
        <p:nvSpPr>
          <p:cNvPr id="6" name="フッター プレースホルダー 5">
            <a:extLst>
              <a:ext uri="{FF2B5EF4-FFF2-40B4-BE49-F238E27FC236}">
                <a16:creationId xmlns:a16="http://schemas.microsoft.com/office/drawing/2014/main" id="{A118E0E8-667C-B1D3-8225-B5A4947C88A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3795D3FE-A0D8-EE79-8F70-3B622A606ED9}"/>
              </a:ext>
            </a:extLst>
          </p:cNvPr>
          <p:cNvSpPr>
            <a:spLocks noGrp="1"/>
          </p:cNvSpPr>
          <p:nvPr>
            <p:ph type="sldNum" sz="quarter" idx="12"/>
          </p:nvPr>
        </p:nvSpPr>
        <p:spPr/>
        <p:txBody>
          <a:body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241158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A9343-491B-712C-4144-593A692C677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B02CB64-F34A-4806-C394-0E51B9C74A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354B6E7C-3C66-B8DE-DDA2-CBBEC16D25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D9DDA4-903A-D79B-1DEA-617D520D23B4}"/>
              </a:ext>
            </a:extLst>
          </p:cNvPr>
          <p:cNvSpPr>
            <a:spLocks noGrp="1"/>
          </p:cNvSpPr>
          <p:nvPr>
            <p:ph type="dt" sz="half" idx="10"/>
          </p:nvPr>
        </p:nvSpPr>
        <p:spPr/>
        <p:txBody>
          <a:bodyPr/>
          <a:lstStyle/>
          <a:p>
            <a:pPr>
              <a:defRPr/>
            </a:pPr>
            <a:fld id="{FE1D88EA-9034-4DE7-A717-0C8E1C280E5E}" type="datetime1">
              <a:rPr lang="ja-JP" altLang="en-US" smtClean="0"/>
              <a:t>2024/9/30</a:t>
            </a:fld>
            <a:endParaRPr lang="en-US" altLang="ja-JP" dirty="0"/>
          </a:p>
        </p:txBody>
      </p:sp>
      <p:sp>
        <p:nvSpPr>
          <p:cNvPr id="6" name="フッター プレースホルダー 5">
            <a:extLst>
              <a:ext uri="{FF2B5EF4-FFF2-40B4-BE49-F238E27FC236}">
                <a16:creationId xmlns:a16="http://schemas.microsoft.com/office/drawing/2014/main" id="{3010C5C1-E647-D2CC-3B0C-87BD0F8564AB}"/>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08F0612E-F2BE-D2F9-BA07-B7034DF8024A}"/>
              </a:ext>
            </a:extLst>
          </p:cNvPr>
          <p:cNvSpPr>
            <a:spLocks noGrp="1"/>
          </p:cNvSpPr>
          <p:nvPr>
            <p:ph type="sldNum" sz="quarter" idx="12"/>
          </p:nvPr>
        </p:nvSpPr>
        <p:spPr/>
        <p:txBody>
          <a:bodyPr/>
          <a:lstStyle/>
          <a:p>
            <a:pPr>
              <a:defRPr/>
            </a:pPr>
            <a:fld id="{5262607A-046B-4C0C-9019-8B05DFED0C0B}" type="slidenum">
              <a:rPr lang="en-US" altLang="ja-JP" smtClean="0"/>
              <a:pPr>
                <a:defRPr/>
              </a:pPr>
              <a:t>‹#›</a:t>
            </a:fld>
            <a:endParaRPr lang="en-US" altLang="ja-JP"/>
          </a:p>
        </p:txBody>
      </p:sp>
    </p:spTree>
    <p:extLst>
      <p:ext uri="{BB962C8B-B14F-4D97-AF65-F5344CB8AC3E}">
        <p14:creationId xmlns:p14="http://schemas.microsoft.com/office/powerpoint/2010/main" val="117922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A189CB-3F94-E63A-4A5B-8422472938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F384F8-0774-3EAA-BB75-26860D1AC6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9FB515-3B70-A3FD-AE4E-61AA9E5DA1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52D1D02-9B8C-4FF2-A16A-9DE3B6720106}" type="datetime1">
              <a:rPr lang="ja-JP" altLang="en-US" smtClean="0"/>
              <a:t>2024/9/30</a:t>
            </a:fld>
            <a:endParaRPr lang="en-US" altLang="ja-JP" dirty="0"/>
          </a:p>
        </p:txBody>
      </p:sp>
      <p:sp>
        <p:nvSpPr>
          <p:cNvPr id="5" name="フッター プレースホルダー 4">
            <a:extLst>
              <a:ext uri="{FF2B5EF4-FFF2-40B4-BE49-F238E27FC236}">
                <a16:creationId xmlns:a16="http://schemas.microsoft.com/office/drawing/2014/main" id="{3BE3784C-5D1D-FE58-65DD-DE788FD1630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57816616-3C52-3874-A06B-8E56F8DAC1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1E0BF3C-06B2-49F1-B625-8887B162B8C6}" type="slidenum">
              <a:rPr lang="en-US" altLang="ja-JP" smtClean="0"/>
              <a:pPr>
                <a:defRPr/>
              </a:pPr>
              <a:t>‹#›</a:t>
            </a:fld>
            <a:endParaRPr lang="en-US" altLang="ja-JP"/>
          </a:p>
        </p:txBody>
      </p:sp>
    </p:spTree>
    <p:extLst>
      <p:ext uri="{BB962C8B-B14F-4D97-AF65-F5344CB8AC3E}">
        <p14:creationId xmlns:p14="http://schemas.microsoft.com/office/powerpoint/2010/main" val="3613977513"/>
      </p:ext>
    </p:extLst>
  </p:cSld>
  <p:clrMap bg1="lt1" tx1="dk1" bg2="lt2" tx2="dk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A28652C3-9043-8C43-E87D-8644EC1022D0}"/>
              </a:ext>
            </a:extLst>
          </p:cNvPr>
          <p:cNvSpPr>
            <a:spLocks noGrp="1"/>
          </p:cNvSpPr>
          <p:nvPr>
            <p:ph type="title"/>
          </p:nvPr>
        </p:nvSpPr>
        <p:spPr>
          <a:xfrm>
            <a:off x="1093303" y="1916832"/>
            <a:ext cx="6957394" cy="4752527"/>
          </a:xfrm>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1" lang="en-US" altLang="ja-JP" sz="5400" b="0" i="0" u="none" strike="noStrike" kern="0" cap="none" spc="0" normalizeH="0" baseline="0" noProof="0" dirty="0">
                <a:ln>
                  <a:noFill/>
                </a:ln>
                <a:solidFill>
                  <a:srgbClr val="006666"/>
                </a:solidFill>
                <a:effectLst>
                  <a:outerShdw blurRad="38100" dist="38100" dir="2700000" algn="tl">
                    <a:srgbClr val="C0C0C0"/>
                  </a:outerShdw>
                </a:effectLst>
                <a:uLnTx/>
                <a:uFillTx/>
                <a:latin typeface="Verdana"/>
                <a:ea typeface="ＭＳ Ｐゴシック"/>
                <a:cs typeface="+mj-cs"/>
              </a:rPr>
            </a:br>
            <a:br>
              <a:rPr kumimoji="1" lang="en-US" altLang="ja-JP" sz="5400" b="0" i="0" u="none" strike="noStrike" kern="0" cap="none" spc="0" normalizeH="0" baseline="0" noProof="0" dirty="0">
                <a:ln>
                  <a:noFill/>
                </a:ln>
                <a:solidFill>
                  <a:srgbClr val="006666"/>
                </a:solidFill>
                <a:effectLst>
                  <a:outerShdw blurRad="38100" dist="38100" dir="2700000" algn="tl">
                    <a:srgbClr val="C0C0C0"/>
                  </a:outerShdw>
                </a:effectLst>
                <a:uLnTx/>
                <a:uFillTx/>
                <a:latin typeface="Verdana"/>
                <a:ea typeface="ＭＳ Ｐゴシック"/>
                <a:cs typeface="+mj-cs"/>
              </a:rPr>
            </a:br>
            <a:r>
              <a:rPr lang="ja-JP" altLang="en-US" sz="2400" dirty="0">
                <a:solidFill>
                  <a:srgbClr val="006699"/>
                </a:solidFill>
                <a:latin typeface="Verdana" pitchFamily="34" charset="0"/>
                <a:ea typeface="ＭＳ Ｐゴシック" pitchFamily="50" charset="-128"/>
                <a:cs typeface="+mn-cs"/>
              </a:rPr>
              <a:t>前田　淳（まえだ　じゅん）</a:t>
            </a:r>
            <a:r>
              <a:rPr kumimoji="1" lang="en-US" altLang="ja-JP" sz="24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t> </a:t>
            </a:r>
            <a:br>
              <a:rPr kumimoji="1" lang="en-US" altLang="ja-JP" sz="24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br>
            <a:r>
              <a:rPr kumimoji="1" lang="en-US" altLang="ja-JP" sz="18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t>(</a:t>
            </a:r>
            <a:r>
              <a:rPr kumimoji="1" lang="ja-JP" altLang="en-US" sz="18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t>北九州市立大学</a:t>
            </a:r>
            <a:r>
              <a:rPr kumimoji="1" lang="en-US" altLang="ja-JP" sz="18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t>)</a:t>
            </a:r>
            <a:br>
              <a:rPr kumimoji="1" lang="en-US" altLang="ja-JP" sz="18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t>共同作成　魏　芳（ぎ　ほう）</a:t>
            </a:r>
            <a:br>
              <a:rPr kumimoji="1" lang="ja-JP" altLang="en-US" sz="2400" b="0" i="0" u="none" strike="noStrike" kern="1200" cap="none" spc="0" normalizeH="0" baseline="0" noProof="0" dirty="0">
                <a:ln>
                  <a:noFill/>
                </a:ln>
                <a:solidFill>
                  <a:srgbClr val="006699"/>
                </a:solidFill>
                <a:effectLst/>
                <a:uLnTx/>
                <a:uFillTx/>
                <a:latin typeface="Verdana" pitchFamily="34" charset="0"/>
                <a:ea typeface="ＭＳ Ｐゴシック" pitchFamily="50" charset="-128"/>
                <a:cs typeface="+mn-cs"/>
              </a:rPr>
            </a:br>
            <a:endParaRPr kumimoji="1" lang="en-US" altLang="ja-JP" sz="6300" kern="1200" dirty="0">
              <a:solidFill>
                <a:schemeClr val="tx1"/>
              </a:solidFill>
              <a:latin typeface="+mj-lt"/>
              <a:ea typeface="+mj-ea"/>
              <a:cs typeface="+mj-cs"/>
            </a:endParaRPr>
          </a:p>
        </p:txBody>
      </p:sp>
      <p:sp>
        <p:nvSpPr>
          <p:cNvPr id="39" name="Rectangle 3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図表 4">
            <a:extLst>
              <a:ext uri="{FF2B5EF4-FFF2-40B4-BE49-F238E27FC236}">
                <a16:creationId xmlns:a16="http://schemas.microsoft.com/office/drawing/2014/main" id="{F75FAAC2-0587-CC77-FE53-D3984108D79E}"/>
              </a:ext>
            </a:extLst>
          </p:cNvPr>
          <p:cNvGraphicFramePr/>
          <p:nvPr>
            <p:extLst>
              <p:ext uri="{D42A27DB-BD31-4B8C-83A1-F6EECF244321}">
                <p14:modId xmlns:p14="http://schemas.microsoft.com/office/powerpoint/2010/main" val="3549815919"/>
              </p:ext>
            </p:extLst>
          </p:nvPr>
        </p:nvGraphicFramePr>
        <p:xfrm>
          <a:off x="850306" y="1186745"/>
          <a:ext cx="7329125" cy="2971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10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F4CB41E-2AE3-04AC-7745-EB70C7C07DCF}"/>
              </a:ext>
            </a:extLst>
          </p:cNvPr>
          <p:cNvSpPr txBox="1">
            <a:spLocks/>
          </p:cNvSpPr>
          <p:nvPr/>
        </p:nvSpPr>
        <p:spPr>
          <a:xfrm>
            <a:off x="432044" y="239671"/>
            <a:ext cx="7992384" cy="66904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pPr>
              <a:defRPr/>
            </a:pPr>
            <a:r>
              <a:rPr lang="ja-JP" altLang="en-US" sz="2000" b="1" dirty="0">
                <a:solidFill>
                  <a:schemeClr val="tx1"/>
                </a:solidFill>
                <a:latin typeface="Verdana" panose="020B0604030504040204" pitchFamily="34" charset="0"/>
                <a:ea typeface="Verdana" panose="020B0604030504040204" pitchFamily="34" charset="0"/>
              </a:rPr>
              <a:t>図</a:t>
            </a:r>
            <a:r>
              <a:rPr lang="en-US" altLang="ja-JP" sz="2000" b="1" dirty="0">
                <a:solidFill>
                  <a:schemeClr val="tx1"/>
                </a:solidFill>
                <a:latin typeface="Verdana" panose="020B0604030504040204" pitchFamily="34" charset="0"/>
                <a:ea typeface="Verdana" panose="020B0604030504040204" pitchFamily="34" charset="0"/>
              </a:rPr>
              <a:t>-2: </a:t>
            </a:r>
            <a:r>
              <a:rPr lang="ja-JP" altLang="en-US" sz="2000" b="1" dirty="0">
                <a:solidFill>
                  <a:schemeClr val="tx1"/>
                </a:solidFill>
                <a:latin typeface="Verdana" panose="020B0604030504040204" pitchFamily="34" charset="0"/>
                <a:ea typeface="Verdana" panose="020B0604030504040204" pitchFamily="34" charset="0"/>
              </a:rPr>
              <a:t>日本の死亡率と出生率</a:t>
            </a:r>
            <a:endParaRPr lang="ja-JP" altLang="en-US" sz="2000" b="1" dirty="0">
              <a:solidFill>
                <a:schemeClr val="tx1"/>
              </a:solidFill>
              <a:latin typeface="Verdana" panose="020B0604030504040204" pitchFamily="34" charset="0"/>
            </a:endParaRPr>
          </a:p>
        </p:txBody>
      </p:sp>
      <p:sp>
        <p:nvSpPr>
          <p:cNvPr id="4" name="正方形/長方形 3">
            <a:extLst>
              <a:ext uri="{FF2B5EF4-FFF2-40B4-BE49-F238E27FC236}">
                <a16:creationId xmlns:a16="http://schemas.microsoft.com/office/drawing/2014/main" id="{9B558919-6271-4478-C02B-CD069402FA73}"/>
              </a:ext>
            </a:extLst>
          </p:cNvPr>
          <p:cNvSpPr/>
          <p:nvPr/>
        </p:nvSpPr>
        <p:spPr>
          <a:xfrm>
            <a:off x="683568" y="980728"/>
            <a:ext cx="7992384" cy="1077218"/>
          </a:xfrm>
          <a:prstGeom prst="rect">
            <a:avLst/>
          </a:prstGeom>
          <a:ln>
            <a:solidFill>
              <a:schemeClr val="tx1"/>
            </a:solidFill>
          </a:ln>
        </p:spPr>
        <p:txBody>
          <a:bodyPr wrap="square">
            <a:spAutoFit/>
          </a:bodyPr>
          <a:lstStyle/>
          <a:p>
            <a:r>
              <a:rPr lang="en-US" altLang="ja-JP" sz="2400" dirty="0"/>
              <a:t>2008</a:t>
            </a:r>
            <a:r>
              <a:rPr lang="ja-JP" altLang="en-US" sz="2400" dirty="0"/>
              <a:t>に、日本の人口は</a:t>
            </a:r>
            <a:r>
              <a:rPr lang="en-US" altLang="ja-JP" sz="2400" dirty="0"/>
              <a:t>1</a:t>
            </a:r>
            <a:r>
              <a:rPr lang="ja-JP" altLang="en-US" sz="2400" dirty="0"/>
              <a:t>億</a:t>
            </a:r>
            <a:r>
              <a:rPr lang="en-US" altLang="ja-JP" sz="2400" dirty="0"/>
              <a:t>2800</a:t>
            </a:r>
            <a:r>
              <a:rPr lang="ja-JP" altLang="en-US" sz="2400" dirty="0"/>
              <a:t>万人のピークに達し、その後、減少が続いている。</a:t>
            </a:r>
            <a:endParaRPr lang="en-US" altLang="ja-JP" sz="2400" dirty="0"/>
          </a:p>
          <a:p>
            <a:pPr marL="114300" indent="0" eaLnBrk="1" hangingPunct="1">
              <a:buFont typeface="Arial" pitchFamily="34" charset="0"/>
              <a:buNone/>
              <a:defRPr/>
            </a:pPr>
            <a:r>
              <a:rPr lang="en-US" altLang="ja-JP" sz="1600" dirty="0"/>
              <a:t>※</a:t>
            </a:r>
            <a:r>
              <a:rPr lang="ja-JP" altLang="en-US" sz="1600" dirty="0"/>
              <a:t>データは国立社会保障・人口問題研究所より。</a:t>
            </a:r>
            <a:endParaRPr lang="ja-JP" altLang="en-US" sz="3200" dirty="0"/>
          </a:p>
        </p:txBody>
      </p:sp>
      <p:graphicFrame>
        <p:nvGraphicFramePr>
          <p:cNvPr id="5" name="グラフ 4">
            <a:extLst>
              <a:ext uri="{FF2B5EF4-FFF2-40B4-BE49-F238E27FC236}">
                <a16:creationId xmlns:a16="http://schemas.microsoft.com/office/drawing/2014/main" id="{2CAF169D-08B1-D609-649A-3907D20D1E9A}"/>
              </a:ext>
            </a:extLst>
          </p:cNvPr>
          <p:cNvGraphicFramePr>
            <a:graphicFrameLocks/>
          </p:cNvGraphicFramePr>
          <p:nvPr>
            <p:extLst>
              <p:ext uri="{D42A27DB-BD31-4B8C-83A1-F6EECF244321}">
                <p14:modId xmlns:p14="http://schemas.microsoft.com/office/powerpoint/2010/main" val="366036522"/>
              </p:ext>
            </p:extLst>
          </p:nvPr>
        </p:nvGraphicFramePr>
        <p:xfrm>
          <a:off x="216020" y="2204864"/>
          <a:ext cx="8424432" cy="4413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197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633650" y="123249"/>
            <a:ext cx="8178799" cy="1135737"/>
          </a:xfrm>
        </p:spPr>
        <p:txBody>
          <a:bodyPr vert="horz" lIns="91440" tIns="45720" rIns="91440" bIns="45720" rtlCol="0" anchor="ctr">
            <a:normAutofit/>
          </a:bodyPr>
          <a:lstStyle/>
          <a:p>
            <a:pPr algn="ctr" defTabSz="914400" fontAlgn="auto">
              <a:spcAft>
                <a:spcPts val="0"/>
              </a:spcAft>
              <a:defRPr/>
            </a:pPr>
            <a:r>
              <a:rPr lang="ja-JP" altLang="en-US" sz="3600" b="1" kern="1200" dirty="0">
                <a:solidFill>
                  <a:schemeClr val="tx1"/>
                </a:solidFill>
                <a:latin typeface="Verdana" panose="020B0604030504040204" pitchFamily="34" charset="0"/>
                <a:ea typeface="Verdana" panose="020B0604030504040204" pitchFamily="34" charset="0"/>
              </a:rPr>
              <a:t>人口ボーナスと人口オーナス</a:t>
            </a:r>
            <a:endParaRPr lang="ja-JP" altLang="en-US" sz="3600" b="1" kern="1200" dirty="0">
              <a:solidFill>
                <a:srgbClr val="FF0000"/>
              </a:solidFill>
              <a:latin typeface="Verdana" panose="020B0604030504040204" pitchFamily="34" charset="0"/>
            </a:endParaRPr>
          </a:p>
        </p:txBody>
      </p:sp>
      <p:sp>
        <p:nvSpPr>
          <p:cNvPr id="27652" name="コンテンツ プレースホルダ 2"/>
          <p:cNvSpPr>
            <a:spLocks noGrp="1"/>
          </p:cNvSpPr>
          <p:nvPr>
            <p:ph idx="4294967295"/>
          </p:nvPr>
        </p:nvSpPr>
        <p:spPr>
          <a:xfrm>
            <a:off x="564345" y="1331918"/>
            <a:ext cx="8366441" cy="5287160"/>
          </a:xfrm>
        </p:spPr>
        <p:txBody>
          <a:bodyPr vert="horz" lIns="91440" tIns="45720" rIns="91440" bIns="45720" rtlCol="0">
            <a:normAutofit/>
          </a:bodyPr>
          <a:lstStyle/>
          <a:p>
            <a:pPr eaLnBrk="1" hangingPunct="1">
              <a:lnSpc>
                <a:spcPct val="120000"/>
              </a:lnSpc>
              <a:defRPr/>
            </a:pPr>
            <a:r>
              <a:rPr lang="en-US" altLang="ja-JP" sz="3600" dirty="0"/>
              <a:t>The</a:t>
            </a:r>
            <a:r>
              <a:rPr lang="ja-JP" altLang="en-US" sz="3600" dirty="0"/>
              <a:t>日本の人口は、このままでは</a:t>
            </a:r>
            <a:r>
              <a:rPr lang="en-US" altLang="ja-JP" sz="3600" dirty="0"/>
              <a:t>2070</a:t>
            </a:r>
            <a:r>
              <a:rPr lang="ja-JP" altLang="en-US" sz="3600" dirty="0"/>
              <a:t>年ころには</a:t>
            </a:r>
            <a:r>
              <a:rPr lang="en-US" altLang="ja-JP" sz="3600" dirty="0"/>
              <a:t>8700</a:t>
            </a:r>
            <a:r>
              <a:rPr lang="ja-JP" altLang="en-US" sz="3600" dirty="0"/>
              <a:t>万人ぐらいにまで減ると推計されている</a:t>
            </a:r>
            <a:r>
              <a:rPr lang="en-US" altLang="ja-JP" sz="3600" baseline="30000" dirty="0"/>
              <a:t>※1</a:t>
            </a:r>
            <a:r>
              <a:rPr lang="ja-JP" altLang="en-US" sz="3600" baseline="30000" dirty="0"/>
              <a:t>。</a:t>
            </a:r>
            <a:endParaRPr lang="en-US" altLang="ja-JP" sz="3600" baseline="30000" dirty="0"/>
          </a:p>
          <a:p>
            <a:pPr eaLnBrk="1" hangingPunct="1">
              <a:lnSpc>
                <a:spcPct val="120000"/>
              </a:lnSpc>
              <a:defRPr/>
            </a:pPr>
            <a:r>
              <a:rPr lang="en-US" altLang="ja-JP" sz="3600" dirty="0"/>
              <a:t>The 65</a:t>
            </a:r>
            <a:r>
              <a:rPr lang="ja-JP" altLang="en-US" sz="3600" dirty="0"/>
              <a:t>歳以上の高齢者が占める比率は、</a:t>
            </a:r>
            <a:r>
              <a:rPr lang="en-US" altLang="ja-JP" sz="3600" dirty="0"/>
              <a:t>2020</a:t>
            </a:r>
            <a:r>
              <a:rPr lang="ja-JP" altLang="en-US" sz="3600" dirty="0"/>
              <a:t>年の</a:t>
            </a:r>
            <a:r>
              <a:rPr lang="en-US" altLang="ja-JP" sz="3600" dirty="0"/>
              <a:t>28.6</a:t>
            </a:r>
            <a:r>
              <a:rPr lang="ja-JP" altLang="en-US" sz="3600" dirty="0"/>
              <a:t>％から、</a:t>
            </a:r>
            <a:r>
              <a:rPr lang="en-US" altLang="ja-JP" sz="3600" dirty="0"/>
              <a:t>2070</a:t>
            </a:r>
            <a:r>
              <a:rPr lang="ja-JP" altLang="en-US" sz="3600" dirty="0"/>
              <a:t>年には</a:t>
            </a:r>
            <a:r>
              <a:rPr lang="en-US" altLang="ja-JP" sz="3600" dirty="0"/>
              <a:t>37.7</a:t>
            </a:r>
            <a:r>
              <a:rPr lang="ja-JP" altLang="en-US" sz="3600" dirty="0"/>
              <a:t>％になると予想されている</a:t>
            </a:r>
            <a:r>
              <a:rPr lang="en-US" altLang="ja-JP" sz="3600" baseline="30000" dirty="0"/>
              <a:t> ※1</a:t>
            </a:r>
            <a:r>
              <a:rPr lang="ja-JP" altLang="en-US" sz="3600" baseline="30000" dirty="0"/>
              <a:t>。</a:t>
            </a:r>
            <a:endParaRPr lang="en-US" altLang="ja-JP" sz="3600" baseline="30000" dirty="0"/>
          </a:p>
          <a:p>
            <a:pPr marL="0" indent="0" eaLnBrk="1" hangingPunct="1">
              <a:lnSpc>
                <a:spcPct val="120000"/>
              </a:lnSpc>
              <a:buNone/>
              <a:defRPr/>
            </a:pPr>
            <a:r>
              <a:rPr lang="en-US" altLang="ja-JP" sz="3600" dirty="0"/>
              <a:t> </a:t>
            </a:r>
            <a:r>
              <a:rPr kumimoji="1" lang="en-US" altLang="ja-JP" sz="1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 </a:t>
            </a:r>
            <a:r>
              <a:rPr lang="en-US" altLang="ja-JP" sz="2000" kern="1200" dirty="0"/>
              <a:t>National Institute of Population and Social Security Research (2023 Revision). </a:t>
            </a:r>
            <a:r>
              <a:rPr lang="ja-JP" altLang="en-US" sz="2000" dirty="0"/>
              <a:t>　</a:t>
            </a:r>
            <a:endParaRPr lang="en-US" altLang="ja-JP" sz="2000" dirty="0"/>
          </a:p>
          <a:p>
            <a:pPr marL="0" indent="0" eaLnBrk="1" hangingPunct="1">
              <a:lnSpc>
                <a:spcPct val="120000"/>
              </a:lnSpc>
              <a:buNone/>
              <a:defRPr/>
            </a:pPr>
            <a:endParaRPr lang="en-US" altLang="ja-JP" sz="3600" dirty="0"/>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79304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ECC39-3CDA-ECB7-6004-537303925563}"/>
              </a:ext>
            </a:extLst>
          </p:cNvPr>
          <p:cNvSpPr txBox="1">
            <a:spLocks/>
          </p:cNvSpPr>
          <p:nvPr/>
        </p:nvSpPr>
        <p:spPr>
          <a:xfrm>
            <a:off x="755576" y="13816"/>
            <a:ext cx="7920880" cy="122413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a:latin typeface="Verdana" panose="020B0604030504040204" pitchFamily="34" charset="0"/>
                <a:ea typeface="Verdana" panose="020B0604030504040204" pitchFamily="34" charset="0"/>
              </a:rPr>
              <a:t>図</a:t>
            </a:r>
            <a:r>
              <a:rPr lang="en-US" altLang="ja-JP" sz="2000" b="1">
                <a:latin typeface="Verdana" panose="020B0604030504040204" pitchFamily="34" charset="0"/>
                <a:ea typeface="Verdana" panose="020B0604030504040204" pitchFamily="34" charset="0"/>
              </a:rPr>
              <a:t>-3: </a:t>
            </a:r>
            <a:r>
              <a:rPr lang="ja-JP" altLang="en-US" sz="2000" b="1">
                <a:latin typeface="Verdana" panose="020B0604030504040204" pitchFamily="34" charset="0"/>
                <a:ea typeface="Verdana" panose="020B0604030504040204" pitchFamily="34" charset="0"/>
              </a:rPr>
              <a:t>年齢グループ別の比率推移</a:t>
            </a:r>
            <a:endParaRPr lang="ja-JP" altLang="en-US" sz="2000" dirty="0">
              <a:latin typeface="Verdana" panose="020B0604030504040204" pitchFamily="34" charset="0"/>
            </a:endParaRPr>
          </a:p>
        </p:txBody>
      </p:sp>
      <p:pic>
        <p:nvPicPr>
          <p:cNvPr id="4" name="図 3">
            <a:extLst>
              <a:ext uri="{FF2B5EF4-FFF2-40B4-BE49-F238E27FC236}">
                <a16:creationId xmlns:a16="http://schemas.microsoft.com/office/drawing/2014/main" id="{6DBAB177-CF94-9888-7F95-F00FC6338751}"/>
              </a:ext>
            </a:extLst>
          </p:cNvPr>
          <p:cNvPicPr>
            <a:picLocks noChangeAspect="1"/>
          </p:cNvPicPr>
          <p:nvPr/>
        </p:nvPicPr>
        <p:blipFill>
          <a:blip r:embed="rId2"/>
          <a:stretch>
            <a:fillRect/>
          </a:stretch>
        </p:blipFill>
        <p:spPr>
          <a:xfrm>
            <a:off x="0" y="533293"/>
            <a:ext cx="9144000" cy="5791414"/>
          </a:xfrm>
          <a:prstGeom prst="rect">
            <a:avLst/>
          </a:prstGeom>
        </p:spPr>
      </p:pic>
      <p:sp>
        <p:nvSpPr>
          <p:cNvPr id="5" name="テキスト ボックス 4">
            <a:extLst>
              <a:ext uri="{FF2B5EF4-FFF2-40B4-BE49-F238E27FC236}">
                <a16:creationId xmlns:a16="http://schemas.microsoft.com/office/drawing/2014/main" id="{01ED5DCF-3931-28A4-83FD-794CC27AF28A}"/>
              </a:ext>
            </a:extLst>
          </p:cNvPr>
          <p:cNvSpPr txBox="1"/>
          <p:nvPr/>
        </p:nvSpPr>
        <p:spPr>
          <a:xfrm>
            <a:off x="251520" y="6237312"/>
            <a:ext cx="3744416" cy="369332"/>
          </a:xfrm>
          <a:prstGeom prst="rect">
            <a:avLst/>
          </a:prstGeom>
          <a:noFill/>
        </p:spPr>
        <p:txBody>
          <a:bodyPr wrap="square" rtlCol="0">
            <a:spAutoFit/>
          </a:bodyPr>
          <a:lstStyle/>
          <a:p>
            <a:r>
              <a:rPr kumimoji="1" lang="en-US" altLang="ja-JP" dirty="0"/>
              <a:t>※</a:t>
            </a:r>
            <a:r>
              <a:rPr kumimoji="1" lang="ja-JP" altLang="en-US" dirty="0"/>
              <a:t>破線は推計。</a:t>
            </a:r>
          </a:p>
        </p:txBody>
      </p:sp>
    </p:spTree>
    <p:extLst>
      <p:ext uri="{BB962C8B-B14F-4D97-AF65-F5344CB8AC3E}">
        <p14:creationId xmlns:p14="http://schemas.microsoft.com/office/powerpoint/2010/main" val="113045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571" y="78392"/>
            <a:ext cx="7848872" cy="974344"/>
          </a:xfrm>
        </p:spPr>
        <p:txBody>
          <a:bodyPr>
            <a:normAutofit/>
          </a:bodyPr>
          <a:lstStyle/>
          <a:p>
            <a:r>
              <a:rPr lang="ja-JP" altLang="en-US" sz="2000" b="1" dirty="0">
                <a:latin typeface="Verdana" panose="020B0604030504040204" pitchFamily="34" charset="0"/>
                <a:ea typeface="Verdana" panose="020B0604030504040204" pitchFamily="34" charset="0"/>
              </a:rPr>
              <a:t>図</a:t>
            </a:r>
            <a:r>
              <a:rPr lang="en-US" altLang="ja-JP" sz="2000" b="1" dirty="0">
                <a:solidFill>
                  <a:schemeClr val="tx1"/>
                </a:solidFill>
                <a:latin typeface="Verdana" panose="020B0604030504040204" pitchFamily="34" charset="0"/>
                <a:ea typeface="Verdana" panose="020B0604030504040204" pitchFamily="34" charset="0"/>
              </a:rPr>
              <a:t>-4: </a:t>
            </a:r>
            <a:r>
              <a:rPr lang="ja-JP" altLang="en-US" sz="2000" b="1" dirty="0">
                <a:solidFill>
                  <a:schemeClr val="tx1"/>
                </a:solidFill>
                <a:latin typeface="Verdana" panose="020B0604030504040204" pitchFamily="34" charset="0"/>
                <a:ea typeface="Verdana" panose="020B0604030504040204" pitchFamily="34" charset="0"/>
              </a:rPr>
              <a:t>潜在扶養率（</a:t>
            </a:r>
            <a:r>
              <a:rPr lang="en-US" altLang="ja-JP" sz="2000" b="1" dirty="0">
                <a:latin typeface="Verdana" panose="020B0604030504040204" pitchFamily="34" charset="0"/>
                <a:ea typeface="Verdana" panose="020B0604030504040204" pitchFamily="34" charset="0"/>
              </a:rPr>
              <a:t>25-64</a:t>
            </a:r>
            <a:r>
              <a:rPr lang="ja-JP" altLang="en-US" sz="2000" b="1" dirty="0">
                <a:latin typeface="Verdana" panose="020B0604030504040204" pitchFamily="34" charset="0"/>
                <a:ea typeface="Verdana" panose="020B0604030504040204" pitchFamily="34" charset="0"/>
              </a:rPr>
              <a:t>歳人口／</a:t>
            </a:r>
            <a:r>
              <a:rPr lang="en-US" altLang="ja-JP" sz="2000" b="1" dirty="0">
                <a:latin typeface="Verdana" panose="020B0604030504040204" pitchFamily="34" charset="0"/>
                <a:ea typeface="Verdana" panose="020B0604030504040204" pitchFamily="34" charset="0"/>
              </a:rPr>
              <a:t>65</a:t>
            </a:r>
            <a:r>
              <a:rPr lang="ja-JP" altLang="en-US" sz="2000" b="1" dirty="0">
                <a:latin typeface="Verdana" panose="020B0604030504040204" pitchFamily="34" charset="0"/>
                <a:ea typeface="Verdana" panose="020B0604030504040204" pitchFamily="34" charset="0"/>
              </a:rPr>
              <a:t>歳以上人口）</a:t>
            </a:r>
            <a:endParaRPr kumimoji="1" lang="ja-JP" altLang="en-US" sz="2000" u="sng" dirty="0">
              <a:solidFill>
                <a:schemeClr val="tx1"/>
              </a:solidFill>
              <a:latin typeface="Verdana" panose="020B0604030504040204" pitchFamily="34" charset="0"/>
            </a:endParaRPr>
          </a:p>
        </p:txBody>
      </p:sp>
      <p:sp>
        <p:nvSpPr>
          <p:cNvPr id="7" name="コンテンツ プレースホルダー 2"/>
          <p:cNvSpPr>
            <a:spLocks noGrp="1"/>
          </p:cNvSpPr>
          <p:nvPr>
            <p:ph idx="1"/>
          </p:nvPr>
        </p:nvSpPr>
        <p:spPr>
          <a:xfrm>
            <a:off x="680849" y="1021189"/>
            <a:ext cx="7992888" cy="4349079"/>
          </a:xfrm>
        </p:spPr>
        <p:txBody>
          <a:bodyPr>
            <a:normAutofit/>
          </a:bodyPr>
          <a:lstStyle/>
          <a:p>
            <a:pPr>
              <a:buFont typeface="Wingdings" panose="05000000000000000000" pitchFamily="2" charset="2"/>
              <a:buChar char="Ø"/>
            </a:pPr>
            <a:r>
              <a:rPr lang="ja-JP" altLang="en-US" sz="2400" u="sng" dirty="0"/>
              <a:t>図内で比較すると、</a:t>
            </a:r>
            <a:r>
              <a:rPr lang="en-US" altLang="ja-JP" sz="2400" u="sng" dirty="0"/>
              <a:t>2005</a:t>
            </a:r>
            <a:r>
              <a:rPr lang="ja-JP" altLang="en-US" sz="2400" u="sng" dirty="0"/>
              <a:t>年以降、日本は一番厳しい状況</a:t>
            </a:r>
            <a:endParaRPr lang="en-US" altLang="ja-JP" sz="2400" u="sng" dirty="0"/>
          </a:p>
        </p:txBody>
      </p:sp>
      <p:pic>
        <p:nvPicPr>
          <p:cNvPr id="3" name="図 2">
            <a:extLst>
              <a:ext uri="{FF2B5EF4-FFF2-40B4-BE49-F238E27FC236}">
                <a16:creationId xmlns:a16="http://schemas.microsoft.com/office/drawing/2014/main" id="{C98B28DE-C6D5-BF8A-F789-EECFD31010BF}"/>
              </a:ext>
            </a:extLst>
          </p:cNvPr>
          <p:cNvPicPr>
            <a:picLocks noChangeAspect="1"/>
          </p:cNvPicPr>
          <p:nvPr/>
        </p:nvPicPr>
        <p:blipFill>
          <a:blip r:embed="rId2"/>
          <a:stretch>
            <a:fillRect/>
          </a:stretch>
        </p:blipFill>
        <p:spPr>
          <a:xfrm>
            <a:off x="470263" y="1700809"/>
            <a:ext cx="7992888" cy="5062848"/>
          </a:xfrm>
          <a:prstGeom prst="rect">
            <a:avLst/>
          </a:prstGeom>
        </p:spPr>
      </p:pic>
    </p:spTree>
    <p:extLst>
      <p:ext uri="{BB962C8B-B14F-4D97-AF65-F5344CB8AC3E}">
        <p14:creationId xmlns:p14="http://schemas.microsoft.com/office/powerpoint/2010/main" val="100280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7604" y="548680"/>
            <a:ext cx="7128792" cy="1314450"/>
          </a:xfrm>
        </p:spPr>
        <p:txBody>
          <a:bodyPr/>
          <a:lstStyle/>
          <a:p>
            <a:pPr algn="ctr"/>
            <a:r>
              <a:rPr lang="ja-JP" altLang="en-US" b="1" dirty="0">
                <a:solidFill>
                  <a:schemeClr val="tx1"/>
                </a:solidFill>
              </a:rPr>
              <a:t>なぜ少子化が進んでいるのか？</a:t>
            </a:r>
            <a:endParaRPr kumimoji="1" lang="ja-JP" altLang="en-US" b="1" dirty="0">
              <a:solidFill>
                <a:schemeClr val="tx1"/>
              </a:solidFill>
            </a:endParaRPr>
          </a:p>
        </p:txBody>
      </p:sp>
      <p:graphicFrame>
        <p:nvGraphicFramePr>
          <p:cNvPr id="7" name="コンテンツ プレースホルダー 2">
            <a:extLst>
              <a:ext uri="{FF2B5EF4-FFF2-40B4-BE49-F238E27FC236}">
                <a16:creationId xmlns:a16="http://schemas.microsoft.com/office/drawing/2014/main" id="{B0A73324-4574-0B88-0F4E-80E97B8A1CBA}"/>
              </a:ext>
            </a:extLst>
          </p:cNvPr>
          <p:cNvGraphicFramePr>
            <a:graphicFrameLocks noGrp="1"/>
          </p:cNvGraphicFramePr>
          <p:nvPr>
            <p:ph idx="1"/>
            <p:extLst>
              <p:ext uri="{D42A27DB-BD31-4B8C-83A1-F6EECF244321}">
                <p14:modId xmlns:p14="http://schemas.microsoft.com/office/powerpoint/2010/main" val="1632268155"/>
              </p:ext>
            </p:extLst>
          </p:nvPr>
        </p:nvGraphicFramePr>
        <p:xfrm>
          <a:off x="452541" y="1988840"/>
          <a:ext cx="8262894" cy="380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16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7840" y="174606"/>
            <a:ext cx="7548320" cy="827560"/>
          </a:xfrm>
        </p:spPr>
        <p:txBody>
          <a:bodyPr>
            <a:normAutofit/>
          </a:bodyPr>
          <a:lstStyle/>
          <a:p>
            <a:r>
              <a:rPr lang="ja-JP" altLang="en-US" sz="2000" b="1" dirty="0">
                <a:latin typeface="Verdana" panose="020B0604030504040204" pitchFamily="34" charset="0"/>
                <a:ea typeface="Verdana" panose="020B0604030504040204" pitchFamily="34" charset="0"/>
              </a:rPr>
              <a:t>図</a:t>
            </a:r>
            <a:r>
              <a:rPr kumimoji="1" lang="en-US" altLang="ja-JP" sz="2000" b="1" dirty="0">
                <a:latin typeface="Verdana" panose="020B0604030504040204" pitchFamily="34" charset="0"/>
                <a:ea typeface="Verdana" panose="020B0604030504040204" pitchFamily="34" charset="0"/>
              </a:rPr>
              <a:t>-</a:t>
            </a:r>
            <a:r>
              <a:rPr lang="en-US" altLang="ja-JP" sz="2000" b="1" dirty="0">
                <a:latin typeface="Verdana" panose="020B0604030504040204" pitchFamily="34" charset="0"/>
                <a:ea typeface="Verdana" panose="020B0604030504040204" pitchFamily="34" charset="0"/>
              </a:rPr>
              <a:t>5</a:t>
            </a:r>
            <a:r>
              <a:rPr kumimoji="1" lang="ja-JP" altLang="en-US" sz="2000" b="1" dirty="0">
                <a:latin typeface="Verdana" panose="020B0604030504040204" pitchFamily="34" charset="0"/>
              </a:rPr>
              <a:t>：</a:t>
            </a:r>
            <a:r>
              <a:rPr kumimoji="1" lang="ja-JP" altLang="en-US" sz="2000" b="1" dirty="0">
                <a:latin typeface="+mn-lt"/>
              </a:rPr>
              <a:t>日本の結婚数、結婚比率、合計特殊出生率</a:t>
            </a:r>
            <a:r>
              <a:rPr kumimoji="1" lang="ja-JP" altLang="en-US" sz="2000" b="1" dirty="0">
                <a:latin typeface="Verdana" panose="020B0604030504040204" pitchFamily="34" charset="0"/>
              </a:rPr>
              <a:t>（</a:t>
            </a:r>
            <a:r>
              <a:rPr kumimoji="1" lang="en-US" altLang="ja-JP" sz="2000" b="1" dirty="0" err="1">
                <a:latin typeface="Verdana" panose="020B0604030504040204" pitchFamily="34" charset="0"/>
              </a:rPr>
              <a:t>TFR</a:t>
            </a:r>
            <a:r>
              <a:rPr kumimoji="1" lang="ja-JP" altLang="en-US" sz="2000" b="1" dirty="0">
                <a:latin typeface="Verdana" panose="020B0604030504040204" pitchFamily="34" charset="0"/>
              </a:rPr>
              <a:t>）</a:t>
            </a:r>
          </a:p>
        </p:txBody>
      </p:sp>
      <p:sp>
        <p:nvSpPr>
          <p:cNvPr id="8" name="テキスト ボックス 7">
            <a:extLst>
              <a:ext uri="{FF2B5EF4-FFF2-40B4-BE49-F238E27FC236}">
                <a16:creationId xmlns:a16="http://schemas.microsoft.com/office/drawing/2014/main" id="{DFDC7262-2182-FC98-8B18-C7B07B5495B0}"/>
              </a:ext>
            </a:extLst>
          </p:cNvPr>
          <p:cNvSpPr txBox="1"/>
          <p:nvPr/>
        </p:nvSpPr>
        <p:spPr>
          <a:xfrm>
            <a:off x="323528" y="1854823"/>
            <a:ext cx="2808312" cy="523220"/>
          </a:xfrm>
          <a:prstGeom prst="rect">
            <a:avLst/>
          </a:prstGeom>
          <a:noFill/>
          <a:ln>
            <a:solidFill>
              <a:schemeClr val="tx1"/>
            </a:solidFill>
          </a:ln>
        </p:spPr>
        <p:txBody>
          <a:bodyPr wrap="square" rtlCol="0">
            <a:spAutoFit/>
          </a:bodyPr>
          <a:lstStyle/>
          <a:p>
            <a:r>
              <a:rPr lang="ja-JP" altLang="en-US" sz="1400" dirty="0"/>
              <a:t>・結婚比率（</a:t>
            </a:r>
            <a:r>
              <a:rPr lang="en-US" altLang="ja-JP" sz="1400" dirty="0"/>
              <a:t>1000</a:t>
            </a:r>
            <a:r>
              <a:rPr lang="ja-JP" altLang="en-US" sz="1400" dirty="0"/>
              <a:t>人当たり）</a:t>
            </a:r>
          </a:p>
          <a:p>
            <a:r>
              <a:rPr kumimoji="1" lang="ja-JP" altLang="en-US" sz="1400" dirty="0"/>
              <a:t>・</a:t>
            </a:r>
            <a:r>
              <a:rPr kumimoji="1" lang="en-US" altLang="ja-JP" sz="1400" dirty="0" err="1"/>
              <a:t>TFR</a:t>
            </a:r>
            <a:r>
              <a:rPr kumimoji="1" lang="ja-JP" altLang="en-US" sz="1400" dirty="0"/>
              <a:t>（女性一人当たり）</a:t>
            </a:r>
          </a:p>
        </p:txBody>
      </p:sp>
      <p:sp>
        <p:nvSpPr>
          <p:cNvPr id="9" name="テキスト ボックス 8">
            <a:extLst>
              <a:ext uri="{FF2B5EF4-FFF2-40B4-BE49-F238E27FC236}">
                <a16:creationId xmlns:a16="http://schemas.microsoft.com/office/drawing/2014/main" id="{8DC3C5C1-25A7-BF67-C07F-0FD49D572FBD}"/>
              </a:ext>
            </a:extLst>
          </p:cNvPr>
          <p:cNvSpPr txBox="1"/>
          <p:nvPr/>
        </p:nvSpPr>
        <p:spPr>
          <a:xfrm>
            <a:off x="7308304" y="1820751"/>
            <a:ext cx="1512168" cy="523220"/>
          </a:xfrm>
          <a:prstGeom prst="rect">
            <a:avLst/>
          </a:prstGeom>
          <a:noFill/>
          <a:ln>
            <a:solidFill>
              <a:schemeClr val="tx1"/>
            </a:solidFill>
          </a:ln>
        </p:spPr>
        <p:txBody>
          <a:bodyPr wrap="square" rtlCol="0">
            <a:spAutoFit/>
          </a:bodyPr>
          <a:lstStyle/>
          <a:p>
            <a:r>
              <a:rPr kumimoji="1" lang="ja-JP" altLang="en-US" sz="1400" dirty="0"/>
              <a:t>結婚数</a:t>
            </a:r>
            <a:endParaRPr kumimoji="1" lang="en-US" altLang="ja-JP" sz="1400" dirty="0"/>
          </a:p>
          <a:p>
            <a:r>
              <a:rPr kumimoji="1" lang="ja-JP" altLang="en-US" sz="1400" dirty="0"/>
              <a:t>（単位：</a:t>
            </a:r>
            <a:r>
              <a:rPr kumimoji="1" lang="en-US" altLang="ja-JP" sz="1400" dirty="0"/>
              <a:t>1000</a:t>
            </a:r>
            <a:r>
              <a:rPr kumimoji="1" lang="ja-JP" altLang="en-US" sz="1400" dirty="0"/>
              <a:t>）</a:t>
            </a:r>
            <a:endParaRPr kumimoji="1" lang="en-US" altLang="ja-JP" sz="1400" dirty="0"/>
          </a:p>
        </p:txBody>
      </p:sp>
      <p:sp>
        <p:nvSpPr>
          <p:cNvPr id="3" name="正方形/長方形 2">
            <a:extLst>
              <a:ext uri="{FF2B5EF4-FFF2-40B4-BE49-F238E27FC236}">
                <a16:creationId xmlns:a16="http://schemas.microsoft.com/office/drawing/2014/main" id="{53850490-201B-B715-F2A2-367DC0E70D86}"/>
              </a:ext>
            </a:extLst>
          </p:cNvPr>
          <p:cNvSpPr/>
          <p:nvPr/>
        </p:nvSpPr>
        <p:spPr>
          <a:xfrm>
            <a:off x="647690" y="970781"/>
            <a:ext cx="7992384" cy="707886"/>
          </a:xfrm>
          <a:prstGeom prst="rect">
            <a:avLst/>
          </a:prstGeom>
          <a:ln>
            <a:solidFill>
              <a:schemeClr val="tx1"/>
            </a:solidFill>
          </a:ln>
        </p:spPr>
        <p:txBody>
          <a:bodyPr wrap="square">
            <a:spAutoFit/>
          </a:bodyPr>
          <a:lstStyle/>
          <a:p>
            <a:r>
              <a:rPr lang="ja-JP" altLang="en-US" sz="2000" b="1" u="sng" dirty="0"/>
              <a:t>日本の</a:t>
            </a:r>
            <a:r>
              <a:rPr lang="en-US" altLang="ja-JP" sz="2000" b="1" u="sng" dirty="0" err="1"/>
              <a:t>TFR</a:t>
            </a:r>
            <a:r>
              <a:rPr lang="ja-JP" altLang="en-US" sz="2000" b="1" u="sng" dirty="0"/>
              <a:t>は、人口減少になる境界の</a:t>
            </a:r>
            <a:r>
              <a:rPr lang="en-US" altLang="ja-JP" sz="2000" b="1" u="sng" dirty="0"/>
              <a:t>2.1</a:t>
            </a:r>
            <a:r>
              <a:rPr lang="ja-JP" altLang="en-US" sz="2000" b="1" u="sng" dirty="0"/>
              <a:t>を</a:t>
            </a:r>
            <a:r>
              <a:rPr lang="en-US" altLang="ja-JP" sz="2000" b="1" u="sng" dirty="0"/>
              <a:t>1974</a:t>
            </a:r>
            <a:r>
              <a:rPr lang="ja-JP" altLang="en-US" sz="2000" b="1" u="sng" dirty="0"/>
              <a:t>年に割った。</a:t>
            </a:r>
            <a:r>
              <a:rPr lang="en-US" altLang="ja-JP" sz="2000" b="1" u="sng" dirty="0"/>
              <a:t>2015~2020</a:t>
            </a:r>
            <a:r>
              <a:rPr lang="ja-JP" altLang="en-US" sz="2000" b="1" u="sng" dirty="0"/>
              <a:t>では、</a:t>
            </a:r>
            <a:r>
              <a:rPr lang="en-US" altLang="ja-JP" sz="2000" b="1" u="sng" dirty="0" err="1"/>
              <a:t>TFR</a:t>
            </a:r>
            <a:r>
              <a:rPr lang="ja-JP" altLang="en-US" sz="2000" b="1" u="sng" dirty="0"/>
              <a:t>は</a:t>
            </a:r>
            <a:r>
              <a:rPr lang="en-US" altLang="ja-JP" sz="2000" b="1" u="sng" dirty="0"/>
              <a:t>1.37</a:t>
            </a:r>
            <a:r>
              <a:rPr lang="ja-JP" altLang="en-US" sz="2000" b="1" u="sng" dirty="0"/>
              <a:t>。</a:t>
            </a:r>
            <a:r>
              <a:rPr lang="en-US" altLang="ja-JP" sz="2000" u="sng" dirty="0"/>
              <a:t> </a:t>
            </a:r>
          </a:p>
        </p:txBody>
      </p:sp>
      <p:sp>
        <p:nvSpPr>
          <p:cNvPr id="4" name="テキスト ボックス 3">
            <a:extLst>
              <a:ext uri="{FF2B5EF4-FFF2-40B4-BE49-F238E27FC236}">
                <a16:creationId xmlns:a16="http://schemas.microsoft.com/office/drawing/2014/main" id="{CB7CD2EA-34D2-45F0-74A2-28D1C14F8BAC}"/>
              </a:ext>
            </a:extLst>
          </p:cNvPr>
          <p:cNvSpPr txBox="1"/>
          <p:nvPr/>
        </p:nvSpPr>
        <p:spPr>
          <a:xfrm>
            <a:off x="633161" y="6309320"/>
            <a:ext cx="7712999" cy="369332"/>
          </a:xfrm>
          <a:prstGeom prst="rect">
            <a:avLst/>
          </a:prstGeom>
          <a:noFill/>
        </p:spPr>
        <p:txBody>
          <a:bodyPr wrap="square" rtlCol="0">
            <a:spAutoFit/>
          </a:bodyPr>
          <a:lstStyle/>
          <a:p>
            <a:r>
              <a:rPr kumimoji="1" lang="en-US" altLang="ja-JP" dirty="0"/>
              <a:t>※</a:t>
            </a:r>
            <a:r>
              <a:rPr kumimoji="1" lang="en-US" altLang="ja-JP" dirty="0" err="1"/>
              <a:t>TFR</a:t>
            </a:r>
            <a:r>
              <a:rPr kumimoji="1" lang="ja-JP" altLang="en-US" dirty="0"/>
              <a:t>は、女性一人が生涯に産む子供の人数の平均。</a:t>
            </a:r>
          </a:p>
        </p:txBody>
      </p:sp>
      <p:graphicFrame>
        <p:nvGraphicFramePr>
          <p:cNvPr id="5" name="グラフ 4">
            <a:extLst>
              <a:ext uri="{FF2B5EF4-FFF2-40B4-BE49-F238E27FC236}">
                <a16:creationId xmlns:a16="http://schemas.microsoft.com/office/drawing/2014/main" id="{971D362F-8A2B-ECF0-6F98-0FFFA8BDFEC8}"/>
              </a:ext>
            </a:extLst>
          </p:cNvPr>
          <p:cNvGraphicFramePr>
            <a:graphicFrameLocks/>
          </p:cNvGraphicFramePr>
          <p:nvPr>
            <p:extLst>
              <p:ext uri="{D42A27DB-BD31-4B8C-83A1-F6EECF244321}">
                <p14:modId xmlns:p14="http://schemas.microsoft.com/office/powerpoint/2010/main" val="2925425388"/>
              </p:ext>
            </p:extLst>
          </p:nvPr>
        </p:nvGraphicFramePr>
        <p:xfrm>
          <a:off x="217800" y="2486055"/>
          <a:ext cx="8740428" cy="3607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21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3591" y="804333"/>
            <a:ext cx="2543925" cy="5249334"/>
          </a:xfrm>
        </p:spPr>
        <p:txBody>
          <a:bodyPr>
            <a:normAutofit/>
          </a:bodyPr>
          <a:lstStyle/>
          <a:p>
            <a:pPr algn="r"/>
            <a:r>
              <a:rPr kumimoji="1" lang="en-US" altLang="ja-JP">
                <a:solidFill>
                  <a:srgbClr val="FFFFFF"/>
                </a:solidFill>
              </a:rPr>
              <a:t>Decrease of </a:t>
            </a:r>
            <a:br>
              <a:rPr kumimoji="1" lang="en-US" altLang="ja-JP">
                <a:solidFill>
                  <a:srgbClr val="FFFFFF"/>
                </a:solidFill>
              </a:rPr>
            </a:br>
            <a:r>
              <a:rPr kumimoji="1" lang="en-US" altLang="ja-JP">
                <a:solidFill>
                  <a:srgbClr val="FFFFFF"/>
                </a:solidFill>
              </a:rPr>
              <a:t>Youngsters’ Income</a:t>
            </a:r>
            <a:endParaRPr kumimoji="1" lang="ja-JP" altLang="en-US">
              <a:solidFill>
                <a:srgbClr val="FFFFFF"/>
              </a:solidFill>
            </a:endParaRPr>
          </a:p>
        </p:txBody>
      </p:sp>
      <p:sp>
        <p:nvSpPr>
          <p:cNvPr id="3" name="コンテンツ プレースホルダー 2"/>
          <p:cNvSpPr>
            <a:spLocks noGrp="1"/>
          </p:cNvSpPr>
          <p:nvPr>
            <p:ph idx="1"/>
          </p:nvPr>
        </p:nvSpPr>
        <p:spPr>
          <a:xfrm>
            <a:off x="611560" y="332656"/>
            <a:ext cx="8208912" cy="4824535"/>
          </a:xfrm>
        </p:spPr>
        <p:txBody>
          <a:bodyPr anchor="ctr">
            <a:noAutofit/>
          </a:bodyPr>
          <a:lstStyle/>
          <a:p>
            <a:r>
              <a:rPr lang="en-US" altLang="ja-JP" sz="2800" dirty="0"/>
              <a:t>1997</a:t>
            </a:r>
            <a:r>
              <a:rPr lang="ja-JP" altLang="en-US" sz="2800" dirty="0"/>
              <a:t>年：</a:t>
            </a:r>
            <a:r>
              <a:rPr lang="en-US" altLang="ja-JP" sz="2800" dirty="0"/>
              <a:t>30</a:t>
            </a:r>
            <a:r>
              <a:rPr lang="ja-JP" altLang="en-US" sz="2800" dirty="0"/>
              <a:t>代の年収の最頻値は、</a:t>
            </a:r>
            <a:r>
              <a:rPr lang="en-US" altLang="ja-JP" sz="2800" dirty="0"/>
              <a:t>500</a:t>
            </a:r>
            <a:r>
              <a:rPr lang="ja-JP" altLang="en-US" sz="2800" dirty="0"/>
              <a:t>万円～</a:t>
            </a:r>
            <a:r>
              <a:rPr lang="en-US" altLang="ja-JP" sz="2800" dirty="0"/>
              <a:t>699</a:t>
            </a:r>
            <a:r>
              <a:rPr lang="ja-JP" altLang="en-US" sz="2800" dirty="0"/>
              <a:t>万円。</a:t>
            </a:r>
            <a:endParaRPr lang="en-US" altLang="ja-JP" sz="2800" dirty="0"/>
          </a:p>
          <a:p>
            <a:r>
              <a:rPr lang="en-US" altLang="ja-JP" sz="2800" dirty="0"/>
              <a:t>2020</a:t>
            </a:r>
            <a:r>
              <a:rPr lang="ja-JP" altLang="en-US" sz="2800" dirty="0"/>
              <a:t>年：同上は、</a:t>
            </a:r>
            <a:r>
              <a:rPr lang="en-US" altLang="ja-JP" sz="2800" dirty="0"/>
              <a:t>400</a:t>
            </a:r>
            <a:r>
              <a:rPr lang="ja-JP" altLang="en-US" sz="2800" dirty="0"/>
              <a:t>万円～</a:t>
            </a:r>
            <a:r>
              <a:rPr lang="en-US" altLang="ja-JP" sz="2800" dirty="0"/>
              <a:t>499</a:t>
            </a:r>
            <a:r>
              <a:rPr lang="ja-JP" altLang="en-US" sz="2800" dirty="0"/>
              <a:t>万円。</a:t>
            </a:r>
          </a:p>
          <a:p>
            <a:r>
              <a:rPr lang="ja-JP" altLang="en-US" sz="2800" dirty="0"/>
              <a:t>若年層の年収低下が、結婚を決断する意思を削いだ可能性。</a:t>
            </a:r>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p:txBody>
      </p:sp>
      <p:graphicFrame>
        <p:nvGraphicFramePr>
          <p:cNvPr id="4" name="表 4">
            <a:extLst>
              <a:ext uri="{FF2B5EF4-FFF2-40B4-BE49-F238E27FC236}">
                <a16:creationId xmlns:a16="http://schemas.microsoft.com/office/drawing/2014/main" id="{D0C6743B-9330-8CD4-6112-C7E44B4B9D1C}"/>
              </a:ext>
            </a:extLst>
          </p:cNvPr>
          <p:cNvGraphicFramePr>
            <a:graphicFrameLocks noGrp="1"/>
          </p:cNvGraphicFramePr>
          <p:nvPr>
            <p:extLst>
              <p:ext uri="{D42A27DB-BD31-4B8C-83A1-F6EECF244321}">
                <p14:modId xmlns:p14="http://schemas.microsoft.com/office/powerpoint/2010/main" val="2139342710"/>
              </p:ext>
            </p:extLst>
          </p:nvPr>
        </p:nvGraphicFramePr>
        <p:xfrm>
          <a:off x="1479827" y="2852936"/>
          <a:ext cx="6472378" cy="2840691"/>
        </p:xfrm>
        <a:graphic>
          <a:graphicData uri="http://schemas.openxmlformats.org/drawingml/2006/table">
            <a:tbl>
              <a:tblPr firstRow="1" bandRow="1">
                <a:tableStyleId>{5C22544A-7EE6-4342-B048-85BDC9FD1C3A}</a:tableStyleId>
              </a:tblPr>
              <a:tblGrid>
                <a:gridCol w="2228196">
                  <a:extLst>
                    <a:ext uri="{9D8B030D-6E8A-4147-A177-3AD203B41FA5}">
                      <a16:colId xmlns:a16="http://schemas.microsoft.com/office/drawing/2014/main" val="2306903526"/>
                    </a:ext>
                  </a:extLst>
                </a:gridCol>
                <a:gridCol w="4244182">
                  <a:extLst>
                    <a:ext uri="{9D8B030D-6E8A-4147-A177-3AD203B41FA5}">
                      <a16:colId xmlns:a16="http://schemas.microsoft.com/office/drawing/2014/main" val="2698632853"/>
                    </a:ext>
                  </a:extLst>
                </a:gridCol>
              </a:tblGrid>
              <a:tr h="773835">
                <a:tc>
                  <a:txBody>
                    <a:bodyPr/>
                    <a:lstStyle/>
                    <a:p>
                      <a:r>
                        <a:rPr kumimoji="1" lang="en-US" altLang="ja-JP" sz="1800" dirty="0"/>
                        <a:t>Age Group</a:t>
                      </a:r>
                      <a:endParaRPr kumimoji="1" lang="ja-JP" altLang="en-US" sz="1800" dirty="0"/>
                    </a:p>
                  </a:txBody>
                  <a:tcPr/>
                </a:tc>
                <a:tc>
                  <a:txBody>
                    <a:bodyPr/>
                    <a:lstStyle/>
                    <a:p>
                      <a:r>
                        <a:rPr kumimoji="1" lang="en-US" altLang="ja-JP" sz="1800" dirty="0"/>
                        <a:t>Average Annual Salary 2021 </a:t>
                      </a:r>
                      <a:endParaRPr kumimoji="1" lang="ja-JP" altLang="en-US" sz="1800" dirty="0"/>
                    </a:p>
                  </a:txBody>
                  <a:tcPr/>
                </a:tc>
                <a:extLst>
                  <a:ext uri="{0D108BD9-81ED-4DB2-BD59-A6C34878D82A}">
                    <a16:rowId xmlns:a16="http://schemas.microsoft.com/office/drawing/2014/main" val="394311407"/>
                  </a:ext>
                </a:extLst>
              </a:tr>
              <a:tr h="516714">
                <a:tc>
                  <a:txBody>
                    <a:bodyPr/>
                    <a:lstStyle/>
                    <a:p>
                      <a:r>
                        <a:rPr kumimoji="1" lang="en-US" altLang="ja-JP" sz="1800" dirty="0"/>
                        <a:t>20s</a:t>
                      </a:r>
                      <a:endParaRPr kumimoji="1" lang="ja-JP" altLang="en-US" sz="1800" dirty="0"/>
                    </a:p>
                  </a:txBody>
                  <a:tcPr/>
                </a:tc>
                <a:tc>
                  <a:txBody>
                    <a:bodyPr/>
                    <a:lstStyle/>
                    <a:p>
                      <a:r>
                        <a:rPr kumimoji="1" lang="en-US" altLang="ja-JP" sz="1800" dirty="0"/>
                        <a:t>About 3.41 million yen</a:t>
                      </a:r>
                      <a:endParaRPr kumimoji="1" lang="ja-JP" altLang="en-US" sz="1800" dirty="0"/>
                    </a:p>
                  </a:txBody>
                  <a:tcPr/>
                </a:tc>
                <a:extLst>
                  <a:ext uri="{0D108BD9-81ED-4DB2-BD59-A6C34878D82A}">
                    <a16:rowId xmlns:a16="http://schemas.microsoft.com/office/drawing/2014/main" val="452970673"/>
                  </a:ext>
                </a:extLst>
              </a:tr>
              <a:tr h="516714">
                <a:tc>
                  <a:txBody>
                    <a:bodyPr/>
                    <a:lstStyle/>
                    <a:p>
                      <a:r>
                        <a:rPr kumimoji="1" lang="en-US" altLang="ja-JP" sz="1800" dirty="0"/>
                        <a:t>30s</a:t>
                      </a:r>
                      <a:endParaRPr kumimoji="1" lang="ja-JP" altLang="en-US" sz="1800" dirty="0"/>
                    </a:p>
                  </a:txBody>
                  <a:tcPr/>
                </a:tc>
                <a:tc>
                  <a:txBody>
                    <a:bodyPr/>
                    <a:lstStyle/>
                    <a:p>
                      <a:r>
                        <a:rPr kumimoji="1" lang="en-US" altLang="ja-JP" sz="1800" dirty="0"/>
                        <a:t>About 4.37 million yen</a:t>
                      </a:r>
                      <a:endParaRPr kumimoji="1" lang="ja-JP" altLang="en-US" sz="1800" dirty="0"/>
                    </a:p>
                  </a:txBody>
                  <a:tcPr/>
                </a:tc>
                <a:extLst>
                  <a:ext uri="{0D108BD9-81ED-4DB2-BD59-A6C34878D82A}">
                    <a16:rowId xmlns:a16="http://schemas.microsoft.com/office/drawing/2014/main" val="2499097564"/>
                  </a:ext>
                </a:extLst>
              </a:tr>
              <a:tr h="516714">
                <a:tc>
                  <a:txBody>
                    <a:bodyPr/>
                    <a:lstStyle/>
                    <a:p>
                      <a:r>
                        <a:rPr kumimoji="1" lang="en-US" altLang="ja-JP" sz="1800" dirty="0"/>
                        <a:t>40s</a:t>
                      </a:r>
                      <a:endParaRPr kumimoji="1" lang="ja-JP" altLang="en-US" sz="1800" dirty="0"/>
                    </a:p>
                  </a:txBody>
                  <a:tcPr/>
                </a:tc>
                <a:tc>
                  <a:txBody>
                    <a:bodyPr/>
                    <a:lstStyle/>
                    <a:p>
                      <a:r>
                        <a:rPr kumimoji="1" lang="en-US" altLang="ja-JP" sz="1800" dirty="0"/>
                        <a:t>About 5.02 million yen</a:t>
                      </a:r>
                      <a:endParaRPr kumimoji="1" lang="ja-JP" altLang="en-US" sz="1800" dirty="0"/>
                    </a:p>
                  </a:txBody>
                  <a:tcPr/>
                </a:tc>
                <a:extLst>
                  <a:ext uri="{0D108BD9-81ED-4DB2-BD59-A6C34878D82A}">
                    <a16:rowId xmlns:a16="http://schemas.microsoft.com/office/drawing/2014/main" val="2955995239"/>
                  </a:ext>
                </a:extLst>
              </a:tr>
              <a:tr h="516714">
                <a:tc>
                  <a:txBody>
                    <a:bodyPr/>
                    <a:lstStyle/>
                    <a:p>
                      <a:r>
                        <a:rPr kumimoji="1" lang="en-US" altLang="ja-JP" sz="1800" dirty="0"/>
                        <a:t>50s</a:t>
                      </a:r>
                      <a:endParaRPr kumimoji="1" lang="ja-JP" altLang="en-US" sz="1800" dirty="0"/>
                    </a:p>
                  </a:txBody>
                  <a:tcPr/>
                </a:tc>
                <a:tc>
                  <a:txBody>
                    <a:bodyPr/>
                    <a:lstStyle/>
                    <a:p>
                      <a:r>
                        <a:rPr kumimoji="1" lang="en-US" altLang="ja-JP" sz="1800" dirty="0"/>
                        <a:t>About 6.13 million yen</a:t>
                      </a:r>
                      <a:endParaRPr kumimoji="1" lang="ja-JP" altLang="en-US" sz="1800" dirty="0"/>
                    </a:p>
                  </a:txBody>
                  <a:tcPr/>
                </a:tc>
                <a:extLst>
                  <a:ext uri="{0D108BD9-81ED-4DB2-BD59-A6C34878D82A}">
                    <a16:rowId xmlns:a16="http://schemas.microsoft.com/office/drawing/2014/main" val="643365412"/>
                  </a:ext>
                </a:extLst>
              </a:tr>
            </a:tbl>
          </a:graphicData>
        </a:graphic>
      </p:graphicFrame>
      <p:sp>
        <p:nvSpPr>
          <p:cNvPr id="5" name="テキスト ボックス 4">
            <a:extLst>
              <a:ext uri="{FF2B5EF4-FFF2-40B4-BE49-F238E27FC236}">
                <a16:creationId xmlns:a16="http://schemas.microsoft.com/office/drawing/2014/main" id="{A616C0F4-033C-6A97-484F-005E8469E68F}"/>
              </a:ext>
            </a:extLst>
          </p:cNvPr>
          <p:cNvSpPr txBox="1"/>
          <p:nvPr/>
        </p:nvSpPr>
        <p:spPr>
          <a:xfrm>
            <a:off x="6804248" y="6405057"/>
            <a:ext cx="1504130" cy="369332"/>
          </a:xfrm>
          <a:prstGeom prst="rect">
            <a:avLst/>
          </a:prstGeom>
          <a:noFill/>
        </p:spPr>
        <p:txBody>
          <a:bodyPr wrap="none" rtlCol="0">
            <a:spAutoFit/>
          </a:bodyPr>
          <a:lstStyle/>
          <a:p>
            <a:r>
              <a:rPr kumimoji="1" lang="en-US" altLang="ja-JP" dirty="0"/>
              <a:t>Source: DODA</a:t>
            </a:r>
            <a:endParaRPr kumimoji="1" lang="ja-JP" altLang="en-US" dirty="0"/>
          </a:p>
        </p:txBody>
      </p:sp>
    </p:spTree>
    <p:extLst>
      <p:ext uri="{BB962C8B-B14F-4D97-AF65-F5344CB8AC3E}">
        <p14:creationId xmlns:p14="http://schemas.microsoft.com/office/powerpoint/2010/main" val="120775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9" y="395563"/>
            <a:ext cx="7632848" cy="936104"/>
          </a:xfrm>
        </p:spPr>
        <p:txBody>
          <a:bodyPr>
            <a:normAutofit/>
          </a:bodyPr>
          <a:lstStyle/>
          <a:p>
            <a:r>
              <a:rPr lang="ja-JP" altLang="en-US" sz="2000" b="1" dirty="0">
                <a:latin typeface="Verdana" panose="020B0604030504040204" pitchFamily="34" charset="0"/>
                <a:ea typeface="Verdana" panose="020B0604030504040204" pitchFamily="34" charset="0"/>
              </a:rPr>
              <a:t>表</a:t>
            </a:r>
            <a:r>
              <a:rPr lang="en-US" altLang="ja-JP" sz="2000" b="1" dirty="0">
                <a:solidFill>
                  <a:schemeClr val="tx1"/>
                </a:solidFill>
                <a:latin typeface="Verdana" panose="020B0604030504040204" pitchFamily="34" charset="0"/>
                <a:ea typeface="Verdana" panose="020B0604030504040204" pitchFamily="34" charset="0"/>
              </a:rPr>
              <a:t>-3</a:t>
            </a:r>
            <a:r>
              <a:rPr lang="ja-JP" altLang="en-US" sz="2000" b="1" dirty="0">
                <a:solidFill>
                  <a:schemeClr val="tx1"/>
                </a:solidFill>
                <a:latin typeface="Verdana" panose="020B0604030504040204" pitchFamily="34" charset="0"/>
              </a:rPr>
              <a:t>：一人当たり国民所得（</a:t>
            </a:r>
            <a:r>
              <a:rPr lang="en-US" altLang="ja-JP" sz="2000" b="1" dirty="0" err="1">
                <a:solidFill>
                  <a:schemeClr val="tx1"/>
                </a:solidFill>
                <a:latin typeface="Verdana" panose="020B0604030504040204" pitchFamily="34" charset="0"/>
              </a:rPr>
              <a:t>GNI</a:t>
            </a:r>
            <a:r>
              <a:rPr lang="ja-JP" altLang="en-US" sz="2000" b="1" dirty="0">
                <a:solidFill>
                  <a:schemeClr val="tx1"/>
                </a:solidFill>
                <a:latin typeface="Verdana" panose="020B0604030504040204" pitchFamily="34" charset="0"/>
              </a:rPr>
              <a:t>）の比較（上位</a:t>
            </a:r>
            <a:r>
              <a:rPr lang="en-US" altLang="ja-JP" sz="2000" b="1" dirty="0">
                <a:solidFill>
                  <a:schemeClr val="tx1"/>
                </a:solidFill>
                <a:latin typeface="Verdana" panose="020B0604030504040204" pitchFamily="34" charset="0"/>
              </a:rPr>
              <a:t>10</a:t>
            </a:r>
            <a:r>
              <a:rPr lang="ja-JP" altLang="en-US" sz="2000" b="1" dirty="0">
                <a:latin typeface="Verdana" panose="020B0604030504040204" pitchFamily="34" charset="0"/>
              </a:rPr>
              <a:t>ヵ国と日本、</a:t>
            </a:r>
            <a:r>
              <a:rPr lang="en-US" altLang="ja-JP" sz="2000" b="1" dirty="0">
                <a:solidFill>
                  <a:schemeClr val="tx1"/>
                </a:solidFill>
                <a:latin typeface="Verdana" panose="020B0604030504040204" pitchFamily="34" charset="0"/>
                <a:ea typeface="Verdana" panose="020B0604030504040204" pitchFamily="34" charset="0"/>
              </a:rPr>
              <a:t>2023</a:t>
            </a:r>
            <a:r>
              <a:rPr lang="ja-JP" altLang="en-US" sz="2000" b="1" dirty="0">
                <a:solidFill>
                  <a:schemeClr val="tx1"/>
                </a:solidFill>
                <a:latin typeface="Verdana" panose="020B0604030504040204" pitchFamily="34" charset="0"/>
                <a:ea typeface="Verdana" panose="020B0604030504040204" pitchFamily="34" charset="0"/>
              </a:rPr>
              <a:t>）</a:t>
            </a:r>
            <a:endParaRPr kumimoji="1" lang="ja-JP" altLang="en-US" sz="2000" b="1" dirty="0">
              <a:solidFill>
                <a:schemeClr val="tx1"/>
              </a:solidFill>
              <a:latin typeface="Verdana" panose="020B0604030504040204" pitchFamily="34" charset="0"/>
            </a:endParaRPr>
          </a:p>
        </p:txBody>
      </p:sp>
      <p:sp>
        <p:nvSpPr>
          <p:cNvPr id="3" name="コンテンツ プレースホルダー 2"/>
          <p:cNvSpPr>
            <a:spLocks noGrp="1"/>
          </p:cNvSpPr>
          <p:nvPr>
            <p:ph idx="1"/>
          </p:nvPr>
        </p:nvSpPr>
        <p:spPr>
          <a:xfrm>
            <a:off x="861070" y="5752645"/>
            <a:ext cx="7095305" cy="484667"/>
          </a:xfrm>
        </p:spPr>
        <p:txBody>
          <a:bodyPr anchor="t" anchorCtr="0">
            <a:normAutofit/>
          </a:bodyPr>
          <a:lstStyle/>
          <a:p>
            <a:pPr marL="0" indent="0">
              <a:buNone/>
            </a:pPr>
            <a:r>
              <a:rPr lang="ja-JP" altLang="en-US" sz="2000" dirty="0"/>
              <a:t>注</a:t>
            </a:r>
            <a:r>
              <a:rPr kumimoji="1" lang="en-US" altLang="ja-JP" sz="2000" dirty="0"/>
              <a:t>) </a:t>
            </a:r>
            <a:r>
              <a:rPr kumimoji="1" lang="en-US" altLang="ja-JP" sz="2000" dirty="0" err="1"/>
              <a:t>GNI</a:t>
            </a:r>
            <a:r>
              <a:rPr lang="en-US" altLang="ja-JP" sz="2000" dirty="0"/>
              <a:t> </a:t>
            </a:r>
            <a:r>
              <a:rPr kumimoji="1" lang="ja-JP" altLang="en-US" sz="2000" dirty="0"/>
              <a:t>は </a:t>
            </a:r>
            <a:r>
              <a:rPr kumimoji="1" lang="en-US" altLang="ja-JP" sz="2000" dirty="0"/>
              <a:t>GDP </a:t>
            </a:r>
            <a:r>
              <a:rPr kumimoji="1" lang="ja-JP" altLang="en-US" sz="2000" dirty="0"/>
              <a:t>に海外からの純要素所得を足したもの。</a:t>
            </a:r>
            <a:endParaRPr kumimoji="1" lang="en-US" altLang="ja-JP" sz="2000" dirty="0"/>
          </a:p>
        </p:txBody>
      </p:sp>
      <p:graphicFrame>
        <p:nvGraphicFramePr>
          <p:cNvPr id="4" name="表 3">
            <a:extLst>
              <a:ext uri="{FF2B5EF4-FFF2-40B4-BE49-F238E27FC236}">
                <a16:creationId xmlns:a16="http://schemas.microsoft.com/office/drawing/2014/main" id="{3589874B-E8F9-D18E-179D-4088D26FB63C}"/>
              </a:ext>
            </a:extLst>
          </p:cNvPr>
          <p:cNvGraphicFramePr>
            <a:graphicFrameLocks noGrp="1"/>
          </p:cNvGraphicFramePr>
          <p:nvPr>
            <p:extLst>
              <p:ext uri="{D42A27DB-BD31-4B8C-83A1-F6EECF244321}">
                <p14:modId xmlns:p14="http://schemas.microsoft.com/office/powerpoint/2010/main" val="429824830"/>
              </p:ext>
            </p:extLst>
          </p:nvPr>
        </p:nvGraphicFramePr>
        <p:xfrm>
          <a:off x="861070" y="1284910"/>
          <a:ext cx="6768751" cy="4364586"/>
        </p:xfrm>
        <a:graphic>
          <a:graphicData uri="http://schemas.openxmlformats.org/drawingml/2006/table">
            <a:tbl>
              <a:tblPr firstRow="1" bandRow="1">
                <a:tableStyleId>{073A0DAA-6AF3-43AB-8588-CEC1D06C72B9}</a:tableStyleId>
              </a:tblPr>
              <a:tblGrid>
                <a:gridCol w="1137030">
                  <a:extLst>
                    <a:ext uri="{9D8B030D-6E8A-4147-A177-3AD203B41FA5}">
                      <a16:colId xmlns:a16="http://schemas.microsoft.com/office/drawing/2014/main" val="20000"/>
                    </a:ext>
                  </a:extLst>
                </a:gridCol>
                <a:gridCol w="2238733">
                  <a:extLst>
                    <a:ext uri="{9D8B030D-6E8A-4147-A177-3AD203B41FA5}">
                      <a16:colId xmlns:a16="http://schemas.microsoft.com/office/drawing/2014/main" val="20001"/>
                    </a:ext>
                  </a:extLst>
                </a:gridCol>
                <a:gridCol w="3392988">
                  <a:extLst>
                    <a:ext uri="{9D8B030D-6E8A-4147-A177-3AD203B41FA5}">
                      <a16:colId xmlns:a16="http://schemas.microsoft.com/office/drawing/2014/main" val="20002"/>
                    </a:ext>
                  </a:extLst>
                </a:gridCol>
              </a:tblGrid>
              <a:tr h="341226">
                <a:tc>
                  <a:txBody>
                    <a:bodyPr/>
                    <a:lstStyle/>
                    <a:p>
                      <a:r>
                        <a:rPr kumimoji="1" lang="en-US" altLang="ja-JP" dirty="0"/>
                        <a:t>Rank</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Country</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GNI per capita(US</a:t>
                      </a:r>
                      <a:r>
                        <a:rPr kumimoji="1" lang="en-US" altLang="ja-JP" baseline="0" dirty="0"/>
                        <a:t> $)</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2790">
                <a:tc>
                  <a:txBody>
                    <a:bodyPr/>
                    <a:lstStyle/>
                    <a:p>
                      <a:pPr algn="ctr"/>
                      <a:r>
                        <a:rPr kumimoji="1" lang="en-US" altLang="ja-JP" sz="16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游ゴシック" panose="020B0400000000000000" pitchFamily="50" charset="-128"/>
                          <a:ea typeface="游ゴシック" panose="020B0400000000000000" pitchFamily="50" charset="-128"/>
                        </a:rPr>
                        <a:t>Bermuda</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134,640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2790">
                <a:tc>
                  <a:txBody>
                    <a:bodyPr/>
                    <a:lstStyle/>
                    <a:p>
                      <a:pPr algn="ctr"/>
                      <a:r>
                        <a:rPr kumimoji="1" lang="en-US" altLang="ja-JP" sz="1600" b="1" dirty="0"/>
                        <a:t>2</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游ゴシック" panose="020B0400000000000000" pitchFamily="50" charset="-128"/>
                          <a:ea typeface="游ゴシック" panose="020B0400000000000000" pitchFamily="50" charset="-128"/>
                        </a:rPr>
                        <a:t>Norway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102,460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2790">
                <a:tc>
                  <a:txBody>
                    <a:bodyPr/>
                    <a:lstStyle/>
                    <a:p>
                      <a:pPr algn="ctr"/>
                      <a:r>
                        <a:rPr kumimoji="1" lang="en-US" altLang="ja-JP" sz="1600" b="1" dirty="0"/>
                        <a:t>3</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Switzerland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95,160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790">
                <a:tc>
                  <a:txBody>
                    <a:bodyPr/>
                    <a:lstStyle/>
                    <a:p>
                      <a:pPr algn="ctr"/>
                      <a:r>
                        <a:rPr kumimoji="1" lang="en-US" altLang="ja-JP" sz="1600" b="1" dirty="0"/>
                        <a:t>4</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游ゴシック" panose="020B0400000000000000" pitchFamily="50" charset="-128"/>
                          <a:ea typeface="游ゴシック" panose="020B0400000000000000" pitchFamily="50" charset="-128"/>
                        </a:rPr>
                        <a:t>Luxembourg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88,370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2790">
                <a:tc>
                  <a:txBody>
                    <a:bodyPr/>
                    <a:lstStyle/>
                    <a:p>
                      <a:pPr algn="ctr"/>
                      <a:r>
                        <a:rPr kumimoji="1" lang="en-US" altLang="ja-JP" sz="1600" b="1" dirty="0"/>
                        <a:t>5</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游ゴシック" panose="020B0400000000000000" pitchFamily="50" charset="-128"/>
                          <a:ea typeface="游ゴシック" panose="020B0400000000000000" pitchFamily="50" charset="-128"/>
                        </a:rPr>
                        <a:t>Ireland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80,390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790">
                <a:tc>
                  <a:txBody>
                    <a:bodyPr/>
                    <a:lstStyle/>
                    <a:p>
                      <a:pPr algn="ctr"/>
                      <a:r>
                        <a:rPr kumimoji="1" lang="en-US" altLang="ja-JP" sz="1600" b="1" dirty="0"/>
                        <a:t>6</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游ゴシック" panose="020B0400000000000000" pitchFamily="50" charset="-128"/>
                          <a:ea typeface="游ゴシック" panose="020B0400000000000000" pitchFamily="50" charset="-128"/>
                        </a:rPr>
                        <a:t>United States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80,300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2790">
                <a:tc>
                  <a:txBody>
                    <a:bodyPr/>
                    <a:lstStyle/>
                    <a:p>
                      <a:pPr algn="ctr"/>
                      <a:r>
                        <a:rPr kumimoji="1" lang="en-US" altLang="ja-JP" sz="1600" b="1" dirty="0"/>
                        <a:t>7</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Iceland</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79,840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2790">
                <a:tc>
                  <a:txBody>
                    <a:bodyPr/>
                    <a:lstStyle/>
                    <a:p>
                      <a:pPr algn="ctr"/>
                      <a:r>
                        <a:rPr kumimoji="1" lang="en-US" altLang="ja-JP" sz="1600" b="1" dirty="0"/>
                        <a:t>8</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Isle of Man</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76,300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2790">
                <a:tc>
                  <a:txBody>
                    <a:bodyPr/>
                    <a:lstStyle/>
                    <a:p>
                      <a:pPr algn="ctr"/>
                      <a:r>
                        <a:rPr kumimoji="1" lang="en-US" altLang="ja-JP" sz="1600" b="1" dirty="0"/>
                        <a:t>9</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ja-JP" sz="1600" b="1" i="0" u="none" strike="noStrike" dirty="0">
                          <a:solidFill>
                            <a:srgbClr val="000000"/>
                          </a:solidFill>
                          <a:effectLst/>
                          <a:latin typeface="游ゴシック" panose="020B0400000000000000" pitchFamily="50" charset="-128"/>
                          <a:ea typeface="+mn-ea"/>
                        </a:rPr>
                        <a:t>Faroe Islands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74,420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2790">
                <a:tc>
                  <a:txBody>
                    <a:bodyPr/>
                    <a:lstStyle/>
                    <a:p>
                      <a:pPr algn="ctr"/>
                      <a:r>
                        <a:rPr kumimoji="1" lang="en-US" altLang="ja-JP" sz="1600" b="1" dirty="0"/>
                        <a:t>10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Denmark</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t>73,360</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2790">
                <a:tc>
                  <a:txBody>
                    <a:bodyPr/>
                    <a:lstStyle/>
                    <a:p>
                      <a:pPr algn="ctr"/>
                      <a:r>
                        <a:rPr kumimoji="1" lang="en-US" altLang="ja-JP" sz="1600" b="1" dirty="0"/>
                        <a:t>32</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600" b="1" dirty="0"/>
                        <a:t>Japan</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600" b="1" dirty="0"/>
                        <a:t>39,030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312790">
                <a:tc>
                  <a:txBody>
                    <a:bodyPr/>
                    <a:lstStyle/>
                    <a:p>
                      <a:pPr algn="ct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600" b="1" dirty="0"/>
                        <a:t>OECD members</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600" b="1" dirty="0"/>
                        <a:t>46,071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55430080"/>
                  </a:ext>
                </a:extLst>
              </a:tr>
            </a:tbl>
          </a:graphicData>
        </a:graphic>
      </p:graphicFrame>
    </p:spTree>
    <p:extLst>
      <p:ext uri="{BB962C8B-B14F-4D97-AF65-F5344CB8AC3E}">
        <p14:creationId xmlns:p14="http://schemas.microsoft.com/office/powerpoint/2010/main" val="94466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552" y="260648"/>
            <a:ext cx="8603928" cy="1098426"/>
          </a:xfrm>
        </p:spPr>
        <p:txBody>
          <a:bodyPr>
            <a:normAutofit/>
          </a:bodyPr>
          <a:lstStyle/>
          <a:p>
            <a:r>
              <a:rPr lang="ja-JP" altLang="en-US" sz="2000" b="1" dirty="0">
                <a:latin typeface="Verdana" panose="020B0604030504040204" pitchFamily="34" charset="0"/>
                <a:ea typeface="Verdana" panose="020B0604030504040204" pitchFamily="34" charset="0"/>
              </a:rPr>
              <a:t>図</a:t>
            </a:r>
            <a:r>
              <a:rPr lang="en-US" altLang="ja-JP" sz="2000" b="1" dirty="0">
                <a:solidFill>
                  <a:schemeClr val="tx1"/>
                </a:solidFill>
                <a:latin typeface="Verdana" panose="020B0604030504040204" pitchFamily="34" charset="0"/>
                <a:ea typeface="Verdana" panose="020B0604030504040204" pitchFamily="34" charset="0"/>
              </a:rPr>
              <a:t>-6</a:t>
            </a:r>
            <a:r>
              <a:rPr lang="ja-JP" altLang="en-US" sz="2000" b="1" dirty="0">
                <a:solidFill>
                  <a:schemeClr val="tx1"/>
                </a:solidFill>
                <a:latin typeface="Verdana" panose="020B0604030504040204" pitchFamily="34" charset="0"/>
              </a:rPr>
              <a:t>：日本の</a:t>
            </a:r>
            <a:r>
              <a:rPr lang="en-US" altLang="ja-JP" sz="2000" b="1" dirty="0" err="1">
                <a:solidFill>
                  <a:schemeClr val="tx1"/>
                </a:solidFill>
                <a:latin typeface="Verdana" panose="020B0604030504040204" pitchFamily="34" charset="0"/>
              </a:rPr>
              <a:t>GNI</a:t>
            </a:r>
            <a:r>
              <a:rPr lang="ja-JP" altLang="en-US" sz="2000" b="1" dirty="0">
                <a:solidFill>
                  <a:schemeClr val="tx1"/>
                </a:solidFill>
                <a:latin typeface="Verdana" panose="020B0604030504040204" pitchFamily="34" charset="0"/>
              </a:rPr>
              <a:t>の世界でのランク、</a:t>
            </a:r>
            <a:r>
              <a:rPr lang="en-US" altLang="ja-JP" sz="2000" b="1" dirty="0">
                <a:solidFill>
                  <a:schemeClr val="tx1"/>
                </a:solidFill>
                <a:latin typeface="Verdana" panose="020B0604030504040204" pitchFamily="34" charset="0"/>
                <a:ea typeface="Verdana" panose="020B0604030504040204" pitchFamily="34" charset="0"/>
              </a:rPr>
              <a:t>1990-2023 (Atlas Method, </a:t>
            </a:r>
            <a:r>
              <a:rPr lang="ja-JP" altLang="en-US" sz="2000" b="1" dirty="0">
                <a:latin typeface="Verdana" panose="020B0604030504040204" pitchFamily="34" charset="0"/>
                <a:ea typeface="Verdana" panose="020B0604030504040204" pitchFamily="34" charset="0"/>
              </a:rPr>
              <a:t>米ドル建て換算</a:t>
            </a:r>
            <a:r>
              <a:rPr lang="en-US" altLang="ja-JP" sz="2000" b="1" dirty="0">
                <a:solidFill>
                  <a:schemeClr val="tx1"/>
                </a:solidFill>
                <a:latin typeface="Verdana" panose="020B0604030504040204" pitchFamily="34" charset="0"/>
                <a:ea typeface="Verdana" panose="020B0604030504040204" pitchFamily="34" charset="0"/>
              </a:rPr>
              <a:t>)</a:t>
            </a:r>
            <a:endParaRPr kumimoji="1" lang="ja-JP" altLang="en-US" sz="2000" b="1" dirty="0">
              <a:solidFill>
                <a:schemeClr val="tx1"/>
              </a:solidFill>
              <a:latin typeface="Verdana" panose="020B0604030504040204" pitchFamily="34" charset="0"/>
            </a:endParaRPr>
          </a:p>
        </p:txBody>
      </p:sp>
      <p:sp>
        <p:nvSpPr>
          <p:cNvPr id="3" name="コンテンツ プレースホルダー 2"/>
          <p:cNvSpPr>
            <a:spLocks noGrp="1"/>
          </p:cNvSpPr>
          <p:nvPr>
            <p:ph idx="1"/>
          </p:nvPr>
        </p:nvSpPr>
        <p:spPr>
          <a:xfrm>
            <a:off x="467544" y="6041589"/>
            <a:ext cx="7939396" cy="627771"/>
          </a:xfrm>
        </p:spPr>
        <p:txBody>
          <a:bodyPr anchor="t" anchorCtr="0">
            <a:normAutofit lnSpcReduction="10000"/>
          </a:bodyPr>
          <a:lstStyle/>
          <a:p>
            <a:pPr marL="0" indent="0">
              <a:buNone/>
            </a:pPr>
            <a:r>
              <a:rPr lang="ja-JP" altLang="en-US" sz="2000" dirty="0"/>
              <a:t>注</a:t>
            </a:r>
            <a:r>
              <a:rPr kumimoji="1" lang="en-US" altLang="ja-JP" sz="2000" dirty="0"/>
              <a:t>) Atlas Method</a:t>
            </a:r>
            <a:r>
              <a:rPr kumimoji="1" lang="ja-JP" altLang="en-US" sz="2000" dirty="0"/>
              <a:t>とは、物価と為替レートの変化をならすために、</a:t>
            </a:r>
            <a:r>
              <a:rPr kumimoji="1" lang="en-US" altLang="ja-JP" sz="2000" dirty="0"/>
              <a:t>3</a:t>
            </a:r>
            <a:r>
              <a:rPr kumimoji="1" lang="ja-JP" altLang="en-US" sz="2000" dirty="0"/>
              <a:t>年移動平均などの手法でスムース化すること。</a:t>
            </a:r>
            <a:endParaRPr kumimoji="1" lang="en-US" altLang="ja-JP" sz="2000" dirty="0"/>
          </a:p>
        </p:txBody>
      </p:sp>
      <p:graphicFrame>
        <p:nvGraphicFramePr>
          <p:cNvPr id="5" name="グラフ 4">
            <a:extLst>
              <a:ext uri="{FF2B5EF4-FFF2-40B4-BE49-F238E27FC236}">
                <a16:creationId xmlns:a16="http://schemas.microsoft.com/office/drawing/2014/main" id="{2987F9F7-BAD2-FE46-7AE4-DED31B66F78C}"/>
              </a:ext>
            </a:extLst>
          </p:cNvPr>
          <p:cNvGraphicFramePr>
            <a:graphicFrameLocks/>
          </p:cNvGraphicFramePr>
          <p:nvPr>
            <p:extLst>
              <p:ext uri="{D42A27DB-BD31-4B8C-83A1-F6EECF244321}">
                <p14:modId xmlns:p14="http://schemas.microsoft.com/office/powerpoint/2010/main" val="3123817703"/>
              </p:ext>
            </p:extLst>
          </p:nvPr>
        </p:nvGraphicFramePr>
        <p:xfrm>
          <a:off x="223897" y="1353178"/>
          <a:ext cx="8631551" cy="5002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32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1998" y="260648"/>
            <a:ext cx="6307026" cy="1098426"/>
          </a:xfrm>
        </p:spPr>
        <p:txBody>
          <a:bodyPr>
            <a:normAutofit/>
          </a:bodyPr>
          <a:lstStyle/>
          <a:p>
            <a:r>
              <a:rPr lang="ja-JP" altLang="en-US" sz="2000" b="1" dirty="0">
                <a:latin typeface="Verdana" panose="020B0604030504040204" pitchFamily="34" charset="0"/>
                <a:ea typeface="Verdana" panose="020B0604030504040204" pitchFamily="34" charset="0"/>
              </a:rPr>
              <a:t>図</a:t>
            </a:r>
            <a:r>
              <a:rPr lang="en-US" altLang="ja-JP" sz="2000" b="1" dirty="0">
                <a:solidFill>
                  <a:schemeClr val="tx1"/>
                </a:solidFill>
                <a:latin typeface="Verdana" panose="020B0604030504040204" pitchFamily="34" charset="0"/>
                <a:ea typeface="Verdana" panose="020B0604030504040204" pitchFamily="34" charset="0"/>
              </a:rPr>
              <a:t>-7</a:t>
            </a:r>
            <a:r>
              <a:rPr lang="ja-JP" altLang="en-US" sz="2000" b="1" dirty="0">
                <a:solidFill>
                  <a:schemeClr val="tx1"/>
                </a:solidFill>
                <a:latin typeface="Verdana" panose="020B0604030504040204" pitchFamily="34" charset="0"/>
              </a:rPr>
              <a:t>：日本の平均賃金</a:t>
            </a:r>
            <a:endParaRPr kumimoji="1" lang="ja-JP" altLang="en-US" sz="2000" b="1" dirty="0">
              <a:solidFill>
                <a:schemeClr val="tx1"/>
              </a:solidFill>
              <a:latin typeface="Verdana" panose="020B0604030504040204" pitchFamily="34" charset="0"/>
            </a:endParaRPr>
          </a:p>
        </p:txBody>
      </p:sp>
      <p:sp>
        <p:nvSpPr>
          <p:cNvPr id="12" name="テキスト ボックス 11">
            <a:extLst>
              <a:ext uri="{FF2B5EF4-FFF2-40B4-BE49-F238E27FC236}">
                <a16:creationId xmlns:a16="http://schemas.microsoft.com/office/drawing/2014/main" id="{B994FF9F-594B-DB5C-7942-1EF2A25E288A}"/>
              </a:ext>
            </a:extLst>
          </p:cNvPr>
          <p:cNvSpPr txBox="1"/>
          <p:nvPr/>
        </p:nvSpPr>
        <p:spPr>
          <a:xfrm>
            <a:off x="107504" y="1174408"/>
            <a:ext cx="821059" cy="369332"/>
          </a:xfrm>
          <a:prstGeom prst="rect">
            <a:avLst/>
          </a:prstGeom>
          <a:noFill/>
        </p:spPr>
        <p:txBody>
          <a:bodyPr wrap="none" rtlCol="0">
            <a:spAutoFit/>
          </a:bodyPr>
          <a:lstStyle/>
          <a:p>
            <a:r>
              <a:rPr kumimoji="1" lang="en-US" altLang="ja-JP" b="1" dirty="0"/>
              <a:t>U.S.D</a:t>
            </a:r>
            <a:endParaRPr kumimoji="1" lang="ja-JP" altLang="en-US" b="1" dirty="0"/>
          </a:p>
        </p:txBody>
      </p:sp>
      <p:graphicFrame>
        <p:nvGraphicFramePr>
          <p:cNvPr id="3" name="グラフ 2">
            <a:extLst>
              <a:ext uri="{FF2B5EF4-FFF2-40B4-BE49-F238E27FC236}">
                <a16:creationId xmlns:a16="http://schemas.microsoft.com/office/drawing/2014/main" id="{0BE6D4AD-5D73-8B0B-B570-C6B886858F4D}"/>
              </a:ext>
            </a:extLst>
          </p:cNvPr>
          <p:cNvGraphicFramePr>
            <a:graphicFrameLocks/>
          </p:cNvGraphicFramePr>
          <p:nvPr>
            <p:extLst>
              <p:ext uri="{D42A27DB-BD31-4B8C-83A1-F6EECF244321}">
                <p14:modId xmlns:p14="http://schemas.microsoft.com/office/powerpoint/2010/main" val="3268293898"/>
              </p:ext>
            </p:extLst>
          </p:nvPr>
        </p:nvGraphicFramePr>
        <p:xfrm>
          <a:off x="179512" y="1543740"/>
          <a:ext cx="878497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018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C0A2DB7F-8E99-5FF7-EC62-21ECFC0F5923}"/>
              </a:ext>
            </a:extLst>
          </p:cNvPr>
          <p:cNvSpPr>
            <a:spLocks noGrp="1"/>
          </p:cNvSpPr>
          <p:nvPr>
            <p:ph type="title"/>
          </p:nvPr>
        </p:nvSpPr>
        <p:spPr>
          <a:xfrm>
            <a:off x="736753" y="200785"/>
            <a:ext cx="7886700" cy="1325563"/>
          </a:xfrm>
        </p:spPr>
        <p:txBody>
          <a:bodyPr vert="horz" lIns="91440" tIns="45720" rIns="91440" bIns="45720" rtlCol="0" anchor="ctr">
            <a:noAutofit/>
          </a:bodyPr>
          <a:lstStyle/>
          <a:p>
            <a:pPr algn="ctr" defTabSz="914400"/>
            <a:r>
              <a:rPr lang="ja-JP" altLang="en-US" sz="4800" b="1" dirty="0"/>
              <a:t>本日の</a:t>
            </a:r>
            <a:r>
              <a:rPr lang="ja-JP" altLang="en-US" sz="4800" b="1" kern="1200" dirty="0">
                <a:solidFill>
                  <a:schemeClr val="tx1"/>
                </a:solidFill>
                <a:latin typeface="+mj-lt"/>
                <a:ea typeface="+mj-ea"/>
                <a:cs typeface="+mj-cs"/>
              </a:rPr>
              <a:t>講義の内容は三点　</a:t>
            </a:r>
            <a:endParaRPr kumimoji="1" lang="en-US" altLang="ja-JP" sz="4800" b="1" kern="1200" dirty="0">
              <a:solidFill>
                <a:schemeClr val="tx1"/>
              </a:solidFill>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 2">
            <a:extLst>
              <a:ext uri="{FF2B5EF4-FFF2-40B4-BE49-F238E27FC236}">
                <a16:creationId xmlns:a16="http://schemas.microsoft.com/office/drawing/2014/main" id="{EACADA7F-19CE-ADD3-A163-FDAAD6BC57F9}"/>
              </a:ext>
            </a:extLst>
          </p:cNvPr>
          <p:cNvSpPr>
            <a:spLocks noGrp="1"/>
          </p:cNvSpPr>
          <p:nvPr>
            <p:ph idx="1"/>
          </p:nvPr>
        </p:nvSpPr>
        <p:spPr>
          <a:xfrm>
            <a:off x="501777" y="1910526"/>
            <a:ext cx="8178799" cy="4393982"/>
          </a:xfrm>
        </p:spPr>
        <p:txBody>
          <a:bodyPr>
            <a:normAutofit/>
          </a:bodyPr>
          <a:lstStyle/>
          <a:p>
            <a:pPr marL="857250" indent="-857250">
              <a:buFont typeface="+mj-lt"/>
              <a:buAutoNum type="romanUcPeriod"/>
            </a:pPr>
            <a:r>
              <a:rPr lang="ja-JP" altLang="en-US" sz="3600" dirty="0"/>
              <a:t>なぜ日本は第二次大戦後に高度成長を達成できたのか？</a:t>
            </a:r>
            <a:endParaRPr lang="en-US" altLang="ja-JP" sz="3600" dirty="0"/>
          </a:p>
          <a:p>
            <a:pPr marL="857250" indent="-857250">
              <a:buFont typeface="+mj-lt"/>
              <a:buAutoNum type="romanUcPeriod"/>
            </a:pPr>
            <a:endParaRPr lang="ja-JP" altLang="en-US" sz="3600" dirty="0"/>
          </a:p>
          <a:p>
            <a:pPr marL="857250" indent="-857250">
              <a:buFont typeface="+mj-lt"/>
              <a:buAutoNum type="romanUcPeriod"/>
            </a:pPr>
            <a:r>
              <a:rPr lang="ja-JP" altLang="en-US" sz="3600" dirty="0"/>
              <a:t>日本が直面する二つの経済問題</a:t>
            </a:r>
            <a:endParaRPr lang="en-US" altLang="ja-JP" sz="3600" dirty="0"/>
          </a:p>
          <a:p>
            <a:pPr marL="0" indent="0">
              <a:buNone/>
            </a:pPr>
            <a:r>
              <a:rPr lang="ja-JP" altLang="en-US" sz="3600" dirty="0"/>
              <a:t>　　</a:t>
            </a:r>
            <a:r>
              <a:rPr lang="en-US" altLang="ja-JP" sz="3600" dirty="0"/>
              <a:t>―</a:t>
            </a:r>
            <a:r>
              <a:rPr lang="ja-JP" altLang="en-US" sz="3600" dirty="0"/>
              <a:t>人口問題と財政赤字</a:t>
            </a:r>
            <a:r>
              <a:rPr lang="en-US" altLang="ja-JP" sz="3600" dirty="0"/>
              <a:t>―</a:t>
            </a:r>
            <a:endParaRPr lang="ja-JP" altLang="en-US" sz="3600" dirty="0"/>
          </a:p>
          <a:p>
            <a:pPr marL="0" indent="0">
              <a:buNone/>
            </a:pPr>
            <a:endParaRPr lang="en-US" altLang="ja-JP" sz="3600" dirty="0"/>
          </a:p>
          <a:p>
            <a:pPr marL="0" indent="0">
              <a:buNone/>
            </a:pPr>
            <a:r>
              <a:rPr lang="en-US" altLang="ja-JP" sz="3600" dirty="0"/>
              <a:t>Ⅲ.</a:t>
            </a:r>
            <a:r>
              <a:rPr lang="ja-JP" altLang="en-US" sz="3600" dirty="0"/>
              <a:t>  活路をみいだす</a:t>
            </a:r>
          </a:p>
        </p:txBody>
      </p:sp>
    </p:spTree>
    <p:extLst>
      <p:ext uri="{BB962C8B-B14F-4D97-AF65-F5344CB8AC3E}">
        <p14:creationId xmlns:p14="http://schemas.microsoft.com/office/powerpoint/2010/main" val="139659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482600" y="321734"/>
            <a:ext cx="8178799" cy="1135737"/>
          </a:xfrm>
        </p:spPr>
        <p:txBody>
          <a:bodyPr vert="horz" lIns="91440" tIns="45720" rIns="91440" bIns="45720" rtlCol="0" anchor="ctr">
            <a:normAutofit/>
          </a:bodyPr>
          <a:lstStyle/>
          <a:p>
            <a:pPr defTabSz="914400" fontAlgn="auto">
              <a:spcAft>
                <a:spcPts val="0"/>
              </a:spcAft>
              <a:defRPr/>
            </a:pPr>
            <a:r>
              <a:rPr lang="ja-JP" altLang="en-US" sz="3600" b="1" dirty="0"/>
              <a:t>少子高齢化と人口減少は何に影響するのか？</a:t>
            </a:r>
            <a:endParaRPr lang="ja-JP" altLang="en-US" sz="3600" b="1" kern="1200" dirty="0">
              <a:solidFill>
                <a:schemeClr val="tx1"/>
              </a:solidFill>
              <a:latin typeface="+mj-lt"/>
              <a:ea typeface="+mj-ea"/>
              <a:cs typeface="+mj-cs"/>
            </a:endParaRPr>
          </a:p>
        </p:txBody>
      </p:sp>
      <p:sp>
        <p:nvSpPr>
          <p:cNvPr id="27652" name="コンテンツ プレースホルダ 2"/>
          <p:cNvSpPr>
            <a:spLocks noGrp="1"/>
          </p:cNvSpPr>
          <p:nvPr>
            <p:ph idx="4294967295"/>
          </p:nvPr>
        </p:nvSpPr>
        <p:spPr>
          <a:xfrm>
            <a:off x="611560" y="2073625"/>
            <a:ext cx="7793161" cy="4393982"/>
          </a:xfrm>
        </p:spPr>
        <p:txBody>
          <a:bodyPr vert="horz" lIns="91440" tIns="45720" rIns="91440" bIns="45720" rtlCol="0">
            <a:normAutofit lnSpcReduction="10000"/>
          </a:bodyPr>
          <a:lstStyle/>
          <a:p>
            <a:r>
              <a:rPr kumimoji="1" lang="ja-JP" altLang="en-US" sz="3600" dirty="0"/>
              <a:t>公的年金と医療保険の支出の増加</a:t>
            </a:r>
            <a:endParaRPr kumimoji="1" lang="en-US" altLang="ja-JP" sz="3600" dirty="0"/>
          </a:p>
          <a:p>
            <a:endParaRPr kumimoji="1" lang="en-US" altLang="ja-JP" sz="3600" dirty="0"/>
          </a:p>
          <a:p>
            <a:r>
              <a:rPr lang="ja-JP" altLang="en-US" sz="3600" dirty="0"/>
              <a:t>長期の経済成長が低迷（購買力の低下による）</a:t>
            </a:r>
            <a:endParaRPr lang="en-US" altLang="ja-JP" sz="3600" dirty="0"/>
          </a:p>
          <a:p>
            <a:pPr marL="0" indent="0">
              <a:buNone/>
            </a:pPr>
            <a:endParaRPr lang="en-US" altLang="ja-JP" sz="3600" dirty="0"/>
          </a:p>
          <a:p>
            <a:r>
              <a:rPr lang="ja-JP" altLang="en-US" sz="3600" dirty="0"/>
              <a:t>地域経済にとって、非対称的な影響が（一部の大都市は人口・若者が増え、その周辺では逆が起きる。　　</a:t>
            </a: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67357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187624" y="895627"/>
            <a:ext cx="7249045" cy="742950"/>
          </a:xfrm>
          <a:noFill/>
        </p:spPr>
        <p:txBody>
          <a:bodyPr anchor="ctr" anchorCtr="0">
            <a:normAutofit/>
          </a:bodyPr>
          <a:lstStyle/>
          <a:p>
            <a:pPr eaLnBrk="1" fontAlgn="auto" hangingPunct="1">
              <a:spcAft>
                <a:spcPts val="0"/>
              </a:spcAft>
              <a:defRPr/>
            </a:pPr>
            <a:r>
              <a:rPr lang="ja-JP" altLang="en-US" sz="2000" b="1" dirty="0">
                <a:latin typeface="Verdana" panose="020B0604030504040204" pitchFamily="34" charset="0"/>
                <a:ea typeface="Verdana" panose="020B0604030504040204" pitchFamily="34" charset="0"/>
                <a:cs typeface="+mn-cs"/>
              </a:rPr>
              <a:t>図</a:t>
            </a:r>
            <a:r>
              <a:rPr lang="en-US" altLang="ja-JP" sz="2000" b="1" dirty="0">
                <a:solidFill>
                  <a:schemeClr val="tx1"/>
                </a:solidFill>
                <a:latin typeface="Verdana" panose="020B0604030504040204" pitchFamily="34" charset="0"/>
                <a:ea typeface="Verdana" panose="020B0604030504040204" pitchFamily="34" charset="0"/>
                <a:cs typeface="+mn-cs"/>
              </a:rPr>
              <a:t>-8: </a:t>
            </a:r>
            <a:r>
              <a:rPr lang="ja-JP" altLang="en-US" sz="2000" b="1" dirty="0">
                <a:solidFill>
                  <a:schemeClr val="tx1"/>
                </a:solidFill>
                <a:latin typeface="Verdana" panose="020B0604030504040204" pitchFamily="34" charset="0"/>
                <a:ea typeface="Verdana" panose="020B0604030504040204" pitchFamily="34" charset="0"/>
                <a:cs typeface="+mn-cs"/>
              </a:rPr>
              <a:t>中央政府の債務残高（</a:t>
            </a:r>
            <a:r>
              <a:rPr lang="ja-JP" altLang="en-US" sz="2000" b="1" dirty="0">
                <a:latin typeface="Verdana" panose="020B0604030504040204" pitchFamily="34" charset="0"/>
                <a:ea typeface="Verdana" panose="020B0604030504040204" pitchFamily="34" charset="0"/>
                <a:cs typeface="+mn-cs"/>
              </a:rPr>
              <a:t>各国の名目</a:t>
            </a:r>
            <a:r>
              <a:rPr lang="en-US" altLang="ja-JP" sz="2000" b="1" dirty="0">
                <a:latin typeface="Verdana" panose="020B0604030504040204" pitchFamily="34" charset="0"/>
                <a:ea typeface="Verdana" panose="020B0604030504040204" pitchFamily="34" charset="0"/>
                <a:cs typeface="+mn-cs"/>
              </a:rPr>
              <a:t>GDP</a:t>
            </a:r>
            <a:r>
              <a:rPr lang="ja-JP" altLang="en-US" sz="2000" b="1" dirty="0">
                <a:latin typeface="Verdana" panose="020B0604030504040204" pitchFamily="34" charset="0"/>
                <a:ea typeface="Verdana" panose="020B0604030504040204" pitchFamily="34" charset="0"/>
                <a:cs typeface="+mn-cs"/>
              </a:rPr>
              <a:t>比）</a:t>
            </a:r>
            <a:endParaRPr lang="en-US" altLang="ja-JP" sz="1600" dirty="0">
              <a:solidFill>
                <a:schemeClr val="tx1"/>
              </a:solidFill>
              <a:latin typeface="Verdana" panose="020B0604030504040204" pitchFamily="34" charset="0"/>
              <a:ea typeface="Verdana" panose="020B0604030504040204" pitchFamily="34" charset="0"/>
              <a:cs typeface="+mn-cs"/>
            </a:endParaRPr>
          </a:p>
        </p:txBody>
      </p:sp>
      <p:sp>
        <p:nvSpPr>
          <p:cNvPr id="2" name="テキスト ボックス 1">
            <a:extLst>
              <a:ext uri="{FF2B5EF4-FFF2-40B4-BE49-F238E27FC236}">
                <a16:creationId xmlns:a16="http://schemas.microsoft.com/office/drawing/2014/main" id="{F1C2BE6F-BAF0-49B2-8ECC-ABBA4679C273}"/>
              </a:ext>
            </a:extLst>
          </p:cNvPr>
          <p:cNvSpPr txBox="1"/>
          <p:nvPr/>
        </p:nvSpPr>
        <p:spPr>
          <a:xfrm>
            <a:off x="755576" y="6270870"/>
            <a:ext cx="7632848" cy="338554"/>
          </a:xfrm>
          <a:prstGeom prst="rect">
            <a:avLst/>
          </a:prstGeom>
          <a:noFill/>
        </p:spPr>
        <p:txBody>
          <a:bodyPr wrap="square" rtlCol="0">
            <a:spAutoFit/>
          </a:bodyPr>
          <a:lstStyle/>
          <a:p>
            <a:r>
              <a:rPr lang="ja-JP" altLang="en-US" sz="1600" dirty="0"/>
              <a:t>注</a:t>
            </a:r>
            <a:r>
              <a:rPr kumimoji="1" lang="en-US" altLang="ja-JP" sz="1600" dirty="0"/>
              <a:t>) </a:t>
            </a:r>
            <a:r>
              <a:rPr kumimoji="1" lang="ja-JP" altLang="en-US" sz="1600" dirty="0"/>
              <a:t>中央政府には、地方自治体・地方政府を含まない。</a:t>
            </a:r>
          </a:p>
        </p:txBody>
      </p:sp>
      <p:sp>
        <p:nvSpPr>
          <p:cNvPr id="4" name="テキスト ボックス 3"/>
          <p:cNvSpPr txBox="1"/>
          <p:nvPr/>
        </p:nvSpPr>
        <p:spPr>
          <a:xfrm>
            <a:off x="899592" y="325686"/>
            <a:ext cx="6480720" cy="461665"/>
          </a:xfrm>
          <a:prstGeom prst="rect">
            <a:avLst/>
          </a:prstGeom>
          <a:noFill/>
        </p:spPr>
        <p:txBody>
          <a:bodyPr wrap="square" rtlCol="0">
            <a:spAutoFit/>
          </a:bodyPr>
          <a:lstStyle/>
          <a:p>
            <a:r>
              <a:rPr lang="ja-JP" altLang="en-US" sz="2400" b="1" u="sng" dirty="0"/>
              <a:t>② 政府債務の問題</a:t>
            </a:r>
            <a:endParaRPr kumimoji="1" lang="ja-JP" altLang="en-US" sz="2400" b="1" u="sng" dirty="0"/>
          </a:p>
        </p:txBody>
      </p:sp>
      <p:pic>
        <p:nvPicPr>
          <p:cNvPr id="3" name="図 2">
            <a:extLst>
              <a:ext uri="{FF2B5EF4-FFF2-40B4-BE49-F238E27FC236}">
                <a16:creationId xmlns:a16="http://schemas.microsoft.com/office/drawing/2014/main" id="{BEC9E3D8-D6DF-C4F0-CBC0-4328B0EC5473}"/>
              </a:ext>
            </a:extLst>
          </p:cNvPr>
          <p:cNvPicPr>
            <a:picLocks noChangeAspect="1"/>
          </p:cNvPicPr>
          <p:nvPr/>
        </p:nvPicPr>
        <p:blipFill>
          <a:blip r:embed="rId2"/>
          <a:stretch>
            <a:fillRect/>
          </a:stretch>
        </p:blipFill>
        <p:spPr>
          <a:xfrm>
            <a:off x="179512" y="1514748"/>
            <a:ext cx="8913643" cy="46085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323528" y="321734"/>
            <a:ext cx="8337871" cy="1135737"/>
          </a:xfrm>
        </p:spPr>
        <p:txBody>
          <a:bodyPr vert="horz" lIns="91440" tIns="45720" rIns="91440" bIns="45720" rtlCol="0" anchor="ctr">
            <a:normAutofit/>
          </a:bodyPr>
          <a:lstStyle/>
          <a:p>
            <a:pPr defTabSz="914400" fontAlgn="auto">
              <a:spcAft>
                <a:spcPts val="0"/>
              </a:spcAft>
              <a:defRPr/>
            </a:pPr>
            <a:r>
              <a:rPr lang="ja-JP" altLang="en-US" sz="3600" b="1" dirty="0"/>
              <a:t>デフォルト（債務不履行）が起きるかも</a:t>
            </a:r>
            <a:endParaRPr lang="ja-JP" altLang="en-US" sz="3600" b="1" kern="1200" dirty="0">
              <a:latin typeface="+mj-lt"/>
              <a:ea typeface="+mj-ea"/>
              <a:cs typeface="+mj-cs"/>
            </a:endParaRPr>
          </a:p>
        </p:txBody>
      </p:sp>
      <p:sp>
        <p:nvSpPr>
          <p:cNvPr id="27652" name="コンテンツ プレースホルダ 2"/>
          <p:cNvSpPr>
            <a:spLocks noGrp="1"/>
          </p:cNvSpPr>
          <p:nvPr>
            <p:ph idx="4294967295"/>
          </p:nvPr>
        </p:nvSpPr>
        <p:spPr>
          <a:xfrm>
            <a:off x="535591" y="1457472"/>
            <a:ext cx="7793161" cy="4213588"/>
          </a:xfrm>
        </p:spPr>
        <p:txBody>
          <a:bodyPr vert="horz" lIns="91440" tIns="45720" rIns="91440" bIns="45720" rtlCol="0">
            <a:normAutofit fontScale="55000" lnSpcReduction="20000"/>
          </a:bodyPr>
          <a:lstStyle/>
          <a:p>
            <a:pPr marL="0" indent="0">
              <a:buNone/>
            </a:pPr>
            <a:r>
              <a:rPr lang="ja-JP" altLang="en-US" sz="5400" dirty="0"/>
              <a:t>一部の経済アナリストの予想：いずれ日本政府が債務の返済をできなくなるのでは。</a:t>
            </a:r>
            <a:endParaRPr lang="en-US" altLang="ja-JP" sz="5400" dirty="0"/>
          </a:p>
          <a:p>
            <a:endParaRPr lang="en-US" altLang="ja-JP" sz="2800" dirty="0"/>
          </a:p>
          <a:p>
            <a:pPr marL="0" indent="0">
              <a:buNone/>
            </a:pPr>
            <a:r>
              <a:rPr lang="ja-JP" altLang="en-US" sz="4400" dirty="0"/>
              <a:t>それを避ける方法とは？</a:t>
            </a:r>
            <a:endParaRPr lang="en-US" altLang="ja-JP" sz="4400" dirty="0"/>
          </a:p>
          <a:p>
            <a:endParaRPr lang="en-US" altLang="ja-JP" sz="4400" dirty="0"/>
          </a:p>
          <a:p>
            <a:pPr marL="0" indent="0">
              <a:buNone/>
            </a:pPr>
            <a:r>
              <a:rPr lang="ja-JP" altLang="en-US" sz="4400" dirty="0"/>
              <a:t>⇒増税</a:t>
            </a:r>
            <a:endParaRPr lang="en-US" altLang="ja-JP" sz="4400" dirty="0"/>
          </a:p>
          <a:p>
            <a:pPr marL="0" indent="0">
              <a:buNone/>
            </a:pPr>
            <a:r>
              <a:rPr lang="ja-JP" altLang="en-US" sz="4400" dirty="0"/>
              <a:t>⇒年金・医療保険の改革</a:t>
            </a:r>
          </a:p>
          <a:p>
            <a:pPr marL="0" indent="0">
              <a:buNone/>
            </a:pPr>
            <a:r>
              <a:rPr lang="ja-JP" altLang="en-US" sz="4400" dirty="0"/>
              <a:t>⇒経済成長で乗り切る</a:t>
            </a:r>
            <a:r>
              <a:rPr lang="en-US" altLang="ja-JP" sz="4400" dirty="0"/>
              <a:t>*</a:t>
            </a:r>
            <a:endParaRPr lang="ja-JP" altLang="en-US" sz="4400" dirty="0"/>
          </a:p>
          <a:p>
            <a:pPr marL="0" indent="0">
              <a:buNone/>
            </a:pPr>
            <a:r>
              <a:rPr lang="ja-JP" altLang="en-US" sz="4400" dirty="0"/>
              <a:t>　→では成長率の状況は？</a:t>
            </a:r>
            <a:endParaRPr lang="en-US" altLang="ja-JP" sz="4400" dirty="0"/>
          </a:p>
          <a:p>
            <a:endParaRPr lang="en-US" altLang="ja-JP" sz="2800" dirty="0"/>
          </a:p>
          <a:p>
            <a:pPr marL="0" indent="0">
              <a:lnSpc>
                <a:spcPct val="120000"/>
              </a:lnSpc>
              <a:buNone/>
            </a:pPr>
            <a:r>
              <a:rPr lang="en-US" altLang="ja-JP" sz="2800" dirty="0"/>
              <a:t>*</a:t>
            </a:r>
            <a:r>
              <a:rPr lang="ja-JP" altLang="en-US" sz="2800" dirty="0"/>
              <a:t>たとえば、</a:t>
            </a:r>
            <a:r>
              <a:rPr lang="en-US" altLang="ja-JP" sz="2800" dirty="0"/>
              <a:t>2</a:t>
            </a:r>
            <a:r>
              <a:rPr lang="ja-JP" altLang="en-US" sz="2800" dirty="0"/>
              <a:t>％の経済成長があれば、税収も</a:t>
            </a:r>
            <a:r>
              <a:rPr lang="en-US" altLang="ja-JP" sz="2800" dirty="0"/>
              <a:t>2</a:t>
            </a:r>
            <a:r>
              <a:rPr lang="ja-JP" altLang="en-US" sz="2800" dirty="0"/>
              <a:t>％程度増えるだろうし、インフレも起きれば、債務の実質的な負担は減る。</a:t>
            </a: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89086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1322" y="612662"/>
            <a:ext cx="8243887" cy="652934"/>
          </a:xfrm>
        </p:spPr>
        <p:txBody>
          <a:bodyPr>
            <a:normAutofit/>
          </a:bodyPr>
          <a:lstStyle/>
          <a:p>
            <a:r>
              <a:rPr lang="ja-JP" altLang="en-US" sz="2000" b="1" dirty="0">
                <a:latin typeface="Verdana" panose="020B0604030504040204" pitchFamily="34" charset="0"/>
                <a:ea typeface="Verdana" panose="020B0604030504040204" pitchFamily="34" charset="0"/>
              </a:rPr>
              <a:t>図</a:t>
            </a:r>
            <a:r>
              <a:rPr kumimoji="1" lang="en-US" altLang="ja-JP" sz="2000" b="1" dirty="0">
                <a:latin typeface="Verdana" panose="020B0604030504040204" pitchFamily="34" charset="0"/>
                <a:ea typeface="Verdana" panose="020B0604030504040204" pitchFamily="34" charset="0"/>
              </a:rPr>
              <a:t>-9</a:t>
            </a:r>
            <a:r>
              <a:rPr kumimoji="1" lang="ja-JP" altLang="en-US" sz="2000" b="1" dirty="0">
                <a:latin typeface="Verdana" panose="020B0604030504040204" pitchFamily="34" charset="0"/>
              </a:rPr>
              <a:t>：</a:t>
            </a:r>
            <a:r>
              <a:rPr kumimoji="1" lang="en-US" altLang="ja-JP" sz="2000" b="1" dirty="0">
                <a:latin typeface="Verdana" panose="020B0604030504040204" pitchFamily="34" charset="0"/>
                <a:ea typeface="Verdana" panose="020B0604030504040204" pitchFamily="34" charset="0"/>
              </a:rPr>
              <a:t>GDP </a:t>
            </a:r>
            <a:r>
              <a:rPr kumimoji="1" lang="ja-JP" altLang="en-US" sz="2000" b="1" dirty="0">
                <a:latin typeface="Verdana" panose="020B0604030504040204" pitchFamily="34" charset="0"/>
                <a:ea typeface="Verdana" panose="020B0604030504040204" pitchFamily="34" charset="0"/>
              </a:rPr>
              <a:t>実質</a:t>
            </a:r>
            <a:r>
              <a:rPr kumimoji="1" lang="en-US" altLang="ja-JP" sz="2000" b="1" dirty="0">
                <a:latin typeface="Verdana" panose="020B0604030504040204" pitchFamily="34" charset="0"/>
                <a:ea typeface="Verdana" panose="020B0604030504040204" pitchFamily="34" charset="0"/>
              </a:rPr>
              <a:t>GDP</a:t>
            </a:r>
            <a:r>
              <a:rPr kumimoji="1" lang="ja-JP" altLang="en-US" sz="2000" b="1" dirty="0">
                <a:latin typeface="Verdana" panose="020B0604030504040204" pitchFamily="34" charset="0"/>
                <a:ea typeface="Verdana" panose="020B0604030504040204" pitchFamily="34" charset="0"/>
              </a:rPr>
              <a:t>成長率の比較</a:t>
            </a:r>
            <a:endParaRPr kumimoji="1" lang="ja-JP" altLang="en-US" sz="2000" b="1" dirty="0">
              <a:latin typeface="Verdana" panose="020B0604030504040204" pitchFamily="34" charset="0"/>
            </a:endParaRPr>
          </a:p>
        </p:txBody>
      </p:sp>
      <p:graphicFrame>
        <p:nvGraphicFramePr>
          <p:cNvPr id="3" name="グラフ 2">
            <a:extLst>
              <a:ext uri="{FF2B5EF4-FFF2-40B4-BE49-F238E27FC236}">
                <a16:creationId xmlns:a16="http://schemas.microsoft.com/office/drawing/2014/main" id="{48516871-6ED4-C60A-D59E-B5F973E69902}"/>
              </a:ext>
            </a:extLst>
          </p:cNvPr>
          <p:cNvGraphicFramePr>
            <a:graphicFrameLocks/>
          </p:cNvGraphicFramePr>
          <p:nvPr>
            <p:extLst>
              <p:ext uri="{D42A27DB-BD31-4B8C-83A1-F6EECF244321}">
                <p14:modId xmlns:p14="http://schemas.microsoft.com/office/powerpoint/2010/main" val="3419968529"/>
              </p:ext>
            </p:extLst>
          </p:nvPr>
        </p:nvGraphicFramePr>
        <p:xfrm>
          <a:off x="53752" y="1384715"/>
          <a:ext cx="9036496"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063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2" name="Rectangle 2458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28650" y="365125"/>
            <a:ext cx="7886700" cy="1325563"/>
          </a:xfrm>
        </p:spPr>
        <p:txBody>
          <a:bodyPr>
            <a:normAutofit/>
          </a:bodyPr>
          <a:lstStyle/>
          <a:p>
            <a:pPr eaLnBrk="1" fontAlgn="auto" hangingPunct="1">
              <a:spcAft>
                <a:spcPts val="0"/>
              </a:spcAft>
              <a:defRPr/>
            </a:pPr>
            <a:r>
              <a:rPr lang="en-US" altLang="ja-JP" sz="4300" dirty="0"/>
              <a:t>Ⅲ</a:t>
            </a:r>
            <a:r>
              <a:rPr lang="ja-JP" altLang="en-US" sz="4300" dirty="0"/>
              <a:t>　スペシャルトピック</a:t>
            </a:r>
            <a:endParaRPr lang="en-US" altLang="ja-JP" sz="4300" dirty="0"/>
          </a:p>
        </p:txBody>
      </p:sp>
      <p:sp>
        <p:nvSpPr>
          <p:cNvPr id="2458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Rectangle 3"/>
          <p:cNvSpPr>
            <a:spLocks noGrp="1" noChangeArrowheads="1"/>
          </p:cNvSpPr>
          <p:nvPr>
            <p:ph idx="1"/>
          </p:nvPr>
        </p:nvSpPr>
        <p:spPr>
          <a:xfrm>
            <a:off x="501777" y="1929384"/>
            <a:ext cx="8267317" cy="4251960"/>
          </a:xfrm>
        </p:spPr>
        <p:txBody>
          <a:bodyPr>
            <a:normAutofit/>
          </a:bodyPr>
          <a:lstStyle/>
          <a:p>
            <a:pPr marL="514350" indent="-514350" eaLnBrk="1" fontAlgn="auto" hangingPunct="1">
              <a:spcAft>
                <a:spcPts val="0"/>
              </a:spcAft>
              <a:buFont typeface="+mj-ea"/>
              <a:buAutoNum type="circleNumDbPlain"/>
              <a:defRPr/>
            </a:pPr>
            <a:r>
              <a:rPr lang="ja-JP" altLang="en-US" sz="3200" dirty="0"/>
              <a:t>年金と医療保険の問題には、「子供を欲しい」と人々が思うようにやるインセンティブ（動機づけ）が必要。</a:t>
            </a:r>
            <a:r>
              <a:rPr lang="en-US" altLang="ja-JP" sz="2000" dirty="0"/>
              <a:t>※</a:t>
            </a:r>
            <a:r>
              <a:rPr lang="ja-JP" altLang="en-US" sz="2000" dirty="0"/>
              <a:t>人生のいろいろな価値観を否定するものではありません。</a:t>
            </a:r>
            <a:endParaRPr lang="en-US" altLang="ja-JP" sz="2000" dirty="0"/>
          </a:p>
          <a:p>
            <a:pPr marL="514350" indent="-514350" eaLnBrk="1" fontAlgn="auto" hangingPunct="1">
              <a:spcAft>
                <a:spcPts val="0"/>
              </a:spcAft>
              <a:buFont typeface="+mj-ea"/>
              <a:buAutoNum type="circleNumDbPlain"/>
              <a:defRPr/>
            </a:pPr>
            <a:r>
              <a:rPr lang="ja-JP" altLang="en-US" sz="3200" dirty="0"/>
              <a:t>エネルギー問題：発電の多様化や独占の排除などに日本は取り組んでいる。</a:t>
            </a:r>
            <a:endParaRPr lang="en-US" altLang="ja-JP" sz="3200" dirty="0"/>
          </a:p>
        </p:txBody>
      </p:sp>
    </p:spTree>
    <p:extLst>
      <p:ext uri="{BB962C8B-B14F-4D97-AF65-F5344CB8AC3E}">
        <p14:creationId xmlns:p14="http://schemas.microsoft.com/office/powerpoint/2010/main" val="156848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FontTx/>
              <a:buNone/>
            </a:pPr>
            <a:fld id="{D394F9DE-5B44-485F-877E-44485EAF08C5}" type="slidenum">
              <a:rPr kumimoji="0" lang="en-US" altLang="ja-JP" sz="1400" smtClean="0"/>
              <a:pPr>
                <a:spcBef>
                  <a:spcPct val="0"/>
                </a:spcBef>
                <a:buFontTx/>
                <a:buNone/>
              </a:pPr>
              <a:t>25</a:t>
            </a:fld>
            <a:endParaRPr kumimoji="0" lang="en-US" altLang="ja-JP" sz="1400"/>
          </a:p>
        </p:txBody>
      </p:sp>
      <p:sp>
        <p:nvSpPr>
          <p:cNvPr id="75778" name="Rectangle 2"/>
          <p:cNvSpPr>
            <a:spLocks noGrp="1" noChangeArrowheads="1"/>
          </p:cNvSpPr>
          <p:nvPr>
            <p:ph type="title" idx="4294967295"/>
          </p:nvPr>
        </p:nvSpPr>
        <p:spPr>
          <a:xfrm>
            <a:off x="522535" y="314514"/>
            <a:ext cx="7848352" cy="949325"/>
          </a:xfrm>
        </p:spPr>
        <p:txBody>
          <a:bodyPr/>
          <a:lstStyle/>
          <a:p>
            <a:pPr eaLnBrk="1" hangingPunct="1">
              <a:defRPr/>
            </a:pPr>
            <a:r>
              <a:rPr lang="ja-JP" altLang="en-US" sz="2800" b="1" dirty="0"/>
              <a:t>① 公的医療保険の例：その仕組み</a:t>
            </a:r>
            <a:endParaRPr lang="en-US" altLang="ja-JP" sz="2800" b="1" dirty="0"/>
          </a:p>
        </p:txBody>
      </p:sp>
      <p:sp>
        <p:nvSpPr>
          <p:cNvPr id="19460" name="Rectangle 3"/>
          <p:cNvSpPr>
            <a:spLocks noGrp="1" noChangeArrowheads="1"/>
          </p:cNvSpPr>
          <p:nvPr>
            <p:ph type="body" idx="4294967295"/>
          </p:nvPr>
        </p:nvSpPr>
        <p:spPr>
          <a:xfrm>
            <a:off x="773113" y="1192374"/>
            <a:ext cx="8229600" cy="4456112"/>
          </a:xfrm>
        </p:spPr>
        <p:txBody>
          <a:bodyPr>
            <a:normAutofit/>
          </a:bodyPr>
          <a:lstStyle/>
          <a:p>
            <a:pPr marL="0" indent="0" eaLnBrk="1" hangingPunct="1">
              <a:buFontTx/>
              <a:buNone/>
            </a:pPr>
            <a:endParaRPr lang="ja-JP" altLang="en-US" sz="1200" dirty="0"/>
          </a:p>
          <a:p>
            <a:pPr marL="0" indent="0" eaLnBrk="1" hangingPunct="1">
              <a:buFontTx/>
              <a:buNone/>
            </a:pPr>
            <a:r>
              <a:rPr lang="en-US" altLang="ja-JP" sz="1200" dirty="0"/>
              <a:t>                                                                                                          </a:t>
            </a:r>
            <a:r>
              <a:rPr lang="ja-JP" altLang="en-US" sz="1800" dirty="0"/>
              <a:t>国庫補助</a:t>
            </a:r>
          </a:p>
          <a:p>
            <a:pPr marL="0" indent="0" eaLnBrk="1" hangingPunct="1">
              <a:buFontTx/>
              <a:buNone/>
            </a:pPr>
            <a:r>
              <a:rPr lang="ja-JP" altLang="en-US" sz="1800" dirty="0"/>
              <a:t>支払い</a:t>
            </a:r>
            <a:endParaRPr lang="en-US" altLang="ja-JP" sz="1800" dirty="0"/>
          </a:p>
          <a:p>
            <a:pPr marL="0" indent="0" eaLnBrk="1" hangingPunct="1">
              <a:buFontTx/>
              <a:buNone/>
            </a:pPr>
            <a:r>
              <a:rPr lang="en-US" altLang="ja-JP" sz="1800" dirty="0"/>
              <a:t>70</a:t>
            </a:r>
            <a:r>
              <a:rPr lang="ja-JP" altLang="en-US" sz="1800" dirty="0"/>
              <a:t>～</a:t>
            </a:r>
            <a:r>
              <a:rPr lang="en-US" altLang="ja-JP" sz="1800" dirty="0"/>
              <a:t>90</a:t>
            </a:r>
            <a:r>
              <a:rPr lang="ja-JP" altLang="en-US" sz="1800" dirty="0"/>
              <a:t>％</a:t>
            </a:r>
            <a:endParaRPr lang="en-US" altLang="ja-JP" sz="1800" dirty="0"/>
          </a:p>
          <a:p>
            <a:pPr marL="0" indent="0" eaLnBrk="1" hangingPunct="1">
              <a:buFontTx/>
              <a:buNone/>
            </a:pPr>
            <a:endParaRPr lang="en-US" altLang="ja-JP" sz="1600" dirty="0"/>
          </a:p>
          <a:p>
            <a:pPr marL="0" indent="0" eaLnBrk="1" hangingPunct="1">
              <a:buFontTx/>
              <a:buNone/>
            </a:pPr>
            <a:r>
              <a:rPr lang="en-US" altLang="ja-JP" sz="1600" dirty="0"/>
              <a:t>                                                                                                     </a:t>
            </a:r>
          </a:p>
          <a:p>
            <a:pPr marL="0" indent="0" eaLnBrk="1" hangingPunct="1">
              <a:buFontTx/>
              <a:buNone/>
            </a:pPr>
            <a:endParaRPr lang="en-US" altLang="ja-JP" sz="2800" dirty="0"/>
          </a:p>
          <a:p>
            <a:pPr marL="0" indent="0" eaLnBrk="1" hangingPunct="1">
              <a:buFontTx/>
              <a:buNone/>
            </a:pPr>
            <a:endParaRPr lang="en-US" altLang="ja-JP" sz="1600" dirty="0"/>
          </a:p>
          <a:p>
            <a:pPr marL="0" indent="0" algn="r" eaLnBrk="1" hangingPunct="1">
              <a:buFontTx/>
              <a:buNone/>
            </a:pPr>
            <a:r>
              <a:rPr lang="ja-JP" altLang="en-US" sz="1600" dirty="0"/>
              <a:t>　　　　　　　　　　　　　　　　　　　　　　　　　　　　　　　　　　　　　　　　　　　　　保険料、給与から天引き</a:t>
            </a:r>
            <a:endParaRPr lang="en-US" altLang="ja-JP" sz="1600" dirty="0"/>
          </a:p>
          <a:p>
            <a:pPr marL="0" indent="0" eaLnBrk="1" hangingPunct="1">
              <a:buFontTx/>
              <a:buNone/>
            </a:pPr>
            <a:endParaRPr lang="en-US" altLang="ja-JP" sz="2800" dirty="0"/>
          </a:p>
          <a:p>
            <a:pPr marL="0" indent="0" eaLnBrk="1" hangingPunct="1">
              <a:buFontTx/>
              <a:buNone/>
            </a:pPr>
            <a:endParaRPr lang="en-US" altLang="ja-JP" sz="2800" dirty="0"/>
          </a:p>
        </p:txBody>
      </p:sp>
      <p:sp>
        <p:nvSpPr>
          <p:cNvPr id="2" name="正方形/長方形 1"/>
          <p:cNvSpPr/>
          <p:nvPr/>
        </p:nvSpPr>
        <p:spPr>
          <a:xfrm>
            <a:off x="573088" y="5127626"/>
            <a:ext cx="2182812" cy="696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患者</a:t>
            </a:r>
          </a:p>
        </p:txBody>
      </p:sp>
      <p:sp>
        <p:nvSpPr>
          <p:cNvPr id="6" name="正方形/長方形 5"/>
          <p:cNvSpPr/>
          <p:nvPr/>
        </p:nvSpPr>
        <p:spPr>
          <a:xfrm>
            <a:off x="573088" y="2706877"/>
            <a:ext cx="2160587"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病院、医者</a:t>
            </a:r>
          </a:p>
        </p:txBody>
      </p:sp>
      <p:sp>
        <p:nvSpPr>
          <p:cNvPr id="7" name="正方形/長方形 6"/>
          <p:cNvSpPr/>
          <p:nvPr/>
        </p:nvSpPr>
        <p:spPr>
          <a:xfrm>
            <a:off x="2987675" y="1700213"/>
            <a:ext cx="2305050" cy="100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医療保険の会計</a:t>
            </a:r>
          </a:p>
        </p:txBody>
      </p:sp>
      <p:sp>
        <p:nvSpPr>
          <p:cNvPr id="8" name="正方形/長方形 7"/>
          <p:cNvSpPr/>
          <p:nvPr/>
        </p:nvSpPr>
        <p:spPr>
          <a:xfrm>
            <a:off x="6370638" y="1700213"/>
            <a:ext cx="2159000" cy="100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政府</a:t>
            </a:r>
          </a:p>
        </p:txBody>
      </p:sp>
      <p:sp>
        <p:nvSpPr>
          <p:cNvPr id="9" name="正方形/長方形 8"/>
          <p:cNvSpPr/>
          <p:nvPr/>
        </p:nvSpPr>
        <p:spPr>
          <a:xfrm>
            <a:off x="5940152" y="5151344"/>
            <a:ext cx="15843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雇用者</a:t>
            </a:r>
          </a:p>
        </p:txBody>
      </p:sp>
      <p:sp>
        <p:nvSpPr>
          <p:cNvPr id="10" name="正方形/長方形 9"/>
          <p:cNvSpPr/>
          <p:nvPr/>
        </p:nvSpPr>
        <p:spPr>
          <a:xfrm>
            <a:off x="3851275" y="4921250"/>
            <a:ext cx="1657350"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自営業</a:t>
            </a:r>
          </a:p>
        </p:txBody>
      </p:sp>
      <p:sp>
        <p:nvSpPr>
          <p:cNvPr id="11" name="正方形/長方形 10"/>
          <p:cNvSpPr/>
          <p:nvPr/>
        </p:nvSpPr>
        <p:spPr>
          <a:xfrm>
            <a:off x="6496675" y="3346545"/>
            <a:ext cx="1874212"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企業・役所など</a:t>
            </a:r>
          </a:p>
        </p:txBody>
      </p:sp>
      <p:sp>
        <p:nvSpPr>
          <p:cNvPr id="12" name="下矢印 11"/>
          <p:cNvSpPr/>
          <p:nvPr/>
        </p:nvSpPr>
        <p:spPr>
          <a:xfrm>
            <a:off x="827088" y="3717971"/>
            <a:ext cx="504825" cy="1347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900" b="1" dirty="0">
                <a:solidFill>
                  <a:schemeClr val="bg1"/>
                </a:solidFill>
              </a:rPr>
              <a:t>サービス</a:t>
            </a:r>
          </a:p>
        </p:txBody>
      </p:sp>
      <p:sp>
        <p:nvSpPr>
          <p:cNvPr id="14" name="上矢印 13"/>
          <p:cNvSpPr/>
          <p:nvPr/>
        </p:nvSpPr>
        <p:spPr>
          <a:xfrm>
            <a:off x="1719262" y="3620773"/>
            <a:ext cx="504825" cy="13477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900" b="1" dirty="0">
                <a:solidFill>
                  <a:schemeClr val="bg1"/>
                </a:solidFill>
              </a:rPr>
              <a:t>支払</a:t>
            </a:r>
            <a:r>
              <a:rPr lang="en-US" altLang="ja-JP" sz="900" b="1" dirty="0">
                <a:solidFill>
                  <a:schemeClr val="bg1"/>
                </a:solidFill>
              </a:rPr>
              <a:t>10</a:t>
            </a:r>
            <a:r>
              <a:rPr lang="ja-JP" altLang="en-US" sz="900" b="1" dirty="0">
                <a:solidFill>
                  <a:schemeClr val="bg1"/>
                </a:solidFill>
              </a:rPr>
              <a:t>～</a:t>
            </a:r>
            <a:r>
              <a:rPr lang="en-US" altLang="ja-JP" sz="900" b="1" dirty="0">
                <a:solidFill>
                  <a:schemeClr val="bg1"/>
                </a:solidFill>
              </a:rPr>
              <a:t>30</a:t>
            </a:r>
            <a:r>
              <a:rPr lang="ja-JP" altLang="en-US" sz="900" b="1" dirty="0">
                <a:solidFill>
                  <a:schemeClr val="bg1"/>
                </a:solidFill>
              </a:rPr>
              <a:t>％</a:t>
            </a:r>
          </a:p>
        </p:txBody>
      </p:sp>
      <p:sp>
        <p:nvSpPr>
          <p:cNvPr id="19" name="屈折矢印 18"/>
          <p:cNvSpPr/>
          <p:nvPr/>
        </p:nvSpPr>
        <p:spPr>
          <a:xfrm rot="10800000">
            <a:off x="1836885" y="1808163"/>
            <a:ext cx="979339" cy="792162"/>
          </a:xfrm>
          <a:prstGeom prst="bentUpArrow">
            <a:avLst>
              <a:gd name="adj1" fmla="val 26204"/>
              <a:gd name="adj2" fmla="val 23796"/>
              <a:gd name="adj3" fmla="val 274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0" name="上矢印 19"/>
          <p:cNvSpPr/>
          <p:nvPr/>
        </p:nvSpPr>
        <p:spPr>
          <a:xfrm rot="1507495">
            <a:off x="6836118" y="4397329"/>
            <a:ext cx="288925" cy="727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上矢印 21"/>
          <p:cNvSpPr/>
          <p:nvPr/>
        </p:nvSpPr>
        <p:spPr>
          <a:xfrm rot="18283032">
            <a:off x="5713047" y="2355757"/>
            <a:ext cx="288925" cy="12565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右矢印 22"/>
          <p:cNvSpPr/>
          <p:nvPr/>
        </p:nvSpPr>
        <p:spPr>
          <a:xfrm rot="10800000">
            <a:off x="5363872" y="1924005"/>
            <a:ext cx="9683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上矢印 23"/>
          <p:cNvSpPr/>
          <p:nvPr/>
        </p:nvSpPr>
        <p:spPr>
          <a:xfrm>
            <a:off x="4887913" y="2793206"/>
            <a:ext cx="513357" cy="20151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rPr>
              <a:t>　</a:t>
            </a:r>
            <a:r>
              <a:rPr lang="ja-JP" altLang="en-US" b="1" dirty="0">
                <a:solidFill>
                  <a:schemeClr val="bg1"/>
                </a:solidFill>
              </a:rPr>
              <a:t>保険料</a:t>
            </a:r>
          </a:p>
        </p:txBody>
      </p:sp>
      <p:sp>
        <p:nvSpPr>
          <p:cNvPr id="26" name="円/楕円 25"/>
          <p:cNvSpPr/>
          <p:nvPr/>
        </p:nvSpPr>
        <p:spPr>
          <a:xfrm>
            <a:off x="2916238" y="3573463"/>
            <a:ext cx="1763712" cy="8636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rPr>
              <a:t>国民</a:t>
            </a:r>
          </a:p>
        </p:txBody>
      </p:sp>
      <p:sp>
        <p:nvSpPr>
          <p:cNvPr id="27" name="上矢印 26"/>
          <p:cNvSpPr/>
          <p:nvPr/>
        </p:nvSpPr>
        <p:spPr>
          <a:xfrm rot="3116935">
            <a:off x="5120946" y="2015207"/>
            <a:ext cx="430227" cy="2082800"/>
          </a:xfrm>
          <a:prstGeom prs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rPr>
              <a:t>税金</a:t>
            </a:r>
          </a:p>
        </p:txBody>
      </p:sp>
      <p:sp>
        <p:nvSpPr>
          <p:cNvPr id="4" name="テキスト ボックス 3">
            <a:extLst>
              <a:ext uri="{FF2B5EF4-FFF2-40B4-BE49-F238E27FC236}">
                <a16:creationId xmlns:a16="http://schemas.microsoft.com/office/drawing/2014/main" id="{E823ECE2-056A-A41D-1800-D16270EFAD10}"/>
              </a:ext>
            </a:extLst>
          </p:cNvPr>
          <p:cNvSpPr txBox="1"/>
          <p:nvPr/>
        </p:nvSpPr>
        <p:spPr>
          <a:xfrm>
            <a:off x="6317416" y="3018353"/>
            <a:ext cx="2773362" cy="369332"/>
          </a:xfrm>
          <a:prstGeom prst="rect">
            <a:avLst/>
          </a:prstGeom>
          <a:noFill/>
          <a:ln>
            <a:noFill/>
          </a:ln>
        </p:spPr>
        <p:txBody>
          <a:bodyPr wrap="square" rtlCol="0">
            <a:spAutoFit/>
          </a:bodyPr>
          <a:lstStyle/>
          <a:p>
            <a:r>
              <a:rPr kumimoji="1" lang="ja-JP" altLang="en-US" dirty="0"/>
              <a:t>保険料（雇用主負担分）</a:t>
            </a:r>
          </a:p>
        </p:txBody>
      </p:sp>
    </p:spTree>
    <p:extLst>
      <p:ext uri="{BB962C8B-B14F-4D97-AF65-F5344CB8AC3E}">
        <p14:creationId xmlns:p14="http://schemas.microsoft.com/office/powerpoint/2010/main" val="205602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460">
                                            <p:txEl>
                                              <p:pRg st="2" end="2"/>
                                            </p:txEl>
                                          </p:spTgt>
                                        </p:tgtEl>
                                        <p:attrNameLst>
                                          <p:attrName>style.visibility</p:attrName>
                                        </p:attrNameLst>
                                      </p:cBhvr>
                                      <p:to>
                                        <p:strVal val="visible"/>
                                      </p:to>
                                    </p:set>
                                    <p:anim calcmode="lin" valueType="num">
                                      <p:cBhvr additive="base">
                                        <p:cTn id="43"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0">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460">
                                            <p:txEl>
                                              <p:pRg st="3" end="3"/>
                                            </p:txEl>
                                          </p:spTgt>
                                        </p:tgtEl>
                                        <p:attrNameLst>
                                          <p:attrName>style.visibility</p:attrName>
                                        </p:attrNameLst>
                                      </p:cBhvr>
                                      <p:to>
                                        <p:strVal val="visible"/>
                                      </p:to>
                                    </p:set>
                                    <p:anim calcmode="lin" valueType="num">
                                      <p:cBhvr additive="base">
                                        <p:cTn id="47" dur="500" fill="hold"/>
                                        <p:tgtEl>
                                          <p:spTgt spid="19460">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9460">
                                            <p:txEl>
                                              <p:pRg st="8" end="8"/>
                                            </p:txEl>
                                          </p:spTgt>
                                        </p:tgtEl>
                                        <p:attrNameLst>
                                          <p:attrName>style.visibility</p:attrName>
                                        </p:attrNameLst>
                                      </p:cBhvr>
                                      <p:to>
                                        <p:strVal val="visible"/>
                                      </p:to>
                                    </p:set>
                                    <p:anim calcmode="lin" valueType="num">
                                      <p:cBhvr additive="base">
                                        <p:cTn id="71" dur="500" fill="hold"/>
                                        <p:tgtEl>
                                          <p:spTgt spid="19460">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946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9460">
                                            <p:txEl>
                                              <p:pRg st="5" end="5"/>
                                            </p:txEl>
                                          </p:spTgt>
                                        </p:tgtEl>
                                        <p:attrNameLst>
                                          <p:attrName>style.visibility</p:attrName>
                                        </p:attrNameLst>
                                      </p:cBhvr>
                                      <p:to>
                                        <p:strVal val="visible"/>
                                      </p:to>
                                    </p:set>
                                    <p:anim calcmode="lin" valueType="num">
                                      <p:cBhvr additive="base">
                                        <p:cTn id="83" dur="500" fill="hold"/>
                                        <p:tgtEl>
                                          <p:spTgt spid="19460">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94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additive="base">
                                        <p:cTn id="101" dur="500" fill="hold"/>
                                        <p:tgtEl>
                                          <p:spTgt spid="8"/>
                                        </p:tgtEl>
                                        <p:attrNameLst>
                                          <p:attrName>ppt_x</p:attrName>
                                        </p:attrNameLst>
                                      </p:cBhvr>
                                      <p:tavLst>
                                        <p:tav tm="0">
                                          <p:val>
                                            <p:strVal val="#ppt_x"/>
                                          </p:val>
                                        </p:tav>
                                        <p:tav tm="100000">
                                          <p:val>
                                            <p:strVal val="#ppt_x"/>
                                          </p:val>
                                        </p:tav>
                                      </p:tavLst>
                                    </p:anim>
                                    <p:anim calcmode="lin" valueType="num">
                                      <p:cBhvr additive="base">
                                        <p:cTn id="10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19460">
                                            <p:txEl>
                                              <p:pRg st="1" end="1"/>
                                            </p:txEl>
                                          </p:spTgt>
                                        </p:tgtEl>
                                        <p:attrNameLst>
                                          <p:attrName>style.visibility</p:attrName>
                                        </p:attrNameLst>
                                      </p:cBhvr>
                                      <p:to>
                                        <p:strVal val="visible"/>
                                      </p:to>
                                    </p:set>
                                    <p:anim calcmode="lin" valueType="num">
                                      <p:cBhvr additive="base">
                                        <p:cTn id="113"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ppt_x"/>
                                          </p:val>
                                        </p:tav>
                                        <p:tav tm="100000">
                                          <p:val>
                                            <p:strVal val="#ppt_x"/>
                                          </p:val>
                                        </p:tav>
                                      </p:tavLst>
                                    </p:anim>
                                    <p:anim calcmode="lin" valueType="num">
                                      <p:cBhvr additive="base">
                                        <p:cTn id="1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ppt_x"/>
                                          </p:val>
                                        </p:tav>
                                        <p:tav tm="100000">
                                          <p:val>
                                            <p:strVal val="#ppt_x"/>
                                          </p:val>
                                        </p:tav>
                                      </p:tavLst>
                                    </p:anim>
                                    <p:anim calcmode="lin" valueType="num">
                                      <p:cBhvr additive="base">
                                        <p:cTn id="1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4" grpId="0" animBg="1"/>
      <p:bldP spid="20" grpId="0" animBg="1"/>
      <p:bldP spid="22" grpId="0" animBg="1"/>
      <p:bldP spid="23" grpId="0" animBg="1"/>
      <p:bldP spid="24"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テキスト ボックス 4"/>
          <p:cNvSpPr txBox="1">
            <a:spLocks noChangeArrowheads="1"/>
          </p:cNvSpPr>
          <p:nvPr/>
        </p:nvSpPr>
        <p:spPr bwMode="auto">
          <a:xfrm>
            <a:off x="755650" y="317500"/>
            <a:ext cx="7848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itchFamily="34" charset="0"/>
                <a:ea typeface="ＭＳ Ｐゴシック" pitchFamily="50" charset="-128"/>
              </a:defRPr>
            </a:lvl1pPr>
            <a:lvl2pPr marL="742950" indent="-285750">
              <a:defRPr kumimoji="1">
                <a:solidFill>
                  <a:schemeClr val="tx1"/>
                </a:solidFill>
                <a:latin typeface="Verdana" pitchFamily="34" charset="0"/>
                <a:ea typeface="ＭＳ Ｐゴシック" pitchFamily="50" charset="-128"/>
              </a:defRPr>
            </a:lvl2pPr>
            <a:lvl3pPr marL="1143000" indent="-228600">
              <a:defRPr kumimoji="1">
                <a:solidFill>
                  <a:schemeClr val="tx1"/>
                </a:solidFill>
                <a:latin typeface="Verdana" pitchFamily="34" charset="0"/>
                <a:ea typeface="ＭＳ Ｐゴシック" pitchFamily="50" charset="-128"/>
              </a:defRPr>
            </a:lvl3pPr>
            <a:lvl4pPr marL="1600200" indent="-228600">
              <a:defRPr kumimoji="1">
                <a:solidFill>
                  <a:schemeClr val="tx1"/>
                </a:solidFill>
                <a:latin typeface="Verdana" pitchFamily="34" charset="0"/>
                <a:ea typeface="ＭＳ Ｐゴシック" pitchFamily="50" charset="-128"/>
              </a:defRPr>
            </a:lvl4pPr>
            <a:lvl5pPr marL="2057400" indent="-22860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r>
              <a:rPr lang="ja-JP" altLang="en-US" sz="3200" dirty="0"/>
              <a:t>この制度は、人口ボーナス期には、うまく機能したが、少子高齢化のいまは、慢性的な資金不足（赤字）に直面</a:t>
            </a:r>
            <a:endParaRPr lang="en-US" altLang="ja-JP" sz="3200" dirty="0"/>
          </a:p>
          <a:p>
            <a:endParaRPr lang="en-US" altLang="ja-JP" dirty="0"/>
          </a:p>
          <a:p>
            <a:endParaRPr lang="en-US" altLang="ja-JP" dirty="0"/>
          </a:p>
          <a:p>
            <a:endParaRPr lang="en-US" altLang="ja-JP" dirty="0"/>
          </a:p>
          <a:p>
            <a:endParaRPr lang="en-US" altLang="ja-JP" dirty="0"/>
          </a:p>
          <a:p>
            <a:r>
              <a:rPr lang="en-US" altLang="ja-JP" sz="3200" dirty="0"/>
              <a:t>〔</a:t>
            </a:r>
            <a:r>
              <a:rPr lang="ja-JP" altLang="en-US" sz="3200" dirty="0"/>
              <a:t>三つの対処がありえる</a:t>
            </a:r>
            <a:r>
              <a:rPr lang="en-US" altLang="ja-JP" sz="3200" dirty="0"/>
              <a:t>〕</a:t>
            </a:r>
          </a:p>
          <a:p>
            <a:pPr marL="514350" indent="-514350">
              <a:buFont typeface="+mj-lt"/>
              <a:buAutoNum type="arabicPeriod"/>
            </a:pPr>
            <a:r>
              <a:rPr lang="ja-JP" altLang="en-US" sz="3200" dirty="0"/>
              <a:t>国民の健康増進を推進</a:t>
            </a:r>
            <a:endParaRPr lang="en-US" altLang="ja-JP" sz="3200" dirty="0"/>
          </a:p>
          <a:p>
            <a:pPr marL="514350" indent="-514350">
              <a:buFont typeface="+mj-lt"/>
              <a:buAutoNum type="arabicPeriod"/>
            </a:pPr>
            <a:r>
              <a:rPr lang="ja-JP" altLang="en-US" sz="3200" dirty="0"/>
              <a:t>出生率を上げて、保険料を負担する世代を厚くする。</a:t>
            </a:r>
            <a:endParaRPr lang="en-US" altLang="ja-JP" sz="3200" dirty="0"/>
          </a:p>
          <a:p>
            <a:pPr marL="514350" indent="-514350">
              <a:buFont typeface="+mj-lt"/>
              <a:buAutoNum type="arabicPeriod"/>
            </a:pPr>
            <a:r>
              <a:rPr lang="ja-JP" altLang="en-US" sz="3200" dirty="0"/>
              <a:t>高齢者の雇用を増やす。</a:t>
            </a:r>
            <a:endParaRPr lang="ja-JP" altLang="en-US" dirty="0"/>
          </a:p>
        </p:txBody>
      </p:sp>
      <p:sp>
        <p:nvSpPr>
          <p:cNvPr id="6" name="下矢印 5"/>
          <p:cNvSpPr/>
          <p:nvPr/>
        </p:nvSpPr>
        <p:spPr>
          <a:xfrm>
            <a:off x="3791293" y="1988840"/>
            <a:ext cx="758825"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Rectangle 49"/>
          <p:cNvSpPr txBox="1">
            <a:spLocks noChangeArrowheads="1"/>
          </p:cNvSpPr>
          <p:nvPr/>
        </p:nvSpPr>
        <p:spPr bwMode="auto">
          <a:xfrm>
            <a:off x="6740525" y="6389688"/>
            <a:ext cx="21336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ts val="600"/>
              </a:spcBef>
              <a:spcAft>
                <a:spcPct val="0"/>
              </a:spcAft>
              <a:buClr>
                <a:schemeClr val="accent1"/>
              </a:buClr>
              <a:buSzPct val="70000"/>
              <a:buFont typeface="Wingdings" pitchFamily="2" charset="2"/>
              <a:buChar char=""/>
              <a:defRPr kumimoji="1" sz="2400" kern="1200">
                <a:solidFill>
                  <a:schemeClr val="tx1"/>
                </a:solidFill>
                <a:latin typeface="Century Schoolbook" pitchFamily="18" charset="0"/>
                <a:ea typeface="ＭＳ Ｐ明朝" pitchFamily="18" charset="-128"/>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kumimoji="1" sz="2100" kern="1200">
                <a:solidFill>
                  <a:schemeClr val="tx1"/>
                </a:solidFill>
                <a:latin typeface="Century Schoolbook" pitchFamily="18" charset="0"/>
                <a:ea typeface="ＭＳ Ｐ明朝" pitchFamily="18" charset="-128"/>
                <a:cs typeface="+mn-cs"/>
              </a:defRPr>
            </a:lvl2pPr>
            <a:lvl3pPr marL="1143000" indent="-228600" algn="l" rtl="0" eaLnBrk="0" fontAlgn="base" hangingPunct="0">
              <a:spcBef>
                <a:spcPct val="20000"/>
              </a:spcBef>
              <a:spcAft>
                <a:spcPct val="0"/>
              </a:spcAft>
              <a:buClr>
                <a:srgbClr val="82AE00"/>
              </a:buClr>
              <a:buSzPct val="60000"/>
              <a:buFont typeface="Wingdings" pitchFamily="2" charset="2"/>
              <a:buChar char=""/>
              <a:defRPr kumimoji="1" kern="1200">
                <a:solidFill>
                  <a:schemeClr val="tx1"/>
                </a:solidFill>
                <a:latin typeface="Century Schoolbook" pitchFamily="18" charset="0"/>
                <a:ea typeface="ＭＳ Ｐ明朝" pitchFamily="18" charset="-128"/>
                <a:cs typeface="+mn-cs"/>
              </a:defRPr>
            </a:lvl3pPr>
            <a:lvl4pPr marL="1600200" indent="-228600" algn="l" rtl="0" eaLnBrk="0" fontAlgn="base" hangingPunct="0">
              <a:spcBef>
                <a:spcPct val="20000"/>
              </a:spcBef>
              <a:spcAft>
                <a:spcPct val="0"/>
              </a:spcAft>
              <a:buClr>
                <a:srgbClr val="C8DFAA"/>
              </a:buClr>
              <a:buSzPct val="60000"/>
              <a:buFont typeface="Wingdings" pitchFamily="2" charset="2"/>
              <a:buChar char=""/>
              <a:defRPr kumimoji="1" kern="1200">
                <a:solidFill>
                  <a:schemeClr val="tx1"/>
                </a:solidFill>
                <a:latin typeface="Century Schoolbook" pitchFamily="18" charset="0"/>
                <a:ea typeface="ＭＳ Ｐ明朝" pitchFamily="18" charset="-128"/>
                <a:cs typeface="+mn-cs"/>
              </a:defRPr>
            </a:lvl4pPr>
            <a:lvl5pPr marL="2057400" indent="-228600" algn="l" rtl="0" eaLnBrk="0" fontAlgn="base" hangingPunct="0">
              <a:spcBef>
                <a:spcPct val="20000"/>
              </a:spcBef>
              <a:spcAft>
                <a:spcPct val="0"/>
              </a:spcAft>
              <a:buClr>
                <a:srgbClr val="BBB9B5"/>
              </a:buClr>
              <a:buSzPct val="68000"/>
              <a:buFont typeface="Wingdings 2" pitchFamily="18" charset="2"/>
              <a:buChar char=""/>
              <a:defRPr kumimoji="1" sz="1600" kern="1200">
                <a:solidFill>
                  <a:schemeClr val="tx1"/>
                </a:solidFill>
                <a:latin typeface="Century Schoolbook" pitchFamily="18" charset="0"/>
                <a:ea typeface="ＭＳ Ｐ明朝" pitchFamily="18" charset="-128"/>
                <a:cs typeface="+mn-cs"/>
              </a:defRPr>
            </a:lvl5pPr>
            <a:lvl6pPr marL="2514600" indent="-228600" algn="l" defTabSz="914400" rtl="0" eaLnBrk="0" fontAlgn="base" latinLnBrk="0" hangingPunct="0">
              <a:spcBef>
                <a:spcPct val="20000"/>
              </a:spcBef>
              <a:spcAft>
                <a:spcPct val="0"/>
              </a:spcAft>
              <a:buClr>
                <a:srgbClr val="BBB9B5"/>
              </a:buClr>
              <a:buSzPct val="68000"/>
              <a:buFont typeface="Wingdings 2" pitchFamily="18" charset="2"/>
              <a:buChar char=""/>
              <a:defRPr kumimoji="1" sz="1600" kern="1200">
                <a:solidFill>
                  <a:schemeClr val="tx1"/>
                </a:solidFill>
                <a:latin typeface="Century Schoolbook" pitchFamily="18" charset="0"/>
                <a:ea typeface="ＭＳ Ｐ明朝" pitchFamily="18" charset="-128"/>
                <a:cs typeface="+mn-cs"/>
              </a:defRPr>
            </a:lvl6pPr>
            <a:lvl7pPr marL="2971800" indent="-228600" algn="l" defTabSz="914400" rtl="0" eaLnBrk="0" fontAlgn="base" latinLnBrk="0" hangingPunct="0">
              <a:spcBef>
                <a:spcPct val="20000"/>
              </a:spcBef>
              <a:spcAft>
                <a:spcPct val="0"/>
              </a:spcAft>
              <a:buClr>
                <a:srgbClr val="BBB9B5"/>
              </a:buClr>
              <a:buSzPct val="68000"/>
              <a:buFont typeface="Wingdings 2" pitchFamily="18" charset="2"/>
              <a:buChar char=""/>
              <a:defRPr kumimoji="1" sz="1600" kern="1200">
                <a:solidFill>
                  <a:schemeClr val="tx1"/>
                </a:solidFill>
                <a:latin typeface="Century Schoolbook" pitchFamily="18" charset="0"/>
                <a:ea typeface="ＭＳ Ｐ明朝" pitchFamily="18" charset="-128"/>
                <a:cs typeface="+mn-cs"/>
              </a:defRPr>
            </a:lvl7pPr>
            <a:lvl8pPr marL="3429000" indent="-228600" algn="l" defTabSz="914400" rtl="0" eaLnBrk="0" fontAlgn="base" latinLnBrk="0" hangingPunct="0">
              <a:spcBef>
                <a:spcPct val="20000"/>
              </a:spcBef>
              <a:spcAft>
                <a:spcPct val="0"/>
              </a:spcAft>
              <a:buClr>
                <a:srgbClr val="BBB9B5"/>
              </a:buClr>
              <a:buSzPct val="68000"/>
              <a:buFont typeface="Wingdings 2" pitchFamily="18" charset="2"/>
              <a:buChar char=""/>
              <a:defRPr kumimoji="1" sz="1600" kern="1200">
                <a:solidFill>
                  <a:schemeClr val="tx1"/>
                </a:solidFill>
                <a:latin typeface="Century Schoolbook" pitchFamily="18" charset="0"/>
                <a:ea typeface="ＭＳ Ｐ明朝" pitchFamily="18" charset="-128"/>
                <a:cs typeface="+mn-cs"/>
              </a:defRPr>
            </a:lvl8pPr>
            <a:lvl9pPr marL="3886200" indent="-228600" algn="l" defTabSz="914400" rtl="0" eaLnBrk="0" fontAlgn="base" latinLnBrk="0" hangingPunct="0">
              <a:spcBef>
                <a:spcPct val="20000"/>
              </a:spcBef>
              <a:spcAft>
                <a:spcPct val="0"/>
              </a:spcAft>
              <a:buClr>
                <a:srgbClr val="BBB9B5"/>
              </a:buClr>
              <a:buSzPct val="68000"/>
              <a:buFont typeface="Wingdings 2" pitchFamily="18" charset="2"/>
              <a:buChar char=""/>
              <a:defRPr kumimoji="1" sz="1600" kern="1200">
                <a:solidFill>
                  <a:schemeClr val="tx1"/>
                </a:solidFill>
                <a:latin typeface="Century Schoolbook" pitchFamily="18" charset="0"/>
                <a:ea typeface="ＭＳ Ｐ明朝" pitchFamily="18" charset="-128"/>
                <a:cs typeface="+mn-cs"/>
              </a:defRPr>
            </a:lvl9pPr>
          </a:lstStyle>
          <a:p>
            <a:pPr>
              <a:spcBef>
                <a:spcPct val="0"/>
              </a:spcBef>
              <a:buClrTx/>
              <a:buSzTx/>
              <a:buFontTx/>
              <a:buNone/>
            </a:pPr>
            <a:fld id="{76065DF9-1C40-48AA-84C0-3B65A5468295}" type="slidenum">
              <a:rPr kumimoji="0" lang="en-US" altLang="ja-JP" sz="1400" smtClean="0">
                <a:latin typeface="Verdana" pitchFamily="34" charset="0"/>
                <a:ea typeface="ＭＳ Ｐゴシック" pitchFamily="50" charset="-128"/>
              </a:rPr>
              <a:pPr>
                <a:spcBef>
                  <a:spcPct val="0"/>
                </a:spcBef>
                <a:buClrTx/>
                <a:buSzTx/>
                <a:buFontTx/>
                <a:buNone/>
              </a:pPr>
              <a:t>26</a:t>
            </a:fld>
            <a:endParaRPr kumimoji="0" lang="en-US" altLang="ja-JP" sz="1400" dirty="0">
              <a:latin typeface="Verdana" pitchFamily="34" charset="0"/>
              <a:ea typeface="ＭＳ Ｐゴシック" pitchFamily="50" charset="-128"/>
            </a:endParaRPr>
          </a:p>
        </p:txBody>
      </p:sp>
    </p:spTree>
    <p:extLst>
      <p:ext uri="{BB962C8B-B14F-4D97-AF65-F5344CB8AC3E}">
        <p14:creationId xmlns:p14="http://schemas.microsoft.com/office/powerpoint/2010/main" val="238919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482600" y="321734"/>
            <a:ext cx="8178799" cy="1135737"/>
          </a:xfrm>
        </p:spPr>
        <p:txBody>
          <a:bodyPr vert="horz" lIns="91440" tIns="45720" rIns="91440" bIns="45720" rtlCol="0" anchor="ctr">
            <a:normAutofit/>
          </a:bodyPr>
          <a:lstStyle/>
          <a:p>
            <a:pPr defTabSz="914400" fontAlgn="auto">
              <a:spcAft>
                <a:spcPts val="0"/>
              </a:spcAft>
              <a:defRPr/>
            </a:pPr>
            <a:r>
              <a:rPr kumimoji="1" lang="ja-JP" altLang="en-US" sz="3600" b="1" dirty="0"/>
              <a:t>② 日本のエネルギー戦略</a:t>
            </a:r>
            <a:endParaRPr lang="ja-JP" altLang="en-US" sz="3600" b="1" kern="1200" dirty="0">
              <a:solidFill>
                <a:schemeClr val="tx1"/>
              </a:solidFill>
              <a:latin typeface="+mj-lt"/>
              <a:ea typeface="+mj-ea"/>
              <a:cs typeface="+mj-cs"/>
            </a:endParaRPr>
          </a:p>
        </p:txBody>
      </p:sp>
      <p:sp>
        <p:nvSpPr>
          <p:cNvPr id="27652" name="コンテンツ プレースホルダ 2"/>
          <p:cNvSpPr>
            <a:spLocks noGrp="1"/>
          </p:cNvSpPr>
          <p:nvPr>
            <p:ph idx="4294967295"/>
          </p:nvPr>
        </p:nvSpPr>
        <p:spPr>
          <a:xfrm>
            <a:off x="503029" y="1457471"/>
            <a:ext cx="8178799" cy="5185138"/>
          </a:xfrm>
        </p:spPr>
        <p:txBody>
          <a:bodyPr vert="horz" lIns="91440" tIns="45720" rIns="91440" bIns="45720" rtlCol="0">
            <a:normAutofit fontScale="85000" lnSpcReduction="20000"/>
          </a:bodyPr>
          <a:lstStyle/>
          <a:p>
            <a:pPr marL="0" indent="0">
              <a:lnSpc>
                <a:spcPct val="120000"/>
              </a:lnSpc>
              <a:buNone/>
            </a:pPr>
            <a:r>
              <a:rPr kumimoji="1" lang="ja-JP" altLang="en-US" sz="3200" dirty="0"/>
              <a:t>日本は資源のほとんどを外国からの輸入に依存しており、石油、石炭、天然ガスなどの化石燃料の輸入も多い。</a:t>
            </a:r>
            <a:endParaRPr kumimoji="1" lang="en-US" altLang="ja-JP" sz="3200" dirty="0"/>
          </a:p>
          <a:p>
            <a:pPr>
              <a:lnSpc>
                <a:spcPct val="120000"/>
              </a:lnSpc>
            </a:pPr>
            <a:endParaRPr kumimoji="1" lang="en-US" altLang="ja-JP" sz="3200" dirty="0"/>
          </a:p>
          <a:p>
            <a:pPr>
              <a:lnSpc>
                <a:spcPct val="120000"/>
              </a:lnSpc>
            </a:pPr>
            <a:r>
              <a:rPr lang="ja-JP" altLang="en-US" sz="3200" dirty="0"/>
              <a:t>日本はエネルギー自給率が低く、</a:t>
            </a:r>
            <a:r>
              <a:rPr lang="en-US" altLang="ja-JP" sz="3200" dirty="0"/>
              <a:t>2022</a:t>
            </a:r>
            <a:r>
              <a:rPr lang="ja-JP" altLang="en-US" sz="3200" dirty="0"/>
              <a:t>年で、</a:t>
            </a:r>
            <a:r>
              <a:rPr lang="en-US" altLang="ja-JP" sz="3200" dirty="0"/>
              <a:t>13.4</a:t>
            </a:r>
            <a:r>
              <a:rPr lang="ja-JP" altLang="en-US" sz="3200" dirty="0"/>
              <a:t>％。</a:t>
            </a:r>
            <a:endParaRPr kumimoji="1" lang="en-US" altLang="ja-JP" sz="3200" dirty="0"/>
          </a:p>
          <a:p>
            <a:pPr marL="342900" lvl="1" indent="0">
              <a:lnSpc>
                <a:spcPct val="120000"/>
              </a:lnSpc>
              <a:buNone/>
            </a:pPr>
            <a:r>
              <a:rPr kumimoji="1" lang="ja-JP" altLang="en-US" sz="3200" dirty="0"/>
              <a:t>（方針）</a:t>
            </a:r>
            <a:endParaRPr kumimoji="1" lang="en-US" altLang="ja-JP" sz="3200" dirty="0"/>
          </a:p>
          <a:p>
            <a:pPr marL="342900" lvl="1" indent="-457200">
              <a:lnSpc>
                <a:spcPct val="120000"/>
              </a:lnSpc>
              <a:buNone/>
            </a:pPr>
            <a:r>
              <a:rPr lang="en-US" altLang="ja-JP" sz="3200" dirty="0"/>
              <a:t>1. </a:t>
            </a:r>
            <a:r>
              <a:rPr lang="ja-JP" altLang="en-US" sz="3200" dirty="0"/>
              <a:t>経済効率を高める：再生可能エネルギーを増やして、化石燃料の利用を減らす。</a:t>
            </a:r>
            <a:endParaRPr lang="en-US" altLang="ja-JP" sz="3200" dirty="0"/>
          </a:p>
          <a:p>
            <a:pPr marL="342900" lvl="1" indent="-457200">
              <a:lnSpc>
                <a:spcPct val="120000"/>
              </a:lnSpc>
              <a:buNone/>
            </a:pPr>
            <a:r>
              <a:rPr kumimoji="1" lang="en-US" altLang="ja-JP" sz="3200" dirty="0"/>
              <a:t>2. </a:t>
            </a:r>
            <a:r>
              <a:rPr kumimoji="1" lang="ja-JP" altLang="en-US" sz="3200" dirty="0"/>
              <a:t>環境重視（温室効果ガスを</a:t>
            </a:r>
            <a:r>
              <a:rPr kumimoji="1" lang="en-US" altLang="ja-JP" sz="3200" dirty="0"/>
              <a:t>2030</a:t>
            </a:r>
            <a:r>
              <a:rPr kumimoji="1" lang="ja-JP" altLang="en-US" sz="3200" dirty="0"/>
              <a:t>年度において、</a:t>
            </a:r>
            <a:r>
              <a:rPr kumimoji="1" lang="en-US" altLang="ja-JP" sz="3200" dirty="0"/>
              <a:t>46</a:t>
            </a:r>
            <a:r>
              <a:rPr kumimoji="1" lang="ja-JP" altLang="en-US" sz="3200" dirty="0"/>
              <a:t>％削減する</a:t>
            </a:r>
            <a:r>
              <a:rPr kumimoji="1" lang="en-US" altLang="ja-JP" sz="3200" dirty="0"/>
              <a:t>―2013</a:t>
            </a:r>
            <a:r>
              <a:rPr kumimoji="1" lang="ja-JP" altLang="en-US" sz="3200" dirty="0"/>
              <a:t>年度比で</a:t>
            </a:r>
            <a:r>
              <a:rPr kumimoji="1" lang="en-US" altLang="ja-JP" sz="3200" dirty="0"/>
              <a:t>)</a:t>
            </a:r>
            <a:r>
              <a:rPr kumimoji="1" lang="ja-JP" altLang="en-US" sz="3200" dirty="0"/>
              <a:t>。</a:t>
            </a:r>
            <a:endParaRPr lang="ja-JP" altLang="en-US" sz="2800" dirty="0"/>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20786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482600" y="321734"/>
            <a:ext cx="8178799" cy="1135737"/>
          </a:xfrm>
        </p:spPr>
        <p:txBody>
          <a:bodyPr vert="horz" lIns="91440" tIns="45720" rIns="91440" bIns="45720" rtlCol="0" anchor="ctr">
            <a:normAutofit/>
          </a:bodyPr>
          <a:lstStyle/>
          <a:p>
            <a:pPr algn="ctr" defTabSz="914400" fontAlgn="auto">
              <a:spcAft>
                <a:spcPts val="0"/>
              </a:spcAft>
              <a:defRPr/>
            </a:pPr>
            <a:r>
              <a:rPr lang="ja-JP" altLang="en-US" sz="3600" b="1" dirty="0"/>
              <a:t>この目標を達成するために</a:t>
            </a:r>
            <a:endParaRPr lang="ja-JP" altLang="en-US" sz="3600" b="1" kern="1200" dirty="0">
              <a:solidFill>
                <a:schemeClr val="tx1"/>
              </a:solidFill>
              <a:latin typeface="+mj-lt"/>
              <a:ea typeface="+mj-ea"/>
              <a:cs typeface="+mj-cs"/>
            </a:endParaRPr>
          </a:p>
        </p:txBody>
      </p:sp>
      <p:sp>
        <p:nvSpPr>
          <p:cNvPr id="27652" name="コンテンツ プレースホルダ 2"/>
          <p:cNvSpPr>
            <a:spLocks noGrp="1"/>
          </p:cNvSpPr>
          <p:nvPr>
            <p:ph idx="4294967295"/>
          </p:nvPr>
        </p:nvSpPr>
        <p:spPr>
          <a:xfrm>
            <a:off x="395536" y="1686272"/>
            <a:ext cx="8265863" cy="4767063"/>
          </a:xfrm>
        </p:spPr>
        <p:txBody>
          <a:bodyPr vert="horz" lIns="91440" tIns="45720" rIns="91440" bIns="45720" rtlCol="0">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2800" dirty="0">
                <a:solidFill>
                  <a:prstClr val="black"/>
                </a:solidFill>
                <a:latin typeface="游ゴシック" panose="020F0502020204030204"/>
                <a:ea typeface="游ゴシック" panose="020B0400000000000000" pitchFamily="50" charset="-128"/>
              </a:rPr>
              <a:t>これまで取られた措置として、</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下記（今後も継続すべき）</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2012</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年からの再生可能エネルギー固定価格買取（</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Feed-in </a:t>
            </a:r>
            <a:r>
              <a:rPr kumimoji="1" lang="en-US" altLang="ja-JP" sz="2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Tarriff</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）制度の維持・改善（</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Feed-in Premium</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2022</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月にスタートした）。</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電力会社の独占を排除⇒発送電分離（発電・売電の会社と送電の会社に、分離）</a:t>
            </a:r>
          </a:p>
          <a:p>
            <a:pPr marL="0" marR="0" lvl="0" indent="0" algn="l" defTabSz="685800" rtl="0" eaLnBrk="1" fontAlgn="auto" latinLnBrk="0" hangingPunct="1">
              <a:lnSpc>
                <a:spcPct val="90000"/>
              </a:lnSpc>
              <a:spcBef>
                <a:spcPts val="750"/>
              </a:spcBef>
              <a:spcAft>
                <a:spcPts val="0"/>
              </a:spcAft>
              <a:buClrTx/>
              <a:buSzTx/>
              <a:buNone/>
              <a:tabLst/>
              <a:defRPr/>
            </a:pPr>
            <a:r>
              <a:rPr lang="en-US" altLang="ja-JP" sz="2000" dirty="0">
                <a:solidFill>
                  <a:prstClr val="black"/>
                </a:solidFill>
                <a:latin typeface="游ゴシック" panose="020F0502020204030204"/>
                <a:ea typeface="游ゴシック" panose="020B0400000000000000" pitchFamily="50" charset="-128"/>
              </a:rPr>
              <a:t>※</a:t>
            </a:r>
            <a:r>
              <a:rPr lang="en-US" altLang="ja-JP" sz="2000" dirty="0" err="1">
                <a:solidFill>
                  <a:prstClr val="black"/>
                </a:solidFill>
                <a:latin typeface="游ゴシック" panose="020F0502020204030204"/>
                <a:ea typeface="游ゴシック" panose="020B0400000000000000" pitchFamily="50" charset="-128"/>
              </a:rPr>
              <a:t>FIP</a:t>
            </a:r>
            <a:r>
              <a:rPr lang="ja-JP" altLang="en-US" sz="2000" dirty="0">
                <a:solidFill>
                  <a:prstClr val="black"/>
                </a:solidFill>
                <a:latin typeface="游ゴシック" panose="020F0502020204030204"/>
                <a:ea typeface="游ゴシック" panose="020B0400000000000000" pitchFamily="50" charset="-128"/>
              </a:rPr>
              <a:t>とは、市場価格に一定のプレミアムを上乗せして支払う再エネ促進制度。蓄電により、発電量が多い昼（価格も安い）を避けて、夜間に売電するインセンティブ（誘因）が、発電業者にある。</a:t>
            </a:r>
            <a:endParaRPr lang="en-US" altLang="ja-JP" sz="2000" dirty="0">
              <a:solidFill>
                <a:prstClr val="black"/>
              </a:solidFill>
              <a:latin typeface="游ゴシック" panose="020F0502020204030204"/>
              <a:ea typeface="游ゴシック" panose="020B0400000000000000" pitchFamily="50" charset="-128"/>
            </a:endParaRP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051015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516501" y="63963"/>
            <a:ext cx="8178799" cy="860329"/>
          </a:xfrm>
        </p:spPr>
        <p:txBody>
          <a:bodyPr vert="horz" lIns="91440" tIns="45720" rIns="91440" bIns="45720" rtlCol="0" anchor="ctr">
            <a:normAutofit/>
          </a:bodyPr>
          <a:lstStyle/>
          <a:p>
            <a:pPr algn="ctr" defTabSz="914400" fontAlgn="auto">
              <a:spcAft>
                <a:spcPts val="0"/>
              </a:spcAft>
              <a:defRPr/>
            </a:pPr>
            <a:r>
              <a:rPr lang="ja-JP" altLang="en-US" sz="3600" b="1" dirty="0"/>
              <a:t>再生可能エネルギーの拡大</a:t>
            </a:r>
            <a:endParaRPr lang="ja-JP" altLang="en-US" sz="3600" b="1" kern="1200" dirty="0">
              <a:solidFill>
                <a:schemeClr val="tx1"/>
              </a:solidFill>
              <a:latin typeface="+mj-lt"/>
              <a:ea typeface="+mj-ea"/>
              <a:cs typeface="+mj-cs"/>
            </a:endParaRPr>
          </a:p>
        </p:txBody>
      </p:sp>
      <p:sp>
        <p:nvSpPr>
          <p:cNvPr id="27652" name="コンテンツ プレースホルダ 2"/>
          <p:cNvSpPr>
            <a:spLocks noGrp="1"/>
          </p:cNvSpPr>
          <p:nvPr>
            <p:ph idx="4294967295"/>
          </p:nvPr>
        </p:nvSpPr>
        <p:spPr>
          <a:xfrm>
            <a:off x="456283" y="751949"/>
            <a:ext cx="7793161" cy="763683"/>
          </a:xfrm>
        </p:spPr>
        <p:txBody>
          <a:bodyPr vert="horz" lIns="91440" tIns="45720" rIns="91440" bIns="45720" rtlCol="0">
            <a:normAutofit/>
          </a:bodyPr>
          <a:lstStyle/>
          <a:p>
            <a:pPr marL="342900" indent="-342900">
              <a:buFont typeface="Arial" panose="020B0604020202020204" pitchFamily="34" charset="0"/>
              <a:buChar char="•"/>
            </a:pPr>
            <a:r>
              <a:rPr lang="ja-JP" altLang="en-US" sz="2000" dirty="0">
                <a:solidFill>
                  <a:schemeClr val="accent6">
                    <a:lumMod val="10000"/>
                  </a:schemeClr>
                </a:solidFill>
              </a:rPr>
              <a:t>日本政府は、</a:t>
            </a:r>
            <a:r>
              <a:rPr lang="en-US" altLang="ja-JP" sz="2000" dirty="0">
                <a:solidFill>
                  <a:schemeClr val="accent6">
                    <a:lumMod val="10000"/>
                  </a:schemeClr>
                </a:solidFill>
              </a:rPr>
              <a:t>2030</a:t>
            </a:r>
            <a:r>
              <a:rPr lang="ja-JP" altLang="en-US" sz="2000" dirty="0">
                <a:solidFill>
                  <a:schemeClr val="accent6">
                    <a:lumMod val="10000"/>
                  </a:schemeClr>
                </a:solidFill>
              </a:rPr>
              <a:t>年までに、再生可能エネルギーによる発電が、</a:t>
            </a:r>
            <a:r>
              <a:rPr lang="en-US" altLang="ja-JP" sz="2000" dirty="0">
                <a:solidFill>
                  <a:schemeClr val="accent6">
                    <a:lumMod val="10000"/>
                  </a:schemeClr>
                </a:solidFill>
              </a:rPr>
              <a:t>36</a:t>
            </a:r>
            <a:r>
              <a:rPr lang="ja-JP" altLang="en-US" sz="2000" dirty="0">
                <a:solidFill>
                  <a:schemeClr val="accent6">
                    <a:lumMod val="10000"/>
                  </a:schemeClr>
                </a:solidFill>
              </a:rPr>
              <a:t>～</a:t>
            </a:r>
            <a:r>
              <a:rPr lang="en-US" altLang="ja-JP" sz="2000" dirty="0">
                <a:solidFill>
                  <a:schemeClr val="accent6">
                    <a:lumMod val="10000"/>
                  </a:schemeClr>
                </a:solidFill>
              </a:rPr>
              <a:t>38</a:t>
            </a:r>
            <a:r>
              <a:rPr lang="ja-JP" altLang="en-US" sz="2000" dirty="0">
                <a:solidFill>
                  <a:schemeClr val="accent6">
                    <a:lumMod val="10000"/>
                  </a:schemeClr>
                </a:solidFill>
              </a:rPr>
              <a:t>％とする目標を掲げている。</a:t>
            </a: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テキスト ボックス 2">
            <a:extLst>
              <a:ext uri="{FF2B5EF4-FFF2-40B4-BE49-F238E27FC236}">
                <a16:creationId xmlns:a16="http://schemas.microsoft.com/office/drawing/2014/main" id="{CC0B603B-3CDE-2376-DB35-E46FE9024150}"/>
              </a:ext>
            </a:extLst>
          </p:cNvPr>
          <p:cNvSpPr txBox="1"/>
          <p:nvPr/>
        </p:nvSpPr>
        <p:spPr>
          <a:xfrm>
            <a:off x="294841" y="1404912"/>
            <a:ext cx="8371772" cy="400110"/>
          </a:xfrm>
          <a:prstGeom prst="rect">
            <a:avLst/>
          </a:prstGeom>
          <a:noFill/>
        </p:spPr>
        <p:txBody>
          <a:bodyPr wrap="square" rtlCol="0">
            <a:spAutoFit/>
          </a:bodyPr>
          <a:lstStyle/>
          <a:p>
            <a:r>
              <a:rPr lang="ja-JP" altLang="en-US" sz="2000" b="1" dirty="0">
                <a:latin typeface="Verdana" panose="020B0604030504040204" pitchFamily="34" charset="0"/>
                <a:ea typeface="Verdana" panose="020B0604030504040204" pitchFamily="34" charset="0"/>
              </a:rPr>
              <a:t>図</a:t>
            </a:r>
            <a:r>
              <a:rPr lang="en-US" altLang="ja-JP" sz="2000" b="1" dirty="0">
                <a:latin typeface="Verdana" panose="020B0604030504040204" pitchFamily="34" charset="0"/>
                <a:ea typeface="Verdana" panose="020B0604030504040204" pitchFamily="34" charset="0"/>
              </a:rPr>
              <a:t>-10: </a:t>
            </a:r>
            <a:r>
              <a:rPr lang="ja-JP" altLang="en-US" sz="2000" b="1" dirty="0">
                <a:latin typeface="Verdana" panose="020B0604030504040204" pitchFamily="34" charset="0"/>
                <a:ea typeface="Verdana" panose="020B0604030504040204" pitchFamily="34" charset="0"/>
              </a:rPr>
              <a:t>日本の発電量とその内訳推移（</a:t>
            </a:r>
            <a:r>
              <a:rPr lang="en-US" altLang="ja-JP" sz="2000" b="1" dirty="0">
                <a:latin typeface="Verdana" panose="020B0604030504040204" pitchFamily="34" charset="0"/>
                <a:ea typeface="Verdana" panose="020B0604030504040204" pitchFamily="34" charset="0"/>
              </a:rPr>
              <a:t>2022</a:t>
            </a:r>
            <a:r>
              <a:rPr lang="ja-JP" altLang="en-US" sz="2000" b="1" dirty="0">
                <a:latin typeface="Verdana" panose="020B0604030504040204" pitchFamily="34" charset="0"/>
                <a:ea typeface="Verdana" panose="020B0604030504040204" pitchFamily="34" charset="0"/>
              </a:rPr>
              <a:t>年、％）</a:t>
            </a:r>
            <a:endParaRPr kumimoji="1" lang="ja-JP" altLang="en-US" sz="2000" dirty="0">
              <a:latin typeface="Verdana" panose="020B0604030504040204" pitchFamily="34" charset="0"/>
            </a:endParaRPr>
          </a:p>
        </p:txBody>
      </p:sp>
      <p:sp>
        <p:nvSpPr>
          <p:cNvPr id="9" name="テキスト ボックス 8">
            <a:extLst>
              <a:ext uri="{FF2B5EF4-FFF2-40B4-BE49-F238E27FC236}">
                <a16:creationId xmlns:a16="http://schemas.microsoft.com/office/drawing/2014/main" id="{7CE54131-6DD4-EFBE-AED8-42876982EA44}"/>
              </a:ext>
            </a:extLst>
          </p:cNvPr>
          <p:cNvSpPr txBox="1"/>
          <p:nvPr/>
        </p:nvSpPr>
        <p:spPr>
          <a:xfrm>
            <a:off x="582873" y="5525789"/>
            <a:ext cx="8083740" cy="1077218"/>
          </a:xfrm>
          <a:prstGeom prst="rect">
            <a:avLst/>
          </a:prstGeom>
          <a:noFill/>
        </p:spPr>
        <p:txBody>
          <a:bodyPr wrap="square" rtlCol="0">
            <a:spAutoFit/>
          </a:bodyPr>
          <a:lstStyle/>
          <a:p>
            <a:r>
              <a:rPr kumimoji="1" lang="ja-JP" altLang="en-US" sz="1600" dirty="0"/>
              <a:t>出所）経済産業省</a:t>
            </a:r>
            <a:r>
              <a:rPr kumimoji="1" lang="en-US" altLang="ja-JP" sz="1600" dirty="0"/>
              <a:t>『2022</a:t>
            </a:r>
            <a:r>
              <a:rPr kumimoji="1" lang="ja-JP" altLang="en-US" sz="1600" dirty="0"/>
              <a:t>年度エネルギー需給実績（速報）</a:t>
            </a:r>
            <a:r>
              <a:rPr kumimoji="1" lang="en-US" altLang="ja-JP" sz="1600" dirty="0"/>
              <a:t>』p. 4</a:t>
            </a:r>
            <a:r>
              <a:rPr kumimoji="1" lang="ja-JP" altLang="en-US" sz="1600" dirty="0"/>
              <a:t>（</a:t>
            </a:r>
            <a:r>
              <a:rPr kumimoji="1" lang="en-US" altLang="ja-JP" sz="1600" dirty="0"/>
              <a:t>https://</a:t>
            </a:r>
            <a:r>
              <a:rPr kumimoji="1" lang="en-US" altLang="ja-JP" sz="1600" dirty="0" err="1"/>
              <a:t>www.meti.go.jp</a:t>
            </a:r>
            <a:r>
              <a:rPr kumimoji="1" lang="en-US" altLang="ja-JP" sz="1600" dirty="0"/>
              <a:t>/press/2023/11/20231129003/20231129003-</a:t>
            </a:r>
            <a:r>
              <a:rPr kumimoji="1" lang="en-US" altLang="ja-JP" sz="1600" dirty="0" err="1"/>
              <a:t>1.pdf</a:t>
            </a:r>
            <a:r>
              <a:rPr kumimoji="1" lang="ja-JP" altLang="en-US" sz="1600" dirty="0"/>
              <a:t>）</a:t>
            </a:r>
            <a:br>
              <a:rPr kumimoji="1" lang="en-US" altLang="ja-JP" sz="1600" dirty="0"/>
            </a:br>
            <a:r>
              <a:rPr lang="ja-JP" altLang="en-US" sz="1600" dirty="0"/>
              <a:t>注）</a:t>
            </a:r>
            <a:r>
              <a:rPr lang="en-US" altLang="ja-JP" sz="1600" dirty="0"/>
              <a:t>PJ</a:t>
            </a:r>
            <a:r>
              <a:rPr lang="ja-JP" altLang="en-US" sz="1600" dirty="0"/>
              <a:t>は、ペタジュールは、 千兆</a:t>
            </a:r>
            <a:r>
              <a:rPr lang="en-US" altLang="ja-JP" sz="1600" dirty="0"/>
              <a:t>(10 </a:t>
            </a:r>
            <a:r>
              <a:rPr lang="ja-JP" altLang="en-US" sz="1600" dirty="0"/>
              <a:t>の</a:t>
            </a:r>
            <a:r>
              <a:rPr lang="en-US" altLang="ja-JP" sz="1600" dirty="0"/>
              <a:t>15 </a:t>
            </a:r>
            <a:r>
              <a:rPr lang="ja-JP" altLang="en-US" sz="1600" dirty="0"/>
              <a:t>乗</a:t>
            </a:r>
            <a:r>
              <a:rPr lang="en-US" altLang="ja-JP" sz="1600" dirty="0"/>
              <a:t>) </a:t>
            </a:r>
            <a:r>
              <a:rPr lang="ja-JP" altLang="en-US" sz="1600" dirty="0"/>
              <a:t>ジュー ル。</a:t>
            </a:r>
            <a:r>
              <a:rPr lang="en-US" altLang="ja-JP" sz="1600" dirty="0"/>
              <a:t>※</a:t>
            </a:r>
            <a:r>
              <a:rPr lang="ja-JP" altLang="en-US" sz="1600" dirty="0"/>
              <a:t> </a:t>
            </a:r>
            <a:r>
              <a:rPr lang="en-US" altLang="ja-JP" sz="1600" dirty="0"/>
              <a:t>1 </a:t>
            </a:r>
            <a:r>
              <a:rPr lang="ja-JP" altLang="en-US" sz="1600" dirty="0"/>
              <a:t>ジュー ル≒</a:t>
            </a:r>
            <a:r>
              <a:rPr lang="en-US" altLang="ja-JP" sz="1600" dirty="0"/>
              <a:t>0.239 </a:t>
            </a:r>
            <a:r>
              <a:rPr lang="ja-JP" altLang="en-US" sz="1600" dirty="0"/>
              <a:t>カロリー。</a:t>
            </a:r>
            <a:endParaRPr kumimoji="1" lang="ja-JP" altLang="en-US" sz="1600" dirty="0"/>
          </a:p>
        </p:txBody>
      </p:sp>
      <p:pic>
        <p:nvPicPr>
          <p:cNvPr id="4" name="図 3">
            <a:extLst>
              <a:ext uri="{FF2B5EF4-FFF2-40B4-BE49-F238E27FC236}">
                <a16:creationId xmlns:a16="http://schemas.microsoft.com/office/drawing/2014/main" id="{3EB02FA3-802D-3D9F-B52C-7A9AE32C12F0}"/>
              </a:ext>
            </a:extLst>
          </p:cNvPr>
          <p:cNvPicPr>
            <a:picLocks noChangeAspect="1"/>
          </p:cNvPicPr>
          <p:nvPr/>
        </p:nvPicPr>
        <p:blipFill>
          <a:blip r:embed="rId3"/>
          <a:stretch>
            <a:fillRect/>
          </a:stretch>
        </p:blipFill>
        <p:spPr>
          <a:xfrm>
            <a:off x="446361" y="1805023"/>
            <a:ext cx="6067956" cy="3657590"/>
          </a:xfrm>
          <a:prstGeom prst="rect">
            <a:avLst/>
          </a:prstGeom>
        </p:spPr>
      </p:pic>
    </p:spTree>
    <p:extLst>
      <p:ext uri="{BB962C8B-B14F-4D97-AF65-F5344CB8AC3E}">
        <p14:creationId xmlns:p14="http://schemas.microsoft.com/office/powerpoint/2010/main" val="45269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C0A2DB7F-8E99-5FF7-EC62-21ECFC0F592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defTabSz="914400"/>
            <a:r>
              <a:rPr lang="en-US" altLang="ja-JP" sz="3600" b="1" kern="1200" dirty="0">
                <a:solidFill>
                  <a:schemeClr val="tx1"/>
                </a:solidFill>
                <a:latin typeface="+mj-lt"/>
                <a:ea typeface="+mj-ea"/>
                <a:cs typeface="+mj-cs"/>
              </a:rPr>
              <a:t>Ⅰ</a:t>
            </a:r>
            <a:r>
              <a:rPr lang="ja-JP" altLang="en-US" sz="3600" b="1" kern="1200" dirty="0">
                <a:solidFill>
                  <a:schemeClr val="tx1"/>
                </a:solidFill>
                <a:latin typeface="+mj-lt"/>
                <a:ea typeface="+mj-ea"/>
                <a:cs typeface="+mj-cs"/>
              </a:rPr>
              <a:t>日本の</a:t>
            </a:r>
            <a:r>
              <a:rPr lang="ja-JP" altLang="en-US" sz="3600" b="1" dirty="0"/>
              <a:t>実質</a:t>
            </a:r>
            <a:r>
              <a:rPr lang="en-US" altLang="ja-JP" sz="3600" b="1" dirty="0"/>
              <a:t>GDP</a:t>
            </a:r>
            <a:r>
              <a:rPr lang="ja-JP" altLang="en-US" sz="3600" b="1" dirty="0"/>
              <a:t>成長率推移</a:t>
            </a:r>
            <a:endParaRPr kumimoji="1" lang="en-US" altLang="ja-JP" b="1" kern="1200" dirty="0">
              <a:solidFill>
                <a:schemeClr val="tx1"/>
              </a:solidFill>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aphicFrame>
        <p:nvGraphicFramePr>
          <p:cNvPr id="3" name="表 2">
            <a:extLst>
              <a:ext uri="{FF2B5EF4-FFF2-40B4-BE49-F238E27FC236}">
                <a16:creationId xmlns:a16="http://schemas.microsoft.com/office/drawing/2014/main" id="{839CD9FB-1FA8-8408-C40D-D7DE25B1ECF5}"/>
              </a:ext>
            </a:extLst>
          </p:cNvPr>
          <p:cNvGraphicFramePr>
            <a:graphicFrameLocks noGrp="1"/>
          </p:cNvGraphicFramePr>
          <p:nvPr>
            <p:extLst>
              <p:ext uri="{D42A27DB-BD31-4B8C-83A1-F6EECF244321}">
                <p14:modId xmlns:p14="http://schemas.microsoft.com/office/powerpoint/2010/main" val="2989103976"/>
              </p:ext>
            </p:extLst>
          </p:nvPr>
        </p:nvGraphicFramePr>
        <p:xfrm>
          <a:off x="701589" y="2511315"/>
          <a:ext cx="7838482" cy="3981560"/>
        </p:xfrm>
        <a:graphic>
          <a:graphicData uri="http://schemas.openxmlformats.org/drawingml/2006/table">
            <a:tbl>
              <a:tblPr firstRow="1" bandRow="1">
                <a:tableStyleId>{8EC20E35-A176-4012-BC5E-935CFFF8708E}</a:tableStyleId>
              </a:tblPr>
              <a:tblGrid>
                <a:gridCol w="2291084">
                  <a:extLst>
                    <a:ext uri="{9D8B030D-6E8A-4147-A177-3AD203B41FA5}">
                      <a16:colId xmlns:a16="http://schemas.microsoft.com/office/drawing/2014/main" val="20000"/>
                    </a:ext>
                  </a:extLst>
                </a:gridCol>
                <a:gridCol w="3808735">
                  <a:extLst>
                    <a:ext uri="{9D8B030D-6E8A-4147-A177-3AD203B41FA5}">
                      <a16:colId xmlns:a16="http://schemas.microsoft.com/office/drawing/2014/main" val="20001"/>
                    </a:ext>
                  </a:extLst>
                </a:gridCol>
                <a:gridCol w="1738663">
                  <a:extLst>
                    <a:ext uri="{9D8B030D-6E8A-4147-A177-3AD203B41FA5}">
                      <a16:colId xmlns:a16="http://schemas.microsoft.com/office/drawing/2014/main" val="20002"/>
                    </a:ext>
                  </a:extLst>
                </a:gridCol>
              </a:tblGrid>
              <a:tr h="497695">
                <a:tc>
                  <a:txBody>
                    <a:bodyPr/>
                    <a:lstStyle/>
                    <a:p>
                      <a:pPr algn="ctr"/>
                      <a:r>
                        <a:rPr kumimoji="1" lang="en-US" altLang="ja-JP" sz="1600" b="0" cap="none" spc="0" dirty="0">
                          <a:solidFill>
                            <a:schemeClr val="bg1"/>
                          </a:solidFill>
                        </a:rPr>
                        <a:t>Period</a:t>
                      </a:r>
                      <a:endParaRPr kumimoji="1" lang="ja-JP" altLang="en-US" sz="1600" b="0" cap="none" spc="0" dirty="0">
                        <a:solidFill>
                          <a:schemeClr val="bg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cap="none" spc="0" dirty="0">
                          <a:solidFill>
                            <a:schemeClr val="bg1"/>
                          </a:solidFill>
                        </a:rPr>
                        <a:t>Characteristics</a:t>
                      </a:r>
                      <a:endParaRPr kumimoji="1" lang="ja-JP" altLang="en-US" sz="1600" b="0" cap="none" spc="0" dirty="0">
                        <a:solidFill>
                          <a:schemeClr val="bg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cap="none" spc="0" dirty="0">
                          <a:solidFill>
                            <a:schemeClr val="bg1"/>
                          </a:solidFill>
                        </a:rPr>
                        <a:t>％</a:t>
                      </a: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7695">
                <a:tc>
                  <a:txBody>
                    <a:bodyPr/>
                    <a:lstStyle/>
                    <a:p>
                      <a:r>
                        <a:rPr kumimoji="1" lang="en-US" altLang="ja-JP" sz="1600" cap="none" spc="0" dirty="0">
                          <a:solidFill>
                            <a:schemeClr val="tx1"/>
                          </a:solidFill>
                        </a:rPr>
                        <a:t>1956-1973</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High growth</a:t>
                      </a:r>
                      <a:r>
                        <a:rPr kumimoji="1" lang="en-US" altLang="ja-JP" sz="1600" cap="none" spc="0" baseline="0" dirty="0">
                          <a:solidFill>
                            <a:schemeClr val="tx1"/>
                          </a:solidFill>
                        </a:rPr>
                        <a:t> period</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9.25</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7695">
                <a:tc>
                  <a:txBody>
                    <a:bodyPr/>
                    <a:lstStyle/>
                    <a:p>
                      <a:r>
                        <a:rPr kumimoji="1" lang="en-US" altLang="ja-JP" sz="1600" cap="none" spc="0">
                          <a:solidFill>
                            <a:schemeClr val="tx1"/>
                          </a:solidFill>
                        </a:rPr>
                        <a:t>1974-1985</a:t>
                      </a:r>
                      <a:endParaRPr kumimoji="1" lang="ja-JP" altLang="en-US" sz="1600" cap="none" spc="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Oil crisis &amp;</a:t>
                      </a:r>
                      <a:r>
                        <a:rPr kumimoji="1" lang="en-US" altLang="ja-JP" sz="1600" cap="none" spc="0" baseline="0" dirty="0">
                          <a:solidFill>
                            <a:schemeClr val="tx1"/>
                          </a:solidFill>
                        </a:rPr>
                        <a:t> stagflation</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3.40</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7695">
                <a:tc>
                  <a:txBody>
                    <a:bodyPr/>
                    <a:lstStyle/>
                    <a:p>
                      <a:r>
                        <a:rPr kumimoji="1" lang="en-US" altLang="ja-JP" sz="1600" cap="none" spc="0">
                          <a:solidFill>
                            <a:schemeClr val="tx1"/>
                          </a:solidFill>
                        </a:rPr>
                        <a:t>1986-1991</a:t>
                      </a:r>
                      <a:endParaRPr kumimoji="1" lang="ja-JP" altLang="en-US" sz="1600" cap="none" spc="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Bubble economy </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4.50</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7695">
                <a:tc>
                  <a:txBody>
                    <a:bodyPr/>
                    <a:lstStyle/>
                    <a:p>
                      <a:r>
                        <a:rPr kumimoji="1" lang="en-US" altLang="ja-JP" sz="1600" cap="none" spc="0" dirty="0">
                          <a:solidFill>
                            <a:schemeClr val="tx1"/>
                          </a:solidFill>
                        </a:rPr>
                        <a:t>1992-2002</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Lost decade</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0.93</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7695">
                <a:tc>
                  <a:txBody>
                    <a:bodyPr/>
                    <a:lstStyle/>
                    <a:p>
                      <a:r>
                        <a:rPr kumimoji="1" lang="en-US" altLang="ja-JP" sz="1600" cap="none" spc="0">
                          <a:solidFill>
                            <a:schemeClr val="tx1"/>
                          </a:solidFill>
                        </a:rPr>
                        <a:t>2003-2007</a:t>
                      </a:r>
                      <a:endParaRPr kumimoji="1" lang="ja-JP" altLang="en-US" sz="1600" cap="none" spc="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Resurge</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1.68</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7695">
                <a:tc>
                  <a:txBody>
                    <a:bodyPr/>
                    <a:lstStyle/>
                    <a:p>
                      <a:r>
                        <a:rPr kumimoji="1" lang="en-US" altLang="ja-JP" sz="1600" cap="none" spc="0" dirty="0">
                          <a:solidFill>
                            <a:schemeClr val="tx1"/>
                          </a:solidFill>
                        </a:rPr>
                        <a:t>2008-2018</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Sluggish</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cap="none" spc="0" dirty="0">
                          <a:solidFill>
                            <a:schemeClr val="tx1"/>
                          </a:solidFill>
                        </a:rPr>
                        <a:t>0.51</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97695">
                <a:tc>
                  <a:txBody>
                    <a:bodyPr/>
                    <a:lstStyle/>
                    <a:p>
                      <a:r>
                        <a:rPr kumimoji="1" lang="en-US" altLang="ja-JP" sz="1600" cap="none" spc="0" dirty="0">
                          <a:solidFill>
                            <a:schemeClr val="tx1"/>
                          </a:solidFill>
                        </a:rPr>
                        <a:t>2019-2022</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cap="none" spc="0" dirty="0">
                          <a:solidFill>
                            <a:schemeClr val="tx1"/>
                          </a:solidFill>
                        </a:rPr>
                        <a:t>Covid-19</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cap="none" spc="0" dirty="0">
                          <a:solidFill>
                            <a:schemeClr val="tx1"/>
                          </a:solidFill>
                        </a:rPr>
                        <a:t>－</a:t>
                      </a:r>
                      <a:r>
                        <a:rPr kumimoji="1" lang="en-US" altLang="ja-JP" sz="1600" cap="none" spc="0" dirty="0">
                          <a:solidFill>
                            <a:schemeClr val="tx1"/>
                          </a:solidFill>
                        </a:rPr>
                        <a:t>0.35</a:t>
                      </a:r>
                      <a:endParaRPr kumimoji="1" lang="ja-JP" altLang="en-US" sz="1600" cap="none" spc="0" dirty="0">
                        <a:solidFill>
                          <a:schemeClr val="tx1"/>
                        </a:solidFill>
                      </a:endParaRPr>
                    </a:p>
                  </a:txBody>
                  <a:tcPr marL="136691" marR="152108" marT="105147" marB="1051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80504"/>
                  </a:ext>
                </a:extLst>
              </a:tr>
            </a:tbl>
          </a:graphicData>
        </a:graphic>
      </p:graphicFrame>
      <p:sp>
        <p:nvSpPr>
          <p:cNvPr id="5" name="テキスト ボックス 3">
            <a:extLst>
              <a:ext uri="{FF2B5EF4-FFF2-40B4-BE49-F238E27FC236}">
                <a16:creationId xmlns:a16="http://schemas.microsoft.com/office/drawing/2014/main" id="{290B4BB1-B238-B87D-3F24-F2643EB20284}"/>
              </a:ext>
            </a:extLst>
          </p:cNvPr>
          <p:cNvSpPr txBox="1">
            <a:spLocks noChangeArrowheads="1"/>
          </p:cNvSpPr>
          <p:nvPr/>
        </p:nvSpPr>
        <p:spPr bwMode="auto">
          <a:xfrm>
            <a:off x="899592" y="2013024"/>
            <a:ext cx="6963750"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itchFamily="18" charset="2"/>
              <a:buChar char=""/>
              <a:defRPr kumimoji="1" sz="2600">
                <a:solidFill>
                  <a:schemeClr val="tx1"/>
                </a:solidFill>
                <a:latin typeface="Trebuchet MS" pitchFamily="34" charset="0"/>
                <a:ea typeface="HG丸ｺﾞｼｯｸM-PRO" pitchFamily="50" charset="-128"/>
              </a:defRPr>
            </a:lvl1pPr>
            <a:lvl2pPr marL="742950" indent="-285750">
              <a:spcBef>
                <a:spcPts val="500"/>
              </a:spcBef>
              <a:buClr>
                <a:srgbClr val="F9B639"/>
              </a:buClr>
              <a:buSzPct val="80000"/>
              <a:buFont typeface="Wingdings 2" pitchFamily="18" charset="2"/>
              <a:buChar char=""/>
              <a:defRPr kumimoji="1" sz="2300">
                <a:solidFill>
                  <a:srgbClr val="6C6C6C"/>
                </a:solidFill>
                <a:latin typeface="Trebuchet MS" pitchFamily="34" charset="0"/>
                <a:ea typeface="HG丸ｺﾞｼｯｸM-PRO" pitchFamily="50" charset="-128"/>
              </a:defRPr>
            </a:lvl2pPr>
            <a:lvl3pPr marL="1143000" indent="-228600">
              <a:spcBef>
                <a:spcPts val="400"/>
              </a:spcBef>
              <a:buClr>
                <a:srgbClr val="F9B639"/>
              </a:buClr>
              <a:buSzPct val="60000"/>
              <a:buFont typeface="Wingdings" pitchFamily="2" charset="2"/>
              <a:buChar char=""/>
              <a:defRPr kumimoji="1" sz="2000">
                <a:solidFill>
                  <a:schemeClr val="tx1"/>
                </a:solidFill>
                <a:latin typeface="Trebuchet MS" pitchFamily="34" charset="0"/>
                <a:ea typeface="HG丸ｺﾞｼｯｸM-PRO" pitchFamily="50" charset="-128"/>
              </a:defRPr>
            </a:lvl3pPr>
            <a:lvl4pPr marL="1600200" indent="-228600">
              <a:spcBef>
                <a:spcPct val="20000"/>
              </a:spcBef>
              <a:buClr>
                <a:srgbClr val="F9B639"/>
              </a:buClr>
              <a:buSzPct val="80000"/>
              <a:buFont typeface="Wingdings 2" pitchFamily="18" charset="2"/>
              <a:buChar char=""/>
              <a:defRPr kumimoji="1" sz="2000">
                <a:solidFill>
                  <a:srgbClr val="6C6C6C"/>
                </a:solidFill>
                <a:latin typeface="Trebuchet MS" pitchFamily="34" charset="0"/>
                <a:ea typeface="HG丸ｺﾞｼｯｸM-PRO" pitchFamily="50" charset="-128"/>
              </a:defRPr>
            </a:lvl4pPr>
            <a:lvl5pPr marL="2057400" indent="-228600">
              <a:spcBef>
                <a:spcPts val="400"/>
              </a:spcBef>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5pPr>
            <a:lvl6pPr marL="25146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6pPr>
            <a:lvl7pPr marL="29718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7pPr>
            <a:lvl8pPr marL="34290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8pPr>
            <a:lvl9pPr marL="38862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9pPr>
          </a:lstStyle>
          <a:p>
            <a:pPr>
              <a:lnSpc>
                <a:spcPct val="90000"/>
              </a:lnSpc>
              <a:spcAft>
                <a:spcPts val="600"/>
              </a:spcAft>
              <a:buNone/>
              <a:defRPr/>
            </a:pPr>
            <a:r>
              <a:rPr lang="ja-JP" altLang="en-US" sz="2000" b="1" dirty="0">
                <a:latin typeface="+mn-lt"/>
                <a:ea typeface="+mn-ea"/>
              </a:rPr>
              <a:t>表</a:t>
            </a:r>
            <a:r>
              <a:rPr lang="en-US" altLang="ja-JP" sz="2000" b="1" dirty="0">
                <a:solidFill>
                  <a:schemeClr val="tx1"/>
                </a:solidFill>
                <a:latin typeface="+mn-lt"/>
                <a:ea typeface="+mn-ea"/>
                <a:cs typeface="+mn-cs"/>
              </a:rPr>
              <a:t>-1: </a:t>
            </a:r>
            <a:r>
              <a:rPr lang="ja-JP" altLang="en-US" sz="2000" b="1" dirty="0">
                <a:solidFill>
                  <a:schemeClr val="tx1"/>
                </a:solidFill>
                <a:latin typeface="+mn-lt"/>
                <a:ea typeface="+mn-ea"/>
                <a:cs typeface="+mn-cs"/>
              </a:rPr>
              <a:t>対前年の成長率（単位：％）</a:t>
            </a:r>
            <a:endParaRPr lang="en-US" altLang="ja-JP" sz="2000" b="1" dirty="0">
              <a:solidFill>
                <a:schemeClr val="tx1"/>
              </a:solidFill>
              <a:latin typeface="+mn-lt"/>
              <a:ea typeface="+mn-ea"/>
              <a:cs typeface="+mn-cs"/>
            </a:endParaRPr>
          </a:p>
        </p:txBody>
      </p:sp>
      <p:pic>
        <p:nvPicPr>
          <p:cNvPr id="4" name="図 3">
            <a:extLst>
              <a:ext uri="{FF2B5EF4-FFF2-40B4-BE49-F238E27FC236}">
                <a16:creationId xmlns:a16="http://schemas.microsoft.com/office/drawing/2014/main" id="{755A0F95-161C-8F53-13B1-B90023B65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085731"/>
            <a:ext cx="751316" cy="372253"/>
          </a:xfrm>
          <a:prstGeom prst="rect">
            <a:avLst/>
          </a:prstGeom>
        </p:spPr>
      </p:pic>
    </p:spTree>
    <p:extLst>
      <p:ext uri="{BB962C8B-B14F-4D97-AF65-F5344CB8AC3E}">
        <p14:creationId xmlns:p14="http://schemas.microsoft.com/office/powerpoint/2010/main" val="267154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482600" y="321735"/>
            <a:ext cx="8178799" cy="982112"/>
          </a:xfrm>
        </p:spPr>
        <p:txBody>
          <a:bodyPr vert="horz" lIns="91440" tIns="45720" rIns="91440" bIns="45720" rtlCol="0" anchor="ctr">
            <a:normAutofit/>
          </a:bodyPr>
          <a:lstStyle/>
          <a:p>
            <a:pPr algn="ctr" defTabSz="914400" fontAlgn="auto">
              <a:spcAft>
                <a:spcPts val="0"/>
              </a:spcAft>
              <a:defRPr/>
            </a:pPr>
            <a:r>
              <a:rPr kumimoji="1" lang="ja-JP" altLang="en-US" sz="3600" b="1" dirty="0">
                <a:solidFill>
                  <a:schemeClr val="tx1"/>
                </a:solidFill>
              </a:rPr>
              <a:t>独占を排除すべき理由</a:t>
            </a:r>
            <a:endParaRPr lang="ja-JP" altLang="en-US" sz="3600" b="1" kern="1200" dirty="0">
              <a:solidFill>
                <a:schemeClr val="tx1"/>
              </a:solidFill>
              <a:latin typeface="+mj-lt"/>
              <a:ea typeface="+mj-ea"/>
              <a:cs typeface="+mj-cs"/>
            </a:endParaRP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470F6CBA-5B3E-0949-E943-966C22EE3FA6}"/>
              </a:ext>
            </a:extLst>
          </p:cNvPr>
          <p:cNvSpPr txBox="1">
            <a:spLocks/>
          </p:cNvSpPr>
          <p:nvPr/>
        </p:nvSpPr>
        <p:spPr>
          <a:xfrm>
            <a:off x="397396" y="1399968"/>
            <a:ext cx="7956625" cy="457152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3200" dirty="0"/>
              <a:t>経済学の基本的主張：独占は、企業間の競争がないために、経営効率を低下させて、価格は高くなるので、できるだけ避けたほうがよい。</a:t>
            </a:r>
          </a:p>
          <a:p>
            <a:r>
              <a:rPr lang="ja-JP" altLang="en-US" sz="3200" dirty="0"/>
              <a:t>しかし、電力、ガス、水道、電話など、広範囲のネットワークが必要な産業では、自然に独占が成立してしまう。</a:t>
            </a:r>
            <a:endParaRPr lang="en-US" altLang="ja-JP" sz="3200" dirty="0"/>
          </a:p>
          <a:p>
            <a:r>
              <a:rPr lang="ja-JP" altLang="en-US" sz="3200" dirty="0"/>
              <a:t>そこで、</a:t>
            </a:r>
            <a:r>
              <a:rPr lang="en-US" altLang="ja-JP" sz="3200" dirty="0"/>
              <a:t>2020</a:t>
            </a:r>
            <a:r>
              <a:rPr lang="ja-JP" altLang="en-US" sz="3200" dirty="0"/>
              <a:t>年から、発電・売電部門と、送電部門が別会社として分離された。</a:t>
            </a:r>
            <a:endParaRPr lang="en-US" altLang="ja-JP" sz="3200" dirty="0"/>
          </a:p>
          <a:p>
            <a:endParaRPr lang="en-US" altLang="ja-JP" sz="3200" dirty="0">
              <a:solidFill>
                <a:srgbClr val="FF0000"/>
              </a:solidFill>
            </a:endParaRPr>
          </a:p>
        </p:txBody>
      </p:sp>
    </p:spTree>
    <p:extLst>
      <p:ext uri="{BB962C8B-B14F-4D97-AF65-F5344CB8AC3E}">
        <p14:creationId xmlns:p14="http://schemas.microsoft.com/office/powerpoint/2010/main" val="186875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p:cNvSpPr>
            <a:spLocks noGrp="1"/>
          </p:cNvSpPr>
          <p:nvPr>
            <p:ph type="title" idx="4294967295"/>
          </p:nvPr>
        </p:nvSpPr>
        <p:spPr>
          <a:xfrm>
            <a:off x="482600" y="321735"/>
            <a:ext cx="8178799" cy="824090"/>
          </a:xfrm>
        </p:spPr>
        <p:txBody>
          <a:bodyPr vert="horz" lIns="91440" tIns="45720" rIns="91440" bIns="45720" rtlCol="0" anchor="ctr">
            <a:normAutofit/>
          </a:bodyPr>
          <a:lstStyle/>
          <a:p>
            <a:pPr algn="ctr" defTabSz="914400" fontAlgn="auto">
              <a:spcAft>
                <a:spcPts val="0"/>
              </a:spcAft>
              <a:defRPr/>
            </a:pPr>
            <a:r>
              <a:rPr lang="ja-JP" altLang="en-US" sz="3600" b="1" dirty="0"/>
              <a:t>結　論</a:t>
            </a:r>
            <a:endParaRPr lang="ja-JP" altLang="en-US" sz="3600" b="1" kern="1200" dirty="0">
              <a:solidFill>
                <a:schemeClr val="tx1"/>
              </a:solidFill>
              <a:latin typeface="+mj-lt"/>
              <a:ea typeface="+mj-ea"/>
              <a:cs typeface="+mj-cs"/>
            </a:endParaRP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Rectangle 3">
            <a:extLst>
              <a:ext uri="{FF2B5EF4-FFF2-40B4-BE49-F238E27FC236}">
                <a16:creationId xmlns:a16="http://schemas.microsoft.com/office/drawing/2014/main" id="{786FC1AC-A0D5-FD19-9789-3E28DB46E330}"/>
              </a:ext>
            </a:extLst>
          </p:cNvPr>
          <p:cNvSpPr txBox="1">
            <a:spLocks noChangeArrowheads="1"/>
          </p:cNvSpPr>
          <p:nvPr/>
        </p:nvSpPr>
        <p:spPr>
          <a:xfrm>
            <a:off x="539551" y="1248963"/>
            <a:ext cx="8064896" cy="46434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defRPr/>
            </a:pPr>
            <a:r>
              <a:rPr lang="ja-JP" altLang="en-US" sz="2800" dirty="0"/>
              <a:t>日本経済は、高い成長率は望めず、成熟した先進国であり続けるだろう。</a:t>
            </a:r>
            <a:endParaRPr lang="en-US" altLang="ja-JP" sz="2800" dirty="0"/>
          </a:p>
          <a:p>
            <a:pPr marL="540000" lvl="1" indent="0">
              <a:buNone/>
              <a:defRPr/>
            </a:pPr>
            <a:r>
              <a:rPr lang="ja-JP" altLang="en-US" sz="2000" dirty="0"/>
              <a:t>理由</a:t>
            </a:r>
            <a:r>
              <a:rPr lang="en-US" altLang="ja-JP" sz="2000" dirty="0"/>
              <a:t>1</a:t>
            </a:r>
            <a:r>
              <a:rPr lang="ja-JP" altLang="en-US" sz="2000" dirty="0"/>
              <a:t>）少子高齢化と人口減少により、購買力が小さい。</a:t>
            </a:r>
            <a:endParaRPr lang="en-US" altLang="ja-JP" sz="2000" dirty="0"/>
          </a:p>
          <a:p>
            <a:pPr marL="540000" lvl="1" indent="0">
              <a:buNone/>
              <a:defRPr/>
            </a:pPr>
            <a:r>
              <a:rPr lang="ja-JP" altLang="en-US" sz="2000" dirty="0"/>
              <a:t>理由</a:t>
            </a:r>
            <a:r>
              <a:rPr lang="en-US" altLang="ja-JP" sz="2000" dirty="0"/>
              <a:t>2</a:t>
            </a:r>
            <a:r>
              <a:rPr lang="ja-JP" altLang="en-US" sz="2000" dirty="0"/>
              <a:t>）政府債務問題・財政赤字により、歳出による経済テコ入れが難しい。</a:t>
            </a:r>
            <a:endParaRPr lang="en-US" altLang="ja-JP" sz="2000" dirty="0"/>
          </a:p>
          <a:p>
            <a:endParaRPr lang="en-US" altLang="ja-JP" sz="2800" dirty="0"/>
          </a:p>
          <a:p>
            <a:r>
              <a:rPr lang="ja-JP" altLang="en-US" sz="2800" dirty="0"/>
              <a:t>生産性と効率を高めるいくつかの改革・施策は継続中。</a:t>
            </a:r>
            <a:endParaRPr lang="en-US" altLang="ja-JP" sz="2800" dirty="0"/>
          </a:p>
          <a:p>
            <a:pPr marL="0" indent="0">
              <a:buNone/>
            </a:pPr>
            <a:endParaRPr lang="en-US" altLang="ja-JP" sz="2400" dirty="0"/>
          </a:p>
        </p:txBody>
      </p:sp>
    </p:spTree>
    <p:extLst>
      <p:ext uri="{BB962C8B-B14F-4D97-AF65-F5344CB8AC3E}">
        <p14:creationId xmlns:p14="http://schemas.microsoft.com/office/powerpoint/2010/main" val="383478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テキスト ボックス 2"/>
          <p:cNvSpPr txBox="1">
            <a:spLocks noChangeArrowheads="1"/>
          </p:cNvSpPr>
          <p:nvPr/>
        </p:nvSpPr>
        <p:spPr bwMode="auto">
          <a:xfrm>
            <a:off x="743743" y="404664"/>
            <a:ext cx="7964411"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a:spcBef>
                <a:spcPct val="20000"/>
              </a:spcBef>
              <a:buChar char="•"/>
              <a:defRPr kumimoji="1" sz="3200">
                <a:solidFill>
                  <a:schemeClr val="tx1"/>
                </a:solidFill>
                <a:latin typeface="Verdana" pitchFamily="34" charset="0"/>
                <a:ea typeface="ＭＳ Ｐゴシック" pitchFamily="50" charset="-128"/>
              </a:defRPr>
            </a:lvl1pPr>
            <a:lvl2pPr marL="742950" indent="-285750">
              <a:spcBef>
                <a:spcPct val="20000"/>
              </a:spcBef>
              <a:buChar char="–"/>
              <a:defRPr kumimoji="1" sz="2800">
                <a:solidFill>
                  <a:schemeClr val="tx1"/>
                </a:solidFill>
                <a:latin typeface="Verdana" pitchFamily="34" charset="0"/>
                <a:ea typeface="ＭＳ Ｐゴシック" pitchFamily="50" charset="-128"/>
              </a:defRPr>
            </a:lvl2pPr>
            <a:lvl3pPr marL="1143000" indent="-228600">
              <a:spcBef>
                <a:spcPct val="20000"/>
              </a:spcBef>
              <a:buChar char="•"/>
              <a:defRPr kumimoji="1" sz="2400">
                <a:solidFill>
                  <a:schemeClr val="tx1"/>
                </a:solidFill>
                <a:latin typeface="Verdana" pitchFamily="34" charset="0"/>
                <a:ea typeface="ＭＳ Ｐゴシック" pitchFamily="50" charset="-128"/>
              </a:defRPr>
            </a:lvl3pPr>
            <a:lvl4pPr marL="1600200" indent="-228600">
              <a:spcBef>
                <a:spcPct val="20000"/>
              </a:spcBef>
              <a:buChar char="–"/>
              <a:defRPr kumimoji="1" sz="2000">
                <a:solidFill>
                  <a:schemeClr val="tx1"/>
                </a:solidFill>
                <a:latin typeface="Verdana" pitchFamily="34" charset="0"/>
                <a:ea typeface="ＭＳ Ｐゴシック" pitchFamily="50" charset="-128"/>
              </a:defRPr>
            </a:lvl4pPr>
            <a:lvl5pPr marL="2057400" indent="-22860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2400" dirty="0"/>
              <a:t>データの出所</a:t>
            </a:r>
            <a:r>
              <a:rPr lang="en-US" altLang="ja-JP" sz="2400" dirty="0"/>
              <a:t>-1) </a:t>
            </a:r>
          </a:p>
          <a:p>
            <a:pPr eaLnBrk="1" hangingPunct="1">
              <a:spcBef>
                <a:spcPct val="0"/>
              </a:spcBef>
              <a:buFontTx/>
              <a:buNone/>
            </a:pPr>
            <a:endParaRPr lang="en-US" altLang="ja-JP" sz="1600" dirty="0"/>
          </a:p>
          <a:p>
            <a:pPr eaLnBrk="1" latinLnBrk="1" hangingPunct="1">
              <a:spcBef>
                <a:spcPct val="0"/>
              </a:spcBef>
              <a:buFontTx/>
              <a:buNone/>
            </a:pPr>
            <a:r>
              <a:rPr lang="ja-JP" altLang="en-US" sz="1600" dirty="0"/>
              <a:t>表</a:t>
            </a:r>
            <a:r>
              <a:rPr lang="en-US" altLang="ja-JP" sz="1600" dirty="0"/>
              <a:t>-1 &amp; </a:t>
            </a:r>
            <a:r>
              <a:rPr lang="ja-JP" altLang="en-US" sz="1600" dirty="0"/>
              <a:t>図</a:t>
            </a:r>
            <a:r>
              <a:rPr lang="en-US" altLang="ja-JP" sz="1600" dirty="0"/>
              <a:t>-1: </a:t>
            </a:r>
            <a:r>
              <a:rPr lang="ja-JP" altLang="en-US" sz="1600" dirty="0"/>
              <a:t>内閣府</a:t>
            </a:r>
            <a:endParaRPr lang="en-US" altLang="ja-JP" sz="1600" dirty="0"/>
          </a:p>
          <a:p>
            <a:pPr latinLnBrk="1">
              <a:spcBef>
                <a:spcPct val="0"/>
              </a:spcBef>
              <a:buNone/>
            </a:pPr>
            <a:r>
              <a:rPr lang="en-US" altLang="ja-JP" sz="1600" dirty="0"/>
              <a:t>   https://www.esri.cao.go.jp/jp/sna/data/data_list/kakuhou/files/files_kakuhou.html</a:t>
            </a:r>
            <a:r>
              <a:rPr lang="ja-JP" altLang="en-US" sz="1600" dirty="0"/>
              <a:t>　</a:t>
            </a:r>
            <a:r>
              <a:rPr lang="en-US" altLang="ja-JP" sz="1600" dirty="0"/>
              <a:t>accessed on Sep. 18, 2023.</a:t>
            </a:r>
          </a:p>
          <a:p>
            <a:pPr eaLnBrk="1" latinLnBrk="1" hangingPunct="1">
              <a:spcBef>
                <a:spcPct val="0"/>
              </a:spcBef>
              <a:buNone/>
            </a:pPr>
            <a:r>
              <a:rPr lang="ja-JP" altLang="en-US" sz="1600" dirty="0"/>
              <a:t>表</a:t>
            </a:r>
            <a:r>
              <a:rPr lang="en-US" altLang="ja-JP" sz="1600" dirty="0"/>
              <a:t>-2 : WHO.</a:t>
            </a:r>
          </a:p>
          <a:p>
            <a:pPr eaLnBrk="1" latinLnBrk="1" hangingPunct="1">
              <a:spcBef>
                <a:spcPct val="0"/>
              </a:spcBef>
              <a:buNone/>
            </a:pPr>
            <a:r>
              <a:rPr lang="en-US" altLang="ja-JP" sz="1600" dirty="0"/>
              <a:t>	http://apps.who.int/gho/data/view.main.SDG2016LEXv?lang=en</a:t>
            </a:r>
          </a:p>
          <a:p>
            <a:pPr eaLnBrk="1" latinLnBrk="1" hangingPunct="1">
              <a:spcBef>
                <a:spcPct val="0"/>
              </a:spcBef>
              <a:buNone/>
            </a:pPr>
            <a:r>
              <a:rPr lang="en-US" altLang="ja-JP" sz="1600" dirty="0"/>
              <a:t>    accessed on Sep. 18, 2023.</a:t>
            </a:r>
          </a:p>
          <a:p>
            <a:pPr eaLnBrk="1" latinLnBrk="1" hangingPunct="1">
              <a:spcBef>
                <a:spcPct val="0"/>
              </a:spcBef>
              <a:buNone/>
            </a:pPr>
            <a:r>
              <a:rPr lang="ja-JP" altLang="en-US" sz="1600" dirty="0"/>
              <a:t>表</a:t>
            </a:r>
            <a:r>
              <a:rPr lang="en-US" altLang="ja-JP" sz="1600" dirty="0"/>
              <a:t>-3</a:t>
            </a:r>
            <a:r>
              <a:rPr lang="ja-JP" altLang="en-US" sz="1600" dirty="0"/>
              <a:t>： 世界銀行</a:t>
            </a:r>
            <a:r>
              <a:rPr lang="en-US" altLang="ja-JP" sz="1600" dirty="0"/>
              <a:t> </a:t>
            </a:r>
          </a:p>
          <a:p>
            <a:pPr eaLnBrk="1" latinLnBrk="1" hangingPunct="1">
              <a:spcBef>
                <a:spcPct val="0"/>
              </a:spcBef>
              <a:buNone/>
            </a:pPr>
            <a:r>
              <a:rPr lang="en-US" altLang="ja-JP" sz="1600" dirty="0"/>
              <a:t>    https://data.worldbank.org/indicator/NY.GNP.PCAP.CD?most_recent_value_desc=false, accessed on October 3, 2022.</a:t>
            </a:r>
          </a:p>
          <a:p>
            <a:pPr eaLnBrk="1" latinLnBrk="1" hangingPunct="1">
              <a:spcBef>
                <a:spcPct val="0"/>
              </a:spcBef>
              <a:buNone/>
            </a:pPr>
            <a:endParaRPr lang="en-US" altLang="ja-JP" sz="1600" dirty="0"/>
          </a:p>
          <a:p>
            <a:pPr eaLnBrk="1" latinLnBrk="1" hangingPunct="1">
              <a:spcBef>
                <a:spcPct val="0"/>
              </a:spcBef>
              <a:buFontTx/>
              <a:buNone/>
            </a:pPr>
            <a:r>
              <a:rPr lang="ja-JP" altLang="en-US" sz="1600" dirty="0"/>
              <a:t>図</a:t>
            </a:r>
            <a:r>
              <a:rPr lang="en-US" altLang="ja-JP" sz="1600" dirty="0"/>
              <a:t>-2</a:t>
            </a:r>
            <a:r>
              <a:rPr lang="ja-JP" altLang="en-US" sz="1600" dirty="0"/>
              <a:t>と</a:t>
            </a:r>
            <a:r>
              <a:rPr lang="en-US" altLang="ja-JP" sz="1600" dirty="0"/>
              <a:t>4: The World Development Indicators</a:t>
            </a:r>
          </a:p>
          <a:p>
            <a:pPr eaLnBrk="1" latinLnBrk="1" hangingPunct="1">
              <a:spcBef>
                <a:spcPct val="0"/>
              </a:spcBef>
              <a:buFontTx/>
              <a:buNone/>
            </a:pPr>
            <a:r>
              <a:rPr lang="en-US" altLang="ja-JP" sz="1600" dirty="0"/>
              <a:t>    https://databank.worldbank.org/source/world-development-indicators</a:t>
            </a:r>
          </a:p>
          <a:p>
            <a:pPr eaLnBrk="1" latinLnBrk="1" hangingPunct="1">
              <a:spcBef>
                <a:spcPct val="0"/>
              </a:spcBef>
              <a:buFontTx/>
              <a:buNone/>
            </a:pPr>
            <a:r>
              <a:rPr lang="en-US" altLang="ja-JP" sz="1600" dirty="0"/>
              <a:t>    accessed on Sep. 18, 2023.</a:t>
            </a:r>
          </a:p>
          <a:p>
            <a:pPr eaLnBrk="1" latinLnBrk="1" hangingPunct="1">
              <a:spcBef>
                <a:spcPct val="0"/>
              </a:spcBef>
              <a:buFontTx/>
              <a:buNone/>
            </a:pPr>
            <a:r>
              <a:rPr lang="ja-JP" altLang="en-US" sz="1600" dirty="0"/>
              <a:t>図</a:t>
            </a:r>
            <a:r>
              <a:rPr lang="en-US" altLang="ja-JP" sz="1600" dirty="0"/>
              <a:t>-3: </a:t>
            </a:r>
            <a:r>
              <a:rPr lang="ja-JP" altLang="en-US" sz="1600" dirty="0"/>
              <a:t>国立社会保障・人口問題研究所</a:t>
            </a:r>
            <a:r>
              <a:rPr lang="en-US" altLang="ja-JP" sz="1600" dirty="0"/>
              <a:t>,</a:t>
            </a:r>
            <a:r>
              <a:rPr lang="ja-JP" altLang="en-US" sz="1600" dirty="0"/>
              <a:t>‘</a:t>
            </a:r>
            <a:r>
              <a:rPr lang="en-US" altLang="ja-JP" sz="1600" dirty="0"/>
              <a:t>Population Projections for Japan: 2021 to 2070</a:t>
            </a:r>
          </a:p>
          <a:p>
            <a:pPr eaLnBrk="1" latinLnBrk="1" hangingPunct="1">
              <a:spcBef>
                <a:spcPct val="0"/>
              </a:spcBef>
              <a:buFontTx/>
              <a:buNone/>
            </a:pPr>
            <a:r>
              <a:rPr lang="en-US" altLang="ja-JP" sz="1600" dirty="0"/>
              <a:t>	https://www.ipss.go.jp/pp-zenkoku/e/zenkoku_e2023/pp2023e_PressRelease.pdf,   accessed on Sep.18, 2023.</a:t>
            </a:r>
          </a:p>
          <a:p>
            <a:pPr eaLnBrk="1" latinLnBrk="1" hangingPunct="1">
              <a:spcBef>
                <a:spcPct val="0"/>
              </a:spcBef>
              <a:buFontTx/>
              <a:buNone/>
            </a:pPr>
            <a:r>
              <a:rPr lang="ja-JP" altLang="en-US" sz="1600" dirty="0"/>
              <a:t>図</a:t>
            </a:r>
            <a:r>
              <a:rPr lang="en-US" altLang="ja-JP" sz="1600" dirty="0"/>
              <a:t>-5: </a:t>
            </a:r>
            <a:r>
              <a:rPr lang="ja-JP" altLang="en-US" sz="1600" dirty="0"/>
              <a:t>厚生労働省</a:t>
            </a:r>
            <a:endParaRPr lang="en-US" altLang="ja-JP" sz="1600" dirty="0"/>
          </a:p>
          <a:p>
            <a:pPr marL="288000" indent="0" eaLnBrk="1" latinLnBrk="1" hangingPunct="1">
              <a:spcBef>
                <a:spcPct val="0"/>
              </a:spcBef>
              <a:buFontTx/>
              <a:buNone/>
            </a:pPr>
            <a:r>
              <a:rPr lang="en-US" altLang="ja-JP" sz="1600" dirty="0"/>
              <a:t>https://</a:t>
            </a:r>
            <a:r>
              <a:rPr lang="en-US" altLang="ja-JP" sz="1600" dirty="0" err="1"/>
              <a:t>www.mhlw.go.jp</a:t>
            </a:r>
            <a:r>
              <a:rPr lang="en-US" altLang="ja-JP" sz="1600" dirty="0"/>
              <a:t>/</a:t>
            </a:r>
            <a:r>
              <a:rPr lang="en-US" altLang="ja-JP" sz="1600" dirty="0" err="1"/>
              <a:t>toukei</a:t>
            </a:r>
            <a:r>
              <a:rPr lang="en-US" altLang="ja-JP" sz="1600" dirty="0"/>
              <a:t>/</a:t>
            </a:r>
            <a:r>
              <a:rPr lang="en-US" altLang="ja-JP" sz="1600" dirty="0" err="1"/>
              <a:t>saikin</a:t>
            </a:r>
            <a:r>
              <a:rPr lang="en-US" altLang="ja-JP" sz="1600" dirty="0"/>
              <a:t>/</a:t>
            </a:r>
            <a:r>
              <a:rPr lang="en-US" altLang="ja-JP" sz="1600" dirty="0" err="1"/>
              <a:t>hw</a:t>
            </a:r>
            <a:r>
              <a:rPr lang="en-US" altLang="ja-JP" sz="1600" dirty="0"/>
              <a:t>/</a:t>
            </a:r>
            <a:r>
              <a:rPr lang="en-US" altLang="ja-JP" sz="1600" dirty="0" err="1"/>
              <a:t>jinkou</a:t>
            </a:r>
            <a:r>
              <a:rPr lang="en-US" altLang="ja-JP" sz="1600" dirty="0"/>
              <a:t>/</a:t>
            </a:r>
            <a:r>
              <a:rPr lang="en-US" altLang="ja-JP" sz="1600" dirty="0" err="1"/>
              <a:t>kakutei21</a:t>
            </a:r>
            <a:r>
              <a:rPr lang="en-US" altLang="ja-JP" sz="1600" dirty="0"/>
              <a:t>/</a:t>
            </a:r>
            <a:r>
              <a:rPr lang="en-US" altLang="ja-JP" sz="1600" dirty="0" err="1"/>
              <a:t>index.html</a:t>
            </a:r>
            <a:r>
              <a:rPr lang="en-US" altLang="ja-JP" sz="1600" dirty="0"/>
              <a:t>, accessed on October 3, 2022</a:t>
            </a:r>
          </a:p>
          <a:p>
            <a:pPr eaLnBrk="1" latinLnBrk="1" hangingPunct="1">
              <a:spcBef>
                <a:spcPct val="0"/>
              </a:spcBef>
              <a:buNone/>
            </a:pPr>
            <a:r>
              <a:rPr lang="ja-JP" altLang="en-US" sz="1600" dirty="0"/>
              <a:t>図</a:t>
            </a:r>
            <a:r>
              <a:rPr lang="en-US" altLang="ja-JP" sz="1600" dirty="0"/>
              <a:t>-6</a:t>
            </a:r>
            <a:r>
              <a:rPr lang="ja-JP" altLang="en-US" sz="1600" dirty="0"/>
              <a:t>： </a:t>
            </a:r>
            <a:r>
              <a:rPr lang="en-US" altLang="ja-JP" sz="1600" dirty="0"/>
              <a:t>World Bank, World Development Indicators database. </a:t>
            </a:r>
          </a:p>
          <a:p>
            <a:pPr eaLnBrk="1" latinLnBrk="1" hangingPunct="1">
              <a:spcBef>
                <a:spcPct val="0"/>
              </a:spcBef>
              <a:buNone/>
            </a:pPr>
            <a:r>
              <a:rPr lang="en-US" altLang="ja-JP" sz="1600" dirty="0"/>
              <a:t>	http://datatopics.worldbank.org/world-development-indicators/themes/economy.html,  accessed on Sep. 19, 2023.</a:t>
            </a:r>
          </a:p>
          <a:p>
            <a:pPr eaLnBrk="1" latinLnBrk="1" hangingPunct="1">
              <a:spcBef>
                <a:spcPct val="0"/>
              </a:spcBef>
              <a:buFontTx/>
              <a:buNone/>
            </a:pPr>
            <a:endParaRPr lang="en-US" altLang="ja-JP" sz="1600" dirty="0"/>
          </a:p>
          <a:p>
            <a:pPr eaLnBrk="1" latinLnBrk="1" hangingPunct="1">
              <a:spcBef>
                <a:spcPct val="0"/>
              </a:spcBef>
              <a:buFontTx/>
              <a:buNone/>
            </a:pPr>
            <a:r>
              <a:rPr lang="en-US" altLang="ja-JP" sz="1600" dirty="0"/>
              <a:t> </a:t>
            </a:r>
          </a:p>
        </p:txBody>
      </p:sp>
    </p:spTree>
    <p:extLst>
      <p:ext uri="{BB962C8B-B14F-4D97-AF65-F5344CB8AC3E}">
        <p14:creationId xmlns:p14="http://schemas.microsoft.com/office/powerpoint/2010/main" val="345915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テキスト ボックス 2"/>
          <p:cNvSpPr txBox="1">
            <a:spLocks noChangeArrowheads="1"/>
          </p:cNvSpPr>
          <p:nvPr/>
        </p:nvSpPr>
        <p:spPr bwMode="auto">
          <a:xfrm>
            <a:off x="565804" y="404664"/>
            <a:ext cx="8269349"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a:spcBef>
                <a:spcPct val="20000"/>
              </a:spcBef>
              <a:buChar char="•"/>
              <a:defRPr kumimoji="1" sz="3200">
                <a:solidFill>
                  <a:schemeClr val="tx1"/>
                </a:solidFill>
                <a:latin typeface="Verdana" pitchFamily="34" charset="0"/>
                <a:ea typeface="ＭＳ Ｐゴシック" pitchFamily="50" charset="-128"/>
              </a:defRPr>
            </a:lvl1pPr>
            <a:lvl2pPr marL="742950" indent="-285750">
              <a:spcBef>
                <a:spcPct val="20000"/>
              </a:spcBef>
              <a:buChar char="–"/>
              <a:defRPr kumimoji="1" sz="2800">
                <a:solidFill>
                  <a:schemeClr val="tx1"/>
                </a:solidFill>
                <a:latin typeface="Verdana" pitchFamily="34" charset="0"/>
                <a:ea typeface="ＭＳ Ｐゴシック" pitchFamily="50" charset="-128"/>
              </a:defRPr>
            </a:lvl2pPr>
            <a:lvl3pPr marL="1143000" indent="-228600">
              <a:spcBef>
                <a:spcPct val="20000"/>
              </a:spcBef>
              <a:buChar char="•"/>
              <a:defRPr kumimoji="1" sz="2400">
                <a:solidFill>
                  <a:schemeClr val="tx1"/>
                </a:solidFill>
                <a:latin typeface="Verdana" pitchFamily="34" charset="0"/>
                <a:ea typeface="ＭＳ Ｐゴシック" pitchFamily="50" charset="-128"/>
              </a:defRPr>
            </a:lvl3pPr>
            <a:lvl4pPr marL="1600200" indent="-228600">
              <a:spcBef>
                <a:spcPct val="20000"/>
              </a:spcBef>
              <a:buChar char="–"/>
              <a:defRPr kumimoji="1" sz="2000">
                <a:solidFill>
                  <a:schemeClr val="tx1"/>
                </a:solidFill>
                <a:latin typeface="Verdana" pitchFamily="34" charset="0"/>
                <a:ea typeface="ＭＳ Ｐゴシック" pitchFamily="50" charset="-128"/>
              </a:defRPr>
            </a:lvl4pPr>
            <a:lvl5pPr marL="2057400" indent="-22860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2400" dirty="0"/>
              <a:t>データの出所</a:t>
            </a:r>
            <a:r>
              <a:rPr lang="en-US" altLang="ja-JP" sz="2400" dirty="0"/>
              <a:t>-2) </a:t>
            </a:r>
            <a:endParaRPr lang="en-US" altLang="ja-JP" sz="1600" dirty="0"/>
          </a:p>
          <a:p>
            <a:pPr eaLnBrk="1" latinLnBrk="1" hangingPunct="1">
              <a:spcBef>
                <a:spcPct val="0"/>
              </a:spcBef>
              <a:buNone/>
            </a:pPr>
            <a:endParaRPr lang="en-US" altLang="ja-JP" sz="1600" dirty="0"/>
          </a:p>
          <a:p>
            <a:pPr latinLnBrk="1">
              <a:spcBef>
                <a:spcPct val="0"/>
              </a:spcBef>
              <a:buNone/>
            </a:pPr>
            <a:r>
              <a:rPr lang="ja-JP" altLang="en-US" sz="1600" dirty="0"/>
              <a:t>図</a:t>
            </a:r>
            <a:r>
              <a:rPr lang="en-US" altLang="ja-JP" sz="1600" dirty="0"/>
              <a:t>-7: OECD</a:t>
            </a:r>
          </a:p>
          <a:p>
            <a:pPr marL="288000" indent="0" latinLnBrk="1">
              <a:spcBef>
                <a:spcPct val="0"/>
              </a:spcBef>
              <a:buNone/>
            </a:pPr>
            <a:r>
              <a:rPr kumimoji="1" lang="en-US" altLang="ja-JP" sz="1600" dirty="0"/>
              <a:t>https://data.oecd.org/earnwage/average-wages.htm, </a:t>
            </a:r>
            <a:r>
              <a:rPr lang="en-US" altLang="ja-JP" sz="1600" dirty="0"/>
              <a:t> accessed on October 3, 2022.</a:t>
            </a:r>
          </a:p>
          <a:p>
            <a:pPr eaLnBrk="1" latinLnBrk="1" hangingPunct="1">
              <a:spcBef>
                <a:spcPct val="0"/>
              </a:spcBef>
              <a:buNone/>
            </a:pPr>
            <a:r>
              <a:rPr lang="ja-JP" altLang="en-US" sz="1600" dirty="0"/>
              <a:t>図</a:t>
            </a:r>
            <a:r>
              <a:rPr lang="en-US" altLang="ja-JP" sz="1600" dirty="0"/>
              <a:t>-8: OECD.</a:t>
            </a:r>
          </a:p>
          <a:p>
            <a:pPr eaLnBrk="1" latinLnBrk="1" hangingPunct="1">
              <a:spcBef>
                <a:spcPct val="0"/>
              </a:spcBef>
              <a:buNone/>
            </a:pPr>
            <a:r>
              <a:rPr lang="en-US" altLang="ja-JP" sz="1600" dirty="0"/>
              <a:t>	https://stats.oecd.org/Index.aspx?DataSetCode=FIN_IND_FBS#_ga=2.218127385.123919446.1559795493-1041757138.1543292901, accessed on Sep.21, 2023</a:t>
            </a:r>
            <a:endParaRPr lang="ja-JP" altLang="en-US" sz="1600" dirty="0"/>
          </a:p>
          <a:p>
            <a:pPr eaLnBrk="1" latinLnBrk="1" hangingPunct="1">
              <a:spcBef>
                <a:spcPct val="0"/>
              </a:spcBef>
              <a:buNone/>
            </a:pPr>
            <a:r>
              <a:rPr lang="ja-JP" altLang="en-US" sz="1600" dirty="0"/>
              <a:t>図</a:t>
            </a:r>
            <a:r>
              <a:rPr lang="en-US" altLang="ja-JP" sz="1600" dirty="0"/>
              <a:t>-9</a:t>
            </a:r>
            <a:r>
              <a:rPr lang="ja-JP" altLang="en-US" sz="1600" dirty="0"/>
              <a:t>： </a:t>
            </a:r>
            <a:r>
              <a:rPr lang="en-US" altLang="ja-JP" sz="1600" dirty="0"/>
              <a:t>IMF.</a:t>
            </a:r>
          </a:p>
          <a:p>
            <a:pPr eaLnBrk="1" latinLnBrk="1" hangingPunct="1">
              <a:spcBef>
                <a:spcPct val="0"/>
              </a:spcBef>
              <a:buNone/>
            </a:pPr>
            <a:r>
              <a:rPr lang="en-US" altLang="ja-JP" sz="1600" dirty="0"/>
              <a:t>	http://data.imf.org/?sk=4C514D48-B6BA-49ED-8AB9-52B0C1A0179B&amp;sId=1390030341854,  accessed on June 5, 2023.</a:t>
            </a:r>
          </a:p>
          <a:p>
            <a:pPr eaLnBrk="1" latinLnBrk="1" hangingPunct="1">
              <a:spcBef>
                <a:spcPct val="0"/>
              </a:spcBef>
              <a:buNone/>
            </a:pPr>
            <a:r>
              <a:rPr lang="ja-JP" altLang="en-US" sz="1600" dirty="0"/>
              <a:t>図</a:t>
            </a:r>
            <a:r>
              <a:rPr lang="en-US" altLang="ja-JP" sz="1600" dirty="0"/>
              <a:t>-10:</a:t>
            </a:r>
            <a:r>
              <a:rPr lang="ja-JP" altLang="en-US" sz="1600" dirty="0"/>
              <a:t>経済産業省</a:t>
            </a:r>
            <a:endParaRPr lang="en-US" altLang="ja-JP" sz="1600" dirty="0"/>
          </a:p>
          <a:p>
            <a:pPr marL="288000" indent="0" eaLnBrk="1" latinLnBrk="1" hangingPunct="1">
              <a:spcBef>
                <a:spcPct val="0"/>
              </a:spcBef>
              <a:buNone/>
            </a:pPr>
            <a:r>
              <a:rPr lang="en-US" altLang="ja-JP" sz="1600" dirty="0"/>
              <a:t>https://</a:t>
            </a:r>
            <a:r>
              <a:rPr lang="en-US" altLang="ja-JP" sz="1600" dirty="0" err="1"/>
              <a:t>www.meti.go.jp</a:t>
            </a:r>
            <a:r>
              <a:rPr lang="en-US" altLang="ja-JP" sz="1600" dirty="0"/>
              <a:t>/press/2023/11/20231129003/20231129003-</a:t>
            </a:r>
            <a:r>
              <a:rPr lang="en-US" altLang="ja-JP" sz="1600" dirty="0" err="1"/>
              <a:t>1.pdf</a:t>
            </a:r>
            <a:r>
              <a:rPr lang="en-US" altLang="ja-JP" sz="1600" dirty="0"/>
              <a:t>, accessed on April 6, 2024</a:t>
            </a:r>
          </a:p>
          <a:p>
            <a:pPr eaLnBrk="1" latinLnBrk="1" hangingPunct="1">
              <a:spcBef>
                <a:spcPct val="0"/>
              </a:spcBef>
              <a:buNone/>
            </a:pPr>
            <a:endParaRPr lang="en-US" altLang="ja-JP" sz="1600" dirty="0"/>
          </a:p>
          <a:p>
            <a:pPr eaLnBrk="1" latinLnBrk="1" hangingPunct="1">
              <a:spcBef>
                <a:spcPct val="0"/>
              </a:spcBef>
              <a:buNone/>
            </a:pPr>
            <a:endParaRPr lang="en-US" altLang="ja-JP" sz="1600" dirty="0"/>
          </a:p>
          <a:p>
            <a:pPr eaLnBrk="1" latinLnBrk="1" hangingPunct="1">
              <a:spcBef>
                <a:spcPct val="0"/>
              </a:spcBef>
              <a:buNone/>
            </a:pPr>
            <a:endParaRPr lang="en-US" altLang="ja-JP" sz="1600" dirty="0"/>
          </a:p>
        </p:txBody>
      </p:sp>
    </p:spTree>
    <p:extLst>
      <p:ext uri="{BB962C8B-B14F-4D97-AF65-F5344CB8AC3E}">
        <p14:creationId xmlns:p14="http://schemas.microsoft.com/office/powerpoint/2010/main" val="3166199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82600" y="321734"/>
            <a:ext cx="8178799" cy="1091041"/>
          </a:xfrm>
        </p:spPr>
        <p:txBody>
          <a:bodyPr vert="horz" lIns="91440" tIns="45720" rIns="91440" bIns="45720" rtlCol="0" anchor="ctr">
            <a:normAutofit fontScale="90000"/>
          </a:bodyPr>
          <a:lstStyle/>
          <a:p>
            <a:pPr algn="ctr" defTabSz="914400" fontAlgn="auto">
              <a:spcAft>
                <a:spcPts val="0"/>
              </a:spcAft>
              <a:defRPr/>
            </a:pPr>
            <a:r>
              <a:rPr lang="ja-JP" altLang="en-US" sz="3600" b="1" dirty="0"/>
              <a:t>練習問題</a:t>
            </a:r>
            <a:br>
              <a:rPr lang="en-US" altLang="ja-JP" sz="3600" b="1" dirty="0"/>
            </a:br>
            <a:r>
              <a:rPr lang="ja-JP" altLang="en-US" sz="2700" b="1" dirty="0"/>
              <a:t>（成績評価には算入されませんが、定期試験で出題される可能性はあります）</a:t>
            </a:r>
            <a:endParaRPr lang="ja-JP" altLang="en-US" sz="2700" b="1" kern="1200" dirty="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786FC1AC-A0D5-FD19-9789-3E28DB46E330}"/>
              </a:ext>
            </a:extLst>
          </p:cNvPr>
          <p:cNvSpPr txBox="1">
            <a:spLocks noChangeArrowheads="1"/>
          </p:cNvSpPr>
          <p:nvPr/>
        </p:nvSpPr>
        <p:spPr>
          <a:xfrm>
            <a:off x="539551" y="1556791"/>
            <a:ext cx="8064896" cy="433560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2400" dirty="0"/>
              <a:t>〔</a:t>
            </a:r>
            <a:r>
              <a:rPr lang="ja-JP" altLang="en-US" sz="2400" dirty="0"/>
              <a:t>設問</a:t>
            </a:r>
            <a:r>
              <a:rPr lang="en-US" altLang="ja-JP" sz="2400" dirty="0"/>
              <a:t>〕</a:t>
            </a:r>
            <a:r>
              <a:rPr lang="ja-JP" altLang="en-US" sz="2400" dirty="0"/>
              <a:t>第</a:t>
            </a:r>
            <a:r>
              <a:rPr lang="en-US" altLang="ja-JP" sz="2400" dirty="0"/>
              <a:t>2</a:t>
            </a:r>
            <a:r>
              <a:rPr lang="ja-JP" altLang="en-US" sz="2400" dirty="0"/>
              <a:t>次大戦後に、日本が高度成長を達成した要因は何か、文章を主体として説明しなさい。</a:t>
            </a:r>
          </a:p>
          <a:p>
            <a:pPr marL="0" indent="0">
              <a:buNone/>
            </a:pPr>
            <a:endParaRPr lang="en-US" altLang="ja-JP" sz="2400" dirty="0"/>
          </a:p>
        </p:txBody>
      </p:sp>
    </p:spTree>
    <p:extLst>
      <p:ext uri="{BB962C8B-B14F-4D97-AF65-F5344CB8AC3E}">
        <p14:creationId xmlns:p14="http://schemas.microsoft.com/office/powerpoint/2010/main" val="128739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テキスト ボックス 3"/>
          <p:cNvSpPr txBox="1">
            <a:spLocks noChangeArrowheads="1"/>
          </p:cNvSpPr>
          <p:nvPr/>
        </p:nvSpPr>
        <p:spPr bwMode="auto">
          <a:xfrm>
            <a:off x="539750" y="333375"/>
            <a:ext cx="7920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pitchFamily="18" charset="2"/>
              <a:buChar char=""/>
              <a:defRPr kumimoji="1" sz="2600">
                <a:solidFill>
                  <a:schemeClr val="tx1"/>
                </a:solidFill>
                <a:latin typeface="Trebuchet MS" pitchFamily="34" charset="0"/>
                <a:ea typeface="HG丸ｺﾞｼｯｸM-PRO" pitchFamily="50" charset="-128"/>
              </a:defRPr>
            </a:lvl1pPr>
            <a:lvl2pPr marL="742950" indent="-285750">
              <a:spcBef>
                <a:spcPts val="500"/>
              </a:spcBef>
              <a:buClr>
                <a:srgbClr val="F9B639"/>
              </a:buClr>
              <a:buSzPct val="80000"/>
              <a:buFont typeface="Wingdings 2" pitchFamily="18" charset="2"/>
              <a:buChar char=""/>
              <a:defRPr kumimoji="1" sz="2300">
                <a:solidFill>
                  <a:srgbClr val="6C6C6C"/>
                </a:solidFill>
                <a:latin typeface="Trebuchet MS" pitchFamily="34" charset="0"/>
                <a:ea typeface="HG丸ｺﾞｼｯｸM-PRO" pitchFamily="50" charset="-128"/>
              </a:defRPr>
            </a:lvl2pPr>
            <a:lvl3pPr marL="1143000" indent="-228600">
              <a:spcBef>
                <a:spcPts val="400"/>
              </a:spcBef>
              <a:buClr>
                <a:srgbClr val="F9B639"/>
              </a:buClr>
              <a:buSzPct val="60000"/>
              <a:buFont typeface="Wingdings" pitchFamily="2" charset="2"/>
              <a:buChar char=""/>
              <a:defRPr kumimoji="1" sz="2000">
                <a:solidFill>
                  <a:schemeClr val="tx1"/>
                </a:solidFill>
                <a:latin typeface="Trebuchet MS" pitchFamily="34" charset="0"/>
                <a:ea typeface="HG丸ｺﾞｼｯｸM-PRO" pitchFamily="50" charset="-128"/>
              </a:defRPr>
            </a:lvl3pPr>
            <a:lvl4pPr marL="1600200" indent="-228600">
              <a:spcBef>
                <a:spcPct val="20000"/>
              </a:spcBef>
              <a:buClr>
                <a:srgbClr val="F9B639"/>
              </a:buClr>
              <a:buSzPct val="80000"/>
              <a:buFont typeface="Wingdings 2" pitchFamily="18" charset="2"/>
              <a:buChar char=""/>
              <a:defRPr kumimoji="1" sz="2000">
                <a:solidFill>
                  <a:srgbClr val="6C6C6C"/>
                </a:solidFill>
                <a:latin typeface="Trebuchet MS" pitchFamily="34" charset="0"/>
                <a:ea typeface="HG丸ｺﾞｼｯｸM-PRO" pitchFamily="50" charset="-128"/>
              </a:defRPr>
            </a:lvl4pPr>
            <a:lvl5pPr marL="2057400" indent="-228600">
              <a:spcBef>
                <a:spcPts val="400"/>
              </a:spcBef>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5pPr>
            <a:lvl6pPr marL="25146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6pPr>
            <a:lvl7pPr marL="29718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7pPr>
            <a:lvl8pPr marL="34290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8pPr>
            <a:lvl9pPr marL="3886200" indent="-228600" eaLnBrk="0" fontAlgn="base" hangingPunct="0">
              <a:spcBef>
                <a:spcPts val="400"/>
              </a:spcBef>
              <a:spcAft>
                <a:spcPct val="0"/>
              </a:spcAft>
              <a:buClr>
                <a:srgbClr val="F9B639"/>
              </a:buClr>
              <a:buSzPct val="70000"/>
              <a:buFont typeface="Wingdings" pitchFamily="2" charset="2"/>
              <a:buChar char=""/>
              <a:defRPr kumimoji="1">
                <a:solidFill>
                  <a:schemeClr val="tx1"/>
                </a:solidFill>
                <a:latin typeface="Trebuchet MS" pitchFamily="34" charset="0"/>
                <a:ea typeface="HG丸ｺﾞｼｯｸM-PRO" pitchFamily="50" charset="-128"/>
              </a:defRPr>
            </a:lvl9pPr>
          </a:lstStyle>
          <a:p>
            <a:pPr algn="ctr" eaLnBrk="1" hangingPunct="1">
              <a:spcBef>
                <a:spcPct val="0"/>
              </a:spcBef>
              <a:buClrTx/>
              <a:buSzTx/>
              <a:buFontTx/>
              <a:buNone/>
            </a:pPr>
            <a:r>
              <a:rPr lang="ja-JP" altLang="en-US" sz="2000" b="1" dirty="0">
                <a:latin typeface="Verdana" pitchFamily="34" charset="0"/>
                <a:ea typeface="ＭＳ Ｐゴシック" pitchFamily="50" charset="-128"/>
              </a:rPr>
              <a:t>図</a:t>
            </a:r>
            <a:r>
              <a:rPr lang="en-US" altLang="ja-JP" sz="2000" b="1" dirty="0">
                <a:latin typeface="Verdana" pitchFamily="34" charset="0"/>
                <a:ea typeface="ＭＳ Ｐゴシック" pitchFamily="50" charset="-128"/>
              </a:rPr>
              <a:t>-1: </a:t>
            </a:r>
            <a:r>
              <a:rPr lang="ja-JP" altLang="en-US" sz="2000" b="1" dirty="0">
                <a:latin typeface="Verdana" pitchFamily="34" charset="0"/>
                <a:ea typeface="ＭＳ Ｐゴシック" pitchFamily="50" charset="-128"/>
              </a:rPr>
              <a:t>日本の実質経済成長</a:t>
            </a:r>
            <a:endParaRPr lang="en-US" altLang="ja-JP" sz="2000" b="1" dirty="0">
              <a:latin typeface="Verdana" pitchFamily="34" charset="0"/>
              <a:ea typeface="ＭＳ Ｐゴシック" pitchFamily="50" charset="-128"/>
            </a:endParaRPr>
          </a:p>
          <a:p>
            <a:pPr algn="ctr" eaLnBrk="1" hangingPunct="1">
              <a:spcBef>
                <a:spcPct val="0"/>
              </a:spcBef>
              <a:buClrTx/>
              <a:buSzTx/>
              <a:buFontTx/>
              <a:buNone/>
            </a:pPr>
            <a:r>
              <a:rPr lang="en-US" altLang="ja-JP" sz="1600" dirty="0">
                <a:latin typeface="Verdana" pitchFamily="34" charset="0"/>
                <a:ea typeface="ＭＳ Ｐゴシック" pitchFamily="50" charset="-128"/>
              </a:rPr>
              <a:t>(</a:t>
            </a:r>
            <a:r>
              <a:rPr lang="ja-JP" altLang="en-US" sz="1600" dirty="0">
                <a:latin typeface="Verdana" pitchFamily="34" charset="0"/>
                <a:ea typeface="ＭＳ Ｐゴシック" pitchFamily="50" charset="-128"/>
              </a:rPr>
              <a:t>対前年比</a:t>
            </a:r>
            <a:r>
              <a:rPr lang="en-US" altLang="ja-JP" sz="1600" dirty="0">
                <a:latin typeface="Verdana" pitchFamily="34" charset="0"/>
                <a:ea typeface="ＭＳ Ｐゴシック" pitchFamily="50" charset="-128"/>
              </a:rPr>
              <a:t>)</a:t>
            </a:r>
            <a:endParaRPr lang="ja-JP" altLang="en-US" sz="1600" dirty="0">
              <a:latin typeface="Verdana" pitchFamily="34" charset="0"/>
              <a:ea typeface="ＭＳ Ｐゴシック" pitchFamily="50" charset="-128"/>
            </a:endParaRPr>
          </a:p>
        </p:txBody>
      </p:sp>
      <p:pic>
        <p:nvPicPr>
          <p:cNvPr id="5" name="図 4">
            <a:extLst>
              <a:ext uri="{FF2B5EF4-FFF2-40B4-BE49-F238E27FC236}">
                <a16:creationId xmlns:a16="http://schemas.microsoft.com/office/drawing/2014/main" id="{48E5BAA8-7554-C352-781E-CA6B36D2CF62}"/>
              </a:ext>
            </a:extLst>
          </p:cNvPr>
          <p:cNvPicPr>
            <a:picLocks noChangeAspect="1"/>
          </p:cNvPicPr>
          <p:nvPr/>
        </p:nvPicPr>
        <p:blipFill>
          <a:blip r:embed="rId3"/>
          <a:stretch>
            <a:fillRect/>
          </a:stretch>
        </p:blipFill>
        <p:spPr>
          <a:xfrm>
            <a:off x="19863" y="1268760"/>
            <a:ext cx="9013169" cy="4896544"/>
          </a:xfrm>
          <a:prstGeom prst="rect">
            <a:avLst/>
          </a:prstGeom>
        </p:spPr>
      </p:pic>
    </p:spTree>
    <p:extLst>
      <p:ext uri="{BB962C8B-B14F-4D97-AF65-F5344CB8AC3E}">
        <p14:creationId xmlns:p14="http://schemas.microsoft.com/office/powerpoint/2010/main" val="21594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a:extLst>
              <a:ext uri="{FF2B5EF4-FFF2-40B4-BE49-F238E27FC236}">
                <a16:creationId xmlns:a16="http://schemas.microsoft.com/office/drawing/2014/main" id="{EA2558C7-1471-932F-53CC-3C94D575EB24}"/>
              </a:ext>
            </a:extLst>
          </p:cNvPr>
          <p:cNvGraphicFramePr/>
          <p:nvPr>
            <p:extLst>
              <p:ext uri="{D42A27DB-BD31-4B8C-83A1-F6EECF244321}">
                <p14:modId xmlns:p14="http://schemas.microsoft.com/office/powerpoint/2010/main" val="495949842"/>
              </p:ext>
            </p:extLst>
          </p:nvPr>
        </p:nvGraphicFramePr>
        <p:xfrm>
          <a:off x="467544" y="116632"/>
          <a:ext cx="8172908"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16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93" name="Rectangle 276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title" idx="4294967295"/>
          </p:nvPr>
        </p:nvSpPr>
        <p:spPr>
          <a:xfrm>
            <a:off x="482600" y="321734"/>
            <a:ext cx="8178799" cy="1135737"/>
          </a:xfrm>
        </p:spPr>
        <p:txBody>
          <a:bodyPr vert="horz" lIns="91440" tIns="45720" rIns="91440" bIns="45720" rtlCol="0" anchor="ctr">
            <a:normAutofit/>
          </a:bodyPr>
          <a:lstStyle/>
          <a:p>
            <a:pPr defTabSz="914400" fontAlgn="auto">
              <a:spcAft>
                <a:spcPts val="0"/>
              </a:spcAft>
              <a:defRPr/>
            </a:pPr>
            <a:r>
              <a:rPr lang="ja-JP" altLang="en-US" sz="3600" b="1" kern="1200" dirty="0">
                <a:solidFill>
                  <a:schemeClr val="tx1"/>
                </a:solidFill>
                <a:latin typeface="+mj-lt"/>
                <a:ea typeface="+mj-ea"/>
                <a:cs typeface="+mj-cs"/>
              </a:rPr>
              <a:t>第二次大戦後の奇跡的な高成長の要因は？</a:t>
            </a:r>
          </a:p>
        </p:txBody>
      </p:sp>
      <p:sp>
        <p:nvSpPr>
          <p:cNvPr id="27652" name="コンテンツ プレースホルダ 2"/>
          <p:cNvSpPr>
            <a:spLocks noGrp="1"/>
          </p:cNvSpPr>
          <p:nvPr>
            <p:ph idx="4294967295"/>
          </p:nvPr>
        </p:nvSpPr>
        <p:spPr>
          <a:xfrm>
            <a:off x="225922" y="2073625"/>
            <a:ext cx="8178799" cy="4393982"/>
          </a:xfrm>
        </p:spPr>
        <p:txBody>
          <a:bodyPr vert="horz" lIns="91440" tIns="45720" rIns="91440" bIns="45720" rtlCol="0">
            <a:normAutofit/>
          </a:bodyPr>
          <a:lstStyle/>
          <a:p>
            <a:pPr marL="1257300" indent="-742950" defTabSz="914400">
              <a:buFont typeface="+mj-ea"/>
              <a:buAutoNum type="circleNumDbPlain"/>
            </a:pPr>
            <a:r>
              <a:rPr lang="ja-JP" altLang="en-US" sz="3600" dirty="0"/>
              <a:t>戦後復興の黄金期だったから。</a:t>
            </a:r>
            <a:endParaRPr lang="en-US" altLang="ja-JP" sz="3600" dirty="0"/>
          </a:p>
          <a:p>
            <a:pPr marL="1257300" indent="-742950" defTabSz="914400">
              <a:buFont typeface="+mj-ea"/>
              <a:buAutoNum type="circleNumDbPlain"/>
            </a:pPr>
            <a:r>
              <a:rPr lang="ja-JP" altLang="en-US" sz="3600" dirty="0"/>
              <a:t>アメリカが日本の復興を支援してくれたから。</a:t>
            </a:r>
            <a:endParaRPr lang="en-US" altLang="ja-JP" sz="3600" dirty="0"/>
          </a:p>
          <a:p>
            <a:pPr marL="1257300" indent="-742950" defTabSz="914400">
              <a:buFont typeface="+mj-ea"/>
              <a:buAutoNum type="circleNumDbPlain"/>
            </a:pPr>
            <a:r>
              <a:rPr lang="ja-JP" altLang="en-US" sz="3600"/>
              <a:t>労働</a:t>
            </a:r>
            <a:r>
              <a:rPr lang="ja-JP" altLang="en-US" sz="3600" dirty="0"/>
              <a:t>の質が高かったから。</a:t>
            </a:r>
            <a:endParaRPr lang="en-US" altLang="ja-JP" sz="3600" dirty="0"/>
          </a:p>
          <a:p>
            <a:pPr marL="1257300" indent="-742950" defTabSz="914400">
              <a:buFont typeface="+mj-ea"/>
              <a:buAutoNum type="circleNumDbPlain"/>
            </a:pPr>
            <a:r>
              <a:rPr lang="en-US" altLang="ja-JP" sz="3600" dirty="0"/>
              <a:t>1950</a:t>
            </a:r>
            <a:r>
              <a:rPr lang="ja-JP" altLang="en-US" sz="3600" dirty="0"/>
              <a:t>年に起きた朝鮮戦争の影響</a:t>
            </a:r>
            <a:endParaRPr lang="en-US" altLang="ja-JP" sz="3600" dirty="0"/>
          </a:p>
          <a:p>
            <a:pPr marL="1257300" indent="-742950" defTabSz="914400">
              <a:buFont typeface="+mj-ea"/>
              <a:buAutoNum type="circleNumDbPlain"/>
            </a:pPr>
            <a:r>
              <a:rPr lang="ja-JP" altLang="en-US" sz="3600" dirty="0"/>
              <a:t>企業のイノベーション努力が素晴らしかったから。　　</a:t>
            </a:r>
          </a:p>
        </p:txBody>
      </p:sp>
      <p:sp>
        <p:nvSpPr>
          <p:cNvPr id="27694" name="Rectangle 276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8" name="Isosceles Triangle 276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5" name="Isosceles Triangle 276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96" name="Rectangle 276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0A2DB7F-8E99-5FF7-EC62-21ECFC0F592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defTabSz="914400"/>
            <a:r>
              <a:rPr lang="en-US" altLang="ja-JP" b="1" kern="1200" dirty="0">
                <a:solidFill>
                  <a:schemeClr val="tx1"/>
                </a:solidFill>
                <a:latin typeface="+mj-lt"/>
                <a:ea typeface="+mj-ea"/>
                <a:cs typeface="+mj-cs"/>
              </a:rPr>
              <a:t>Ⅱ </a:t>
            </a:r>
            <a:r>
              <a:rPr lang="ja-JP" altLang="en-US" b="1" kern="1200" dirty="0">
                <a:solidFill>
                  <a:schemeClr val="tx1"/>
                </a:solidFill>
                <a:latin typeface="+mj-lt"/>
                <a:ea typeface="+mj-ea"/>
                <a:cs typeface="+mj-cs"/>
              </a:rPr>
              <a:t>日本経済が直面する二つの難題</a:t>
            </a:r>
            <a:endParaRPr kumimoji="1" lang="en-US" altLang="ja-JP" b="1" kern="1200" dirty="0">
              <a:solidFill>
                <a:schemeClr val="tx1"/>
              </a:solidFill>
              <a:latin typeface="+mj-lt"/>
              <a:ea typeface="+mj-ea"/>
              <a:cs typeface="+mj-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5FDFAE0-D14B-7A84-917C-42E4960AF4BF}"/>
              </a:ext>
            </a:extLst>
          </p:cNvPr>
          <p:cNvSpPr txBox="1">
            <a:spLocks noChangeArrowheads="1"/>
          </p:cNvSpPr>
          <p:nvPr/>
        </p:nvSpPr>
        <p:spPr>
          <a:xfrm>
            <a:off x="251520" y="1916832"/>
            <a:ext cx="8263830" cy="475252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a:lstStyle>
          <a:p>
            <a:pPr marL="1297764" indent="-571500">
              <a:spcAft>
                <a:spcPts val="0"/>
              </a:spcAft>
              <a:buFont typeface="Arial" panose="020B0604020202020204" pitchFamily="34" charset="0"/>
              <a:buChar char="•"/>
              <a:defRPr/>
            </a:pPr>
            <a:r>
              <a:rPr lang="ja-JP" altLang="en-US" sz="3600" u="sng" dirty="0"/>
              <a:t>人口問題：少子高齢化と人口減少</a:t>
            </a:r>
            <a:endParaRPr lang="en-US" altLang="ja-JP" sz="3600" u="sng" dirty="0"/>
          </a:p>
          <a:p>
            <a:pPr marL="1357200" lvl="1" indent="-457200">
              <a:spcAft>
                <a:spcPts val="0"/>
              </a:spcAft>
              <a:buFont typeface="Wingdings" panose="05000000000000000000" pitchFamily="2" charset="2"/>
              <a:buChar char="Ø"/>
              <a:defRPr/>
            </a:pPr>
            <a:r>
              <a:rPr lang="ja-JP" altLang="en-US" sz="3200" dirty="0"/>
              <a:t>平均寿命は世界有数の高さで、出生率は低いまま。</a:t>
            </a:r>
            <a:endParaRPr lang="en-US" altLang="ja-JP" sz="3200" dirty="0"/>
          </a:p>
          <a:p>
            <a:pPr marL="900000" lvl="1" indent="0">
              <a:spcAft>
                <a:spcPts val="0"/>
              </a:spcAft>
              <a:buNone/>
              <a:defRPr/>
            </a:pPr>
            <a:endParaRPr lang="en-US" altLang="ja-JP" sz="3200" u="sng" dirty="0"/>
          </a:p>
          <a:p>
            <a:pPr marL="1471500" lvl="1" indent="-571500">
              <a:spcAft>
                <a:spcPts val="0"/>
              </a:spcAft>
              <a:buFont typeface="Arial" panose="020B0604020202020204" pitchFamily="34" charset="0"/>
              <a:buChar char="•"/>
              <a:defRPr/>
            </a:pPr>
            <a:r>
              <a:rPr lang="ja-JP" altLang="en-US" sz="3600" u="sng" dirty="0"/>
              <a:t>巨額の政府債務残高</a:t>
            </a:r>
            <a:endParaRPr lang="en-US" altLang="ja-JP" sz="3600" dirty="0"/>
          </a:p>
          <a:p>
            <a:pPr marL="1254330" lvl="2" indent="-457200">
              <a:spcAft>
                <a:spcPts val="0"/>
              </a:spcAft>
              <a:buFont typeface="Wingdings" panose="05000000000000000000" pitchFamily="2" charset="2"/>
              <a:buChar char="Ø"/>
              <a:defRPr/>
            </a:pPr>
            <a:r>
              <a:rPr lang="ja-JP" altLang="en-US" sz="2800" dirty="0"/>
              <a:t> 先進</a:t>
            </a:r>
            <a:r>
              <a:rPr lang="en-US" altLang="ja-JP" sz="2800" dirty="0"/>
              <a:t>7</a:t>
            </a:r>
            <a:r>
              <a:rPr lang="ja-JP" altLang="en-US" sz="2800" dirty="0"/>
              <a:t>ヵ国中では、最悪の状態</a:t>
            </a:r>
            <a:endParaRPr lang="en-US" altLang="ja-JP" sz="2800" dirty="0"/>
          </a:p>
        </p:txBody>
      </p:sp>
    </p:spTree>
    <p:extLst>
      <p:ext uri="{BB962C8B-B14F-4D97-AF65-F5344CB8AC3E}">
        <p14:creationId xmlns:p14="http://schemas.microsoft.com/office/powerpoint/2010/main" val="72231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0707" y="989439"/>
            <a:ext cx="8243887" cy="369332"/>
          </a:xfrm>
        </p:spPr>
        <p:txBody>
          <a:bodyPr anchor="ctr">
            <a:noAutofit/>
          </a:bodyPr>
          <a:lstStyle/>
          <a:p>
            <a:pPr eaLnBrk="1" fontAlgn="auto" hangingPunct="1">
              <a:spcAft>
                <a:spcPts val="0"/>
              </a:spcAft>
              <a:defRPr/>
            </a:pPr>
            <a:r>
              <a:rPr lang="ja-JP" altLang="en-US" sz="2000" b="1" dirty="0">
                <a:latin typeface="Verdana" panose="020B0604030504040204" pitchFamily="34" charset="0"/>
                <a:ea typeface="Verdana" panose="020B0604030504040204" pitchFamily="34" charset="0"/>
              </a:rPr>
              <a:t>表</a:t>
            </a:r>
            <a:r>
              <a:rPr lang="en-US" altLang="ja-JP" sz="2000" b="1" dirty="0">
                <a:solidFill>
                  <a:schemeClr val="tx1"/>
                </a:solidFill>
                <a:latin typeface="Verdana" panose="020B0604030504040204" pitchFamily="34" charset="0"/>
                <a:ea typeface="Verdana" panose="020B0604030504040204" pitchFamily="34" charset="0"/>
              </a:rPr>
              <a:t>-2-1: </a:t>
            </a:r>
            <a:r>
              <a:rPr lang="ja-JP" altLang="en-US" sz="2000" b="1" dirty="0">
                <a:solidFill>
                  <a:schemeClr val="tx1"/>
                </a:solidFill>
                <a:latin typeface="Verdana" panose="020B0604030504040204" pitchFamily="34" charset="0"/>
                <a:ea typeface="Verdana" panose="020B0604030504040204" pitchFamily="34" charset="0"/>
              </a:rPr>
              <a:t>平均寿命が長い国、上位リスト（</a:t>
            </a:r>
            <a:r>
              <a:rPr lang="en-US" altLang="ja-JP" sz="2000" b="1" dirty="0">
                <a:solidFill>
                  <a:schemeClr val="tx1"/>
                </a:solidFill>
                <a:latin typeface="Verdana" panose="020B0604030504040204" pitchFamily="34" charset="0"/>
                <a:ea typeface="Verdana" panose="020B0604030504040204" pitchFamily="34" charset="0"/>
              </a:rPr>
              <a:t>2021</a:t>
            </a:r>
            <a:r>
              <a:rPr lang="ja-JP" altLang="en-US" sz="2000" b="1" dirty="0">
                <a:solidFill>
                  <a:schemeClr val="tx1"/>
                </a:solidFill>
                <a:latin typeface="Verdana" panose="020B0604030504040204" pitchFamily="34" charset="0"/>
                <a:ea typeface="Verdana" panose="020B0604030504040204" pitchFamily="34" charset="0"/>
              </a:rPr>
              <a:t>年）</a:t>
            </a:r>
            <a:endParaRPr lang="ja-JP" altLang="en-US" sz="2000" b="1" dirty="0">
              <a:solidFill>
                <a:schemeClr val="tx1"/>
              </a:solidFill>
              <a:latin typeface="Verdana" panose="020B0604030504040204" pitchFamily="34" charset="0"/>
            </a:endParaRPr>
          </a:p>
        </p:txBody>
      </p:sp>
      <p:sp>
        <p:nvSpPr>
          <p:cNvPr id="3" name="テキスト ボックス 2"/>
          <p:cNvSpPr txBox="1"/>
          <p:nvPr/>
        </p:nvSpPr>
        <p:spPr>
          <a:xfrm>
            <a:off x="467544" y="6200074"/>
            <a:ext cx="6768752" cy="369332"/>
          </a:xfrm>
          <a:prstGeom prst="rect">
            <a:avLst/>
          </a:prstGeom>
          <a:noFill/>
        </p:spPr>
        <p:txBody>
          <a:bodyPr wrap="square" rtlCol="0">
            <a:spAutoFit/>
          </a:bodyPr>
          <a:lstStyle/>
          <a:p>
            <a:r>
              <a:rPr lang="ja-JP" altLang="en-US" dirty="0"/>
              <a:t>注</a:t>
            </a:r>
            <a:r>
              <a:rPr kumimoji="1" lang="en-US" altLang="ja-JP" dirty="0"/>
              <a:t>) </a:t>
            </a:r>
            <a:r>
              <a:rPr lang="ja-JP" altLang="en-US" dirty="0"/>
              <a:t>元データに香港は含まない。</a:t>
            </a:r>
            <a:endParaRPr kumimoji="1" lang="ja-JP" altLang="en-US" dirty="0"/>
          </a:p>
        </p:txBody>
      </p:sp>
      <p:sp>
        <p:nvSpPr>
          <p:cNvPr id="4" name="テキスト ボックス 3"/>
          <p:cNvSpPr txBox="1"/>
          <p:nvPr/>
        </p:nvSpPr>
        <p:spPr>
          <a:xfrm>
            <a:off x="683568" y="303438"/>
            <a:ext cx="6768752" cy="584775"/>
          </a:xfrm>
          <a:prstGeom prst="rect">
            <a:avLst/>
          </a:prstGeom>
          <a:noFill/>
        </p:spPr>
        <p:txBody>
          <a:bodyPr wrap="square" rtlCol="0">
            <a:spAutoFit/>
          </a:bodyPr>
          <a:lstStyle/>
          <a:p>
            <a:r>
              <a:rPr kumimoji="1" lang="ja-JP" altLang="en-US" sz="3200" b="1" u="sng" dirty="0"/>
              <a:t>① 人口問題</a:t>
            </a:r>
          </a:p>
        </p:txBody>
      </p:sp>
      <p:graphicFrame>
        <p:nvGraphicFramePr>
          <p:cNvPr id="9" name="表 8">
            <a:extLst>
              <a:ext uri="{FF2B5EF4-FFF2-40B4-BE49-F238E27FC236}">
                <a16:creationId xmlns:a16="http://schemas.microsoft.com/office/drawing/2014/main" id="{2543B4C3-1DBB-953E-7AD3-F42B82D84E53}"/>
              </a:ext>
            </a:extLst>
          </p:cNvPr>
          <p:cNvGraphicFramePr>
            <a:graphicFrameLocks noGrp="1"/>
          </p:cNvGraphicFramePr>
          <p:nvPr>
            <p:extLst>
              <p:ext uri="{D42A27DB-BD31-4B8C-83A1-F6EECF244321}">
                <p14:modId xmlns:p14="http://schemas.microsoft.com/office/powerpoint/2010/main" val="1536765335"/>
              </p:ext>
            </p:extLst>
          </p:nvPr>
        </p:nvGraphicFramePr>
        <p:xfrm>
          <a:off x="251520" y="2002413"/>
          <a:ext cx="2607952" cy="4051220"/>
        </p:xfrm>
        <a:graphic>
          <a:graphicData uri="http://schemas.openxmlformats.org/drawingml/2006/table">
            <a:tbl>
              <a:tblPr firstRow="1">
                <a:tableStyleId>{5C22544A-7EE6-4342-B048-85BDC9FD1C3A}</a:tableStyleId>
              </a:tblPr>
              <a:tblGrid>
                <a:gridCol w="1584176">
                  <a:extLst>
                    <a:ext uri="{9D8B030D-6E8A-4147-A177-3AD203B41FA5}">
                      <a16:colId xmlns:a16="http://schemas.microsoft.com/office/drawing/2014/main" val="1674327603"/>
                    </a:ext>
                  </a:extLst>
                </a:gridCol>
                <a:gridCol w="1023776">
                  <a:extLst>
                    <a:ext uri="{9D8B030D-6E8A-4147-A177-3AD203B41FA5}">
                      <a16:colId xmlns:a16="http://schemas.microsoft.com/office/drawing/2014/main" val="3713446247"/>
                    </a:ext>
                  </a:extLst>
                </a:gridCol>
              </a:tblGrid>
              <a:tr h="554212">
                <a:tc>
                  <a:txBody>
                    <a:bodyPr/>
                    <a:lstStyle/>
                    <a:p>
                      <a:r>
                        <a:rPr kumimoji="1" lang="en-US" altLang="ja-JP" sz="1800" dirty="0"/>
                        <a:t>[Male]</a:t>
                      </a:r>
                    </a:p>
                    <a:p>
                      <a:r>
                        <a:rPr kumimoji="1" lang="en-US" altLang="ja-JP" sz="1800" dirty="0"/>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487102"/>
                  </a:ext>
                </a:extLst>
              </a:tr>
              <a:tr h="554212">
                <a:tc>
                  <a:txBody>
                    <a:bodyPr/>
                    <a:lstStyle/>
                    <a:p>
                      <a:r>
                        <a:rPr kumimoji="1" lang="en-US" altLang="ja-JP" sz="1800" dirty="0"/>
                        <a:t>Israel</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82.4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r>
                        <a:rPr kumimoji="1" lang="en-US" altLang="ja-JP" sz="1800" b="1" dirty="0">
                          <a:solidFill>
                            <a:srgbClr val="FF0000"/>
                          </a:solidFill>
                        </a:rPr>
                        <a:t>Japan</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81.7</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81.6</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Norway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81.5</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Switzerland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81.5</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Global Average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69</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graphicFrame>
        <p:nvGraphicFramePr>
          <p:cNvPr id="10" name="表 9">
            <a:extLst>
              <a:ext uri="{FF2B5EF4-FFF2-40B4-BE49-F238E27FC236}">
                <a16:creationId xmlns:a16="http://schemas.microsoft.com/office/drawing/2014/main" id="{35023FF4-154A-9B9D-28C5-4AC9CD035C64}"/>
              </a:ext>
            </a:extLst>
          </p:cNvPr>
          <p:cNvGraphicFramePr>
            <a:graphicFrameLocks noGrp="1"/>
          </p:cNvGraphicFramePr>
          <p:nvPr>
            <p:extLst>
              <p:ext uri="{D42A27DB-BD31-4B8C-83A1-F6EECF244321}">
                <p14:modId xmlns:p14="http://schemas.microsoft.com/office/powerpoint/2010/main" val="1022093100"/>
              </p:ext>
            </p:extLst>
          </p:nvPr>
        </p:nvGraphicFramePr>
        <p:xfrm>
          <a:off x="3268024" y="2002413"/>
          <a:ext cx="2607952" cy="4051220"/>
        </p:xfrm>
        <a:graphic>
          <a:graphicData uri="http://schemas.openxmlformats.org/drawingml/2006/table">
            <a:tbl>
              <a:tblPr firstRow="1">
                <a:tableStyleId>{21E4AEA4-8DFA-4A89-87EB-49C32662AFE0}</a:tableStyleId>
              </a:tblPr>
              <a:tblGrid>
                <a:gridCol w="1520000">
                  <a:extLst>
                    <a:ext uri="{9D8B030D-6E8A-4147-A177-3AD203B41FA5}">
                      <a16:colId xmlns:a16="http://schemas.microsoft.com/office/drawing/2014/main" val="1674327603"/>
                    </a:ext>
                  </a:extLst>
                </a:gridCol>
                <a:gridCol w="1087952">
                  <a:extLst>
                    <a:ext uri="{9D8B030D-6E8A-4147-A177-3AD203B41FA5}">
                      <a16:colId xmlns:a16="http://schemas.microsoft.com/office/drawing/2014/main" val="3713446247"/>
                    </a:ext>
                  </a:extLst>
                </a:gridCol>
              </a:tblGrid>
              <a:tr h="554212">
                <a:tc>
                  <a:txBody>
                    <a:bodyPr/>
                    <a:lstStyle/>
                    <a:p>
                      <a:r>
                        <a:rPr kumimoji="1" lang="en-US" altLang="ja-JP" sz="1800" dirty="0"/>
                        <a:t>[Female]</a:t>
                      </a:r>
                    </a:p>
                    <a:p>
                      <a:r>
                        <a:rPr kumimoji="1" lang="en-US" altLang="ja-JP" sz="1800" dirty="0"/>
                        <a:t>Country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487102"/>
                  </a:ext>
                </a:extLst>
              </a:tr>
              <a:tr h="554212">
                <a:tc>
                  <a:txBody>
                    <a:bodyPr/>
                    <a:lstStyle/>
                    <a:p>
                      <a:r>
                        <a:rPr kumimoji="1" lang="en-US" altLang="ja-JP" sz="1800" b="1" dirty="0">
                          <a:solidFill>
                            <a:srgbClr val="FF0000"/>
                          </a:solidFill>
                        </a:rPr>
                        <a:t>Japan</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87.2</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r>
                        <a:rPr kumimoji="1" lang="en-US" altLang="ja-JP" sz="1800" dirty="0"/>
                        <a:t>South Korea</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86.7</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86.3</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Spain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85.3</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Switzerland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85.1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Global Average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graphicFrame>
        <p:nvGraphicFramePr>
          <p:cNvPr id="11" name="表 10">
            <a:extLst>
              <a:ext uri="{FF2B5EF4-FFF2-40B4-BE49-F238E27FC236}">
                <a16:creationId xmlns:a16="http://schemas.microsoft.com/office/drawing/2014/main" id="{3D8AB76D-E115-5DAE-64A9-B644184A0A0C}"/>
              </a:ext>
            </a:extLst>
          </p:cNvPr>
          <p:cNvGraphicFramePr>
            <a:graphicFrameLocks noGrp="1"/>
          </p:cNvGraphicFramePr>
          <p:nvPr>
            <p:extLst>
              <p:ext uri="{D42A27DB-BD31-4B8C-83A1-F6EECF244321}">
                <p14:modId xmlns:p14="http://schemas.microsoft.com/office/powerpoint/2010/main" val="1305501350"/>
              </p:ext>
            </p:extLst>
          </p:nvPr>
        </p:nvGraphicFramePr>
        <p:xfrm>
          <a:off x="6431882" y="2002413"/>
          <a:ext cx="2607952" cy="4051220"/>
        </p:xfrm>
        <a:graphic>
          <a:graphicData uri="http://schemas.openxmlformats.org/drawingml/2006/table">
            <a:tbl>
              <a:tblPr firstRow="1">
                <a:tableStyleId>{93296810-A885-4BE3-A3E7-6D5BEEA58F35}</a:tableStyleId>
              </a:tblPr>
              <a:tblGrid>
                <a:gridCol w="1596502">
                  <a:extLst>
                    <a:ext uri="{9D8B030D-6E8A-4147-A177-3AD203B41FA5}">
                      <a16:colId xmlns:a16="http://schemas.microsoft.com/office/drawing/2014/main" val="1674327603"/>
                    </a:ext>
                  </a:extLst>
                </a:gridCol>
                <a:gridCol w="1011450">
                  <a:extLst>
                    <a:ext uri="{9D8B030D-6E8A-4147-A177-3AD203B41FA5}">
                      <a16:colId xmlns:a16="http://schemas.microsoft.com/office/drawing/2014/main" val="3713446247"/>
                    </a:ext>
                  </a:extLst>
                </a:gridCol>
              </a:tblGrid>
              <a:tr h="554212">
                <a:tc>
                  <a:txBody>
                    <a:bodyPr/>
                    <a:lstStyle/>
                    <a:p>
                      <a:r>
                        <a:rPr kumimoji="1" lang="en-US" altLang="ja-JP" sz="1800" dirty="0"/>
                        <a:t>[Both sexes]</a:t>
                      </a:r>
                    </a:p>
                    <a:p>
                      <a:r>
                        <a:rPr kumimoji="1" lang="en-US" altLang="ja-JP" sz="1800" dirty="0"/>
                        <a:t>Country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487102"/>
                  </a:ext>
                </a:extLst>
              </a:tr>
              <a:tr h="554212">
                <a:tc>
                  <a:txBody>
                    <a:bodyPr/>
                    <a:lstStyle/>
                    <a:p>
                      <a:r>
                        <a:rPr kumimoji="1" lang="en-US" altLang="ja-JP" sz="1800" b="1" dirty="0">
                          <a:solidFill>
                            <a:srgbClr val="FF0000"/>
                          </a:solidFill>
                        </a:rPr>
                        <a:t>Japan</a:t>
                      </a:r>
                      <a:endParaRPr kumimoji="1" lang="ja-JP" alt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84.5</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83.9</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South Korea</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83.8</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Switzerland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83.3</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Australia</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83.1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Global Average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43887" cy="864096"/>
          </a:xfrm>
        </p:spPr>
        <p:txBody>
          <a:bodyPr anchor="ctr">
            <a:noAutofit/>
          </a:bodyPr>
          <a:lstStyle/>
          <a:p>
            <a:pPr eaLnBrk="1" fontAlgn="auto" hangingPunct="1">
              <a:spcAft>
                <a:spcPts val="0"/>
              </a:spcAft>
              <a:defRPr/>
            </a:pPr>
            <a:r>
              <a:rPr lang="ja-JP" altLang="en-US" sz="2000" b="1" dirty="0">
                <a:latin typeface="Verdana" panose="020B0604030504040204" pitchFamily="34" charset="0"/>
                <a:ea typeface="Verdana" panose="020B0604030504040204" pitchFamily="34" charset="0"/>
              </a:rPr>
              <a:t>表</a:t>
            </a:r>
            <a:r>
              <a:rPr lang="en-US" altLang="ja-JP" sz="2000" b="1" dirty="0">
                <a:solidFill>
                  <a:schemeClr val="tx1"/>
                </a:solidFill>
                <a:latin typeface="Verdana" panose="020B0604030504040204" pitchFamily="34" charset="0"/>
                <a:ea typeface="Verdana" panose="020B0604030504040204" pitchFamily="34" charset="0"/>
              </a:rPr>
              <a:t>-2-2:</a:t>
            </a:r>
            <a:r>
              <a:rPr lang="ja-JP" altLang="en-US" sz="2000" b="1" dirty="0">
                <a:solidFill>
                  <a:srgbClr val="FF0000"/>
                </a:solidFill>
                <a:latin typeface="Verdana" panose="020B0604030504040204" pitchFamily="34" charset="0"/>
                <a:ea typeface="Verdana" panose="020B0604030504040204" pitchFamily="34" charset="0"/>
              </a:rPr>
              <a:t>健康</a:t>
            </a:r>
            <a:r>
              <a:rPr lang="ja-JP" altLang="en-US" sz="2000" b="1" dirty="0">
                <a:solidFill>
                  <a:schemeClr val="tx1"/>
                </a:solidFill>
                <a:latin typeface="Verdana" panose="020B0604030504040204" pitchFamily="34" charset="0"/>
                <a:ea typeface="Verdana" panose="020B0604030504040204" pitchFamily="34" charset="0"/>
              </a:rPr>
              <a:t>寿命が長い国、上位リスト（</a:t>
            </a:r>
            <a:r>
              <a:rPr lang="en-US" altLang="ja-JP" sz="2000" b="1" dirty="0">
                <a:solidFill>
                  <a:schemeClr val="tx1"/>
                </a:solidFill>
                <a:latin typeface="Verdana" panose="020B0604030504040204" pitchFamily="34" charset="0"/>
                <a:ea typeface="Verdana" panose="020B0604030504040204" pitchFamily="34" charset="0"/>
              </a:rPr>
              <a:t>2021</a:t>
            </a:r>
            <a:r>
              <a:rPr lang="ja-JP" altLang="en-US" sz="2000" b="1" dirty="0">
                <a:solidFill>
                  <a:schemeClr val="tx1"/>
                </a:solidFill>
                <a:latin typeface="Verdana" panose="020B0604030504040204" pitchFamily="34" charset="0"/>
                <a:ea typeface="Verdana" panose="020B0604030504040204" pitchFamily="34" charset="0"/>
              </a:rPr>
              <a:t>年）</a:t>
            </a:r>
            <a:endParaRPr lang="ja-JP" altLang="en-US" sz="2000" b="1" dirty="0">
              <a:solidFill>
                <a:schemeClr val="tx1"/>
              </a:solidFill>
              <a:latin typeface="Verdana" panose="020B0604030504040204" pitchFamily="34" charset="0"/>
            </a:endParaRPr>
          </a:p>
        </p:txBody>
      </p:sp>
      <p:sp>
        <p:nvSpPr>
          <p:cNvPr id="3" name="テキスト ボックス 2"/>
          <p:cNvSpPr txBox="1"/>
          <p:nvPr/>
        </p:nvSpPr>
        <p:spPr>
          <a:xfrm>
            <a:off x="467544" y="6124654"/>
            <a:ext cx="6696744" cy="369332"/>
          </a:xfrm>
          <a:prstGeom prst="rect">
            <a:avLst/>
          </a:prstGeom>
          <a:noFill/>
        </p:spPr>
        <p:txBody>
          <a:bodyPr wrap="square" rtlCol="0">
            <a:spAutoFit/>
          </a:bodyPr>
          <a:lstStyle/>
          <a:p>
            <a:r>
              <a:rPr lang="ja-JP" altLang="en-US" dirty="0"/>
              <a:t>注</a:t>
            </a:r>
            <a:r>
              <a:rPr kumimoji="1" lang="en-US" altLang="ja-JP" dirty="0"/>
              <a:t>)</a:t>
            </a:r>
            <a:r>
              <a:rPr lang="ja-JP" altLang="en-US" dirty="0"/>
              <a:t>元データに香港は含まない。</a:t>
            </a:r>
            <a:endParaRPr kumimoji="1" lang="ja-JP" altLang="en-US" dirty="0"/>
          </a:p>
        </p:txBody>
      </p:sp>
      <p:graphicFrame>
        <p:nvGraphicFramePr>
          <p:cNvPr id="4" name="表 3">
            <a:extLst>
              <a:ext uri="{FF2B5EF4-FFF2-40B4-BE49-F238E27FC236}">
                <a16:creationId xmlns:a16="http://schemas.microsoft.com/office/drawing/2014/main" id="{590B6A42-85C9-C04C-429A-C5C2A3E02AE0}"/>
              </a:ext>
            </a:extLst>
          </p:cNvPr>
          <p:cNvGraphicFramePr>
            <a:graphicFrameLocks noGrp="1"/>
          </p:cNvGraphicFramePr>
          <p:nvPr>
            <p:extLst>
              <p:ext uri="{D42A27DB-BD31-4B8C-83A1-F6EECF244321}">
                <p14:modId xmlns:p14="http://schemas.microsoft.com/office/powerpoint/2010/main" val="3070940642"/>
              </p:ext>
            </p:extLst>
          </p:nvPr>
        </p:nvGraphicFramePr>
        <p:xfrm>
          <a:off x="251520" y="1700808"/>
          <a:ext cx="2607952" cy="3965352"/>
        </p:xfrm>
        <a:graphic>
          <a:graphicData uri="http://schemas.openxmlformats.org/drawingml/2006/table">
            <a:tbl>
              <a:tblPr firstRow="1">
                <a:tableStyleId>{7DF18680-E054-41AD-8BC1-D1AEF772440D}</a:tableStyleId>
              </a:tblPr>
              <a:tblGrid>
                <a:gridCol w="1584176">
                  <a:extLst>
                    <a:ext uri="{9D8B030D-6E8A-4147-A177-3AD203B41FA5}">
                      <a16:colId xmlns:a16="http://schemas.microsoft.com/office/drawing/2014/main" val="1674327603"/>
                    </a:ext>
                  </a:extLst>
                </a:gridCol>
                <a:gridCol w="1023776">
                  <a:extLst>
                    <a:ext uri="{9D8B030D-6E8A-4147-A177-3AD203B41FA5}">
                      <a16:colId xmlns:a16="http://schemas.microsoft.com/office/drawing/2014/main" val="3713446247"/>
                    </a:ext>
                  </a:extLst>
                </a:gridCol>
              </a:tblGrid>
              <a:tr h="554212">
                <a:tc>
                  <a:txBody>
                    <a:bodyPr/>
                    <a:lstStyle/>
                    <a:p>
                      <a:r>
                        <a:rPr kumimoji="1" lang="en-US" altLang="ja-JP" sz="1800" dirty="0"/>
                        <a:t>[Male]</a:t>
                      </a:r>
                    </a:p>
                    <a:p>
                      <a:r>
                        <a:rPr kumimoji="1" lang="en-US" altLang="ja-JP" sz="1800" dirty="0"/>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HALE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487102"/>
                  </a:ext>
                </a:extLst>
              </a:tr>
              <a:tr h="554212">
                <a:tc>
                  <a:txBody>
                    <a:bodyPr/>
                    <a:lstStyle/>
                    <a:p>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72.4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t>Israel</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72.1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Japan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71.9</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Iceland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Norway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71.2</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Sweden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71.0</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graphicFrame>
        <p:nvGraphicFramePr>
          <p:cNvPr id="6" name="表 5">
            <a:extLst>
              <a:ext uri="{FF2B5EF4-FFF2-40B4-BE49-F238E27FC236}">
                <a16:creationId xmlns:a16="http://schemas.microsoft.com/office/drawing/2014/main" id="{3D746FEB-0F08-8EE0-58D0-52773FD54165}"/>
              </a:ext>
            </a:extLst>
          </p:cNvPr>
          <p:cNvGraphicFramePr>
            <a:graphicFrameLocks noGrp="1"/>
          </p:cNvGraphicFramePr>
          <p:nvPr>
            <p:extLst>
              <p:ext uri="{D42A27DB-BD31-4B8C-83A1-F6EECF244321}">
                <p14:modId xmlns:p14="http://schemas.microsoft.com/office/powerpoint/2010/main" val="1715981346"/>
              </p:ext>
            </p:extLst>
          </p:nvPr>
        </p:nvGraphicFramePr>
        <p:xfrm>
          <a:off x="3268024" y="1700808"/>
          <a:ext cx="2607952" cy="3965352"/>
        </p:xfrm>
        <a:graphic>
          <a:graphicData uri="http://schemas.openxmlformats.org/drawingml/2006/table">
            <a:tbl>
              <a:tblPr firstRow="1">
                <a:tableStyleId>{00A15C55-8517-42AA-B614-E9B94910E393}</a:tableStyleId>
              </a:tblPr>
              <a:tblGrid>
                <a:gridCol w="1520000">
                  <a:extLst>
                    <a:ext uri="{9D8B030D-6E8A-4147-A177-3AD203B41FA5}">
                      <a16:colId xmlns:a16="http://schemas.microsoft.com/office/drawing/2014/main" val="1674327603"/>
                    </a:ext>
                  </a:extLst>
                </a:gridCol>
                <a:gridCol w="1087952">
                  <a:extLst>
                    <a:ext uri="{9D8B030D-6E8A-4147-A177-3AD203B41FA5}">
                      <a16:colId xmlns:a16="http://schemas.microsoft.com/office/drawing/2014/main" val="3713446247"/>
                    </a:ext>
                  </a:extLst>
                </a:gridCol>
              </a:tblGrid>
              <a:tr h="554212">
                <a:tc>
                  <a:txBody>
                    <a:bodyPr/>
                    <a:lstStyle/>
                    <a:p>
                      <a:r>
                        <a:rPr kumimoji="1" lang="en-US" altLang="ja-JP" sz="1800" dirty="0"/>
                        <a:t>[Female]</a:t>
                      </a:r>
                    </a:p>
                    <a:p>
                      <a:r>
                        <a:rPr kumimoji="1" lang="en-US" altLang="ja-JP" sz="1800" dirty="0"/>
                        <a:t>Country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HALE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487102"/>
                  </a:ext>
                </a:extLst>
              </a:tr>
              <a:tr h="554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75.0</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r>
                        <a:rPr kumimoji="1" lang="en-US" altLang="ja-JP" sz="1800" dirty="0"/>
                        <a:t>Japan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74.8</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South Korea</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74.1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Spain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71.8</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Luxembourg</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71.7</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Switzerland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graphicFrame>
        <p:nvGraphicFramePr>
          <p:cNvPr id="7" name="表 6">
            <a:extLst>
              <a:ext uri="{FF2B5EF4-FFF2-40B4-BE49-F238E27FC236}">
                <a16:creationId xmlns:a16="http://schemas.microsoft.com/office/drawing/2014/main" id="{16B18982-B19D-5106-2516-4483F6A594C8}"/>
              </a:ext>
            </a:extLst>
          </p:cNvPr>
          <p:cNvGraphicFramePr>
            <a:graphicFrameLocks noGrp="1"/>
          </p:cNvGraphicFramePr>
          <p:nvPr>
            <p:extLst>
              <p:ext uri="{D42A27DB-BD31-4B8C-83A1-F6EECF244321}">
                <p14:modId xmlns:p14="http://schemas.microsoft.com/office/powerpoint/2010/main" val="2418340223"/>
              </p:ext>
            </p:extLst>
          </p:nvPr>
        </p:nvGraphicFramePr>
        <p:xfrm>
          <a:off x="6431882" y="1700808"/>
          <a:ext cx="2607952" cy="3965352"/>
        </p:xfrm>
        <a:graphic>
          <a:graphicData uri="http://schemas.openxmlformats.org/drawingml/2006/table">
            <a:tbl>
              <a:tblPr firstRow="1">
                <a:tableStyleId>{93296810-A885-4BE3-A3E7-6D5BEEA58F35}</a:tableStyleId>
              </a:tblPr>
              <a:tblGrid>
                <a:gridCol w="1596502">
                  <a:extLst>
                    <a:ext uri="{9D8B030D-6E8A-4147-A177-3AD203B41FA5}">
                      <a16:colId xmlns:a16="http://schemas.microsoft.com/office/drawing/2014/main" val="1674327603"/>
                    </a:ext>
                  </a:extLst>
                </a:gridCol>
                <a:gridCol w="1011450">
                  <a:extLst>
                    <a:ext uri="{9D8B030D-6E8A-4147-A177-3AD203B41FA5}">
                      <a16:colId xmlns:a16="http://schemas.microsoft.com/office/drawing/2014/main" val="3713446247"/>
                    </a:ext>
                  </a:extLst>
                </a:gridCol>
              </a:tblGrid>
              <a:tr h="554212">
                <a:tc>
                  <a:txBody>
                    <a:bodyPr/>
                    <a:lstStyle/>
                    <a:p>
                      <a:r>
                        <a:rPr kumimoji="1" lang="en-US" altLang="ja-JP" sz="1800" dirty="0"/>
                        <a:t>[Both sexes]</a:t>
                      </a:r>
                    </a:p>
                    <a:p>
                      <a:r>
                        <a:rPr kumimoji="1" lang="en-US" altLang="ja-JP" sz="1800" dirty="0"/>
                        <a:t>Country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8"/>
                    </a:solidFill>
                  </a:tcPr>
                </a:tc>
                <a:tc>
                  <a:txBody>
                    <a:bodyPr/>
                    <a:lstStyle/>
                    <a:p>
                      <a:r>
                        <a:rPr kumimoji="1" lang="en-US" altLang="ja-JP" sz="1800" dirty="0"/>
                        <a:t>HALE at birth</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8"/>
                    </a:solidFill>
                  </a:tcPr>
                </a:tc>
                <a:extLst>
                  <a:ext uri="{0D108BD9-81ED-4DB2-BD59-A6C34878D82A}">
                    <a16:rowId xmlns:a16="http://schemas.microsoft.com/office/drawing/2014/main" val="3222487102"/>
                  </a:ext>
                </a:extLst>
              </a:tr>
              <a:tr h="5542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t>Singapore</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73.7</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16718"/>
                  </a:ext>
                </a:extLst>
              </a:tr>
              <a:tr h="554212">
                <a:tc>
                  <a:txBody>
                    <a:bodyPr/>
                    <a:lstStyle/>
                    <a:p>
                      <a:r>
                        <a:rPr kumimoji="1" lang="en-US" altLang="ja-JP" sz="1800" dirty="0"/>
                        <a:t>Japan</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73.4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575881"/>
                  </a:ext>
                </a:extLst>
              </a:tr>
              <a:tr h="554212">
                <a:tc>
                  <a:txBody>
                    <a:bodyPr/>
                    <a:lstStyle/>
                    <a:p>
                      <a:r>
                        <a:rPr kumimoji="1" lang="en-US" altLang="ja-JP" sz="1800" dirty="0"/>
                        <a:t>South Korea</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72.5</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86198"/>
                  </a:ext>
                </a:extLst>
              </a:tr>
              <a:tr h="554212">
                <a:tc>
                  <a:txBody>
                    <a:bodyPr/>
                    <a:lstStyle/>
                    <a:p>
                      <a:r>
                        <a:rPr kumimoji="1" lang="en-US" altLang="ja-JP" sz="1800" dirty="0"/>
                        <a:t>Iceland</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71.4</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467631"/>
                  </a:ext>
                </a:extLst>
              </a:tr>
              <a:tr h="554212">
                <a:tc>
                  <a:txBody>
                    <a:bodyPr/>
                    <a:lstStyle/>
                    <a:p>
                      <a:r>
                        <a:rPr kumimoji="1" lang="en-US" altLang="ja-JP" sz="1800" dirty="0"/>
                        <a:t>Luxembourg</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71.2</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975797"/>
                  </a:ext>
                </a:extLst>
              </a:tr>
              <a:tr h="554212">
                <a:tc>
                  <a:txBody>
                    <a:bodyPr/>
                    <a:lstStyle/>
                    <a:p>
                      <a:r>
                        <a:rPr kumimoji="1" lang="en-US" altLang="ja-JP" sz="1800" dirty="0"/>
                        <a:t>Norway</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t>71.1</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715963"/>
                  </a:ext>
                </a:extLst>
              </a:tr>
            </a:tbl>
          </a:graphicData>
        </a:graphic>
      </p:graphicFrame>
    </p:spTree>
    <p:extLst>
      <p:ext uri="{BB962C8B-B14F-4D97-AF65-F5344CB8AC3E}">
        <p14:creationId xmlns:p14="http://schemas.microsoft.com/office/powerpoint/2010/main" val="35319049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14134</TotalTime>
  <Words>2633</Words>
  <Application>Microsoft Office PowerPoint</Application>
  <PresentationFormat>画面に合わせる (4:3)</PresentationFormat>
  <Paragraphs>365</Paragraphs>
  <Slides>34</Slides>
  <Notes>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4" baseType="lpstr">
      <vt:lpstr>游ゴシック</vt:lpstr>
      <vt:lpstr>游ゴシック Light</vt:lpstr>
      <vt:lpstr>arial</vt:lpstr>
      <vt:lpstr>arial</vt:lpstr>
      <vt:lpstr>Calibri</vt:lpstr>
      <vt:lpstr>Montserrat</vt:lpstr>
      <vt:lpstr>Verdana</vt:lpstr>
      <vt:lpstr>Wingdings</vt:lpstr>
      <vt:lpstr>Office テーマ</vt:lpstr>
      <vt:lpstr>Photo Editor 写真</vt:lpstr>
      <vt:lpstr>  前田　淳（まえだ　じゅん）  (北九州市立大学) 共同作成　魏　芳（ぎ　ほう） </vt:lpstr>
      <vt:lpstr>本日の講義の内容は三点　</vt:lpstr>
      <vt:lpstr>Ⅰ日本の実質GDP成長率推移</vt:lpstr>
      <vt:lpstr>PowerPoint プレゼンテーション</vt:lpstr>
      <vt:lpstr>PowerPoint プレゼンテーション</vt:lpstr>
      <vt:lpstr>第二次大戦後の奇跡的な高成長の要因は？</vt:lpstr>
      <vt:lpstr>Ⅱ 日本経済が直面する二つの難題</vt:lpstr>
      <vt:lpstr>表-2-1: 平均寿命が長い国、上位リスト（2021年）</vt:lpstr>
      <vt:lpstr>表-2-2:健康寿命が長い国、上位リスト（2021年）</vt:lpstr>
      <vt:lpstr>PowerPoint プレゼンテーション</vt:lpstr>
      <vt:lpstr>人口ボーナスと人口オーナス</vt:lpstr>
      <vt:lpstr>PowerPoint プレゼンテーション</vt:lpstr>
      <vt:lpstr>図-4: 潜在扶養率（25-64歳人口／65歳以上人口）</vt:lpstr>
      <vt:lpstr>なぜ少子化が進んでいるのか？</vt:lpstr>
      <vt:lpstr>図-5：日本の結婚数、結婚比率、合計特殊出生率（TFR）</vt:lpstr>
      <vt:lpstr>Decrease of  Youngsters’ Income</vt:lpstr>
      <vt:lpstr>表-3：一人当たり国民所得（GNI）の比較（上位10ヵ国と日本、2023）</vt:lpstr>
      <vt:lpstr>図-6：日本のGNIの世界でのランク、1990-2023 (Atlas Method, 米ドル建て換算)</vt:lpstr>
      <vt:lpstr>図-7：日本の平均賃金</vt:lpstr>
      <vt:lpstr>少子高齢化と人口減少は何に影響するのか？</vt:lpstr>
      <vt:lpstr>図-8: 中央政府の債務残高（各国の名目GDP比）</vt:lpstr>
      <vt:lpstr>デフォルト（債務不履行）が起きるかも</vt:lpstr>
      <vt:lpstr>図-9：GDP 実質GDP成長率の比較</vt:lpstr>
      <vt:lpstr>Ⅲ　スペシャルトピック</vt:lpstr>
      <vt:lpstr>① 公的医療保険の例：その仕組み</vt:lpstr>
      <vt:lpstr>PowerPoint プレゼンテーション</vt:lpstr>
      <vt:lpstr>② 日本のエネルギー戦略</vt:lpstr>
      <vt:lpstr>この目標を達成するために</vt:lpstr>
      <vt:lpstr>再生可能エネルギーの拡大</vt:lpstr>
      <vt:lpstr>独占を排除すべき理由</vt:lpstr>
      <vt:lpstr>結　論</vt:lpstr>
      <vt:lpstr>PowerPoint プレゼンテーション</vt:lpstr>
      <vt:lpstr>PowerPoint プレゼンテーション</vt:lpstr>
      <vt:lpstr>練習問題 （成績評価には算入されませんが、定期試験で出題される可能性はあります）</vt:lpstr>
    </vt:vector>
  </TitlesOfParts>
  <Company>北九州市立大学経済学部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Ⅰ　日本経済、再生！</dc:title>
  <dc:creator>jun_maeda</dc:creator>
  <cp:lastModifiedBy>淳 前田</cp:lastModifiedBy>
  <cp:revision>558</cp:revision>
  <cp:lastPrinted>2019-07-03T09:06:02Z</cp:lastPrinted>
  <dcterms:created xsi:type="dcterms:W3CDTF">2004-11-24T12:37:39Z</dcterms:created>
  <dcterms:modified xsi:type="dcterms:W3CDTF">2024-09-30T01:15:49Z</dcterms:modified>
</cp:coreProperties>
</file>