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sldIdLst>
    <p:sldId id="256" r:id="rId2"/>
    <p:sldId id="270" r:id="rId3"/>
    <p:sldId id="273" r:id="rId4"/>
    <p:sldId id="271" r:id="rId5"/>
    <p:sldId id="272" r:id="rId6"/>
    <p:sldId id="274" r:id="rId7"/>
    <p:sldId id="275" r:id="rId8"/>
    <p:sldId id="276" r:id="rId9"/>
    <p:sldId id="277" r:id="rId10"/>
    <p:sldId id="278" r:id="rId11"/>
    <p:sldId id="279" r:id="rId12"/>
    <p:sldId id="280" r:id="rId13"/>
    <p:sldId id="281" r:id="rId14"/>
    <p:sldId id="282" r:id="rId15"/>
    <p:sldId id="283" r:id="rId16"/>
    <p:sldId id="285" r:id="rId17"/>
    <p:sldId id="286" r:id="rId18"/>
    <p:sldId id="287" r:id="rId19"/>
    <p:sldId id="288" r:id="rId20"/>
    <p:sldId id="284" r:id="rId21"/>
    <p:sldId id="289"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70" d="100"/>
          <a:sy n="70" d="100"/>
        </p:scale>
        <p:origin x="30" y="9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dgm:t>
        <a:bodyPr/>
        <a:lstStyle/>
        <a:p>
          <a:pPr algn="ctr" rtl="0"/>
          <a:r>
            <a:rPr kumimoji="1" lang="ja-JP"/>
            <a:t>経済学</a:t>
          </a:r>
          <a:r>
            <a:rPr kumimoji="1" lang="ja-JP" altLang="en-US"/>
            <a:t>（入門）</a:t>
          </a:r>
          <a:r>
            <a:rPr kumimoji="1" lang="en-US" altLang="ja-JP"/>
            <a:t>-</a:t>
          </a:r>
          <a:r>
            <a:rPr kumimoji="1" lang="en-US" altLang="ja-JP" dirty="0"/>
            <a:t>02</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938726" cy="2205450"/>
        </a:xfrm>
        <a:prstGeom prst="roundRect">
          <a:avLst/>
        </a:prstGeom>
        <a:gradFill rotWithShape="0">
          <a:gsLst>
            <a:gs pos="0">
              <a:schemeClr val="accent3">
                <a:shade val="80000"/>
                <a:hueOff val="0"/>
                <a:satOff val="0"/>
                <a:lumOff val="0"/>
                <a:alphaOff val="0"/>
                <a:tint val="62000"/>
                <a:hueMod val="94000"/>
                <a:satMod val="140000"/>
                <a:lumMod val="11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a:t>経済学</a:t>
          </a:r>
          <a:r>
            <a:rPr kumimoji="1" lang="ja-JP" altLang="en-US" sz="6500" kern="1200"/>
            <a:t>（入門）</a:t>
          </a:r>
          <a:r>
            <a:rPr kumimoji="1" lang="en-US" altLang="ja-JP" sz="6500" kern="1200"/>
            <a:t>-</a:t>
          </a:r>
          <a:r>
            <a:rPr kumimoji="1" lang="en-US" altLang="ja-JP" sz="6500" kern="1200" dirty="0"/>
            <a:t>02</a:t>
          </a:r>
          <a:endParaRPr lang="ja-JP" sz="6500" kern="1200" dirty="0"/>
        </a:p>
      </dsp:txBody>
      <dsp:txXfrm>
        <a:off x="107661" y="511523"/>
        <a:ext cx="7723404"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2024/10/3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2638740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946040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523580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4161344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1554119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2254028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67719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83222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136038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425254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5973633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320042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411197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84571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3429554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907809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359418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354625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207039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2024/10/3</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136903330"/>
              </p:ext>
            </p:extLst>
          </p:nvPr>
        </p:nvGraphicFramePr>
        <p:xfrm>
          <a:off x="1841000" y="1032690"/>
          <a:ext cx="7938726"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81600"/>
          </a:xfrm>
        </p:spPr>
        <p:txBody>
          <a:bodyPr>
            <a:normAutofit lnSpcReduction="10000"/>
          </a:bodyPr>
          <a:lstStyle/>
          <a:p>
            <a:pPr>
              <a:buClr>
                <a:srgbClr val="00B0F0"/>
              </a:buClr>
            </a:pPr>
            <a:r>
              <a:rPr lang="ja-JP" altLang="en-US" sz="2800" dirty="0"/>
              <a:t>　</a:t>
            </a:r>
            <a:r>
              <a:rPr lang="ja-JP" altLang="en-US" sz="2400" dirty="0"/>
              <a:t>ここから例えば、</a:t>
            </a:r>
            <a:r>
              <a:rPr lang="en-US" altLang="ja-JP" sz="2400" dirty="0"/>
              <a:t>B</a:t>
            </a:r>
            <a:r>
              <a:rPr lang="ja-JP" altLang="en-US" sz="2400" dirty="0"/>
              <a:t>国から</a:t>
            </a:r>
            <a:r>
              <a:rPr lang="en-US" altLang="ja-JP" sz="2400" dirty="0"/>
              <a:t>X</a:t>
            </a:r>
            <a:r>
              <a:rPr lang="ja-JP" altLang="en-US" sz="2400" dirty="0"/>
              <a:t>財を</a:t>
            </a:r>
            <a:r>
              <a:rPr lang="en-US" altLang="ja-JP" sz="2400" dirty="0"/>
              <a:t>4</a:t>
            </a:r>
            <a:r>
              <a:rPr lang="ja-JP" altLang="en-US" sz="2400" dirty="0"/>
              <a:t>個、</a:t>
            </a:r>
            <a:r>
              <a:rPr lang="en-US" altLang="ja-JP" sz="2400" dirty="0"/>
              <a:t>A</a:t>
            </a:r>
            <a:r>
              <a:rPr lang="ja-JP" altLang="en-US" sz="2400" dirty="0"/>
              <a:t>国から</a:t>
            </a:r>
            <a:r>
              <a:rPr lang="en-US" altLang="ja-JP" sz="2400" dirty="0"/>
              <a:t>Y</a:t>
            </a:r>
            <a:r>
              <a:rPr lang="ja-JP" altLang="en-US" sz="2400" dirty="0"/>
              <a:t>財を</a:t>
            </a:r>
            <a:r>
              <a:rPr lang="en-US" altLang="ja-JP" sz="2400" dirty="0"/>
              <a:t>4</a:t>
            </a:r>
            <a:r>
              <a:rPr lang="ja-JP" altLang="en-US" sz="2400" dirty="0"/>
              <a:t>個、交換（貿易）すれば、消費量は次のようになる。</a:t>
            </a:r>
          </a:p>
          <a:p>
            <a:pPr>
              <a:buClr>
                <a:srgbClr val="00B0F0"/>
              </a:buClr>
            </a:pPr>
            <a:r>
              <a:rPr lang="ja-JP" altLang="en-US" sz="2400" dirty="0"/>
              <a:t>表</a:t>
            </a:r>
            <a:r>
              <a:rPr lang="en-US" altLang="ja-JP" sz="2400" dirty="0"/>
              <a:t>4</a:t>
            </a:r>
            <a:r>
              <a:rPr lang="ja-JP" altLang="en-US" sz="2400" dirty="0"/>
              <a:t>　特化した生産物を交換（貿易）したときの消費量（単位：個）</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相手の国と交換（貿易）を</a:t>
            </a:r>
            <a:r>
              <a:rPr lang="ja-JP" altLang="en-US" sz="2800" dirty="0">
                <a:solidFill>
                  <a:srgbClr val="FF0000"/>
                </a:solidFill>
              </a:rPr>
              <a:t>しない</a:t>
            </a:r>
            <a:r>
              <a:rPr lang="ja-JP" altLang="en-US" sz="2800" dirty="0"/>
              <a:t>ときの表</a:t>
            </a:r>
            <a:r>
              <a:rPr lang="en-US" altLang="ja-JP" sz="2800" dirty="0"/>
              <a:t>2</a:t>
            </a:r>
            <a:r>
              <a:rPr lang="ja-JP" altLang="en-US" sz="2800" dirty="0"/>
              <a:t>よりも、消費できる財の量が</a:t>
            </a:r>
            <a:r>
              <a:rPr lang="en-US" altLang="ja-JP" sz="2800" dirty="0"/>
              <a:t>X</a:t>
            </a:r>
            <a:r>
              <a:rPr lang="ja-JP" altLang="en-US" sz="2800" dirty="0"/>
              <a:t>も</a:t>
            </a:r>
            <a:r>
              <a:rPr lang="en-US" altLang="ja-JP" sz="2800" dirty="0"/>
              <a:t>Y</a:t>
            </a:r>
            <a:r>
              <a:rPr lang="ja-JP" altLang="en-US" sz="2800" dirty="0"/>
              <a:t>も増えていることがわかる。それぞれの国で、より効率の良い（＝必要労働者数が少ない）部門に特化した結果である。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714798690"/>
              </p:ext>
            </p:extLst>
          </p:nvPr>
        </p:nvGraphicFramePr>
        <p:xfrm>
          <a:off x="919164" y="2747846"/>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16</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0676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Ⅲ</a:t>
            </a:r>
            <a:r>
              <a:rPr lang="ja-JP" altLang="en-US" sz="2800" dirty="0"/>
              <a:t>　機会費用の概念、および、逆数の関係</a:t>
            </a:r>
          </a:p>
          <a:p>
            <a:pPr>
              <a:buClr>
                <a:srgbClr val="00B0F0"/>
              </a:buClr>
            </a:pPr>
            <a:r>
              <a:rPr lang="ja-JP" altLang="en-US" sz="2800" dirty="0"/>
              <a:t>　「より効率の良い部門」であるということを表現したのが、「機会費用」の概念。たとえば、</a:t>
            </a:r>
            <a:r>
              <a:rPr lang="en-US" altLang="ja-JP" sz="2800" dirty="0"/>
              <a:t>A</a:t>
            </a:r>
            <a:r>
              <a:rPr lang="ja-JP" altLang="en-US" sz="2800" dirty="0"/>
              <a:t>国で</a:t>
            </a:r>
            <a:r>
              <a:rPr lang="en-US" altLang="ja-JP" sz="2800" dirty="0"/>
              <a:t>X</a:t>
            </a:r>
            <a:r>
              <a:rPr lang="ja-JP" altLang="en-US" sz="2800" dirty="0"/>
              <a:t>財を</a:t>
            </a:r>
            <a:r>
              <a:rPr lang="en-US" altLang="ja-JP" sz="2800" dirty="0"/>
              <a:t>1</a:t>
            </a:r>
            <a:r>
              <a:rPr lang="ja-JP" altLang="en-US" sz="2800" dirty="0"/>
              <a:t>単位増産するためには、労働者が</a:t>
            </a:r>
            <a:r>
              <a:rPr lang="en-US" altLang="ja-JP" sz="2800" dirty="0"/>
              <a:t>2</a:t>
            </a:r>
            <a:r>
              <a:rPr lang="ja-JP" altLang="en-US" sz="2800" dirty="0"/>
              <a:t>人必要だから、</a:t>
            </a:r>
            <a:r>
              <a:rPr lang="en-US" altLang="ja-JP" sz="2800" dirty="0"/>
              <a:t>Y</a:t>
            </a:r>
            <a:r>
              <a:rPr lang="ja-JP" altLang="en-US" sz="2800" dirty="0"/>
              <a:t>生産部門から</a:t>
            </a:r>
            <a:r>
              <a:rPr lang="en-US" altLang="ja-JP" sz="2800" dirty="0"/>
              <a:t>2</a:t>
            </a:r>
            <a:r>
              <a:rPr lang="ja-JP" altLang="en-US" sz="2800" dirty="0"/>
              <a:t>人連れてくると、</a:t>
            </a:r>
            <a:r>
              <a:rPr lang="en-US" altLang="ja-JP" sz="2800" dirty="0"/>
              <a:t>Y</a:t>
            </a:r>
            <a:r>
              <a:rPr lang="ja-JP" altLang="en-US" sz="2800" dirty="0"/>
              <a:t>財の産出量は</a:t>
            </a:r>
            <a:r>
              <a:rPr lang="en-US" altLang="ja-JP" sz="2800" dirty="0"/>
              <a:t>2</a:t>
            </a:r>
            <a:r>
              <a:rPr lang="ja-JP" altLang="en-US" sz="2800" dirty="0"/>
              <a:t>個減ることになる。それを</a:t>
            </a:r>
            <a:r>
              <a:rPr lang="en-US" altLang="ja-JP" sz="2800" dirty="0"/>
              <a:t>Y</a:t>
            </a:r>
            <a:r>
              <a:rPr lang="ja-JP" altLang="en-US" sz="2800" dirty="0"/>
              <a:t>財で表した</a:t>
            </a:r>
            <a:r>
              <a:rPr lang="en-US" altLang="ja-JP" sz="2800" dirty="0"/>
              <a:t>X</a:t>
            </a:r>
            <a:r>
              <a:rPr lang="ja-JP" altLang="en-US" sz="2800" dirty="0"/>
              <a:t>財の費用、すなわち、機会費用という。表にすると次のようになる。</a:t>
            </a:r>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344377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表</a:t>
            </a:r>
            <a:r>
              <a:rPr lang="en-US" altLang="ja-JP" sz="2800" dirty="0"/>
              <a:t>5</a:t>
            </a:r>
            <a:r>
              <a:rPr lang="ja-JP" altLang="en-US" sz="2800" dirty="0"/>
              <a:t>　</a:t>
            </a:r>
            <a:r>
              <a:rPr lang="en-US" altLang="ja-JP" sz="2800" dirty="0"/>
              <a:t>Y</a:t>
            </a:r>
            <a:r>
              <a:rPr lang="ja-JP" altLang="en-US" sz="2800" dirty="0"/>
              <a:t>財で表した</a:t>
            </a:r>
            <a:r>
              <a:rPr lang="en-US" altLang="ja-JP" sz="2800" dirty="0"/>
              <a:t>X</a:t>
            </a:r>
            <a:r>
              <a:rPr lang="ja-JP" altLang="en-US" sz="2800" dirty="0"/>
              <a:t>財の機会費用（上の行）、</a:t>
            </a:r>
            <a:r>
              <a:rPr lang="en-US" altLang="ja-JP" sz="2800" dirty="0"/>
              <a:t>X</a:t>
            </a:r>
            <a:r>
              <a:rPr lang="ja-JP" altLang="en-US" sz="2800" dirty="0"/>
              <a:t>財で表した</a:t>
            </a:r>
            <a:r>
              <a:rPr lang="en-US" altLang="ja-JP" sz="2800" dirty="0"/>
              <a:t>Y</a:t>
            </a:r>
            <a:r>
              <a:rPr lang="ja-JP" altLang="en-US" sz="2800" dirty="0"/>
              <a:t>財の機会</a:t>
            </a:r>
          </a:p>
          <a:p>
            <a:pPr>
              <a:buClr>
                <a:srgbClr val="00B0F0"/>
              </a:buClr>
            </a:pPr>
            <a:r>
              <a:rPr lang="ja-JP" altLang="en-US" sz="2800" dirty="0"/>
              <a:t>　　  費用（下の行）（単位：</a:t>
            </a:r>
            <a:r>
              <a:rPr lang="ja-JP" altLang="en-US" sz="2800" dirty="0">
                <a:solidFill>
                  <a:srgbClr val="FF0000"/>
                </a:solidFill>
              </a:rPr>
              <a:t>個</a:t>
            </a:r>
            <a:r>
              <a:rPr lang="ja-JP" altLang="en-US" sz="2800" dirty="0"/>
              <a:t>）</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国の</a:t>
            </a:r>
            <a:r>
              <a:rPr lang="en-US" altLang="ja-JP" sz="2800" dirty="0"/>
              <a:t>X</a:t>
            </a:r>
            <a:r>
              <a:rPr lang="ja-JP" altLang="en-US" sz="2800" dirty="0"/>
              <a:t>財の機会費用を</a:t>
            </a:r>
            <a:r>
              <a:rPr lang="en-US" altLang="ja-JP" sz="2800" dirty="0"/>
              <a:t>Y</a:t>
            </a:r>
            <a:r>
              <a:rPr lang="ja-JP" altLang="en-US" sz="2800" dirty="0"/>
              <a:t>財で表せば、</a:t>
            </a:r>
            <a:r>
              <a:rPr lang="en-US" altLang="ja-JP" sz="2800" dirty="0"/>
              <a:t>Y2</a:t>
            </a:r>
            <a:r>
              <a:rPr lang="ja-JP" altLang="en-US" sz="2800" dirty="0"/>
              <a:t>個」といいうこと。　</a:t>
            </a:r>
          </a:p>
          <a:p>
            <a:pPr>
              <a:buClr>
                <a:srgbClr val="00B0F0"/>
              </a:buClr>
            </a:pP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964565125"/>
              </p:ext>
            </p:extLst>
          </p:nvPr>
        </p:nvGraphicFramePr>
        <p:xfrm>
          <a:off x="919163" y="252745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Y2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mn-lt"/>
                          <a:ea typeface="+mn-ea"/>
                          <a:cs typeface="+mn-cs"/>
                        </a:rPr>
                        <a:t>Y0.5</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X0.5</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X2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61759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en-US" altLang="ja-JP" sz="2800" dirty="0"/>
              <a:t>X</a:t>
            </a:r>
            <a:r>
              <a:rPr lang="ja-JP" altLang="en-US" sz="2800" dirty="0"/>
              <a:t>財の機会費用と</a:t>
            </a:r>
            <a:r>
              <a:rPr lang="en-US" altLang="ja-JP" sz="2800" dirty="0"/>
              <a:t>Y</a:t>
            </a:r>
            <a:r>
              <a:rPr lang="ja-JP" altLang="en-US" sz="2800" dirty="0"/>
              <a:t>財の機会費用が、逆数の関係になっている。たとえば、</a:t>
            </a:r>
            <a:r>
              <a:rPr lang="en-US" altLang="ja-JP" sz="2800" dirty="0"/>
              <a:t>B</a:t>
            </a:r>
            <a:r>
              <a:rPr lang="ja-JP" altLang="en-US" sz="2800" dirty="0"/>
              <a:t>国の上のセル</a:t>
            </a:r>
            <a:r>
              <a:rPr lang="en-US" altLang="ja-JP" sz="2800" dirty="0"/>
              <a:t>Y0.5</a:t>
            </a:r>
            <a:r>
              <a:rPr lang="ja-JP" altLang="en-US" sz="2800" dirty="0"/>
              <a:t>と下のセル</a:t>
            </a:r>
            <a:r>
              <a:rPr lang="en-US" altLang="ja-JP" sz="2800" dirty="0"/>
              <a:t>X2</a:t>
            </a:r>
            <a:r>
              <a:rPr lang="ja-JP" altLang="en-US" sz="2800" dirty="0"/>
              <a:t>では、</a:t>
            </a:r>
            <a:r>
              <a:rPr lang="en-US" altLang="ja-JP" sz="2800" dirty="0"/>
              <a:t>0.5</a:t>
            </a:r>
            <a:r>
              <a:rPr lang="ja-JP" altLang="en-US" sz="2800" dirty="0"/>
              <a:t>と</a:t>
            </a:r>
            <a:r>
              <a:rPr lang="en-US" altLang="ja-JP" sz="2800" dirty="0"/>
              <a:t>2</a:t>
            </a:r>
            <a:r>
              <a:rPr lang="ja-JP" altLang="en-US" sz="2800" dirty="0"/>
              <a:t>は互いに逆数の関係。</a:t>
            </a:r>
          </a:p>
          <a:p>
            <a:pPr>
              <a:buClr>
                <a:srgbClr val="00B0F0"/>
              </a:buClr>
            </a:pPr>
            <a:r>
              <a:rPr lang="ja-JP" altLang="en-US" sz="2800" dirty="0"/>
              <a:t>　ある国で</a:t>
            </a:r>
            <a:r>
              <a:rPr lang="en-US" altLang="ja-JP" sz="2800" dirty="0"/>
              <a:t>X</a:t>
            </a:r>
            <a:r>
              <a:rPr lang="ja-JP" altLang="en-US" sz="2800" dirty="0"/>
              <a:t>財の生産に労働者が</a:t>
            </a:r>
            <a:r>
              <a:rPr lang="en-US" altLang="ja-JP" sz="2800" dirty="0"/>
              <a:t>α</a:t>
            </a:r>
            <a:r>
              <a:rPr lang="ja-JP" altLang="en-US" sz="2800" dirty="0"/>
              <a:t>人、</a:t>
            </a:r>
            <a:r>
              <a:rPr lang="en-US" altLang="ja-JP" sz="2800" dirty="0"/>
              <a:t>Y</a:t>
            </a:r>
            <a:r>
              <a:rPr lang="ja-JP" altLang="en-US" sz="2800" dirty="0"/>
              <a:t>財の生産に労働者が</a:t>
            </a:r>
            <a:r>
              <a:rPr lang="en-US" altLang="ja-JP" sz="2800" dirty="0"/>
              <a:t>β</a:t>
            </a:r>
            <a:r>
              <a:rPr lang="ja-JP" altLang="en-US" sz="2800" dirty="0"/>
              <a:t>人必要だとすると、</a:t>
            </a:r>
            <a:r>
              <a:rPr lang="en-US" altLang="ja-JP" sz="2800" dirty="0"/>
              <a:t>X</a:t>
            </a:r>
            <a:r>
              <a:rPr lang="ja-JP" altLang="en-US" sz="2800" dirty="0"/>
              <a:t>財を</a:t>
            </a:r>
            <a:r>
              <a:rPr lang="en-US" altLang="ja-JP" sz="2800" dirty="0"/>
              <a:t>1</a:t>
            </a:r>
            <a:r>
              <a:rPr lang="ja-JP" altLang="en-US" sz="2800" dirty="0"/>
              <a:t>単位増産するために</a:t>
            </a:r>
            <a:r>
              <a:rPr lang="en-US" altLang="ja-JP" sz="2800" dirty="0"/>
              <a:t>α</a:t>
            </a:r>
            <a:r>
              <a:rPr lang="ja-JP" altLang="en-US" sz="2800" dirty="0"/>
              <a:t>人を</a:t>
            </a:r>
            <a:r>
              <a:rPr lang="en-US" altLang="ja-JP" sz="2800" dirty="0"/>
              <a:t>Y</a:t>
            </a:r>
            <a:r>
              <a:rPr lang="ja-JP" altLang="en-US" sz="2800" dirty="0"/>
              <a:t>財部門から連れてくることになるので、</a:t>
            </a:r>
            <a:r>
              <a:rPr lang="en-US" altLang="ja-JP" sz="2800" dirty="0"/>
              <a:t>Y</a:t>
            </a:r>
            <a:r>
              <a:rPr lang="ja-JP" altLang="en-US" sz="2800" dirty="0"/>
              <a:t>財の産出量の減少は、「</a:t>
            </a:r>
            <a:r>
              <a:rPr lang="en-US" altLang="ja-JP" sz="2800" dirty="0"/>
              <a:t>β</a:t>
            </a:r>
            <a:r>
              <a:rPr lang="ja-JP" altLang="en-US" sz="2800" dirty="0"/>
              <a:t>人：</a:t>
            </a:r>
            <a:r>
              <a:rPr lang="en-US" altLang="ja-JP" sz="2800" dirty="0"/>
              <a:t>1</a:t>
            </a:r>
            <a:r>
              <a:rPr lang="ja-JP" altLang="en-US" sz="2800" dirty="0"/>
              <a:t>個＝</a:t>
            </a:r>
            <a:r>
              <a:rPr lang="en-US" altLang="ja-JP" sz="2800" dirty="0"/>
              <a:t>α</a:t>
            </a:r>
            <a:r>
              <a:rPr lang="ja-JP" altLang="en-US" sz="2800" dirty="0"/>
              <a:t>：？」の？を解いて、</a:t>
            </a:r>
            <a:r>
              <a:rPr lang="en-US" altLang="ja-JP" sz="2800" dirty="0"/>
              <a:t>α</a:t>
            </a:r>
            <a:r>
              <a:rPr lang="ja-JP" altLang="en-US" sz="2800" dirty="0"/>
              <a:t>／</a:t>
            </a:r>
            <a:r>
              <a:rPr lang="en-US" altLang="ja-JP" sz="2800" dirty="0"/>
              <a:t>β</a:t>
            </a:r>
            <a:r>
              <a:rPr lang="ja-JP" altLang="en-US" sz="2800" dirty="0"/>
              <a:t>個となる。同様に、</a:t>
            </a:r>
            <a:r>
              <a:rPr lang="en-US" altLang="ja-JP" sz="2800" dirty="0"/>
              <a:t>Y</a:t>
            </a:r>
            <a:r>
              <a:rPr lang="ja-JP" altLang="en-US" sz="2800" dirty="0"/>
              <a:t>財を</a:t>
            </a:r>
            <a:r>
              <a:rPr lang="en-US" altLang="ja-JP" sz="2800" dirty="0"/>
              <a:t>1</a:t>
            </a:r>
            <a:r>
              <a:rPr lang="ja-JP" altLang="en-US" sz="2800" dirty="0"/>
              <a:t>単位増やそうとすると、</a:t>
            </a:r>
            <a:r>
              <a:rPr lang="en-US" altLang="ja-JP" sz="2800" dirty="0"/>
              <a:t>X</a:t>
            </a:r>
            <a:r>
              <a:rPr lang="ja-JP" altLang="en-US" sz="2800" dirty="0"/>
              <a:t>財は</a:t>
            </a:r>
            <a:r>
              <a:rPr lang="en-US" altLang="ja-JP" sz="2800" dirty="0"/>
              <a:t>β</a:t>
            </a:r>
            <a:r>
              <a:rPr lang="ja-JP" altLang="en-US" sz="2800" dirty="0"/>
              <a:t>／</a:t>
            </a:r>
            <a:r>
              <a:rPr lang="en-US" altLang="ja-JP" sz="2800" dirty="0"/>
              <a:t>α</a:t>
            </a:r>
            <a:r>
              <a:rPr lang="ja-JP" altLang="en-US" sz="2800" dirty="0"/>
              <a:t>個だけ減ることになる。なお、機会費用が安く、その生産に特化すれば有利である状態のことを「比較優位」という。</a:t>
            </a:r>
          </a:p>
          <a:p>
            <a:pPr>
              <a:buClr>
                <a:srgbClr val="00B0F0"/>
              </a:buClr>
            </a:pPr>
            <a:endParaRPr lang="ja-JP" altLang="en-US" sz="2800" dirty="0"/>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370091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表</a:t>
            </a:r>
            <a:r>
              <a:rPr lang="en-US" altLang="ja-JP" sz="2800" dirty="0"/>
              <a:t>5</a:t>
            </a:r>
            <a:r>
              <a:rPr lang="ja-JP" altLang="en-US" sz="2800" dirty="0"/>
              <a:t>を再掲する。</a:t>
            </a:r>
            <a:r>
              <a:rPr lang="en-US" altLang="ja-JP" sz="2800" dirty="0"/>
              <a:t>X</a:t>
            </a:r>
            <a:r>
              <a:rPr lang="ja-JP" altLang="en-US" sz="2800" dirty="0"/>
              <a:t>財については</a:t>
            </a:r>
            <a:r>
              <a:rPr lang="en-US" altLang="ja-JP" sz="2800" dirty="0"/>
              <a:t>A</a:t>
            </a:r>
            <a:r>
              <a:rPr lang="ja-JP" altLang="en-US" sz="2800" dirty="0"/>
              <a:t>国と</a:t>
            </a:r>
            <a:r>
              <a:rPr lang="en-US" altLang="ja-JP" sz="2800" dirty="0"/>
              <a:t>B</a:t>
            </a:r>
            <a:r>
              <a:rPr lang="ja-JP" altLang="en-US" sz="2800" dirty="0"/>
              <a:t>国の機会費用は、</a:t>
            </a:r>
            <a:r>
              <a:rPr lang="en-US" altLang="ja-JP" sz="2800" dirty="0"/>
              <a:t>B</a:t>
            </a:r>
            <a:r>
              <a:rPr lang="ja-JP" altLang="en-US" sz="2800" dirty="0"/>
              <a:t>国が安く、反対に</a:t>
            </a:r>
            <a:r>
              <a:rPr lang="en-US" altLang="ja-JP" sz="2800" dirty="0"/>
              <a:t>Y</a:t>
            </a:r>
            <a:r>
              <a:rPr lang="ja-JP" altLang="en-US" sz="2800" dirty="0"/>
              <a:t>財については</a:t>
            </a:r>
            <a:r>
              <a:rPr lang="en-US" altLang="ja-JP" sz="2800" dirty="0"/>
              <a:t>A</a:t>
            </a:r>
            <a:r>
              <a:rPr lang="ja-JP" altLang="en-US" sz="2800" dirty="0"/>
              <a:t>国が安い。このような比較優位部門の</a:t>
            </a:r>
            <a:r>
              <a:rPr lang="ja-JP" altLang="en-US" sz="2800" dirty="0" err="1"/>
              <a:t>た</a:t>
            </a:r>
            <a:r>
              <a:rPr lang="ja-JP" altLang="en-US" sz="2800" dirty="0"/>
              <a:t>すき掛け（斜めの矢印、つまり、垂直や水平の矢印にはならない）とでもいえる関係は、機会費用における逆数の性質から生じるものである。たとえば、機会費用が次の表のとおりとする。</a:t>
            </a:r>
          </a:p>
          <a:p>
            <a:pPr>
              <a:buClr>
                <a:srgbClr val="00B0F0"/>
              </a:buClr>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pic>
        <p:nvPicPr>
          <p:cNvPr id="5" name="図 4"/>
          <p:cNvPicPr>
            <a:picLocks noChangeAspect="1"/>
          </p:cNvPicPr>
          <p:nvPr/>
        </p:nvPicPr>
        <p:blipFill>
          <a:blip r:embed="rId3"/>
          <a:stretch>
            <a:fillRect/>
          </a:stretch>
        </p:blipFill>
        <p:spPr>
          <a:xfrm>
            <a:off x="889311" y="1333500"/>
            <a:ext cx="5200339" cy="1664352"/>
          </a:xfrm>
          <a:prstGeom prst="rect">
            <a:avLst/>
          </a:prstGeom>
        </p:spPr>
      </p:pic>
      <p:sp>
        <p:nvSpPr>
          <p:cNvPr id="8" name="上下矢印 7"/>
          <p:cNvSpPr/>
          <p:nvPr/>
        </p:nvSpPr>
        <p:spPr>
          <a:xfrm rot="3491911">
            <a:off x="4194902" y="2029821"/>
            <a:ext cx="294126" cy="753601"/>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6953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表</a:t>
            </a:r>
            <a:r>
              <a:rPr lang="en-US" altLang="ja-JP" sz="2800" dirty="0"/>
              <a:t>6</a:t>
            </a:r>
            <a:r>
              <a:rPr lang="ja-JP" altLang="en-US" sz="2800" dirty="0"/>
              <a:t>　</a:t>
            </a:r>
            <a:r>
              <a:rPr lang="en-US" altLang="ja-JP" sz="2800" dirty="0"/>
              <a:t>Y</a:t>
            </a:r>
            <a:r>
              <a:rPr lang="ja-JP" altLang="en-US" sz="2800" dirty="0"/>
              <a:t>財の個数で表した機会費用（単位：個）</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endParaRPr lang="en-US" altLang="ja-JP" sz="2800" dirty="0"/>
          </a:p>
          <a:p>
            <a:pPr>
              <a:buClr>
                <a:srgbClr val="00B0F0"/>
              </a:buClr>
            </a:pPr>
            <a:r>
              <a:rPr lang="en-US" altLang="ja-JP" sz="2400" dirty="0"/>
              <a:t>※</a:t>
            </a:r>
            <a:r>
              <a:rPr lang="ja-JP" altLang="en-US" sz="2400" dirty="0"/>
              <a:t>一つの国の中では、</a:t>
            </a:r>
            <a:r>
              <a:rPr lang="en-US" altLang="ja-JP" sz="2400" dirty="0"/>
              <a:t>Y</a:t>
            </a:r>
            <a:r>
              <a:rPr lang="ja-JP" altLang="en-US" sz="2400" dirty="0"/>
              <a:t>財で表した</a:t>
            </a:r>
            <a:r>
              <a:rPr lang="en-US" altLang="ja-JP" sz="2400" dirty="0"/>
              <a:t>X</a:t>
            </a:r>
            <a:r>
              <a:rPr lang="ja-JP" altLang="en-US" sz="2400" dirty="0"/>
              <a:t>財の追加費用（機会費用）と、</a:t>
            </a:r>
            <a:r>
              <a:rPr lang="en-US" altLang="ja-JP" sz="2400" dirty="0"/>
              <a:t>X</a:t>
            </a:r>
            <a:r>
              <a:rPr lang="ja-JP" altLang="en-US" sz="2400" dirty="0"/>
              <a:t>財で表した</a:t>
            </a:r>
            <a:r>
              <a:rPr lang="en-US" altLang="ja-JP" sz="2400" dirty="0"/>
              <a:t>Y</a:t>
            </a:r>
            <a:r>
              <a:rPr lang="ja-JP" altLang="en-US" sz="2400" dirty="0"/>
              <a:t>財の追加費用（機会費用）は、逆数の関係。</a:t>
            </a:r>
          </a:p>
          <a:p>
            <a:pPr>
              <a:buClr>
                <a:srgbClr val="00B0F0"/>
              </a:buClr>
            </a:pPr>
            <a:r>
              <a:rPr lang="en-US" altLang="ja-JP" sz="2400" dirty="0"/>
              <a:t>※</a:t>
            </a:r>
            <a:r>
              <a:rPr lang="ja-JP" altLang="en-US" sz="2400" dirty="0"/>
              <a:t>復習：機会費用とは、たとえば、</a:t>
            </a:r>
            <a:r>
              <a:rPr lang="en-US" altLang="ja-JP" sz="2400" dirty="0"/>
              <a:t>A</a:t>
            </a:r>
            <a:r>
              <a:rPr lang="ja-JP" altLang="en-US" sz="2400" dirty="0"/>
              <a:t>国において</a:t>
            </a:r>
            <a:r>
              <a:rPr lang="en-US" altLang="ja-JP" sz="2400" dirty="0"/>
              <a:t>X</a:t>
            </a:r>
            <a:r>
              <a:rPr lang="ja-JP" altLang="en-US" sz="2400" dirty="0"/>
              <a:t>財を</a:t>
            </a:r>
            <a:r>
              <a:rPr lang="en-US" altLang="ja-JP" sz="2400" dirty="0"/>
              <a:t>1</a:t>
            </a:r>
            <a:r>
              <a:rPr lang="ja-JP" altLang="en-US" sz="2400" dirty="0"/>
              <a:t>単位増産するために、</a:t>
            </a:r>
            <a:r>
              <a:rPr lang="en-US" altLang="ja-JP" sz="2400" dirty="0"/>
              <a:t>Y</a:t>
            </a:r>
            <a:r>
              <a:rPr lang="ja-JP" altLang="en-US" sz="2400" dirty="0"/>
              <a:t>財の生産を</a:t>
            </a:r>
            <a:r>
              <a:rPr lang="en-US" altLang="ja-JP" sz="2400" dirty="0"/>
              <a:t>θ</a:t>
            </a:r>
            <a:r>
              <a:rPr lang="ja-JP" altLang="en-US" sz="2400" dirty="0"/>
              <a:t>個減らさなければならない、ということ。</a:t>
            </a: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700738532"/>
              </p:ext>
            </p:extLst>
          </p:nvPr>
        </p:nvGraphicFramePr>
        <p:xfrm>
          <a:off x="919163" y="223662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2630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ここで、もし、</a:t>
            </a:r>
            <a:r>
              <a:rPr lang="en-US" altLang="ja-JP" sz="2800" dirty="0"/>
              <a:t>θ</a:t>
            </a:r>
            <a:r>
              <a:rPr lang="ja-JP" altLang="en-US" sz="2800" dirty="0"/>
              <a:t>＞</a:t>
            </a:r>
            <a:r>
              <a:rPr lang="en-US" altLang="ja-JP" sz="2800" dirty="0"/>
              <a:t>ω</a:t>
            </a:r>
            <a:r>
              <a:rPr lang="ja-JP" altLang="en-US" sz="2800" dirty="0"/>
              <a:t>であれば、</a:t>
            </a:r>
            <a:r>
              <a:rPr lang="en-US" altLang="ja-JP" sz="2800" dirty="0"/>
              <a:t>1</a:t>
            </a:r>
            <a:r>
              <a:rPr lang="ja-JP" altLang="en-US" sz="2800" dirty="0"/>
              <a:t>／</a:t>
            </a:r>
            <a:r>
              <a:rPr lang="en-US" altLang="ja-JP" sz="2800" dirty="0"/>
              <a:t>ω</a:t>
            </a:r>
            <a:r>
              <a:rPr lang="ja-JP" altLang="en-US" sz="2800" dirty="0"/>
              <a:t>が</a:t>
            </a:r>
            <a:r>
              <a:rPr lang="en-US" altLang="ja-JP" sz="2800" dirty="0"/>
              <a:t>1</a:t>
            </a:r>
            <a:r>
              <a:rPr lang="ja-JP" altLang="en-US" sz="2800" dirty="0"/>
              <a:t>／</a:t>
            </a:r>
            <a:r>
              <a:rPr lang="en-US" altLang="ja-JP" sz="2800" dirty="0"/>
              <a:t>θ</a:t>
            </a:r>
            <a:r>
              <a:rPr lang="ja-JP" altLang="en-US" sz="2800" dirty="0"/>
              <a:t>より大きいことは容易にわかるであろう（</a:t>
            </a:r>
            <a:r>
              <a:rPr lang="en-US" altLang="ja-JP" sz="2800" dirty="0"/>
              <a:t>θ</a:t>
            </a:r>
            <a:r>
              <a:rPr lang="ja-JP" altLang="en-US" sz="2800" dirty="0"/>
              <a:t>＞</a:t>
            </a:r>
            <a:r>
              <a:rPr lang="en-US" altLang="ja-JP" sz="2800" dirty="0"/>
              <a:t>ω</a:t>
            </a:r>
            <a:r>
              <a:rPr lang="ja-JP" altLang="en-US" sz="2800" dirty="0"/>
              <a:t>の両辺に</a:t>
            </a:r>
            <a:r>
              <a:rPr lang="en-US" altLang="ja-JP" sz="2800" dirty="0"/>
              <a:t>1</a:t>
            </a:r>
            <a:r>
              <a:rPr lang="ja-JP" altLang="en-US" sz="2800" dirty="0"/>
              <a:t>／</a:t>
            </a:r>
            <a:r>
              <a:rPr lang="en-US" altLang="ja-JP" sz="2800" dirty="0"/>
              <a:t>(θ</a:t>
            </a:r>
            <a:r>
              <a:rPr lang="ja-JP" altLang="en-US" sz="2800" dirty="0"/>
              <a:t>・</a:t>
            </a:r>
            <a:r>
              <a:rPr lang="en-US" altLang="ja-JP" sz="2800" dirty="0"/>
              <a:t>ω)</a:t>
            </a:r>
            <a:r>
              <a:rPr lang="ja-JP" altLang="en-US" sz="2800" dirty="0"/>
              <a:t>を掛ければよい）。</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en-US" sz="2800" dirty="0"/>
              <a:t>　よって、機会費用が安い部門（それぞれの国で、機会費用が他の国に比べて小さい数値のセル）つまり比較優位の産業は、</a:t>
            </a:r>
            <a:r>
              <a:rPr lang="en-US" altLang="ja-JP" sz="2800" dirty="0"/>
              <a:t>ω</a:t>
            </a:r>
            <a:r>
              <a:rPr lang="ja-JP" altLang="en-US" sz="2800" dirty="0"/>
              <a:t>のセルと</a:t>
            </a:r>
            <a:r>
              <a:rPr lang="en-US" altLang="ja-JP" sz="2800" dirty="0"/>
              <a:t>1/θ</a:t>
            </a:r>
            <a:r>
              <a:rPr lang="ja-JP" altLang="en-US" sz="2800" dirty="0"/>
              <a:t>のセルという</a:t>
            </a:r>
            <a:r>
              <a:rPr lang="ja-JP" altLang="en-US" sz="2800" dirty="0" err="1"/>
              <a:t>た</a:t>
            </a:r>
            <a:r>
              <a:rPr lang="ja-JP" altLang="en-US" sz="2800" dirty="0"/>
              <a:t>すき掛けの関係になることがわかる。</a:t>
            </a:r>
          </a:p>
          <a:p>
            <a:pPr>
              <a:buClr>
                <a:srgbClr val="00B0F0"/>
              </a:buClr>
            </a:pP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863253833"/>
              </p:ext>
            </p:extLst>
          </p:nvPr>
        </p:nvGraphicFramePr>
        <p:xfrm>
          <a:off x="919163" y="248038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θ</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ω</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1/θ</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1/ω</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上下矢印 5"/>
          <p:cNvSpPr/>
          <p:nvPr/>
        </p:nvSpPr>
        <p:spPr>
          <a:xfrm rot="3491911">
            <a:off x="4194902" y="3045847"/>
            <a:ext cx="294126" cy="753601"/>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7187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lnSpcReduction="10000"/>
          </a:bodyPr>
          <a:lstStyle/>
          <a:p>
            <a:pPr>
              <a:buClr>
                <a:srgbClr val="00B0F0"/>
              </a:buClr>
            </a:pPr>
            <a:r>
              <a:rPr lang="ja-JP" altLang="en-US" sz="2800" dirty="0"/>
              <a:t>　</a:t>
            </a:r>
            <a:r>
              <a:rPr lang="ja-JP" altLang="ja-JP" sz="2800" dirty="0"/>
              <a:t>もし、機会費用が</a:t>
            </a:r>
            <a:r>
              <a:rPr lang="en-US" altLang="ja-JP" sz="2800" dirty="0"/>
              <a:t>A</a:t>
            </a:r>
            <a:r>
              <a:rPr lang="ja-JP" altLang="ja-JP" sz="2800" dirty="0"/>
              <a:t>国と</a:t>
            </a:r>
            <a:r>
              <a:rPr lang="en-US" altLang="ja-JP" sz="2800" dirty="0"/>
              <a:t>B</a:t>
            </a:r>
            <a:r>
              <a:rPr lang="ja-JP" altLang="ja-JP" sz="2800" dirty="0"/>
              <a:t>国でまったく同一だったらどうなるだろうか。たとえば、次のようなケース</a:t>
            </a:r>
            <a:r>
              <a:rPr lang="ja-JP" altLang="en-US" sz="2800" dirty="0"/>
              <a:t>。</a:t>
            </a:r>
            <a:endParaRPr lang="en-US" altLang="ja-JP" sz="2800" dirty="0"/>
          </a:p>
          <a:p>
            <a:pPr>
              <a:buClr>
                <a:srgbClr val="00B0F0"/>
              </a:buClr>
            </a:pPr>
            <a:r>
              <a:rPr lang="ja-JP" altLang="en-US" sz="2800" dirty="0"/>
              <a:t>表</a:t>
            </a:r>
            <a:r>
              <a:rPr lang="en-US" altLang="ja-JP" sz="2800" dirty="0"/>
              <a:t>7</a:t>
            </a:r>
            <a:r>
              <a:rPr lang="ja-JP" altLang="en-US" sz="2800" dirty="0"/>
              <a:t>　</a:t>
            </a:r>
            <a:r>
              <a:rPr lang="en-US" altLang="ja-JP" sz="2800" dirty="0"/>
              <a:t>Y</a:t>
            </a:r>
            <a:r>
              <a:rPr lang="ja-JP" altLang="en-US" sz="2800" dirty="0"/>
              <a:t>財の個数で表した機会費用（単位：個）</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この場合は、相手の国と比べて得意分野がないので、交換（貿易）をするメリットはなく、それぞれの国が</a:t>
            </a:r>
            <a:r>
              <a:rPr lang="en-US" altLang="ja-JP" sz="2800" dirty="0"/>
              <a:t>X</a:t>
            </a:r>
            <a:r>
              <a:rPr lang="ja-JP" altLang="ja-JP" sz="2800" dirty="0"/>
              <a:t>財と</a:t>
            </a:r>
            <a:r>
              <a:rPr lang="en-US" altLang="ja-JP" sz="2800" dirty="0"/>
              <a:t>Y</a:t>
            </a:r>
            <a:r>
              <a:rPr lang="ja-JP" altLang="ja-JP" sz="2800" dirty="0"/>
              <a:t>財をそれぞれ生産して消費することになる</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949595309"/>
              </p:ext>
            </p:extLst>
          </p:nvPr>
        </p:nvGraphicFramePr>
        <p:xfrm>
          <a:off x="779463" y="296933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1/λ</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44038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975860"/>
          </a:xfrm>
        </p:spPr>
        <p:txBody>
          <a:bodyPr>
            <a:normAutofit/>
          </a:bodyPr>
          <a:lstStyle/>
          <a:p>
            <a:pPr>
              <a:buClr>
                <a:srgbClr val="00B0F0"/>
              </a:buClr>
            </a:pPr>
            <a:r>
              <a:rPr lang="ja-JP" altLang="en-US" sz="2800" dirty="0"/>
              <a:t>　同様に、下の表</a:t>
            </a:r>
            <a:r>
              <a:rPr lang="en-US" altLang="ja-JP" sz="2800" dirty="0"/>
              <a:t>8</a:t>
            </a:r>
            <a:r>
              <a:rPr lang="ja-JP" altLang="en-US" sz="2800" dirty="0"/>
              <a:t>のケースでも、どちらかの財に生産を特化して貿易をしても、お互いにメリットがないことは直感的にわかる。</a:t>
            </a:r>
            <a:endParaRPr lang="en-US" altLang="ja-JP" sz="2800" dirty="0"/>
          </a:p>
          <a:p>
            <a:pPr>
              <a:buClr>
                <a:srgbClr val="00B0F0"/>
              </a:buClr>
            </a:pPr>
            <a:r>
              <a:rPr lang="ja-JP" altLang="en-US" sz="2800" dirty="0"/>
              <a:t>表</a:t>
            </a:r>
            <a:r>
              <a:rPr lang="en-US" altLang="ja-JP" sz="2800" dirty="0"/>
              <a:t>8</a:t>
            </a:r>
            <a:r>
              <a:rPr lang="ja-JP" altLang="en-US" sz="2800" dirty="0"/>
              <a:t>　各財を</a:t>
            </a:r>
            <a:r>
              <a:rPr lang="en-US" altLang="ja-JP" sz="2800" dirty="0"/>
              <a:t>1</a:t>
            </a:r>
            <a:r>
              <a:rPr lang="ja-JP" altLang="en-US" sz="2800" dirty="0"/>
              <a:t>単位生産するのに必要な労働者の数（単位：</a:t>
            </a:r>
            <a:r>
              <a:rPr lang="ja-JP" altLang="en-US" sz="2800" dirty="0">
                <a:solidFill>
                  <a:srgbClr val="FF0000"/>
                </a:solidFill>
              </a:rPr>
              <a:t>人</a:t>
            </a:r>
            <a:r>
              <a:rPr lang="ja-JP" altLang="en-US" sz="2800" dirty="0"/>
              <a:t>）</a:t>
            </a:r>
          </a:p>
          <a:p>
            <a:pPr>
              <a:buClr>
                <a:srgbClr val="00B0F0"/>
              </a:buClr>
            </a:pPr>
            <a:endParaRPr lang="ja-JP" altLang="en-US"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453585467"/>
              </p:ext>
            </p:extLst>
          </p:nvPr>
        </p:nvGraphicFramePr>
        <p:xfrm>
          <a:off x="779463" y="2969338"/>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89322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248174"/>
            <a:ext cx="11518900" cy="5061186"/>
          </a:xfrm>
        </p:spPr>
        <p:txBody>
          <a:bodyPr>
            <a:normAutofit fontScale="62500" lnSpcReduction="20000"/>
          </a:bodyPr>
          <a:lstStyle/>
          <a:p>
            <a:pPr>
              <a:buClr>
                <a:srgbClr val="00B0F0"/>
              </a:buClr>
            </a:pPr>
            <a:r>
              <a:rPr lang="ja-JP" altLang="en-US" sz="4300" dirty="0"/>
              <a:t>　では、表</a:t>
            </a:r>
            <a:r>
              <a:rPr lang="en-US" altLang="ja-JP" sz="4300" dirty="0"/>
              <a:t>9</a:t>
            </a:r>
            <a:r>
              <a:rPr lang="ja-JP" altLang="en-US" sz="4300" dirty="0"/>
              <a:t>の左のケースではどうなるだろう。</a:t>
            </a:r>
            <a:r>
              <a:rPr lang="ja-JP" altLang="ja-JP" sz="4300" dirty="0"/>
              <a:t>一方的に</a:t>
            </a:r>
            <a:r>
              <a:rPr lang="en-US" altLang="ja-JP" sz="4300" dirty="0"/>
              <a:t>A</a:t>
            </a:r>
            <a:r>
              <a:rPr lang="ja-JP" altLang="ja-JP" sz="4300" dirty="0"/>
              <a:t>国が生産をして</a:t>
            </a:r>
            <a:r>
              <a:rPr lang="en-US" altLang="ja-JP" sz="4300" dirty="0"/>
              <a:t>B</a:t>
            </a:r>
            <a:r>
              <a:rPr lang="ja-JP" altLang="ja-JP" sz="4300" dirty="0"/>
              <a:t>国の産業は</a:t>
            </a:r>
            <a:r>
              <a:rPr lang="en-US" altLang="ja-JP" sz="4300" dirty="0"/>
              <a:t>X</a:t>
            </a:r>
            <a:r>
              <a:rPr lang="ja-JP" altLang="ja-JP" sz="4300" dirty="0"/>
              <a:t>財も</a:t>
            </a:r>
            <a:r>
              <a:rPr lang="en-US" altLang="ja-JP" sz="4300" dirty="0"/>
              <a:t>Y</a:t>
            </a:r>
            <a:r>
              <a:rPr lang="ja-JP" altLang="ja-JP" sz="4300" dirty="0"/>
              <a:t>財も衰退していくのでは、と思われるかもしれない。</a:t>
            </a:r>
            <a:endParaRPr lang="en-US" altLang="ja-JP" sz="4300" dirty="0"/>
          </a:p>
          <a:p>
            <a:pPr>
              <a:buClr>
                <a:srgbClr val="00B0F0"/>
              </a:buClr>
            </a:pPr>
            <a:r>
              <a:rPr lang="ja-JP" altLang="en-US" sz="4300" dirty="0"/>
              <a:t>表</a:t>
            </a:r>
            <a:r>
              <a:rPr lang="en-US" altLang="ja-JP" sz="4300" dirty="0"/>
              <a:t>9</a:t>
            </a:r>
            <a:r>
              <a:rPr lang="ja-JP" altLang="en-US" sz="4300" dirty="0"/>
              <a:t>　各財を</a:t>
            </a:r>
            <a:r>
              <a:rPr lang="en-US" altLang="ja-JP" sz="4300" dirty="0"/>
              <a:t>1</a:t>
            </a:r>
            <a:r>
              <a:rPr lang="ja-JP" altLang="en-US" sz="4300" dirty="0"/>
              <a:t>単位生産するのに必要な労働者の数（単位：</a:t>
            </a:r>
            <a:r>
              <a:rPr lang="ja-JP" altLang="en-US" sz="4300" dirty="0">
                <a:solidFill>
                  <a:srgbClr val="FF0000"/>
                </a:solidFill>
              </a:rPr>
              <a:t>人</a:t>
            </a:r>
            <a:r>
              <a:rPr lang="ja-JP" altLang="en-US" sz="4300" dirty="0"/>
              <a:t>）と機会費用（単位：</a:t>
            </a:r>
            <a:r>
              <a:rPr lang="ja-JP" altLang="en-US" sz="4300" dirty="0">
                <a:solidFill>
                  <a:srgbClr val="FF0000"/>
                </a:solidFill>
              </a:rPr>
              <a:t>個</a:t>
            </a:r>
            <a:r>
              <a:rPr lang="ja-JP" altLang="en-US" sz="4300" dirty="0"/>
              <a:t>）</a:t>
            </a:r>
          </a:p>
          <a:p>
            <a:pPr>
              <a:buClr>
                <a:srgbClr val="00B0F0"/>
              </a:buClr>
            </a:pPr>
            <a:r>
              <a:rPr lang="en-US" altLang="ja-JP" sz="4300" dirty="0"/>
              <a:t>※</a:t>
            </a:r>
            <a:r>
              <a:rPr lang="ja-JP" altLang="en-US" sz="4300" dirty="0"/>
              <a:t>右の機会費用の表をみると、どちらの国でも同じ組み合わせとなっている。たとえば、</a:t>
            </a:r>
            <a:r>
              <a:rPr lang="en-US" altLang="ja-JP" sz="4300" dirty="0"/>
              <a:t>X</a:t>
            </a:r>
            <a:r>
              <a:rPr lang="ja-JP" altLang="en-US" sz="4300" dirty="0"/>
              <a:t>財の増産のための機会費用はどちらの国でも</a:t>
            </a:r>
            <a:r>
              <a:rPr lang="en-US" altLang="ja-JP" sz="4300" dirty="0"/>
              <a:t>Y2</a:t>
            </a:r>
            <a:r>
              <a:rPr lang="ja-JP" altLang="en-US" sz="4300" dirty="0"/>
              <a:t>個。</a:t>
            </a:r>
          </a:p>
          <a:p>
            <a:pPr>
              <a:buClr>
                <a:srgbClr val="00B0F0"/>
              </a:buClr>
            </a:pPr>
            <a:endParaRPr lang="en-US" altLang="ja-JP" sz="2800" dirty="0"/>
          </a:p>
          <a:p>
            <a:pPr>
              <a:buClr>
                <a:srgbClr val="00B0F0"/>
              </a:buClr>
            </a:pPr>
            <a:endParaRPr lang="en-US" altLang="ja-JP" sz="2800" dirty="0"/>
          </a:p>
          <a:p>
            <a:pPr>
              <a:buClr>
                <a:srgbClr val="00B0F0"/>
              </a:buClr>
            </a:pPr>
            <a:endParaRPr lang="en-US" altLang="ja-JP" sz="2800" dirty="0"/>
          </a:p>
          <a:p>
            <a:pPr>
              <a:buClr>
                <a:srgbClr val="00B0F0"/>
              </a:buClr>
            </a:pPr>
            <a:r>
              <a:rPr lang="ja-JP" altLang="en-US" sz="2800" dirty="0"/>
              <a:t>　</a:t>
            </a:r>
          </a:p>
          <a:p>
            <a:pPr>
              <a:buClr>
                <a:srgbClr val="00B0F0"/>
              </a:buClr>
            </a:pPr>
            <a:endParaRPr lang="en-US" altLang="ja-JP" sz="2800" dirty="0"/>
          </a:p>
          <a:p>
            <a:pPr>
              <a:buClr>
                <a:srgbClr val="00B0F0"/>
              </a:buClr>
            </a:pPr>
            <a:endParaRPr lang="en-US" altLang="ja-JP" sz="2800" dirty="0"/>
          </a:p>
          <a:p>
            <a:pPr>
              <a:buClr>
                <a:srgbClr val="00B0F0"/>
              </a:buClr>
            </a:pPr>
            <a:r>
              <a:rPr lang="ja-JP" altLang="ja-JP" sz="2800" dirty="0"/>
              <a:t>　</a:t>
            </a:r>
            <a:endParaRPr lang="en-US" altLang="ja-JP"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320912530"/>
              </p:ext>
            </p:extLst>
          </p:nvPr>
        </p:nvGraphicFramePr>
        <p:xfrm>
          <a:off x="735015" y="4639705"/>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r>
                        <a:rPr lang="ja-JP" altLang="en-US" sz="2400" kern="100" dirty="0">
                          <a:solidFill>
                            <a:schemeClr val="bg1"/>
                          </a:solidFill>
                          <a:effectLst/>
                        </a:rPr>
                        <a:t>労働者数</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0360940"/>
              </p:ext>
            </p:extLst>
          </p:nvPr>
        </p:nvGraphicFramePr>
        <p:xfrm>
          <a:off x="6545352" y="4639705"/>
          <a:ext cx="4780278" cy="1465422"/>
        </p:xfrm>
        <a:graphic>
          <a:graphicData uri="http://schemas.openxmlformats.org/drawingml/2006/table">
            <a:tbl>
              <a:tblPr firstRow="1" bandRow="1">
                <a:tableStyleId>{5C22544A-7EE6-4342-B048-85BDC9FD1C3A}</a:tableStyleId>
              </a:tblPr>
              <a:tblGrid>
                <a:gridCol w="1593426">
                  <a:extLst>
                    <a:ext uri="{9D8B030D-6E8A-4147-A177-3AD203B41FA5}">
                      <a16:colId xmlns:a16="http://schemas.microsoft.com/office/drawing/2014/main" val="20000"/>
                    </a:ext>
                  </a:extLst>
                </a:gridCol>
                <a:gridCol w="1593426">
                  <a:extLst>
                    <a:ext uri="{9D8B030D-6E8A-4147-A177-3AD203B41FA5}">
                      <a16:colId xmlns:a16="http://schemas.microsoft.com/office/drawing/2014/main" val="20001"/>
                    </a:ext>
                  </a:extLst>
                </a:gridCol>
                <a:gridCol w="1593426">
                  <a:extLst>
                    <a:ext uri="{9D8B030D-6E8A-4147-A177-3AD203B41FA5}">
                      <a16:colId xmlns:a16="http://schemas.microsoft.com/office/drawing/2014/main" val="20002"/>
                    </a:ext>
                  </a:extLst>
                </a:gridCol>
              </a:tblGrid>
              <a:tr h="488474">
                <a:tc>
                  <a:txBody>
                    <a:bodyPr/>
                    <a:lstStyle/>
                    <a:p>
                      <a:pPr algn="ctr"/>
                      <a:r>
                        <a:rPr kumimoji="1" lang="ja-JP" altLang="en-US" sz="2400" b="0" dirty="0">
                          <a:solidFill>
                            <a:schemeClr val="bg1"/>
                          </a:solidFill>
                        </a:rPr>
                        <a:t>機会費用</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400" b="0" kern="100" dirty="0">
                          <a:solidFill>
                            <a:schemeClr val="bg1"/>
                          </a:solidFill>
                          <a:effectLst/>
                        </a:rPr>
                        <a:t>A</a:t>
                      </a:r>
                      <a:r>
                        <a:rPr lang="ja-JP" altLang="ja-JP" sz="2400" b="0" kern="100" dirty="0">
                          <a:solidFill>
                            <a:schemeClr val="bg1"/>
                          </a:solidFill>
                          <a:effectLst/>
                        </a:rPr>
                        <a:t>国</a:t>
                      </a:r>
                      <a:endParaRPr lang="ja-JP" altLang="ja-JP" sz="2400" b="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chemeClr val="bg1"/>
                          </a:solidFill>
                        </a:rPr>
                        <a:t>B</a:t>
                      </a:r>
                      <a:r>
                        <a:rPr kumimoji="1" lang="ja-JP" altLang="en-US" sz="2400" b="0" dirty="0">
                          <a:solidFill>
                            <a:schemeClr val="bg1"/>
                          </a:solidFill>
                        </a:rPr>
                        <a:t>国</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488474">
                <a:tc>
                  <a:txBody>
                    <a:bodyPr/>
                    <a:lstStyle/>
                    <a:p>
                      <a:pPr algn="ctr"/>
                      <a:r>
                        <a:rPr kumimoji="1" lang="en-US" altLang="ja-JP" sz="2400" b="0" dirty="0">
                          <a:solidFill>
                            <a:schemeClr val="bg1"/>
                          </a:solidFill>
                        </a:rPr>
                        <a:t>X</a:t>
                      </a:r>
                      <a:r>
                        <a:rPr kumimoji="1" lang="ja-JP" altLang="en-US" sz="2400" b="0" dirty="0">
                          <a:solidFill>
                            <a:schemeClr val="bg1"/>
                          </a:solidFill>
                        </a:rPr>
                        <a:t>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Y2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Y2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488474">
                <a:tc>
                  <a:txBody>
                    <a:bodyPr/>
                    <a:lstStyle/>
                    <a:p>
                      <a:pPr algn="ctr"/>
                      <a:r>
                        <a:rPr kumimoji="1" lang="en-US" altLang="ja-JP" sz="2400" b="0" dirty="0">
                          <a:solidFill>
                            <a:schemeClr val="bg1"/>
                          </a:solidFill>
                        </a:rPr>
                        <a:t>Y</a:t>
                      </a:r>
                      <a:r>
                        <a:rPr kumimoji="1" lang="ja-JP" altLang="en-US" sz="2400" b="0" dirty="0">
                          <a:solidFill>
                            <a:schemeClr val="bg1"/>
                          </a:solidFill>
                        </a:rPr>
                        <a:t>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X1/2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r>
                        <a:rPr kumimoji="1" lang="en-US" altLang="ja-JP" sz="2400" b="0" dirty="0">
                          <a:solidFill>
                            <a:srgbClr val="FF0000"/>
                          </a:solidFill>
                        </a:rPr>
                        <a:t>X1/2</a:t>
                      </a:r>
                      <a:r>
                        <a:rPr kumimoji="1" lang="ja-JP" altLang="en-US" sz="2400" b="0" dirty="0">
                          <a:solidFill>
                            <a:srgbClr val="FF0000"/>
                          </a:solidFill>
                        </a:rPr>
                        <a:t>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057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a:t>　ここ</a:t>
            </a:r>
            <a:r>
              <a:rPr lang="ja-JP" altLang="en-US" sz="2800" dirty="0"/>
              <a:t>では、なぜ</a:t>
            </a:r>
            <a:r>
              <a:rPr lang="ja-JP" altLang="en-US" sz="2800" dirty="0">
                <a:solidFill>
                  <a:srgbClr val="FF0000"/>
                </a:solidFill>
              </a:rPr>
              <a:t>分業</a:t>
            </a:r>
            <a:r>
              <a:rPr lang="ja-JP" altLang="en-US" sz="2800" dirty="0"/>
              <a:t>と交易・貿易が行われるのか、という経済問題の出発点を説明する。つまり、自給自足よりもずっといい体制になることを理論的に説明する。</a:t>
            </a:r>
          </a:p>
          <a:p>
            <a:pPr>
              <a:buClr>
                <a:srgbClr val="00B0F0"/>
              </a:buClr>
            </a:pPr>
            <a:r>
              <a:rPr lang="ja-JP" altLang="en-US" sz="2800" dirty="0"/>
              <a:t>　分業の結果としての交易・貿易は、物々交換や貨幣との交換（販売・購買）を生み出す。物々交換や貨幣との交換は、交換比率つまり</a:t>
            </a:r>
            <a:r>
              <a:rPr lang="ja-JP" altLang="en-US" sz="2800" dirty="0">
                <a:solidFill>
                  <a:srgbClr val="FF0000"/>
                </a:solidFill>
              </a:rPr>
              <a:t>価格</a:t>
            </a:r>
            <a:r>
              <a:rPr lang="ja-JP" altLang="en-US" sz="2800" dirty="0"/>
              <a:t>、そして交換を成り立たせるスペースすなわち</a:t>
            </a:r>
            <a:r>
              <a:rPr lang="ja-JP" altLang="en-US" sz="2800" dirty="0">
                <a:solidFill>
                  <a:srgbClr val="FF0000"/>
                </a:solidFill>
              </a:rPr>
              <a:t>市場</a:t>
            </a:r>
            <a:r>
              <a:rPr lang="ja-JP" altLang="en-US" sz="2800" dirty="0"/>
              <a:t>を生みだす。</a:t>
            </a:r>
          </a:p>
          <a:p>
            <a:pPr>
              <a:buClr>
                <a:srgbClr val="00B0F0"/>
              </a:buClr>
            </a:pPr>
            <a:r>
              <a:rPr lang="ja-JP" altLang="en-US" sz="2800" dirty="0"/>
              <a:t>　当たり前のことをくどくどと説明しているように思うかもしれない。しかし、自給自足、古代人の原始共産主義生活、共同体内部のみで生産と収穫物の配分が完結する特殊な中世社会を思い浮かべるとよい。それらと今を対比して思いをはせると、現代経済をより深く味わうことができ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Tree>
    <p:extLst>
      <p:ext uri="{BB962C8B-B14F-4D97-AF65-F5344CB8AC3E}">
        <p14:creationId xmlns:p14="http://schemas.microsoft.com/office/powerpoint/2010/main" val="1869537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en-US" altLang="ja-JP" sz="2800" dirty="0"/>
              <a:t>A</a:t>
            </a:r>
            <a:r>
              <a:rPr lang="ja-JP" altLang="en-US" sz="2800" dirty="0"/>
              <a:t>国に失業者がたくさんいて、どんどん生産を増やせるとか、</a:t>
            </a:r>
            <a:r>
              <a:rPr lang="en-US" altLang="ja-JP" sz="2800" dirty="0"/>
              <a:t>B</a:t>
            </a:r>
            <a:r>
              <a:rPr lang="ja-JP" altLang="en-US" sz="2800" dirty="0"/>
              <a:t>国から労働者が</a:t>
            </a:r>
            <a:r>
              <a:rPr lang="en-US" altLang="ja-JP" sz="2800" dirty="0"/>
              <a:t>A</a:t>
            </a:r>
            <a:r>
              <a:rPr lang="ja-JP" altLang="en-US" sz="2800" dirty="0"/>
              <a:t>国に移動して働くということが可能であれば、</a:t>
            </a:r>
            <a:r>
              <a:rPr lang="en-US" altLang="ja-JP" sz="2800" dirty="0"/>
              <a:t>B</a:t>
            </a:r>
            <a:r>
              <a:rPr lang="ja-JP" altLang="en-US" sz="2800" dirty="0"/>
              <a:t>国は何も生産せず（できずに）</a:t>
            </a:r>
            <a:r>
              <a:rPr lang="en-US" altLang="ja-JP" sz="2800" dirty="0"/>
              <a:t>A</a:t>
            </a:r>
            <a:r>
              <a:rPr lang="ja-JP" altLang="en-US" sz="2800" dirty="0"/>
              <a:t>国の一人勝ちということは起こりうるだろう。　　</a:t>
            </a:r>
          </a:p>
          <a:p>
            <a:pPr>
              <a:buClr>
                <a:srgbClr val="00B0F0"/>
              </a:buClr>
            </a:pPr>
            <a:r>
              <a:rPr lang="ja-JP" altLang="en-US" sz="2800" dirty="0"/>
              <a:t>　しかし、現実には、国際間の労働移動は、それほど多くない。また、</a:t>
            </a:r>
            <a:r>
              <a:rPr lang="en-US" altLang="ja-JP" sz="2800" dirty="0"/>
              <a:t>A</a:t>
            </a:r>
            <a:r>
              <a:rPr lang="ja-JP" altLang="en-US" sz="2800" dirty="0"/>
              <a:t>国は</a:t>
            </a:r>
            <a:r>
              <a:rPr lang="en-US" altLang="ja-JP" sz="2800" dirty="0"/>
              <a:t>B</a:t>
            </a:r>
            <a:r>
              <a:rPr lang="ja-JP" altLang="en-US" sz="2800" dirty="0"/>
              <a:t>国から輸入する財がなければ、</a:t>
            </a:r>
            <a:r>
              <a:rPr lang="en-US" altLang="ja-JP" sz="2800" dirty="0"/>
              <a:t>B</a:t>
            </a:r>
            <a:r>
              <a:rPr lang="ja-JP" altLang="en-US" sz="2800" dirty="0"/>
              <a:t>国に輸出する意味がない（ただで贈与するなら別だが）。</a:t>
            </a:r>
            <a:r>
              <a:rPr lang="en-US" altLang="ja-JP" sz="2800" dirty="0"/>
              <a:t>B</a:t>
            </a:r>
            <a:r>
              <a:rPr lang="ja-JP" altLang="en-US" sz="2800" dirty="0"/>
              <a:t>国としても自分が売るものが何もなければ、</a:t>
            </a:r>
            <a:r>
              <a:rPr lang="en-US" altLang="ja-JP" sz="2800" dirty="0"/>
              <a:t>A</a:t>
            </a:r>
            <a:r>
              <a:rPr lang="ja-JP" altLang="en-US" sz="2800" dirty="0"/>
              <a:t>国から輸入できないので、やがては</a:t>
            </a:r>
            <a:r>
              <a:rPr lang="en-US" altLang="ja-JP" sz="2800" dirty="0"/>
              <a:t>X</a:t>
            </a:r>
            <a:r>
              <a:rPr lang="ja-JP" altLang="en-US" sz="2800" dirty="0"/>
              <a:t>財と</a:t>
            </a:r>
            <a:r>
              <a:rPr lang="en-US" altLang="ja-JP" sz="2800" dirty="0"/>
              <a:t>Y</a:t>
            </a:r>
            <a:r>
              <a:rPr lang="ja-JP" altLang="en-US" sz="2800" dirty="0"/>
              <a:t>財を自前で作ることになるだろう。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Tree>
    <p:extLst>
      <p:ext uri="{BB962C8B-B14F-4D97-AF65-F5344CB8AC3E}">
        <p14:creationId xmlns:p14="http://schemas.microsoft.com/office/powerpoint/2010/main" val="366731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Ⅳ</a:t>
            </a:r>
            <a:r>
              <a:rPr lang="ja-JP" altLang="en-US" sz="2800" dirty="0"/>
              <a:t>　まとめ</a:t>
            </a:r>
          </a:p>
          <a:p>
            <a:pPr>
              <a:buClr>
                <a:srgbClr val="00B0F0"/>
              </a:buClr>
            </a:pPr>
            <a:r>
              <a:rPr lang="ja-JP" altLang="en-US" sz="2800" dirty="0"/>
              <a:t>　</a:t>
            </a:r>
            <a:r>
              <a:rPr lang="en-US" altLang="ja-JP" sz="2800" dirty="0"/>
              <a:t>A</a:t>
            </a:r>
            <a:r>
              <a:rPr lang="ja-JP" altLang="en-US" sz="2800" dirty="0"/>
              <a:t>国では</a:t>
            </a:r>
            <a:r>
              <a:rPr lang="en-US" altLang="ja-JP" sz="2800" dirty="0"/>
              <a:t>Y</a:t>
            </a:r>
            <a:r>
              <a:rPr lang="ja-JP" altLang="en-US" sz="2800" dirty="0"/>
              <a:t>財を生産する方が、</a:t>
            </a:r>
            <a:r>
              <a:rPr lang="en-US" altLang="ja-JP" sz="2800" dirty="0"/>
              <a:t>X</a:t>
            </a:r>
            <a:r>
              <a:rPr lang="ja-JP" altLang="en-US" sz="2800" dirty="0"/>
              <a:t>財を生産するよりもコストパフォーマンスが良いので、</a:t>
            </a:r>
            <a:r>
              <a:rPr lang="en-US" altLang="ja-JP" sz="2800" dirty="0"/>
              <a:t>Y</a:t>
            </a:r>
            <a:r>
              <a:rPr lang="ja-JP" altLang="en-US" sz="2800" dirty="0"/>
              <a:t>財を</a:t>
            </a:r>
            <a:r>
              <a:rPr lang="en-US" altLang="ja-JP" sz="2800" dirty="0"/>
              <a:t>1</a:t>
            </a:r>
            <a:r>
              <a:rPr lang="ja-JP" altLang="en-US" sz="2800" dirty="0"/>
              <a:t>単位増やすのに必要な労働者数は、</a:t>
            </a:r>
            <a:r>
              <a:rPr lang="en-US" altLang="ja-JP" sz="2800" dirty="0"/>
              <a:t>X</a:t>
            </a:r>
            <a:r>
              <a:rPr lang="ja-JP" altLang="en-US" sz="2800" dirty="0"/>
              <a:t>財を</a:t>
            </a:r>
            <a:r>
              <a:rPr lang="en-US" altLang="ja-JP" sz="2800" dirty="0"/>
              <a:t>1</a:t>
            </a:r>
            <a:r>
              <a:rPr lang="ja-JP" altLang="en-US" sz="2800" dirty="0"/>
              <a:t>単位生産するのに必要な労働者数よりも少ない（表</a:t>
            </a:r>
            <a:r>
              <a:rPr lang="en-US" altLang="ja-JP" sz="2800" dirty="0"/>
              <a:t>6</a:t>
            </a:r>
            <a:r>
              <a:rPr lang="ja-JP" altLang="en-US" sz="2800" dirty="0"/>
              <a:t>参照）。こうした生産効率の違いが、それぞれの国や生産者による得意分野を生み出し、生産を特化させてゆき、交換（貿易）を必然化するのである。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spTree>
    <p:extLst>
      <p:ext uri="{BB962C8B-B14F-4D97-AF65-F5344CB8AC3E}">
        <p14:creationId xmlns:p14="http://schemas.microsoft.com/office/powerpoint/2010/main" val="180155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2800" dirty="0"/>
              <a:t>Ⅰ</a:t>
            </a:r>
            <a:r>
              <a:rPr lang="ja-JP" altLang="en-US" sz="2800" dirty="0"/>
              <a:t>　自給自足・貿易なしの場合</a:t>
            </a:r>
          </a:p>
          <a:p>
            <a:pPr>
              <a:buClr>
                <a:srgbClr val="00B0F0"/>
              </a:buClr>
            </a:pPr>
            <a:r>
              <a:rPr lang="ja-JP" altLang="en-US" sz="2800" dirty="0"/>
              <a:t>　</a:t>
            </a:r>
            <a:r>
              <a:rPr lang="en-US" altLang="ja-JP" sz="2800" dirty="0"/>
              <a:t>A</a:t>
            </a:r>
            <a:r>
              <a:rPr lang="ja-JP" altLang="en-US" sz="2800" dirty="0"/>
              <a:t>国と</a:t>
            </a:r>
            <a:r>
              <a:rPr lang="en-US" altLang="ja-JP" sz="2800" dirty="0"/>
              <a:t>B</a:t>
            </a:r>
            <a:r>
              <a:rPr lang="ja-JP" altLang="en-US" sz="2800" dirty="0"/>
              <a:t>国で、それぞれ</a:t>
            </a:r>
            <a:r>
              <a:rPr lang="en-US" altLang="ja-JP" sz="2800" dirty="0"/>
              <a:t>X</a:t>
            </a:r>
            <a:r>
              <a:rPr lang="ja-JP" altLang="en-US" sz="2800" dirty="0"/>
              <a:t>財と</a:t>
            </a:r>
            <a:r>
              <a:rPr lang="en-US" altLang="ja-JP" sz="2800" dirty="0"/>
              <a:t>Y</a:t>
            </a:r>
            <a:r>
              <a:rPr lang="ja-JP" altLang="en-US" sz="2800" dirty="0"/>
              <a:t>財を生産していると仮定する。国と国では通貨が違うのが普通だが、簡単化のために通貨は同じであり、その結果、生産に必要な労働者の数が人件費に直結して生産コストを構成していると仮定する。よって、</a:t>
            </a:r>
            <a:r>
              <a:rPr lang="en-US" altLang="ja-JP" sz="2800" dirty="0"/>
              <a:t>A</a:t>
            </a:r>
            <a:r>
              <a:rPr lang="ja-JP" altLang="en-US" sz="2800" dirty="0"/>
              <a:t>国と</a:t>
            </a:r>
            <a:r>
              <a:rPr lang="en-US" altLang="ja-JP" sz="2800" dirty="0"/>
              <a:t>B</a:t>
            </a:r>
            <a:r>
              <a:rPr lang="ja-JP" altLang="en-US" sz="2800" dirty="0"/>
              <a:t>国は、一つの国の中での</a:t>
            </a:r>
            <a:r>
              <a:rPr lang="en-US" altLang="ja-JP" sz="2800" dirty="0"/>
              <a:t>A</a:t>
            </a:r>
            <a:r>
              <a:rPr lang="ja-JP" altLang="en-US" sz="2800" dirty="0"/>
              <a:t>氏と</a:t>
            </a:r>
            <a:r>
              <a:rPr lang="en-US" altLang="ja-JP" sz="2800" dirty="0"/>
              <a:t>B</a:t>
            </a:r>
            <a:r>
              <a:rPr lang="ja-JP" altLang="en-US" sz="2800" dirty="0"/>
              <a:t>氏と言い換えても同じである。</a:t>
            </a:r>
          </a:p>
          <a:p>
            <a:pPr>
              <a:buClr>
                <a:srgbClr val="00B0F0"/>
              </a:buClr>
            </a:pPr>
            <a:r>
              <a:rPr lang="ja-JP" altLang="en-US" sz="2800" dirty="0"/>
              <a:t>　それぞれの人口が</a:t>
            </a:r>
            <a:r>
              <a:rPr lang="en-US" altLang="ja-JP" sz="2800" dirty="0"/>
              <a:t>8</a:t>
            </a:r>
            <a:r>
              <a:rPr lang="ja-JP" altLang="en-US" sz="2800" dirty="0"/>
              <a:t>人で、それぞれの財を生産するのに必要な労働者の数が以下の通りだとする。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405492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lnSpcReduction="10000"/>
          </a:bodyPr>
          <a:lstStyle/>
          <a:p>
            <a:pPr>
              <a:buClr>
                <a:srgbClr val="00B0F0"/>
              </a:buClr>
            </a:pPr>
            <a:r>
              <a:rPr lang="ja-JP" altLang="en-US" sz="2800" dirty="0"/>
              <a:t>表 </a:t>
            </a:r>
            <a:r>
              <a:rPr lang="en-US" altLang="ja-JP" sz="2800" dirty="0"/>
              <a:t>1</a:t>
            </a:r>
            <a:r>
              <a:rPr lang="ja-JP" altLang="en-US" sz="2800" dirty="0"/>
              <a:t>　各財を</a:t>
            </a:r>
            <a:r>
              <a:rPr lang="en-US" altLang="ja-JP" sz="2800" dirty="0"/>
              <a:t>1</a:t>
            </a:r>
            <a:r>
              <a:rPr lang="ja-JP" altLang="en-US" sz="2800" dirty="0"/>
              <a:t>単位生産するのに必要な労働者の数（単位：</a:t>
            </a:r>
            <a:r>
              <a:rPr lang="ja-JP" altLang="en-US" sz="2800" dirty="0">
                <a:solidFill>
                  <a:srgbClr val="FF0000"/>
                </a:solidFill>
              </a:rPr>
              <a:t>人</a:t>
            </a:r>
            <a:r>
              <a:rPr lang="ja-JP" altLang="en-US" sz="2800" dirty="0"/>
              <a:t>）</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t>
            </a:r>
            <a:r>
              <a:rPr lang="ja-JP" altLang="en-US" sz="2800" dirty="0"/>
              <a:t>それぞれの国の人口は</a:t>
            </a:r>
            <a:r>
              <a:rPr lang="en-US" altLang="ja-JP" sz="2800" dirty="0"/>
              <a:t>8</a:t>
            </a:r>
            <a:r>
              <a:rPr lang="ja-JP" altLang="en-US" sz="2800" dirty="0"/>
              <a:t>人。</a:t>
            </a:r>
          </a:p>
          <a:p>
            <a:pPr>
              <a:buClr>
                <a:srgbClr val="00B0F0"/>
              </a:buClr>
            </a:pPr>
            <a:r>
              <a:rPr lang="ja-JP" altLang="en-US" sz="2800" dirty="0"/>
              <a:t>　ここから、８人の人口をそれぞれ均等に</a:t>
            </a:r>
            <a:r>
              <a:rPr lang="en-US" altLang="ja-JP" sz="2800" dirty="0"/>
              <a:t>4</a:t>
            </a:r>
            <a:r>
              <a:rPr lang="ja-JP" altLang="en-US" sz="2800" dirty="0"/>
              <a:t>人ずつ</a:t>
            </a:r>
            <a:r>
              <a:rPr lang="en-US" altLang="ja-JP" sz="2800" dirty="0"/>
              <a:t>X</a:t>
            </a:r>
            <a:r>
              <a:rPr lang="ja-JP" altLang="en-US" sz="2800" dirty="0"/>
              <a:t>財と</a:t>
            </a:r>
            <a:r>
              <a:rPr lang="en-US" altLang="ja-JP" sz="2800" dirty="0"/>
              <a:t>Y</a:t>
            </a:r>
            <a:r>
              <a:rPr lang="ja-JP" altLang="en-US" sz="2800" dirty="0"/>
              <a:t>財の生産に割り振ると、産出量は以下となる。</a:t>
            </a:r>
          </a:p>
          <a:p>
            <a:pPr>
              <a:buClr>
                <a:srgbClr val="00B0F0"/>
              </a:buClr>
            </a:pPr>
            <a:r>
              <a:rPr lang="ja-JP" altLang="en-US" sz="2800" dirty="0"/>
              <a:t>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87310632"/>
              </p:ext>
            </p:extLst>
          </p:nvPr>
        </p:nvGraphicFramePr>
        <p:xfrm>
          <a:off x="985521" y="2253137"/>
          <a:ext cx="5170487" cy="1465422"/>
        </p:xfrm>
        <a:graphic>
          <a:graphicData uri="http://schemas.openxmlformats.org/drawingml/2006/table">
            <a:tbl>
              <a:tblPr firstRow="1" firstCol="1" bandRow="1">
                <a:tableStyleId>{5940675A-B579-460E-94D1-54222C63F5DA}</a:tableStyleId>
              </a:tblPr>
              <a:tblGrid>
                <a:gridCol w="1807081">
                  <a:extLst>
                    <a:ext uri="{9D8B030D-6E8A-4147-A177-3AD203B41FA5}">
                      <a16:colId xmlns:a16="http://schemas.microsoft.com/office/drawing/2014/main" val="20000"/>
                    </a:ext>
                  </a:extLst>
                </a:gridCol>
                <a:gridCol w="1624465">
                  <a:extLst>
                    <a:ext uri="{9D8B030D-6E8A-4147-A177-3AD203B41FA5}">
                      <a16:colId xmlns:a16="http://schemas.microsoft.com/office/drawing/2014/main" val="20001"/>
                    </a:ext>
                  </a:extLst>
                </a:gridCol>
                <a:gridCol w="1738941">
                  <a:extLst>
                    <a:ext uri="{9D8B030D-6E8A-4147-A177-3AD203B41FA5}">
                      <a16:colId xmlns:a16="http://schemas.microsoft.com/office/drawing/2014/main" val="20002"/>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a:solidFill>
                            <a:schemeClr val="bg1"/>
                          </a:solidFill>
                          <a:effectLst/>
                        </a:rPr>
                        <a:t>B</a:t>
                      </a:r>
                      <a:r>
                        <a:rPr lang="ja-JP" sz="2400" kern="100">
                          <a:solidFill>
                            <a:schemeClr val="bg1"/>
                          </a:solidFill>
                          <a:effectLst/>
                        </a:rPr>
                        <a:t>国</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a:solidFill>
                            <a:schemeClr val="bg1"/>
                          </a:solidFill>
                          <a:effectLst/>
                        </a:rPr>
                        <a:t>X</a:t>
                      </a:r>
                      <a:r>
                        <a:rPr lang="ja-JP" sz="2400" kern="100">
                          <a:solidFill>
                            <a:schemeClr val="bg1"/>
                          </a:solidFill>
                          <a:effectLst/>
                        </a:rPr>
                        <a:t>財</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1</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a:solidFill>
                            <a:schemeClr val="bg1"/>
                          </a:solidFill>
                          <a:effectLst/>
                        </a:rPr>
                        <a:t>1</a:t>
                      </a:r>
                      <a:endParaRPr lang="ja-JP" sz="240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957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ja-JP" sz="2800" dirty="0"/>
              <a:t>表 </a:t>
            </a:r>
            <a:r>
              <a:rPr lang="en-US" altLang="ja-JP" sz="2800" dirty="0"/>
              <a:t>2</a:t>
            </a:r>
            <a:r>
              <a:rPr lang="ja-JP" altLang="ja-JP" sz="2800" dirty="0"/>
              <a:t>　</a:t>
            </a:r>
            <a:r>
              <a:rPr lang="ja-JP" altLang="ja-JP" sz="2400" dirty="0"/>
              <a:t>それぞれの生産に</a:t>
            </a:r>
            <a:r>
              <a:rPr lang="en-US" altLang="ja-JP" sz="2400" dirty="0"/>
              <a:t>4</a:t>
            </a:r>
            <a:r>
              <a:rPr lang="ja-JP" altLang="ja-JP" sz="2400" dirty="0"/>
              <a:t>人ずつ割り振られたときの産出量（単位：</a:t>
            </a:r>
            <a:r>
              <a:rPr lang="ja-JP" altLang="ja-JP" sz="2400" dirty="0">
                <a:solidFill>
                  <a:srgbClr val="FF0000"/>
                </a:solidFill>
              </a:rPr>
              <a:t>個</a:t>
            </a:r>
            <a:r>
              <a:rPr lang="ja-JP" altLang="ja-JP" sz="2400" dirty="0"/>
              <a:t>）</a:t>
            </a:r>
            <a:endParaRPr lang="ja-JP" altLang="en-US" sz="24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国では	</a:t>
            </a:r>
            <a:r>
              <a:rPr lang="en-US" altLang="ja-JP" sz="2800" dirty="0"/>
              <a:t>8</a:t>
            </a:r>
            <a:r>
              <a:rPr lang="ja-JP" altLang="en-US" sz="2800" dirty="0"/>
              <a:t>人の人口の半分つまり</a:t>
            </a:r>
            <a:r>
              <a:rPr lang="en-US" altLang="ja-JP" sz="2800" dirty="0"/>
              <a:t>4</a:t>
            </a:r>
            <a:r>
              <a:rPr lang="ja-JP" altLang="en-US" sz="2800" dirty="0"/>
              <a:t>人を</a:t>
            </a:r>
            <a:r>
              <a:rPr lang="en-US" altLang="ja-JP" sz="2800" dirty="0"/>
              <a:t>X</a:t>
            </a:r>
            <a:r>
              <a:rPr lang="ja-JP" altLang="en-US" sz="2800" dirty="0"/>
              <a:t>財生産に充てる。</a:t>
            </a:r>
            <a:r>
              <a:rPr lang="en-US" altLang="ja-JP" sz="2800" dirty="0"/>
              <a:t>X</a:t>
            </a:r>
            <a:r>
              <a:rPr lang="ja-JP" altLang="en-US" sz="2800" dirty="0"/>
              <a:t>財を</a:t>
            </a:r>
            <a:r>
              <a:rPr lang="en-US" altLang="ja-JP" sz="2800" dirty="0"/>
              <a:t>1</a:t>
            </a:r>
            <a:r>
              <a:rPr lang="ja-JP" altLang="en-US" sz="2800" dirty="0"/>
              <a:t>個作るのに</a:t>
            </a:r>
            <a:r>
              <a:rPr lang="en-US" altLang="ja-JP" sz="2800" dirty="0"/>
              <a:t>A</a:t>
            </a:r>
            <a:r>
              <a:rPr lang="ja-JP" altLang="en-US" sz="2800" dirty="0"/>
              <a:t>国では</a:t>
            </a:r>
            <a:r>
              <a:rPr lang="en-US" altLang="ja-JP" sz="2800" dirty="0"/>
              <a:t>2</a:t>
            </a:r>
            <a:r>
              <a:rPr lang="ja-JP" altLang="en-US" sz="2800" dirty="0"/>
              <a:t>人必要だから、</a:t>
            </a:r>
            <a:r>
              <a:rPr lang="en-US" altLang="ja-JP" sz="2800" dirty="0"/>
              <a:t>4</a:t>
            </a:r>
            <a:r>
              <a:rPr lang="ja-JP" altLang="en-US" sz="2800" dirty="0"/>
              <a:t>人</a:t>
            </a:r>
            <a:r>
              <a:rPr lang="en-US" altLang="ja-JP" sz="2800" dirty="0"/>
              <a:t>÷2</a:t>
            </a:r>
            <a:r>
              <a:rPr lang="ja-JP" altLang="en-US" sz="2800" dirty="0"/>
              <a:t>人＝</a:t>
            </a:r>
            <a:r>
              <a:rPr lang="en-US" altLang="ja-JP" sz="2800" dirty="0"/>
              <a:t>2</a:t>
            </a:r>
            <a:r>
              <a:rPr lang="ja-JP" altLang="en-US" sz="2800" dirty="0"/>
              <a:t>個生産できる。他も同様。</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968641466"/>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12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44838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ja-JP" sz="2800" dirty="0"/>
              <a:t>表 </a:t>
            </a:r>
            <a:r>
              <a:rPr lang="en-US" altLang="ja-JP" sz="2800" dirty="0"/>
              <a:t>2</a:t>
            </a:r>
            <a:r>
              <a:rPr lang="ja-JP" altLang="ja-JP" sz="2800" dirty="0"/>
              <a:t>　</a:t>
            </a:r>
            <a:r>
              <a:rPr lang="ja-JP" altLang="ja-JP" sz="2400" dirty="0"/>
              <a:t>それぞれの生産に</a:t>
            </a:r>
            <a:r>
              <a:rPr lang="en-US" altLang="ja-JP" sz="2400" dirty="0"/>
              <a:t>4</a:t>
            </a:r>
            <a:r>
              <a:rPr lang="ja-JP" altLang="ja-JP" sz="2400" dirty="0"/>
              <a:t>人ずつ割り振られたときの産出量（単位：</a:t>
            </a:r>
            <a:r>
              <a:rPr lang="ja-JP" altLang="ja-JP" sz="2400" dirty="0">
                <a:solidFill>
                  <a:srgbClr val="FF0000"/>
                </a:solidFill>
              </a:rPr>
              <a:t>個</a:t>
            </a:r>
            <a:r>
              <a:rPr lang="ja-JP" altLang="ja-JP" sz="2400" dirty="0"/>
              <a:t>）</a:t>
            </a:r>
            <a:endParaRPr lang="ja-JP" altLang="en-US" sz="24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a:t>
            </a:r>
            <a:r>
              <a:rPr lang="en-US" altLang="ja-JP" sz="2800" dirty="0"/>
              <a:t>A</a:t>
            </a:r>
            <a:r>
              <a:rPr lang="ja-JP" altLang="en-US" sz="2800" dirty="0"/>
              <a:t>国では	</a:t>
            </a:r>
            <a:r>
              <a:rPr lang="en-US" altLang="ja-JP" sz="2800" dirty="0"/>
              <a:t>8</a:t>
            </a:r>
            <a:r>
              <a:rPr lang="ja-JP" altLang="en-US" sz="2800" dirty="0"/>
              <a:t>人の人口の半分つまり</a:t>
            </a:r>
            <a:r>
              <a:rPr lang="en-US" altLang="ja-JP" sz="2800" dirty="0"/>
              <a:t>4</a:t>
            </a:r>
            <a:r>
              <a:rPr lang="ja-JP" altLang="en-US" sz="2800" dirty="0"/>
              <a:t>人を</a:t>
            </a:r>
            <a:r>
              <a:rPr lang="en-US" altLang="ja-JP" sz="2800" dirty="0"/>
              <a:t>X</a:t>
            </a:r>
            <a:r>
              <a:rPr lang="ja-JP" altLang="en-US" sz="2800" dirty="0"/>
              <a:t>財生産に充てる。</a:t>
            </a:r>
            <a:r>
              <a:rPr lang="en-US" altLang="ja-JP" sz="2800" dirty="0"/>
              <a:t>X</a:t>
            </a:r>
            <a:r>
              <a:rPr lang="ja-JP" altLang="en-US" sz="2800" dirty="0"/>
              <a:t>財を</a:t>
            </a:r>
            <a:r>
              <a:rPr lang="en-US" altLang="ja-JP" sz="2800" dirty="0"/>
              <a:t>1</a:t>
            </a:r>
            <a:r>
              <a:rPr lang="ja-JP" altLang="en-US" sz="2800" dirty="0"/>
              <a:t>個作るのに</a:t>
            </a:r>
            <a:r>
              <a:rPr lang="en-US" altLang="ja-JP" sz="2800" dirty="0"/>
              <a:t>A</a:t>
            </a:r>
            <a:r>
              <a:rPr lang="ja-JP" altLang="en-US" sz="2800" dirty="0"/>
              <a:t>国では</a:t>
            </a:r>
            <a:r>
              <a:rPr lang="en-US" altLang="ja-JP" sz="2800" dirty="0"/>
              <a:t>2</a:t>
            </a:r>
            <a:r>
              <a:rPr lang="ja-JP" altLang="en-US" sz="2800" dirty="0"/>
              <a:t>人必要だから、</a:t>
            </a:r>
            <a:r>
              <a:rPr lang="en-US" altLang="ja-JP" sz="2800" dirty="0"/>
              <a:t>4</a:t>
            </a:r>
            <a:r>
              <a:rPr lang="ja-JP" altLang="en-US" sz="2800" dirty="0"/>
              <a:t>人</a:t>
            </a:r>
            <a:r>
              <a:rPr lang="en-US" altLang="ja-JP" sz="2800" dirty="0"/>
              <a:t>÷2</a:t>
            </a:r>
            <a:r>
              <a:rPr lang="ja-JP" altLang="en-US" sz="2800" dirty="0"/>
              <a:t>人＝</a:t>
            </a:r>
            <a:r>
              <a:rPr lang="en-US" altLang="ja-JP" sz="2800" dirty="0"/>
              <a:t>2</a:t>
            </a:r>
            <a:r>
              <a:rPr lang="ja-JP" altLang="en-US" sz="2800" dirty="0"/>
              <a:t>個生産できる。他も同様。</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720995961"/>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4</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2</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6</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12</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5915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en-US" altLang="ja-JP" sz="3200" dirty="0"/>
              <a:t>Ⅱ</a:t>
            </a:r>
            <a:r>
              <a:rPr lang="ja-JP" altLang="en-US" sz="3200" dirty="0"/>
              <a:t>　得意分野に特化して交換・貿易がある場合</a:t>
            </a:r>
          </a:p>
          <a:p>
            <a:pPr>
              <a:buClr>
                <a:srgbClr val="00B0F0"/>
              </a:buClr>
            </a:pPr>
            <a:r>
              <a:rPr lang="ja-JP" altLang="en-US" sz="3200" dirty="0"/>
              <a:t>　　</a:t>
            </a:r>
            <a:r>
              <a:rPr lang="en-US" altLang="ja-JP" sz="3200" dirty="0"/>
              <a:t>A</a:t>
            </a:r>
            <a:r>
              <a:rPr lang="ja-JP" altLang="en-US" sz="3200" dirty="0"/>
              <a:t>国で</a:t>
            </a:r>
            <a:r>
              <a:rPr lang="en-US" altLang="ja-JP" sz="3200" dirty="0"/>
              <a:t>Y</a:t>
            </a:r>
            <a:r>
              <a:rPr lang="ja-JP" altLang="en-US" sz="3200" dirty="0"/>
              <a:t>財を生産している業者は、</a:t>
            </a:r>
            <a:r>
              <a:rPr lang="en-US" altLang="ja-JP" sz="3200" dirty="0"/>
              <a:t>Y</a:t>
            </a:r>
            <a:r>
              <a:rPr lang="ja-JP" altLang="en-US" sz="3200" dirty="0"/>
              <a:t>財を</a:t>
            </a:r>
            <a:r>
              <a:rPr lang="en-US" altLang="ja-JP" sz="3200" dirty="0"/>
              <a:t>1</a:t>
            </a:r>
            <a:r>
              <a:rPr lang="ja-JP" altLang="en-US" sz="3200" dirty="0"/>
              <a:t>単位増産するのに、労働者は</a:t>
            </a:r>
            <a:r>
              <a:rPr lang="en-US" altLang="ja-JP" sz="3200" dirty="0"/>
              <a:t>1</a:t>
            </a:r>
            <a:r>
              <a:rPr lang="ja-JP" altLang="en-US" sz="3200" dirty="0"/>
              <a:t>人増えればいい。ところが、</a:t>
            </a:r>
            <a:r>
              <a:rPr lang="en-US" altLang="ja-JP" sz="3200" dirty="0"/>
              <a:t>B</a:t>
            </a:r>
            <a:r>
              <a:rPr lang="ja-JP" altLang="en-US" sz="3200" dirty="0"/>
              <a:t>国の</a:t>
            </a:r>
            <a:r>
              <a:rPr lang="en-US" altLang="ja-JP" sz="3200" dirty="0"/>
              <a:t>Y</a:t>
            </a:r>
            <a:r>
              <a:rPr lang="ja-JP" altLang="en-US" sz="3200" dirty="0"/>
              <a:t>生産者は、</a:t>
            </a:r>
            <a:r>
              <a:rPr lang="en-US" altLang="ja-JP" sz="3200" dirty="0"/>
              <a:t>Y</a:t>
            </a:r>
            <a:r>
              <a:rPr lang="ja-JP" altLang="en-US" sz="3200" dirty="0"/>
              <a:t>財を</a:t>
            </a:r>
            <a:r>
              <a:rPr lang="en-US" altLang="ja-JP" sz="3200" dirty="0"/>
              <a:t>1</a:t>
            </a:r>
            <a:r>
              <a:rPr lang="ja-JP" altLang="en-US" sz="3200" dirty="0"/>
              <a:t>単位増産するのに、労働者は</a:t>
            </a:r>
            <a:r>
              <a:rPr lang="en-US" altLang="ja-JP" sz="3200" dirty="0"/>
              <a:t>2</a:t>
            </a:r>
            <a:r>
              <a:rPr lang="ja-JP" altLang="en-US" sz="3200" dirty="0"/>
              <a:t>人必要。</a:t>
            </a:r>
            <a:r>
              <a:rPr lang="en-US" altLang="ja-JP" sz="3200" dirty="0"/>
              <a:t>A</a:t>
            </a:r>
            <a:r>
              <a:rPr lang="ja-JP" altLang="en-US" sz="3200" dirty="0"/>
              <a:t>国の</a:t>
            </a:r>
            <a:r>
              <a:rPr lang="en-US" altLang="ja-JP" sz="3200" dirty="0"/>
              <a:t>Y</a:t>
            </a:r>
            <a:r>
              <a:rPr lang="ja-JP" altLang="en-US" sz="3200" dirty="0"/>
              <a:t>生産者は、コストパフォーマンスが良いので（＝労賃コストが低く、安い価格で販売できる）自分が</a:t>
            </a:r>
            <a:r>
              <a:rPr lang="en-US" altLang="ja-JP" sz="3200" dirty="0"/>
              <a:t>B</a:t>
            </a:r>
            <a:r>
              <a:rPr lang="ja-JP" altLang="en-US" sz="3200" dirty="0"/>
              <a:t>国の生産者に勝てると判断して、</a:t>
            </a:r>
            <a:r>
              <a:rPr lang="en-US" altLang="ja-JP" sz="3200" dirty="0"/>
              <a:t>Y</a:t>
            </a:r>
            <a:r>
              <a:rPr lang="ja-JP" altLang="en-US" sz="3200" dirty="0" err="1"/>
              <a:t>を増</a:t>
            </a:r>
            <a:r>
              <a:rPr lang="ja-JP" altLang="en-US" sz="3200" dirty="0"/>
              <a:t>産して</a:t>
            </a:r>
            <a:r>
              <a:rPr lang="en-US" altLang="ja-JP" sz="3200" dirty="0"/>
              <a:t>B</a:t>
            </a:r>
            <a:r>
              <a:rPr lang="ja-JP" altLang="en-US" sz="3200" dirty="0"/>
              <a:t>国に販売（輸出）するだろう。同様に、</a:t>
            </a:r>
            <a:r>
              <a:rPr lang="en-US" altLang="ja-JP" sz="3200" dirty="0"/>
              <a:t>B</a:t>
            </a:r>
            <a:r>
              <a:rPr lang="ja-JP" altLang="en-US" sz="3200" dirty="0"/>
              <a:t>国の</a:t>
            </a:r>
            <a:r>
              <a:rPr lang="en-US" altLang="ja-JP" sz="3200" dirty="0">
                <a:solidFill>
                  <a:srgbClr val="FF0000"/>
                </a:solidFill>
              </a:rPr>
              <a:t>X</a:t>
            </a:r>
            <a:r>
              <a:rPr lang="ja-JP" altLang="en-US" sz="3200" dirty="0"/>
              <a:t>財生産者も同様のことをする。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spTree>
    <p:extLst>
      <p:ext uri="{BB962C8B-B14F-4D97-AF65-F5344CB8AC3E}">
        <p14:creationId xmlns:p14="http://schemas.microsoft.com/office/powerpoint/2010/main" val="409280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800" dirty="0"/>
              <a:t>　</a:t>
            </a:r>
            <a:r>
              <a:rPr lang="ja-JP" altLang="en-US" sz="3600" dirty="0"/>
              <a:t>こうした競争の結果、労働者は、</a:t>
            </a:r>
            <a:r>
              <a:rPr lang="en-US" altLang="ja-JP" sz="3600" dirty="0"/>
              <a:t>A</a:t>
            </a:r>
            <a:r>
              <a:rPr lang="ja-JP" altLang="en-US" sz="3600" dirty="0"/>
              <a:t>国では</a:t>
            </a:r>
            <a:r>
              <a:rPr lang="en-US" altLang="ja-JP" sz="3600" dirty="0"/>
              <a:t>X</a:t>
            </a:r>
            <a:r>
              <a:rPr lang="ja-JP" altLang="en-US" sz="3600" dirty="0"/>
              <a:t>財部門から</a:t>
            </a:r>
            <a:r>
              <a:rPr lang="en-US" altLang="ja-JP" sz="3600" dirty="0"/>
              <a:t>Y</a:t>
            </a:r>
            <a:r>
              <a:rPr lang="ja-JP" altLang="en-US" sz="3600" dirty="0"/>
              <a:t>財部門に、</a:t>
            </a:r>
            <a:r>
              <a:rPr lang="en-US" altLang="ja-JP" sz="3600" dirty="0"/>
              <a:t>B</a:t>
            </a:r>
            <a:r>
              <a:rPr lang="ja-JP" altLang="en-US" sz="3600" dirty="0"/>
              <a:t>国では</a:t>
            </a:r>
            <a:r>
              <a:rPr lang="en-US" altLang="ja-JP" sz="3600" dirty="0"/>
              <a:t>Y</a:t>
            </a:r>
            <a:r>
              <a:rPr lang="ja-JP" altLang="en-US" sz="3600" dirty="0"/>
              <a:t>財部門から</a:t>
            </a:r>
            <a:r>
              <a:rPr lang="en-US" altLang="ja-JP" sz="3600" dirty="0"/>
              <a:t>X</a:t>
            </a:r>
            <a:r>
              <a:rPr lang="ja-JP" altLang="en-US" sz="3600" dirty="0"/>
              <a:t>財部門に移動することになる。その結果、</a:t>
            </a:r>
            <a:r>
              <a:rPr lang="en-US" altLang="ja-JP" sz="3600" dirty="0"/>
              <a:t>A</a:t>
            </a:r>
            <a:r>
              <a:rPr lang="ja-JP" altLang="en-US" sz="3600" dirty="0"/>
              <a:t>国では人口</a:t>
            </a:r>
            <a:r>
              <a:rPr lang="en-US" altLang="ja-JP" sz="3600" dirty="0"/>
              <a:t>8</a:t>
            </a:r>
            <a:r>
              <a:rPr lang="ja-JP" altLang="en-US" sz="3600" dirty="0"/>
              <a:t>人がすべて</a:t>
            </a:r>
            <a:r>
              <a:rPr lang="en-US" altLang="ja-JP" sz="3600" dirty="0"/>
              <a:t>Y</a:t>
            </a:r>
            <a:r>
              <a:rPr lang="ja-JP" altLang="en-US" sz="3600" dirty="0"/>
              <a:t>財を生産し、</a:t>
            </a:r>
            <a:r>
              <a:rPr lang="en-US" altLang="ja-JP" sz="3600" dirty="0"/>
              <a:t>B</a:t>
            </a:r>
            <a:r>
              <a:rPr lang="ja-JP" altLang="en-US" sz="3600" dirty="0"/>
              <a:t>国では人口</a:t>
            </a:r>
            <a:r>
              <a:rPr lang="en-US" altLang="ja-JP" sz="3600" dirty="0"/>
              <a:t>8</a:t>
            </a:r>
            <a:r>
              <a:rPr lang="ja-JP" altLang="en-US" sz="3600" dirty="0"/>
              <a:t>人がすべて</a:t>
            </a:r>
            <a:r>
              <a:rPr lang="en-US" altLang="ja-JP" sz="3600" dirty="0"/>
              <a:t>X</a:t>
            </a:r>
            <a:r>
              <a:rPr lang="ja-JP" altLang="en-US" sz="3600" dirty="0"/>
              <a:t>財を生産するに至ったとする。そうすれば、産出量は以下となる。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spTree>
    <p:extLst>
      <p:ext uri="{BB962C8B-B14F-4D97-AF65-F5344CB8AC3E}">
        <p14:creationId xmlns:p14="http://schemas.microsoft.com/office/powerpoint/2010/main" val="1516907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比較優位（比較生産費）と機会費用</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737099"/>
          </a:xfrm>
        </p:spPr>
        <p:txBody>
          <a:bodyPr>
            <a:normAutofit/>
          </a:bodyPr>
          <a:lstStyle/>
          <a:p>
            <a:pPr>
              <a:buClr>
                <a:srgbClr val="00B0F0"/>
              </a:buClr>
            </a:pPr>
            <a:r>
              <a:rPr lang="ja-JP" altLang="en-US" sz="2400" dirty="0"/>
              <a:t>表 </a:t>
            </a:r>
            <a:r>
              <a:rPr lang="en-US" altLang="ja-JP" sz="2400" dirty="0"/>
              <a:t>3</a:t>
            </a:r>
            <a:r>
              <a:rPr lang="ja-JP" altLang="en-US" sz="2400" dirty="0"/>
              <a:t>　</a:t>
            </a:r>
            <a:r>
              <a:rPr lang="en-US" altLang="ja-JP" sz="2400" dirty="0"/>
              <a:t>A</a:t>
            </a:r>
            <a:r>
              <a:rPr lang="ja-JP" altLang="en-US" sz="2400" dirty="0"/>
              <a:t>国では</a:t>
            </a:r>
            <a:r>
              <a:rPr lang="en-US" altLang="ja-JP" sz="2400" dirty="0"/>
              <a:t>Y</a:t>
            </a:r>
            <a:r>
              <a:rPr lang="ja-JP" altLang="en-US" sz="2400" dirty="0"/>
              <a:t>財に、</a:t>
            </a:r>
            <a:r>
              <a:rPr lang="en-US" altLang="ja-JP" sz="2400" dirty="0"/>
              <a:t>B</a:t>
            </a:r>
            <a:r>
              <a:rPr lang="ja-JP" altLang="en-US" sz="2400" dirty="0"/>
              <a:t>国では</a:t>
            </a:r>
            <a:r>
              <a:rPr lang="en-US" altLang="ja-JP" sz="2400" dirty="0"/>
              <a:t>X</a:t>
            </a:r>
            <a:r>
              <a:rPr lang="ja-JP" altLang="en-US" sz="2400" dirty="0"/>
              <a:t>財に特化した場合の産出量（単位：個）。</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表</a:t>
            </a:r>
            <a:r>
              <a:rPr lang="en-US" altLang="ja-JP" sz="2800" dirty="0"/>
              <a:t>2</a:t>
            </a:r>
            <a:r>
              <a:rPr lang="ja-JP" altLang="en-US" sz="2800" dirty="0"/>
              <a:t>で産出量の合計が</a:t>
            </a:r>
            <a:r>
              <a:rPr lang="en-US" altLang="ja-JP" sz="2800" dirty="0"/>
              <a:t>12</a:t>
            </a:r>
            <a:r>
              <a:rPr lang="ja-JP" altLang="en-US" sz="2800" dirty="0"/>
              <a:t>であったのと比較すると、</a:t>
            </a:r>
            <a:r>
              <a:rPr lang="en-US" altLang="ja-JP" sz="2800" dirty="0"/>
              <a:t>16</a:t>
            </a:r>
            <a:r>
              <a:rPr lang="ja-JP" altLang="en-US" sz="2800" dirty="0"/>
              <a:t>個になっていることに注目しよう。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713435338"/>
              </p:ext>
            </p:extLst>
          </p:nvPr>
        </p:nvGraphicFramePr>
        <p:xfrm>
          <a:off x="919164" y="2049937"/>
          <a:ext cx="5170486" cy="1953896"/>
        </p:xfrm>
        <a:graphic>
          <a:graphicData uri="http://schemas.openxmlformats.org/drawingml/2006/table">
            <a:tbl>
              <a:tblPr firstRow="1" firstCol="1" bandRow="1">
                <a:tableStyleId>{5940675A-B579-460E-94D1-54222C63F5DA}</a:tableStyleId>
              </a:tblPr>
              <a:tblGrid>
                <a:gridCol w="1352281">
                  <a:extLst>
                    <a:ext uri="{9D8B030D-6E8A-4147-A177-3AD203B41FA5}">
                      <a16:colId xmlns:a16="http://schemas.microsoft.com/office/drawing/2014/main" val="20000"/>
                    </a:ext>
                  </a:extLst>
                </a:gridCol>
                <a:gridCol w="1215625">
                  <a:extLst>
                    <a:ext uri="{9D8B030D-6E8A-4147-A177-3AD203B41FA5}">
                      <a16:colId xmlns:a16="http://schemas.microsoft.com/office/drawing/2014/main" val="20001"/>
                    </a:ext>
                  </a:extLst>
                </a:gridCol>
                <a:gridCol w="1301290">
                  <a:extLst>
                    <a:ext uri="{9D8B030D-6E8A-4147-A177-3AD203B41FA5}">
                      <a16:colId xmlns:a16="http://schemas.microsoft.com/office/drawing/2014/main" val="20002"/>
                    </a:ext>
                  </a:extLst>
                </a:gridCol>
                <a:gridCol w="1301290">
                  <a:extLst>
                    <a:ext uri="{9D8B030D-6E8A-4147-A177-3AD203B41FA5}">
                      <a16:colId xmlns:a16="http://schemas.microsoft.com/office/drawing/2014/main" val="20003"/>
                    </a:ext>
                  </a:extLst>
                </a:gridCol>
              </a:tblGrid>
              <a:tr h="488474">
                <a:tc>
                  <a:txBody>
                    <a:bodyPr/>
                    <a:lstStyle/>
                    <a:p>
                      <a:pPr algn="ctr">
                        <a:spcAft>
                          <a:spcPts val="0"/>
                        </a:spcAft>
                      </a:pPr>
                      <a:r>
                        <a:rPr lang="en-US" sz="2400" kern="100" dirty="0">
                          <a:solidFill>
                            <a:schemeClr val="bg1"/>
                          </a:solidFill>
                          <a:effectLst/>
                        </a:rPr>
                        <a:t> </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A</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sz="2400" kern="100" dirty="0">
                          <a:solidFill>
                            <a:schemeClr val="bg1"/>
                          </a:solidFill>
                          <a:effectLst/>
                        </a:rPr>
                        <a:t>B</a:t>
                      </a:r>
                      <a:r>
                        <a:rPr lang="ja-JP" sz="2400" kern="100" dirty="0">
                          <a:solidFill>
                            <a:schemeClr val="bg1"/>
                          </a:solidFill>
                          <a:effectLst/>
                        </a:rPr>
                        <a:t>国</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88474">
                <a:tc>
                  <a:txBody>
                    <a:bodyPr/>
                    <a:lstStyle/>
                    <a:p>
                      <a:pPr algn="ctr">
                        <a:spcAft>
                          <a:spcPts val="0"/>
                        </a:spcAft>
                      </a:pPr>
                      <a:r>
                        <a:rPr lang="en-US" sz="2400" kern="100" dirty="0">
                          <a:solidFill>
                            <a:schemeClr val="bg1"/>
                          </a:solidFill>
                          <a:effectLst/>
                        </a:rPr>
                        <a:t>X</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0</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88474">
                <a:tc>
                  <a:txBody>
                    <a:bodyPr/>
                    <a:lstStyle/>
                    <a:p>
                      <a:pPr algn="ctr">
                        <a:spcAft>
                          <a:spcPts val="0"/>
                        </a:spcAft>
                      </a:pPr>
                      <a:r>
                        <a:rPr lang="en-US" sz="2400" kern="100" dirty="0">
                          <a:solidFill>
                            <a:schemeClr val="bg1"/>
                          </a:solidFill>
                          <a:effectLst/>
                        </a:rPr>
                        <a:t>Y</a:t>
                      </a:r>
                      <a:r>
                        <a:rPr lang="ja-JP" sz="2400" kern="100" dirty="0">
                          <a:solidFill>
                            <a:schemeClr val="bg1"/>
                          </a:solidFill>
                          <a:effectLst/>
                        </a:rPr>
                        <a:t>財</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mn-lt"/>
                          <a:ea typeface="+mn-ea"/>
                          <a:cs typeface="+mn-cs"/>
                        </a:rPr>
                        <a:t>0</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8474">
                <a:tc>
                  <a:txBody>
                    <a:bodyPr/>
                    <a:lstStyle/>
                    <a:p>
                      <a:pPr algn="ctr">
                        <a:spcAft>
                          <a:spcPts val="0"/>
                        </a:spcAft>
                      </a:pPr>
                      <a:r>
                        <a:rPr lang="ja-JP" altLang="en-US"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合計</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rPr>
                        <a:t>8</a:t>
                      </a:r>
                      <a:endParaRPr lang="ja-JP" sz="2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US" alt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16</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2955455"/>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TotalTime>
  <Words>2482</Words>
  <Application>Microsoft Office PowerPoint</Application>
  <PresentationFormat>ワイド画面</PresentationFormat>
  <Paragraphs>296</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Calibri</vt:lpstr>
      <vt:lpstr>Century</vt:lpstr>
      <vt:lpstr>Century Gothic</vt:lpstr>
      <vt:lpstr>Wingdings 3</vt:lpstr>
      <vt:lpstr>スライス</vt:lpstr>
      <vt:lpstr>PowerPoint プレゼンテーション</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lpstr>比較優位（比較生産費）と機会費用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31</cp:revision>
  <dcterms:created xsi:type="dcterms:W3CDTF">2020-09-16T10:34:15Z</dcterms:created>
  <dcterms:modified xsi:type="dcterms:W3CDTF">2024-10-03T03:45:49Z</dcterms:modified>
</cp:coreProperties>
</file>