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40"/>
  </p:notesMasterIdLst>
  <p:sldIdLst>
    <p:sldId id="256" r:id="rId2"/>
    <p:sldId id="270" r:id="rId3"/>
    <p:sldId id="271" r:id="rId4"/>
    <p:sldId id="272" r:id="rId5"/>
    <p:sldId id="273" r:id="rId6"/>
    <p:sldId id="274" r:id="rId7"/>
    <p:sldId id="275" r:id="rId8"/>
    <p:sldId id="276" r:id="rId9"/>
    <p:sldId id="277" r:id="rId10"/>
    <p:sldId id="281" r:id="rId11"/>
    <p:sldId id="286" r:id="rId12"/>
    <p:sldId id="285" r:id="rId13"/>
    <p:sldId id="282" r:id="rId14"/>
    <p:sldId id="298" r:id="rId15"/>
    <p:sldId id="284" r:id="rId16"/>
    <p:sldId id="287" r:id="rId17"/>
    <p:sldId id="297" r:id="rId18"/>
    <p:sldId id="309" r:id="rId19"/>
    <p:sldId id="289" r:id="rId20"/>
    <p:sldId id="278" r:id="rId21"/>
    <p:sldId id="279" r:id="rId22"/>
    <p:sldId id="280" r:id="rId23"/>
    <p:sldId id="290" r:id="rId24"/>
    <p:sldId id="293" r:id="rId25"/>
    <p:sldId id="294" r:id="rId26"/>
    <p:sldId id="292" r:id="rId27"/>
    <p:sldId id="302" r:id="rId28"/>
    <p:sldId id="295" r:id="rId29"/>
    <p:sldId id="296" r:id="rId30"/>
    <p:sldId id="299" r:id="rId31"/>
    <p:sldId id="300" r:id="rId32"/>
    <p:sldId id="301" r:id="rId33"/>
    <p:sldId id="303" r:id="rId34"/>
    <p:sldId id="304" r:id="rId35"/>
    <p:sldId id="305" r:id="rId36"/>
    <p:sldId id="306" r:id="rId37"/>
    <p:sldId id="307" r:id="rId38"/>
    <p:sldId id="308" r:id="rId3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前田 淳" initials="前田" lastIdx="1" clrIdx="0">
    <p:extLst>
      <p:ext uri="{19B8F6BF-5375-455C-9EA6-DF929625EA0E}">
        <p15:presenceInfo xmlns:p15="http://schemas.microsoft.com/office/powerpoint/2012/main" userId="2097d3d64067a2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dgm:t>
        <a:bodyPr/>
        <a:lstStyle/>
        <a:p>
          <a:pPr algn="ctr" rtl="0"/>
          <a:r>
            <a:rPr kumimoji="1" lang="ja-JP" dirty="0"/>
            <a:t>経済学</a:t>
          </a:r>
          <a:r>
            <a:rPr kumimoji="1" lang="ja-JP" altLang="en-US" dirty="0"/>
            <a:t>（入門）</a:t>
          </a:r>
          <a:r>
            <a:rPr kumimoji="1" lang="en-US" altLang="ja-JP" dirty="0"/>
            <a:t>-03</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70449"/>
          <a:ext cx="7263107" cy="2069730"/>
        </a:xfrm>
        <a:prstGeom prst="roundRect">
          <a:avLst/>
        </a:prstGeom>
        <a:gradFill rotWithShape="0">
          <a:gsLst>
            <a:gs pos="0">
              <a:schemeClr val="accent3">
                <a:shade val="80000"/>
                <a:hueOff val="0"/>
                <a:satOff val="0"/>
                <a:lumOff val="0"/>
                <a:alphaOff val="0"/>
                <a:tint val="62000"/>
                <a:hueMod val="94000"/>
                <a:satMod val="140000"/>
                <a:lumMod val="11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2410" tIns="232410" rIns="232410" bIns="232410" numCol="1" spcCol="1270" anchor="ctr" anchorCtr="0">
          <a:noAutofit/>
        </a:bodyPr>
        <a:lstStyle/>
        <a:p>
          <a:pPr marL="0" lvl="0" indent="0" algn="ctr" defTabSz="2711450" rtl="0">
            <a:lnSpc>
              <a:spcPct val="90000"/>
            </a:lnSpc>
            <a:spcBef>
              <a:spcPct val="0"/>
            </a:spcBef>
            <a:spcAft>
              <a:spcPct val="35000"/>
            </a:spcAft>
            <a:buNone/>
          </a:pPr>
          <a:r>
            <a:rPr kumimoji="1" lang="ja-JP" sz="6100" kern="1200" dirty="0"/>
            <a:t>経済学</a:t>
          </a:r>
          <a:r>
            <a:rPr kumimoji="1" lang="ja-JP" altLang="en-US" sz="6100" kern="1200" dirty="0"/>
            <a:t>（入門）</a:t>
          </a:r>
          <a:r>
            <a:rPr kumimoji="1" lang="en-US" altLang="ja-JP" sz="6100" kern="1200" dirty="0"/>
            <a:t>-03</a:t>
          </a:r>
          <a:endParaRPr lang="ja-JP" sz="6100" kern="1200" dirty="0"/>
        </a:p>
      </dsp:txBody>
      <dsp:txXfrm>
        <a:off x="101036" y="571485"/>
        <a:ext cx="7061035"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2024/10/21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2172180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215614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154788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2273077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270644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3527688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2170144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1450183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3947961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137435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4279585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2557426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22</a:t>
            </a:fld>
            <a:endParaRPr kumimoji="1" lang="ja-JP" altLang="en-US"/>
          </a:p>
        </p:txBody>
      </p:sp>
    </p:spTree>
    <p:extLst>
      <p:ext uri="{BB962C8B-B14F-4D97-AF65-F5344CB8AC3E}">
        <p14:creationId xmlns:p14="http://schemas.microsoft.com/office/powerpoint/2010/main" val="3766844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23</a:t>
            </a:fld>
            <a:endParaRPr kumimoji="1" lang="ja-JP" altLang="en-US"/>
          </a:p>
        </p:txBody>
      </p:sp>
    </p:spTree>
    <p:extLst>
      <p:ext uri="{BB962C8B-B14F-4D97-AF65-F5344CB8AC3E}">
        <p14:creationId xmlns:p14="http://schemas.microsoft.com/office/powerpoint/2010/main" val="2861470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24</a:t>
            </a:fld>
            <a:endParaRPr kumimoji="1" lang="ja-JP" altLang="en-US"/>
          </a:p>
        </p:txBody>
      </p:sp>
    </p:spTree>
    <p:extLst>
      <p:ext uri="{BB962C8B-B14F-4D97-AF65-F5344CB8AC3E}">
        <p14:creationId xmlns:p14="http://schemas.microsoft.com/office/powerpoint/2010/main" val="4016802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25</a:t>
            </a:fld>
            <a:endParaRPr kumimoji="1" lang="ja-JP" altLang="en-US"/>
          </a:p>
        </p:txBody>
      </p:sp>
    </p:spTree>
    <p:extLst>
      <p:ext uri="{BB962C8B-B14F-4D97-AF65-F5344CB8AC3E}">
        <p14:creationId xmlns:p14="http://schemas.microsoft.com/office/powerpoint/2010/main" val="49146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26</a:t>
            </a:fld>
            <a:endParaRPr kumimoji="1" lang="ja-JP" altLang="en-US"/>
          </a:p>
        </p:txBody>
      </p:sp>
    </p:spTree>
    <p:extLst>
      <p:ext uri="{BB962C8B-B14F-4D97-AF65-F5344CB8AC3E}">
        <p14:creationId xmlns:p14="http://schemas.microsoft.com/office/powerpoint/2010/main" val="28288608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27</a:t>
            </a:fld>
            <a:endParaRPr kumimoji="1" lang="ja-JP" altLang="en-US"/>
          </a:p>
        </p:txBody>
      </p:sp>
    </p:spTree>
    <p:extLst>
      <p:ext uri="{BB962C8B-B14F-4D97-AF65-F5344CB8AC3E}">
        <p14:creationId xmlns:p14="http://schemas.microsoft.com/office/powerpoint/2010/main" val="397633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28</a:t>
            </a:fld>
            <a:endParaRPr kumimoji="1" lang="ja-JP" altLang="en-US"/>
          </a:p>
        </p:txBody>
      </p:sp>
    </p:spTree>
    <p:extLst>
      <p:ext uri="{BB962C8B-B14F-4D97-AF65-F5344CB8AC3E}">
        <p14:creationId xmlns:p14="http://schemas.microsoft.com/office/powerpoint/2010/main" val="469331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29</a:t>
            </a:fld>
            <a:endParaRPr kumimoji="1" lang="ja-JP" altLang="en-US"/>
          </a:p>
        </p:txBody>
      </p:sp>
    </p:spTree>
    <p:extLst>
      <p:ext uri="{BB962C8B-B14F-4D97-AF65-F5344CB8AC3E}">
        <p14:creationId xmlns:p14="http://schemas.microsoft.com/office/powerpoint/2010/main" val="383728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13993303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30</a:t>
            </a:fld>
            <a:endParaRPr kumimoji="1" lang="ja-JP" altLang="en-US"/>
          </a:p>
        </p:txBody>
      </p:sp>
    </p:spTree>
    <p:extLst>
      <p:ext uri="{BB962C8B-B14F-4D97-AF65-F5344CB8AC3E}">
        <p14:creationId xmlns:p14="http://schemas.microsoft.com/office/powerpoint/2010/main" val="4084010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31</a:t>
            </a:fld>
            <a:endParaRPr kumimoji="1" lang="ja-JP" altLang="en-US"/>
          </a:p>
        </p:txBody>
      </p:sp>
    </p:spTree>
    <p:extLst>
      <p:ext uri="{BB962C8B-B14F-4D97-AF65-F5344CB8AC3E}">
        <p14:creationId xmlns:p14="http://schemas.microsoft.com/office/powerpoint/2010/main" val="5436826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32</a:t>
            </a:fld>
            <a:endParaRPr kumimoji="1" lang="ja-JP" altLang="en-US"/>
          </a:p>
        </p:txBody>
      </p:sp>
    </p:spTree>
    <p:extLst>
      <p:ext uri="{BB962C8B-B14F-4D97-AF65-F5344CB8AC3E}">
        <p14:creationId xmlns:p14="http://schemas.microsoft.com/office/powerpoint/2010/main" val="20228146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33</a:t>
            </a:fld>
            <a:endParaRPr kumimoji="1" lang="ja-JP" altLang="en-US"/>
          </a:p>
        </p:txBody>
      </p:sp>
    </p:spTree>
    <p:extLst>
      <p:ext uri="{BB962C8B-B14F-4D97-AF65-F5344CB8AC3E}">
        <p14:creationId xmlns:p14="http://schemas.microsoft.com/office/powerpoint/2010/main" val="14607355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34</a:t>
            </a:fld>
            <a:endParaRPr kumimoji="1" lang="ja-JP" altLang="en-US"/>
          </a:p>
        </p:txBody>
      </p:sp>
    </p:spTree>
    <p:extLst>
      <p:ext uri="{BB962C8B-B14F-4D97-AF65-F5344CB8AC3E}">
        <p14:creationId xmlns:p14="http://schemas.microsoft.com/office/powerpoint/2010/main" val="9955107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35</a:t>
            </a:fld>
            <a:endParaRPr kumimoji="1" lang="ja-JP" altLang="en-US"/>
          </a:p>
        </p:txBody>
      </p:sp>
    </p:spTree>
    <p:extLst>
      <p:ext uri="{BB962C8B-B14F-4D97-AF65-F5344CB8AC3E}">
        <p14:creationId xmlns:p14="http://schemas.microsoft.com/office/powerpoint/2010/main" val="5489789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36</a:t>
            </a:fld>
            <a:endParaRPr kumimoji="1" lang="ja-JP" altLang="en-US"/>
          </a:p>
        </p:txBody>
      </p:sp>
    </p:spTree>
    <p:extLst>
      <p:ext uri="{BB962C8B-B14F-4D97-AF65-F5344CB8AC3E}">
        <p14:creationId xmlns:p14="http://schemas.microsoft.com/office/powerpoint/2010/main" val="468070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37</a:t>
            </a:fld>
            <a:endParaRPr kumimoji="1" lang="ja-JP" altLang="en-US"/>
          </a:p>
        </p:txBody>
      </p:sp>
    </p:spTree>
    <p:extLst>
      <p:ext uri="{BB962C8B-B14F-4D97-AF65-F5344CB8AC3E}">
        <p14:creationId xmlns:p14="http://schemas.microsoft.com/office/powerpoint/2010/main" val="669042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38</a:t>
            </a:fld>
            <a:endParaRPr kumimoji="1" lang="ja-JP" altLang="en-US"/>
          </a:p>
        </p:txBody>
      </p:sp>
    </p:spTree>
    <p:extLst>
      <p:ext uri="{BB962C8B-B14F-4D97-AF65-F5344CB8AC3E}">
        <p14:creationId xmlns:p14="http://schemas.microsoft.com/office/powerpoint/2010/main" val="328037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388203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107201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2990011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423946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2034031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47508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2">
                <a:lumMod val="40000"/>
                <a:lumOff val="60000"/>
              </a:schemeClr>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2024/10/21</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659682360"/>
              </p:ext>
            </p:extLst>
          </p:nvPr>
        </p:nvGraphicFramePr>
        <p:xfrm>
          <a:off x="2247747" y="1385830"/>
          <a:ext cx="7263107"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a:buClr>
                <a:srgbClr val="00B0F0"/>
              </a:buClr>
            </a:pPr>
            <a:r>
              <a:rPr lang="ja-JP" altLang="en-US" sz="2800" dirty="0"/>
              <a:t>　価格の変化に対して、需要がどう変化するかを知るうえで大切な概念が、</a:t>
            </a:r>
            <a:r>
              <a:rPr lang="ja-JP" altLang="en-US" sz="2800" dirty="0">
                <a:solidFill>
                  <a:srgbClr val="FF0000"/>
                </a:solidFill>
              </a:rPr>
              <a:t>所得効果</a:t>
            </a:r>
            <a:r>
              <a:rPr lang="ja-JP" altLang="en-US" sz="2800" dirty="0"/>
              <a:t>と</a:t>
            </a:r>
            <a:r>
              <a:rPr lang="ja-JP" altLang="en-US" sz="2800" dirty="0">
                <a:solidFill>
                  <a:srgbClr val="FF0000"/>
                </a:solidFill>
              </a:rPr>
              <a:t>代替効果</a:t>
            </a:r>
            <a:r>
              <a:rPr lang="ja-JP" altLang="en-US" sz="2800" dirty="0"/>
              <a:t>。</a:t>
            </a:r>
          </a:p>
          <a:p>
            <a:pPr marL="457200" indent="-457200">
              <a:buClr>
                <a:srgbClr val="00B0F0"/>
              </a:buClr>
              <a:buFont typeface="Wingdings" panose="05000000000000000000" pitchFamily="2" charset="2"/>
              <a:buChar char="p"/>
            </a:pPr>
            <a:r>
              <a:rPr lang="ja-JP" altLang="en-US" sz="2800" dirty="0"/>
              <a:t>所得効果＝①財の価格が低下したということは、名目（つまり生の金額上の）所得は同じでも、実質的に所得が増加したということであり、正常な財ならば需要が増える。②価格が不変で名目所得が増えた場合も、実質所得の増加と同じことであり、普通なら需要が増える。</a:t>
            </a:r>
          </a:p>
          <a:p>
            <a:pPr marL="457200" indent="-457200">
              <a:buClr>
                <a:srgbClr val="00B0F0"/>
              </a:buClr>
              <a:buFont typeface="Wingdings" panose="05000000000000000000" pitchFamily="2" charset="2"/>
              <a:buChar char="p"/>
            </a:pPr>
            <a:r>
              <a:rPr lang="ja-JP" altLang="en-US" sz="2800" dirty="0"/>
              <a:t>このような、実質所得の変化による需要の変化を所得効果という。</a:t>
            </a:r>
          </a:p>
          <a:p>
            <a:pPr marL="457200" indent="-457200">
              <a:buClr>
                <a:srgbClr val="00B0F0"/>
              </a:buClr>
              <a:buFont typeface="Wingdings" panose="05000000000000000000" pitchFamily="2" charset="2"/>
              <a:buChar char="p"/>
            </a:pPr>
            <a:r>
              <a:rPr lang="ja-JP" altLang="en-US" sz="2800" dirty="0"/>
              <a:t>所得が増えると（減ると）需要が増える（減る）財が、</a:t>
            </a:r>
            <a:r>
              <a:rPr lang="ja-JP" altLang="en-US" sz="2800" dirty="0">
                <a:solidFill>
                  <a:srgbClr val="FF0000"/>
                </a:solidFill>
              </a:rPr>
              <a:t>正常財</a:t>
            </a:r>
            <a:r>
              <a:rPr lang="ja-JP" altLang="en-US" sz="2800" dirty="0"/>
              <a:t>（上級財）。所得が増えると（減ると）需要が減る（増える）財が、</a:t>
            </a:r>
            <a:r>
              <a:rPr lang="ja-JP" altLang="en-US" sz="2800" dirty="0">
                <a:solidFill>
                  <a:srgbClr val="FF0000"/>
                </a:solidFill>
              </a:rPr>
              <a:t>劣等財</a:t>
            </a:r>
            <a:r>
              <a:rPr lang="ja-JP" altLang="en-US" sz="2800" dirty="0"/>
              <a:t>（下級財）。</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spTree>
    <p:extLst>
      <p:ext uri="{BB962C8B-B14F-4D97-AF65-F5344CB8AC3E}">
        <p14:creationId xmlns:p14="http://schemas.microsoft.com/office/powerpoint/2010/main" val="398164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a:t>たとえば、朝ご飯をバナナですませていた人が、収入</a:t>
            </a:r>
            <a:r>
              <a:rPr lang="ja-JP" altLang="en-US" sz="2800" dirty="0"/>
              <a:t>が増えた</a:t>
            </a:r>
            <a:r>
              <a:rPr lang="ja-JP" altLang="en-US" sz="2800"/>
              <a:t>ので、駅前</a:t>
            </a:r>
            <a:r>
              <a:rPr lang="ja-JP" altLang="en-US" sz="2800" dirty="0"/>
              <a:t>のレストランでモーニングを食べるようになったとする。この場合、モーニングが正常財、バナナが劣等財。</a:t>
            </a:r>
          </a:p>
          <a:p>
            <a:pPr marL="457200" indent="-457200">
              <a:buClr>
                <a:srgbClr val="00B0F0"/>
              </a:buClr>
              <a:buFont typeface="Wingdings" panose="05000000000000000000" pitchFamily="2" charset="2"/>
              <a:buChar char="p"/>
            </a:pPr>
            <a:r>
              <a:rPr lang="ja-JP" altLang="en-US" sz="2800" dirty="0"/>
              <a:t>収入が減ったので、カフェでコーヒーを飲むのを節約して、コンビニのコーヒーを買うようになったとすると、カフェのコーヒーが正常財、コンビニのコーヒーが劣等財。</a:t>
            </a:r>
          </a:p>
          <a:p>
            <a:pPr>
              <a:buClr>
                <a:srgbClr val="00B0F0"/>
              </a:buClr>
            </a:pPr>
            <a:r>
              <a:rPr lang="en-US" altLang="ja-JP" sz="2400" dirty="0"/>
              <a:t>※</a:t>
            </a:r>
            <a:r>
              <a:rPr lang="ja-JP" altLang="en-US" sz="2400" dirty="0"/>
              <a:t>コンビニのコーヒーが財として劣っているという意味ではない。あくまで説明の便宜上の特殊な想定。実際、各コンビニのコーヒーはとても美味しいのです。</a:t>
            </a:r>
          </a:p>
          <a:p>
            <a:pPr>
              <a:buClr>
                <a:srgbClr val="00B0F0"/>
              </a:buClr>
            </a:pPr>
            <a:endParaRPr lang="ja-JP" altLang="en-US" sz="2000" dirty="0"/>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101231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代替効果＝ある財</a:t>
            </a:r>
            <a:r>
              <a:rPr lang="en-US" altLang="ja-JP" sz="2800" dirty="0"/>
              <a:t>A</a:t>
            </a:r>
            <a:r>
              <a:rPr lang="ja-JP" altLang="en-US" sz="2800" dirty="0"/>
              <a:t>と</a:t>
            </a:r>
            <a:r>
              <a:rPr lang="en-US" altLang="ja-JP" sz="2800" dirty="0"/>
              <a:t>B</a:t>
            </a:r>
            <a:r>
              <a:rPr lang="ja-JP" altLang="en-US" sz="2800" dirty="0"/>
              <a:t>があるときに、</a:t>
            </a:r>
            <a:r>
              <a:rPr lang="en-US" altLang="ja-JP" sz="2800" dirty="0"/>
              <a:t>A</a:t>
            </a:r>
            <a:r>
              <a:rPr lang="ja-JP" altLang="en-US" sz="2800" dirty="0"/>
              <a:t>の価格が低下した結果、</a:t>
            </a:r>
            <a:r>
              <a:rPr lang="en-US" altLang="ja-JP" sz="2800" dirty="0"/>
              <a:t>A</a:t>
            </a:r>
            <a:r>
              <a:rPr lang="ja-JP" altLang="en-US" sz="2800" dirty="0"/>
              <a:t>の需要が増えて</a:t>
            </a:r>
            <a:r>
              <a:rPr lang="en-US" altLang="ja-JP" sz="2800" dirty="0"/>
              <a:t>B</a:t>
            </a:r>
            <a:r>
              <a:rPr lang="ja-JP" altLang="en-US" sz="2800" dirty="0"/>
              <a:t>の需要が減ったとする。このように、相対価格の変化によって起きる需要の変化のことを代替効果という。</a:t>
            </a:r>
          </a:p>
          <a:p>
            <a:pPr marL="457200" indent="-457200">
              <a:buClr>
                <a:srgbClr val="00B0F0"/>
              </a:buClr>
              <a:buFont typeface="Wingdings" panose="05000000000000000000" pitchFamily="2" charset="2"/>
              <a:buChar char="p"/>
            </a:pPr>
            <a:r>
              <a:rPr lang="ja-JP" altLang="en-US" sz="2800" dirty="0"/>
              <a:t>たとえば、牡蠣鍋が大好きな人を想定する。牡蠣が値上がりすれば、牡蠣の量を減らして豆腐の量を増やすといった変化が起きる。</a:t>
            </a:r>
          </a:p>
          <a:p>
            <a:pPr marL="457200" indent="-457200">
              <a:buClr>
                <a:srgbClr val="00B0F0"/>
              </a:buClr>
              <a:buFont typeface="Wingdings" panose="05000000000000000000" pitchFamily="2" charset="2"/>
              <a:buChar char="p"/>
            </a:pPr>
            <a:r>
              <a:rPr lang="ja-JP" altLang="en-US" sz="2800" dirty="0"/>
              <a:t>牡蠣鍋を楽しむうえで、牡蠣の値上がり前と同じ効用（消費による楽しみや満足感）をできるだけ保とうとして、牡蠣を減らして豆腐を増やした、と言い換えることができる。</a:t>
            </a:r>
          </a:p>
          <a:p>
            <a:pPr marL="457200" indent="-457200">
              <a:buClr>
                <a:srgbClr val="00B0F0"/>
              </a:buClr>
              <a:buFont typeface="Wingdings" panose="05000000000000000000" pitchFamily="2" charset="2"/>
              <a:buChar char="p"/>
            </a:pPr>
            <a:r>
              <a:rPr lang="ja-JP" altLang="en-US" sz="2800" dirty="0"/>
              <a:t>相対価格の変化によって起きるこのような消費行動（需要）の変化を代替効果という。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spTree>
    <p:extLst>
      <p:ext uri="{BB962C8B-B14F-4D97-AF65-F5344CB8AC3E}">
        <p14:creationId xmlns:p14="http://schemas.microsoft.com/office/powerpoint/2010/main" val="307407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a:t>
            </a:r>
            <a:r>
              <a:rPr lang="ja-JP" altLang="en-US" sz="2800" dirty="0"/>
              <a:t>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800" dirty="0"/>
              <a:t>たとえば、上の牡蠣鍋の例。牡蠣が値上がりした（豆腐の価格は変わらない）場合、①牡蠣が減って豆腐が増えるものの牡蠣鍋のための支出額が不変というケースよりも、②牡蠣を減らして豆腐を増やしつつ（代替効果）、その冬の牡蠣鍋の回数を減らす（所得効果）人も多いだろう。</a:t>
            </a:r>
          </a:p>
          <a:p>
            <a:pPr marL="457200" indent="-457200">
              <a:buClr>
                <a:srgbClr val="00B0F0"/>
              </a:buClr>
              <a:buFont typeface="Wingdings" panose="05000000000000000000" pitchFamily="2" charset="2"/>
              <a:buChar char="p"/>
            </a:pPr>
            <a:r>
              <a:rPr lang="ja-JP" altLang="en-US" sz="2800" dirty="0"/>
              <a:t>つまり、牡蠣だけに注目すると、牡蠣の値上がりによって豆腐に代替されるという需要減（代替効果）と、購入自体を手控えるという需要減（所得効果）が複合して起きるのだ。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676701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400" dirty="0"/>
              <a:t>他の例：新型</a:t>
            </a:r>
            <a:r>
              <a:rPr lang="en-US" altLang="ja-JP" sz="2400" dirty="0"/>
              <a:t>iPhone</a:t>
            </a:r>
            <a:r>
              <a:rPr lang="ja-JP" altLang="en-US" sz="2400" dirty="0"/>
              <a:t>の値引きセールをしたところ、例月よりも売り上げがアップしたとする。このセール期間中に新型</a:t>
            </a:r>
            <a:r>
              <a:rPr lang="en-US" altLang="ja-JP" sz="2400" dirty="0"/>
              <a:t>iPhone</a:t>
            </a:r>
            <a:r>
              <a:rPr lang="ja-JP" altLang="en-US" sz="2400" dirty="0"/>
              <a:t>を購入した人の中には、もともと買おうと思っていたところ、たまたまセール期間だったという人を除いて、セールで</a:t>
            </a:r>
            <a:r>
              <a:rPr lang="ja-JP" altLang="en-US" sz="2400" dirty="0">
                <a:solidFill>
                  <a:srgbClr val="FF0000"/>
                </a:solidFill>
              </a:rPr>
              <a:t>安いから購入した</a:t>
            </a:r>
            <a:r>
              <a:rPr lang="ja-JP" altLang="en-US" sz="2400" dirty="0"/>
              <a:t>という人がいるはず。</a:t>
            </a:r>
          </a:p>
          <a:p>
            <a:pPr marL="457200" indent="-457200">
              <a:buClr>
                <a:srgbClr val="00B0F0"/>
              </a:buClr>
              <a:buFont typeface="Wingdings" panose="05000000000000000000" pitchFamily="2" charset="2"/>
              <a:buChar char="p"/>
            </a:pPr>
            <a:r>
              <a:rPr lang="ja-JP" altLang="en-US" sz="2400" dirty="0"/>
              <a:t>その人たちは大きくわけると、①まだ買い替えるつもりはなかったが、セールで安くなっていて、</a:t>
            </a:r>
            <a:r>
              <a:rPr lang="ja-JP" altLang="en-US" sz="2400" dirty="0">
                <a:solidFill>
                  <a:srgbClr val="FF0000"/>
                </a:solidFill>
              </a:rPr>
              <a:t>収入と比べて割安感を持った</a:t>
            </a:r>
            <a:r>
              <a:rPr lang="ja-JP" altLang="en-US" sz="2400" dirty="0"/>
              <a:t>ので買った人、②新型は高いので他の携帯を買う予定だったが、新型がセールで安くなったので、そちらを買うことにした人、となる。</a:t>
            </a:r>
          </a:p>
          <a:p>
            <a:pPr marL="457200" indent="-457200">
              <a:buClr>
                <a:srgbClr val="00B0F0"/>
              </a:buClr>
              <a:buFont typeface="Wingdings" panose="05000000000000000000" pitchFamily="2" charset="2"/>
              <a:buChar char="p"/>
            </a:pPr>
            <a:r>
              <a:rPr lang="ja-JP" altLang="en-US" sz="2400" dirty="0"/>
              <a:t>①が所得効果。安くなったので、実質所得が上がったのだ。</a:t>
            </a:r>
          </a:p>
          <a:p>
            <a:pPr marL="457200" indent="-457200">
              <a:buClr>
                <a:srgbClr val="00B0F0"/>
              </a:buClr>
              <a:buFont typeface="Wingdings" panose="05000000000000000000" pitchFamily="2" charset="2"/>
              <a:buChar char="p"/>
            </a:pPr>
            <a:r>
              <a:rPr lang="ja-JP" altLang="en-US" sz="2400" dirty="0"/>
              <a:t>②が代替効果。他の財から乗り換えたのだ。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spTree>
    <p:extLst>
      <p:ext uri="{BB962C8B-B14F-4D97-AF65-F5344CB8AC3E}">
        <p14:creationId xmlns:p14="http://schemas.microsoft.com/office/powerpoint/2010/main" val="2809807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000" dirty="0"/>
              <a:t>　</a:t>
            </a:r>
            <a:r>
              <a:rPr lang="ja-JP" altLang="en-US" sz="2400" dirty="0"/>
              <a:t>つぎに、</a:t>
            </a:r>
            <a:r>
              <a:rPr lang="ja-JP" altLang="en-US" sz="2400" dirty="0">
                <a:solidFill>
                  <a:srgbClr val="FF0000"/>
                </a:solidFill>
              </a:rPr>
              <a:t>ギッフェン財</a:t>
            </a:r>
            <a:r>
              <a:rPr lang="ja-JP" altLang="en-US" sz="2400" dirty="0"/>
              <a:t>について。これは、下記のような特殊な劣等財のこと。</a:t>
            </a:r>
          </a:p>
          <a:p>
            <a:pPr marL="457200" indent="-457200">
              <a:buClr>
                <a:srgbClr val="00B0F0"/>
              </a:buClr>
              <a:buFont typeface="Wingdings" panose="05000000000000000000" pitchFamily="2" charset="2"/>
              <a:buChar char="p"/>
            </a:pPr>
            <a:r>
              <a:rPr lang="ja-JP" altLang="en-US" sz="2000" dirty="0"/>
              <a:t>劣等財（下級財）の中で、所得効果が代替効果よりも大きい財のことをギッフェン財という。</a:t>
            </a:r>
          </a:p>
          <a:p>
            <a:pPr marL="457200" indent="-457200">
              <a:buClr>
                <a:srgbClr val="00B0F0"/>
              </a:buClr>
              <a:buFont typeface="Wingdings" panose="05000000000000000000" pitchFamily="2" charset="2"/>
              <a:buChar char="p"/>
            </a:pPr>
            <a:r>
              <a:rPr lang="ja-JP" altLang="en-US" sz="2000" dirty="0"/>
              <a:t>劣等財をもう一度説明する。（実質）所得の増加（減少）によって起きる需要の変化について：正常財では、所得の増加は需要を増やし、所得の減少は需要を減らす。</a:t>
            </a:r>
            <a:r>
              <a:rPr lang="ja-JP" altLang="en-US" sz="2000" dirty="0">
                <a:solidFill>
                  <a:srgbClr val="FF0000"/>
                </a:solidFill>
              </a:rPr>
              <a:t>劣等財では、</a:t>
            </a:r>
            <a:r>
              <a:rPr lang="ja-JP" altLang="en-US" sz="2000" dirty="0"/>
              <a:t>所得の増加は需要を減らし、</a:t>
            </a:r>
            <a:r>
              <a:rPr lang="ja-JP" altLang="en-US" sz="2000" dirty="0">
                <a:solidFill>
                  <a:srgbClr val="FF0000"/>
                </a:solidFill>
              </a:rPr>
              <a:t>所得の減少は需要を増やす。</a:t>
            </a:r>
          </a:p>
          <a:p>
            <a:pPr marL="457200" indent="-457200">
              <a:buClr>
                <a:srgbClr val="00B0F0"/>
              </a:buClr>
              <a:buFont typeface="Wingdings" panose="05000000000000000000" pitchFamily="2" charset="2"/>
              <a:buChar char="p"/>
            </a:pPr>
            <a:r>
              <a:rPr lang="ja-JP" altLang="en-US" sz="2000" dirty="0"/>
              <a:t>よって、所得効果のみに着目すれば、劣等財の</a:t>
            </a:r>
            <a:r>
              <a:rPr lang="ja-JP" altLang="en-US" sz="2000" dirty="0">
                <a:solidFill>
                  <a:srgbClr val="FF0000"/>
                </a:solidFill>
              </a:rPr>
              <a:t>価格の上昇</a:t>
            </a:r>
            <a:r>
              <a:rPr lang="ja-JP" altLang="en-US" sz="2000" dirty="0"/>
              <a:t>は、実質</a:t>
            </a:r>
            <a:r>
              <a:rPr lang="ja-JP" altLang="en-US" sz="2000" dirty="0">
                <a:solidFill>
                  <a:srgbClr val="FF0000"/>
                </a:solidFill>
              </a:rPr>
              <a:t>所得の減少</a:t>
            </a:r>
            <a:r>
              <a:rPr lang="ja-JP" altLang="en-US" sz="2000" dirty="0"/>
              <a:t>なので、需要を増やす（プラスの所得効果）。</a:t>
            </a:r>
          </a:p>
          <a:p>
            <a:pPr marL="457200" indent="-457200">
              <a:buClr>
                <a:srgbClr val="00B0F0"/>
              </a:buClr>
              <a:buFont typeface="Wingdings" panose="05000000000000000000" pitchFamily="2" charset="2"/>
              <a:buChar char="p"/>
            </a:pPr>
            <a:r>
              <a:rPr lang="ja-JP" altLang="en-US" sz="2000" dirty="0"/>
              <a:t>劣等財の価格の上昇は、同時に、代替効果も生み出すので、他の財への乗り換えが起きる。つまり、その劣等財への</a:t>
            </a:r>
            <a:r>
              <a:rPr lang="ja-JP" altLang="en-US" sz="2000" dirty="0">
                <a:solidFill>
                  <a:srgbClr val="FF0000"/>
                </a:solidFill>
              </a:rPr>
              <a:t>需要を減らす</a:t>
            </a:r>
            <a:r>
              <a:rPr lang="ja-JP" altLang="en-US" sz="2000" dirty="0"/>
              <a:t>（マイナスの代替効果）。</a:t>
            </a:r>
          </a:p>
          <a:p>
            <a:pPr marL="457200" indent="-457200">
              <a:buClr>
                <a:srgbClr val="00B0F0"/>
              </a:buClr>
              <a:buFont typeface="Wingdings" panose="05000000000000000000" pitchFamily="2" charset="2"/>
              <a:buChar char="p"/>
            </a:pPr>
            <a:r>
              <a:rPr lang="ja-JP" altLang="en-US" sz="2000" dirty="0"/>
              <a:t>所得効果と代替効果は複合して作用する。通常の財は、代替効果が所得効果よりも大きいので、通常の（つまり</a:t>
            </a:r>
            <a:r>
              <a:rPr lang="ja-JP" altLang="en-US" sz="2000" u="sng" dirty="0"/>
              <a:t>ギッフェン財ではない）劣等財の価格上昇は、総体としてはそれへの需要を減らす。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spTree>
    <p:extLst>
      <p:ext uri="{BB962C8B-B14F-4D97-AF65-F5344CB8AC3E}">
        <p14:creationId xmlns:p14="http://schemas.microsoft.com/office/powerpoint/2010/main" val="246189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600" dirty="0"/>
              <a:t>たとえば、朝食をたびたびバナナで済ませていた人々にとって、バナナの値上がりは、シリアルへの代替を引き起こす（代替効果）。しかし、シリアルばかりでは飽きるので、高くなったバナナもときには食べざるをえない。そうすると、一ヵ月の食費が（バナナの値上がりによって）以前よりも大きくなったと感じて、外食を減らしてバナナを朝には食べざるを得ない日が増える人もいるだろう（劣等財としての所得効果。つまり、値上がりが需要の増加をもたらす）。</a:t>
            </a:r>
          </a:p>
          <a:p>
            <a:pPr marL="342900" indent="-342900">
              <a:buClr>
                <a:srgbClr val="00B0F0"/>
              </a:buClr>
              <a:buFont typeface="Wingdings" panose="05000000000000000000" pitchFamily="2" charset="2"/>
              <a:buChar char="p"/>
            </a:pPr>
            <a:r>
              <a:rPr lang="ja-JP" altLang="en-US" sz="2600" dirty="0"/>
              <a:t>通常は、バナナからシリアルに乗り換えれば済むことなので、こうした代替行動の方が、高いバナナをあえて食べること（所得効果）よりも多いだろう。つまり、</a:t>
            </a:r>
            <a:r>
              <a:rPr lang="ja-JP" altLang="en-US" sz="2600" u="sng" dirty="0"/>
              <a:t>通常の劣等財としてのバナナの値上がりは、総体としてはバナナへの需要を減らす。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spTree>
    <p:extLst>
      <p:ext uri="{BB962C8B-B14F-4D97-AF65-F5344CB8AC3E}">
        <p14:creationId xmlns:p14="http://schemas.microsoft.com/office/powerpoint/2010/main" val="90564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800" dirty="0"/>
              <a:t>ところが、アレルギーその他健康上の理由などで、シリアルなどバナナ以外の朝食が食べられない人がいるとする。その人は、バナナが値上がりしたからといって、</a:t>
            </a:r>
            <a:r>
              <a:rPr lang="ja-JP" altLang="en-US" sz="2800" dirty="0">
                <a:solidFill>
                  <a:srgbClr val="FF0000"/>
                </a:solidFill>
              </a:rPr>
              <a:t>あまり代替行動は取れない</a:t>
            </a:r>
            <a:r>
              <a:rPr lang="ja-JP" altLang="en-US" sz="2800" dirty="0"/>
              <a:t>。</a:t>
            </a:r>
          </a:p>
          <a:p>
            <a:pPr marL="342900" indent="-342900">
              <a:buClr>
                <a:srgbClr val="00B0F0"/>
              </a:buClr>
              <a:buFont typeface="Wingdings" panose="05000000000000000000" pitchFamily="2" charset="2"/>
              <a:buChar char="p"/>
            </a:pPr>
            <a:r>
              <a:rPr lang="ja-JP" altLang="en-US" sz="2800" dirty="0"/>
              <a:t>よって、仕方なくバナナを食べ続けることになる。高いバナナを買わなければならないので、その分、昼食・夕食への支出を減らさざるを得ず、栄養を保つためにはバナナの消費を増やすことになる（劣等財としての所得効果）。</a:t>
            </a:r>
          </a:p>
          <a:p>
            <a:pPr marL="342900" indent="-342900">
              <a:buClr>
                <a:srgbClr val="00B0F0"/>
              </a:buClr>
              <a:buFont typeface="Wingdings" panose="05000000000000000000" pitchFamily="2" charset="2"/>
              <a:buChar char="p"/>
            </a:pPr>
            <a:r>
              <a:rPr lang="ja-JP" altLang="en-US" sz="2800" dirty="0"/>
              <a:t>この人にとっては</a:t>
            </a:r>
            <a:r>
              <a:rPr lang="ja-JP" altLang="en-US" sz="2800" dirty="0">
                <a:solidFill>
                  <a:srgbClr val="FF0000"/>
                </a:solidFill>
              </a:rPr>
              <a:t>代替効果よりも劣等財としての所得効果が大きい</a:t>
            </a:r>
            <a:r>
              <a:rPr lang="ja-JP" altLang="en-US" sz="2800" dirty="0"/>
              <a:t>ので、総体としては、</a:t>
            </a:r>
            <a:r>
              <a:rPr lang="ja-JP" altLang="en-US" sz="2800" u="sng" dirty="0"/>
              <a:t>バナナの値上がりはバナナへの需要を増やしてしまう</a:t>
            </a:r>
            <a:r>
              <a:rPr lang="ja-JP" altLang="en-US" sz="2800" dirty="0"/>
              <a:t>のである。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spTree>
    <p:extLst>
      <p:ext uri="{BB962C8B-B14F-4D97-AF65-F5344CB8AC3E}">
        <p14:creationId xmlns:p14="http://schemas.microsoft.com/office/powerpoint/2010/main" val="356637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8348"/>
            <a:ext cx="11518900" cy="5125951"/>
          </a:xfrm>
        </p:spPr>
        <p:txBody>
          <a:bodyPr>
            <a:normAutofit/>
          </a:bodyPr>
          <a:lstStyle/>
          <a:p>
            <a:pPr marL="342900" indent="-342900">
              <a:buClr>
                <a:srgbClr val="00B0F0"/>
              </a:buClr>
              <a:buFont typeface="Wingdings" panose="05000000000000000000" pitchFamily="2" charset="2"/>
              <a:buChar char="p"/>
            </a:pPr>
            <a:r>
              <a:rPr lang="ja-JP" altLang="en-US" sz="2800" dirty="0"/>
              <a:t>図式化してまとめると、</a:t>
            </a:r>
          </a:p>
          <a:p>
            <a:pPr marL="342900" indent="-342900">
              <a:buClr>
                <a:srgbClr val="00B0F0"/>
              </a:buClr>
              <a:buFont typeface="Wingdings" panose="05000000000000000000" pitchFamily="2" charset="2"/>
              <a:buChar char="p"/>
            </a:pPr>
            <a:r>
              <a:rPr lang="ja-JP" altLang="en-US" sz="2800" dirty="0"/>
              <a:t>バナナ（所得が減ると需要が増える、劣等財）←→シリアル</a:t>
            </a:r>
          </a:p>
          <a:p>
            <a:pPr>
              <a:buClr>
                <a:srgbClr val="00B0F0"/>
              </a:buClr>
            </a:pPr>
            <a:r>
              <a:rPr lang="ja-JP" altLang="en-US" sz="2800" dirty="0"/>
              <a:t>　　　　　　　　　　　　　　　　　　　　　バナナの</a:t>
            </a:r>
            <a:r>
              <a:rPr lang="ja-JP" altLang="en-US" sz="2800" dirty="0">
                <a:solidFill>
                  <a:srgbClr val="FF0000"/>
                </a:solidFill>
              </a:rPr>
              <a:t>消費減（</a:t>
            </a:r>
            <a:r>
              <a:rPr lang="en-US" altLang="ja-JP" sz="2800" dirty="0">
                <a:solidFill>
                  <a:srgbClr val="FF0000"/>
                </a:solidFill>
              </a:rPr>
              <a:t>A</a:t>
            </a:r>
            <a:r>
              <a:rPr lang="ja-JP" altLang="en-US" sz="2800" dirty="0">
                <a:solidFill>
                  <a:srgbClr val="FF0000"/>
                </a:solidFill>
              </a:rPr>
              <a:t>）</a:t>
            </a:r>
          </a:p>
          <a:p>
            <a:pPr>
              <a:buClr>
                <a:srgbClr val="00B0F0"/>
              </a:buClr>
            </a:pPr>
            <a:r>
              <a:rPr lang="ja-JP" altLang="en-US" sz="2800" dirty="0"/>
              <a:t>　　　　　　　　　　　　　　　　　　　　　シリアルの消費増</a:t>
            </a:r>
            <a:endParaRPr lang="en-US" altLang="ja-JP" sz="2800" dirty="0"/>
          </a:p>
          <a:p>
            <a:pPr marL="342900" indent="-342900">
              <a:buClr>
                <a:srgbClr val="00B0F0"/>
              </a:buClr>
              <a:buFont typeface="Wingdings" panose="05000000000000000000" pitchFamily="2" charset="2"/>
              <a:buChar char="p"/>
            </a:pPr>
            <a:r>
              <a:rPr lang="ja-JP" altLang="en-US" sz="2800" dirty="0"/>
              <a:t>バナナの値上がり⇒代替効果</a:t>
            </a:r>
            <a:endParaRPr lang="en-US" altLang="ja-JP" sz="2800" dirty="0"/>
          </a:p>
          <a:p>
            <a:pPr>
              <a:buClr>
                <a:srgbClr val="00B0F0"/>
              </a:buClr>
            </a:pPr>
            <a:r>
              <a:rPr lang="ja-JP" altLang="en-US" sz="2800" dirty="0"/>
              <a:t>　　　　　⇒（実質）所得効果</a:t>
            </a:r>
          </a:p>
          <a:p>
            <a:pPr>
              <a:buClr>
                <a:srgbClr val="00B0F0"/>
              </a:buClr>
            </a:pPr>
            <a:r>
              <a:rPr lang="ja-JP" altLang="en-US" sz="2800" dirty="0"/>
              <a:t>　　　　　　　　　　　　　　　　　　　　　バナナの</a:t>
            </a:r>
            <a:r>
              <a:rPr lang="ja-JP" altLang="en-US" sz="2800" dirty="0">
                <a:solidFill>
                  <a:srgbClr val="FF0000"/>
                </a:solidFill>
              </a:rPr>
              <a:t>消費増（</a:t>
            </a:r>
            <a:r>
              <a:rPr lang="en-US" altLang="ja-JP" sz="2800" dirty="0">
                <a:solidFill>
                  <a:srgbClr val="FF0000"/>
                </a:solidFill>
              </a:rPr>
              <a:t>B</a:t>
            </a:r>
            <a:r>
              <a:rPr lang="ja-JP" altLang="en-US" sz="2800" dirty="0">
                <a:solidFill>
                  <a:srgbClr val="FF0000"/>
                </a:solidFill>
              </a:rPr>
              <a:t>）</a:t>
            </a:r>
          </a:p>
          <a:p>
            <a:pPr>
              <a:buClr>
                <a:srgbClr val="00B0F0"/>
              </a:buClr>
            </a:pPr>
            <a:r>
              <a:rPr lang="ja-JP" altLang="en-US" sz="2800" dirty="0"/>
              <a:t>　　　　　　　　　　　　　　　　　　　　　シリアルの消費減</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cxnSp>
        <p:nvCxnSpPr>
          <p:cNvPr id="6" name="直線矢印コネクタ 5">
            <a:extLst>
              <a:ext uri="{FF2B5EF4-FFF2-40B4-BE49-F238E27FC236}">
                <a16:creationId xmlns:a16="http://schemas.microsoft.com/office/drawing/2014/main" id="{A1916414-9C15-4E87-83F0-8B05B70A8538}"/>
              </a:ext>
            </a:extLst>
          </p:cNvPr>
          <p:cNvCxnSpPr>
            <a:cxnSpLocks/>
          </p:cNvCxnSpPr>
          <p:nvPr/>
        </p:nvCxnSpPr>
        <p:spPr>
          <a:xfrm flipV="1">
            <a:off x="5519651" y="2909455"/>
            <a:ext cx="2144684" cy="107234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93498E2-A728-41EE-B75A-2AF2C184B87B}"/>
              </a:ext>
            </a:extLst>
          </p:cNvPr>
          <p:cNvCxnSpPr>
            <a:cxnSpLocks/>
          </p:cNvCxnSpPr>
          <p:nvPr/>
        </p:nvCxnSpPr>
        <p:spPr>
          <a:xfrm flipV="1">
            <a:off x="5519651" y="3499658"/>
            <a:ext cx="2211185" cy="48213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360EBD80-8BA1-41E6-B953-D649063F7E0A}"/>
              </a:ext>
            </a:extLst>
          </p:cNvPr>
          <p:cNvCxnSpPr>
            <a:cxnSpLocks/>
          </p:cNvCxnSpPr>
          <p:nvPr/>
        </p:nvCxnSpPr>
        <p:spPr>
          <a:xfrm>
            <a:off x="5418806" y="4687225"/>
            <a:ext cx="2179027" cy="45835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DC30F0DB-DDED-465F-9442-0337C1B6B5C0}"/>
              </a:ext>
            </a:extLst>
          </p:cNvPr>
          <p:cNvCxnSpPr>
            <a:cxnSpLocks/>
          </p:cNvCxnSpPr>
          <p:nvPr/>
        </p:nvCxnSpPr>
        <p:spPr>
          <a:xfrm>
            <a:off x="5418806" y="4687225"/>
            <a:ext cx="2312030" cy="99868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57E6C7C1-6E2F-4183-B305-4E1B48502891}"/>
              </a:ext>
            </a:extLst>
          </p:cNvPr>
          <p:cNvSpPr txBox="1"/>
          <p:nvPr/>
        </p:nvSpPr>
        <p:spPr>
          <a:xfrm>
            <a:off x="1223241" y="5465619"/>
            <a:ext cx="4772445" cy="707886"/>
          </a:xfrm>
          <a:prstGeom prst="rect">
            <a:avLst/>
          </a:prstGeom>
          <a:noFill/>
          <a:ln>
            <a:solidFill>
              <a:schemeClr val="bg1"/>
            </a:solidFill>
          </a:ln>
        </p:spPr>
        <p:txBody>
          <a:bodyPr wrap="square" rtlCol="0">
            <a:spAutoFit/>
          </a:bodyPr>
          <a:lstStyle/>
          <a:p>
            <a:r>
              <a:rPr kumimoji="1" lang="en-US" altLang="ja-JP" sz="2000" dirty="0">
                <a:solidFill>
                  <a:schemeClr val="bg1"/>
                </a:solidFill>
              </a:rPr>
              <a:t>※(B)</a:t>
            </a:r>
            <a:r>
              <a:rPr kumimoji="1" lang="ja-JP" altLang="en-US" sz="2000" dirty="0">
                <a:solidFill>
                  <a:schemeClr val="bg1"/>
                </a:solidFill>
              </a:rPr>
              <a:t>＞</a:t>
            </a:r>
            <a:r>
              <a:rPr lang="en-US" altLang="ja-JP" sz="2000" dirty="0">
                <a:solidFill>
                  <a:schemeClr val="bg1"/>
                </a:solidFill>
              </a:rPr>
              <a:t>(</a:t>
            </a:r>
            <a:r>
              <a:rPr kumimoji="1" lang="en-US" altLang="ja-JP" sz="2000" dirty="0">
                <a:solidFill>
                  <a:schemeClr val="bg1"/>
                </a:solidFill>
              </a:rPr>
              <a:t>A)</a:t>
            </a:r>
            <a:r>
              <a:rPr kumimoji="1" lang="ja-JP" altLang="en-US" sz="2000" dirty="0">
                <a:solidFill>
                  <a:schemeClr val="bg1"/>
                </a:solidFill>
              </a:rPr>
              <a:t>のとき、バナナの値上がりがバナナの消費増につながる！</a:t>
            </a:r>
          </a:p>
        </p:txBody>
      </p:sp>
    </p:spTree>
    <p:extLst>
      <p:ext uri="{BB962C8B-B14F-4D97-AF65-F5344CB8AC3E}">
        <p14:creationId xmlns:p14="http://schemas.microsoft.com/office/powerpoint/2010/main" val="50682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400" dirty="0"/>
              <a:t>このケースのバナナのような、</a:t>
            </a:r>
            <a:r>
              <a:rPr lang="ja-JP" altLang="en-US" sz="2400" dirty="0">
                <a:solidFill>
                  <a:srgbClr val="FF0000"/>
                </a:solidFill>
              </a:rPr>
              <a:t>代替効果よりも所得効果が大きい劣等財</a:t>
            </a:r>
            <a:r>
              <a:rPr lang="ja-JP" altLang="en-US" sz="2400" dirty="0"/>
              <a:t>をギッフェン財という。</a:t>
            </a:r>
          </a:p>
          <a:p>
            <a:pPr marL="342900" indent="-342900">
              <a:buClr>
                <a:srgbClr val="00B0F0"/>
              </a:buClr>
              <a:buFont typeface="Wingdings" panose="05000000000000000000" pitchFamily="2" charset="2"/>
              <a:buChar char="p"/>
            </a:pPr>
            <a:r>
              <a:rPr lang="ja-JP" altLang="en-US" sz="2400" dirty="0"/>
              <a:t>ギッフェン財が、現代において一般的に存在するのかどうかについては、議論の余地がある。</a:t>
            </a:r>
          </a:p>
          <a:p>
            <a:pPr marL="342900" indent="-342900">
              <a:buClr>
                <a:srgbClr val="00B0F0"/>
              </a:buClr>
              <a:buFont typeface="Wingdings" panose="05000000000000000000" pitchFamily="2" charset="2"/>
              <a:buChar char="p"/>
            </a:pPr>
            <a:r>
              <a:rPr lang="ja-JP" altLang="en-US" sz="2400" dirty="0"/>
              <a:t>昔、ギッフェンという経済学者が提唱した話。</a:t>
            </a:r>
          </a:p>
          <a:p>
            <a:pPr marL="342900" indent="-342900">
              <a:buClr>
                <a:srgbClr val="00B0F0"/>
              </a:buClr>
              <a:buFont typeface="Wingdings" panose="05000000000000000000" pitchFamily="2" charset="2"/>
              <a:buChar char="p"/>
            </a:pPr>
            <a:r>
              <a:rPr lang="en-US" altLang="ja-JP" sz="2400" dirty="0"/>
              <a:t>19</a:t>
            </a:r>
            <a:r>
              <a:rPr lang="ja-JP" altLang="en-US" sz="2400" dirty="0"/>
              <a:t>世紀のアイルランドで、飢饉によってジャガイモの価格が高くなったところ、ジャガイモの消費が増えたことを説明するために、こうした消費行動が提唱された。</a:t>
            </a:r>
          </a:p>
          <a:p>
            <a:pPr marL="342900" indent="-342900">
              <a:buClr>
                <a:srgbClr val="00B0F0"/>
              </a:buClr>
              <a:buFont typeface="Wingdings" panose="05000000000000000000" pitchFamily="2" charset="2"/>
              <a:buChar char="p"/>
            </a:pPr>
            <a:r>
              <a:rPr lang="ja-JP" altLang="en-US" sz="2400" dirty="0"/>
              <a:t>つまり、当時ジャガイモは主食だったので、他の財への乗り換えはあまり起きず、ジャガイモ価格の高騰による家計の圧迫に対して、肉など他の食品への支出を抑制してジャガイモをより多く食べざるを得なかった、という説明。</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spTree>
    <p:extLst>
      <p:ext uri="{BB962C8B-B14F-4D97-AF65-F5344CB8AC3E}">
        <p14:creationId xmlns:p14="http://schemas.microsoft.com/office/powerpoint/2010/main" val="2609400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a:t>
            </a:r>
            <a:r>
              <a:rPr lang="ja-JP" altLang="en-US" sz="2800"/>
              <a:t>高校でたぶん習った</a:t>
            </a:r>
            <a:r>
              <a:rPr lang="ja-JP" altLang="en-US" sz="2800" dirty="0"/>
              <a:t>ように、需要曲線と供給曲線は、一般的に下のような形状をしている。</a:t>
            </a:r>
          </a:p>
          <a:p>
            <a:pPr>
              <a:buClr>
                <a:srgbClr val="00B0F0"/>
              </a:buClr>
            </a:pPr>
            <a:r>
              <a:rPr lang="ja-JP" altLang="en-US" sz="2800" dirty="0"/>
              <a:t>　</a:t>
            </a:r>
            <a:r>
              <a:rPr lang="ja-JP" altLang="en-US" sz="2000" dirty="0"/>
              <a:t>需要曲線　　　　　　　　　　　　　　　　　　供給曲線</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grpSp>
        <p:nvGrpSpPr>
          <p:cNvPr id="22" name="グループ化 21">
            <a:extLst>
              <a:ext uri="{FF2B5EF4-FFF2-40B4-BE49-F238E27FC236}">
                <a16:creationId xmlns:a16="http://schemas.microsoft.com/office/drawing/2014/main" id="{B026AD0E-10DC-4237-961A-A0B94D0D22C1}"/>
              </a:ext>
            </a:extLst>
          </p:cNvPr>
          <p:cNvGrpSpPr/>
          <p:nvPr/>
        </p:nvGrpSpPr>
        <p:grpSpPr>
          <a:xfrm>
            <a:off x="769327" y="3024554"/>
            <a:ext cx="3270110" cy="2984360"/>
            <a:chOff x="769327" y="3024554"/>
            <a:chExt cx="3270110" cy="298436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flipV="1">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954593" y="3429000"/>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grpSp>
        <p:nvGrpSpPr>
          <p:cNvPr id="33" name="グループ化 32">
            <a:extLst>
              <a:ext uri="{FF2B5EF4-FFF2-40B4-BE49-F238E27FC236}">
                <a16:creationId xmlns:a16="http://schemas.microsoft.com/office/drawing/2014/main" id="{9DBA4B5A-D53D-401F-A92A-688F62EEF958}"/>
              </a:ext>
            </a:extLst>
          </p:cNvPr>
          <p:cNvGrpSpPr/>
          <p:nvPr/>
        </p:nvGrpSpPr>
        <p:grpSpPr>
          <a:xfrm>
            <a:off x="6394624" y="3003969"/>
            <a:ext cx="3270110" cy="2984360"/>
            <a:chOff x="6394624" y="3003969"/>
            <a:chExt cx="3270110" cy="2984360"/>
          </a:xfrm>
        </p:grpSpPr>
        <p:cxnSp>
          <p:nvCxnSpPr>
            <p:cNvPr id="24" name="直線矢印コネクタ 23">
              <a:extLst>
                <a:ext uri="{FF2B5EF4-FFF2-40B4-BE49-F238E27FC236}">
                  <a16:creationId xmlns:a16="http://schemas.microsoft.com/office/drawing/2014/main" id="{9F821C5C-8C5F-4723-B28E-CE54754E8B12}"/>
                </a:ext>
              </a:extLst>
            </p:cNvPr>
            <p:cNvCxnSpPr>
              <a:cxnSpLocks/>
            </p:cNvCxnSpPr>
            <p:nvPr/>
          </p:nvCxnSpPr>
          <p:spPr>
            <a:xfrm flipV="1">
              <a:off x="6394624" y="3003969"/>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AF1B6D37-734B-45B6-98FC-D06C31FC4174}"/>
                </a:ext>
              </a:extLst>
            </p:cNvPr>
            <p:cNvCxnSpPr>
              <a:cxnSpLocks/>
            </p:cNvCxnSpPr>
            <p:nvPr/>
          </p:nvCxnSpPr>
          <p:spPr>
            <a:xfrm>
              <a:off x="6394624" y="5988329"/>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512F936C-D2CD-4379-B9AB-B5FFADAF664D}"/>
                </a:ext>
              </a:extLst>
            </p:cNvPr>
            <p:cNvCxnSpPr>
              <a:cxnSpLocks/>
            </p:cNvCxnSpPr>
            <p:nvPr/>
          </p:nvCxnSpPr>
          <p:spPr>
            <a:xfrm flipV="1">
              <a:off x="6994855" y="3429000"/>
              <a:ext cx="2280976" cy="177353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9537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様々な形状の供給曲線がある。</a:t>
            </a:r>
          </a:p>
          <a:p>
            <a:pPr>
              <a:buClr>
                <a:srgbClr val="00B0F0"/>
              </a:buClr>
            </a:pPr>
            <a:r>
              <a:rPr lang="ja-JP" altLang="en-US" sz="2800" dirty="0"/>
              <a:t>　</a:t>
            </a:r>
            <a:r>
              <a:rPr lang="ja-JP" altLang="en-US" sz="2000" dirty="0"/>
              <a:t>供給曲線</a:t>
            </a:r>
          </a:p>
          <a:p>
            <a:pPr>
              <a:buClr>
                <a:srgbClr val="00B0F0"/>
              </a:buClr>
            </a:pPr>
            <a:r>
              <a:rPr lang="ja-JP" altLang="en-US" sz="2000" dirty="0"/>
              <a:t>価格　</a:t>
            </a:r>
          </a:p>
          <a:p>
            <a:pPr>
              <a:buClr>
                <a:srgbClr val="00B0F0"/>
              </a:buClr>
            </a:pPr>
            <a:r>
              <a:rPr lang="ja-JP" altLang="en-US" sz="2000" dirty="0"/>
              <a:t>　　　　　　  </a:t>
            </a:r>
            <a:r>
              <a:rPr lang="en-US" altLang="ja-JP" sz="2000" dirty="0"/>
              <a:t>S</a:t>
            </a:r>
            <a:r>
              <a:rPr lang="en-US" altLang="ja-JP" sz="2000" baseline="-25000" dirty="0"/>
              <a:t>1</a:t>
            </a:r>
            <a:endParaRPr lang="ja-JP" altLang="en-US" sz="2000" baseline="-25000" dirty="0"/>
          </a:p>
          <a:p>
            <a:pPr>
              <a:buClr>
                <a:srgbClr val="00B0F0"/>
              </a:buClr>
            </a:pPr>
            <a:r>
              <a:rPr lang="en-US" altLang="ja-JP" sz="2000" dirty="0"/>
              <a:t>                                     S</a:t>
            </a:r>
            <a:r>
              <a:rPr lang="en-US" altLang="ja-JP" sz="2000" baseline="-25000" dirty="0"/>
              <a:t>2</a:t>
            </a:r>
            <a:endParaRPr lang="ja-JP" altLang="en-US" sz="2000" baseline="-25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供給量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
        <p:nvSpPr>
          <p:cNvPr id="13" name="テキスト ボックス 12"/>
          <p:cNvSpPr txBox="1"/>
          <p:nvPr/>
        </p:nvSpPr>
        <p:spPr>
          <a:xfrm>
            <a:off x="5054695" y="1755319"/>
            <a:ext cx="6370320" cy="3970318"/>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dirty="0">
                <a:solidFill>
                  <a:schemeClr val="bg2">
                    <a:lumMod val="75000"/>
                  </a:schemeClr>
                </a:solidFill>
              </a:rPr>
              <a:t>ほぼ垂直の供給曲線（</a:t>
            </a:r>
            <a:r>
              <a:rPr kumimoji="1" lang="en-US" altLang="ja-JP" dirty="0">
                <a:solidFill>
                  <a:schemeClr val="bg2">
                    <a:lumMod val="75000"/>
                  </a:schemeClr>
                </a:solidFill>
              </a:rPr>
              <a:t>S</a:t>
            </a:r>
            <a:r>
              <a:rPr kumimoji="1" lang="en-US" altLang="ja-JP" baseline="-25000" dirty="0">
                <a:solidFill>
                  <a:schemeClr val="bg2">
                    <a:lumMod val="75000"/>
                  </a:schemeClr>
                </a:solidFill>
              </a:rPr>
              <a:t>1</a:t>
            </a:r>
            <a:r>
              <a:rPr kumimoji="1" lang="ja-JP" altLang="en-US" dirty="0">
                <a:solidFill>
                  <a:schemeClr val="bg2">
                    <a:lumMod val="75000"/>
                  </a:schemeClr>
                </a:solidFill>
              </a:rPr>
              <a:t>）。これは、価格に対して供給量が非弾力的だ（敏感に変化しない）ということ。</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たとえば、魚河岸（うおがし）の魚（まず一日単位で考えてみる）。売れ行きがいいからといって、再び漁に出て戻ってきても、もう日が暮れてしまい、買手もいなくなっている。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逆にいえば、売れ残りそうになると値段を下げざるを得ず、急激に価格は低下する。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スーパーの夕方の惣菜も同様。値引きされて売られている。</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土地も同様。宅地用の土地は短期間では造成できないので、供給は非弾力的。</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しかし、数年にわたる長期の供給曲線で考えると、宅地造成も可能であり、少し弾力的になる（</a:t>
            </a:r>
            <a:r>
              <a:rPr lang="en-US" altLang="ja-JP" dirty="0">
                <a:solidFill>
                  <a:schemeClr val="bg2">
                    <a:lumMod val="75000"/>
                  </a:schemeClr>
                </a:solidFill>
              </a:rPr>
              <a:t>S</a:t>
            </a:r>
            <a:r>
              <a:rPr lang="en-US" altLang="ja-JP" baseline="-25000" dirty="0">
                <a:solidFill>
                  <a:schemeClr val="bg2">
                    <a:lumMod val="75000"/>
                  </a:schemeClr>
                </a:solidFill>
              </a:rPr>
              <a:t>2</a:t>
            </a:r>
            <a:r>
              <a:rPr lang="ja-JP" altLang="en-US" dirty="0">
                <a:solidFill>
                  <a:schemeClr val="bg2">
                    <a:lumMod val="75000"/>
                  </a:schemeClr>
                </a:solidFill>
              </a:rPr>
              <a:t>）。</a:t>
            </a:r>
          </a:p>
        </p:txBody>
      </p:sp>
      <p:grpSp>
        <p:nvGrpSpPr>
          <p:cNvPr id="5" name="グループ化 4"/>
          <p:cNvGrpSpPr/>
          <p:nvPr/>
        </p:nvGrpSpPr>
        <p:grpSpPr>
          <a:xfrm>
            <a:off x="769327" y="2823329"/>
            <a:ext cx="3270110" cy="3185585"/>
            <a:chOff x="769327" y="2823329"/>
            <a:chExt cx="3270110" cy="3185585"/>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a:off x="2125980" y="3220720"/>
              <a:ext cx="274320" cy="264849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D46AE44-C200-4505-B59E-41CC38DCBA65}"/>
                </a:ext>
              </a:extLst>
            </p:cNvPr>
            <p:cNvCxnSpPr/>
            <p:nvPr/>
          </p:nvCxnSpPr>
          <p:spPr>
            <a:xfrm flipH="1">
              <a:off x="1810385" y="3393419"/>
              <a:ext cx="1179830" cy="223846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4" name="下カーブ矢印 13"/>
            <p:cNvSpPr/>
            <p:nvPr/>
          </p:nvSpPr>
          <p:spPr>
            <a:xfrm rot="878977">
              <a:off x="2514943" y="2823329"/>
              <a:ext cx="566420" cy="3251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5" name="テキスト ボックス 14"/>
          <p:cNvSpPr txBox="1"/>
          <p:nvPr/>
        </p:nvSpPr>
        <p:spPr>
          <a:xfrm>
            <a:off x="3196005" y="2084075"/>
            <a:ext cx="1501911" cy="1569660"/>
          </a:xfrm>
          <a:prstGeom prst="rect">
            <a:avLst/>
          </a:prstGeom>
          <a:noFill/>
        </p:spPr>
        <p:txBody>
          <a:bodyPr wrap="square" rtlCol="0">
            <a:spAutoFit/>
          </a:bodyPr>
          <a:lstStyle/>
          <a:p>
            <a:r>
              <a:rPr kumimoji="1" lang="en-US" altLang="ja-JP" sz="1600" dirty="0">
                <a:solidFill>
                  <a:schemeClr val="bg2">
                    <a:lumMod val="75000"/>
                  </a:schemeClr>
                </a:solidFill>
              </a:rPr>
              <a:t>※</a:t>
            </a:r>
            <a:r>
              <a:rPr kumimoji="1" lang="ja-JP" altLang="en-US" sz="1600" dirty="0">
                <a:solidFill>
                  <a:schemeClr val="bg2">
                    <a:lumMod val="75000"/>
                  </a:schemeClr>
                </a:solidFill>
              </a:rPr>
              <a:t>同じ財でも、長期で考えるとより弾力的つまり勾配が緩い供給曲線となる。</a:t>
            </a:r>
          </a:p>
        </p:txBody>
      </p:sp>
    </p:spTree>
    <p:extLst>
      <p:ext uri="{BB962C8B-B14F-4D97-AF65-F5344CB8AC3E}">
        <p14:creationId xmlns:p14="http://schemas.microsoft.com/office/powerpoint/2010/main" val="3757095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様々な形状の供給曲線がある。</a:t>
            </a:r>
          </a:p>
          <a:p>
            <a:pPr>
              <a:buClr>
                <a:srgbClr val="00B0F0"/>
              </a:buClr>
            </a:pPr>
            <a:r>
              <a:rPr lang="ja-JP" altLang="en-US" sz="2800" dirty="0"/>
              <a:t>　</a:t>
            </a:r>
            <a:r>
              <a:rPr lang="ja-JP" altLang="en-US" sz="2000" dirty="0"/>
              <a:t>供給曲線</a:t>
            </a:r>
          </a:p>
          <a:p>
            <a:pPr>
              <a:buClr>
                <a:srgbClr val="00B0F0"/>
              </a:buClr>
            </a:pPr>
            <a:r>
              <a:rPr lang="ja-JP" altLang="en-US" sz="2000" dirty="0"/>
              <a:t>価格　</a:t>
            </a:r>
          </a:p>
          <a:p>
            <a:pPr>
              <a:buClr>
                <a:srgbClr val="00B0F0"/>
              </a:buClr>
            </a:pPr>
            <a:r>
              <a:rPr lang="ja-JP" altLang="en-US" sz="2000" dirty="0"/>
              <a:t>　　　　　　  </a:t>
            </a:r>
            <a:endParaRPr lang="ja-JP" altLang="en-US" sz="2000" baseline="-25000" dirty="0"/>
          </a:p>
          <a:p>
            <a:pPr>
              <a:buClr>
                <a:srgbClr val="00B0F0"/>
              </a:buClr>
            </a:pPr>
            <a:r>
              <a:rPr lang="en-US" altLang="ja-JP" sz="2000" dirty="0"/>
              <a:t>                                    </a:t>
            </a:r>
            <a:endParaRPr lang="ja-JP" altLang="en-US" sz="2000" baseline="-25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供給量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grpSp>
        <p:nvGrpSpPr>
          <p:cNvPr id="5" name="グループ化 4"/>
          <p:cNvGrpSpPr/>
          <p:nvPr/>
        </p:nvGrpSpPr>
        <p:grpSpPr>
          <a:xfrm>
            <a:off x="769327" y="3024554"/>
            <a:ext cx="3270110" cy="2984360"/>
            <a:chOff x="769327" y="3024554"/>
            <a:chExt cx="3270110" cy="298436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a:off x="1076960" y="3898900"/>
              <a:ext cx="2448560" cy="278674"/>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4983575" y="1992175"/>
            <a:ext cx="6370320" cy="3139321"/>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dirty="0">
                <a:solidFill>
                  <a:schemeClr val="bg2">
                    <a:lumMod val="75000"/>
                  </a:schemeClr>
                </a:solidFill>
              </a:rPr>
              <a:t>ほぼ水平の供給曲線。これは、価格に対して供給量が弾力的だ（敏感に変化する）ということ。</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財の生産には時間がかかるので、一般的にはこのような供給曲線はイメージしにくいだろう。</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デジタルコンテンツ型の財、つまり、インターネット配信できるような財は、比較的これに近い。</a:t>
            </a:r>
          </a:p>
          <a:p>
            <a:pPr marL="285750" indent="-285750">
              <a:buClr>
                <a:schemeClr val="tx2">
                  <a:lumMod val="75000"/>
                </a:schemeClr>
              </a:buClr>
              <a:buFont typeface="Wingdings" panose="05000000000000000000" pitchFamily="2" charset="2"/>
              <a:buChar char="p"/>
            </a:pPr>
            <a:r>
              <a:rPr lang="ja-JP" altLang="en-US" dirty="0">
                <a:solidFill>
                  <a:schemeClr val="bg2">
                    <a:lumMod val="75000"/>
                  </a:schemeClr>
                </a:solidFill>
              </a:rPr>
              <a:t>たとえば、ネット配信型のライブのチケット。無観客で開催されるライブの映像をリアルタイムで生配信する。そのチケットをネットで売る場合、無形のものなので増産には比較的対処しやすいだろう。</a:t>
            </a:r>
            <a:r>
              <a:rPr lang="en-US" altLang="ja-JP" dirty="0">
                <a:solidFill>
                  <a:schemeClr val="bg2">
                    <a:lumMod val="75000"/>
                  </a:schemeClr>
                </a:solidFill>
              </a:rPr>
              <a:t>※</a:t>
            </a:r>
            <a:r>
              <a:rPr lang="ja-JP" altLang="en-US" dirty="0">
                <a:solidFill>
                  <a:schemeClr val="bg2">
                    <a:lumMod val="75000"/>
                  </a:schemeClr>
                </a:solidFill>
              </a:rPr>
              <a:t>技術的な制約は当然ある。</a:t>
            </a:r>
          </a:p>
        </p:txBody>
      </p:sp>
    </p:spTree>
    <p:extLst>
      <p:ext uri="{BB962C8B-B14F-4D97-AF65-F5344CB8AC3E}">
        <p14:creationId xmlns:p14="http://schemas.microsoft.com/office/powerpoint/2010/main" val="370328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人は様々な財を比較・選択しながら消費生活を送っている。その行動原理を明らかにする一つの出発点として、経済学部は二つの財の選択に直面しているシンプルなモデルを考える。その一環として、無差別曲線と予算制約式を説明する。まずは、語句の説明から。</a:t>
            </a:r>
          </a:p>
          <a:p>
            <a:pPr>
              <a:buClr>
                <a:srgbClr val="00B0F0"/>
              </a:buClr>
            </a:pPr>
            <a:endParaRPr lang="ja-JP" altLang="en-US" sz="2800" dirty="0"/>
          </a:p>
          <a:p>
            <a:pPr>
              <a:buClr>
                <a:srgbClr val="00B0F0"/>
              </a:buClr>
            </a:pPr>
            <a:r>
              <a:rPr lang="en-US" altLang="ja-JP" sz="2800" dirty="0"/>
              <a:t>※</a:t>
            </a:r>
            <a:r>
              <a:rPr lang="ja-JP" altLang="en-US" sz="2800" dirty="0"/>
              <a:t>本講義で「財」という場合には、「サービス」も含めている。財とは有形の商品。サービスとは無形の商品。たとえば、病院で検査・診察を受けることはサービスの購入。処方された薬を購入するのは、財の購入。</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22</a:t>
            </a:fld>
            <a:endParaRPr kumimoji="1" lang="ja-JP" altLang="en-US" dirty="0"/>
          </a:p>
        </p:txBody>
      </p:sp>
    </p:spTree>
    <p:extLst>
      <p:ext uri="{BB962C8B-B14F-4D97-AF65-F5344CB8AC3E}">
        <p14:creationId xmlns:p14="http://schemas.microsoft.com/office/powerpoint/2010/main" val="1455495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効用＝消費から得られる満足、欲求充足、幸福、健康などのこと。</a:t>
            </a:r>
          </a:p>
          <a:p>
            <a:pPr marL="457200" indent="-457200">
              <a:buClr>
                <a:srgbClr val="00B0F0"/>
              </a:buClr>
              <a:buFont typeface="Wingdings" panose="05000000000000000000" pitchFamily="2" charset="2"/>
              <a:buChar char="p"/>
            </a:pPr>
            <a:r>
              <a:rPr lang="ja-JP" altLang="en-US" sz="2800" dirty="0"/>
              <a:t>無差別曲線＝ある人にとって</a:t>
            </a:r>
            <a:r>
              <a:rPr lang="ja-JP" altLang="en-US" sz="2800" dirty="0">
                <a:solidFill>
                  <a:srgbClr val="FF0000"/>
                </a:solidFill>
              </a:rPr>
              <a:t>同一の</a:t>
            </a:r>
            <a:r>
              <a:rPr lang="ja-JP" altLang="en-US" sz="2800" dirty="0"/>
              <a:t>効用が得られる財の組合せを辿った曲線。</a:t>
            </a:r>
            <a:r>
              <a:rPr lang="en-US" altLang="ja-JP" sz="2800" dirty="0"/>
              <a:t>※</a:t>
            </a:r>
            <a:r>
              <a:rPr lang="ja-JP" altLang="en-US" sz="2800" dirty="0"/>
              <a:t>形状は人によって千差万別。</a:t>
            </a:r>
          </a:p>
          <a:p>
            <a:pPr marL="457200" indent="-457200">
              <a:buClr>
                <a:srgbClr val="00B0F0"/>
              </a:buClr>
              <a:buFont typeface="Wingdings" panose="05000000000000000000" pitchFamily="2" charset="2"/>
              <a:buChar char="p"/>
            </a:pPr>
            <a:r>
              <a:rPr lang="ja-JP" altLang="en-US" sz="2800" dirty="0"/>
              <a:t>予算制約式＝財を購入・消費するうえで、支出可能な範囲を示す式。</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23</a:t>
            </a:fld>
            <a:endParaRPr kumimoji="1" lang="ja-JP" altLang="en-US" dirty="0"/>
          </a:p>
        </p:txBody>
      </p:sp>
    </p:spTree>
    <p:extLst>
      <p:ext uri="{BB962C8B-B14F-4D97-AF65-F5344CB8AC3E}">
        <p14:creationId xmlns:p14="http://schemas.microsoft.com/office/powerpoint/2010/main" val="1636176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この秋に梨と柿を食べることで得られる効用を考えてみる。</a:t>
            </a:r>
          </a:p>
          <a:p>
            <a:pPr marL="457200" indent="-457200">
              <a:buClr>
                <a:srgbClr val="00B0F0"/>
              </a:buClr>
              <a:buFont typeface="Wingdings" panose="05000000000000000000" pitchFamily="2" charset="2"/>
              <a:buChar char="p"/>
            </a:pPr>
            <a:r>
              <a:rPr lang="ja-JP" altLang="en-US" sz="2800" dirty="0"/>
              <a:t>この人は、梨</a:t>
            </a:r>
            <a:r>
              <a:rPr lang="en-US" altLang="ja-JP" sz="2800" dirty="0"/>
              <a:t>1</a:t>
            </a:r>
            <a:r>
              <a:rPr lang="ja-JP" altLang="en-US" sz="2800" dirty="0"/>
              <a:t>個と柿</a:t>
            </a:r>
            <a:r>
              <a:rPr lang="en-US" altLang="ja-JP" sz="2800" dirty="0"/>
              <a:t>40</a:t>
            </a:r>
            <a:r>
              <a:rPr lang="ja-JP" altLang="en-US" sz="2800" dirty="0"/>
              <a:t>個を食べることと、梨</a:t>
            </a:r>
            <a:r>
              <a:rPr lang="en-US" altLang="ja-JP" sz="2800" dirty="0"/>
              <a:t>2</a:t>
            </a:r>
            <a:r>
              <a:rPr lang="ja-JP" altLang="en-US" sz="2800" dirty="0"/>
              <a:t>個と柿</a:t>
            </a:r>
            <a:r>
              <a:rPr lang="en-US" altLang="ja-JP" sz="2800" dirty="0"/>
              <a:t>20</a:t>
            </a:r>
            <a:r>
              <a:rPr lang="ja-JP" altLang="en-US" sz="2800" dirty="0"/>
              <a:t>個を食べることは、無意識であるにせよ、同じ効用を得られている人だと仮定する。梨が</a:t>
            </a:r>
            <a:r>
              <a:rPr lang="en-US" altLang="ja-JP" sz="2800" dirty="0"/>
              <a:t>1</a:t>
            </a:r>
            <a:r>
              <a:rPr lang="ja-JP" altLang="en-US" sz="2800" dirty="0"/>
              <a:t>個増えたら、柿が</a:t>
            </a:r>
            <a:r>
              <a:rPr lang="en-US" altLang="ja-JP" sz="2800" dirty="0"/>
              <a:t>20</a:t>
            </a:r>
            <a:r>
              <a:rPr lang="ja-JP" altLang="en-US" sz="2800" dirty="0"/>
              <a:t>個も減っていいのだから、この人は、この時点ではかなり梨が好きな人だ。</a:t>
            </a:r>
          </a:p>
          <a:p>
            <a:pPr marL="457200" indent="-457200">
              <a:buClr>
                <a:srgbClr val="00B0F0"/>
              </a:buClr>
              <a:buFont typeface="Wingdings" panose="05000000000000000000" pitchFamily="2" charset="2"/>
              <a:buChar char="p"/>
            </a:pPr>
            <a:r>
              <a:rPr lang="ja-JP" altLang="en-US" sz="2800" dirty="0"/>
              <a:t>さらに、これらの組合せと、梨</a:t>
            </a:r>
            <a:r>
              <a:rPr lang="en-US" altLang="ja-JP" sz="2800" dirty="0"/>
              <a:t>4</a:t>
            </a:r>
            <a:r>
              <a:rPr lang="ja-JP" altLang="en-US" sz="2800" dirty="0"/>
              <a:t>個と柿</a:t>
            </a:r>
            <a:r>
              <a:rPr lang="en-US" altLang="ja-JP" sz="2800" dirty="0"/>
              <a:t>10</a:t>
            </a:r>
            <a:r>
              <a:rPr lang="ja-JP" altLang="en-US" sz="2800" dirty="0"/>
              <a:t>個を食べることが、同じ満足度だと仮定する。梨がさらに増えたからといって、それに反比例して（つまり、上と同じ減り方で）柿が減ってはいない。なぜなら、梨はかなり消費量が増えてきたので、満足度が上がってきたし、柿もこれ以上減るのは惜しい。</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24</a:t>
            </a:fld>
            <a:endParaRPr kumimoji="1" lang="ja-JP" altLang="en-US" dirty="0"/>
          </a:p>
        </p:txBody>
      </p:sp>
    </p:spTree>
    <p:extLst>
      <p:ext uri="{BB962C8B-B14F-4D97-AF65-F5344CB8AC3E}">
        <p14:creationId xmlns:p14="http://schemas.microsoft.com/office/powerpoint/2010/main" val="339973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このように、財の組合せから得られる効用は、通常は直線的な反比例の関係にはならない。</a:t>
            </a:r>
          </a:p>
          <a:p>
            <a:pPr marL="457200" indent="-457200">
              <a:buClr>
                <a:srgbClr val="00B0F0"/>
              </a:buClr>
              <a:buFont typeface="Wingdings" panose="05000000000000000000" pitchFamily="2" charset="2"/>
              <a:buChar char="p"/>
            </a:pPr>
            <a:r>
              <a:rPr lang="ja-JP" altLang="en-US" sz="2800" dirty="0"/>
              <a:t>どちらかの財が極端に減ってくると、その希少性ゆえに、それに見合う他の財の増加分は大きくないと、割に合わない。このことをグラフで表すと次のスライドのようになる。これが無差別曲線。</a:t>
            </a:r>
          </a:p>
          <a:p>
            <a:pPr marL="457200" indent="-457200">
              <a:buClr>
                <a:srgbClr val="00B0F0"/>
              </a:buClr>
              <a:buFont typeface="Wingdings" panose="05000000000000000000" pitchFamily="2" charset="2"/>
              <a:buChar char="p"/>
            </a:pPr>
            <a:r>
              <a:rPr lang="ja-JP" altLang="en-US" sz="2800" dirty="0"/>
              <a:t>通常</a:t>
            </a:r>
            <a:r>
              <a:rPr lang="ja-JP" altLang="en-US" sz="2800"/>
              <a:t>は、原点に</a:t>
            </a:r>
            <a:r>
              <a:rPr lang="ja-JP" altLang="en-US" sz="2800" dirty="0"/>
              <a:t>対して凸型になる。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25</a:t>
            </a:fld>
            <a:endParaRPr kumimoji="1" lang="ja-JP" altLang="en-US" dirty="0"/>
          </a:p>
        </p:txBody>
      </p:sp>
    </p:spTree>
    <p:extLst>
      <p:ext uri="{BB962C8B-B14F-4D97-AF65-F5344CB8AC3E}">
        <p14:creationId xmlns:p14="http://schemas.microsoft.com/office/powerpoint/2010/main" val="597937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26</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564994" y="2114760"/>
            <a:ext cx="5992006" cy="4062651"/>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この線の</a:t>
            </a:r>
            <a:r>
              <a:rPr lang="ja-JP" altLang="en-US" sz="2400" dirty="0">
                <a:solidFill>
                  <a:schemeClr val="bg2">
                    <a:lumMod val="75000"/>
                  </a:schemeClr>
                </a:solidFill>
              </a:rPr>
              <a:t>上</a:t>
            </a:r>
            <a:r>
              <a:rPr kumimoji="1" lang="ja-JP" altLang="en-US" sz="2400" dirty="0">
                <a:solidFill>
                  <a:schemeClr val="bg2">
                    <a:lumMod val="75000"/>
                  </a:schemeClr>
                </a:solidFill>
              </a:rPr>
              <a:t>のどこを選んでも、梨と柿から得られる効用は同一である線。</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柿が極端に減ってくると、希少性が増してくるので、それを埋め合わせるだけの梨の増加量は逓増する。梨についても同じ。</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その結果、グラフは原点に対して凸型になる（特殊な財を除く）。</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グラフの計上は、その人の嗜好などによって千差万別。</a:t>
            </a:r>
            <a:endParaRPr kumimoji="1" lang="ja-JP" altLang="en-US" sz="2400" dirty="0">
              <a:solidFill>
                <a:schemeClr val="bg2">
                  <a:lumMod val="75000"/>
                </a:schemeClr>
              </a:solidFill>
            </a:endParaRPr>
          </a:p>
          <a:p>
            <a:endParaRPr kumimoji="1" lang="ja-JP" altLang="en-US" dirty="0">
              <a:solidFill>
                <a:schemeClr val="bg2">
                  <a:lumMod val="75000"/>
                </a:schemeClr>
              </a:solidFill>
            </a:endParaRPr>
          </a:p>
        </p:txBody>
      </p:sp>
    </p:spTree>
    <p:extLst>
      <p:ext uri="{BB962C8B-B14F-4D97-AF65-F5344CB8AC3E}">
        <p14:creationId xmlns:p14="http://schemas.microsoft.com/office/powerpoint/2010/main" val="148811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27</a:t>
            </a:fld>
            <a:endParaRPr kumimoji="1" lang="ja-JP" altLang="en-US" dirty="0"/>
          </a:p>
        </p:txBody>
      </p:sp>
      <p:sp>
        <p:nvSpPr>
          <p:cNvPr id="8" name="テキスト ボックス 7"/>
          <p:cNvSpPr txBox="1"/>
          <p:nvPr/>
        </p:nvSpPr>
        <p:spPr>
          <a:xfrm>
            <a:off x="4950418" y="1447800"/>
            <a:ext cx="6606582" cy="3785652"/>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たとえば、点●から、柿を</a:t>
            </a:r>
            <a:r>
              <a:rPr kumimoji="1" lang="en-US" altLang="ja-JP" sz="2000" dirty="0">
                <a:solidFill>
                  <a:schemeClr val="bg2">
                    <a:lumMod val="75000"/>
                  </a:schemeClr>
                </a:solidFill>
              </a:rPr>
              <a:t>1</a:t>
            </a:r>
            <a:r>
              <a:rPr kumimoji="1" lang="ja-JP" altLang="en-US" sz="2000" dirty="0">
                <a:solidFill>
                  <a:schemeClr val="bg2">
                    <a:lumMod val="75000"/>
                  </a:schemeClr>
                </a:solidFill>
              </a:rPr>
              <a:t>個だけ（つまり限界的に）減らした場合に、同一の効用を得るために増やすべき梨の量は、点●における接線ということになる。</a:t>
            </a:r>
            <a:r>
              <a:rPr kumimoji="1" lang="en-US" altLang="ja-JP" sz="2000" dirty="0">
                <a:solidFill>
                  <a:schemeClr val="bg2">
                    <a:lumMod val="75000"/>
                  </a:schemeClr>
                </a:solidFill>
              </a:rPr>
              <a:t>※</a:t>
            </a:r>
            <a:r>
              <a:rPr lang="ja-JP" altLang="en-US" sz="2000" dirty="0">
                <a:solidFill>
                  <a:schemeClr val="bg2">
                    <a:lumMod val="75000"/>
                  </a:schemeClr>
                </a:solidFill>
              </a:rPr>
              <a:t>矢印参照。</a:t>
            </a:r>
            <a:endParaRPr kumimoji="1" lang="ja-JP" altLang="en-US" sz="2000" dirty="0">
              <a:solidFill>
                <a:schemeClr val="bg2">
                  <a:lumMod val="75000"/>
                </a:schemeClr>
              </a:solidFill>
            </a:endParaRPr>
          </a:p>
          <a:p>
            <a:pPr marL="342900" indent="-342900">
              <a:buClr>
                <a:schemeClr val="tx2">
                  <a:lumMod val="75000"/>
                </a:schemeClr>
              </a:buClr>
              <a:buFont typeface="Wingdings" panose="05000000000000000000" pitchFamily="2" charset="2"/>
              <a:buChar char="p"/>
            </a:pPr>
            <a:r>
              <a:rPr lang="ja-JP" altLang="en-US" sz="2000" dirty="0">
                <a:solidFill>
                  <a:schemeClr val="bg2">
                    <a:lumMod val="75000"/>
                  </a:schemeClr>
                </a:solidFill>
              </a:rPr>
              <a:t>つまり、梨の増加／柿の減少、という差分の式で、分母の柿の減少が極限まで小さくなるケースは、微分に他ならないので、接線になる。この接線の傾きを</a:t>
            </a:r>
            <a:r>
              <a:rPr lang="ja-JP" altLang="en-US" sz="2000" dirty="0">
                <a:solidFill>
                  <a:srgbClr val="FF0000"/>
                </a:solidFill>
              </a:rPr>
              <a:t>限界代替率</a:t>
            </a:r>
            <a:r>
              <a:rPr lang="ja-JP" altLang="en-US" sz="2000" dirty="0">
                <a:solidFill>
                  <a:schemeClr val="bg2">
                    <a:lumMod val="75000"/>
                  </a:schemeClr>
                </a:solidFill>
              </a:rPr>
              <a:t>という。</a:t>
            </a:r>
          </a:p>
          <a:p>
            <a:pPr marL="342900" indent="-34290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式でいえば、⊿梨／⊿柿（</a:t>
            </a:r>
            <a:r>
              <a:rPr kumimoji="1" lang="en-US" altLang="ja-JP" sz="2000" dirty="0" err="1">
                <a:solidFill>
                  <a:schemeClr val="bg2">
                    <a:lumMod val="75000"/>
                  </a:schemeClr>
                </a:solidFill>
              </a:rPr>
              <a:t>lim</a:t>
            </a:r>
            <a:r>
              <a:rPr lang="ja-JP" altLang="en-US" sz="2000" dirty="0" err="1">
                <a:solidFill>
                  <a:schemeClr val="bg2">
                    <a:lumMod val="75000"/>
                  </a:schemeClr>
                </a:solidFill>
              </a:rPr>
              <a:t>、</a:t>
            </a:r>
            <a:r>
              <a:rPr lang="ja-JP" altLang="en-US" sz="2000" dirty="0">
                <a:solidFill>
                  <a:schemeClr val="bg2">
                    <a:lumMod val="75000"/>
                  </a:schemeClr>
                </a:solidFill>
              </a:rPr>
              <a:t>⊿柿→ゼロ）。</a:t>
            </a:r>
          </a:p>
          <a:p>
            <a:pPr>
              <a:buClr>
                <a:schemeClr val="tx2">
                  <a:lumMod val="75000"/>
                </a:schemeClr>
              </a:buClr>
            </a:pPr>
            <a:r>
              <a:rPr kumimoji="1" lang="en-US" altLang="ja-JP" sz="2000" dirty="0">
                <a:solidFill>
                  <a:schemeClr val="bg2">
                    <a:lumMod val="75000"/>
                  </a:schemeClr>
                </a:solidFill>
              </a:rPr>
              <a:t>※</a:t>
            </a:r>
            <a:r>
              <a:rPr kumimoji="1" lang="ja-JP" altLang="en-US" sz="2000" dirty="0">
                <a:solidFill>
                  <a:schemeClr val="bg2">
                    <a:lumMod val="75000"/>
                  </a:schemeClr>
                </a:solidFill>
              </a:rPr>
              <a:t>差分と微分は厳密にいうと異なるが、分母がゼロに近い小さな数値であれば、近似的に同一として議論されることがある。</a:t>
            </a:r>
          </a:p>
        </p:txBody>
      </p:sp>
      <p:sp>
        <p:nvSpPr>
          <p:cNvPr id="9" name="円/楕円 8"/>
          <p:cNvSpPr>
            <a:spLocks/>
          </p:cNvSpPr>
          <p:nvPr/>
        </p:nvSpPr>
        <p:spPr>
          <a:xfrm>
            <a:off x="1765300" y="37973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1005254" y="1279930"/>
            <a:ext cx="4470760" cy="4128526"/>
            <a:chOff x="1005254" y="1279930"/>
            <a:chExt cx="4470760" cy="412852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a:off x="1891300" y="3920358"/>
              <a:ext cx="0" cy="346842"/>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1891300" y="4279900"/>
              <a:ext cx="22960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5107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28</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644498" y="1279930"/>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5564994" y="2114760"/>
            <a:ext cx="5992006" cy="3785652"/>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無差別曲線の性質：</a:t>
            </a:r>
          </a:p>
          <a:p>
            <a:pPr>
              <a:buClr>
                <a:schemeClr val="tx2">
                  <a:lumMod val="75000"/>
                </a:schemeClr>
              </a:buClr>
            </a:pPr>
            <a:r>
              <a:rPr kumimoji="1" lang="ja-JP" altLang="en-US" sz="2400" dirty="0">
                <a:solidFill>
                  <a:schemeClr val="bg2">
                    <a:lumMod val="75000"/>
                  </a:schemeClr>
                </a:solidFill>
              </a:rPr>
              <a:t>①東北方向にある線ほど、効用が大きい。</a:t>
            </a:r>
          </a:p>
          <a:p>
            <a:pPr>
              <a:buClr>
                <a:schemeClr val="tx2">
                  <a:lumMod val="75000"/>
                </a:schemeClr>
              </a:buClr>
            </a:pPr>
            <a:endParaRPr kumimoji="1"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理由：</a:t>
            </a:r>
          </a:p>
          <a:p>
            <a:pPr>
              <a:buClr>
                <a:schemeClr val="tx2">
                  <a:lumMod val="75000"/>
                </a:schemeClr>
              </a:buClr>
            </a:pPr>
            <a:r>
              <a:rPr lang="ja-JP" altLang="en-US" sz="2400" dirty="0">
                <a:solidFill>
                  <a:schemeClr val="bg2">
                    <a:lumMod val="75000"/>
                  </a:schemeClr>
                </a:solidFill>
              </a:rPr>
              <a:t>①▲と■の消費量を較べると、柿の量は同じだが、梨の消費量は■の方が大きいから。</a:t>
            </a:r>
          </a:p>
          <a:p>
            <a:pPr>
              <a:buClr>
                <a:schemeClr val="tx2">
                  <a:lumMod val="75000"/>
                </a:schemeClr>
              </a:buClr>
            </a:pPr>
            <a:endParaRPr lang="ja-JP" altLang="en-US" sz="2400" dirty="0">
              <a:solidFill>
                <a:schemeClr val="bg2">
                  <a:lumMod val="75000"/>
                </a:schemeClr>
              </a:solidFill>
            </a:endParaRPr>
          </a:p>
          <a:p>
            <a:pPr>
              <a:buClr>
                <a:schemeClr val="tx2">
                  <a:lumMod val="75000"/>
                </a:schemeClr>
              </a:buClr>
            </a:pPr>
            <a:r>
              <a:rPr lang="en-US" altLang="ja-JP" sz="2400" dirty="0">
                <a:solidFill>
                  <a:schemeClr val="bg2">
                    <a:lumMod val="75000"/>
                  </a:schemeClr>
                </a:solidFill>
              </a:rPr>
              <a:t>※</a:t>
            </a:r>
            <a:r>
              <a:rPr lang="ja-JP" altLang="en-US" sz="2400" dirty="0">
                <a:solidFill>
                  <a:schemeClr val="bg2">
                    <a:lumMod val="75000"/>
                  </a:schemeClr>
                </a:solidFill>
              </a:rPr>
              <a:t>一人の人物は、同一の財のセットについて、このように複数（無数）の無差別曲線を持っている。</a:t>
            </a:r>
          </a:p>
        </p:txBody>
      </p:sp>
      <p:sp>
        <p:nvSpPr>
          <p:cNvPr id="9" name="円弧 8"/>
          <p:cNvSpPr/>
          <p:nvPr/>
        </p:nvSpPr>
        <p:spPr>
          <a:xfrm rot="10620849">
            <a:off x="2128398" y="1228633"/>
            <a:ext cx="3939951" cy="3316303"/>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flipV="1">
            <a:off x="1005254" y="3860800"/>
            <a:ext cx="1476000" cy="3810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2" name="二等辺三角形 11"/>
          <p:cNvSpPr/>
          <p:nvPr/>
        </p:nvSpPr>
        <p:spPr>
          <a:xfrm>
            <a:off x="1711825" y="3729858"/>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369635" y="3719566"/>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3632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a:t>
            </a:r>
          </a:p>
          <a:p>
            <a:pPr>
              <a:buClr>
                <a:srgbClr val="00B0F0"/>
              </a:buClr>
            </a:pPr>
            <a:r>
              <a:rPr lang="ja-JP" altLang="en-US" sz="2800" dirty="0"/>
              <a:t>　柿</a:t>
            </a:r>
          </a:p>
          <a:p>
            <a:pPr>
              <a:buClr>
                <a:srgbClr val="00B0F0"/>
              </a:buClr>
            </a:pPr>
            <a:endParaRPr lang="ja-JP" altLang="en-US" sz="2800" dirty="0"/>
          </a:p>
          <a:p>
            <a:pPr>
              <a:buClr>
                <a:srgbClr val="00B0F0"/>
              </a:buClr>
            </a:pPr>
            <a:r>
              <a:rPr lang="ja-JP" altLang="en-US" sz="2800" dirty="0"/>
              <a:t>　　　　　　</a:t>
            </a:r>
            <a:r>
              <a:rPr lang="en-US" altLang="ja-JP" sz="2800" dirty="0"/>
              <a:t>U</a:t>
            </a:r>
            <a:r>
              <a:rPr lang="en-US" altLang="ja-JP" sz="2800" baseline="-25000" dirty="0"/>
              <a:t>1</a:t>
            </a:r>
            <a:endParaRPr lang="ja-JP" altLang="en-US" sz="2800" baseline="-25000" dirty="0"/>
          </a:p>
          <a:p>
            <a:pPr>
              <a:buClr>
                <a:srgbClr val="00B0F0"/>
              </a:buClr>
            </a:pPr>
            <a:r>
              <a:rPr lang="en-US" altLang="ja-JP" sz="2800" dirty="0"/>
              <a:t>          U</a:t>
            </a:r>
            <a:r>
              <a:rPr lang="en-US" altLang="ja-JP" sz="2800" baseline="-25000" dirty="0"/>
              <a:t>3</a:t>
            </a:r>
            <a:endParaRPr lang="ja-JP" altLang="en-US" sz="2800" baseline="-25000" dirty="0"/>
          </a:p>
          <a:p>
            <a:pPr>
              <a:buClr>
                <a:srgbClr val="00B0F0"/>
              </a:buClr>
            </a:pPr>
            <a:r>
              <a:rPr lang="en-US" altLang="ja-JP" sz="2800" dirty="0"/>
              <a:t>                                    U</a:t>
            </a:r>
            <a:r>
              <a:rPr lang="en-US" altLang="ja-JP" sz="2800" baseline="-25000" dirty="0"/>
              <a:t>4</a:t>
            </a:r>
            <a:endParaRPr lang="ja-JP" altLang="en-US" sz="2800" baseline="-25000" dirty="0"/>
          </a:p>
          <a:p>
            <a:pPr>
              <a:buClr>
                <a:srgbClr val="00B0F0"/>
              </a:buClr>
            </a:pPr>
            <a:r>
              <a:rPr lang="en-US" altLang="ja-JP" sz="2800" dirty="0"/>
              <a:t>                         U</a:t>
            </a:r>
            <a:r>
              <a:rPr lang="en-US" altLang="ja-JP" sz="2800" baseline="-25000" dirty="0"/>
              <a:t>2</a:t>
            </a:r>
            <a:endParaRPr lang="ja-JP" altLang="en-US" sz="2800" baseline="-25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29</a:t>
            </a:fld>
            <a:endParaRPr kumimoji="1" lang="ja-JP" altLang="en-US" dirty="0"/>
          </a:p>
        </p:txBody>
      </p:sp>
      <p:sp>
        <p:nvSpPr>
          <p:cNvPr id="8" name="テキスト ボックス 7"/>
          <p:cNvSpPr txBox="1"/>
          <p:nvPr/>
        </p:nvSpPr>
        <p:spPr>
          <a:xfrm>
            <a:off x="5060283" y="2114760"/>
            <a:ext cx="6496717" cy="4154984"/>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無差別曲線の性質：</a:t>
            </a:r>
          </a:p>
          <a:p>
            <a:pPr>
              <a:buClr>
                <a:schemeClr val="tx2">
                  <a:lumMod val="75000"/>
                </a:schemeClr>
              </a:buClr>
            </a:pPr>
            <a:r>
              <a:rPr lang="ja-JP" altLang="en-US" sz="2400" dirty="0">
                <a:solidFill>
                  <a:schemeClr val="bg2">
                    <a:lumMod val="75000"/>
                  </a:schemeClr>
                </a:solidFill>
              </a:rPr>
              <a:t>②同一人物にとって、無差別曲線は決して交差しない。</a:t>
            </a:r>
            <a:endParaRPr kumimoji="1" lang="ja-JP" altLang="en-US" sz="2400" dirty="0">
              <a:solidFill>
                <a:schemeClr val="bg2">
                  <a:lumMod val="75000"/>
                </a:schemeClr>
              </a:solidFill>
            </a:endParaRPr>
          </a:p>
          <a:p>
            <a:pPr>
              <a:buClr>
                <a:schemeClr val="tx2">
                  <a:lumMod val="75000"/>
                </a:schemeClr>
              </a:buClr>
            </a:pPr>
            <a:endParaRPr kumimoji="1"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理由：</a:t>
            </a:r>
          </a:p>
          <a:p>
            <a:pPr>
              <a:buClr>
                <a:schemeClr val="tx2">
                  <a:lumMod val="75000"/>
                </a:schemeClr>
              </a:buClr>
            </a:pPr>
            <a:r>
              <a:rPr lang="ja-JP" altLang="en-US" sz="2400" dirty="0">
                <a:solidFill>
                  <a:schemeClr val="bg2">
                    <a:lumMod val="75000"/>
                  </a:schemeClr>
                </a:solidFill>
              </a:rPr>
              <a:t>②無差別曲線の定義から、</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ja-JP" altLang="en-US" sz="2400" dirty="0" err="1">
                <a:solidFill>
                  <a:schemeClr val="bg2">
                    <a:lumMod val="75000"/>
                  </a:schemeClr>
                </a:solidFill>
              </a:rPr>
              <a:t>。</a:t>
            </a:r>
            <a:endParaRPr lang="ja-JP" altLang="en-US" sz="2400" dirty="0">
              <a:solidFill>
                <a:schemeClr val="bg2">
                  <a:lumMod val="75000"/>
                </a:schemeClr>
              </a:solidFill>
            </a:endParaRPr>
          </a:p>
          <a:p>
            <a:pPr>
              <a:buClr>
                <a:schemeClr val="tx2">
                  <a:lumMod val="75000"/>
                </a:schemeClr>
              </a:buClr>
            </a:pPr>
            <a:r>
              <a:rPr lang="ja-JP" altLang="en-US" sz="2400" dirty="0">
                <a:solidFill>
                  <a:schemeClr val="bg2">
                    <a:lumMod val="75000"/>
                  </a:schemeClr>
                </a:solidFill>
              </a:rPr>
              <a:t>もし左の図のように交差するならば、①の性質から、</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&gt;U</a:t>
            </a:r>
            <a:r>
              <a:rPr lang="en-US" altLang="ja-JP" sz="2400" baseline="-25000" dirty="0">
                <a:solidFill>
                  <a:schemeClr val="bg2">
                    <a:lumMod val="75000"/>
                  </a:schemeClr>
                </a:solidFill>
              </a:rPr>
              <a:t>3</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en-US" altLang="ja-JP" sz="2400" dirty="0">
                <a:solidFill>
                  <a:schemeClr val="bg2">
                    <a:lumMod val="75000"/>
                  </a:schemeClr>
                </a:solidFill>
              </a:rPr>
              <a:t>&gt;U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ja-JP" altLang="en-US" sz="2400" dirty="0">
                <a:solidFill>
                  <a:schemeClr val="bg2">
                    <a:lumMod val="75000"/>
                  </a:schemeClr>
                </a:solidFill>
              </a:rPr>
              <a:t>しかし、</a:t>
            </a:r>
            <a:r>
              <a:rPr lang="en-US" altLang="ja-JP" sz="2400" dirty="0">
                <a:solidFill>
                  <a:schemeClr val="bg2">
                    <a:lumMod val="75000"/>
                  </a:schemeClr>
                </a:solidFill>
              </a:rPr>
              <a:t>U</a:t>
            </a:r>
            <a:r>
              <a:rPr lang="en-US" altLang="ja-JP" sz="2400" baseline="-25000" dirty="0">
                <a:solidFill>
                  <a:schemeClr val="bg2">
                    <a:lumMod val="75000"/>
                  </a:schemeClr>
                </a:solidFill>
              </a:rPr>
              <a:t>1</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=U</a:t>
            </a:r>
            <a:r>
              <a:rPr lang="en-US" altLang="ja-JP" sz="2400" baseline="-25000" dirty="0">
                <a:solidFill>
                  <a:schemeClr val="bg2">
                    <a:lumMod val="75000"/>
                  </a:schemeClr>
                </a:solidFill>
              </a:rPr>
              <a:t>4</a:t>
            </a:r>
            <a:r>
              <a:rPr lang="ja-JP" altLang="en-US" sz="2400" dirty="0">
                <a:solidFill>
                  <a:schemeClr val="bg2">
                    <a:lumMod val="75000"/>
                  </a:schemeClr>
                </a:solidFill>
              </a:rPr>
              <a:t>でこれを置き換えると、</a:t>
            </a:r>
            <a:r>
              <a:rPr lang="en-US" altLang="ja-JP" sz="2400" dirty="0">
                <a:solidFill>
                  <a:schemeClr val="bg2">
                    <a:lumMod val="75000"/>
                  </a:schemeClr>
                </a:solidFill>
              </a:rPr>
              <a:t>U</a:t>
            </a:r>
            <a:r>
              <a:rPr lang="en-US" altLang="ja-JP" sz="2400" baseline="-25000" dirty="0">
                <a:solidFill>
                  <a:schemeClr val="bg2">
                    <a:lumMod val="75000"/>
                  </a:schemeClr>
                </a:solidFill>
              </a:rPr>
              <a:t>2</a:t>
            </a:r>
            <a:r>
              <a:rPr lang="en-US" altLang="ja-JP" sz="2400" dirty="0">
                <a:solidFill>
                  <a:schemeClr val="bg2">
                    <a:lumMod val="75000"/>
                  </a:schemeClr>
                </a:solidFill>
              </a:rPr>
              <a:t>&gt;U</a:t>
            </a:r>
            <a:r>
              <a:rPr lang="en-US" altLang="ja-JP" sz="2400" baseline="-25000" dirty="0">
                <a:solidFill>
                  <a:schemeClr val="bg2">
                    <a:lumMod val="75000"/>
                  </a:schemeClr>
                </a:solidFill>
              </a:rPr>
              <a:t>4</a:t>
            </a:r>
            <a:r>
              <a:rPr lang="ja-JP" altLang="en-US" sz="2400" dirty="0" err="1">
                <a:solidFill>
                  <a:schemeClr val="bg2">
                    <a:lumMod val="75000"/>
                  </a:schemeClr>
                </a:solidFill>
              </a:rPr>
              <a:t>、</a:t>
            </a:r>
            <a:r>
              <a:rPr lang="en-US" altLang="ja-JP" sz="2400" dirty="0">
                <a:solidFill>
                  <a:schemeClr val="bg2">
                    <a:lumMod val="75000"/>
                  </a:schemeClr>
                </a:solidFill>
              </a:rPr>
              <a:t>U</a:t>
            </a:r>
            <a:r>
              <a:rPr lang="en-US" altLang="ja-JP" sz="2400" baseline="-25000" dirty="0">
                <a:solidFill>
                  <a:schemeClr val="bg2">
                    <a:lumMod val="75000"/>
                  </a:schemeClr>
                </a:solidFill>
              </a:rPr>
              <a:t>3</a:t>
            </a:r>
            <a:r>
              <a:rPr lang="en-US" altLang="ja-JP" sz="2400" dirty="0">
                <a:solidFill>
                  <a:schemeClr val="bg2">
                    <a:lumMod val="75000"/>
                  </a:schemeClr>
                </a:solidFill>
              </a:rPr>
              <a:t>&gt;U</a:t>
            </a:r>
            <a:r>
              <a:rPr lang="en-US" altLang="ja-JP" sz="2400" baseline="-25000" dirty="0">
                <a:solidFill>
                  <a:schemeClr val="bg2">
                    <a:lumMod val="75000"/>
                  </a:schemeClr>
                </a:solidFill>
              </a:rPr>
              <a:t>1</a:t>
            </a:r>
            <a:r>
              <a:rPr lang="ja-JP" altLang="en-US" sz="2400" dirty="0">
                <a:solidFill>
                  <a:schemeClr val="bg2">
                    <a:lumMod val="75000"/>
                  </a:schemeClr>
                </a:solidFill>
              </a:rPr>
              <a:t>となり、①と矛盾する。</a:t>
            </a:r>
          </a:p>
          <a:p>
            <a:pPr>
              <a:buClr>
                <a:schemeClr val="tx2">
                  <a:lumMod val="75000"/>
                </a:schemeClr>
              </a:buClr>
            </a:pPr>
            <a:endParaRPr lang="ja-JP" altLang="en-US" sz="2400" dirty="0">
              <a:solidFill>
                <a:schemeClr val="bg2">
                  <a:lumMod val="75000"/>
                </a:schemeClr>
              </a:solidFill>
            </a:endParaRPr>
          </a:p>
        </p:txBody>
      </p:sp>
      <p:grpSp>
        <p:nvGrpSpPr>
          <p:cNvPr id="10" name="グループ化 9"/>
          <p:cNvGrpSpPr/>
          <p:nvPr/>
        </p:nvGrpSpPr>
        <p:grpSpPr>
          <a:xfrm>
            <a:off x="1005254" y="855354"/>
            <a:ext cx="4597040" cy="4553102"/>
            <a:chOff x="1005254" y="855354"/>
            <a:chExt cx="4597040" cy="4553102"/>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10620849">
              <a:off x="1770778" y="1264678"/>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円弧 8"/>
            <p:cNvSpPr/>
            <p:nvPr/>
          </p:nvSpPr>
          <p:spPr>
            <a:xfrm rot="10620849">
              <a:off x="2128708" y="855354"/>
              <a:ext cx="2617443" cy="4109257"/>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二等辺三角形 11"/>
            <p:cNvSpPr/>
            <p:nvPr/>
          </p:nvSpPr>
          <p:spPr>
            <a:xfrm>
              <a:off x="1814576" y="3729858"/>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35908" y="3248578"/>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272064" y="4878401"/>
              <a:ext cx="262800" cy="24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a:off x="3603102" y="4601916"/>
              <a:ext cx="324083" cy="1905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166793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通常は「曲線」だが、説明の都合上、直線の図で表している。</a:t>
            </a:r>
          </a:p>
          <a:p>
            <a:pPr marL="457200" indent="-457200">
              <a:buClr>
                <a:srgbClr val="00B0F0"/>
              </a:buClr>
              <a:buFont typeface="Wingdings" panose="05000000000000000000" pitchFamily="2" charset="2"/>
              <a:buChar char="p"/>
            </a:pPr>
            <a:r>
              <a:rPr lang="ja-JP" altLang="en-US" sz="2800" dirty="0"/>
              <a:t>縦軸の単位は、その財の価格。横軸は数量。</a:t>
            </a:r>
          </a:p>
          <a:p>
            <a:pPr marL="457200" indent="-457200">
              <a:buClr>
                <a:srgbClr val="00B0F0"/>
              </a:buClr>
              <a:buFont typeface="Wingdings" panose="05000000000000000000" pitchFamily="2" charset="2"/>
              <a:buChar char="p"/>
            </a:pPr>
            <a:r>
              <a:rPr lang="ja-JP" altLang="en-US" sz="2800" dirty="0"/>
              <a:t>需要曲線は右下がり、供給曲線は右上がり。</a:t>
            </a:r>
          </a:p>
          <a:p>
            <a:pPr marL="457200" indent="-457200">
              <a:buClr>
                <a:srgbClr val="00B0F0"/>
              </a:buClr>
              <a:buFont typeface="Wingdings" panose="05000000000000000000" pitchFamily="2" charset="2"/>
              <a:buChar char="p"/>
            </a:pPr>
            <a:r>
              <a:rPr lang="ja-JP" altLang="en-US" sz="2800" dirty="0"/>
              <a:t>中学・高校で習った数学では、横軸つまり</a:t>
            </a:r>
            <a:r>
              <a:rPr lang="en-US" altLang="ja-JP" sz="2800" dirty="0"/>
              <a:t>x</a:t>
            </a:r>
            <a:r>
              <a:rPr lang="ja-JP" altLang="en-US" sz="2800" dirty="0"/>
              <a:t>軸によって</a:t>
            </a:r>
            <a:r>
              <a:rPr lang="en-US" altLang="ja-JP" sz="2800" dirty="0"/>
              <a:t>y</a:t>
            </a:r>
            <a:r>
              <a:rPr lang="ja-JP" altLang="en-US" sz="2800" dirty="0"/>
              <a:t>軸の数値がどう変わるか、という関数が多かったはず。</a:t>
            </a:r>
          </a:p>
          <a:p>
            <a:pPr marL="457200" indent="-457200">
              <a:buClr>
                <a:srgbClr val="00B0F0"/>
              </a:buClr>
              <a:buFont typeface="Wingdings" panose="05000000000000000000" pitchFamily="2" charset="2"/>
              <a:buChar char="p"/>
            </a:pPr>
            <a:r>
              <a:rPr lang="ja-JP" altLang="en-US" sz="2800" dirty="0"/>
              <a:t>ここでは、縦軸（価格）が与えられたときに、需要と供給がどうなるかという具合に、縦軸によって横軸が変化すると理解しよう。</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1783555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予算制約式：一ヵ月で梨と柿に使える予算は、</a:t>
            </a:r>
            <a:r>
              <a:rPr lang="en-US" altLang="ja-JP" sz="2800" dirty="0"/>
              <a:t>2000</a:t>
            </a:r>
            <a:r>
              <a:rPr lang="ja-JP" altLang="en-US" sz="2800" dirty="0"/>
              <a:t>円だと仮定する。</a:t>
            </a:r>
          </a:p>
          <a:p>
            <a:pPr marL="457200" indent="-457200">
              <a:buClr>
                <a:srgbClr val="00B0F0"/>
              </a:buClr>
              <a:buFont typeface="Wingdings" panose="05000000000000000000" pitchFamily="2" charset="2"/>
              <a:buChar char="p"/>
            </a:pPr>
            <a:r>
              <a:rPr lang="ja-JP" altLang="en-US" sz="2800" dirty="0"/>
              <a:t>梨が一個</a:t>
            </a:r>
            <a:r>
              <a:rPr lang="en-US" altLang="ja-JP" sz="2800" dirty="0"/>
              <a:t>400</a:t>
            </a:r>
            <a:r>
              <a:rPr lang="ja-JP" altLang="en-US" sz="2800" dirty="0"/>
              <a:t>円、柿が一個</a:t>
            </a:r>
            <a:r>
              <a:rPr lang="en-US" altLang="ja-JP" sz="2800" dirty="0"/>
              <a:t>200</a:t>
            </a:r>
            <a:r>
              <a:rPr lang="ja-JP" altLang="en-US" sz="2800" dirty="0"/>
              <a:t>円だとする。梨の購入量を</a:t>
            </a:r>
            <a:r>
              <a:rPr lang="en-US" altLang="ja-JP" sz="2800" dirty="0"/>
              <a:t>x</a:t>
            </a:r>
            <a:r>
              <a:rPr lang="ja-JP" altLang="en-US" sz="2800" dirty="0" err="1"/>
              <a:t>、</a:t>
            </a:r>
            <a:r>
              <a:rPr lang="ja-JP" altLang="en-US" sz="2800" dirty="0"/>
              <a:t>柿の購入量を</a:t>
            </a:r>
            <a:r>
              <a:rPr lang="en-US" altLang="ja-JP" sz="2800" dirty="0"/>
              <a:t>y</a:t>
            </a:r>
            <a:r>
              <a:rPr lang="ja-JP" altLang="en-US" sz="2800" dirty="0"/>
              <a:t>とすると、</a:t>
            </a:r>
          </a:p>
          <a:p>
            <a:pPr marL="457200" indent="-457200">
              <a:buClr>
                <a:srgbClr val="00B0F0"/>
              </a:buClr>
              <a:buFont typeface="Wingdings" panose="05000000000000000000" pitchFamily="2" charset="2"/>
              <a:buChar char="p"/>
            </a:pPr>
            <a:r>
              <a:rPr lang="en-US" altLang="ja-JP" sz="2800" dirty="0"/>
              <a:t>400x+200y</a:t>
            </a:r>
            <a:r>
              <a:rPr lang="ja-JP" altLang="en-US" sz="2800" dirty="0"/>
              <a:t>≦</a:t>
            </a:r>
            <a:r>
              <a:rPr lang="en-US" altLang="ja-JP" sz="2800" dirty="0"/>
              <a:t>2000</a:t>
            </a:r>
            <a:r>
              <a:rPr lang="ja-JP" altLang="en-US" sz="2800" dirty="0" err="1"/>
              <a:t>。</a:t>
            </a:r>
            <a:r>
              <a:rPr lang="ja-JP" altLang="en-US" sz="2800" dirty="0"/>
              <a:t>ということになる。つまり、</a:t>
            </a:r>
          </a:p>
          <a:p>
            <a:pPr marL="457200" indent="-457200">
              <a:buClr>
                <a:srgbClr val="00B0F0"/>
              </a:buClr>
              <a:buFont typeface="Wingdings" panose="05000000000000000000" pitchFamily="2" charset="2"/>
              <a:buChar char="p"/>
            </a:pPr>
            <a:r>
              <a:rPr lang="en-US" altLang="ja-JP" sz="2800" dirty="0"/>
              <a:t>y</a:t>
            </a:r>
            <a:r>
              <a:rPr lang="ja-JP" altLang="en-US" sz="2800" dirty="0"/>
              <a:t>≦</a:t>
            </a:r>
            <a:r>
              <a:rPr lang="en-US" altLang="ja-JP" sz="2800" dirty="0"/>
              <a:t>-2x+10</a:t>
            </a:r>
          </a:p>
          <a:p>
            <a:pPr marL="457200" indent="-457200">
              <a:buClr>
                <a:srgbClr val="00B0F0"/>
              </a:buClr>
              <a:buFont typeface="Wingdings" panose="05000000000000000000" pitchFamily="2" charset="2"/>
              <a:buChar char="p"/>
            </a:pPr>
            <a:r>
              <a:rPr lang="ja-JP" altLang="en-US" sz="2800" dirty="0"/>
              <a:t>これが予算制約式。これを図に書き込むと、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30</a:t>
            </a:fld>
            <a:endParaRPr kumimoji="1" lang="ja-JP" altLang="en-US" dirty="0"/>
          </a:p>
        </p:txBody>
      </p:sp>
    </p:spTree>
    <p:extLst>
      <p:ext uri="{BB962C8B-B14F-4D97-AF65-F5344CB8AC3E}">
        <p14:creationId xmlns:p14="http://schemas.microsoft.com/office/powerpoint/2010/main" val="2257355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31</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564994" y="2114760"/>
            <a:ext cx="5992006" cy="2308324"/>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式から、</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5</a:t>
            </a:r>
            <a:r>
              <a:rPr lang="ja-JP" altLang="en-US" sz="2400" dirty="0" err="1">
                <a:solidFill>
                  <a:schemeClr val="bg2">
                    <a:lumMod val="75000"/>
                  </a:schemeClr>
                </a:solidFill>
              </a:rPr>
              <a:t>、</a:t>
            </a: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となる。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この線よりも西南方向の三角形に囲まれた領域が、消費可能な領域。</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予算の上限ゆえに、それよりも外側（東北方向）での消費点は選べない。</a:t>
            </a:r>
            <a:endParaRPr kumimoji="1" lang="ja-JP" altLang="en-US" dirty="0">
              <a:solidFill>
                <a:schemeClr val="bg2">
                  <a:lumMod val="75000"/>
                </a:schemeClr>
              </a:solidFill>
            </a:endParaRPr>
          </a:p>
        </p:txBody>
      </p: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627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無差別曲線と予算制約式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32</a:t>
            </a:fld>
            <a:endParaRPr kumimoji="1" lang="ja-JP" altLang="en-US" dirty="0"/>
          </a:p>
        </p:txBody>
      </p:sp>
      <p:sp>
        <p:nvSpPr>
          <p:cNvPr id="8" name="テキスト ボックス 7"/>
          <p:cNvSpPr txBox="1"/>
          <p:nvPr/>
        </p:nvSpPr>
        <p:spPr>
          <a:xfrm>
            <a:off x="5226259" y="1528910"/>
            <a:ext cx="5992006" cy="4524315"/>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この人の梨と柿についての無差別曲線を図のように書いた場合、効用を最大化する点は、●。</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なぜなら、それより西南の部分よりも、無差別曲線が原点から遠いので、効用が大。</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しかし、それよりも東北の無差別曲線上の点は、予算制約式の外にあるので、選択できない。</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結局、</a:t>
            </a:r>
            <a:r>
              <a:rPr kumimoji="1" lang="ja-JP" altLang="en-US" sz="2400" dirty="0">
                <a:solidFill>
                  <a:srgbClr val="FF0000"/>
                </a:solidFill>
              </a:rPr>
              <a:t>限界代替率が予算制約式の傾きと等しくなる点</a:t>
            </a:r>
            <a:r>
              <a:rPr kumimoji="1" lang="ja-JP" altLang="en-US" sz="2400" dirty="0">
                <a:solidFill>
                  <a:schemeClr val="bg2">
                    <a:lumMod val="75000"/>
                  </a:schemeClr>
                </a:solidFill>
              </a:rPr>
              <a:t>が、効用を最大化する消費の組合せ。</a:t>
            </a:r>
            <a:endParaRPr kumimoji="1" lang="ja-JP" altLang="en-US" dirty="0">
              <a:solidFill>
                <a:schemeClr val="bg2">
                  <a:lumMod val="75000"/>
                </a:schemeClr>
              </a:solidFill>
            </a:endParaRPr>
          </a:p>
        </p:txBody>
      </p:sp>
      <p:grpSp>
        <p:nvGrpSpPr>
          <p:cNvPr id="15" name="グループ化 14"/>
          <p:cNvGrpSpPr/>
          <p:nvPr/>
        </p:nvGrpSpPr>
        <p:grpSpPr>
          <a:xfrm>
            <a:off x="1005254" y="1289764"/>
            <a:ext cx="4915257" cy="4118692"/>
            <a:chOff x="1005254" y="1289764"/>
            <a:chExt cx="4915257" cy="4118692"/>
          </a:xfrm>
        </p:grpSpPr>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005254" y="1289764"/>
              <a:ext cx="4915257" cy="4118692"/>
              <a:chOff x="1005254" y="1289764"/>
              <a:chExt cx="4915257" cy="4118692"/>
            </a:xfrm>
          </p:grpSpPr>
          <p:grpSp>
            <p:nvGrpSpPr>
              <p:cNvPr id="13" name="グループ化 12"/>
              <p:cNvGrpSpPr/>
              <p:nvPr/>
            </p:nvGrpSpPr>
            <p:grpSpPr>
              <a:xfrm>
                <a:off x="1005254" y="1573736"/>
                <a:ext cx="4026261" cy="3834720"/>
                <a:chOff x="1005254" y="1573736"/>
                <a:chExt cx="4026261" cy="3834720"/>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p:cNvSpPr/>
                <p:nvPr/>
              </p:nvSpPr>
              <p:spPr>
                <a:xfrm rot="10620849">
                  <a:off x="1199999" y="1573736"/>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1" name="円弧 10"/>
              <p:cNvSpPr/>
              <p:nvPr/>
            </p:nvSpPr>
            <p:spPr>
              <a:xfrm rot="10620849">
                <a:off x="1644497" y="1510762"/>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rot="10620849">
                <a:off x="2088995" y="1289764"/>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円/楕円 4"/>
              <p:cNvSpPr>
                <a:spLocks/>
              </p:cNvSpPr>
              <p:nvPr/>
            </p:nvSpPr>
            <p:spPr>
              <a:xfrm>
                <a:off x="1752600" y="39878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40761197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予算の変化：一ヵ月で梨と柿に使える予算が、倍の</a:t>
            </a:r>
            <a:r>
              <a:rPr lang="en-US" altLang="ja-JP" sz="2800" dirty="0">
                <a:solidFill>
                  <a:srgbClr val="FF0000"/>
                </a:solidFill>
              </a:rPr>
              <a:t>4000</a:t>
            </a:r>
            <a:r>
              <a:rPr lang="ja-JP" altLang="en-US" sz="2800" dirty="0"/>
              <a:t>円になったと仮定する。つまり、</a:t>
            </a:r>
            <a:r>
              <a:rPr lang="en-US" altLang="ja-JP" sz="2800" dirty="0"/>
              <a:t>400x+200y</a:t>
            </a:r>
            <a:r>
              <a:rPr lang="ja-JP" altLang="en-US" sz="2800" dirty="0"/>
              <a:t>≦</a:t>
            </a:r>
            <a:r>
              <a:rPr lang="en-US" altLang="ja-JP" sz="2800" dirty="0"/>
              <a:t>4000</a:t>
            </a:r>
            <a:r>
              <a:rPr lang="ja-JP" altLang="en-US" sz="2800" dirty="0" err="1"/>
              <a:t>。</a:t>
            </a:r>
            <a:endParaRPr lang="ja-JP" altLang="en-US" sz="2800" dirty="0"/>
          </a:p>
          <a:p>
            <a:pPr marL="457200" indent="-457200">
              <a:buClr>
                <a:srgbClr val="00B0F0"/>
              </a:buClr>
              <a:buFont typeface="Wingdings" panose="05000000000000000000" pitchFamily="2" charset="2"/>
              <a:buChar char="p"/>
            </a:pPr>
            <a:r>
              <a:rPr lang="ja-JP" altLang="en-US" sz="2800" dirty="0"/>
              <a:t>予算制約式は、</a:t>
            </a:r>
            <a:r>
              <a:rPr lang="en-US" altLang="ja-JP" sz="2800" dirty="0"/>
              <a:t>y</a:t>
            </a:r>
            <a:r>
              <a:rPr lang="ja-JP" altLang="en-US" sz="2800" dirty="0"/>
              <a:t>≦</a:t>
            </a:r>
            <a:r>
              <a:rPr lang="en-US" altLang="ja-JP" sz="2800" dirty="0"/>
              <a:t>-2x+</a:t>
            </a:r>
            <a:r>
              <a:rPr lang="en-US" altLang="ja-JP" sz="2800" dirty="0">
                <a:solidFill>
                  <a:srgbClr val="FF0000"/>
                </a:solidFill>
              </a:rPr>
              <a:t>20</a:t>
            </a:r>
            <a:endParaRPr lang="ja-JP" altLang="en-US" sz="2800" dirty="0">
              <a:solidFill>
                <a:srgbClr val="FF0000"/>
              </a:solidFill>
            </a:endParaRPr>
          </a:p>
          <a:p>
            <a:pPr marL="457200" indent="-457200">
              <a:buClr>
                <a:srgbClr val="00B0F0"/>
              </a:buClr>
              <a:buFont typeface="Wingdings" panose="05000000000000000000" pitchFamily="2" charset="2"/>
              <a:buChar char="p"/>
            </a:pPr>
            <a:r>
              <a:rPr lang="ja-JP" altLang="en-US" sz="2800" dirty="0"/>
              <a:t>最初の式、</a:t>
            </a:r>
            <a:r>
              <a:rPr lang="en-US" altLang="ja-JP" sz="2800" dirty="0"/>
              <a:t>y</a:t>
            </a:r>
            <a:r>
              <a:rPr lang="ja-JP" altLang="en-US" sz="2800" dirty="0"/>
              <a:t>≦</a:t>
            </a:r>
            <a:r>
              <a:rPr lang="en-US" altLang="ja-JP" sz="2800" dirty="0"/>
              <a:t>-2x+</a:t>
            </a:r>
            <a:r>
              <a:rPr lang="en-US" altLang="ja-JP" sz="2800" dirty="0">
                <a:solidFill>
                  <a:srgbClr val="FF0000"/>
                </a:solidFill>
              </a:rPr>
              <a:t>10</a:t>
            </a:r>
            <a:r>
              <a:rPr lang="ja-JP" altLang="en-US" sz="2800" dirty="0" err="1"/>
              <a:t>、</a:t>
            </a:r>
            <a:r>
              <a:rPr lang="ja-JP" altLang="en-US" sz="2800" dirty="0"/>
              <a:t>と比べると</a:t>
            </a:r>
            <a:endParaRPr lang="en-US" altLang="ja-JP" sz="2800" dirty="0"/>
          </a:p>
          <a:p>
            <a:pPr marL="457200" indent="-457200">
              <a:buClr>
                <a:srgbClr val="00B0F0"/>
              </a:buClr>
              <a:buFont typeface="Wingdings" panose="05000000000000000000" pitchFamily="2" charset="2"/>
              <a:buChar char="p"/>
            </a:pPr>
            <a:r>
              <a:rPr lang="ja-JP" altLang="en-US" sz="2800" dirty="0"/>
              <a:t>傾きは変わらずに切片が倍になっている。</a:t>
            </a:r>
          </a:p>
          <a:p>
            <a:pPr marL="457200" indent="-457200">
              <a:buClr>
                <a:srgbClr val="00B0F0"/>
              </a:buClr>
              <a:buFont typeface="Wingdings" panose="05000000000000000000" pitchFamily="2" charset="2"/>
              <a:buChar char="p"/>
            </a:pPr>
            <a:r>
              <a:rPr lang="ja-JP" altLang="en-US" sz="2800" dirty="0"/>
              <a:t>これを図に書き込むと、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33</a:t>
            </a:fld>
            <a:endParaRPr kumimoji="1" lang="ja-JP" altLang="en-US" dirty="0"/>
          </a:p>
        </p:txBody>
      </p:sp>
    </p:spTree>
    <p:extLst>
      <p:ext uri="{BB962C8B-B14F-4D97-AF65-F5344CB8AC3E}">
        <p14:creationId xmlns:p14="http://schemas.microsoft.com/office/powerpoint/2010/main" val="1346456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34</a:t>
            </a:fld>
            <a:endParaRPr kumimoji="1" lang="ja-JP" altLang="en-US" dirty="0"/>
          </a:p>
        </p:txBody>
      </p:sp>
      <p:sp>
        <p:nvSpPr>
          <p:cNvPr id="8" name="テキスト ボックス 7"/>
          <p:cNvSpPr txBox="1"/>
          <p:nvPr/>
        </p:nvSpPr>
        <p:spPr>
          <a:xfrm>
            <a:off x="5564994" y="2114760"/>
            <a:ext cx="5992006" cy="830997"/>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20</a:t>
            </a:r>
            <a:r>
              <a:rPr lang="ja-JP" altLang="en-US" sz="2400" dirty="0" err="1">
                <a:solidFill>
                  <a:schemeClr val="bg2">
                    <a:lumMod val="75000"/>
                  </a:schemeClr>
                </a:solidFill>
              </a:rPr>
              <a:t>、</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ということになる。</a:t>
            </a:r>
            <a:endParaRPr kumimoji="1" lang="ja-JP" altLang="en-US" dirty="0">
              <a:solidFill>
                <a:schemeClr val="bg2">
                  <a:lumMod val="75000"/>
                </a:schemeClr>
              </a:solidFill>
            </a:endParaRPr>
          </a:p>
        </p:txBody>
      </p:sp>
      <p:sp>
        <p:nvSpPr>
          <p:cNvPr id="11" name="テキスト ボックス 10"/>
          <p:cNvSpPr txBox="1"/>
          <p:nvPr/>
        </p:nvSpPr>
        <p:spPr>
          <a:xfrm>
            <a:off x="3067464" y="2194560"/>
            <a:ext cx="1829655" cy="646331"/>
          </a:xfrm>
          <a:prstGeom prst="rect">
            <a:avLst/>
          </a:prstGeom>
          <a:noFill/>
        </p:spPr>
        <p:txBody>
          <a:bodyPr wrap="square" rtlCol="0">
            <a:spAutoFit/>
          </a:bodyPr>
          <a:lstStyle/>
          <a:p>
            <a:r>
              <a:rPr kumimoji="1" lang="ja-JP" altLang="en-US" dirty="0">
                <a:solidFill>
                  <a:schemeClr val="bg2">
                    <a:lumMod val="75000"/>
                  </a:schemeClr>
                </a:solidFill>
              </a:rPr>
              <a:t>予算が倍になった予算制約式</a:t>
            </a:r>
          </a:p>
        </p:txBody>
      </p:sp>
      <p:grpSp>
        <p:nvGrpSpPr>
          <p:cNvPr id="15" name="グループ化 14"/>
          <p:cNvGrpSpPr/>
          <p:nvPr/>
        </p:nvGrpSpPr>
        <p:grpSpPr>
          <a:xfrm>
            <a:off x="1005254" y="2194560"/>
            <a:ext cx="3270110" cy="3213896"/>
            <a:chOff x="1005254" y="2194560"/>
            <a:chExt cx="3270110" cy="32138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979637" y="219456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5" name="右矢印 4"/>
            <p:cNvSpPr/>
            <p:nvPr/>
          </p:nvSpPr>
          <p:spPr>
            <a:xfrm rot="19703149">
              <a:off x="1983226" y="3685634"/>
              <a:ext cx="828333" cy="346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10800000" flipV="1">
              <a:off x="2553816" y="2603502"/>
              <a:ext cx="548446" cy="444312"/>
            </a:xfrm>
            <a:prstGeom prst="curved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2157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予算制約式と無差別曲線</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35</a:t>
            </a:fld>
            <a:endParaRPr kumimoji="1" lang="ja-JP" altLang="en-US" dirty="0"/>
          </a:p>
        </p:txBody>
      </p:sp>
      <p:sp>
        <p:nvSpPr>
          <p:cNvPr id="8" name="テキスト ボックス 7"/>
          <p:cNvSpPr txBox="1"/>
          <p:nvPr/>
        </p:nvSpPr>
        <p:spPr>
          <a:xfrm>
            <a:off x="5564994" y="2114760"/>
            <a:ext cx="5992006" cy="1200329"/>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そうすると、無差別曲線と接する最大消費量（最大効用）は、●から▲に移動する。</a:t>
            </a:r>
            <a:endParaRPr kumimoji="1" lang="ja-JP" altLang="en-US" dirty="0">
              <a:solidFill>
                <a:schemeClr val="bg2">
                  <a:lumMod val="75000"/>
                </a:schemeClr>
              </a:solidFill>
            </a:endParaRPr>
          </a:p>
        </p:txBody>
      </p:sp>
      <p:grpSp>
        <p:nvGrpSpPr>
          <p:cNvPr id="20" name="グループ化 19"/>
          <p:cNvGrpSpPr/>
          <p:nvPr/>
        </p:nvGrpSpPr>
        <p:grpSpPr>
          <a:xfrm>
            <a:off x="1005254" y="769081"/>
            <a:ext cx="5324200" cy="4639375"/>
            <a:chOff x="1005254" y="769081"/>
            <a:chExt cx="5324200" cy="4639375"/>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979637" y="2194560"/>
              <a:ext cx="165666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4" name="円弧 13"/>
            <p:cNvSpPr/>
            <p:nvPr/>
          </p:nvSpPr>
          <p:spPr>
            <a:xfrm rot="10620849">
              <a:off x="1532737" y="13278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円弧 14"/>
            <p:cNvSpPr/>
            <p:nvPr/>
          </p:nvSpPr>
          <p:spPr>
            <a:xfrm rot="10620849">
              <a:off x="2497938" y="7690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円/楕円 15"/>
            <p:cNvSpPr>
              <a:spLocks/>
            </p:cNvSpPr>
            <p:nvPr/>
          </p:nvSpPr>
          <p:spPr>
            <a:xfrm>
              <a:off x="1752600" y="398780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二等辺三角形 11"/>
            <p:cNvSpPr/>
            <p:nvPr/>
          </p:nvSpPr>
          <p:spPr>
            <a:xfrm>
              <a:off x="2606181" y="3210560"/>
              <a:ext cx="252963" cy="2438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V="1">
              <a:off x="2004600" y="3495040"/>
              <a:ext cx="576040" cy="49276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15069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価格の変化：最初の想定、予算は</a:t>
            </a:r>
            <a:r>
              <a:rPr lang="en-US" altLang="ja-JP" sz="2800" dirty="0"/>
              <a:t>2000</a:t>
            </a:r>
            <a:r>
              <a:rPr lang="ja-JP" altLang="en-US" sz="2800" dirty="0"/>
              <a:t>円、梨が一個</a:t>
            </a:r>
            <a:r>
              <a:rPr lang="en-US" altLang="ja-JP" sz="2800" dirty="0"/>
              <a:t>400</a:t>
            </a:r>
            <a:r>
              <a:rPr lang="ja-JP" altLang="en-US" sz="2800" dirty="0"/>
              <a:t>円、柿が一個</a:t>
            </a:r>
            <a:r>
              <a:rPr lang="en-US" altLang="ja-JP" sz="2800" dirty="0"/>
              <a:t>200</a:t>
            </a:r>
            <a:r>
              <a:rPr lang="ja-JP" altLang="en-US" sz="2800" dirty="0"/>
              <a:t>円、の状態から、梨が</a:t>
            </a:r>
            <a:r>
              <a:rPr lang="en-US" altLang="ja-JP" sz="2800" dirty="0"/>
              <a:t>1</a:t>
            </a:r>
            <a:r>
              <a:rPr lang="ja-JP" altLang="en-US" sz="2800" dirty="0"/>
              <a:t>個</a:t>
            </a:r>
            <a:r>
              <a:rPr lang="en-US" altLang="ja-JP" sz="2800" dirty="0"/>
              <a:t>200</a:t>
            </a:r>
            <a:r>
              <a:rPr lang="ja-JP" altLang="en-US" sz="2800" dirty="0"/>
              <a:t>円になったとする。</a:t>
            </a:r>
          </a:p>
          <a:p>
            <a:pPr marL="457200" indent="-457200">
              <a:buClr>
                <a:srgbClr val="00B0F0"/>
              </a:buClr>
              <a:buFont typeface="Wingdings" panose="05000000000000000000" pitchFamily="2" charset="2"/>
              <a:buChar char="p"/>
            </a:pPr>
            <a:r>
              <a:rPr lang="ja-JP" altLang="en-US" sz="2800" dirty="0"/>
              <a:t>予算制約式は、</a:t>
            </a:r>
            <a:r>
              <a:rPr lang="en-US" altLang="ja-JP" sz="2800" dirty="0"/>
              <a:t>200x+200y</a:t>
            </a:r>
            <a:r>
              <a:rPr lang="ja-JP" altLang="en-US" sz="2800" dirty="0"/>
              <a:t>≦</a:t>
            </a:r>
            <a:r>
              <a:rPr lang="en-US" altLang="ja-JP" sz="2800" dirty="0"/>
              <a:t>2000</a:t>
            </a:r>
            <a:r>
              <a:rPr lang="ja-JP" altLang="en-US" sz="2800" dirty="0" err="1"/>
              <a:t>、</a:t>
            </a:r>
            <a:r>
              <a:rPr lang="ja-JP" altLang="en-US" sz="2800" dirty="0"/>
              <a:t>つまり、</a:t>
            </a:r>
            <a:r>
              <a:rPr lang="en-US" altLang="ja-JP" sz="2800" dirty="0"/>
              <a:t> y</a:t>
            </a:r>
            <a:r>
              <a:rPr lang="ja-JP" altLang="en-US" sz="2800" dirty="0"/>
              <a:t>≦</a:t>
            </a:r>
            <a:r>
              <a:rPr lang="en-US" altLang="ja-JP" sz="2800" dirty="0"/>
              <a:t>-</a:t>
            </a:r>
            <a:r>
              <a:rPr lang="en-US" altLang="ja-JP" sz="2800" dirty="0">
                <a:solidFill>
                  <a:srgbClr val="FF0000"/>
                </a:solidFill>
              </a:rPr>
              <a:t>1</a:t>
            </a:r>
            <a:r>
              <a:rPr lang="en-US" altLang="ja-JP" sz="2800" dirty="0"/>
              <a:t>x+10</a:t>
            </a:r>
            <a:r>
              <a:rPr lang="ja-JP" altLang="en-US" sz="2800" dirty="0" err="1"/>
              <a:t>、</a:t>
            </a:r>
            <a:r>
              <a:rPr lang="ja-JP" altLang="en-US" sz="2800" dirty="0"/>
              <a:t>となる。</a:t>
            </a:r>
          </a:p>
          <a:p>
            <a:pPr marL="457200" indent="-457200">
              <a:buClr>
                <a:srgbClr val="00B0F0"/>
              </a:buClr>
              <a:buFont typeface="Wingdings" panose="05000000000000000000" pitchFamily="2" charset="2"/>
              <a:buChar char="p"/>
            </a:pPr>
            <a:r>
              <a:rPr lang="ja-JP" altLang="en-US" sz="2800" dirty="0"/>
              <a:t>つまり、切片は変わらないが、傾きが変化している。</a:t>
            </a:r>
          </a:p>
          <a:p>
            <a:pPr marL="457200" indent="-457200">
              <a:buClr>
                <a:srgbClr val="00B0F0"/>
              </a:buClr>
              <a:buFont typeface="Wingdings" panose="05000000000000000000" pitchFamily="2" charset="2"/>
              <a:buChar char="p"/>
            </a:pPr>
            <a:r>
              <a:rPr lang="ja-JP" altLang="en-US" sz="2800" dirty="0"/>
              <a:t>これを図で表すと、</a:t>
            </a:r>
          </a:p>
          <a:p>
            <a:pPr marL="457200" indent="-457200">
              <a:buClr>
                <a:srgbClr val="00B0F0"/>
              </a:buClr>
              <a:buFont typeface="Wingdings" panose="05000000000000000000" pitchFamily="2" charset="2"/>
              <a:buChar char="p"/>
            </a:pPr>
            <a:endParaRPr lang="ja-JP" altLang="en-US" sz="2800" dirty="0"/>
          </a:p>
          <a:p>
            <a:pPr marL="457200" indent="-457200">
              <a:buClr>
                <a:srgbClr val="00B0F0"/>
              </a:buClr>
              <a:buFont typeface="Wingdings" panose="05000000000000000000" pitchFamily="2" charset="2"/>
              <a:buChar char="p"/>
            </a:pP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36</a:t>
            </a:fld>
            <a:endParaRPr kumimoji="1" lang="ja-JP" altLang="en-US" dirty="0"/>
          </a:p>
        </p:txBody>
      </p:sp>
    </p:spTree>
    <p:extLst>
      <p:ext uri="{BB962C8B-B14F-4D97-AF65-F5344CB8AC3E}">
        <p14:creationId xmlns:p14="http://schemas.microsoft.com/office/powerpoint/2010/main" val="847015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r>
              <a:rPr lang="ja-JP" altLang="en-US" sz="2000" dirty="0"/>
              <a:t>            </a:t>
            </a:r>
            <a:r>
              <a:rPr lang="en-US" altLang="ja-JP" sz="2000" dirty="0"/>
              <a:t>10</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37</a:t>
            </a:fld>
            <a:endParaRPr kumimoji="1" lang="ja-JP" altLang="en-US" dirty="0"/>
          </a:p>
        </p:txBody>
      </p:sp>
      <p:sp>
        <p:nvSpPr>
          <p:cNvPr id="8" name="テキスト ボックス 7"/>
          <p:cNvSpPr txBox="1"/>
          <p:nvPr/>
        </p:nvSpPr>
        <p:spPr>
          <a:xfrm>
            <a:off x="5564994" y="2114760"/>
            <a:ext cx="5992006" cy="830997"/>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en-US" altLang="ja-JP" sz="2400" dirty="0">
                <a:solidFill>
                  <a:schemeClr val="bg2">
                    <a:lumMod val="75000"/>
                  </a:schemeClr>
                </a:solidFill>
              </a:rPr>
              <a:t>y</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のまま、</a:t>
            </a:r>
            <a:r>
              <a:rPr lang="en-US" altLang="ja-JP" sz="2400" dirty="0">
                <a:solidFill>
                  <a:schemeClr val="bg2">
                    <a:lumMod val="75000"/>
                  </a:schemeClr>
                </a:solidFill>
              </a:rPr>
              <a:t>x</a:t>
            </a:r>
            <a:r>
              <a:rPr lang="ja-JP" altLang="en-US" sz="2400" dirty="0">
                <a:solidFill>
                  <a:schemeClr val="bg2">
                    <a:lumMod val="75000"/>
                  </a:schemeClr>
                </a:solidFill>
              </a:rPr>
              <a:t>軸との交点は</a:t>
            </a:r>
            <a:r>
              <a:rPr lang="en-US" altLang="ja-JP" sz="2400" dirty="0">
                <a:solidFill>
                  <a:schemeClr val="bg2">
                    <a:lumMod val="75000"/>
                  </a:schemeClr>
                </a:solidFill>
              </a:rPr>
              <a:t>10</a:t>
            </a:r>
            <a:r>
              <a:rPr lang="ja-JP" altLang="en-US" sz="2400" dirty="0">
                <a:solidFill>
                  <a:schemeClr val="bg2">
                    <a:lumMod val="75000"/>
                  </a:schemeClr>
                </a:solidFill>
              </a:rPr>
              <a:t>ということになる。</a:t>
            </a:r>
            <a:endParaRPr kumimoji="1" lang="ja-JP" altLang="en-US" dirty="0">
              <a:solidFill>
                <a:schemeClr val="bg2">
                  <a:lumMod val="75000"/>
                </a:schemeClr>
              </a:solidFill>
            </a:endParaRPr>
          </a:p>
        </p:txBody>
      </p:sp>
      <p:sp>
        <p:nvSpPr>
          <p:cNvPr id="11" name="テキスト ボックス 10"/>
          <p:cNvSpPr txBox="1"/>
          <p:nvPr/>
        </p:nvSpPr>
        <p:spPr>
          <a:xfrm>
            <a:off x="3067464" y="2194560"/>
            <a:ext cx="2103976" cy="646331"/>
          </a:xfrm>
          <a:prstGeom prst="rect">
            <a:avLst/>
          </a:prstGeom>
          <a:noFill/>
        </p:spPr>
        <p:txBody>
          <a:bodyPr wrap="square" rtlCol="0">
            <a:spAutoFit/>
          </a:bodyPr>
          <a:lstStyle/>
          <a:p>
            <a:r>
              <a:rPr lang="ja-JP" altLang="en-US" dirty="0">
                <a:solidFill>
                  <a:schemeClr val="bg2">
                    <a:lumMod val="75000"/>
                  </a:schemeClr>
                </a:solidFill>
              </a:rPr>
              <a:t>梨の価格</a:t>
            </a:r>
            <a:r>
              <a:rPr kumimoji="1" lang="ja-JP" altLang="en-US" dirty="0">
                <a:solidFill>
                  <a:schemeClr val="bg2">
                    <a:lumMod val="75000"/>
                  </a:schemeClr>
                </a:solidFill>
              </a:rPr>
              <a:t>が半分になった予算制約式</a:t>
            </a:r>
          </a:p>
        </p:txBody>
      </p:sp>
      <p:grpSp>
        <p:nvGrpSpPr>
          <p:cNvPr id="18" name="グループ化 17"/>
          <p:cNvGrpSpPr/>
          <p:nvPr/>
        </p:nvGrpSpPr>
        <p:grpSpPr>
          <a:xfrm>
            <a:off x="1005254" y="2432260"/>
            <a:ext cx="3270110" cy="2976196"/>
            <a:chOff x="1005254" y="2432260"/>
            <a:chExt cx="3270110" cy="29761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5254" y="2743200"/>
              <a:ext cx="131122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26160" y="2773680"/>
              <a:ext cx="2529840" cy="263477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5" name="右矢印 4"/>
            <p:cNvSpPr/>
            <p:nvPr/>
          </p:nvSpPr>
          <p:spPr>
            <a:xfrm rot="19703149">
              <a:off x="2188242" y="4682789"/>
              <a:ext cx="574448" cy="346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曲線コネクタ 12"/>
            <p:cNvCxnSpPr/>
            <p:nvPr/>
          </p:nvCxnSpPr>
          <p:spPr>
            <a:xfrm rot="5400000">
              <a:off x="2002045" y="3180853"/>
              <a:ext cx="1677569" cy="522866"/>
            </a:xfrm>
            <a:prstGeom prst="curved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35275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無差別曲線と予算制約式</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予算制約式と無差別曲線</a:t>
            </a:r>
          </a:p>
          <a:p>
            <a:pPr>
              <a:buClr>
                <a:srgbClr val="00B0F0"/>
              </a:buClr>
            </a:pPr>
            <a:r>
              <a:rPr lang="ja-JP" altLang="en-US" sz="2800" dirty="0"/>
              <a:t>　柿</a:t>
            </a:r>
          </a:p>
          <a:p>
            <a:pPr>
              <a:buClr>
                <a:srgbClr val="00B0F0"/>
              </a:buClr>
            </a:pPr>
            <a:r>
              <a:rPr lang="en-US" altLang="ja-JP" sz="2000" dirty="0"/>
              <a:t>  10</a:t>
            </a:r>
            <a:endParaRPr lang="ja-JP" altLang="en-US" sz="20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endParaRPr lang="ja-JP" altLang="en-US" sz="2800" dirty="0"/>
          </a:p>
          <a:p>
            <a:pPr>
              <a:buClr>
                <a:srgbClr val="00B0F0"/>
              </a:buClr>
            </a:pPr>
            <a:r>
              <a:rPr lang="en-US" altLang="ja-JP" sz="2800" dirty="0"/>
              <a:t>                     </a:t>
            </a:r>
            <a:r>
              <a:rPr lang="en-US" altLang="ja-JP" sz="2000" dirty="0"/>
              <a:t>5</a:t>
            </a:r>
            <a:r>
              <a:rPr lang="ja-JP" altLang="en-US" sz="2000" dirty="0"/>
              <a:t>            </a:t>
            </a:r>
            <a:r>
              <a:rPr lang="en-US" altLang="ja-JP" sz="2000" dirty="0"/>
              <a:t>10</a:t>
            </a:r>
            <a:endParaRPr lang="ja-JP" altLang="en-US" sz="2000" dirty="0"/>
          </a:p>
          <a:p>
            <a:pPr>
              <a:buClr>
                <a:srgbClr val="00B0F0"/>
              </a:buClr>
            </a:pPr>
            <a:r>
              <a:rPr lang="ja-JP" altLang="en-US" sz="2800" dirty="0"/>
              <a:t>　　　　　　　　　　　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38</a:t>
            </a:fld>
            <a:endParaRPr kumimoji="1" lang="ja-JP" altLang="en-US" dirty="0"/>
          </a:p>
        </p:txBody>
      </p:sp>
      <p:sp>
        <p:nvSpPr>
          <p:cNvPr id="8" name="テキスト ボックス 7"/>
          <p:cNvSpPr txBox="1"/>
          <p:nvPr/>
        </p:nvSpPr>
        <p:spPr>
          <a:xfrm>
            <a:off x="5380757" y="1696720"/>
            <a:ext cx="6176243" cy="4031873"/>
          </a:xfrm>
          <a:prstGeom prst="rect">
            <a:avLst/>
          </a:prstGeom>
          <a:noFill/>
        </p:spPr>
        <p:txBody>
          <a:bodyPr wrap="square" rtlCol="0">
            <a:spAutoFit/>
          </a:bodyPr>
          <a:lstStyle/>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最大消費量（最大効用）となる消費の組合せは、●から▲に移動する。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当然、梨の消費量は増える。</a:t>
            </a:r>
          </a:p>
          <a:p>
            <a:pPr marL="342900" indent="-342900">
              <a:buClr>
                <a:schemeClr val="tx2">
                  <a:lumMod val="75000"/>
                </a:schemeClr>
              </a:buClr>
              <a:buFont typeface="Wingdings" panose="05000000000000000000" pitchFamily="2" charset="2"/>
              <a:buChar char="p"/>
            </a:pPr>
            <a:r>
              <a:rPr lang="ja-JP" altLang="en-US" sz="2400" dirty="0">
                <a:solidFill>
                  <a:schemeClr val="bg2">
                    <a:lumMod val="75000"/>
                  </a:schemeClr>
                </a:solidFill>
              </a:rPr>
              <a:t>梨の価格が下がれば下がるほど、梨の消費量が増える。</a:t>
            </a:r>
          </a:p>
          <a:p>
            <a:pPr marL="342900" indent="-34290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このことを縦軸に梨の価格、横軸に梨の消費量を取ったグラフにすると、個人の需要曲線（右下がり）を描くことができる。</a:t>
            </a:r>
            <a:r>
              <a:rPr kumimoji="1" lang="en-US" altLang="ja-JP" sz="2000" dirty="0">
                <a:solidFill>
                  <a:schemeClr val="bg2">
                    <a:lumMod val="75000"/>
                  </a:schemeClr>
                </a:solidFill>
              </a:rPr>
              <a:t>※</a:t>
            </a:r>
            <a:r>
              <a:rPr kumimoji="1" lang="ja-JP" altLang="en-US" sz="2000" dirty="0">
                <a:solidFill>
                  <a:schemeClr val="bg2">
                    <a:lumMod val="75000"/>
                  </a:schemeClr>
                </a:solidFill>
              </a:rPr>
              <a:t>この講義の需要曲線では、複数の消費者を想定して説明したが、個人としてもこのように描くことができる。</a:t>
            </a:r>
          </a:p>
        </p:txBody>
      </p:sp>
      <p:grpSp>
        <p:nvGrpSpPr>
          <p:cNvPr id="23" name="グループ化 22"/>
          <p:cNvGrpSpPr/>
          <p:nvPr/>
        </p:nvGrpSpPr>
        <p:grpSpPr>
          <a:xfrm>
            <a:off x="1005254" y="1602201"/>
            <a:ext cx="5070200" cy="3806255"/>
            <a:chOff x="1005254" y="1602201"/>
            <a:chExt cx="5070200" cy="3806255"/>
          </a:xfrm>
        </p:grpSpPr>
        <p:cxnSp>
          <p:nvCxnSpPr>
            <p:cNvPr id="9" name="直線コネクタ 8"/>
            <p:cNvCxnSpPr/>
            <p:nvPr/>
          </p:nvCxnSpPr>
          <p:spPr>
            <a:xfrm>
              <a:off x="1026160" y="2773680"/>
              <a:ext cx="2529840" cy="263477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6" name="円弧 15"/>
            <p:cNvSpPr/>
            <p:nvPr/>
          </p:nvSpPr>
          <p:spPr>
            <a:xfrm rot="10620849">
              <a:off x="2243938" y="160220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2" name="グループ化 21"/>
            <p:cNvGrpSpPr/>
            <p:nvPr/>
          </p:nvGrpSpPr>
          <p:grpSpPr>
            <a:xfrm>
              <a:off x="1005254" y="1632681"/>
              <a:ext cx="4358999" cy="3775775"/>
              <a:chOff x="1005254" y="1632681"/>
              <a:chExt cx="4358999" cy="3775775"/>
            </a:xfrm>
          </p:grpSpPr>
          <p:sp>
            <p:nvSpPr>
              <p:cNvPr id="14" name="円弧 13"/>
              <p:cNvSpPr/>
              <p:nvPr/>
            </p:nvSpPr>
            <p:spPr>
              <a:xfrm rot="10620849">
                <a:off x="1532737" y="1632681"/>
                <a:ext cx="3831516" cy="3516319"/>
              </a:xfrm>
              <a:prstGeom prst="arc">
                <a:avLst>
                  <a:gd name="adj1" fmla="val 16234921"/>
                  <a:gd name="adj2" fmla="val 2159073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1" name="グループ化 20"/>
              <p:cNvGrpSpPr/>
              <p:nvPr/>
            </p:nvGrpSpPr>
            <p:grpSpPr>
              <a:xfrm>
                <a:off x="1005254" y="2432260"/>
                <a:ext cx="3270110" cy="2976196"/>
                <a:chOff x="1005254" y="2432260"/>
                <a:chExt cx="3270110" cy="2976196"/>
              </a:xfrm>
            </p:grpSpPr>
            <p:grpSp>
              <p:nvGrpSpPr>
                <p:cNvPr id="20" name="グループ化 19"/>
                <p:cNvGrpSpPr/>
                <p:nvPr/>
              </p:nvGrpSpPr>
              <p:grpSpPr>
                <a:xfrm>
                  <a:off x="1005254" y="2432260"/>
                  <a:ext cx="3270110" cy="2976196"/>
                  <a:chOff x="1005254" y="2432260"/>
                  <a:chExt cx="3270110" cy="2976196"/>
                </a:xfrm>
              </p:grpSpPr>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1005254" y="2432260"/>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1412649-ED6A-4724-91B2-553BD181A3B6}"/>
                      </a:ext>
                    </a:extLst>
                  </p:cNvPr>
                  <p:cNvCxnSpPr>
                    <a:cxnSpLocks/>
                  </p:cNvCxnSpPr>
                  <p:nvPr/>
                </p:nvCxnSpPr>
                <p:spPr>
                  <a:xfrm>
                    <a:off x="1005254" y="5408456"/>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1005254" y="2743200"/>
                  <a:ext cx="1311226" cy="266525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5" name="円/楕円 14"/>
                <p:cNvSpPr>
                  <a:spLocks/>
                </p:cNvSpPr>
                <p:nvPr/>
              </p:nvSpPr>
              <p:spPr>
                <a:xfrm>
                  <a:off x="1579880" y="3997960"/>
                  <a:ext cx="252000" cy="252000"/>
                </a:xfrm>
                <a:prstGeom prst="ellipse">
                  <a:avLst/>
                </a:prstGeom>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二等辺三角形 16"/>
              <p:cNvSpPr/>
              <p:nvPr/>
            </p:nvSpPr>
            <p:spPr>
              <a:xfrm>
                <a:off x="2577049" y="4352613"/>
                <a:ext cx="252963" cy="2438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a:off x="1879600" y="4155440"/>
                <a:ext cx="697449" cy="29464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6408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だから、値段が高いと買いたいという人は少ないはずで、需要量つまり売れ行きは少ない。そして、値段が低ければ低いほど、買いたいという人が多くなるので、需要曲線は右下がり。</a:t>
            </a:r>
          </a:p>
          <a:p>
            <a:pPr marL="457200" indent="-457200">
              <a:buClr>
                <a:srgbClr val="00B0F0"/>
              </a:buClr>
              <a:buFont typeface="Wingdings" panose="05000000000000000000" pitchFamily="2" charset="2"/>
              <a:buChar char="p"/>
            </a:pPr>
            <a:r>
              <a:rPr lang="ja-JP" altLang="en-US" sz="2800" dirty="0"/>
              <a:t>同様に、値段が高ければ、供給側としては高い売上げが期待できるので、生産量を増やすが、値段が安くなればなるほど、生産して売ってもコスト回収が難しく利益も出ないと判断して、生産量を減らす（または、その事業から撤退する）。よって供給曲線は右上がり。</a:t>
            </a:r>
          </a:p>
          <a:p>
            <a:pPr>
              <a:buClr>
                <a:srgbClr val="00B0F0"/>
              </a:buClr>
            </a:pPr>
            <a:r>
              <a:rPr lang="ja-JP" altLang="en-US" sz="2800" dirty="0"/>
              <a:t>　</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spTree>
    <p:extLst>
      <p:ext uri="{BB962C8B-B14F-4D97-AF65-F5344CB8AC3E}">
        <p14:creationId xmlns:p14="http://schemas.microsoft.com/office/powerpoint/2010/main" val="324863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「でも、買いたいという人が増えれば、物の値段は上がるものだ。だから、需要曲線は右肩上がりなのでは？」と疑問に思う人もいるかも。</a:t>
            </a:r>
          </a:p>
          <a:p>
            <a:pPr marL="457200" indent="-457200">
              <a:buClr>
                <a:srgbClr val="00B0F0"/>
              </a:buClr>
              <a:buFont typeface="Wingdings" panose="05000000000000000000" pitchFamily="2" charset="2"/>
              <a:buChar char="p"/>
            </a:pPr>
            <a:r>
              <a:rPr lang="ja-JP" altLang="en-US" sz="2800" dirty="0"/>
              <a:t>上の疑問では、横軸（需要の量）から縦軸（価格）を考えている。ここでの説明は、縦軸つまり価格⇒需要量・供給量という説明になっていることを想起しよう。</a:t>
            </a:r>
          </a:p>
          <a:p>
            <a:pPr marL="457200" indent="-457200">
              <a:buClr>
                <a:srgbClr val="00B0F0"/>
              </a:buClr>
              <a:buFont typeface="Wingdings" panose="05000000000000000000" pitchFamily="2" charset="2"/>
              <a:buChar char="p"/>
            </a:pPr>
            <a:r>
              <a:rPr lang="ja-JP" altLang="en-US" sz="2800" dirty="0"/>
              <a:t>では、「買いたいという人が増えれば、物の値段は上がる」という現象は需要曲線でどう説明するかというと、</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spTree>
    <p:extLst>
      <p:ext uri="{BB962C8B-B14F-4D97-AF65-F5344CB8AC3E}">
        <p14:creationId xmlns:p14="http://schemas.microsoft.com/office/powerpoint/2010/main" val="250837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「買いたいという人が増える」は、需要曲線の右へのシフトで表す。</a:t>
            </a:r>
          </a:p>
          <a:p>
            <a:pPr>
              <a:buClr>
                <a:srgbClr val="00B0F0"/>
              </a:buClr>
            </a:pPr>
            <a:r>
              <a:rPr lang="ja-JP" altLang="en-US" sz="2800" dirty="0"/>
              <a:t>　</a:t>
            </a:r>
            <a:r>
              <a:rPr lang="ja-JP" altLang="en-US" sz="2000" dirty="0"/>
              <a:t>需要曲線　　　　　　　　　　　　　　　　　　</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5997610"/>
            <a:ext cx="4760616"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954593" y="3429000"/>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131E0BE-9650-45B0-A6C5-E2B2AFF6D033}"/>
              </a:ext>
            </a:extLst>
          </p:cNvPr>
          <p:cNvCxnSpPr/>
          <p:nvPr/>
        </p:nvCxnSpPr>
        <p:spPr>
          <a:xfrm flipH="1" flipV="1">
            <a:off x="2222360" y="3363372"/>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7" name="矢印: 右 6">
            <a:extLst>
              <a:ext uri="{FF2B5EF4-FFF2-40B4-BE49-F238E27FC236}">
                <a16:creationId xmlns:a16="http://schemas.microsoft.com/office/drawing/2014/main" id="{C49D2952-11AB-4B44-9687-BFED8E8848D1}"/>
              </a:ext>
            </a:extLst>
          </p:cNvPr>
          <p:cNvSpPr/>
          <p:nvPr/>
        </p:nvSpPr>
        <p:spPr>
          <a:xfrm>
            <a:off x="2446954" y="4321105"/>
            <a:ext cx="763675" cy="3567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E26A20B3-22C6-4FB0-9586-6F286A6EE44C}"/>
              </a:ext>
            </a:extLst>
          </p:cNvPr>
          <p:cNvSpPr txBox="1"/>
          <p:nvPr/>
        </p:nvSpPr>
        <p:spPr>
          <a:xfrm>
            <a:off x="5647172" y="2391508"/>
            <a:ext cx="5315580" cy="1815882"/>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800" dirty="0">
                <a:solidFill>
                  <a:schemeClr val="bg2">
                    <a:lumMod val="75000"/>
                  </a:schemeClr>
                </a:solidFill>
              </a:rPr>
              <a:t>逆に、需要が減る現象は、左へのシフトで表す。</a:t>
            </a:r>
          </a:p>
          <a:p>
            <a:pPr marL="285750" indent="-285750">
              <a:buClr>
                <a:schemeClr val="tx2">
                  <a:lumMod val="75000"/>
                </a:schemeClr>
              </a:buClr>
              <a:buFont typeface="Wingdings" panose="05000000000000000000" pitchFamily="2" charset="2"/>
              <a:buChar char="p"/>
            </a:pPr>
            <a:r>
              <a:rPr lang="ja-JP" altLang="en-US" sz="2800" dirty="0">
                <a:solidFill>
                  <a:schemeClr val="bg2">
                    <a:lumMod val="75000"/>
                  </a:schemeClr>
                </a:solidFill>
              </a:rPr>
              <a:t>それが価格とどう関係するかというと、</a:t>
            </a:r>
            <a:endParaRPr kumimoji="1" lang="ja-JP" altLang="en-US" sz="2800" dirty="0">
              <a:solidFill>
                <a:schemeClr val="bg2">
                  <a:lumMod val="75000"/>
                </a:schemeClr>
              </a:solidFill>
            </a:endParaRPr>
          </a:p>
        </p:txBody>
      </p:sp>
    </p:spTree>
    <p:extLst>
      <p:ext uri="{BB962C8B-B14F-4D97-AF65-F5344CB8AC3E}">
        <p14:creationId xmlns:p14="http://schemas.microsoft.com/office/powerpoint/2010/main" val="236625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499"/>
            <a:ext cx="11518900" cy="5338605"/>
          </a:xfrm>
        </p:spPr>
        <p:txBody>
          <a:bodyPr>
            <a:normAutofit lnSpcReduction="10000"/>
          </a:bodyPr>
          <a:lstStyle/>
          <a:p>
            <a:pPr>
              <a:buClr>
                <a:srgbClr val="00B0F0"/>
              </a:buClr>
            </a:pPr>
            <a:r>
              <a:rPr lang="ja-JP" altLang="en-US" sz="2800" dirty="0"/>
              <a:t>　一般的に、価格は需要曲線と供給曲線が交差する水準に決まる（独占企業が価格をある程度自由に決められる場合や、政府が価格を規制・決定している場合などを除く、一般的なケース）。</a:t>
            </a:r>
          </a:p>
          <a:p>
            <a:pPr>
              <a:buClr>
                <a:srgbClr val="00B0F0"/>
              </a:buClr>
            </a:pPr>
            <a:r>
              <a:rPr lang="ja-JP" altLang="en-US" sz="2800" dirty="0"/>
              <a:t>　　</a:t>
            </a:r>
            <a:r>
              <a:rPr lang="ja-JP" altLang="en-US" sz="2000" dirty="0"/>
              <a:t>価格                                                              </a:t>
            </a:r>
            <a:r>
              <a:rPr lang="en-US" altLang="ja-JP" sz="2000" dirty="0"/>
              <a:t>S</a:t>
            </a:r>
            <a:endParaRPr lang="ja-JP" altLang="en-US" sz="2000" dirty="0"/>
          </a:p>
          <a:p>
            <a:pPr>
              <a:buClr>
                <a:srgbClr val="00B0F0"/>
              </a:buClr>
            </a:pPr>
            <a:r>
              <a:rPr lang="ja-JP" altLang="en-US" sz="2400" dirty="0"/>
              <a:t>　　　　　　</a:t>
            </a:r>
            <a:r>
              <a:rPr lang="en-US" altLang="ja-JP" sz="2000" dirty="0"/>
              <a:t>D</a:t>
            </a:r>
            <a:r>
              <a:rPr lang="en-US" altLang="ja-JP" sz="2000" baseline="-25000" dirty="0"/>
              <a:t>1</a:t>
            </a:r>
            <a:r>
              <a:rPr lang="en-US" altLang="ja-JP" sz="2400" dirty="0"/>
              <a:t>            </a:t>
            </a:r>
            <a:r>
              <a:rPr lang="en-US" altLang="ja-JP" sz="2000" dirty="0"/>
              <a:t>D</a:t>
            </a:r>
            <a:r>
              <a:rPr lang="en-US" altLang="ja-JP" sz="2000" baseline="-25000" dirty="0"/>
              <a:t>2</a:t>
            </a:r>
            <a:endParaRPr lang="ja-JP" altLang="en-US" sz="2000" baseline="-25000" dirty="0"/>
          </a:p>
          <a:p>
            <a:pPr>
              <a:buClr>
                <a:srgbClr val="00B0F0"/>
              </a:buClr>
            </a:pPr>
            <a:endParaRPr lang="en-US" altLang="ja-JP" sz="2400" dirty="0"/>
          </a:p>
          <a:p>
            <a:pPr>
              <a:buClr>
                <a:srgbClr val="00B0F0"/>
              </a:buClr>
            </a:pPr>
            <a:r>
              <a:rPr lang="ja-JP" altLang="en-US" sz="2400" dirty="0"/>
              <a:t>              </a:t>
            </a:r>
            <a:r>
              <a:rPr lang="en-US" altLang="ja-JP" sz="2400" dirty="0"/>
              <a:t>P</a:t>
            </a:r>
            <a:r>
              <a:rPr lang="en-US" altLang="ja-JP" sz="2400" baseline="-25000" dirty="0"/>
              <a:t>2</a:t>
            </a:r>
            <a:endParaRPr lang="ja-JP" altLang="en-US" sz="2400" baseline="-25000" dirty="0"/>
          </a:p>
          <a:p>
            <a:pPr>
              <a:buClr>
                <a:srgbClr val="00B0F0"/>
              </a:buClr>
            </a:pPr>
            <a:endParaRPr lang="ja-JP" altLang="en-US" sz="2400" dirty="0"/>
          </a:p>
          <a:p>
            <a:pPr>
              <a:buClr>
                <a:srgbClr val="00B0F0"/>
              </a:buClr>
            </a:pPr>
            <a:r>
              <a:rPr lang="ja-JP" altLang="en-US" sz="2400" dirty="0"/>
              <a:t>　　   　</a:t>
            </a:r>
            <a:r>
              <a:rPr lang="en-US" altLang="ja-JP" sz="2400" dirty="0"/>
              <a:t>P</a:t>
            </a:r>
            <a:r>
              <a:rPr lang="en-US" altLang="ja-JP" sz="2400" baseline="-25000" dirty="0"/>
              <a:t>1</a:t>
            </a:r>
            <a:endParaRPr lang="ja-JP" altLang="en-US" sz="2400" baseline="-25000" dirty="0"/>
          </a:p>
          <a:p>
            <a:pPr>
              <a:buClr>
                <a:srgbClr val="00B0F0"/>
              </a:buClr>
            </a:pPr>
            <a:endParaRPr lang="ja-JP" altLang="en-US" sz="2400" dirty="0"/>
          </a:p>
          <a:p>
            <a:pPr>
              <a:buClr>
                <a:srgbClr val="00B0F0"/>
              </a:buClr>
            </a:pPr>
            <a:r>
              <a:rPr lang="ja-JP" altLang="en-US" sz="2400" dirty="0"/>
              <a:t>　　　　　　　　　　　　　　　　　　　　　　　　　　　</a:t>
            </a:r>
            <a:r>
              <a:rPr lang="ja-JP" altLang="en-US" sz="2000" dirty="0"/>
              <a:t>数量</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sp>
        <p:nvSpPr>
          <p:cNvPr id="16" name="テキスト ボックス 15">
            <a:extLst>
              <a:ext uri="{FF2B5EF4-FFF2-40B4-BE49-F238E27FC236}">
                <a16:creationId xmlns:a16="http://schemas.microsoft.com/office/drawing/2014/main" id="{E5F31A28-5376-4279-A5F2-8D84692B1575}"/>
              </a:ext>
            </a:extLst>
          </p:cNvPr>
          <p:cNvSpPr txBox="1"/>
          <p:nvPr/>
        </p:nvSpPr>
        <p:spPr>
          <a:xfrm>
            <a:off x="6807939" y="3125638"/>
            <a:ext cx="4355779" cy="1569660"/>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lang="ja-JP" altLang="en-US" sz="2400" dirty="0">
                <a:solidFill>
                  <a:schemeClr val="bg2">
                    <a:lumMod val="75000"/>
                  </a:schemeClr>
                </a:solidFill>
              </a:rPr>
              <a:t>需要曲線が</a:t>
            </a:r>
            <a:r>
              <a:rPr lang="en-US" altLang="ja-JP" sz="2400" dirty="0">
                <a:solidFill>
                  <a:schemeClr val="bg2">
                    <a:lumMod val="75000"/>
                  </a:schemeClr>
                </a:solidFill>
              </a:rPr>
              <a:t>D</a:t>
            </a:r>
            <a:r>
              <a:rPr lang="en-US" altLang="ja-JP" sz="2400" baseline="-25000" dirty="0">
                <a:solidFill>
                  <a:schemeClr val="bg2">
                    <a:lumMod val="75000"/>
                  </a:schemeClr>
                </a:solidFill>
              </a:rPr>
              <a:t>1</a:t>
            </a:r>
            <a:r>
              <a:rPr lang="ja-JP" altLang="en-US" sz="2400" dirty="0">
                <a:solidFill>
                  <a:schemeClr val="bg2">
                    <a:lumMod val="75000"/>
                  </a:schemeClr>
                </a:solidFill>
              </a:rPr>
              <a:t>から</a:t>
            </a:r>
            <a:r>
              <a:rPr lang="en-US" altLang="ja-JP" sz="2400" dirty="0">
                <a:solidFill>
                  <a:schemeClr val="bg2">
                    <a:lumMod val="75000"/>
                  </a:schemeClr>
                </a:solidFill>
              </a:rPr>
              <a:t>D</a:t>
            </a:r>
            <a:r>
              <a:rPr lang="en-US" altLang="ja-JP" sz="2400" baseline="-25000" dirty="0">
                <a:solidFill>
                  <a:schemeClr val="bg2">
                    <a:lumMod val="75000"/>
                  </a:schemeClr>
                </a:solidFill>
              </a:rPr>
              <a:t>2</a:t>
            </a:r>
            <a:r>
              <a:rPr lang="ja-JP" altLang="en-US" sz="2400" dirty="0">
                <a:solidFill>
                  <a:schemeClr val="bg2">
                    <a:lumMod val="75000"/>
                  </a:schemeClr>
                </a:solidFill>
              </a:rPr>
              <a:t>にシフト。</a:t>
            </a:r>
          </a:p>
          <a:p>
            <a:pPr marL="285750" indent="-285750">
              <a:buClr>
                <a:schemeClr val="tx2">
                  <a:lumMod val="75000"/>
                </a:schemeClr>
              </a:buClr>
              <a:buFont typeface="Wingdings" panose="05000000000000000000" pitchFamily="2" charset="2"/>
              <a:buChar char="p"/>
            </a:pPr>
            <a:r>
              <a:rPr kumimoji="1" lang="ja-JP" altLang="en-US" sz="2400" dirty="0">
                <a:solidFill>
                  <a:schemeClr val="bg2">
                    <a:lumMod val="75000"/>
                  </a:schemeClr>
                </a:solidFill>
              </a:rPr>
              <a:t>それに伴い、価格が</a:t>
            </a:r>
            <a:r>
              <a:rPr kumimoji="1" lang="en-US" altLang="ja-JP" sz="2400" dirty="0">
                <a:solidFill>
                  <a:schemeClr val="bg2">
                    <a:lumMod val="75000"/>
                  </a:schemeClr>
                </a:solidFill>
              </a:rPr>
              <a:t>P</a:t>
            </a:r>
            <a:r>
              <a:rPr kumimoji="1" lang="en-US" altLang="ja-JP" sz="2400" baseline="-25000" dirty="0">
                <a:solidFill>
                  <a:schemeClr val="bg2">
                    <a:lumMod val="75000"/>
                  </a:schemeClr>
                </a:solidFill>
              </a:rPr>
              <a:t>1</a:t>
            </a:r>
            <a:r>
              <a:rPr kumimoji="1" lang="ja-JP" altLang="en-US" sz="2400" dirty="0">
                <a:solidFill>
                  <a:schemeClr val="bg2">
                    <a:lumMod val="75000"/>
                  </a:schemeClr>
                </a:solidFill>
              </a:rPr>
              <a:t>から</a:t>
            </a:r>
            <a:r>
              <a:rPr kumimoji="1" lang="en-US" altLang="ja-JP" sz="2400" dirty="0">
                <a:solidFill>
                  <a:schemeClr val="bg2">
                    <a:lumMod val="75000"/>
                  </a:schemeClr>
                </a:solidFill>
              </a:rPr>
              <a:t>P</a:t>
            </a:r>
            <a:r>
              <a:rPr kumimoji="1" lang="en-US" altLang="ja-JP" sz="2400" baseline="-25000" dirty="0">
                <a:solidFill>
                  <a:schemeClr val="bg2">
                    <a:lumMod val="75000"/>
                  </a:schemeClr>
                </a:solidFill>
              </a:rPr>
              <a:t>2</a:t>
            </a:r>
            <a:r>
              <a:rPr kumimoji="1" lang="ja-JP" altLang="en-US" sz="2400" dirty="0">
                <a:solidFill>
                  <a:schemeClr val="bg2">
                    <a:lumMod val="75000"/>
                  </a:schemeClr>
                </a:solidFill>
              </a:rPr>
              <a:t>へ上昇する。</a:t>
            </a:r>
          </a:p>
        </p:txBody>
      </p:sp>
      <p:grpSp>
        <p:nvGrpSpPr>
          <p:cNvPr id="31" name="グループ化 30">
            <a:extLst>
              <a:ext uri="{FF2B5EF4-FFF2-40B4-BE49-F238E27FC236}">
                <a16:creationId xmlns:a16="http://schemas.microsoft.com/office/drawing/2014/main" id="{23CAA6E7-C2B3-4700-91D3-7328707EC567}"/>
              </a:ext>
            </a:extLst>
          </p:cNvPr>
          <p:cNvGrpSpPr/>
          <p:nvPr/>
        </p:nvGrpSpPr>
        <p:grpSpPr>
          <a:xfrm>
            <a:off x="1995226" y="2783393"/>
            <a:ext cx="6354955" cy="3411906"/>
            <a:chOff x="1995226" y="2783393"/>
            <a:chExt cx="6354955" cy="3411906"/>
          </a:xfrm>
        </p:grpSpPr>
        <p:cxnSp>
          <p:nvCxnSpPr>
            <p:cNvPr id="6" name="直線矢印コネクタ 5">
              <a:extLst>
                <a:ext uri="{FF2B5EF4-FFF2-40B4-BE49-F238E27FC236}">
                  <a16:creationId xmlns:a16="http://schemas.microsoft.com/office/drawing/2014/main" id="{DC60E69D-9EE7-423F-8DAF-57675BA46E09}"/>
                </a:ext>
              </a:extLst>
            </p:cNvPr>
            <p:cNvCxnSpPr>
              <a:cxnSpLocks/>
            </p:cNvCxnSpPr>
            <p:nvPr/>
          </p:nvCxnSpPr>
          <p:spPr>
            <a:xfrm flipV="1">
              <a:off x="1995226" y="2783393"/>
              <a:ext cx="0" cy="337610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1995226" y="6169899"/>
              <a:ext cx="6354955" cy="254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a:cxnSpLocks/>
            </p:cNvCxnSpPr>
            <p:nvPr/>
          </p:nvCxnSpPr>
          <p:spPr>
            <a:xfrm flipH="1" flipV="1">
              <a:off x="2677885" y="3542463"/>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248F573-EE91-4528-8503-7EEB6F33FEDA}"/>
                </a:ext>
              </a:extLst>
            </p:cNvPr>
            <p:cNvCxnSpPr>
              <a:cxnSpLocks/>
            </p:cNvCxnSpPr>
            <p:nvPr/>
          </p:nvCxnSpPr>
          <p:spPr>
            <a:xfrm flipH="1" flipV="1">
              <a:off x="4145126" y="3542463"/>
              <a:ext cx="2662814" cy="22985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D2E6331-A202-4A65-87C1-90CEE3DA2D3D}"/>
                </a:ext>
              </a:extLst>
            </p:cNvPr>
            <p:cNvCxnSpPr>
              <a:cxnSpLocks/>
            </p:cNvCxnSpPr>
            <p:nvPr/>
          </p:nvCxnSpPr>
          <p:spPr>
            <a:xfrm flipV="1">
              <a:off x="3553768" y="3213587"/>
              <a:ext cx="2542232" cy="2495501"/>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7" name="矢印: 右 16">
              <a:extLst>
                <a:ext uri="{FF2B5EF4-FFF2-40B4-BE49-F238E27FC236}">
                  <a16:creationId xmlns:a16="http://schemas.microsoft.com/office/drawing/2014/main" id="{ED68A055-2703-4534-96BD-31237D8B69D8}"/>
                </a:ext>
              </a:extLst>
            </p:cNvPr>
            <p:cNvSpPr/>
            <p:nvPr/>
          </p:nvSpPr>
          <p:spPr>
            <a:xfrm>
              <a:off x="3263343" y="3610918"/>
              <a:ext cx="793820" cy="306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7879EE2E-427B-43CB-9FE1-65D2973F96E6}"/>
                </a:ext>
              </a:extLst>
            </p:cNvPr>
            <p:cNvCxnSpPr>
              <a:cxnSpLocks/>
            </p:cNvCxnSpPr>
            <p:nvPr/>
          </p:nvCxnSpPr>
          <p:spPr>
            <a:xfrm>
              <a:off x="1995226" y="4973934"/>
              <a:ext cx="2325565" cy="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CFDBA4-7A70-4A78-AD39-CD66B282638F}"/>
                </a:ext>
              </a:extLst>
            </p:cNvPr>
            <p:cNvCxnSpPr>
              <a:cxnSpLocks/>
            </p:cNvCxnSpPr>
            <p:nvPr/>
          </p:nvCxnSpPr>
          <p:spPr>
            <a:xfrm>
              <a:off x="2010299" y="4292321"/>
              <a:ext cx="3013200" cy="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976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様々な形状の需要曲線がある。</a:t>
            </a:r>
          </a:p>
          <a:p>
            <a:pPr>
              <a:buClr>
                <a:srgbClr val="00B0F0"/>
              </a:buClr>
            </a:pPr>
            <a:r>
              <a:rPr lang="ja-JP" altLang="en-US" sz="2800" dirty="0"/>
              <a:t>　</a:t>
            </a:r>
            <a:r>
              <a:rPr lang="ja-JP" altLang="en-US" sz="2000" dirty="0"/>
              <a:t>需要曲線</a:t>
            </a:r>
          </a:p>
          <a:p>
            <a:pPr>
              <a:buClr>
                <a:srgbClr val="00B0F0"/>
              </a:buClr>
            </a:pPr>
            <a:r>
              <a:rPr lang="ja-JP" altLang="en-US" sz="2000" dirty="0"/>
              <a:t>価格　</a:t>
            </a:r>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需要量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2143761" y="3190240"/>
            <a:ext cx="253999" cy="25501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019040" y="1869440"/>
            <a:ext cx="6370320" cy="3231654"/>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ほぼ垂直の需要曲線。これは、価格に対して需要量が非弾力的だ（敏感に変化しない）ということ。</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たとえば、生活必需品。</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トイレペは値上がりしても、買わないわけにはいかない。ただし、使用する長さを短めにすることで、ある程度の節約はできるが。</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水を飲まなければ人はいけていけないので、水もこんな需要曲線。</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医療サービスもわりと非弾力的。病気になっても病院に行かずにある程度我慢するケースもあるが。</a:t>
            </a:r>
            <a:endParaRPr kumimoji="1" lang="ja-JP" altLang="en-US" sz="2400" dirty="0">
              <a:solidFill>
                <a:schemeClr val="bg2">
                  <a:lumMod val="75000"/>
                </a:schemeClr>
              </a:solidFill>
            </a:endParaRPr>
          </a:p>
        </p:txBody>
      </p:sp>
    </p:spTree>
    <p:extLst>
      <p:ext uri="{BB962C8B-B14F-4D97-AF65-F5344CB8AC3E}">
        <p14:creationId xmlns:p14="http://schemas.microsoft.com/office/powerpoint/2010/main" val="10404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　様々な形状の需要曲線がある。</a:t>
            </a:r>
          </a:p>
          <a:p>
            <a:pPr>
              <a:buClr>
                <a:srgbClr val="00B0F0"/>
              </a:buClr>
            </a:pPr>
            <a:r>
              <a:rPr lang="ja-JP" altLang="en-US" sz="2800" dirty="0"/>
              <a:t>　</a:t>
            </a:r>
            <a:r>
              <a:rPr lang="ja-JP" altLang="en-US" sz="2000" dirty="0"/>
              <a:t>需要曲線</a:t>
            </a:r>
          </a:p>
          <a:p>
            <a:pPr>
              <a:buClr>
                <a:srgbClr val="00B0F0"/>
              </a:buClr>
            </a:pPr>
            <a:r>
              <a:rPr lang="ja-JP" altLang="en-US" sz="2000" dirty="0"/>
              <a:t>価格　</a:t>
            </a:r>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endParaRPr lang="ja-JP" altLang="en-US" sz="2000" dirty="0"/>
          </a:p>
          <a:p>
            <a:pPr>
              <a:buClr>
                <a:srgbClr val="00B0F0"/>
              </a:buClr>
            </a:pPr>
            <a:r>
              <a:rPr lang="ja-JP" altLang="en-US" sz="2000" dirty="0"/>
              <a:t>　　　　　　　　　　　　　　　需要量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cxnSp>
        <p:nvCxnSpPr>
          <p:cNvPr id="6" name="直線矢印コネクタ 5">
            <a:extLst>
              <a:ext uri="{FF2B5EF4-FFF2-40B4-BE49-F238E27FC236}">
                <a16:creationId xmlns:a16="http://schemas.microsoft.com/office/drawing/2014/main" id="{DC60E69D-9EE7-423F-8DAF-57675BA46E09}"/>
              </a:ext>
            </a:extLst>
          </p:cNvPr>
          <p:cNvCxnSpPr/>
          <p:nvPr/>
        </p:nvCxnSpPr>
        <p:spPr>
          <a:xfrm flipV="1">
            <a:off x="769327" y="3024554"/>
            <a:ext cx="0" cy="2976196"/>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1412649-ED6A-4724-91B2-553BD181A3B6}"/>
              </a:ext>
            </a:extLst>
          </p:cNvPr>
          <p:cNvCxnSpPr>
            <a:cxnSpLocks/>
          </p:cNvCxnSpPr>
          <p:nvPr/>
        </p:nvCxnSpPr>
        <p:spPr>
          <a:xfrm>
            <a:off x="769327" y="6008914"/>
            <a:ext cx="327011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D46AE44-C200-4505-B59E-41CC38DCBA65}"/>
              </a:ext>
            </a:extLst>
          </p:cNvPr>
          <p:cNvCxnSpPr/>
          <p:nvPr/>
        </p:nvCxnSpPr>
        <p:spPr>
          <a:xfrm flipH="1" flipV="1">
            <a:off x="1137921" y="4013200"/>
            <a:ext cx="2692399" cy="21336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019040" y="1869440"/>
            <a:ext cx="6370320" cy="1631216"/>
          </a:xfrm>
          <a:prstGeom prst="rect">
            <a:avLst/>
          </a:prstGeom>
          <a:noFill/>
        </p:spPr>
        <p:txBody>
          <a:bodyPr wrap="square" rtlCol="0">
            <a:spAutoFit/>
          </a:bodyPr>
          <a:lstStyle/>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ほぼ水平の需要曲線。これは、価格に対して需要量が非常に弾力的だ（敏感に変化する）ということ。</a:t>
            </a:r>
          </a:p>
          <a:p>
            <a:pPr marL="285750" indent="-285750">
              <a:buClr>
                <a:schemeClr val="tx2">
                  <a:lumMod val="75000"/>
                </a:schemeClr>
              </a:buClr>
              <a:buFont typeface="Wingdings" panose="05000000000000000000" pitchFamily="2" charset="2"/>
              <a:buChar char="p"/>
            </a:pPr>
            <a:r>
              <a:rPr lang="ja-JP" altLang="en-US" sz="2000" dirty="0">
                <a:solidFill>
                  <a:schemeClr val="bg2">
                    <a:lumMod val="75000"/>
                  </a:schemeClr>
                </a:solidFill>
              </a:rPr>
              <a:t>たとえば、奢侈品や耐久消費財。</a:t>
            </a:r>
          </a:p>
          <a:p>
            <a:pPr marL="285750" indent="-285750">
              <a:buClr>
                <a:schemeClr val="tx2">
                  <a:lumMod val="75000"/>
                </a:schemeClr>
              </a:buClr>
              <a:buFont typeface="Wingdings" panose="05000000000000000000" pitchFamily="2" charset="2"/>
              <a:buChar char="p"/>
            </a:pPr>
            <a:r>
              <a:rPr kumimoji="1" lang="ja-JP" altLang="en-US" sz="2000" dirty="0">
                <a:solidFill>
                  <a:schemeClr val="bg2">
                    <a:lumMod val="75000"/>
                  </a:schemeClr>
                </a:solidFill>
              </a:rPr>
              <a:t>値段がちょっとでも上がれば、需要が大幅に減少する</a:t>
            </a:r>
            <a:r>
              <a:rPr kumimoji="1" lang="ja-JP" altLang="en-US" sz="2000">
                <a:solidFill>
                  <a:schemeClr val="bg2">
                    <a:lumMod val="75000"/>
                  </a:schemeClr>
                </a:solidFill>
              </a:rPr>
              <a:t>財。</a:t>
            </a:r>
            <a:endParaRPr kumimoji="1" lang="ja-JP" altLang="en-US" sz="2000" dirty="0">
              <a:solidFill>
                <a:schemeClr val="bg2">
                  <a:lumMod val="75000"/>
                </a:schemeClr>
              </a:solidFill>
            </a:endParaRPr>
          </a:p>
        </p:txBody>
      </p:sp>
    </p:spTree>
    <p:extLst>
      <p:ext uri="{BB962C8B-B14F-4D97-AF65-F5344CB8AC3E}">
        <p14:creationId xmlns:p14="http://schemas.microsoft.com/office/powerpoint/2010/main" val="4184573964"/>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692</TotalTime>
  <Words>4396</Words>
  <Application>Microsoft Office PowerPoint</Application>
  <PresentationFormat>ワイド画面</PresentationFormat>
  <Paragraphs>406</Paragraphs>
  <Slides>38</Slides>
  <Notes>38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Calibri</vt:lpstr>
      <vt:lpstr>Century Gothic</vt:lpstr>
      <vt:lpstr>Wingdings</vt:lpstr>
      <vt:lpstr>Wingdings 3</vt:lpstr>
      <vt:lpstr>スライス</vt:lpstr>
      <vt:lpstr>PowerPoint プレゼンテーション</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需要曲線と供給曲線</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lpstr>無差別曲線と予算制約式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92</cp:revision>
  <dcterms:created xsi:type="dcterms:W3CDTF">2020-09-16T10:34:15Z</dcterms:created>
  <dcterms:modified xsi:type="dcterms:W3CDTF">2024-10-21T01:39:58Z</dcterms:modified>
</cp:coreProperties>
</file>