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0"/>
  </p:notesMasterIdLst>
  <p:sldIdLst>
    <p:sldId id="256" r:id="rId2"/>
    <p:sldId id="270" r:id="rId3"/>
    <p:sldId id="271" r:id="rId4"/>
    <p:sldId id="272" r:id="rId5"/>
    <p:sldId id="273" r:id="rId6"/>
    <p:sldId id="274" r:id="rId7"/>
    <p:sldId id="290" r:id="rId8"/>
    <p:sldId id="275" r:id="rId9"/>
    <p:sldId id="276" r:id="rId10"/>
    <p:sldId id="277" r:id="rId11"/>
    <p:sldId id="278" r:id="rId12"/>
    <p:sldId id="284" r:id="rId13"/>
    <p:sldId id="285" r:id="rId14"/>
    <p:sldId id="286" r:id="rId15"/>
    <p:sldId id="287" r:id="rId16"/>
    <p:sldId id="288" r:id="rId17"/>
    <p:sldId id="289" r:id="rId18"/>
    <p:sldId id="283"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04</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70449"/>
          <a:ext cx="7329125" cy="206973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2410" tIns="232410" rIns="232410" bIns="232410" numCol="1" spcCol="1270" anchor="ctr" anchorCtr="0">
          <a:noAutofit/>
        </a:bodyPr>
        <a:lstStyle/>
        <a:p>
          <a:pPr marL="0" lvl="0" indent="0" algn="ctr" defTabSz="2711450" rtl="0">
            <a:lnSpc>
              <a:spcPct val="90000"/>
            </a:lnSpc>
            <a:spcBef>
              <a:spcPct val="0"/>
            </a:spcBef>
            <a:spcAft>
              <a:spcPct val="35000"/>
            </a:spcAft>
            <a:buNone/>
          </a:pPr>
          <a:r>
            <a:rPr kumimoji="1" lang="ja-JP" sz="6100" kern="1200"/>
            <a:t>経済学</a:t>
          </a:r>
          <a:r>
            <a:rPr kumimoji="1" lang="ja-JP" altLang="en-US" sz="6100" kern="1200"/>
            <a:t>（入門）</a:t>
          </a:r>
          <a:r>
            <a:rPr kumimoji="1" lang="en-US" altLang="ja-JP" sz="6100" kern="1200"/>
            <a:t>-</a:t>
          </a:r>
          <a:r>
            <a:rPr kumimoji="1" lang="en-US" altLang="ja-JP" sz="6100" kern="1200" dirty="0"/>
            <a:t>04</a:t>
          </a:r>
          <a:endParaRPr lang="ja-JP" sz="6100" kern="1200" dirty="0"/>
        </a:p>
      </dsp:txBody>
      <dsp:txXfrm>
        <a:off x="101036" y="571485"/>
        <a:ext cx="7127053" cy="186765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10</a:t>
            </a:fld>
            <a:endParaRPr kumimoji="1" lang="ja-JP" altLang="en-US"/>
          </a:p>
        </p:txBody>
      </p:sp>
    </p:spTree>
    <p:extLst>
      <p:ext uri="{BB962C8B-B14F-4D97-AF65-F5344CB8AC3E}">
        <p14:creationId xmlns:p14="http://schemas.microsoft.com/office/powerpoint/2010/main" val="4271183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11</a:t>
            </a:fld>
            <a:endParaRPr kumimoji="1" lang="ja-JP" altLang="en-US"/>
          </a:p>
        </p:txBody>
      </p:sp>
    </p:spTree>
    <p:extLst>
      <p:ext uri="{BB962C8B-B14F-4D97-AF65-F5344CB8AC3E}">
        <p14:creationId xmlns:p14="http://schemas.microsoft.com/office/powerpoint/2010/main" val="25846282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12</a:t>
            </a:fld>
            <a:endParaRPr kumimoji="1" lang="ja-JP" altLang="en-US"/>
          </a:p>
        </p:txBody>
      </p:sp>
    </p:spTree>
    <p:extLst>
      <p:ext uri="{BB962C8B-B14F-4D97-AF65-F5344CB8AC3E}">
        <p14:creationId xmlns:p14="http://schemas.microsoft.com/office/powerpoint/2010/main" val="440545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13</a:t>
            </a:fld>
            <a:endParaRPr kumimoji="1" lang="ja-JP" altLang="en-US"/>
          </a:p>
        </p:txBody>
      </p:sp>
    </p:spTree>
    <p:extLst>
      <p:ext uri="{BB962C8B-B14F-4D97-AF65-F5344CB8AC3E}">
        <p14:creationId xmlns:p14="http://schemas.microsoft.com/office/powerpoint/2010/main" val="29722320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14</a:t>
            </a:fld>
            <a:endParaRPr kumimoji="1" lang="ja-JP" altLang="en-US"/>
          </a:p>
        </p:txBody>
      </p:sp>
    </p:spTree>
    <p:extLst>
      <p:ext uri="{BB962C8B-B14F-4D97-AF65-F5344CB8AC3E}">
        <p14:creationId xmlns:p14="http://schemas.microsoft.com/office/powerpoint/2010/main" val="3728943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15</a:t>
            </a:fld>
            <a:endParaRPr kumimoji="1" lang="ja-JP" altLang="en-US"/>
          </a:p>
        </p:txBody>
      </p:sp>
    </p:spTree>
    <p:extLst>
      <p:ext uri="{BB962C8B-B14F-4D97-AF65-F5344CB8AC3E}">
        <p14:creationId xmlns:p14="http://schemas.microsoft.com/office/powerpoint/2010/main" val="3019916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16</a:t>
            </a:fld>
            <a:endParaRPr kumimoji="1" lang="ja-JP" altLang="en-US"/>
          </a:p>
        </p:txBody>
      </p:sp>
    </p:spTree>
    <p:extLst>
      <p:ext uri="{BB962C8B-B14F-4D97-AF65-F5344CB8AC3E}">
        <p14:creationId xmlns:p14="http://schemas.microsoft.com/office/powerpoint/2010/main" val="3610594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17</a:t>
            </a:fld>
            <a:endParaRPr kumimoji="1" lang="ja-JP" altLang="en-US"/>
          </a:p>
        </p:txBody>
      </p:sp>
    </p:spTree>
    <p:extLst>
      <p:ext uri="{BB962C8B-B14F-4D97-AF65-F5344CB8AC3E}">
        <p14:creationId xmlns:p14="http://schemas.microsoft.com/office/powerpoint/2010/main" val="13846494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18</a:t>
            </a:fld>
            <a:endParaRPr kumimoji="1" lang="ja-JP" altLang="en-US"/>
          </a:p>
        </p:txBody>
      </p:sp>
    </p:spTree>
    <p:extLst>
      <p:ext uri="{BB962C8B-B14F-4D97-AF65-F5344CB8AC3E}">
        <p14:creationId xmlns:p14="http://schemas.microsoft.com/office/powerpoint/2010/main" val="989783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2</a:t>
            </a:fld>
            <a:endParaRPr kumimoji="1" lang="ja-JP" altLang="en-US"/>
          </a:p>
        </p:txBody>
      </p:sp>
    </p:spTree>
    <p:extLst>
      <p:ext uri="{BB962C8B-B14F-4D97-AF65-F5344CB8AC3E}">
        <p14:creationId xmlns:p14="http://schemas.microsoft.com/office/powerpoint/2010/main" val="1590214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3</a:t>
            </a:fld>
            <a:endParaRPr kumimoji="1" lang="ja-JP" altLang="en-US"/>
          </a:p>
        </p:txBody>
      </p:sp>
    </p:spTree>
    <p:extLst>
      <p:ext uri="{BB962C8B-B14F-4D97-AF65-F5344CB8AC3E}">
        <p14:creationId xmlns:p14="http://schemas.microsoft.com/office/powerpoint/2010/main" val="1181809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4</a:t>
            </a:fld>
            <a:endParaRPr kumimoji="1" lang="ja-JP" altLang="en-US"/>
          </a:p>
        </p:txBody>
      </p:sp>
    </p:spTree>
    <p:extLst>
      <p:ext uri="{BB962C8B-B14F-4D97-AF65-F5344CB8AC3E}">
        <p14:creationId xmlns:p14="http://schemas.microsoft.com/office/powerpoint/2010/main" val="2035970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5</a:t>
            </a:fld>
            <a:endParaRPr kumimoji="1" lang="ja-JP" altLang="en-US"/>
          </a:p>
        </p:txBody>
      </p:sp>
    </p:spTree>
    <p:extLst>
      <p:ext uri="{BB962C8B-B14F-4D97-AF65-F5344CB8AC3E}">
        <p14:creationId xmlns:p14="http://schemas.microsoft.com/office/powerpoint/2010/main" val="32882453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6</a:t>
            </a:fld>
            <a:endParaRPr kumimoji="1" lang="ja-JP" altLang="en-US"/>
          </a:p>
        </p:txBody>
      </p:sp>
    </p:spTree>
    <p:extLst>
      <p:ext uri="{BB962C8B-B14F-4D97-AF65-F5344CB8AC3E}">
        <p14:creationId xmlns:p14="http://schemas.microsoft.com/office/powerpoint/2010/main" val="2705500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7</a:t>
            </a:fld>
            <a:endParaRPr kumimoji="1" lang="ja-JP" altLang="en-US"/>
          </a:p>
        </p:txBody>
      </p:sp>
    </p:spTree>
    <p:extLst>
      <p:ext uri="{BB962C8B-B14F-4D97-AF65-F5344CB8AC3E}">
        <p14:creationId xmlns:p14="http://schemas.microsoft.com/office/powerpoint/2010/main" val="38871936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8</a:t>
            </a:fld>
            <a:endParaRPr kumimoji="1" lang="ja-JP" altLang="en-US"/>
          </a:p>
        </p:txBody>
      </p:sp>
    </p:spTree>
    <p:extLst>
      <p:ext uri="{BB962C8B-B14F-4D97-AF65-F5344CB8AC3E}">
        <p14:creationId xmlns:p14="http://schemas.microsoft.com/office/powerpoint/2010/main" val="3085181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9</a:t>
            </a:fld>
            <a:endParaRPr kumimoji="1" lang="ja-JP" altLang="en-US"/>
          </a:p>
        </p:txBody>
      </p:sp>
    </p:spTree>
    <p:extLst>
      <p:ext uri="{BB962C8B-B14F-4D97-AF65-F5344CB8AC3E}">
        <p14:creationId xmlns:p14="http://schemas.microsoft.com/office/powerpoint/2010/main" val="4108435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277973979"/>
              </p:ext>
            </p:extLst>
          </p:nvPr>
        </p:nvGraphicFramePr>
        <p:xfrm>
          <a:off x="2276428" y="1128484"/>
          <a:ext cx="7329125"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575387"/>
            <a:ext cx="4158932" cy="1408853"/>
          </a:xfrm>
        </p:spPr>
        <p:txBody>
          <a:bodyPr>
            <a:normAutofit lnSpcReduction="10000"/>
          </a:bodyPr>
          <a:lstStyle/>
          <a:p>
            <a:r>
              <a:rPr kumimoji="1" lang="ja-JP" altLang="en-US" sz="2800"/>
              <a:t>講義</a:t>
            </a:r>
            <a:r>
              <a:rPr kumimoji="1" lang="ja-JP" altLang="en-US" sz="2800" dirty="0"/>
              <a:t>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この弾力性の概念を念頭に入れて、以下では第</a:t>
            </a:r>
            <a:r>
              <a:rPr lang="en-US" altLang="ja-JP" sz="2800" dirty="0"/>
              <a:t>3</a:t>
            </a:r>
            <a:r>
              <a:rPr lang="ja-JP" altLang="en-US" sz="2800" dirty="0"/>
              <a:t>回のスライドを復習して、理解を深めましょう。</a:t>
            </a:r>
          </a:p>
          <a:p>
            <a:pPr marL="457200" indent="-457200">
              <a:buClr>
                <a:srgbClr val="00B0F0"/>
              </a:buClr>
              <a:buFont typeface="Wingdings" panose="05000000000000000000" pitchFamily="2" charset="2"/>
              <a:buChar char="p"/>
            </a:pPr>
            <a:r>
              <a:rPr lang="ja-JP" altLang="en-US" sz="2800" dirty="0"/>
              <a:t>第</a:t>
            </a:r>
            <a:r>
              <a:rPr lang="en-US" altLang="ja-JP" sz="2800" dirty="0"/>
              <a:t>3</a:t>
            </a:r>
            <a:r>
              <a:rPr lang="ja-JP" altLang="en-US" sz="2800" dirty="0"/>
              <a:t>回で需要曲線における所得効果と代替効果が出てきた。</a:t>
            </a:r>
          </a:p>
          <a:p>
            <a:pPr marL="457200" indent="-457200">
              <a:buClr>
                <a:srgbClr val="00B0F0"/>
              </a:buClr>
              <a:buFont typeface="Wingdings" panose="05000000000000000000" pitchFamily="2" charset="2"/>
              <a:buChar char="p"/>
            </a:pPr>
            <a:r>
              <a:rPr lang="ja-JP" altLang="en-US" sz="2800" dirty="0"/>
              <a:t>所得効果とは、所得の変化に対して、需要がどれだけ反応するかということ。つまり、需要の所得弾力性。</a:t>
            </a:r>
          </a:p>
          <a:p>
            <a:pPr marL="457200" indent="-457200">
              <a:buClr>
                <a:srgbClr val="00B0F0"/>
              </a:buClr>
              <a:buFont typeface="Wingdings" panose="05000000000000000000" pitchFamily="2" charset="2"/>
              <a:buChar char="p"/>
            </a:pPr>
            <a:r>
              <a:rPr lang="ja-JP" altLang="en-US" sz="2800" dirty="0"/>
              <a:t>代替効果とは、価格の変化に対して、需要がどれだけ反応するかということ。つまり、需要の価格弾力性。</a:t>
            </a:r>
          </a:p>
          <a:p>
            <a:pPr marL="457200" indent="-457200">
              <a:buClr>
                <a:srgbClr val="00B0F0"/>
              </a:buClr>
              <a:buFont typeface="Wingdings" panose="05000000000000000000" pitchFamily="2" charset="2"/>
              <a:buChar char="p"/>
            </a:pPr>
            <a:r>
              <a:rPr lang="ja-JP" altLang="en-US" sz="2800" dirty="0"/>
              <a:t>そして、</a:t>
            </a:r>
            <a:r>
              <a:rPr lang="ja-JP" altLang="en-US" sz="2800" dirty="0">
                <a:solidFill>
                  <a:srgbClr val="FF0000"/>
                </a:solidFill>
              </a:rPr>
              <a:t>価格の変化は実質所得の変化でもある</a:t>
            </a:r>
            <a:r>
              <a:rPr lang="ja-JP" altLang="en-US" sz="2800" dirty="0"/>
              <a:t>わけだから、価格の変化は所得効果と代替効果の両方を生み出すことになる。</a:t>
            </a: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10</a:t>
            </a:fld>
            <a:endParaRPr kumimoji="1" lang="ja-JP" altLang="en-US" dirty="0"/>
          </a:p>
        </p:txBody>
      </p:sp>
    </p:spTree>
    <p:extLst>
      <p:ext uri="{BB962C8B-B14F-4D97-AF65-F5344CB8AC3E}">
        <p14:creationId xmlns:p14="http://schemas.microsoft.com/office/powerpoint/2010/main" val="807169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所得が増える（減る）と需要が増える（減る）財は、正常財（上級財）。</a:t>
            </a:r>
          </a:p>
          <a:p>
            <a:pPr marL="457200" indent="-457200">
              <a:buClr>
                <a:srgbClr val="00B0F0"/>
              </a:buClr>
              <a:buFont typeface="Wingdings" panose="05000000000000000000" pitchFamily="2" charset="2"/>
              <a:buChar char="p"/>
            </a:pPr>
            <a:r>
              <a:rPr lang="ja-JP" altLang="en-US" sz="2800" dirty="0"/>
              <a:t>所得が増える（減る）と需要が減る（増える）財は、劣等財（下級財）。</a:t>
            </a:r>
          </a:p>
          <a:p>
            <a:pPr marL="457200" indent="-457200">
              <a:buClr>
                <a:srgbClr val="00B0F0"/>
              </a:buClr>
              <a:buFont typeface="Wingdings" panose="05000000000000000000" pitchFamily="2" charset="2"/>
              <a:buChar char="p"/>
            </a:pPr>
            <a:r>
              <a:rPr lang="ja-JP" altLang="en-US" sz="2800" dirty="0"/>
              <a:t>通常の財は、代替効果が所得効果よりも大きい。</a:t>
            </a:r>
          </a:p>
          <a:p>
            <a:pPr marL="457200" indent="-457200">
              <a:buClr>
                <a:srgbClr val="00B0F0"/>
              </a:buClr>
              <a:buFont typeface="Wingdings" panose="05000000000000000000" pitchFamily="2" charset="2"/>
              <a:buChar char="p"/>
            </a:pPr>
            <a:r>
              <a:rPr lang="ja-JP" altLang="en-US" sz="2800" dirty="0"/>
              <a:t>劣等財の中でも、代替効果よりも所得効果が大きいという特殊な財が、ギッフェン財。</a:t>
            </a:r>
          </a:p>
          <a:p>
            <a:pPr marL="457200" indent="-457200">
              <a:buClr>
                <a:srgbClr val="00B0F0"/>
              </a:buClr>
              <a:buFont typeface="Wingdings" panose="05000000000000000000" pitchFamily="2" charset="2"/>
              <a:buChar char="p"/>
            </a:pPr>
            <a:r>
              <a:rPr lang="ja-JP" altLang="en-US" sz="2800" dirty="0"/>
              <a:t>以下、前回の講義内容で難しかったところを一部再掲するので復習しよう。</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11</a:t>
            </a:fld>
            <a:endParaRPr kumimoji="1" lang="ja-JP" altLang="en-US" dirty="0"/>
          </a:p>
        </p:txBody>
      </p:sp>
    </p:spTree>
    <p:extLst>
      <p:ext uri="{BB962C8B-B14F-4D97-AF65-F5344CB8AC3E}">
        <p14:creationId xmlns:p14="http://schemas.microsoft.com/office/powerpoint/2010/main" val="2714062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400" dirty="0"/>
              <a:t>たとえば、牡蠣鍋の例。牡蠣が値上がりした（豆腐の価格は変わらない）場合、①牡蠣が減って豆腐が増えるものの牡蠣鍋のための支出額が不変というケースよりも、②牡蠣を減らして豆腐を増やしつつ（代替効果）、その冬の牡蠣鍋の回数を減らす（所得効果）人も多いだろう。</a:t>
            </a:r>
          </a:p>
          <a:p>
            <a:pPr marL="457200" indent="-457200">
              <a:buClr>
                <a:srgbClr val="00B0F0"/>
              </a:buClr>
              <a:buFont typeface="Wingdings" panose="05000000000000000000" pitchFamily="2" charset="2"/>
              <a:buChar char="p"/>
            </a:pPr>
            <a:r>
              <a:rPr lang="ja-JP" altLang="en-US" sz="2400" dirty="0"/>
              <a:t>つまり、牡蠣だけに注目すると、牡蠣の値上がりによって豆腐に代替されるという需要減（代替効果）と、購入自体を手控えられるという需要減（所得効果）が複合して起きるのだ。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12</a:t>
            </a:fld>
            <a:endParaRPr kumimoji="1" lang="ja-JP" altLang="en-US" dirty="0"/>
          </a:p>
        </p:txBody>
      </p:sp>
    </p:spTree>
    <p:extLst>
      <p:ext uri="{BB962C8B-B14F-4D97-AF65-F5344CB8AC3E}">
        <p14:creationId xmlns:p14="http://schemas.microsoft.com/office/powerpoint/2010/main" val="305872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400" dirty="0"/>
              <a:t>　価格の変化に対しては、所得効果と代替効果が複合して作用していることが多い。</a:t>
            </a:r>
          </a:p>
          <a:p>
            <a:pPr marL="457200" indent="-457200">
              <a:buClr>
                <a:srgbClr val="00B0F0"/>
              </a:buClr>
              <a:buFont typeface="Wingdings" panose="05000000000000000000" pitchFamily="2" charset="2"/>
              <a:buChar char="p"/>
            </a:pPr>
            <a:r>
              <a:rPr lang="ja-JP" altLang="en-US" sz="2400" dirty="0"/>
              <a:t>他の例：新型</a:t>
            </a:r>
            <a:r>
              <a:rPr lang="en-US" altLang="ja-JP" sz="2400" dirty="0"/>
              <a:t>iPhone</a:t>
            </a:r>
            <a:r>
              <a:rPr lang="ja-JP" altLang="en-US" sz="2400" dirty="0"/>
              <a:t>の値引きセールをしたところ、例月よりも売り上げがアップしたとする。このセール期間中に新型</a:t>
            </a:r>
            <a:r>
              <a:rPr lang="en-US" altLang="ja-JP" sz="2400" dirty="0"/>
              <a:t>iPhone</a:t>
            </a:r>
            <a:r>
              <a:rPr lang="ja-JP" altLang="en-US" sz="2400" dirty="0"/>
              <a:t>を購入した人の中には、もともと買おうと思っていたところ、たまたまセール期間だったという人を除いて、セールで</a:t>
            </a:r>
            <a:r>
              <a:rPr lang="ja-JP" altLang="en-US" sz="2400" dirty="0">
                <a:solidFill>
                  <a:srgbClr val="FF0000"/>
                </a:solidFill>
              </a:rPr>
              <a:t>安いから購入した</a:t>
            </a:r>
            <a:r>
              <a:rPr lang="ja-JP" altLang="en-US" sz="2400" dirty="0"/>
              <a:t>という人がいるはず。</a:t>
            </a:r>
          </a:p>
          <a:p>
            <a:pPr marL="457200" indent="-457200">
              <a:buClr>
                <a:srgbClr val="00B0F0"/>
              </a:buClr>
              <a:buFont typeface="Wingdings" panose="05000000000000000000" pitchFamily="2" charset="2"/>
              <a:buChar char="p"/>
            </a:pPr>
            <a:r>
              <a:rPr lang="ja-JP" altLang="en-US" sz="2400" dirty="0"/>
              <a:t>その人たちは大きくわけると、①まだ買い替えるつもりはなかったが、セールで安くなっていて、</a:t>
            </a:r>
            <a:r>
              <a:rPr lang="ja-JP" altLang="en-US" sz="2400" dirty="0">
                <a:solidFill>
                  <a:srgbClr val="FF0000"/>
                </a:solidFill>
              </a:rPr>
              <a:t>収入と比べて割安感を持った</a:t>
            </a:r>
            <a:r>
              <a:rPr lang="ja-JP" altLang="en-US" sz="2400" dirty="0"/>
              <a:t>ので買った人、②新型は高いので他の携帯を買う予定だったが、新型がセールで安くなったので、そちらを買うことにした人、となる。</a:t>
            </a:r>
          </a:p>
          <a:p>
            <a:pPr marL="457200" indent="-457200">
              <a:buClr>
                <a:srgbClr val="00B0F0"/>
              </a:buClr>
              <a:buFont typeface="Wingdings" panose="05000000000000000000" pitchFamily="2" charset="2"/>
              <a:buChar char="p"/>
            </a:pPr>
            <a:r>
              <a:rPr lang="ja-JP" altLang="en-US" sz="2400" dirty="0"/>
              <a:t>①が所得効果。安くなったので、実質所得が上がったのだ。</a:t>
            </a:r>
          </a:p>
          <a:p>
            <a:pPr marL="457200" indent="-457200">
              <a:buClr>
                <a:srgbClr val="00B0F0"/>
              </a:buClr>
              <a:buFont typeface="Wingdings" panose="05000000000000000000" pitchFamily="2" charset="2"/>
              <a:buChar char="p"/>
            </a:pPr>
            <a:r>
              <a:rPr lang="ja-JP" altLang="en-US" sz="2400" dirty="0"/>
              <a:t>②が代替効果。他の財から乗り換えたのだ。</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13</a:t>
            </a:fld>
            <a:endParaRPr kumimoji="1" lang="ja-JP" altLang="en-US" dirty="0"/>
          </a:p>
        </p:txBody>
      </p:sp>
    </p:spTree>
    <p:extLst>
      <p:ext uri="{BB962C8B-B14F-4D97-AF65-F5344CB8AC3E}">
        <p14:creationId xmlns:p14="http://schemas.microsoft.com/office/powerpoint/2010/main" val="1776555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000" dirty="0"/>
              <a:t>　</a:t>
            </a:r>
            <a:r>
              <a:rPr lang="ja-JP" altLang="en-US" sz="2400" dirty="0"/>
              <a:t>つぎに、</a:t>
            </a:r>
            <a:r>
              <a:rPr lang="ja-JP" altLang="en-US" sz="2400" dirty="0">
                <a:solidFill>
                  <a:srgbClr val="FF0000"/>
                </a:solidFill>
              </a:rPr>
              <a:t>ギッフェン財</a:t>
            </a:r>
            <a:r>
              <a:rPr lang="ja-JP" altLang="en-US" sz="2400" dirty="0"/>
              <a:t>について。これは、下記のような特殊な劣等財のこと。</a:t>
            </a:r>
          </a:p>
          <a:p>
            <a:pPr marL="457200" indent="-457200">
              <a:buClr>
                <a:srgbClr val="00B0F0"/>
              </a:buClr>
              <a:buFont typeface="Wingdings" panose="05000000000000000000" pitchFamily="2" charset="2"/>
              <a:buChar char="p"/>
            </a:pPr>
            <a:r>
              <a:rPr lang="ja-JP" altLang="en-US" sz="2000" dirty="0"/>
              <a:t>劣等財（下級財）の中で、所得効果が代替効果よりも大きい財のことをギッフェン財という。</a:t>
            </a:r>
          </a:p>
          <a:p>
            <a:pPr marL="457200" indent="-457200">
              <a:buClr>
                <a:srgbClr val="00B0F0"/>
              </a:buClr>
              <a:buFont typeface="Wingdings" panose="05000000000000000000" pitchFamily="2" charset="2"/>
              <a:buChar char="p"/>
            </a:pPr>
            <a:r>
              <a:rPr lang="ja-JP" altLang="en-US" sz="2000" dirty="0"/>
              <a:t>劣等財をもう一度説明すると、（実質）所得の増加（減少）によって起きる需要の変化のこと。正常財では、所得の増加は需要を増やし、所得の減少は需要を減らす。</a:t>
            </a:r>
            <a:r>
              <a:rPr lang="ja-JP" altLang="en-US" sz="2000" dirty="0">
                <a:solidFill>
                  <a:srgbClr val="FF0000"/>
                </a:solidFill>
              </a:rPr>
              <a:t>劣等財では、</a:t>
            </a:r>
            <a:r>
              <a:rPr lang="ja-JP" altLang="en-US" sz="2000" dirty="0"/>
              <a:t>所得の増加は需要を減らし、</a:t>
            </a:r>
            <a:r>
              <a:rPr lang="ja-JP" altLang="en-US" sz="2000" dirty="0">
                <a:solidFill>
                  <a:srgbClr val="FF0000"/>
                </a:solidFill>
              </a:rPr>
              <a:t>所得の減少は需要を増やす。</a:t>
            </a:r>
          </a:p>
          <a:p>
            <a:pPr marL="457200" indent="-457200">
              <a:buClr>
                <a:srgbClr val="00B0F0"/>
              </a:buClr>
              <a:buFont typeface="Wingdings" panose="05000000000000000000" pitchFamily="2" charset="2"/>
              <a:buChar char="p"/>
            </a:pPr>
            <a:r>
              <a:rPr lang="ja-JP" altLang="en-US" sz="2000" dirty="0"/>
              <a:t>よって、所得効果のみに着目すれば、劣等財の</a:t>
            </a:r>
            <a:r>
              <a:rPr lang="ja-JP" altLang="en-US" sz="2000" dirty="0">
                <a:solidFill>
                  <a:srgbClr val="FF0000"/>
                </a:solidFill>
              </a:rPr>
              <a:t>価格の上昇</a:t>
            </a:r>
            <a:r>
              <a:rPr lang="ja-JP" altLang="en-US" sz="2000" dirty="0"/>
              <a:t>は、実質</a:t>
            </a:r>
            <a:r>
              <a:rPr lang="ja-JP" altLang="en-US" sz="2000" dirty="0">
                <a:solidFill>
                  <a:srgbClr val="FF0000"/>
                </a:solidFill>
              </a:rPr>
              <a:t>所得の減少</a:t>
            </a:r>
            <a:r>
              <a:rPr lang="ja-JP" altLang="en-US" sz="2000" dirty="0"/>
              <a:t>なので、需要を増やす（プラスの所得効果）。</a:t>
            </a:r>
          </a:p>
          <a:p>
            <a:pPr marL="457200" indent="-457200">
              <a:buClr>
                <a:srgbClr val="00B0F0"/>
              </a:buClr>
              <a:buFont typeface="Wingdings" panose="05000000000000000000" pitchFamily="2" charset="2"/>
              <a:buChar char="p"/>
            </a:pPr>
            <a:r>
              <a:rPr lang="ja-JP" altLang="en-US" sz="2000" dirty="0"/>
              <a:t>劣等財の価格の上昇は、同時に、代替効果も生み出すので、他の財への乗り換えが起きる。つまり、その劣等財への</a:t>
            </a:r>
            <a:r>
              <a:rPr lang="ja-JP" altLang="en-US" sz="2000" dirty="0">
                <a:solidFill>
                  <a:srgbClr val="FF0000"/>
                </a:solidFill>
              </a:rPr>
              <a:t>需要を減らす</a:t>
            </a:r>
            <a:r>
              <a:rPr lang="ja-JP" altLang="en-US" sz="2000" dirty="0"/>
              <a:t>（マイナスの代替効果）。</a:t>
            </a:r>
          </a:p>
          <a:p>
            <a:pPr marL="457200" indent="-457200">
              <a:buClr>
                <a:srgbClr val="00B0F0"/>
              </a:buClr>
              <a:buFont typeface="Wingdings" panose="05000000000000000000" pitchFamily="2" charset="2"/>
              <a:buChar char="p"/>
            </a:pPr>
            <a:r>
              <a:rPr lang="ja-JP" altLang="en-US" sz="2000" dirty="0"/>
              <a:t>所得効果と代替効果は複合して作用する。通常の財は、代替効果が所得効果よりも大きいので、通常の（つまり</a:t>
            </a:r>
            <a:r>
              <a:rPr lang="ja-JP" altLang="en-US" sz="2000" u="sng" dirty="0"/>
              <a:t>ギッフェン財ではない）劣等財の価格上昇は、総体としてはそれへの需要を減らす。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14</a:t>
            </a:fld>
            <a:endParaRPr kumimoji="1" lang="ja-JP" altLang="en-US" dirty="0"/>
          </a:p>
        </p:txBody>
      </p:sp>
    </p:spTree>
    <p:extLst>
      <p:ext uri="{BB962C8B-B14F-4D97-AF65-F5344CB8AC3E}">
        <p14:creationId xmlns:p14="http://schemas.microsoft.com/office/powerpoint/2010/main" val="3755024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400" dirty="0"/>
              <a:t>たとえば、朝食をたびたびバナナで済ませていた人々にとって、バナナの値上がりは、シリアルへの代替を引き起こす（代替効果）。しかし、シリアルばかりでは飽きるので、高くなったバナナもときには食べざるをえない。そうすると、一ヵ月の食費が（バナナの値上がりによって）以前よりも大きくなったと感じて、外食を減らしてバナナを朝には食べざるを得ない日が増える人もいるだろう（劣等財としての所得効果。つまり、値上がりが需要の増加をもたらす）。</a:t>
            </a:r>
          </a:p>
          <a:p>
            <a:pPr marL="342900" indent="-342900">
              <a:buClr>
                <a:srgbClr val="00B0F0"/>
              </a:buClr>
              <a:buFont typeface="Wingdings" panose="05000000000000000000" pitchFamily="2" charset="2"/>
              <a:buChar char="p"/>
            </a:pPr>
            <a:r>
              <a:rPr lang="ja-JP" altLang="en-US" sz="2400" dirty="0"/>
              <a:t>通常は、バナナからシリアルに乗り換えれば済むことなので、こうした代替行動の方が、高いバナナをあえて食べること（所得効果）よりも多いだろう。つまり、</a:t>
            </a:r>
            <a:r>
              <a:rPr lang="ja-JP" altLang="en-US" sz="2400" u="sng" dirty="0"/>
              <a:t>通常の劣等財としてのバナナの値上がりは、総体としてはバナナへの需要を減らす。</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15</a:t>
            </a:fld>
            <a:endParaRPr kumimoji="1" lang="ja-JP" altLang="en-US" dirty="0"/>
          </a:p>
        </p:txBody>
      </p:sp>
    </p:spTree>
    <p:extLst>
      <p:ext uri="{BB962C8B-B14F-4D97-AF65-F5344CB8AC3E}">
        <p14:creationId xmlns:p14="http://schemas.microsoft.com/office/powerpoint/2010/main" val="3317757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400" dirty="0"/>
              <a:t>ところが、アレルギーその他健康上の理由などで、シリアルなどバナナ以外の朝食が食べられない人がいるとする。その人は、バナナが値上がりしたからといって、</a:t>
            </a:r>
            <a:r>
              <a:rPr lang="ja-JP" altLang="en-US" sz="2400" dirty="0">
                <a:solidFill>
                  <a:srgbClr val="FF0000"/>
                </a:solidFill>
              </a:rPr>
              <a:t>あまり代替行動は取れない</a:t>
            </a:r>
            <a:r>
              <a:rPr lang="ja-JP" altLang="en-US" sz="2400" dirty="0"/>
              <a:t>。</a:t>
            </a:r>
          </a:p>
          <a:p>
            <a:pPr marL="342900" indent="-342900">
              <a:buClr>
                <a:srgbClr val="00B0F0"/>
              </a:buClr>
              <a:buFont typeface="Wingdings" panose="05000000000000000000" pitchFamily="2" charset="2"/>
              <a:buChar char="p"/>
            </a:pPr>
            <a:r>
              <a:rPr lang="ja-JP" altLang="en-US" sz="2400" dirty="0"/>
              <a:t>よって、仕方なくバナナを食べ続けることになる。高いバナナを買わなければならないので、その分、昼食・夕食への支出を減らさざるを得ず、栄養を保つためにはバナナの消費を増やすことになる（劣等財としての所得効果）。</a:t>
            </a:r>
          </a:p>
          <a:p>
            <a:pPr marL="342900" indent="-342900">
              <a:buClr>
                <a:srgbClr val="00B0F0"/>
              </a:buClr>
              <a:buFont typeface="Wingdings" panose="05000000000000000000" pitchFamily="2" charset="2"/>
              <a:buChar char="p"/>
            </a:pPr>
            <a:r>
              <a:rPr lang="ja-JP" altLang="en-US" sz="2400" dirty="0"/>
              <a:t>この人にとっては</a:t>
            </a:r>
            <a:r>
              <a:rPr lang="ja-JP" altLang="en-US" sz="2400" dirty="0">
                <a:solidFill>
                  <a:srgbClr val="FF0000"/>
                </a:solidFill>
              </a:rPr>
              <a:t>代替効果よりも劣等財としての所得効果が大きい</a:t>
            </a:r>
            <a:r>
              <a:rPr lang="ja-JP" altLang="en-US" sz="2400" dirty="0"/>
              <a:t>ので、総体としては、</a:t>
            </a:r>
            <a:r>
              <a:rPr lang="ja-JP" altLang="en-US" sz="2400" u="sng" dirty="0"/>
              <a:t>バナナの値上がりはバナナへの需要を増やしてしまう</a:t>
            </a:r>
            <a:r>
              <a:rPr lang="ja-JP" altLang="en-US" sz="2400" dirty="0"/>
              <a:t>のである。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16</a:t>
            </a:fld>
            <a:endParaRPr kumimoji="1" lang="ja-JP" altLang="en-US" dirty="0"/>
          </a:p>
        </p:txBody>
      </p:sp>
    </p:spTree>
    <p:extLst>
      <p:ext uri="{BB962C8B-B14F-4D97-AF65-F5344CB8AC3E}">
        <p14:creationId xmlns:p14="http://schemas.microsoft.com/office/powerpoint/2010/main" val="3923424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需要曲線と供給曲線</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342900" indent="-342900">
              <a:buClr>
                <a:srgbClr val="00B0F0"/>
              </a:buClr>
              <a:buFont typeface="Wingdings" panose="05000000000000000000" pitchFamily="2" charset="2"/>
              <a:buChar char="p"/>
            </a:pPr>
            <a:r>
              <a:rPr lang="ja-JP" altLang="en-US" sz="2400" dirty="0"/>
              <a:t>このケースのバナナのような、</a:t>
            </a:r>
            <a:r>
              <a:rPr lang="ja-JP" altLang="en-US" sz="2400" dirty="0">
                <a:solidFill>
                  <a:srgbClr val="FF0000"/>
                </a:solidFill>
              </a:rPr>
              <a:t>代替効果よりも所得効果が大きい劣等財</a:t>
            </a:r>
            <a:r>
              <a:rPr lang="ja-JP" altLang="en-US" sz="2400" dirty="0"/>
              <a:t>をギッフェン財という。</a:t>
            </a:r>
          </a:p>
          <a:p>
            <a:pPr marL="342900" indent="-342900">
              <a:buClr>
                <a:srgbClr val="00B0F0"/>
              </a:buClr>
              <a:buFont typeface="Wingdings" panose="05000000000000000000" pitchFamily="2" charset="2"/>
              <a:buChar char="p"/>
            </a:pPr>
            <a:r>
              <a:rPr lang="ja-JP" altLang="en-US" sz="2400" dirty="0"/>
              <a:t>ギッフェン財が、現代において一般的に存在するのかどうかについては、議論の余地がある。</a:t>
            </a:r>
          </a:p>
          <a:p>
            <a:pPr marL="342900" indent="-342900">
              <a:buClr>
                <a:srgbClr val="00B0F0"/>
              </a:buClr>
              <a:buFont typeface="Wingdings" panose="05000000000000000000" pitchFamily="2" charset="2"/>
              <a:buChar char="p"/>
            </a:pPr>
            <a:r>
              <a:rPr lang="ja-JP" altLang="en-US" sz="2400" dirty="0"/>
              <a:t>昔、ギッフェンという経済学者が提唱した話。</a:t>
            </a:r>
          </a:p>
          <a:p>
            <a:pPr marL="342900" indent="-342900">
              <a:buClr>
                <a:srgbClr val="00B0F0"/>
              </a:buClr>
              <a:buFont typeface="Wingdings" panose="05000000000000000000" pitchFamily="2" charset="2"/>
              <a:buChar char="p"/>
            </a:pPr>
            <a:r>
              <a:rPr lang="en-US" altLang="ja-JP" sz="2400" dirty="0"/>
              <a:t>19</a:t>
            </a:r>
            <a:r>
              <a:rPr lang="ja-JP" altLang="en-US" sz="2400" dirty="0"/>
              <a:t>世紀のアイルランドで、飢饉によってジャガイモの価格が高くなったところ、ジャガイモの消費が増えたことを説明するために、こうした消費行動が提唱された。</a:t>
            </a:r>
          </a:p>
          <a:p>
            <a:pPr marL="342900" indent="-342900">
              <a:buClr>
                <a:srgbClr val="00B0F0"/>
              </a:buClr>
              <a:buFont typeface="Wingdings" panose="05000000000000000000" pitchFamily="2" charset="2"/>
              <a:buChar char="p"/>
            </a:pPr>
            <a:r>
              <a:rPr lang="ja-JP" altLang="en-US" sz="2400" dirty="0"/>
              <a:t>つまり、当時ジャガイモは主食だったので、他の財への乗り換えはあまり起きず、ジャガイモ価格の高騰による家計の圧迫に対して、肉など他の食品への支出を抑制してジャガイモをより多く食べざるを得なかった、という説明。</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17</a:t>
            </a:fld>
            <a:endParaRPr kumimoji="1" lang="ja-JP" altLang="en-US" dirty="0"/>
          </a:p>
        </p:txBody>
      </p:sp>
    </p:spTree>
    <p:extLst>
      <p:ext uri="{BB962C8B-B14F-4D97-AF65-F5344CB8AC3E}">
        <p14:creationId xmlns:p14="http://schemas.microsoft.com/office/powerpoint/2010/main" val="27525626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ja-JP" altLang="en-US" sz="2800" dirty="0"/>
              <a:t>需要の価格弾力性をグラフで確認</a:t>
            </a:r>
          </a:p>
          <a:p>
            <a:pPr>
              <a:buClr>
                <a:srgbClr val="00B0F0"/>
              </a:buClr>
            </a:pPr>
            <a:r>
              <a:rPr lang="ja-JP" altLang="en-US" sz="2800" dirty="0"/>
              <a:t>　　　　　</a:t>
            </a:r>
            <a:r>
              <a:rPr lang="ja-JP" altLang="en-US" sz="2400" dirty="0"/>
              <a:t>　   </a:t>
            </a:r>
            <a:r>
              <a:rPr lang="en-US" altLang="ja-JP" sz="2400" dirty="0"/>
              <a:t>A</a:t>
            </a:r>
            <a:endParaRPr lang="ja-JP" altLang="en-US" sz="2400" dirty="0"/>
          </a:p>
          <a:p>
            <a:pPr>
              <a:buClr>
                <a:srgbClr val="00B0F0"/>
              </a:buClr>
            </a:pPr>
            <a:r>
              <a:rPr lang="ja-JP" altLang="en-US" sz="2000" dirty="0"/>
              <a:t>　　　　</a:t>
            </a:r>
            <a:r>
              <a:rPr lang="en-US" altLang="ja-JP" sz="2000" dirty="0"/>
              <a:t>B</a:t>
            </a:r>
            <a:endParaRPr lang="ja-JP" altLang="en-US" sz="2000" dirty="0"/>
          </a:p>
          <a:p>
            <a:pPr>
              <a:buClr>
                <a:srgbClr val="00B0F0"/>
              </a:buClr>
            </a:pPr>
            <a:r>
              <a:rPr lang="en-US" altLang="ja-JP" sz="2000" dirty="0"/>
              <a:t>     P1</a:t>
            </a:r>
          </a:p>
          <a:p>
            <a:pPr>
              <a:buClr>
                <a:srgbClr val="00B0F0"/>
              </a:buClr>
            </a:pPr>
            <a:r>
              <a:rPr lang="en-US" altLang="ja-JP" sz="2000" dirty="0"/>
              <a:t>     P2</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18</a:t>
            </a:fld>
            <a:endParaRPr kumimoji="1" lang="ja-JP" altLang="en-US" dirty="0"/>
          </a:p>
        </p:txBody>
      </p:sp>
      <p:sp>
        <p:nvSpPr>
          <p:cNvPr id="11" name="テキスト ボックス 10"/>
          <p:cNvSpPr txBox="1"/>
          <p:nvPr/>
        </p:nvSpPr>
        <p:spPr>
          <a:xfrm>
            <a:off x="5858877" y="1991360"/>
            <a:ext cx="5533023" cy="4524315"/>
          </a:xfrm>
          <a:prstGeom prst="rect">
            <a:avLst/>
          </a:prstGeom>
          <a:noFill/>
        </p:spPr>
        <p:txBody>
          <a:bodyPr wrap="square" rtlCol="0">
            <a:spAutoFit/>
          </a:bodyPr>
          <a:lstStyle/>
          <a:p>
            <a:pPr marL="342900" indent="-342900">
              <a:buFont typeface="Wingdings" panose="05000000000000000000" pitchFamily="2" charset="2"/>
              <a:buChar char="p"/>
            </a:pPr>
            <a:r>
              <a:rPr lang="ja-JP" altLang="en-US" sz="2400" dirty="0">
                <a:solidFill>
                  <a:schemeClr val="bg2">
                    <a:lumMod val="75000"/>
                  </a:schemeClr>
                </a:solidFill>
              </a:rPr>
              <a:t>今度は、二つの需要曲線を直線で表している。</a:t>
            </a:r>
            <a:endParaRPr lang="ja-JP" altLang="en-US" sz="2400" dirty="0"/>
          </a:p>
          <a:p>
            <a:pPr marL="342900" indent="-342900">
              <a:buFont typeface="Wingdings" panose="05000000000000000000" pitchFamily="2" charset="2"/>
              <a:buChar char="p"/>
            </a:pPr>
            <a:r>
              <a:rPr lang="en-US" altLang="ja-JP" sz="2400" dirty="0">
                <a:solidFill>
                  <a:schemeClr val="bg2">
                    <a:lumMod val="75000"/>
                  </a:schemeClr>
                </a:solidFill>
              </a:rPr>
              <a:t>A</a:t>
            </a:r>
            <a:r>
              <a:rPr lang="ja-JP" altLang="en-US" sz="2400" dirty="0">
                <a:solidFill>
                  <a:schemeClr val="bg2">
                    <a:lumMod val="75000"/>
                  </a:schemeClr>
                </a:solidFill>
              </a:rPr>
              <a:t>と</a:t>
            </a:r>
            <a:r>
              <a:rPr lang="en-US" altLang="ja-JP" sz="2400" dirty="0">
                <a:solidFill>
                  <a:schemeClr val="bg2">
                    <a:lumMod val="75000"/>
                  </a:schemeClr>
                </a:solidFill>
              </a:rPr>
              <a:t>B</a:t>
            </a:r>
            <a:r>
              <a:rPr lang="ja-JP" altLang="en-US" sz="2400" dirty="0">
                <a:solidFill>
                  <a:schemeClr val="bg2">
                    <a:lumMod val="75000"/>
                  </a:schemeClr>
                </a:solidFill>
              </a:rPr>
              <a:t>では傾きが違う。</a:t>
            </a:r>
            <a:r>
              <a:rPr lang="en-US" altLang="ja-JP" sz="2400" dirty="0">
                <a:solidFill>
                  <a:schemeClr val="bg2">
                    <a:lumMod val="75000"/>
                  </a:schemeClr>
                </a:solidFill>
              </a:rPr>
              <a:t>A</a:t>
            </a:r>
            <a:r>
              <a:rPr lang="ja-JP" altLang="en-US" sz="2400" dirty="0">
                <a:solidFill>
                  <a:schemeClr val="bg2">
                    <a:lumMod val="75000"/>
                  </a:schemeClr>
                </a:solidFill>
              </a:rPr>
              <a:t>の方が</a:t>
            </a:r>
            <a:r>
              <a:rPr lang="en-US" altLang="ja-JP" sz="2400" dirty="0">
                <a:solidFill>
                  <a:schemeClr val="bg2">
                    <a:lumMod val="75000"/>
                  </a:schemeClr>
                </a:solidFill>
              </a:rPr>
              <a:t>B</a:t>
            </a:r>
            <a:r>
              <a:rPr lang="ja-JP" altLang="en-US" sz="2400" dirty="0">
                <a:solidFill>
                  <a:schemeClr val="bg2">
                    <a:lumMod val="75000"/>
                  </a:schemeClr>
                </a:solidFill>
              </a:rPr>
              <a:t>よりも弾力性が低い（縦軸つまり価格の変化に対して、</a:t>
            </a:r>
            <a:r>
              <a:rPr lang="en-US" altLang="ja-JP" sz="2400" dirty="0">
                <a:solidFill>
                  <a:schemeClr val="bg2">
                    <a:lumMod val="75000"/>
                  </a:schemeClr>
                </a:solidFill>
              </a:rPr>
              <a:t>A</a:t>
            </a:r>
            <a:r>
              <a:rPr lang="ja-JP" altLang="en-US" sz="2400" dirty="0">
                <a:solidFill>
                  <a:schemeClr val="bg2">
                    <a:lumMod val="75000"/>
                  </a:schemeClr>
                </a:solidFill>
              </a:rPr>
              <a:t>の需要量はそれほど変化しない）。</a:t>
            </a:r>
            <a:endParaRPr lang="en-US" altLang="ja-JP" sz="2400" dirty="0">
              <a:solidFill>
                <a:schemeClr val="bg2">
                  <a:lumMod val="75000"/>
                </a:schemeClr>
              </a:solidFill>
            </a:endParaRPr>
          </a:p>
          <a:p>
            <a:pPr marL="342900" indent="-342900">
              <a:buFont typeface="Wingdings" panose="05000000000000000000" pitchFamily="2" charset="2"/>
              <a:buChar char="p"/>
            </a:pPr>
            <a:r>
              <a:rPr lang="ja-JP" altLang="en-US" sz="2400" dirty="0">
                <a:solidFill>
                  <a:schemeClr val="bg2">
                    <a:lumMod val="75000"/>
                  </a:schemeClr>
                </a:solidFill>
              </a:rPr>
              <a:t>価格が</a:t>
            </a:r>
            <a:r>
              <a:rPr lang="en-US" altLang="ja-JP" sz="2400" dirty="0">
                <a:solidFill>
                  <a:schemeClr val="bg2">
                    <a:lumMod val="75000"/>
                  </a:schemeClr>
                </a:solidFill>
              </a:rPr>
              <a:t>P</a:t>
            </a:r>
            <a:r>
              <a:rPr lang="en-US" altLang="ja-JP" sz="2400" baseline="-25000" dirty="0">
                <a:solidFill>
                  <a:schemeClr val="bg2">
                    <a:lumMod val="75000"/>
                  </a:schemeClr>
                </a:solidFill>
              </a:rPr>
              <a:t>1</a:t>
            </a:r>
            <a:r>
              <a:rPr lang="ja-JP" altLang="en-US" sz="2400" dirty="0">
                <a:solidFill>
                  <a:schemeClr val="bg2">
                    <a:lumMod val="75000"/>
                  </a:schemeClr>
                </a:solidFill>
              </a:rPr>
              <a:t>から</a:t>
            </a:r>
            <a:r>
              <a:rPr lang="en-US" altLang="ja-JP" sz="2400" dirty="0">
                <a:solidFill>
                  <a:schemeClr val="bg2">
                    <a:lumMod val="75000"/>
                  </a:schemeClr>
                </a:solidFill>
              </a:rPr>
              <a:t>P</a:t>
            </a:r>
            <a:r>
              <a:rPr lang="en-US" altLang="ja-JP" sz="2400" baseline="-25000" dirty="0">
                <a:solidFill>
                  <a:schemeClr val="bg2">
                    <a:lumMod val="75000"/>
                  </a:schemeClr>
                </a:solidFill>
              </a:rPr>
              <a:t>2</a:t>
            </a:r>
            <a:r>
              <a:rPr lang="ja-JP" altLang="en-US" sz="2400" dirty="0">
                <a:solidFill>
                  <a:schemeClr val="bg2">
                    <a:lumMod val="75000"/>
                  </a:schemeClr>
                </a:solidFill>
              </a:rPr>
              <a:t>に変化したときの需要の変化（</a:t>
            </a:r>
            <a:r>
              <a:rPr lang="ja-JP" altLang="en-US" sz="2400" dirty="0">
                <a:solidFill>
                  <a:srgbClr val="FF0000"/>
                </a:solidFill>
              </a:rPr>
              <a:t>横軸の幅：赤の矢印</a:t>
            </a:r>
            <a:r>
              <a:rPr lang="ja-JP" altLang="en-US" sz="2400" dirty="0">
                <a:solidFill>
                  <a:schemeClr val="bg2">
                    <a:lumMod val="75000"/>
                  </a:schemeClr>
                </a:solidFill>
              </a:rPr>
              <a:t>）を</a:t>
            </a:r>
            <a:r>
              <a:rPr lang="en-US" altLang="ja-JP" sz="2400" dirty="0">
                <a:solidFill>
                  <a:schemeClr val="bg2">
                    <a:lumMod val="75000"/>
                  </a:schemeClr>
                </a:solidFill>
              </a:rPr>
              <a:t>A</a:t>
            </a:r>
            <a:r>
              <a:rPr lang="ja-JP" altLang="en-US" sz="2400" dirty="0">
                <a:solidFill>
                  <a:schemeClr val="bg2">
                    <a:lumMod val="75000"/>
                  </a:schemeClr>
                </a:solidFill>
              </a:rPr>
              <a:t>と</a:t>
            </a:r>
            <a:r>
              <a:rPr lang="en-US" altLang="ja-JP" sz="2400" dirty="0">
                <a:solidFill>
                  <a:schemeClr val="bg2">
                    <a:lumMod val="75000"/>
                  </a:schemeClr>
                </a:solidFill>
              </a:rPr>
              <a:t>B</a:t>
            </a:r>
            <a:r>
              <a:rPr lang="ja-JP" altLang="en-US" sz="2400" dirty="0">
                <a:solidFill>
                  <a:schemeClr val="bg2">
                    <a:lumMod val="75000"/>
                  </a:schemeClr>
                </a:solidFill>
              </a:rPr>
              <a:t>で比べると一目瞭然。</a:t>
            </a:r>
          </a:p>
          <a:p>
            <a:pPr marL="342900" indent="-342900">
              <a:buFont typeface="Wingdings" panose="05000000000000000000" pitchFamily="2" charset="2"/>
              <a:buChar char="p"/>
            </a:pPr>
            <a:r>
              <a:rPr lang="ja-JP" altLang="en-US" sz="2400" dirty="0">
                <a:solidFill>
                  <a:schemeClr val="bg2">
                    <a:lumMod val="75000"/>
                  </a:schemeClr>
                </a:solidFill>
              </a:rPr>
              <a:t>後日説明する「税の帰着」のために必要な見方。</a:t>
            </a:r>
          </a:p>
          <a:p>
            <a:pPr marL="342900" indent="-342900">
              <a:buFont typeface="Wingdings" panose="05000000000000000000" pitchFamily="2" charset="2"/>
              <a:buChar char="p"/>
            </a:pPr>
            <a:endParaRPr lang="ja-JP" altLang="en-US" sz="2400" dirty="0">
              <a:solidFill>
                <a:schemeClr val="bg2">
                  <a:lumMod val="75000"/>
                </a:schemeClr>
              </a:solidFill>
            </a:endParaRPr>
          </a:p>
        </p:txBody>
      </p:sp>
      <p:grpSp>
        <p:nvGrpSpPr>
          <p:cNvPr id="35" name="グループ化 34"/>
          <p:cNvGrpSpPr/>
          <p:nvPr/>
        </p:nvGrpSpPr>
        <p:grpSpPr>
          <a:xfrm>
            <a:off x="1174299" y="1980187"/>
            <a:ext cx="3969201" cy="2570480"/>
            <a:chOff x="1174299" y="1980187"/>
            <a:chExt cx="3969201" cy="2570480"/>
          </a:xfrm>
        </p:grpSpPr>
        <p:cxnSp>
          <p:nvCxnSpPr>
            <p:cNvPr id="6" name="直線矢印コネクタ 5"/>
            <p:cNvCxnSpPr/>
            <p:nvPr/>
          </p:nvCxnSpPr>
          <p:spPr>
            <a:xfrm flipV="1">
              <a:off x="1174299" y="1980187"/>
              <a:ext cx="0" cy="257048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p:cNvCxnSpPr/>
            <p:nvPr/>
          </p:nvCxnSpPr>
          <p:spPr>
            <a:xfrm>
              <a:off x="1184459" y="4550667"/>
              <a:ext cx="3830320" cy="0"/>
            </a:xfrm>
            <a:prstGeom prst="straightConnector1">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2971800" y="2400300"/>
              <a:ext cx="927100" cy="193040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693613" y="2815680"/>
              <a:ext cx="3449887" cy="108322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1184459" y="3060700"/>
              <a:ext cx="2088000" cy="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184459" y="3594100"/>
              <a:ext cx="2952000" cy="0"/>
            </a:xfrm>
            <a:prstGeom prst="line">
              <a:avLst/>
            </a:prstGeom>
            <a:ln>
              <a:solidFill>
                <a:schemeClr val="bg1"/>
              </a:solidFill>
              <a:tailEnd type="none"/>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3272459" y="3060700"/>
              <a:ext cx="0" cy="53340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2459659" y="3060700"/>
              <a:ext cx="0" cy="533400"/>
            </a:xfrm>
            <a:prstGeom prst="line">
              <a:avLst/>
            </a:prstGeom>
            <a:ln>
              <a:solidFill>
                <a:schemeClr val="bg1"/>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33" name="左右矢印 32"/>
            <p:cNvSpPr/>
            <p:nvPr/>
          </p:nvSpPr>
          <p:spPr>
            <a:xfrm>
              <a:off x="2459659" y="4017267"/>
              <a:ext cx="1676800" cy="122933"/>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左右矢印 33"/>
            <p:cNvSpPr/>
            <p:nvPr/>
          </p:nvSpPr>
          <p:spPr>
            <a:xfrm>
              <a:off x="3276000" y="3701800"/>
              <a:ext cx="288000" cy="122933"/>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59342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en-US" altLang="ja-JP" sz="2800" dirty="0"/>
              <a:t>※</a:t>
            </a:r>
            <a:r>
              <a:rPr lang="ja-JP" altLang="en-US" sz="2800" dirty="0"/>
              <a:t>この回では、第</a:t>
            </a:r>
            <a:r>
              <a:rPr lang="en-US" altLang="ja-JP" sz="2800" dirty="0"/>
              <a:t>3</a:t>
            </a:r>
            <a:r>
              <a:rPr lang="ja-JP" altLang="en-US" sz="2800" dirty="0"/>
              <a:t>回の復習が一部入ります。</a:t>
            </a:r>
          </a:p>
          <a:p>
            <a:pPr>
              <a:buClr>
                <a:srgbClr val="00B0F0"/>
              </a:buClr>
            </a:pPr>
            <a:endParaRPr lang="ja-JP" altLang="en-US" sz="2800" dirty="0"/>
          </a:p>
          <a:p>
            <a:pPr marL="457200" indent="-457200">
              <a:buClr>
                <a:srgbClr val="00B0F0"/>
              </a:buClr>
              <a:buFont typeface="Wingdings" panose="05000000000000000000" pitchFamily="2" charset="2"/>
              <a:buChar char="p"/>
            </a:pPr>
            <a:r>
              <a:rPr lang="ja-JP" altLang="en-US" sz="2800" dirty="0"/>
              <a:t>弾力性（</a:t>
            </a:r>
            <a:r>
              <a:rPr lang="en-US" altLang="ja-JP" sz="2800" dirty="0"/>
              <a:t>elasticity</a:t>
            </a:r>
            <a:r>
              <a:rPr lang="ja-JP" altLang="en-US" sz="2800" dirty="0"/>
              <a:t>）：一例。消費税率が引き上げられた結果、消費がどれだけ変化するか、という反応のしなやかさ。これは、価格に対する需要の弾力性。</a:t>
            </a:r>
            <a:r>
              <a:rPr lang="en-US" altLang="ja-JP" sz="2800" dirty="0"/>
              <a:t>※</a:t>
            </a:r>
            <a:r>
              <a:rPr lang="ja-JP" altLang="en-US" sz="2800" dirty="0"/>
              <a:t>短くして、需要の価格弾力性などということも。</a:t>
            </a:r>
          </a:p>
          <a:p>
            <a:pPr marL="457200" indent="-457200">
              <a:buClr>
                <a:srgbClr val="00B0F0"/>
              </a:buClr>
              <a:buFont typeface="Wingdings" panose="05000000000000000000" pitchFamily="2" charset="2"/>
              <a:buChar char="p"/>
            </a:pPr>
            <a:r>
              <a:rPr lang="ja-JP" altLang="en-US" sz="2800" dirty="0"/>
              <a:t>他の例。ボーナスが引き下げられた結果、消費がどれだけ変化するか、という反応のしなやかさ。これは、所得に対する需要の弾力性。</a:t>
            </a:r>
          </a:p>
          <a:p>
            <a:pPr marL="457200" indent="-457200">
              <a:buClr>
                <a:srgbClr val="00B0F0"/>
              </a:buClr>
              <a:buFont typeface="Wingdings" panose="05000000000000000000" pitchFamily="2" charset="2"/>
              <a:buChar char="p"/>
            </a:pPr>
            <a:r>
              <a:rPr lang="ja-JP" altLang="en-US" sz="2800" dirty="0"/>
              <a:t>他の例。円高によって日本の輸出がどれだけ変化するか、という反応のしなやかさ。これは、為替レートに対する輸出の弾力性。</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2</a:t>
            </a:fld>
            <a:endParaRPr kumimoji="1" lang="ja-JP" altLang="en-US" dirty="0"/>
          </a:p>
        </p:txBody>
      </p:sp>
    </p:spTree>
    <p:extLst>
      <p:ext uri="{BB962C8B-B14F-4D97-AF65-F5344CB8AC3E}">
        <p14:creationId xmlns:p14="http://schemas.microsoft.com/office/powerpoint/2010/main" val="1869537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弾力性の測り方：一例。需要の価格に対する弾力性とは、次のように定義されている（絶対値にするため、分子にマイナスをつけている）。</a:t>
            </a:r>
          </a:p>
          <a:p>
            <a:pPr>
              <a:buClr>
                <a:srgbClr val="00B0F0"/>
              </a:buClr>
            </a:pPr>
            <a:endParaRPr lang="ja-JP" altLang="en-US" sz="2800" dirty="0"/>
          </a:p>
          <a:p>
            <a:pPr marL="457200" indent="-457200">
              <a:buClr>
                <a:srgbClr val="00B0F0"/>
              </a:buClr>
              <a:buFont typeface="Wingdings" panose="05000000000000000000" pitchFamily="2" charset="2"/>
              <a:buChar char="p"/>
            </a:pPr>
            <a:r>
              <a:rPr lang="en-US" altLang="ja-JP" sz="2800" dirty="0"/>
              <a:t>E=</a:t>
            </a:r>
            <a:r>
              <a:rPr lang="ja-JP" altLang="en-US" sz="2800" dirty="0"/>
              <a:t>－</a:t>
            </a:r>
            <a:r>
              <a:rPr lang="en-US" altLang="ja-JP" sz="2800" dirty="0">
                <a:solidFill>
                  <a:schemeClr val="accent2">
                    <a:lumMod val="60000"/>
                    <a:lumOff val="40000"/>
                  </a:schemeClr>
                </a:solidFill>
              </a:rPr>
              <a:t>ΔD/D</a:t>
            </a:r>
            <a:r>
              <a:rPr lang="ja-JP" altLang="en-US" sz="2800" dirty="0"/>
              <a:t>／</a:t>
            </a:r>
            <a:r>
              <a:rPr lang="en-US" altLang="ja-JP" sz="2800" dirty="0">
                <a:solidFill>
                  <a:srgbClr val="FF0000"/>
                </a:solidFill>
              </a:rPr>
              <a:t>ΔP/P</a:t>
            </a:r>
            <a:r>
              <a:rPr lang="en-US" altLang="ja-JP" sz="2800" dirty="0"/>
              <a:t> = </a:t>
            </a:r>
            <a:r>
              <a:rPr lang="ja-JP" altLang="en-US" sz="2800" dirty="0"/>
              <a:t>（－</a:t>
            </a:r>
            <a:r>
              <a:rPr lang="en-US" altLang="ja-JP" sz="2800" dirty="0"/>
              <a:t>P/D</a:t>
            </a:r>
            <a:r>
              <a:rPr lang="ja-JP" altLang="en-US" sz="2800" dirty="0"/>
              <a:t>）</a:t>
            </a:r>
            <a:r>
              <a:rPr lang="en-US" altLang="ja-JP" sz="2800" dirty="0"/>
              <a:t>×</a:t>
            </a:r>
            <a:r>
              <a:rPr lang="ja-JP" altLang="en-US" sz="2800" dirty="0"/>
              <a:t>（</a:t>
            </a:r>
            <a:r>
              <a:rPr lang="en-US" altLang="ja-JP" sz="2800" dirty="0"/>
              <a:t>ΔD/ΔP</a:t>
            </a:r>
            <a:r>
              <a:rPr lang="ja-JP" altLang="en-US" sz="2800" dirty="0"/>
              <a:t>）　　</a:t>
            </a:r>
            <a:r>
              <a:rPr lang="en-US" altLang="ja-JP" sz="2800" dirty="0"/>
              <a:t>------------------①</a:t>
            </a:r>
            <a:endParaRPr lang="ja-JP" altLang="en-US" sz="2800" dirty="0"/>
          </a:p>
          <a:p>
            <a:pPr>
              <a:buClr>
                <a:srgbClr val="00B0F0"/>
              </a:buClr>
            </a:pPr>
            <a:endParaRPr lang="ja-JP" altLang="en-US" sz="2800" dirty="0"/>
          </a:p>
          <a:p>
            <a:pPr marL="457200" indent="-457200">
              <a:buClr>
                <a:srgbClr val="00B0F0"/>
              </a:buClr>
              <a:buFont typeface="Wingdings" panose="05000000000000000000" pitchFamily="2" charset="2"/>
              <a:buChar char="p"/>
            </a:pPr>
            <a:r>
              <a:rPr lang="ja-JP" altLang="en-US" sz="2800" dirty="0"/>
              <a:t>これは、</a:t>
            </a:r>
            <a:r>
              <a:rPr lang="ja-JP" altLang="en-US" sz="2800" dirty="0">
                <a:solidFill>
                  <a:srgbClr val="FF0000"/>
                </a:solidFill>
              </a:rPr>
              <a:t>価格の</a:t>
            </a:r>
            <a:r>
              <a:rPr lang="en-US" altLang="ja-JP" sz="2800" dirty="0">
                <a:solidFill>
                  <a:srgbClr val="FF0000"/>
                </a:solidFill>
              </a:rPr>
              <a:t>1</a:t>
            </a:r>
            <a:r>
              <a:rPr lang="ja-JP" altLang="en-US" sz="2800" dirty="0">
                <a:solidFill>
                  <a:srgbClr val="FF0000"/>
                </a:solidFill>
              </a:rPr>
              <a:t>パーセントの変化（分母）</a:t>
            </a:r>
            <a:r>
              <a:rPr lang="ja-JP" altLang="en-US" sz="2800" dirty="0"/>
              <a:t>に対して、</a:t>
            </a:r>
            <a:r>
              <a:rPr lang="ja-JP" altLang="en-US" sz="2800" dirty="0">
                <a:solidFill>
                  <a:schemeClr val="accent2">
                    <a:lumMod val="60000"/>
                    <a:lumOff val="40000"/>
                  </a:schemeClr>
                </a:solidFill>
              </a:rPr>
              <a:t>需要が何パーセント変化するのか（分子）</a:t>
            </a:r>
            <a:r>
              <a:rPr lang="ja-JP" altLang="en-US" sz="2800" dirty="0"/>
              <a:t>を表している。需要曲線は通常、価格のプラスの変化に対してマイナスに反応するので、絶対値にする。</a:t>
            </a:r>
            <a:endParaRPr lang="en-US" altLang="ja-JP" sz="2800" dirty="0"/>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3</a:t>
            </a:fld>
            <a:endParaRPr kumimoji="1" lang="ja-JP" altLang="en-US" dirty="0"/>
          </a:p>
        </p:txBody>
      </p:sp>
    </p:spTree>
    <p:extLst>
      <p:ext uri="{BB962C8B-B14F-4D97-AF65-F5344CB8AC3E}">
        <p14:creationId xmlns:p14="http://schemas.microsoft.com/office/powerpoint/2010/main" val="247107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4826001"/>
          </a:xfrm>
        </p:spPr>
        <p:txBody>
          <a:bodyPr>
            <a:normAutofit/>
          </a:bodyPr>
          <a:lstStyle/>
          <a:p>
            <a:pPr marL="457200" indent="-457200">
              <a:buClr>
                <a:srgbClr val="00B0F0"/>
              </a:buClr>
              <a:buFont typeface="Wingdings" panose="05000000000000000000" pitchFamily="2" charset="2"/>
              <a:buChar char="p"/>
            </a:pPr>
            <a:r>
              <a:rPr lang="en-US" altLang="ja-JP" sz="2800" dirty="0"/>
              <a:t>Δ</a:t>
            </a:r>
            <a:r>
              <a:rPr lang="ja-JP" altLang="en-US" sz="2800" dirty="0"/>
              <a:t>は、変化した数値（差分）という意味。</a:t>
            </a:r>
          </a:p>
          <a:p>
            <a:pPr marL="457200" indent="-457200">
              <a:buClr>
                <a:srgbClr val="00B0F0"/>
              </a:buClr>
              <a:buFont typeface="Wingdings" panose="05000000000000000000" pitchFamily="2" charset="2"/>
              <a:buChar char="p"/>
            </a:pPr>
            <a:r>
              <a:rPr lang="en-US" altLang="ja-JP" sz="2800" dirty="0"/>
              <a:t>ΔP/P</a:t>
            </a:r>
            <a:r>
              <a:rPr lang="ja-JP" altLang="en-US" sz="2800" dirty="0"/>
              <a:t>のことを「価格の</a:t>
            </a:r>
            <a:r>
              <a:rPr lang="en-US" altLang="ja-JP" sz="2800" dirty="0"/>
              <a:t>1</a:t>
            </a:r>
            <a:r>
              <a:rPr lang="ja-JP" altLang="en-US" sz="2800" dirty="0"/>
              <a:t>パーセントの変化」と表現した。通常、パーセントとは、全体（元の数値）を</a:t>
            </a:r>
            <a:r>
              <a:rPr lang="en-US" altLang="ja-JP" sz="2800" dirty="0"/>
              <a:t>100</a:t>
            </a:r>
            <a:r>
              <a:rPr lang="ja-JP" altLang="en-US" sz="2800" dirty="0"/>
              <a:t>としたときにいくらか、という概念。</a:t>
            </a:r>
          </a:p>
          <a:p>
            <a:pPr marL="457200" indent="-457200">
              <a:buClr>
                <a:srgbClr val="00B0F0"/>
              </a:buClr>
              <a:buFont typeface="Wingdings" panose="05000000000000000000" pitchFamily="2" charset="2"/>
              <a:buChar char="p"/>
            </a:pPr>
            <a:r>
              <a:rPr lang="ja-JP" altLang="en-US" sz="2800" dirty="0"/>
              <a:t>しかし、ここでは、元の価格を</a:t>
            </a:r>
            <a:r>
              <a:rPr lang="en-US" altLang="ja-JP" sz="2800" dirty="0"/>
              <a:t>1</a:t>
            </a:r>
            <a:r>
              <a:rPr lang="ja-JP" altLang="en-US" sz="2800" dirty="0"/>
              <a:t>としたときの変化の値、という意味。</a:t>
            </a:r>
          </a:p>
          <a:p>
            <a:pPr marL="457200" indent="-457200">
              <a:buClr>
                <a:srgbClr val="00B0F0"/>
              </a:buClr>
              <a:buFont typeface="Wingdings" panose="05000000000000000000" pitchFamily="2" charset="2"/>
              <a:buChar char="p"/>
            </a:pPr>
            <a:r>
              <a:rPr lang="ja-JP" altLang="en-US" sz="2800" dirty="0"/>
              <a:t>たとえば、元の価格が</a:t>
            </a:r>
            <a:r>
              <a:rPr lang="en-US" altLang="ja-JP" sz="2800" dirty="0"/>
              <a:t>50</a:t>
            </a:r>
            <a:r>
              <a:rPr lang="ja-JP" altLang="en-US" sz="2800" dirty="0"/>
              <a:t>円の状態から、</a:t>
            </a:r>
            <a:r>
              <a:rPr lang="en-US" altLang="ja-JP" sz="2800" dirty="0"/>
              <a:t>2</a:t>
            </a:r>
            <a:r>
              <a:rPr lang="ja-JP" altLang="en-US" sz="2800" dirty="0"/>
              <a:t>円値上がりしたとする。これは、</a:t>
            </a:r>
            <a:r>
              <a:rPr lang="en-US" altLang="ja-JP" sz="2800" dirty="0"/>
              <a:t>4</a:t>
            </a:r>
            <a:r>
              <a:rPr lang="ja-JP" altLang="en-US" sz="2800" dirty="0"/>
              <a:t>パーセントの値上がりだが、</a:t>
            </a:r>
            <a:r>
              <a:rPr lang="en-US" altLang="ja-JP" sz="2800" dirty="0"/>
              <a:t>2</a:t>
            </a:r>
            <a:r>
              <a:rPr lang="ja-JP" altLang="en-US" sz="2800" dirty="0"/>
              <a:t>円／</a:t>
            </a:r>
            <a:r>
              <a:rPr lang="en-US" altLang="ja-JP" sz="2800" dirty="0"/>
              <a:t>50</a:t>
            </a:r>
            <a:r>
              <a:rPr lang="ja-JP" altLang="en-US" sz="2800" dirty="0"/>
              <a:t>円＝</a:t>
            </a:r>
            <a:r>
              <a:rPr lang="en-US" altLang="ja-JP" sz="2800" dirty="0"/>
              <a:t>0.04</a:t>
            </a:r>
            <a:r>
              <a:rPr lang="ja-JP" altLang="en-US" sz="2800" dirty="0" err="1"/>
              <a:t>。</a:t>
            </a:r>
            <a:r>
              <a:rPr lang="ja-JP" altLang="en-US" sz="2800" dirty="0"/>
              <a:t>つまり、通常の意味のパーセントの表記を</a:t>
            </a:r>
            <a:r>
              <a:rPr lang="en-US" altLang="ja-JP" sz="2800" dirty="0"/>
              <a:t>100</a:t>
            </a:r>
            <a:r>
              <a:rPr lang="ja-JP" altLang="en-US" sz="2800" dirty="0"/>
              <a:t>分の一にした（元の数値を</a:t>
            </a:r>
            <a:r>
              <a:rPr lang="en-US" altLang="ja-JP" sz="2800" dirty="0"/>
              <a:t>100</a:t>
            </a:r>
            <a:r>
              <a:rPr lang="ja-JP" altLang="en-US" sz="2800" dirty="0"/>
              <a:t>ではなく</a:t>
            </a:r>
            <a:r>
              <a:rPr lang="en-US" altLang="ja-JP" sz="2800" dirty="0"/>
              <a:t>1</a:t>
            </a:r>
            <a:r>
              <a:rPr lang="ja-JP" altLang="en-US" sz="2800" dirty="0"/>
              <a:t>にした）数値と考えてほしい。</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4</a:t>
            </a:fld>
            <a:endParaRPr kumimoji="1" lang="ja-JP" altLang="en-US" dirty="0"/>
          </a:p>
        </p:txBody>
      </p:sp>
    </p:spTree>
    <p:extLst>
      <p:ext uri="{BB962C8B-B14F-4D97-AF65-F5344CB8AC3E}">
        <p14:creationId xmlns:p14="http://schemas.microsoft.com/office/powerpoint/2010/main" val="641671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弾力性がなぜ重要か</a:t>
            </a:r>
            <a:r>
              <a:rPr lang="en-US" altLang="ja-JP" sz="2800" dirty="0"/>
              <a:t>―</a:t>
            </a:r>
            <a:r>
              <a:rPr lang="ja-JP" altLang="en-US" sz="2800" dirty="0"/>
              <a:t>たとえば、消費税率引き上げで、消費者と企業のどちらにより重く負担がかかるのか、という「税の帰着」問題のときなどに大切。</a:t>
            </a:r>
          </a:p>
          <a:p>
            <a:pPr marL="457200" indent="-457200">
              <a:buClr>
                <a:srgbClr val="00B0F0"/>
              </a:buClr>
              <a:buFont typeface="Wingdings" panose="05000000000000000000" pitchFamily="2" charset="2"/>
              <a:buChar char="p"/>
            </a:pPr>
            <a:r>
              <a:rPr lang="ja-JP" altLang="en-US" sz="2800" dirty="0"/>
              <a:t>生活必需品の需要は弾力性が小さく、奢侈品は大きい。生活必需品に税金をかけると、買わざるを得ないので、消費者に負担がかかる。土地の供給は一般的に非弾力的。だから、バブルなどが起きやすい。生鮮食料品の供給も非弾力的（魚河岸の魚など）。</a:t>
            </a:r>
          </a:p>
          <a:p>
            <a:pPr marL="457200" indent="-457200">
              <a:buClr>
                <a:srgbClr val="00B0F0"/>
              </a:buClr>
              <a:buFont typeface="Wingdings" panose="05000000000000000000" pitchFamily="2" charset="2"/>
              <a:buChar char="p"/>
            </a:pPr>
            <a:r>
              <a:rPr lang="ja-JP" altLang="en-US" sz="2800" dirty="0"/>
              <a:t>長期で考えると、あらゆる財はより弾力的となり、短期では非弾力的となる。</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5</a:t>
            </a:fld>
            <a:endParaRPr kumimoji="1" lang="ja-JP" altLang="en-US" dirty="0"/>
          </a:p>
        </p:txBody>
      </p:sp>
    </p:spTree>
    <p:extLst>
      <p:ext uri="{BB962C8B-B14F-4D97-AF65-F5344CB8AC3E}">
        <p14:creationId xmlns:p14="http://schemas.microsoft.com/office/powerpoint/2010/main" val="1788133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031358"/>
            <a:ext cx="11518900" cy="5432942"/>
          </a:xfrm>
        </p:spPr>
        <p:txBody>
          <a:bodyPr>
            <a:normAutofit/>
          </a:bodyPr>
          <a:lstStyle/>
          <a:p>
            <a:pPr>
              <a:buClr>
                <a:srgbClr val="00B0F0"/>
              </a:buClr>
            </a:pPr>
            <a:r>
              <a:rPr lang="en-US" altLang="ja-JP" sz="2800" dirty="0"/>
              <a:t>〔</a:t>
            </a:r>
            <a:r>
              <a:rPr lang="ja-JP" altLang="en-US" sz="2800" dirty="0"/>
              <a:t>例題</a:t>
            </a:r>
            <a:r>
              <a:rPr lang="en-US" altLang="ja-JP" sz="2800" dirty="0"/>
              <a:t>〕</a:t>
            </a:r>
          </a:p>
          <a:p>
            <a:pPr marL="457200" indent="-457200">
              <a:buClr>
                <a:srgbClr val="00B0F0"/>
              </a:buClr>
              <a:buFont typeface="Wingdings" panose="05000000000000000000" pitchFamily="2" charset="2"/>
              <a:buChar char="p"/>
            </a:pPr>
            <a:r>
              <a:rPr lang="ja-JP" altLang="en-US" sz="2800" dirty="0"/>
              <a:t>需要曲線が</a:t>
            </a:r>
            <a:r>
              <a:rPr lang="en-US" altLang="ja-JP" sz="2800" dirty="0"/>
              <a:t>D =</a:t>
            </a:r>
            <a:r>
              <a:rPr lang="ja-JP" altLang="en-US" sz="2800" dirty="0"/>
              <a:t>－</a:t>
            </a:r>
            <a:r>
              <a:rPr lang="en-US" altLang="ja-JP" sz="2800" dirty="0"/>
              <a:t>P+12</a:t>
            </a:r>
            <a:r>
              <a:rPr lang="ja-JP" altLang="en-US" sz="2800" dirty="0" err="1"/>
              <a:t>、</a:t>
            </a:r>
            <a:r>
              <a:rPr lang="ja-JP" altLang="en-US" sz="2800" dirty="0"/>
              <a:t>供給曲線が</a:t>
            </a:r>
            <a:r>
              <a:rPr lang="en-US" altLang="ja-JP" sz="2800" dirty="0"/>
              <a:t>S = P</a:t>
            </a:r>
            <a:r>
              <a:rPr lang="ja-JP" altLang="en-US" sz="2800" dirty="0"/>
              <a:t>で表されているとする。この場合において、</a:t>
            </a:r>
            <a:r>
              <a:rPr lang="ja-JP" altLang="en-US" sz="2800" dirty="0">
                <a:solidFill>
                  <a:srgbClr val="FF0000"/>
                </a:solidFill>
              </a:rPr>
              <a:t>市場の均衡点における</a:t>
            </a:r>
            <a:r>
              <a:rPr lang="ja-JP" altLang="en-US" sz="2800" dirty="0"/>
              <a:t>需要の価格弾力性はいくらであるか。</a:t>
            </a:r>
          </a:p>
          <a:p>
            <a:pPr marL="457200" indent="-457200">
              <a:buClr>
                <a:srgbClr val="00B0F0"/>
              </a:buClr>
              <a:buFont typeface="Wingdings" panose="05000000000000000000" pitchFamily="2" charset="2"/>
              <a:buChar char="p"/>
            </a:pPr>
            <a:r>
              <a:rPr lang="ja-JP" altLang="en-US" sz="2800" dirty="0"/>
              <a:t>ヒント）</a:t>
            </a:r>
          </a:p>
          <a:p>
            <a:pPr marL="457200" indent="-457200">
              <a:buClr>
                <a:srgbClr val="00B0F0"/>
              </a:buClr>
              <a:buFont typeface="Wingdings" panose="05000000000000000000" pitchFamily="2" charset="2"/>
              <a:buChar char="p"/>
            </a:pPr>
            <a:r>
              <a:rPr lang="ja-JP" altLang="en-US" sz="2800" dirty="0"/>
              <a:t>「市場の均衡点」とは、</a:t>
            </a:r>
            <a:r>
              <a:rPr lang="en-US" altLang="ja-JP" sz="2800" dirty="0"/>
              <a:t>D=S</a:t>
            </a:r>
            <a:r>
              <a:rPr lang="ja-JP" altLang="en-US" sz="2800" dirty="0"/>
              <a:t>なので、需要曲線の式を変形して、均衡点における価格と数量（</a:t>
            </a:r>
            <a:r>
              <a:rPr lang="en-US" altLang="ja-JP" sz="2800" dirty="0"/>
              <a:t>D=S</a:t>
            </a:r>
            <a:r>
              <a:rPr lang="ja-JP" altLang="en-US" sz="2800" dirty="0"/>
              <a:t>）を求める。</a:t>
            </a:r>
          </a:p>
          <a:p>
            <a:pPr marL="457200" indent="-457200">
              <a:buClr>
                <a:srgbClr val="00B0F0"/>
              </a:buClr>
              <a:buFont typeface="Wingdings" panose="05000000000000000000" pitchFamily="2" charset="2"/>
              <a:buChar char="p"/>
            </a:pPr>
            <a:r>
              <a:rPr lang="ja-JP" altLang="en-US" sz="2800" dirty="0"/>
              <a:t>①式の</a:t>
            </a:r>
            <a:r>
              <a:rPr lang="ja-JP" altLang="en-US" sz="2800" dirty="0">
                <a:solidFill>
                  <a:srgbClr val="FF0000"/>
                </a:solidFill>
              </a:rPr>
              <a:t>右側</a:t>
            </a:r>
            <a:r>
              <a:rPr lang="ja-JP" altLang="en-US" sz="2800" dirty="0"/>
              <a:t>を使う。つまり、弾力性</a:t>
            </a:r>
            <a:r>
              <a:rPr lang="en-US" altLang="ja-JP" sz="2800" dirty="0"/>
              <a:t>E</a:t>
            </a:r>
            <a:r>
              <a:rPr lang="ja-JP" altLang="en-US" sz="2800" dirty="0"/>
              <a:t>は、</a:t>
            </a:r>
          </a:p>
          <a:p>
            <a:pPr marL="457200" indent="-457200">
              <a:buClr>
                <a:srgbClr val="00B0F0"/>
              </a:buClr>
              <a:buFont typeface="Wingdings" panose="05000000000000000000" pitchFamily="2" charset="2"/>
              <a:buChar char="p"/>
            </a:pPr>
            <a:r>
              <a:rPr lang="en-US" altLang="ja-JP" sz="2800" dirty="0"/>
              <a:t>E=</a:t>
            </a:r>
            <a:r>
              <a:rPr lang="ja-JP" altLang="en-US" sz="2800" dirty="0"/>
              <a:t>－</a:t>
            </a:r>
            <a:r>
              <a:rPr lang="en-US" altLang="ja-JP" sz="2800" dirty="0"/>
              <a:t>ΔD/D</a:t>
            </a:r>
            <a:r>
              <a:rPr lang="ja-JP" altLang="en-US" sz="2800" dirty="0"/>
              <a:t>／</a:t>
            </a:r>
            <a:r>
              <a:rPr lang="en-US" altLang="ja-JP" sz="2800" dirty="0"/>
              <a:t>ΔP/P = </a:t>
            </a:r>
            <a:r>
              <a:rPr lang="ja-JP" altLang="en-US" sz="2800" dirty="0">
                <a:solidFill>
                  <a:srgbClr val="FF0000"/>
                </a:solidFill>
              </a:rPr>
              <a:t>（－</a:t>
            </a:r>
            <a:r>
              <a:rPr lang="en-US" altLang="ja-JP" sz="2800" dirty="0">
                <a:solidFill>
                  <a:srgbClr val="FF0000"/>
                </a:solidFill>
              </a:rPr>
              <a:t>P/D</a:t>
            </a:r>
            <a:r>
              <a:rPr lang="ja-JP" altLang="en-US" sz="2800" dirty="0">
                <a:solidFill>
                  <a:srgbClr val="FF0000"/>
                </a:solidFill>
              </a:rPr>
              <a:t>）</a:t>
            </a:r>
            <a:r>
              <a:rPr lang="en-US" altLang="ja-JP" sz="2800" dirty="0">
                <a:solidFill>
                  <a:srgbClr val="FF0000"/>
                </a:solidFill>
              </a:rPr>
              <a:t>×</a:t>
            </a:r>
            <a:r>
              <a:rPr lang="ja-JP" altLang="en-US" sz="2800" dirty="0">
                <a:solidFill>
                  <a:srgbClr val="FF0000"/>
                </a:solidFill>
              </a:rPr>
              <a:t>（</a:t>
            </a:r>
            <a:r>
              <a:rPr lang="en-US" altLang="ja-JP" sz="2800" dirty="0">
                <a:solidFill>
                  <a:srgbClr val="FF0000"/>
                </a:solidFill>
              </a:rPr>
              <a:t>ΔD/ΔP</a:t>
            </a:r>
            <a:r>
              <a:rPr lang="ja-JP" altLang="en-US" sz="2800" dirty="0">
                <a:solidFill>
                  <a:srgbClr val="FF0000"/>
                </a:solidFill>
              </a:rPr>
              <a:t>）</a:t>
            </a:r>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6</a:t>
            </a:fld>
            <a:endParaRPr kumimoji="1" lang="ja-JP" altLang="en-US" dirty="0"/>
          </a:p>
        </p:txBody>
      </p:sp>
    </p:spTree>
    <p:extLst>
      <p:ext uri="{BB962C8B-B14F-4D97-AF65-F5344CB8AC3E}">
        <p14:creationId xmlns:p14="http://schemas.microsoft.com/office/powerpoint/2010/main" val="2878237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a:buClr>
                <a:srgbClr val="00B0F0"/>
              </a:buClr>
            </a:pPr>
            <a:r>
              <a:rPr lang="en-US" altLang="ja-JP" sz="2800" dirty="0"/>
              <a:t>―</a:t>
            </a:r>
            <a:r>
              <a:rPr lang="ja-JP" altLang="en-US" sz="2800" dirty="0"/>
              <a:t>解説</a:t>
            </a:r>
            <a:r>
              <a:rPr lang="en-US" altLang="ja-JP" sz="2800" dirty="0"/>
              <a:t>―</a:t>
            </a:r>
          </a:p>
          <a:p>
            <a:pPr marL="457200" indent="-457200">
              <a:buClr>
                <a:srgbClr val="00B0F0"/>
              </a:buClr>
              <a:buFont typeface="Wingdings" panose="05000000000000000000" pitchFamily="2" charset="2"/>
              <a:buChar char="p"/>
            </a:pPr>
            <a:r>
              <a:rPr lang="ja-JP" altLang="en-US" sz="2800" dirty="0"/>
              <a:t>市場が均衡するとき、需要曲線と供給曲線の数量と価格は一致するので、</a:t>
            </a:r>
            <a:r>
              <a:rPr lang="en-US" altLang="ja-JP" sz="2800" dirty="0"/>
              <a:t>D=S</a:t>
            </a:r>
            <a:r>
              <a:rPr lang="ja-JP" altLang="en-US" sz="2800" dirty="0"/>
              <a:t>だから、</a:t>
            </a:r>
          </a:p>
          <a:p>
            <a:pPr marL="457200" indent="-457200">
              <a:buClr>
                <a:srgbClr val="00B0F0"/>
              </a:buClr>
              <a:buFont typeface="Wingdings" panose="05000000000000000000" pitchFamily="2" charset="2"/>
              <a:buChar char="p"/>
            </a:pPr>
            <a:r>
              <a:rPr lang="ja-JP" altLang="en-US" sz="2800" dirty="0"/>
              <a:t>－</a:t>
            </a:r>
            <a:r>
              <a:rPr lang="en-US" altLang="ja-JP" sz="2800" dirty="0"/>
              <a:t>P+12 = P</a:t>
            </a:r>
          </a:p>
          <a:p>
            <a:pPr marL="457200" indent="-457200">
              <a:buClr>
                <a:srgbClr val="00B0F0"/>
              </a:buClr>
              <a:buFont typeface="Wingdings" panose="05000000000000000000" pitchFamily="2" charset="2"/>
              <a:buChar char="p"/>
            </a:pPr>
            <a:r>
              <a:rPr lang="ja-JP" altLang="en-US" sz="2800" dirty="0"/>
              <a:t>よって</a:t>
            </a:r>
            <a:r>
              <a:rPr lang="en-US" altLang="ja-JP" sz="2800" dirty="0"/>
              <a:t>P = 6</a:t>
            </a:r>
            <a:r>
              <a:rPr lang="ja-JP" altLang="en-US" sz="2800" dirty="0" err="1"/>
              <a:t>、</a:t>
            </a:r>
            <a:r>
              <a:rPr lang="ja-JP" altLang="en-US" sz="2800" dirty="0"/>
              <a:t>これを需要曲線に代入すると、</a:t>
            </a:r>
            <a:r>
              <a:rPr lang="en-US" altLang="ja-JP" sz="2800" dirty="0"/>
              <a:t>D = </a:t>
            </a:r>
            <a:r>
              <a:rPr lang="ja-JP" altLang="en-US" sz="2800" dirty="0"/>
              <a:t>－</a:t>
            </a:r>
            <a:r>
              <a:rPr lang="en-US" altLang="ja-JP" sz="2800" dirty="0"/>
              <a:t>6+12 = 6</a:t>
            </a:r>
            <a:endParaRPr lang="ja-JP" altLang="en-US" sz="2800" dirty="0"/>
          </a:p>
          <a:p>
            <a:pPr marL="457200" indent="-457200">
              <a:buClr>
                <a:srgbClr val="00B0F0"/>
              </a:buClr>
              <a:buFont typeface="Wingdings" panose="05000000000000000000" pitchFamily="2" charset="2"/>
              <a:buChar char="p"/>
            </a:pPr>
            <a:r>
              <a:rPr lang="ja-JP" altLang="en-US" sz="2800" dirty="0"/>
              <a:t>これで①式の後半の最初の項、（－</a:t>
            </a:r>
            <a:r>
              <a:rPr lang="en-US" altLang="ja-JP" sz="2800" dirty="0"/>
              <a:t>P/D</a:t>
            </a:r>
            <a:r>
              <a:rPr lang="ja-JP" altLang="en-US" sz="2800" dirty="0"/>
              <a:t>）が－</a:t>
            </a:r>
            <a:r>
              <a:rPr lang="en-US" altLang="ja-JP" sz="2800" dirty="0"/>
              <a:t>6/6=</a:t>
            </a:r>
            <a:r>
              <a:rPr lang="ja-JP" altLang="en-US" sz="2800" dirty="0"/>
              <a:t>－</a:t>
            </a:r>
            <a:r>
              <a:rPr lang="en-US" altLang="ja-JP" sz="2800" dirty="0"/>
              <a:t>1</a:t>
            </a:r>
            <a:r>
              <a:rPr lang="ja-JP" altLang="en-US" sz="2800" dirty="0"/>
              <a:t>ということになる。</a:t>
            </a:r>
            <a:endParaRPr lang="en-US" altLang="ja-JP" sz="2800" dirty="0"/>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7</a:t>
            </a:fld>
            <a:endParaRPr kumimoji="1" lang="ja-JP" altLang="en-US" dirty="0"/>
          </a:p>
        </p:txBody>
      </p:sp>
    </p:spTree>
    <p:extLst>
      <p:ext uri="{BB962C8B-B14F-4D97-AF65-F5344CB8AC3E}">
        <p14:creationId xmlns:p14="http://schemas.microsoft.com/office/powerpoint/2010/main" val="2601213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つぎに、上の①式の右項つまり需要の価格弾力性を求めるため、価格の変化分</a:t>
            </a:r>
            <a:r>
              <a:rPr lang="en-US" altLang="ja-JP" sz="2800" dirty="0"/>
              <a:t>ΔP</a:t>
            </a:r>
            <a:r>
              <a:rPr lang="ja-JP" altLang="en-US" sz="2800" dirty="0" err="1"/>
              <a:t>、</a:t>
            </a:r>
            <a:r>
              <a:rPr lang="ja-JP" altLang="en-US" sz="2800" dirty="0"/>
              <a:t>需要量の変化分</a:t>
            </a:r>
            <a:r>
              <a:rPr lang="en-US" altLang="ja-JP" sz="2800" dirty="0"/>
              <a:t>ΔD</a:t>
            </a:r>
            <a:r>
              <a:rPr lang="ja-JP" altLang="en-US" sz="2800" dirty="0"/>
              <a:t>が欲しいが、ここではわからない。そこで、微分と差分が近似する（次のスライドで補足説明あり）ことを利用して、</a:t>
            </a:r>
            <a:r>
              <a:rPr lang="en-US" altLang="ja-JP" sz="2800" dirty="0"/>
              <a:t>ΔD/ΔP</a:t>
            </a:r>
            <a:r>
              <a:rPr lang="ja-JP" altLang="en-US" sz="2800" dirty="0"/>
              <a:t>を求める。需要曲線</a:t>
            </a:r>
            <a:r>
              <a:rPr lang="en-US" altLang="ja-JP" sz="2800" dirty="0"/>
              <a:t>D = </a:t>
            </a:r>
            <a:r>
              <a:rPr lang="ja-JP" altLang="en-US" sz="2800" dirty="0"/>
              <a:t>－</a:t>
            </a:r>
            <a:r>
              <a:rPr lang="en-US" altLang="ja-JP" sz="2800" dirty="0"/>
              <a:t>P+12</a:t>
            </a:r>
            <a:r>
              <a:rPr lang="ja-JP" altLang="en-US" sz="2800" dirty="0"/>
              <a:t>の両辺を</a:t>
            </a:r>
            <a:r>
              <a:rPr lang="en-US" altLang="ja-JP" sz="2800" dirty="0"/>
              <a:t>P</a:t>
            </a:r>
            <a:r>
              <a:rPr lang="ja-JP" altLang="en-US" sz="2800" dirty="0"/>
              <a:t>で微分する。</a:t>
            </a:r>
          </a:p>
          <a:p>
            <a:pPr marL="457200" indent="-457200">
              <a:buClr>
                <a:srgbClr val="00B0F0"/>
              </a:buClr>
              <a:buFont typeface="Wingdings" panose="05000000000000000000" pitchFamily="2" charset="2"/>
              <a:buChar char="p"/>
            </a:pPr>
            <a:r>
              <a:rPr lang="en-US" altLang="ja-JP" sz="2800" dirty="0" err="1"/>
              <a:t>dD</a:t>
            </a:r>
            <a:r>
              <a:rPr lang="en-US" altLang="ja-JP" sz="2800" dirty="0"/>
              <a:t>/</a:t>
            </a:r>
            <a:r>
              <a:rPr lang="en-US" altLang="ja-JP" sz="2800" dirty="0" err="1"/>
              <a:t>dP</a:t>
            </a:r>
            <a:r>
              <a:rPr lang="en-US" altLang="ja-JP" sz="2800" dirty="0"/>
              <a:t> = </a:t>
            </a:r>
            <a:r>
              <a:rPr lang="ja-JP" altLang="en-US" sz="2800" dirty="0"/>
              <a:t>－</a:t>
            </a:r>
            <a:r>
              <a:rPr lang="en-US" altLang="ja-JP" sz="2800" dirty="0"/>
              <a:t>1</a:t>
            </a:r>
          </a:p>
          <a:p>
            <a:pPr marL="457200" indent="-457200">
              <a:buClr>
                <a:srgbClr val="00B0F0"/>
              </a:buClr>
              <a:buFont typeface="Wingdings" panose="05000000000000000000" pitchFamily="2" charset="2"/>
              <a:buChar char="p"/>
            </a:pPr>
            <a:r>
              <a:rPr lang="ja-JP" altLang="en-US" sz="2800" dirty="0"/>
              <a:t>価格</a:t>
            </a:r>
            <a:r>
              <a:rPr lang="en-US" altLang="ja-JP" sz="2800" dirty="0"/>
              <a:t>P</a:t>
            </a:r>
            <a:r>
              <a:rPr lang="ja-JP" altLang="en-US" sz="2800" dirty="0"/>
              <a:t>が</a:t>
            </a:r>
            <a:r>
              <a:rPr lang="en-US" altLang="ja-JP" sz="2800" dirty="0"/>
              <a:t>6</a:t>
            </a:r>
            <a:r>
              <a:rPr lang="ja-JP" altLang="en-US" sz="2800" dirty="0" err="1"/>
              <a:t>、</a:t>
            </a:r>
            <a:r>
              <a:rPr lang="ja-JP" altLang="en-US" sz="2800" dirty="0"/>
              <a:t>需要</a:t>
            </a:r>
            <a:r>
              <a:rPr lang="en-US" altLang="ja-JP" sz="2800" dirty="0"/>
              <a:t>D</a:t>
            </a:r>
            <a:r>
              <a:rPr lang="ja-JP" altLang="en-US" sz="2800" dirty="0"/>
              <a:t>が</a:t>
            </a:r>
            <a:r>
              <a:rPr lang="en-US" altLang="ja-JP" sz="2800" dirty="0"/>
              <a:t>6</a:t>
            </a:r>
            <a:r>
              <a:rPr lang="ja-JP" altLang="en-US" sz="2800" dirty="0" err="1"/>
              <a:t>、</a:t>
            </a:r>
            <a:r>
              <a:rPr lang="en-US" altLang="ja-JP" sz="2800" dirty="0" err="1"/>
              <a:t>dD</a:t>
            </a:r>
            <a:r>
              <a:rPr lang="en-US" altLang="ja-JP" sz="2800" dirty="0"/>
              <a:t>/</a:t>
            </a:r>
            <a:r>
              <a:rPr lang="en-US" altLang="ja-JP" sz="2800" dirty="0" err="1"/>
              <a:t>dP</a:t>
            </a:r>
            <a:r>
              <a:rPr lang="en-US" altLang="ja-JP" sz="2800" dirty="0"/>
              <a:t>=</a:t>
            </a:r>
            <a:r>
              <a:rPr lang="ja-JP" altLang="en-US" sz="2800" dirty="0"/>
              <a:t>－</a:t>
            </a:r>
            <a:r>
              <a:rPr lang="en-US" altLang="ja-JP" sz="2800" dirty="0"/>
              <a:t>1</a:t>
            </a:r>
            <a:r>
              <a:rPr lang="ja-JP" altLang="en-US" sz="2800" dirty="0"/>
              <a:t>であることから（</a:t>
            </a:r>
            <a:r>
              <a:rPr lang="en-US" altLang="ja-JP" sz="2800" dirty="0" err="1"/>
              <a:t>dD</a:t>
            </a:r>
            <a:r>
              <a:rPr lang="en-US" altLang="ja-JP" sz="2800" dirty="0"/>
              <a:t>/</a:t>
            </a:r>
            <a:r>
              <a:rPr lang="en-US" altLang="ja-JP" sz="2800" dirty="0" err="1"/>
              <a:t>dP</a:t>
            </a:r>
            <a:r>
              <a:rPr lang="en-US" altLang="ja-JP" sz="2800" dirty="0"/>
              <a:t> </a:t>
            </a:r>
            <a:r>
              <a:rPr lang="ja-JP" altLang="en-US" sz="2800" dirty="0"/>
              <a:t>は近似的に</a:t>
            </a:r>
            <a:r>
              <a:rPr lang="en-US" altLang="ja-JP" sz="2800" dirty="0"/>
              <a:t>ΔD/ΔP</a:t>
            </a:r>
            <a:r>
              <a:rPr lang="ja-JP" altLang="en-US" sz="2800" dirty="0"/>
              <a:t>とみなす）。よって、需要の価格弾力性</a:t>
            </a:r>
            <a:r>
              <a:rPr lang="en-US" altLang="ja-JP" sz="2800" dirty="0"/>
              <a:t>E</a:t>
            </a:r>
            <a:r>
              <a:rPr lang="ja-JP" altLang="en-US" sz="2800" dirty="0"/>
              <a:t>は、</a:t>
            </a:r>
          </a:p>
          <a:p>
            <a:pPr marL="457200" indent="-457200">
              <a:buClr>
                <a:srgbClr val="00B0F0"/>
              </a:buClr>
              <a:buFont typeface="Wingdings" panose="05000000000000000000" pitchFamily="2" charset="2"/>
              <a:buChar char="p"/>
            </a:pPr>
            <a:r>
              <a:rPr lang="en-US" altLang="ja-JP" sz="2800" dirty="0"/>
              <a:t>E = </a:t>
            </a:r>
            <a:r>
              <a:rPr lang="ja-JP" altLang="en-US" sz="2800" dirty="0"/>
              <a:t>－（</a:t>
            </a:r>
            <a:r>
              <a:rPr lang="en-US" altLang="ja-JP" sz="2800" dirty="0"/>
              <a:t>6/6</a:t>
            </a:r>
            <a:r>
              <a:rPr lang="ja-JP" altLang="en-US" sz="2800" dirty="0"/>
              <a:t>）</a:t>
            </a:r>
            <a:r>
              <a:rPr lang="en-US" altLang="ja-JP" sz="2800" dirty="0"/>
              <a:t>×</a:t>
            </a:r>
            <a:r>
              <a:rPr lang="ja-JP" altLang="en-US" sz="2800" dirty="0"/>
              <a:t>（－</a:t>
            </a:r>
            <a:r>
              <a:rPr lang="en-US" altLang="ja-JP" sz="2800" dirty="0"/>
              <a:t>1</a:t>
            </a:r>
            <a:r>
              <a:rPr lang="ja-JP" altLang="en-US" sz="2800" dirty="0"/>
              <a:t>） </a:t>
            </a:r>
            <a:r>
              <a:rPr lang="en-US" altLang="ja-JP" sz="2800" dirty="0"/>
              <a:t>= 1</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8</a:t>
            </a:fld>
            <a:endParaRPr kumimoji="1" lang="ja-JP" altLang="en-US" dirty="0"/>
          </a:p>
        </p:txBody>
      </p:sp>
    </p:spTree>
    <p:extLst>
      <p:ext uri="{BB962C8B-B14F-4D97-AF65-F5344CB8AC3E}">
        <p14:creationId xmlns:p14="http://schemas.microsoft.com/office/powerpoint/2010/main" val="3501798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30200" y="330199"/>
            <a:ext cx="11518900" cy="863601"/>
          </a:xfrm>
        </p:spPr>
        <p:txBody>
          <a:bodyPr/>
          <a:lstStyle/>
          <a:p>
            <a:pPr algn="ctr"/>
            <a:r>
              <a:rPr lang="ja-JP" altLang="en-US" dirty="0">
                <a:solidFill>
                  <a:schemeClr val="accent1">
                    <a:lumMod val="60000"/>
                    <a:lumOff val="40000"/>
                  </a:schemeClr>
                </a:solidFill>
              </a:rPr>
              <a:t>弾　力　性（補　足）</a:t>
            </a:r>
            <a:endParaRPr kumimoji="1" lang="ja-JP" altLang="en-US" dirty="0">
              <a:solidFill>
                <a:schemeClr val="bg1"/>
              </a:solidFill>
            </a:endParaRPr>
          </a:p>
        </p:txBody>
      </p:sp>
      <p:sp>
        <p:nvSpPr>
          <p:cNvPr id="3" name="サブタイトル 2"/>
          <p:cNvSpPr>
            <a:spLocks noGrp="1"/>
          </p:cNvSpPr>
          <p:nvPr>
            <p:ph type="subTitle" idx="1"/>
          </p:nvPr>
        </p:nvSpPr>
        <p:spPr>
          <a:xfrm>
            <a:off x="330200" y="1333500"/>
            <a:ext cx="11518900" cy="5130800"/>
          </a:xfrm>
        </p:spPr>
        <p:txBody>
          <a:bodyPr>
            <a:normAutofit/>
          </a:bodyPr>
          <a:lstStyle/>
          <a:p>
            <a:pPr marL="457200" indent="-457200">
              <a:buClr>
                <a:srgbClr val="00B0F0"/>
              </a:buClr>
              <a:buFont typeface="Wingdings" panose="05000000000000000000" pitchFamily="2" charset="2"/>
              <a:buChar char="p"/>
            </a:pPr>
            <a:r>
              <a:rPr lang="ja-JP" altLang="en-US" sz="2800" dirty="0"/>
              <a:t>上の「</a:t>
            </a:r>
            <a:r>
              <a:rPr lang="en-US" altLang="ja-JP" sz="2800" dirty="0" err="1"/>
              <a:t>dD</a:t>
            </a:r>
            <a:r>
              <a:rPr lang="en-US" altLang="ja-JP" sz="2800" dirty="0"/>
              <a:t>/</a:t>
            </a:r>
            <a:r>
              <a:rPr lang="en-US" altLang="ja-JP" sz="2800" dirty="0" err="1"/>
              <a:t>dP</a:t>
            </a:r>
            <a:r>
              <a:rPr lang="en-US" altLang="ja-JP" sz="2800" dirty="0"/>
              <a:t> </a:t>
            </a:r>
            <a:r>
              <a:rPr lang="ja-JP" altLang="en-US" sz="2800" dirty="0"/>
              <a:t>は近似的に</a:t>
            </a:r>
            <a:r>
              <a:rPr lang="en-US" altLang="ja-JP" sz="2800" dirty="0"/>
              <a:t>ΔD/ΔP</a:t>
            </a:r>
            <a:r>
              <a:rPr lang="ja-JP" altLang="en-US" sz="2800" dirty="0"/>
              <a:t>とみなす」について補足。</a:t>
            </a:r>
          </a:p>
          <a:p>
            <a:pPr marL="457200" indent="-457200">
              <a:buClr>
                <a:srgbClr val="00B0F0"/>
              </a:buClr>
              <a:buFont typeface="Wingdings" panose="05000000000000000000" pitchFamily="2" charset="2"/>
              <a:buChar char="p"/>
            </a:pPr>
            <a:r>
              <a:rPr lang="en-US" altLang="ja-JP" sz="2800" dirty="0" err="1"/>
              <a:t>dD</a:t>
            </a:r>
            <a:r>
              <a:rPr lang="en-US" altLang="ja-JP" sz="2800" dirty="0"/>
              <a:t>/</a:t>
            </a:r>
            <a:r>
              <a:rPr lang="en-US" altLang="ja-JP" sz="2800" dirty="0" err="1"/>
              <a:t>dP</a:t>
            </a:r>
            <a:r>
              <a:rPr lang="ja-JP" altLang="en-US" sz="2800" dirty="0"/>
              <a:t>は、微分。</a:t>
            </a:r>
            <a:r>
              <a:rPr lang="en-US" altLang="ja-JP" sz="2800" dirty="0"/>
              <a:t>ΔD/ΔP</a:t>
            </a:r>
            <a:r>
              <a:rPr lang="ja-JP" altLang="en-US" sz="2800" dirty="0"/>
              <a:t>は差分。厳密にいうと違う。</a:t>
            </a:r>
          </a:p>
          <a:p>
            <a:pPr marL="457200" indent="-457200">
              <a:buClr>
                <a:srgbClr val="00B0F0"/>
              </a:buClr>
              <a:buFont typeface="Wingdings" panose="05000000000000000000" pitchFamily="2" charset="2"/>
              <a:buChar char="p"/>
            </a:pPr>
            <a:r>
              <a:rPr lang="ja-JP" altLang="en-US" sz="2800" dirty="0"/>
              <a:t>つまり、</a:t>
            </a:r>
            <a:r>
              <a:rPr lang="en-US" altLang="ja-JP" sz="2800" dirty="0" err="1"/>
              <a:t>dD</a:t>
            </a:r>
            <a:r>
              <a:rPr lang="en-US" altLang="ja-JP" sz="2800" dirty="0"/>
              <a:t>/</a:t>
            </a:r>
            <a:r>
              <a:rPr lang="en-US" altLang="ja-JP" sz="2800" dirty="0" err="1"/>
              <a:t>dP</a:t>
            </a:r>
            <a:r>
              <a:rPr lang="ja-JP" altLang="en-US" sz="2800" dirty="0"/>
              <a:t>とは、</a:t>
            </a:r>
            <a:r>
              <a:rPr lang="en-US" altLang="ja-JP" sz="2800" dirty="0" err="1"/>
              <a:t>lim</a:t>
            </a:r>
            <a:r>
              <a:rPr lang="en-US" altLang="ja-JP" sz="2800" dirty="0"/>
              <a:t>(ΔP</a:t>
            </a:r>
            <a:r>
              <a:rPr lang="ja-JP" altLang="en-US" sz="2800" dirty="0"/>
              <a:t>→ゼロ）における</a:t>
            </a:r>
            <a:r>
              <a:rPr lang="el-GR" altLang="ja-JP" sz="2800" dirty="0"/>
              <a:t>Δ</a:t>
            </a:r>
            <a:r>
              <a:rPr lang="en-US" altLang="ja-JP" sz="2800" dirty="0"/>
              <a:t>D/</a:t>
            </a:r>
            <a:r>
              <a:rPr lang="el-GR" altLang="ja-JP" sz="2800" dirty="0"/>
              <a:t>Δ</a:t>
            </a:r>
            <a:r>
              <a:rPr lang="en-US" altLang="ja-JP" sz="2800" dirty="0"/>
              <a:t>P</a:t>
            </a:r>
            <a:r>
              <a:rPr lang="ja-JP" altLang="en-US" sz="2800" dirty="0" err="1"/>
              <a:t>、</a:t>
            </a:r>
            <a:r>
              <a:rPr lang="ja-JP" altLang="en-US" sz="2800" dirty="0"/>
              <a:t>のこと。</a:t>
            </a:r>
          </a:p>
          <a:p>
            <a:pPr marL="457200" indent="-457200">
              <a:buClr>
                <a:srgbClr val="00B0F0"/>
              </a:buClr>
              <a:buFont typeface="Wingdings" panose="05000000000000000000" pitchFamily="2" charset="2"/>
              <a:buChar char="p"/>
            </a:pPr>
            <a:r>
              <a:rPr lang="ja-JP" altLang="en-US" sz="2800" dirty="0"/>
              <a:t>ここで、</a:t>
            </a:r>
            <a:r>
              <a:rPr lang="en-US" altLang="ja-JP" sz="2800" dirty="0"/>
              <a:t>ΔP</a:t>
            </a:r>
            <a:r>
              <a:rPr lang="ja-JP" altLang="en-US" sz="2800" dirty="0"/>
              <a:t>が非常に小さい値たとえば</a:t>
            </a:r>
            <a:r>
              <a:rPr lang="en-US" altLang="ja-JP" sz="2800" dirty="0"/>
              <a:t>1</a:t>
            </a:r>
            <a:r>
              <a:rPr lang="ja-JP" altLang="en-US" sz="2800" dirty="0"/>
              <a:t>などであれば、</a:t>
            </a:r>
            <a:r>
              <a:rPr lang="en-US" altLang="ja-JP" sz="2800" dirty="0"/>
              <a:t> </a:t>
            </a:r>
            <a:r>
              <a:rPr lang="en-US" altLang="ja-JP" sz="2800" dirty="0" err="1"/>
              <a:t>dD</a:t>
            </a:r>
            <a:r>
              <a:rPr lang="en-US" altLang="ja-JP" sz="2800" dirty="0"/>
              <a:t>/</a:t>
            </a:r>
            <a:r>
              <a:rPr lang="en-US" altLang="ja-JP" sz="2800" dirty="0" err="1"/>
              <a:t>dP</a:t>
            </a:r>
            <a:r>
              <a:rPr lang="en-US" altLang="ja-JP" sz="2800" dirty="0"/>
              <a:t> </a:t>
            </a:r>
            <a:r>
              <a:rPr lang="ja-JP" altLang="en-US" sz="2800" dirty="0"/>
              <a:t>は </a:t>
            </a:r>
            <a:r>
              <a:rPr lang="en-US" altLang="ja-JP" sz="2800" dirty="0"/>
              <a:t>ΔD/ΔP</a:t>
            </a:r>
            <a:r>
              <a:rPr lang="ja-JP" altLang="en-US" sz="2800" dirty="0"/>
              <a:t>に近い数値となる。よって、経済学では、</a:t>
            </a:r>
            <a:r>
              <a:rPr lang="en-US" altLang="ja-JP" sz="2800" dirty="0" err="1"/>
              <a:t>dD</a:t>
            </a:r>
            <a:r>
              <a:rPr lang="en-US" altLang="ja-JP" sz="2800" dirty="0"/>
              <a:t>/</a:t>
            </a:r>
            <a:r>
              <a:rPr lang="en-US" altLang="ja-JP" sz="2800" dirty="0" err="1"/>
              <a:t>dP</a:t>
            </a:r>
            <a:r>
              <a:rPr lang="ja-JP" altLang="en-US" sz="2800" dirty="0"/>
              <a:t>などは近似的に </a:t>
            </a:r>
            <a:r>
              <a:rPr lang="en-US" altLang="ja-JP" sz="2800" dirty="0"/>
              <a:t>ΔD/ΔP</a:t>
            </a:r>
            <a:r>
              <a:rPr lang="ja-JP" altLang="en-US" sz="2800" dirty="0"/>
              <a:t>と考えて説明が行われることが多い。</a:t>
            </a:r>
          </a:p>
          <a:p>
            <a:pPr marL="457200" indent="-457200">
              <a:buClr>
                <a:srgbClr val="00B0F0"/>
              </a:buClr>
              <a:buFont typeface="Wingdings" panose="05000000000000000000" pitchFamily="2" charset="2"/>
              <a:buChar char="p"/>
            </a:pPr>
            <a:r>
              <a:rPr lang="ja-JP" altLang="en-US" sz="2800" dirty="0"/>
              <a:t>そして、</a:t>
            </a:r>
            <a:r>
              <a:rPr lang="en-US" altLang="ja-JP" sz="2800" dirty="0"/>
              <a:t> </a:t>
            </a:r>
            <a:r>
              <a:rPr lang="en-US" altLang="ja-JP" sz="2800" dirty="0" err="1"/>
              <a:t>dD</a:t>
            </a:r>
            <a:r>
              <a:rPr lang="en-US" altLang="ja-JP" sz="2800" dirty="0"/>
              <a:t>/</a:t>
            </a:r>
            <a:r>
              <a:rPr lang="en-US" altLang="ja-JP" sz="2800" dirty="0" err="1"/>
              <a:t>dP</a:t>
            </a:r>
            <a:r>
              <a:rPr lang="ja-JP" altLang="en-US" sz="2800" dirty="0"/>
              <a:t>は分数ではないが、差分の</a:t>
            </a:r>
            <a:r>
              <a:rPr lang="el-GR" altLang="ja-JP" sz="2800" dirty="0"/>
              <a:t>Δ</a:t>
            </a:r>
            <a:r>
              <a:rPr lang="en-US" altLang="ja-JP" sz="2800" dirty="0"/>
              <a:t>D/</a:t>
            </a:r>
            <a:r>
              <a:rPr lang="el-GR" altLang="ja-JP" sz="2800" dirty="0"/>
              <a:t>Δ</a:t>
            </a:r>
            <a:r>
              <a:rPr lang="en-US" altLang="ja-JP" sz="2800" dirty="0"/>
              <a:t>P</a:t>
            </a:r>
            <a:r>
              <a:rPr lang="ja-JP" altLang="en-US" sz="2800" dirty="0"/>
              <a:t>は分数なので、</a:t>
            </a:r>
            <a:r>
              <a:rPr lang="en-US" altLang="ja-JP" sz="2800" dirty="0" err="1"/>
              <a:t>dD</a:t>
            </a:r>
            <a:r>
              <a:rPr lang="en-US" altLang="ja-JP" sz="2800" dirty="0"/>
              <a:t>/</a:t>
            </a:r>
            <a:r>
              <a:rPr lang="en-US" altLang="ja-JP" sz="2800" dirty="0" err="1"/>
              <a:t>dP</a:t>
            </a:r>
            <a:r>
              <a:rPr lang="ja-JP" altLang="en-US" sz="2800" dirty="0"/>
              <a:t>も</a:t>
            </a:r>
            <a:r>
              <a:rPr lang="en-US" altLang="ja-JP" sz="2800" dirty="0"/>
              <a:t>ΔD/ΔP</a:t>
            </a:r>
            <a:r>
              <a:rPr lang="ja-JP" altLang="en-US" sz="2800" dirty="0"/>
              <a:t>も分数のように取り扱うことも多い。</a:t>
            </a:r>
          </a:p>
          <a:p>
            <a:pPr>
              <a:buClr>
                <a:srgbClr val="00B0F0"/>
              </a:buClr>
            </a:pPr>
            <a:endParaRPr lang="ja-JP" altLang="en-US" sz="2000" dirty="0"/>
          </a:p>
        </p:txBody>
      </p:sp>
      <p:sp>
        <p:nvSpPr>
          <p:cNvPr id="4" name="スライド番号プレースホルダー 3"/>
          <p:cNvSpPr>
            <a:spLocks noGrp="1"/>
          </p:cNvSpPr>
          <p:nvPr>
            <p:ph type="sldNum" sz="quarter" idx="12"/>
          </p:nvPr>
        </p:nvSpPr>
        <p:spPr>
          <a:xfrm>
            <a:off x="11267440" y="6159501"/>
            <a:ext cx="682505" cy="558799"/>
          </a:xfrm>
        </p:spPr>
        <p:txBody>
          <a:bodyPr/>
          <a:lstStyle/>
          <a:p>
            <a:fld id="{35C257AD-CC9A-42F8-BFF9-56A11EF5C915}" type="slidenum">
              <a:rPr kumimoji="1" lang="ja-JP" altLang="en-US" smtClean="0"/>
              <a:t>9</a:t>
            </a:fld>
            <a:endParaRPr kumimoji="1" lang="ja-JP" altLang="en-US" dirty="0"/>
          </a:p>
        </p:txBody>
      </p:sp>
    </p:spTree>
    <p:extLst>
      <p:ext uri="{BB962C8B-B14F-4D97-AF65-F5344CB8AC3E}">
        <p14:creationId xmlns:p14="http://schemas.microsoft.com/office/powerpoint/2010/main" val="825540459"/>
      </p:ext>
    </p:extLst>
  </p:cSld>
  <p:clrMapOvr>
    <a:masterClrMapping/>
  </p:clrMapOvr>
</p:sld>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874</TotalTime>
  <Words>2506</Words>
  <Application>Microsoft Office PowerPoint</Application>
  <PresentationFormat>ワイド画面</PresentationFormat>
  <Paragraphs>136</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Calibri</vt:lpstr>
      <vt:lpstr>Century Gothic</vt:lpstr>
      <vt:lpstr>Wingdings</vt:lpstr>
      <vt:lpstr>Wingdings 3</vt:lpstr>
      <vt:lpstr>スライス</vt:lpstr>
      <vt:lpstr>PowerPoint プレゼンテーション</vt:lpstr>
      <vt:lpstr>弾　力　性</vt:lpstr>
      <vt:lpstr>弾　力　性</vt:lpstr>
      <vt:lpstr>弾　力　性</vt:lpstr>
      <vt:lpstr>弾　力　性</vt:lpstr>
      <vt:lpstr>弾　力　性</vt:lpstr>
      <vt:lpstr>弾　力　性</vt:lpstr>
      <vt:lpstr>弾　力　性</vt:lpstr>
      <vt:lpstr>弾　力　性（補　足）</vt:lpstr>
      <vt:lpstr>弾　力　性</vt:lpstr>
      <vt:lpstr>弾　力　性</vt:lpstr>
      <vt:lpstr>需要曲線と供給曲線</vt:lpstr>
      <vt:lpstr>需要曲線と供給曲線</vt:lpstr>
      <vt:lpstr>需要曲線と供給曲線</vt:lpstr>
      <vt:lpstr>需要曲線と供給曲線</vt:lpstr>
      <vt:lpstr>需要曲線と供給曲線</vt:lpstr>
      <vt:lpstr>需要曲線と供給曲線</vt:lpstr>
      <vt:lpstr>弾　力　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102</cp:revision>
  <dcterms:created xsi:type="dcterms:W3CDTF">2020-09-16T10:34:15Z</dcterms:created>
  <dcterms:modified xsi:type="dcterms:W3CDTF">2024-09-30T01:17:31Z</dcterms:modified>
</cp:coreProperties>
</file>