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0"/>
  </p:notesMasterIdLst>
  <p:handoutMasterIdLst>
    <p:handoutMasterId r:id="rId31"/>
  </p:handoutMasterIdLst>
  <p:sldIdLst>
    <p:sldId id="256" r:id="rId2"/>
    <p:sldId id="279" r:id="rId3"/>
    <p:sldId id="278" r:id="rId4"/>
    <p:sldId id="309" r:id="rId5"/>
    <p:sldId id="310" r:id="rId6"/>
    <p:sldId id="343" r:id="rId7"/>
    <p:sldId id="311" r:id="rId8"/>
    <p:sldId id="312" r:id="rId9"/>
    <p:sldId id="314" r:id="rId10"/>
    <p:sldId id="313" r:id="rId11"/>
    <p:sldId id="315" r:id="rId12"/>
    <p:sldId id="316" r:id="rId13"/>
    <p:sldId id="332" r:id="rId14"/>
    <p:sldId id="317" r:id="rId15"/>
    <p:sldId id="337" r:id="rId16"/>
    <p:sldId id="318" r:id="rId17"/>
    <p:sldId id="328" r:id="rId18"/>
    <p:sldId id="319" r:id="rId19"/>
    <p:sldId id="320" r:id="rId20"/>
    <p:sldId id="323" r:id="rId21"/>
    <p:sldId id="324" r:id="rId22"/>
    <p:sldId id="325" r:id="rId23"/>
    <p:sldId id="333" r:id="rId24"/>
    <p:sldId id="326" r:id="rId25"/>
    <p:sldId id="331" r:id="rId26"/>
    <p:sldId id="342" r:id="rId27"/>
    <p:sldId id="341" r:id="rId28"/>
    <p:sldId id="340" r:id="rId29"/>
  </p:sldIdLst>
  <p:sldSz cx="9144000" cy="6858000" type="screen4x3"/>
  <p:notesSz cx="6742113" cy="9872663"/>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Calibri"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Calibri"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Calibri"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Calibri"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32" autoAdjust="0"/>
    <p:restoredTop sz="94660"/>
  </p:normalViewPr>
  <p:slideViewPr>
    <p:cSldViewPr>
      <p:cViewPr varScale="1">
        <p:scale>
          <a:sx n="91" d="100"/>
          <a:sy n="91" d="100"/>
        </p:scale>
        <p:origin x="993"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21582" cy="49363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8971" y="0"/>
            <a:ext cx="2921582" cy="493633"/>
          </a:xfrm>
          <a:prstGeom prst="rect">
            <a:avLst/>
          </a:prstGeom>
        </p:spPr>
        <p:txBody>
          <a:bodyPr vert="horz" lIns="91440" tIns="45720" rIns="91440" bIns="45720" rtlCol="0"/>
          <a:lstStyle>
            <a:lvl1pPr algn="r">
              <a:defRPr sz="1200"/>
            </a:lvl1pPr>
          </a:lstStyle>
          <a:p>
            <a:fld id="{F1E2EDF8-2CA8-47C4-B04A-20BDC22034F3}" type="datetimeFigureOut">
              <a:rPr kumimoji="1" lang="ja-JP" altLang="en-US" smtClean="0"/>
              <a:t>2024/6/20</a:t>
            </a:fld>
            <a:endParaRPr kumimoji="1" lang="ja-JP" altLang="en-US"/>
          </a:p>
        </p:txBody>
      </p:sp>
      <p:sp>
        <p:nvSpPr>
          <p:cNvPr id="4" name="フッター プレースホルダー 3"/>
          <p:cNvSpPr>
            <a:spLocks noGrp="1"/>
          </p:cNvSpPr>
          <p:nvPr>
            <p:ph type="ftr" sz="quarter" idx="2"/>
          </p:nvPr>
        </p:nvSpPr>
        <p:spPr>
          <a:xfrm>
            <a:off x="0" y="9377316"/>
            <a:ext cx="2921582" cy="493633"/>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8971" y="9377316"/>
            <a:ext cx="2921582" cy="493633"/>
          </a:xfrm>
          <a:prstGeom prst="rect">
            <a:avLst/>
          </a:prstGeom>
        </p:spPr>
        <p:txBody>
          <a:bodyPr vert="horz" lIns="91440" tIns="45720" rIns="91440" bIns="45720" rtlCol="0" anchor="b"/>
          <a:lstStyle>
            <a:lvl1pPr algn="r">
              <a:defRPr sz="1200"/>
            </a:lvl1pPr>
          </a:lstStyle>
          <a:p>
            <a:fld id="{056C6D5D-0451-4B23-A275-174CC98B2A05}" type="slidenum">
              <a:rPr kumimoji="1" lang="ja-JP" altLang="en-US" smtClean="0"/>
              <a:t>‹#›</a:t>
            </a:fld>
            <a:endParaRPr kumimoji="1" lang="ja-JP" altLang="en-US"/>
          </a:p>
        </p:txBody>
      </p:sp>
    </p:spTree>
    <p:extLst>
      <p:ext uri="{BB962C8B-B14F-4D97-AF65-F5344CB8AC3E}">
        <p14:creationId xmlns:p14="http://schemas.microsoft.com/office/powerpoint/2010/main" val="9907163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21582" cy="493633"/>
          </a:xfrm>
          <a:prstGeom prst="rect">
            <a:avLst/>
          </a:prstGeom>
        </p:spPr>
        <p:txBody>
          <a:bodyPr vert="horz" lIns="91440" tIns="45720" rIns="91440" bIns="45720" rtlCol="0"/>
          <a:lstStyle>
            <a:lvl1pPr algn="l">
              <a:defRPr sz="1200">
                <a:ea typeface="ＭＳ Ｐゴシック" charset="-128"/>
              </a:defRPr>
            </a:lvl1pPr>
          </a:lstStyle>
          <a:p>
            <a:pPr>
              <a:defRPr/>
            </a:pPr>
            <a:endParaRPr lang="ja-JP" altLang="en-US"/>
          </a:p>
        </p:txBody>
      </p:sp>
      <p:sp>
        <p:nvSpPr>
          <p:cNvPr id="3" name="日付プレースホルダー 2"/>
          <p:cNvSpPr>
            <a:spLocks noGrp="1"/>
          </p:cNvSpPr>
          <p:nvPr>
            <p:ph type="dt" idx="1"/>
          </p:nvPr>
        </p:nvSpPr>
        <p:spPr>
          <a:xfrm>
            <a:off x="3818971" y="0"/>
            <a:ext cx="2921582" cy="493633"/>
          </a:xfrm>
          <a:prstGeom prst="rect">
            <a:avLst/>
          </a:prstGeom>
        </p:spPr>
        <p:txBody>
          <a:bodyPr vert="horz" lIns="91440" tIns="45720" rIns="91440" bIns="45720" rtlCol="0"/>
          <a:lstStyle>
            <a:lvl1pPr algn="r">
              <a:defRPr sz="1200">
                <a:ea typeface="ＭＳ Ｐゴシック" charset="-128"/>
              </a:defRPr>
            </a:lvl1pPr>
          </a:lstStyle>
          <a:p>
            <a:pPr>
              <a:defRPr/>
            </a:pPr>
            <a:fld id="{DB9DEC2F-E228-4803-851B-3798E43D588F}" type="datetimeFigureOut">
              <a:rPr lang="ja-JP" altLang="en-US"/>
              <a:pPr>
                <a:defRPr/>
              </a:pPr>
              <a:t>2024/6/20</a:t>
            </a:fld>
            <a:endParaRPr lang="ja-JP" altLang="en-US"/>
          </a:p>
        </p:txBody>
      </p:sp>
      <p:sp>
        <p:nvSpPr>
          <p:cNvPr id="4" name="スライド イメージ プレースホルダー 3"/>
          <p:cNvSpPr>
            <a:spLocks noGrp="1" noRot="1" noChangeAspect="1"/>
          </p:cNvSpPr>
          <p:nvPr>
            <p:ph type="sldImg" idx="2"/>
          </p:nvPr>
        </p:nvSpPr>
        <p:spPr>
          <a:xfrm>
            <a:off x="903288" y="739775"/>
            <a:ext cx="4935537" cy="3703638"/>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a:xfrm>
            <a:off x="674212" y="4689515"/>
            <a:ext cx="5393690" cy="4442698"/>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377316"/>
            <a:ext cx="2921582" cy="493633"/>
          </a:xfrm>
          <a:prstGeom prst="rect">
            <a:avLst/>
          </a:prstGeom>
        </p:spPr>
        <p:txBody>
          <a:bodyPr vert="horz" lIns="91440" tIns="45720" rIns="91440" bIns="45720" rtlCol="0" anchor="b"/>
          <a:lstStyle>
            <a:lvl1pPr algn="l">
              <a:defRPr sz="120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5"/>
          </p:nvPr>
        </p:nvSpPr>
        <p:spPr>
          <a:xfrm>
            <a:off x="3818971" y="9377316"/>
            <a:ext cx="2921582" cy="493633"/>
          </a:xfrm>
          <a:prstGeom prst="rect">
            <a:avLst/>
          </a:prstGeom>
        </p:spPr>
        <p:txBody>
          <a:bodyPr vert="horz" lIns="91440" tIns="45720" rIns="91440" bIns="45720" rtlCol="0" anchor="b"/>
          <a:lstStyle>
            <a:lvl1pPr algn="r">
              <a:defRPr sz="1200">
                <a:ea typeface="ＭＳ Ｐゴシック" charset="-128"/>
              </a:defRPr>
            </a:lvl1pPr>
          </a:lstStyle>
          <a:p>
            <a:pPr>
              <a:defRPr/>
            </a:pPr>
            <a:fld id="{74F2B141-9228-4A8E-B990-07964759BA7B}" type="slidenum">
              <a:rPr lang="ja-JP" altLang="en-US"/>
              <a:pPr>
                <a:defRPr/>
              </a:pPr>
              <a:t>‹#›</a:t>
            </a:fld>
            <a:endParaRPr lang="ja-JP" altLang="en-US"/>
          </a:p>
        </p:txBody>
      </p:sp>
    </p:spTree>
    <p:extLst>
      <p:ext uri="{BB962C8B-B14F-4D97-AF65-F5344CB8AC3E}">
        <p14:creationId xmlns:p14="http://schemas.microsoft.com/office/powerpoint/2010/main" val="42548179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64D3347E-4E44-4FCB-B379-68D3C31D4700}" type="datetime1">
              <a:rPr lang="ja-JP" altLang="en-US" smtClean="0"/>
              <a:t>2024/6/20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36E0F6E-F3F0-4392-ABF2-3C054B8AA714}" type="slidenum">
              <a:rPr lang="ja-JP" altLang="en-US"/>
              <a:pPr>
                <a:defRPr/>
              </a:pPr>
              <a:t>‹#›</a:t>
            </a:fld>
            <a:endParaRPr lang="ja-JP" altLang="en-US"/>
          </a:p>
        </p:txBody>
      </p:sp>
    </p:spTree>
    <p:extLst>
      <p:ext uri="{BB962C8B-B14F-4D97-AF65-F5344CB8AC3E}">
        <p14:creationId xmlns:p14="http://schemas.microsoft.com/office/powerpoint/2010/main" val="3847398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E8E4F037-2B1C-4ABD-88EE-291302777E8D}" type="datetime1">
              <a:rPr lang="ja-JP" altLang="en-US" smtClean="0"/>
              <a:t>2024/6/20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8FF26B79-1005-4B3D-B667-65FD730F5684}" type="slidenum">
              <a:rPr lang="ja-JP" altLang="en-US"/>
              <a:pPr>
                <a:defRPr/>
              </a:pPr>
              <a:t>‹#›</a:t>
            </a:fld>
            <a:endParaRPr lang="ja-JP" altLang="en-US"/>
          </a:p>
        </p:txBody>
      </p:sp>
    </p:spTree>
    <p:extLst>
      <p:ext uri="{BB962C8B-B14F-4D97-AF65-F5344CB8AC3E}">
        <p14:creationId xmlns:p14="http://schemas.microsoft.com/office/powerpoint/2010/main" val="1320054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9B4DA946-7162-482F-BCCB-112268D9ABAA}" type="datetime1">
              <a:rPr lang="ja-JP" altLang="en-US" smtClean="0"/>
              <a:t>2024/6/20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2D29AC81-C266-4E1D-85D8-8C2477B8D9FB}" type="slidenum">
              <a:rPr lang="ja-JP" altLang="en-US"/>
              <a:pPr>
                <a:defRPr/>
              </a:pPr>
              <a:t>‹#›</a:t>
            </a:fld>
            <a:endParaRPr lang="ja-JP" altLang="en-US"/>
          </a:p>
        </p:txBody>
      </p:sp>
    </p:spTree>
    <p:extLst>
      <p:ext uri="{BB962C8B-B14F-4D97-AF65-F5344CB8AC3E}">
        <p14:creationId xmlns:p14="http://schemas.microsoft.com/office/powerpoint/2010/main" val="1735450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5A6A9454-D33A-4A8B-A875-9C39DD67E3F4}" type="datetime1">
              <a:rPr lang="ja-JP" altLang="en-US" smtClean="0"/>
              <a:t>2024/6/20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C83AAA34-A09E-49AF-B73F-9B7EAD32BA08}" type="slidenum">
              <a:rPr lang="ja-JP" altLang="en-US"/>
              <a:pPr>
                <a:defRPr/>
              </a:pPr>
              <a:t>‹#›</a:t>
            </a:fld>
            <a:endParaRPr lang="ja-JP" altLang="en-US"/>
          </a:p>
        </p:txBody>
      </p:sp>
    </p:spTree>
    <p:extLst>
      <p:ext uri="{BB962C8B-B14F-4D97-AF65-F5344CB8AC3E}">
        <p14:creationId xmlns:p14="http://schemas.microsoft.com/office/powerpoint/2010/main" val="555217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9F872F1A-77ED-48C9-B22F-4704B8E9419B}" type="datetime1">
              <a:rPr lang="ja-JP" altLang="en-US" smtClean="0"/>
              <a:t>2024/6/20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C295B14A-C72B-472D-B75E-F7A25F9F205C}" type="slidenum">
              <a:rPr lang="ja-JP" altLang="en-US"/>
              <a:pPr>
                <a:defRPr/>
              </a:pPr>
              <a:t>‹#›</a:t>
            </a:fld>
            <a:endParaRPr lang="ja-JP" altLang="en-US"/>
          </a:p>
        </p:txBody>
      </p:sp>
    </p:spTree>
    <p:extLst>
      <p:ext uri="{BB962C8B-B14F-4D97-AF65-F5344CB8AC3E}">
        <p14:creationId xmlns:p14="http://schemas.microsoft.com/office/powerpoint/2010/main" val="311596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2A56664C-8988-41BF-A5B1-BDE61F73D47C}" type="datetime1">
              <a:rPr lang="ja-JP" altLang="en-US" smtClean="0"/>
              <a:t>2024/6/20</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C219FABE-C2AB-493A-A855-DBD1398B3D5D}" type="slidenum">
              <a:rPr lang="ja-JP" altLang="en-US"/>
              <a:pPr>
                <a:defRPr/>
              </a:pPr>
              <a:t>‹#›</a:t>
            </a:fld>
            <a:endParaRPr lang="ja-JP" altLang="en-US"/>
          </a:p>
        </p:txBody>
      </p:sp>
    </p:spTree>
    <p:extLst>
      <p:ext uri="{BB962C8B-B14F-4D97-AF65-F5344CB8AC3E}">
        <p14:creationId xmlns:p14="http://schemas.microsoft.com/office/powerpoint/2010/main" val="3825127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AC1FD0C0-2FF0-4EB5-AD44-4DF385A43BD9}" type="datetime1">
              <a:rPr lang="ja-JP" altLang="en-US" smtClean="0"/>
              <a:t>2024/6/20</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CF40B517-78E9-468F-8045-751A11FBDAC1}" type="slidenum">
              <a:rPr lang="ja-JP" altLang="en-US"/>
              <a:pPr>
                <a:defRPr/>
              </a:pPr>
              <a:t>‹#›</a:t>
            </a:fld>
            <a:endParaRPr lang="ja-JP" altLang="en-US"/>
          </a:p>
        </p:txBody>
      </p:sp>
    </p:spTree>
    <p:extLst>
      <p:ext uri="{BB962C8B-B14F-4D97-AF65-F5344CB8AC3E}">
        <p14:creationId xmlns:p14="http://schemas.microsoft.com/office/powerpoint/2010/main" val="3875450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492EC907-F673-435E-85D3-1D5B262F25D2}" type="datetime1">
              <a:rPr lang="ja-JP" altLang="en-US" smtClean="0"/>
              <a:t>2024/6/20</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3AB2381B-9965-4BF5-9C01-22CC161F010C}" type="slidenum">
              <a:rPr lang="ja-JP" altLang="en-US"/>
              <a:pPr>
                <a:defRPr/>
              </a:pPr>
              <a:t>‹#›</a:t>
            </a:fld>
            <a:endParaRPr lang="ja-JP" altLang="en-US"/>
          </a:p>
        </p:txBody>
      </p:sp>
    </p:spTree>
    <p:extLst>
      <p:ext uri="{BB962C8B-B14F-4D97-AF65-F5344CB8AC3E}">
        <p14:creationId xmlns:p14="http://schemas.microsoft.com/office/powerpoint/2010/main" val="3814901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990A1932-717F-4FE3-A1A6-27EA2D6F75B5}" type="datetime1">
              <a:rPr lang="ja-JP" altLang="en-US" smtClean="0"/>
              <a:t>2024/6/20</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4D88C7F1-549D-4689-AE03-309AC6445A8B}" type="slidenum">
              <a:rPr lang="ja-JP" altLang="en-US"/>
              <a:pPr>
                <a:defRPr/>
              </a:pPr>
              <a:t>‹#›</a:t>
            </a:fld>
            <a:endParaRPr lang="ja-JP" altLang="en-US"/>
          </a:p>
        </p:txBody>
      </p:sp>
    </p:spTree>
    <p:extLst>
      <p:ext uri="{BB962C8B-B14F-4D97-AF65-F5344CB8AC3E}">
        <p14:creationId xmlns:p14="http://schemas.microsoft.com/office/powerpoint/2010/main" val="4115423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2D2F4B8C-8845-436E-9992-C94EA881ADA8}" type="datetime1">
              <a:rPr lang="ja-JP" altLang="en-US" smtClean="0"/>
              <a:t>2024/6/20</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67BB86A6-80E5-4132-8D57-D4D215C58820}" type="slidenum">
              <a:rPr lang="ja-JP" altLang="en-US"/>
              <a:pPr>
                <a:defRPr/>
              </a:pPr>
              <a:t>‹#›</a:t>
            </a:fld>
            <a:endParaRPr lang="ja-JP" altLang="en-US"/>
          </a:p>
        </p:txBody>
      </p:sp>
    </p:spTree>
    <p:extLst>
      <p:ext uri="{BB962C8B-B14F-4D97-AF65-F5344CB8AC3E}">
        <p14:creationId xmlns:p14="http://schemas.microsoft.com/office/powerpoint/2010/main" val="2367125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A0ABBB60-9BBF-401D-A8A2-F5742A5C9E74}" type="datetime1">
              <a:rPr lang="ja-JP" altLang="en-US" smtClean="0"/>
              <a:t>2024/6/20</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BE499897-7E59-457A-9038-CA5C753EE3B9}" type="slidenum">
              <a:rPr lang="ja-JP" altLang="en-US"/>
              <a:pPr>
                <a:defRPr/>
              </a:pPr>
              <a:t>‹#›</a:t>
            </a:fld>
            <a:endParaRPr lang="ja-JP" altLang="en-US"/>
          </a:p>
        </p:txBody>
      </p:sp>
    </p:spTree>
    <p:extLst>
      <p:ext uri="{BB962C8B-B14F-4D97-AF65-F5344CB8AC3E}">
        <p14:creationId xmlns:p14="http://schemas.microsoft.com/office/powerpoint/2010/main" val="1435589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EBE022E9-68D2-43BC-95C7-3614E3802BEE}" type="datetime1">
              <a:rPr lang="ja-JP" altLang="en-US" smtClean="0"/>
              <a:t>2024/6/20</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E6B85652-E82F-4FD3-9126-D0B5485A9E9C}"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1"/>
          <p:cNvSpPr>
            <a:spLocks noGrp="1"/>
          </p:cNvSpPr>
          <p:nvPr>
            <p:ph type="ctrTitle"/>
          </p:nvPr>
        </p:nvSpPr>
        <p:spPr>
          <a:xfrm>
            <a:off x="685800" y="1700213"/>
            <a:ext cx="7772400" cy="1900237"/>
          </a:xfrm>
        </p:spPr>
        <p:txBody>
          <a:bodyPr/>
          <a:lstStyle/>
          <a:p>
            <a:pPr eaLnBrk="1" hangingPunct="1"/>
            <a:br>
              <a:rPr lang="ja-JP" altLang="en-US" sz="6000" dirty="0">
                <a:latin typeface="HGP創英角ﾎﾟｯﾌﾟ体" pitchFamily="50" charset="-128"/>
                <a:ea typeface="HGP創英角ﾎﾟｯﾌﾟ体" pitchFamily="50" charset="-128"/>
              </a:rPr>
            </a:br>
            <a:r>
              <a:rPr lang="en-US" altLang="ja-JP" sz="2800" dirty="0">
                <a:solidFill>
                  <a:srgbClr val="FFC000"/>
                </a:solidFill>
                <a:latin typeface="HGP創英角ﾎﾟｯﾌﾟ体" pitchFamily="50" charset="-128"/>
                <a:ea typeface="HGP創英角ﾎﾟｯﾌﾟ体" pitchFamily="50" charset="-128"/>
              </a:rPr>
              <a:t>―</a:t>
            </a:r>
            <a:r>
              <a:rPr lang="ja-JP" altLang="en-US" sz="2800">
                <a:solidFill>
                  <a:srgbClr val="FFC000"/>
                </a:solidFill>
                <a:latin typeface="HGP創英角ﾎﾟｯﾌﾟ体" pitchFamily="50" charset="-128"/>
                <a:ea typeface="HGP創英角ﾎﾟｯﾌﾟ体" pitchFamily="50" charset="-128"/>
              </a:rPr>
              <a:t>幕末の通貨“戦争”とその帰結</a:t>
            </a:r>
            <a:r>
              <a:rPr lang="en-US" altLang="ja-JP" sz="2800">
                <a:solidFill>
                  <a:srgbClr val="FFC000"/>
                </a:solidFill>
                <a:latin typeface="HGP創英角ﾎﾟｯﾌﾟ体" pitchFamily="50" charset="-128"/>
                <a:ea typeface="HGP創英角ﾎﾟｯﾌﾟ体" pitchFamily="50" charset="-128"/>
              </a:rPr>
              <a:t>―</a:t>
            </a:r>
            <a:endParaRPr lang="ja-JP" altLang="en-US" sz="2800" dirty="0">
              <a:solidFill>
                <a:srgbClr val="FFC000"/>
              </a:solidFill>
              <a:latin typeface="HGP創英角ﾎﾟｯﾌﾟ体" pitchFamily="50" charset="-128"/>
              <a:ea typeface="HGP創英角ﾎﾟｯﾌﾟ体" pitchFamily="50" charset="-128"/>
            </a:endParaRPr>
          </a:p>
        </p:txBody>
      </p:sp>
      <p:sp>
        <p:nvSpPr>
          <p:cNvPr id="2051" name="サブタイトル 2"/>
          <p:cNvSpPr>
            <a:spLocks noGrp="1"/>
          </p:cNvSpPr>
          <p:nvPr>
            <p:ph type="subTitle" idx="1"/>
          </p:nvPr>
        </p:nvSpPr>
        <p:spPr>
          <a:xfrm>
            <a:off x="1371600" y="4293096"/>
            <a:ext cx="6400800" cy="1345704"/>
          </a:xfrm>
        </p:spPr>
        <p:txBody>
          <a:bodyPr/>
          <a:lstStyle/>
          <a:p>
            <a:pPr eaLnBrk="1" hangingPunct="1"/>
            <a:r>
              <a:rPr lang="ja-JP" altLang="en-US">
                <a:solidFill>
                  <a:schemeClr val="tx1"/>
                </a:solidFill>
                <a:latin typeface="HGP創英角ﾎﾟｯﾌﾟ体" pitchFamily="50" charset="-128"/>
                <a:ea typeface="HGP創英角ﾎﾟｯﾌﾟ体" pitchFamily="50" charset="-128"/>
              </a:rPr>
              <a:t>北九州市立大学　経済学部</a:t>
            </a:r>
            <a:endParaRPr lang="en-US" altLang="ja-JP">
              <a:solidFill>
                <a:schemeClr val="tx1"/>
              </a:solidFill>
              <a:latin typeface="HGP創英角ﾎﾟｯﾌﾟ体" pitchFamily="50" charset="-128"/>
              <a:ea typeface="HGP創英角ﾎﾟｯﾌﾟ体" pitchFamily="50" charset="-128"/>
            </a:endParaRPr>
          </a:p>
          <a:p>
            <a:pPr eaLnBrk="1" hangingPunct="1"/>
            <a:r>
              <a:rPr lang="ja-JP" altLang="en-US">
                <a:solidFill>
                  <a:schemeClr val="tx1"/>
                </a:solidFill>
                <a:latin typeface="HGP創英角ﾎﾟｯﾌﾟ体" pitchFamily="50" charset="-128"/>
                <a:ea typeface="HGP創英角ﾎﾟｯﾌﾟ体" pitchFamily="50" charset="-128"/>
              </a:rPr>
              <a:t>前田　淳（まえだ　じゅん）</a:t>
            </a:r>
          </a:p>
        </p:txBody>
      </p:sp>
      <p:sp>
        <p:nvSpPr>
          <p:cNvPr id="2" name="正方形/長方形 1"/>
          <p:cNvSpPr/>
          <p:nvPr/>
        </p:nvSpPr>
        <p:spPr>
          <a:xfrm>
            <a:off x="1704541" y="1628800"/>
            <a:ext cx="5173212" cy="1107996"/>
          </a:xfrm>
          <a:prstGeom prst="rect">
            <a:avLst/>
          </a:prstGeom>
          <a:noFill/>
        </p:spPr>
        <p:txBody>
          <a:bodyPr wrap="none" lIns="91440" tIns="45720" rIns="91440" bIns="45720">
            <a:spAutoFit/>
          </a:bodyPr>
          <a:lstStyle/>
          <a:p>
            <a:pPr algn="ctr"/>
            <a:r>
              <a:rPr lang="ja-JP" altLang="en-US" sz="6600" b="1" cap="none" spc="50" dirty="0">
                <a:ln w="12700" cmpd="sng">
                  <a:solidFill>
                    <a:schemeClr val="accent6">
                      <a:satMod val="120000"/>
                      <a:shade val="80000"/>
                    </a:schemeClr>
                  </a:solidFill>
                  <a:prstDash val="solid"/>
                </a:ln>
                <a:solidFill>
                  <a:srgbClr val="FFFF00"/>
                </a:solidFill>
                <a:effectLst>
                  <a:glow rad="53100">
                    <a:schemeClr val="accent6">
                      <a:satMod val="180000"/>
                      <a:alpha val="30000"/>
                    </a:schemeClr>
                  </a:glow>
                  <a:outerShdw blurRad="38100" dist="38100" dir="2700000" algn="tl">
                    <a:srgbClr val="000000">
                      <a:alpha val="43137"/>
                    </a:srgbClr>
                  </a:outerShdw>
                </a:effectLst>
                <a:latin typeface="HGP創英角ﾎﾟｯﾌﾟ体" pitchFamily="50" charset="-128"/>
                <a:ea typeface="HGP創英角ﾎﾟｯﾌﾟ体" pitchFamily="50" charset="-128"/>
              </a:rPr>
              <a:t>招き猫に小判</a:t>
            </a:r>
            <a:endParaRPr lang="ja-JP" altLang="en-US" sz="6600" b="1" cap="none" spc="50" dirty="0">
              <a:ln w="12700" cmpd="sng">
                <a:solidFill>
                  <a:schemeClr val="accent6">
                    <a:satMod val="120000"/>
                    <a:shade val="80000"/>
                  </a:schemeClr>
                </a:solidFill>
                <a:prstDash val="solid"/>
              </a:ln>
              <a:solidFill>
                <a:srgbClr val="FFFF00"/>
              </a:solidFill>
              <a:effectLst>
                <a:glow rad="53100">
                  <a:schemeClr val="accent6">
                    <a:satMod val="180000"/>
                    <a:alpha val="30000"/>
                  </a:schemeClr>
                </a:glow>
                <a:outerShdw blurRad="38100" dist="38100" dir="2700000" algn="tl">
                  <a:srgbClr val="000000">
                    <a:alpha val="43137"/>
                  </a:srgbClr>
                </a:outerShdw>
              </a:effectLst>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25882" y="547375"/>
            <a:ext cx="1733497" cy="19455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Picture 2" descr="http://2.bp.blogspot.com/--5-xRLBDT6Y/VY4WsXTig_I/AAAAAAAAutA/ZaD9yCeHyoY/s800/money_koban.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9144716">
            <a:off x="681244" y="3229636"/>
            <a:ext cx="1339535" cy="138811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p:txBody>
          <a:bodyPr/>
          <a:lstStyle/>
          <a:p>
            <a:pPr eaLnBrk="1" hangingPunct="1"/>
            <a:r>
              <a:rPr lang="ja-JP" altLang="en-US" sz="4000" b="1">
                <a:solidFill>
                  <a:schemeClr val="bg1">
                    <a:lumMod val="75000"/>
                  </a:schemeClr>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金とか銀とか、今は貨幣として使われていないので、･･････</a:t>
            </a:r>
          </a:p>
        </p:txBody>
      </p:sp>
      <p:sp>
        <p:nvSpPr>
          <p:cNvPr id="6147" name="Rectangle 3"/>
          <p:cNvSpPr>
            <a:spLocks noGrp="1"/>
          </p:cNvSpPr>
          <p:nvPr>
            <p:ph type="body" idx="1"/>
          </p:nvPr>
        </p:nvSpPr>
        <p:spPr/>
        <p:txBody>
          <a:bodyPr/>
          <a:lstStyle/>
          <a:p>
            <a:pPr marL="0" indent="0" eaLnBrk="1" hangingPunct="1">
              <a:buNone/>
            </a:pPr>
            <a:r>
              <a:rPr lang="ja-JP" altLang="en-US" dirty="0">
                <a:latin typeface="HGP創英角ﾎﾟｯﾌﾟ体" pitchFamily="50" charset="-128"/>
                <a:ea typeface="HGP創英角ﾎﾟｯﾌﾟ体" pitchFamily="50" charset="-128"/>
              </a:rPr>
              <a:t>・現在の</a:t>
            </a:r>
            <a:r>
              <a:rPr lang="en-US" altLang="ja-JP" dirty="0">
                <a:latin typeface="HGP創英角ﾎﾟｯﾌﾟ体" pitchFamily="50" charset="-128"/>
                <a:ea typeface="HGP創英角ﾎﾟｯﾌﾟ体" pitchFamily="50" charset="-128"/>
              </a:rPr>
              <a:t>500</a:t>
            </a:r>
            <a:r>
              <a:rPr lang="ja-JP" altLang="en-US" dirty="0">
                <a:latin typeface="HGP創英角ﾎﾟｯﾌﾟ体" pitchFamily="50" charset="-128"/>
                <a:ea typeface="HGP創英角ﾎﾟｯﾌﾟ体" pitchFamily="50" charset="-128"/>
              </a:rPr>
              <a:t>円玉は、銅、亜鉛、ニッケルで出来ていて、その金属の価値は不明。</a:t>
            </a:r>
          </a:p>
          <a:p>
            <a:pPr marL="0" indent="0" eaLnBrk="1" hangingPunct="1">
              <a:buNone/>
            </a:pPr>
            <a:r>
              <a:rPr lang="en-US" altLang="ja-JP" sz="2800" dirty="0">
                <a:latin typeface="HGP創英角ﾎﾟｯﾌﾟ体" pitchFamily="50" charset="-128"/>
                <a:ea typeface="HGP創英角ﾎﾟｯﾌﾟ体" pitchFamily="50" charset="-128"/>
              </a:rPr>
              <a:t>※</a:t>
            </a:r>
            <a:r>
              <a:rPr lang="ja-JP" altLang="en-US" sz="2800" dirty="0">
                <a:latin typeface="HGP創英角ﾎﾟｯﾌﾟ体" pitchFamily="50" charset="-128"/>
                <a:ea typeface="HGP創英角ﾎﾟｯﾌﾟ体" pitchFamily="50" charset="-128"/>
              </a:rPr>
              <a:t>造幣局によると、「貨幣の製造原価（コスト）については、国民の貨幣に対する信任を維持するためや、貨幣の偽造を助長するおそれがあると考えられることから、公表していません」とのこと。</a:t>
            </a:r>
          </a:p>
          <a:p>
            <a:pPr marL="0" indent="0" eaLnBrk="1" hangingPunct="1">
              <a:buNone/>
            </a:pPr>
            <a:endParaRPr lang="ja-JP" altLang="en-US" sz="2800" dirty="0">
              <a:latin typeface="HGP創英角ﾎﾟｯﾌﾟ体" pitchFamily="50" charset="-128"/>
              <a:ea typeface="HGP創英角ﾎﾟｯﾌﾟ体" pitchFamily="50" charset="-128"/>
            </a:endParaRPr>
          </a:p>
          <a:p>
            <a:pPr marL="0" indent="0" eaLnBrk="1" hangingPunct="1">
              <a:buNone/>
            </a:pPr>
            <a:r>
              <a:rPr lang="en-US" altLang="ja-JP" sz="2000" dirty="0">
                <a:latin typeface="HGP創英角ﾎﾟｯﾌﾟ体" pitchFamily="50" charset="-128"/>
                <a:ea typeface="HGP創英角ﾎﾟｯﾌﾟ体" pitchFamily="50" charset="-128"/>
              </a:rPr>
              <a:t>※</a:t>
            </a:r>
            <a:r>
              <a:rPr lang="ja-JP" altLang="en-US" sz="2000" dirty="0">
                <a:latin typeface="HGP創英角ﾎﾟｯﾌﾟ体" pitchFamily="50" charset="-128"/>
                <a:ea typeface="HGP創英角ﾎﾟｯﾌﾟ体" pitchFamily="50" charset="-128"/>
              </a:rPr>
              <a:t>）本スライド、造幣局ホームページより引用。 </a:t>
            </a:r>
          </a:p>
        </p:txBody>
      </p:sp>
      <p:sp>
        <p:nvSpPr>
          <p:cNvPr id="2" name="スライド番号プレースホルダー 1"/>
          <p:cNvSpPr>
            <a:spLocks noGrp="1"/>
          </p:cNvSpPr>
          <p:nvPr>
            <p:ph type="sldNum" sz="quarter" idx="12"/>
          </p:nvPr>
        </p:nvSpPr>
        <p:spPr/>
        <p:txBody>
          <a:bodyPr/>
          <a:lstStyle/>
          <a:p>
            <a:pPr>
              <a:defRPr/>
            </a:pPr>
            <a:fld id="{C83AAA34-A09E-49AF-B73F-9B7EAD32BA08}" type="slidenum">
              <a:rPr lang="ja-JP" altLang="en-US" smtClean="0"/>
              <a:pPr>
                <a:defRPr/>
              </a:pPr>
              <a:t>10</a:t>
            </a:fld>
            <a:endParaRPr lang="ja-JP" altLang="en-US"/>
          </a:p>
        </p:txBody>
      </p:sp>
    </p:spTree>
    <p:extLst>
      <p:ext uri="{BB962C8B-B14F-4D97-AF65-F5344CB8AC3E}">
        <p14:creationId xmlns:p14="http://schemas.microsoft.com/office/powerpoint/2010/main" val="42171999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fade">
                                      <p:cBhvr>
                                        <p:cTn id="12" dur="500"/>
                                        <p:tgtEl>
                                          <p:spTgt spid="61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147">
                                            <p:txEl>
                                              <p:pRg st="3" end="3"/>
                                            </p:txEl>
                                          </p:spTgt>
                                        </p:tgtEl>
                                        <p:attrNameLst>
                                          <p:attrName>style.visibility</p:attrName>
                                        </p:attrNameLst>
                                      </p:cBhvr>
                                      <p:to>
                                        <p:strVal val="visible"/>
                                      </p:to>
                                    </p:set>
                                    <p:animEffect transition="in" filter="fade">
                                      <p:cBhvr>
                                        <p:cTn id="17" dur="500"/>
                                        <p:tgtEl>
                                          <p:spTgt spid="61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p:txBody>
          <a:bodyPr/>
          <a:lstStyle/>
          <a:p>
            <a:pPr eaLnBrk="1" hangingPunct="1"/>
            <a:r>
              <a:rPr lang="ja-JP" altLang="en-US" sz="4000" b="1">
                <a:solidFill>
                  <a:schemeClr val="bg1">
                    <a:lumMod val="75000"/>
                  </a:schemeClr>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幕末の話に戻ると、･･････</a:t>
            </a:r>
          </a:p>
        </p:txBody>
      </p:sp>
      <p:sp>
        <p:nvSpPr>
          <p:cNvPr id="6147" name="Rectangle 3"/>
          <p:cNvSpPr>
            <a:spLocks noGrp="1"/>
          </p:cNvSpPr>
          <p:nvPr>
            <p:ph type="body" idx="1"/>
          </p:nvPr>
        </p:nvSpPr>
        <p:spPr/>
        <p:txBody>
          <a:bodyPr/>
          <a:lstStyle/>
          <a:p>
            <a:pPr marL="0" indent="0" eaLnBrk="1" hangingPunct="1">
              <a:buNone/>
            </a:pPr>
            <a:r>
              <a:rPr lang="en-US" altLang="ja-JP" sz="2400" dirty="0">
                <a:latin typeface="HGP創英角ﾎﾟｯﾌﾟ体" pitchFamily="50" charset="-128"/>
                <a:ea typeface="HGP創英角ﾎﾟｯﾌﾟ体" pitchFamily="50" charset="-128"/>
              </a:rPr>
              <a:t>※</a:t>
            </a:r>
            <a:r>
              <a:rPr lang="ja-JP" altLang="en-US" sz="2400" dirty="0">
                <a:latin typeface="HGP創英角ﾎﾟｯﾌﾟ体" pitchFamily="50" charset="-128"/>
                <a:ea typeface="HGP創英角ﾎﾟｯﾌﾟ体" pitchFamily="50" charset="-128"/>
              </a:rPr>
              <a:t>）以下は、飯田泰之（</a:t>
            </a:r>
            <a:r>
              <a:rPr lang="en-US" altLang="ja-JP" sz="2400" dirty="0">
                <a:latin typeface="HGP創英角ﾎﾟｯﾌﾟ体" pitchFamily="50" charset="-128"/>
                <a:ea typeface="HGP創英角ﾎﾟｯﾌﾟ体" pitchFamily="50" charset="-128"/>
              </a:rPr>
              <a:t>2007</a:t>
            </a:r>
            <a:r>
              <a:rPr lang="ja-JP" altLang="en-US" sz="2400" dirty="0" err="1">
                <a:latin typeface="HGP創英角ﾎﾟｯﾌﾟ体" pitchFamily="50" charset="-128"/>
                <a:ea typeface="HGP創英角ﾎﾟｯﾌﾟ体" pitchFamily="50" charset="-128"/>
              </a:rPr>
              <a:t>、</a:t>
            </a:r>
            <a:r>
              <a:rPr lang="en-US" altLang="ja-JP" sz="2400" dirty="0">
                <a:latin typeface="HGP創英角ﾎﾟｯﾌﾟ体" pitchFamily="50" charset="-128"/>
                <a:ea typeface="HGP創英角ﾎﾟｯﾌﾟ体" pitchFamily="50" charset="-128"/>
              </a:rPr>
              <a:t>116-125</a:t>
            </a:r>
            <a:r>
              <a:rPr lang="ja-JP" altLang="en-US" sz="2400" dirty="0">
                <a:latin typeface="HGP創英角ﾎﾟｯﾌﾟ体" pitchFamily="50" charset="-128"/>
                <a:ea typeface="HGP創英角ﾎﾟｯﾌﾟ体" pitchFamily="50" charset="-128"/>
              </a:rPr>
              <a:t>頁）と飯田泰之（</a:t>
            </a:r>
            <a:r>
              <a:rPr lang="en-US" altLang="ja-JP" sz="2400" dirty="0">
                <a:latin typeface="HGP創英角ﾎﾟｯﾌﾟ体" pitchFamily="50" charset="-128"/>
                <a:ea typeface="HGP創英角ﾎﾟｯﾌﾟ体" pitchFamily="50" charset="-128"/>
              </a:rPr>
              <a:t>2016</a:t>
            </a:r>
            <a:r>
              <a:rPr lang="ja-JP" altLang="en-US" sz="2400" dirty="0" err="1">
                <a:latin typeface="HGP創英角ﾎﾟｯﾌﾟ体" pitchFamily="50" charset="-128"/>
                <a:ea typeface="HGP創英角ﾎﾟｯﾌﾟ体" pitchFamily="50" charset="-128"/>
              </a:rPr>
              <a:t>、</a:t>
            </a:r>
            <a:r>
              <a:rPr lang="en-US" altLang="ja-JP" sz="2400" dirty="0">
                <a:latin typeface="HGP創英角ﾎﾟｯﾌﾟ体" pitchFamily="50" charset="-128"/>
                <a:ea typeface="HGP創英角ﾎﾟｯﾌﾟ体" pitchFamily="50" charset="-128"/>
              </a:rPr>
              <a:t>82-83</a:t>
            </a:r>
            <a:r>
              <a:rPr lang="ja-JP" altLang="en-US" sz="2400" dirty="0">
                <a:latin typeface="HGP創英角ﾎﾟｯﾌﾟ体" pitchFamily="50" charset="-128"/>
                <a:ea typeface="HGP創英角ﾎﾟｯﾌﾟ体" pitchFamily="50" charset="-128"/>
              </a:rPr>
              <a:t>頁）より、前田作成。</a:t>
            </a:r>
          </a:p>
          <a:p>
            <a:pPr marL="0" indent="0" eaLnBrk="1" hangingPunct="1">
              <a:buNone/>
            </a:pPr>
            <a:endParaRPr lang="ja-JP" altLang="en-US" sz="2400" dirty="0">
              <a:latin typeface="HGP創英角ﾎﾟｯﾌﾟ体" pitchFamily="50" charset="-128"/>
              <a:ea typeface="HGP創英角ﾎﾟｯﾌﾟ体" pitchFamily="50" charset="-128"/>
            </a:endParaRPr>
          </a:p>
          <a:p>
            <a:pPr marL="0" indent="0" eaLnBrk="1" hangingPunct="1">
              <a:buNone/>
            </a:pPr>
            <a:r>
              <a:rPr lang="ja-JP" altLang="en-US" sz="2400" dirty="0">
                <a:latin typeface="HGP創英角ﾎﾟｯﾌﾟ体" pitchFamily="50" charset="-128"/>
                <a:ea typeface="HGP創英角ﾎﾟｯﾌﾟ体" pitchFamily="50" charset="-128"/>
              </a:rPr>
              <a:t>・当時の日本では、金貨（小判など）と銀貨（一分銀など）が使われていた。銀貨は今の硬貨と同じように、金属の価値と額面（コインに刻印されている値段）が異なる“名目貨幣”だった。</a:t>
            </a:r>
          </a:p>
          <a:p>
            <a:pPr marL="0" indent="0" eaLnBrk="1" hangingPunct="1">
              <a:buNone/>
            </a:pPr>
            <a:endParaRPr lang="ja-JP" altLang="en-US" sz="2400" dirty="0">
              <a:latin typeface="HGP創英角ﾎﾟｯﾌﾟ体" pitchFamily="50" charset="-128"/>
              <a:ea typeface="HGP創英角ﾎﾟｯﾌﾟ体" pitchFamily="50" charset="-128"/>
            </a:endParaRPr>
          </a:p>
          <a:p>
            <a:pPr marL="0" indent="0" eaLnBrk="1" hangingPunct="1">
              <a:buNone/>
            </a:pPr>
            <a:endParaRPr lang="ja-JP" altLang="en-US" sz="2400" dirty="0">
              <a:latin typeface="HGP創英角ﾎﾟｯﾌﾟ体" pitchFamily="50" charset="-128"/>
              <a:ea typeface="HGP創英角ﾎﾟｯﾌﾟ体" pitchFamily="50" charset="-128"/>
            </a:endParaRPr>
          </a:p>
          <a:p>
            <a:pPr marL="0" indent="0" eaLnBrk="1" hangingPunct="1">
              <a:buNone/>
            </a:pPr>
            <a:r>
              <a:rPr lang="ja-JP" altLang="en-US" sz="2400" dirty="0">
                <a:latin typeface="HGP創英角ﾎﾟｯﾌﾟ体" pitchFamily="50" charset="-128"/>
                <a:ea typeface="HGP創英角ﾎﾟｯﾌﾟ体" pitchFamily="50" charset="-128"/>
              </a:rPr>
              <a:t>・ハリスは日本の“開国”交渉で、ここにクレームをつけた。</a:t>
            </a:r>
          </a:p>
          <a:p>
            <a:pPr marL="0" indent="0" eaLnBrk="1" hangingPunct="1">
              <a:buNone/>
            </a:pPr>
            <a:endParaRPr lang="ja-JP" altLang="en-US" sz="2800" dirty="0">
              <a:latin typeface="HGP創英角ﾎﾟｯﾌﾟ体" pitchFamily="50" charset="-128"/>
              <a:ea typeface="HGP創英角ﾎﾟｯﾌﾟ体" pitchFamily="50" charset="-128"/>
            </a:endParaRPr>
          </a:p>
        </p:txBody>
      </p:sp>
      <p:sp>
        <p:nvSpPr>
          <p:cNvPr id="2" name="スライド番号プレースホルダー 1"/>
          <p:cNvSpPr>
            <a:spLocks noGrp="1"/>
          </p:cNvSpPr>
          <p:nvPr>
            <p:ph type="sldNum" sz="quarter" idx="12"/>
          </p:nvPr>
        </p:nvSpPr>
        <p:spPr/>
        <p:txBody>
          <a:bodyPr/>
          <a:lstStyle/>
          <a:p>
            <a:pPr>
              <a:defRPr/>
            </a:pPr>
            <a:fld id="{C83AAA34-A09E-49AF-B73F-9B7EAD32BA08}" type="slidenum">
              <a:rPr lang="ja-JP" altLang="en-US" smtClean="0"/>
              <a:pPr>
                <a:defRPr/>
              </a:pPr>
              <a:t>11</a:t>
            </a:fld>
            <a:endParaRPr lang="ja-JP" altLang="en-US"/>
          </a:p>
        </p:txBody>
      </p:sp>
      <p:sp>
        <p:nvSpPr>
          <p:cNvPr id="3" name="上下矢印 2"/>
          <p:cNvSpPr/>
          <p:nvPr/>
        </p:nvSpPr>
        <p:spPr>
          <a:xfrm>
            <a:off x="3707904" y="4005064"/>
            <a:ext cx="504056" cy="792088"/>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9083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147">
                                            <p:txEl>
                                              <p:pRg st="2" end="2"/>
                                            </p:txEl>
                                          </p:spTgt>
                                        </p:tgtEl>
                                        <p:attrNameLst>
                                          <p:attrName>style.visibility</p:attrName>
                                        </p:attrNameLst>
                                      </p:cBhvr>
                                      <p:to>
                                        <p:strVal val="visible"/>
                                      </p:to>
                                    </p:set>
                                    <p:animEffect transition="in" filter="fade">
                                      <p:cBhvr>
                                        <p:cTn id="12" dur="500"/>
                                        <p:tgtEl>
                                          <p:spTgt spid="614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6147">
                                            <p:txEl>
                                              <p:pRg st="5" end="5"/>
                                            </p:txEl>
                                          </p:spTgt>
                                        </p:tgtEl>
                                        <p:attrNameLst>
                                          <p:attrName>style.visibility</p:attrName>
                                        </p:attrNameLst>
                                      </p:cBhvr>
                                      <p:to>
                                        <p:strVal val="visible"/>
                                      </p:to>
                                    </p:set>
                                    <p:anim calcmode="lin" valueType="num">
                                      <p:cBhvr additive="base">
                                        <p:cTn id="23" dur="500" fill="hold"/>
                                        <p:tgtEl>
                                          <p:spTgt spid="6147">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14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uiExpand="1" build="p"/>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p:txBody>
          <a:bodyPr/>
          <a:lstStyle/>
          <a:p>
            <a:pPr eaLnBrk="1" hangingPunct="1"/>
            <a:r>
              <a:rPr lang="ja-JP" altLang="en-US" sz="4000" b="1">
                <a:solidFill>
                  <a:schemeClr val="bg1">
                    <a:lumMod val="75000"/>
                  </a:schemeClr>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ハリスの主張によると、･･････</a:t>
            </a:r>
          </a:p>
        </p:txBody>
      </p:sp>
      <p:sp>
        <p:nvSpPr>
          <p:cNvPr id="6147" name="Rectangle 3"/>
          <p:cNvSpPr>
            <a:spLocks noGrp="1"/>
          </p:cNvSpPr>
          <p:nvPr>
            <p:ph type="body" idx="1"/>
          </p:nvPr>
        </p:nvSpPr>
        <p:spPr/>
        <p:txBody>
          <a:bodyPr/>
          <a:lstStyle/>
          <a:p>
            <a:pPr marL="0" indent="0" eaLnBrk="1" hangingPunct="1">
              <a:buNone/>
            </a:pPr>
            <a:r>
              <a:rPr lang="ja-JP" altLang="en-US" dirty="0">
                <a:latin typeface="HGP創英角ﾎﾟｯﾌﾟ体" pitchFamily="50" charset="-128"/>
                <a:ea typeface="HGP創英角ﾎﾟｯﾌﾟ体" pitchFamily="50" charset="-128"/>
              </a:rPr>
              <a:t>「国際貿易でよく使われているメキシコ銀貨</a:t>
            </a:r>
            <a:r>
              <a:rPr lang="en-US" altLang="ja-JP" dirty="0">
                <a:latin typeface="HGP創英角ﾎﾟｯﾌﾟ体" pitchFamily="50" charset="-128"/>
                <a:ea typeface="HGP創英角ﾎﾟｯﾌﾟ体" pitchFamily="50" charset="-128"/>
              </a:rPr>
              <a:t>1</a:t>
            </a:r>
            <a:r>
              <a:rPr lang="ja-JP" altLang="en-US" dirty="0">
                <a:latin typeface="HGP創英角ﾎﾟｯﾌﾟ体" pitchFamily="50" charset="-128"/>
                <a:ea typeface="HGP創英角ﾎﾟｯﾌﾟ体" pitchFamily="50" charset="-128"/>
              </a:rPr>
              <a:t>枚と、日本の一分銀</a:t>
            </a:r>
            <a:r>
              <a:rPr lang="en-US" altLang="ja-JP" dirty="0">
                <a:latin typeface="HGP創英角ﾎﾟｯﾌﾟ体" pitchFamily="50" charset="-128"/>
                <a:ea typeface="HGP創英角ﾎﾟｯﾌﾟ体" pitchFamily="50" charset="-128"/>
              </a:rPr>
              <a:t>3</a:t>
            </a:r>
            <a:r>
              <a:rPr lang="ja-JP" altLang="en-US" dirty="0">
                <a:latin typeface="HGP創英角ﾎﾟｯﾌﾟ体" pitchFamily="50" charset="-128"/>
                <a:ea typeface="HGP創英角ﾎﾟｯﾌﾟ体" pitchFamily="50" charset="-128"/>
              </a:rPr>
              <a:t>枚とでは、重さ（金属としての銀の含有量）がほぼ同じだ。よって、メキシコ銀貨</a:t>
            </a:r>
            <a:r>
              <a:rPr lang="en-US" altLang="ja-JP" dirty="0">
                <a:latin typeface="HGP創英角ﾎﾟｯﾌﾟ体" pitchFamily="50" charset="-128"/>
                <a:ea typeface="HGP創英角ﾎﾟｯﾌﾟ体" pitchFamily="50" charset="-128"/>
              </a:rPr>
              <a:t>1</a:t>
            </a:r>
            <a:r>
              <a:rPr lang="ja-JP" altLang="en-US" dirty="0">
                <a:latin typeface="HGP創英角ﾎﾟｯﾌﾟ体" pitchFamily="50" charset="-128"/>
                <a:ea typeface="HGP創英角ﾎﾟｯﾌﾟ体" pitchFamily="50" charset="-128"/>
              </a:rPr>
              <a:t>枚と一分銀</a:t>
            </a:r>
            <a:r>
              <a:rPr lang="en-US" altLang="ja-JP" dirty="0">
                <a:latin typeface="HGP創英角ﾎﾟｯﾌﾟ体" pitchFamily="50" charset="-128"/>
                <a:ea typeface="HGP創英角ﾎﾟｯﾌﾟ体" pitchFamily="50" charset="-128"/>
              </a:rPr>
              <a:t>3</a:t>
            </a:r>
            <a:r>
              <a:rPr lang="ja-JP" altLang="en-US" dirty="0">
                <a:latin typeface="HGP創英角ﾎﾟｯﾌﾟ体" pitchFamily="50" charset="-128"/>
                <a:ea typeface="HGP創英角ﾎﾟｯﾌﾟ体" pitchFamily="50" charset="-128"/>
              </a:rPr>
              <a:t>枚が交換されるべきだ。」</a:t>
            </a:r>
          </a:p>
          <a:p>
            <a:pPr marL="0" indent="0" eaLnBrk="1" hangingPunct="1">
              <a:buNone/>
            </a:pPr>
            <a:endParaRPr lang="ja-JP" altLang="en-US" dirty="0">
              <a:latin typeface="HGP創英角ﾎﾟｯﾌﾟ体" pitchFamily="50" charset="-128"/>
              <a:ea typeface="HGP創英角ﾎﾟｯﾌﾟ体" pitchFamily="50" charset="-128"/>
            </a:endParaRPr>
          </a:p>
          <a:p>
            <a:pPr marL="0" indent="0" eaLnBrk="1" hangingPunct="1">
              <a:buNone/>
            </a:pPr>
            <a:endParaRPr lang="ja-JP" altLang="en-US" sz="2800" dirty="0">
              <a:latin typeface="HGP創英角ﾎﾟｯﾌﾟ体" pitchFamily="50" charset="-128"/>
              <a:ea typeface="HGP創英角ﾎﾟｯﾌﾟ体" pitchFamily="50" charset="-128"/>
            </a:endParaRPr>
          </a:p>
          <a:p>
            <a:pPr marL="0" indent="0" eaLnBrk="1" hangingPunct="1">
              <a:buNone/>
            </a:pPr>
            <a:r>
              <a:rPr lang="ja-JP" altLang="en-US" sz="2800" dirty="0">
                <a:latin typeface="HGP創英角ﾎﾟｯﾌﾟ体" pitchFamily="50" charset="-128"/>
                <a:ea typeface="HGP創英角ﾎﾟｯﾌﾟ体" pitchFamily="50" charset="-128"/>
              </a:rPr>
              <a:t>ここでハリスが言っているのは、銀貨の同種同量交換、つまり、重さで同等に交換されるべきだ、ということ。</a:t>
            </a:r>
          </a:p>
        </p:txBody>
      </p:sp>
      <p:sp>
        <p:nvSpPr>
          <p:cNvPr id="2" name="スライド番号プレースホルダー 1"/>
          <p:cNvSpPr>
            <a:spLocks noGrp="1"/>
          </p:cNvSpPr>
          <p:nvPr>
            <p:ph type="sldNum" sz="quarter" idx="12"/>
          </p:nvPr>
        </p:nvSpPr>
        <p:spPr/>
        <p:txBody>
          <a:bodyPr/>
          <a:lstStyle/>
          <a:p>
            <a:pPr>
              <a:defRPr/>
            </a:pPr>
            <a:fld id="{C83AAA34-A09E-49AF-B73F-9B7EAD32BA08}" type="slidenum">
              <a:rPr lang="ja-JP" altLang="en-US" smtClean="0"/>
              <a:pPr>
                <a:defRPr/>
              </a:pPr>
              <a:t>12</a:t>
            </a:fld>
            <a:endParaRPr lang="ja-JP" altLang="en-US"/>
          </a:p>
        </p:txBody>
      </p:sp>
      <p:sp>
        <p:nvSpPr>
          <p:cNvPr id="3" name="上下矢印 2"/>
          <p:cNvSpPr/>
          <p:nvPr/>
        </p:nvSpPr>
        <p:spPr>
          <a:xfrm>
            <a:off x="3955481" y="3645024"/>
            <a:ext cx="504056" cy="93610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90838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6147">
                                            <p:txEl>
                                              <p:pRg st="3" end="3"/>
                                            </p:txEl>
                                          </p:spTgt>
                                        </p:tgtEl>
                                        <p:attrNameLst>
                                          <p:attrName>style.visibility</p:attrName>
                                        </p:attrNameLst>
                                      </p:cBhvr>
                                      <p:to>
                                        <p:strVal val="visible"/>
                                      </p:to>
                                    </p:set>
                                    <p:animEffect transition="in" filter="fade">
                                      <p:cBhvr>
                                        <p:cTn id="18" dur="500"/>
                                        <p:tgtEl>
                                          <p:spTgt spid="61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uiExpand="1" build="p"/>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solidFill>
                  <a:schemeClr val="bg1">
                    <a:lumMod val="75000"/>
                  </a:schemeClr>
                </a:solidFill>
                <a:effectLst>
                  <a:outerShdw blurRad="38100" dist="38100" dir="2700000" algn="tl">
                    <a:srgbClr val="000000">
                      <a:alpha val="43137"/>
                    </a:srgbClr>
                  </a:outerShdw>
                </a:effectLst>
                <a:latin typeface="HGP創英角ﾎﾟｯﾌﾟ体" panose="040B0A00000000000000" pitchFamily="50" charset="-128"/>
                <a:ea typeface="HGP創英角ﾎﾟｯﾌﾟ体" panose="040B0A00000000000000" pitchFamily="50" charset="-128"/>
              </a:rPr>
              <a:t>ちなみに、メキシコ銀とは、・・・</a:t>
            </a:r>
          </a:p>
        </p:txBody>
      </p:sp>
      <p:sp>
        <p:nvSpPr>
          <p:cNvPr id="3" name="コンテンツ プレースホルダー 2"/>
          <p:cNvSpPr>
            <a:spLocks noGrp="1"/>
          </p:cNvSpPr>
          <p:nvPr>
            <p:ph idx="1"/>
          </p:nvPr>
        </p:nvSpPr>
        <p:spPr>
          <a:xfrm>
            <a:off x="467544" y="1484784"/>
            <a:ext cx="8229600" cy="4536504"/>
          </a:xfrm>
        </p:spPr>
        <p:txBody>
          <a:bodyPr/>
          <a:lstStyle/>
          <a:p>
            <a:r>
              <a:rPr kumimoji="1" lang="ja-JP" altLang="en-US" sz="2800" dirty="0">
                <a:latin typeface="HGP創英角ﾎﾟｯﾌﾟ体" panose="040B0A00000000000000" pitchFamily="50" charset="-128"/>
                <a:ea typeface="HGP創英角ﾎﾟｯﾌﾟ体" panose="040B0A00000000000000" pitchFamily="50" charset="-128"/>
              </a:rPr>
              <a:t>メキシコの銀山で採れる銀を使って作られていた銀貨。メキシコが独立（</a:t>
            </a:r>
            <a:r>
              <a:rPr kumimoji="1" lang="en-US" altLang="ja-JP" sz="2800" dirty="0">
                <a:latin typeface="HGP創英角ﾎﾟｯﾌﾟ体" panose="040B0A00000000000000" pitchFamily="50" charset="-128"/>
                <a:ea typeface="HGP創英角ﾎﾟｯﾌﾟ体" panose="040B0A00000000000000" pitchFamily="50" charset="-128"/>
              </a:rPr>
              <a:t>1821</a:t>
            </a:r>
            <a:r>
              <a:rPr kumimoji="1" lang="ja-JP" altLang="en-US" sz="2800" dirty="0">
                <a:latin typeface="HGP創英角ﾎﾟｯﾌﾟ体" panose="040B0A00000000000000" pitchFamily="50" charset="-128"/>
                <a:ea typeface="HGP創英角ﾎﾟｯﾌﾟ体" panose="040B0A00000000000000" pitchFamily="50" charset="-128"/>
              </a:rPr>
              <a:t>年）する前も後も、国際貿易などで幅広く使われていた</a:t>
            </a:r>
            <a:r>
              <a:rPr kumimoji="1" lang="en-US" altLang="ja-JP" sz="2800" dirty="0">
                <a:latin typeface="HGP創英角ﾎﾟｯﾌﾟ体" panose="040B0A00000000000000" pitchFamily="50" charset="-128"/>
                <a:ea typeface="HGP創英角ﾎﾟｯﾌﾟ体" panose="040B0A00000000000000" pitchFamily="50" charset="-128"/>
              </a:rPr>
              <a:t>(*)</a:t>
            </a:r>
            <a:r>
              <a:rPr kumimoji="1" lang="ja-JP" altLang="en-US" sz="2800" dirty="0">
                <a:latin typeface="HGP創英角ﾎﾟｯﾌﾟ体" panose="040B0A00000000000000" pitchFamily="50" charset="-128"/>
                <a:ea typeface="HGP創英角ﾎﾟｯﾌﾟ体" panose="040B0A00000000000000" pitchFamily="50" charset="-128"/>
              </a:rPr>
              <a:t>。</a:t>
            </a:r>
          </a:p>
          <a:p>
            <a:r>
              <a:rPr lang="ja-JP" altLang="en-US" sz="2800" dirty="0">
                <a:latin typeface="HGP創英角ﾎﾟｯﾌﾟ体" panose="040B0A00000000000000" pitchFamily="50" charset="-128"/>
                <a:ea typeface="HGP創英角ﾎﾟｯﾌﾟ体" panose="040B0A00000000000000" pitchFamily="50" charset="-128"/>
              </a:rPr>
              <a:t>当時は、貴金属で貨幣が作られていたので、価値が安定していたものは、どの国の貨幣であれ、広く決済に使われていたのだ。</a:t>
            </a:r>
            <a:endParaRPr kumimoji="1" lang="ja-JP" altLang="en-US" sz="2800" dirty="0">
              <a:latin typeface="HGP創英角ﾎﾟｯﾌﾟ体" panose="040B0A00000000000000" pitchFamily="50" charset="-128"/>
              <a:ea typeface="HGP創英角ﾎﾟｯﾌﾟ体" panose="040B0A00000000000000" pitchFamily="50" charset="-128"/>
            </a:endParaRPr>
          </a:p>
          <a:p>
            <a:r>
              <a:rPr lang="ja-JP" altLang="en-US" sz="2800" dirty="0">
                <a:latin typeface="HGP創英角ﾎﾟｯﾌﾟ体" panose="040B0A00000000000000" pitchFamily="50" charset="-128"/>
                <a:ea typeface="HGP創英角ﾎﾟｯﾌﾟ体" panose="040B0A00000000000000" pitchFamily="50" charset="-128"/>
              </a:rPr>
              <a:t>額面は</a:t>
            </a:r>
            <a:r>
              <a:rPr lang="en-US" altLang="ja-JP" sz="2800" dirty="0">
                <a:latin typeface="HGP創英角ﾎﾟｯﾌﾟ体" panose="040B0A00000000000000" pitchFamily="50" charset="-128"/>
                <a:ea typeface="HGP創英角ﾎﾟｯﾌﾟ体" panose="040B0A00000000000000" pitchFamily="50" charset="-128"/>
              </a:rPr>
              <a:t>8</a:t>
            </a:r>
            <a:r>
              <a:rPr lang="ja-JP" altLang="en-US" sz="2800" dirty="0">
                <a:latin typeface="HGP創英角ﾎﾟｯﾌﾟ体" panose="040B0A00000000000000" pitchFamily="50" charset="-128"/>
                <a:ea typeface="HGP創英角ﾎﾟｯﾌﾟ体" panose="040B0A00000000000000" pitchFamily="50" charset="-128"/>
              </a:rPr>
              <a:t>レアルというものだったが、アメリカでは「</a:t>
            </a:r>
            <a:r>
              <a:rPr lang="en-US" altLang="ja-JP" sz="2800" dirty="0">
                <a:latin typeface="HGP創英角ﾎﾟｯﾌﾟ体" panose="040B0A00000000000000" pitchFamily="50" charset="-128"/>
                <a:ea typeface="HGP創英角ﾎﾟｯﾌﾟ体" panose="040B0A00000000000000" pitchFamily="50" charset="-128"/>
              </a:rPr>
              <a:t>1</a:t>
            </a:r>
            <a:r>
              <a:rPr lang="ja-JP" altLang="en-US" sz="2800" dirty="0">
                <a:latin typeface="HGP創英角ﾎﾟｯﾌﾟ体" panose="040B0A00000000000000" pitchFamily="50" charset="-128"/>
                <a:ea typeface="HGP創英角ﾎﾟｯﾌﾟ体" panose="040B0A00000000000000" pitchFamily="50" charset="-128"/>
              </a:rPr>
              <a:t>ドル銀貨」として使われていた。</a:t>
            </a:r>
          </a:p>
          <a:p>
            <a:pPr marL="0" indent="0">
              <a:buNone/>
            </a:pPr>
            <a:endParaRPr lang="ja-JP" altLang="en-US" sz="2800" dirty="0">
              <a:latin typeface="HGP創英角ﾎﾟｯﾌﾟ体" panose="040B0A00000000000000" pitchFamily="50" charset="-128"/>
              <a:ea typeface="HGP創英角ﾎﾟｯﾌﾟ体" panose="040B0A00000000000000" pitchFamily="50" charset="-128"/>
            </a:endParaRPr>
          </a:p>
          <a:p>
            <a:pPr marL="0" indent="0">
              <a:buNone/>
            </a:pPr>
            <a:r>
              <a:rPr kumimoji="1" lang="en-US" altLang="ja-JP" sz="2000" dirty="0">
                <a:latin typeface="HGP創英角ﾎﾟｯﾌﾟ体" panose="040B0A00000000000000" pitchFamily="50" charset="-128"/>
                <a:ea typeface="HGP創英角ﾎﾟｯﾌﾟ体" panose="040B0A00000000000000" pitchFamily="50" charset="-128"/>
              </a:rPr>
              <a:t>※</a:t>
            </a:r>
            <a:r>
              <a:rPr kumimoji="1" lang="ja-JP" altLang="en-US" sz="2000" dirty="0">
                <a:latin typeface="HGP創英角ﾎﾟｯﾌﾟ体" panose="040B0A00000000000000" pitchFamily="50" charset="-128"/>
                <a:ea typeface="HGP創英角ﾎﾟｯﾌﾟ体" panose="040B0A00000000000000" pitchFamily="50" charset="-128"/>
              </a:rPr>
              <a:t>この頁</a:t>
            </a:r>
            <a:r>
              <a:rPr lang="ja-JP" altLang="en-US" sz="2000" dirty="0">
                <a:latin typeface="HGP創英角ﾎﾟｯﾌﾟ体" panose="040B0A00000000000000" pitchFamily="50" charset="-128"/>
                <a:ea typeface="HGP創英角ﾎﾟｯﾌﾟ体" panose="040B0A00000000000000" pitchFamily="50" charset="-128"/>
              </a:rPr>
              <a:t>は、小野一一郎（</a:t>
            </a:r>
            <a:r>
              <a:rPr lang="en-US" altLang="ja-JP" sz="2000" dirty="0">
                <a:latin typeface="HGP創英角ﾎﾟｯﾌﾟ体" panose="040B0A00000000000000" pitchFamily="50" charset="-128"/>
                <a:ea typeface="HGP創英角ﾎﾟｯﾌﾟ体" panose="040B0A00000000000000" pitchFamily="50" charset="-128"/>
              </a:rPr>
              <a:t>2001</a:t>
            </a:r>
            <a:r>
              <a:rPr lang="ja-JP" altLang="en-US" sz="2000" dirty="0">
                <a:latin typeface="HGP創英角ﾎﾟｯﾌﾟ体" panose="040B0A00000000000000" pitchFamily="50" charset="-128"/>
                <a:ea typeface="HGP創英角ﾎﾟｯﾌﾟ体" panose="040B0A00000000000000" pitchFamily="50" charset="-128"/>
              </a:rPr>
              <a:t>）、第</a:t>
            </a:r>
            <a:r>
              <a:rPr lang="en-US" altLang="ja-JP" sz="2000" dirty="0">
                <a:latin typeface="HGP創英角ﾎﾟｯﾌﾟ体" panose="040B0A00000000000000" pitchFamily="50" charset="-128"/>
                <a:ea typeface="HGP創英角ﾎﾟｯﾌﾟ体" panose="040B0A00000000000000" pitchFamily="50" charset="-128"/>
              </a:rPr>
              <a:t>1</a:t>
            </a:r>
            <a:r>
              <a:rPr lang="ja-JP" altLang="en-US" sz="2000" dirty="0">
                <a:latin typeface="HGP創英角ﾎﾟｯﾌﾟ体" panose="040B0A00000000000000" pitchFamily="50" charset="-128"/>
                <a:ea typeface="HGP創英角ﾎﾟｯﾌﾟ体" panose="040B0A00000000000000" pitchFamily="50" charset="-128"/>
              </a:rPr>
              <a:t>章参照。</a:t>
            </a:r>
            <a:endParaRPr kumimoji="1" lang="ja-JP" altLang="en-US" sz="2000" dirty="0">
              <a:latin typeface="HGP創英角ﾎﾟｯﾌﾟ体" panose="040B0A00000000000000" pitchFamily="50" charset="-128"/>
              <a:ea typeface="HGP創英角ﾎﾟｯﾌﾟ体" panose="040B0A00000000000000" pitchFamily="50" charset="-128"/>
            </a:endParaRPr>
          </a:p>
        </p:txBody>
      </p:sp>
      <p:sp>
        <p:nvSpPr>
          <p:cNvPr id="4" name="スライド番号プレースホルダー 3"/>
          <p:cNvSpPr>
            <a:spLocks noGrp="1"/>
          </p:cNvSpPr>
          <p:nvPr>
            <p:ph type="sldNum" sz="quarter" idx="12"/>
          </p:nvPr>
        </p:nvSpPr>
        <p:spPr/>
        <p:txBody>
          <a:bodyPr/>
          <a:lstStyle/>
          <a:p>
            <a:pPr>
              <a:defRPr/>
            </a:pPr>
            <a:fld id="{C83AAA34-A09E-49AF-B73F-9B7EAD32BA08}" type="slidenum">
              <a:rPr lang="ja-JP" altLang="en-US" smtClean="0"/>
              <a:pPr>
                <a:defRPr/>
              </a:pPr>
              <a:t>13</a:t>
            </a:fld>
            <a:endParaRPr lang="ja-JP" altLang="en-US"/>
          </a:p>
        </p:txBody>
      </p:sp>
    </p:spTree>
    <p:extLst>
      <p:ext uri="{BB962C8B-B14F-4D97-AF65-F5344CB8AC3E}">
        <p14:creationId xmlns:p14="http://schemas.microsoft.com/office/powerpoint/2010/main" val="2621797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p:txBody>
          <a:bodyPr/>
          <a:lstStyle/>
          <a:p>
            <a:pPr eaLnBrk="1" hangingPunct="1"/>
            <a:r>
              <a:rPr lang="ja-JP" altLang="en-US" sz="4000" b="1">
                <a:solidFill>
                  <a:schemeClr val="bg1">
                    <a:lumMod val="75000"/>
                  </a:schemeClr>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日本側の主張は、･･････</a:t>
            </a:r>
          </a:p>
        </p:txBody>
      </p:sp>
      <p:sp>
        <p:nvSpPr>
          <p:cNvPr id="6147" name="Rectangle 3"/>
          <p:cNvSpPr>
            <a:spLocks noGrp="1"/>
          </p:cNvSpPr>
          <p:nvPr>
            <p:ph type="body" idx="1"/>
          </p:nvPr>
        </p:nvSpPr>
        <p:spPr>
          <a:xfrm>
            <a:off x="467544" y="1628800"/>
            <a:ext cx="8229600" cy="4176464"/>
          </a:xfrm>
        </p:spPr>
        <p:txBody>
          <a:bodyPr/>
          <a:lstStyle/>
          <a:p>
            <a:pPr marL="0" indent="0" eaLnBrk="1" hangingPunct="1">
              <a:buNone/>
            </a:pPr>
            <a:r>
              <a:rPr lang="ja-JP" altLang="en-US" sz="4000">
                <a:latin typeface="HGP創英角ﾎﾟｯﾌﾟ体" pitchFamily="50" charset="-128"/>
                <a:ea typeface="HGP創英角ﾎﾟｯﾌﾟ体" pitchFamily="50" charset="-128"/>
              </a:rPr>
              <a:t>「一分銀では、その金属価値と額面は関係ない。国内では、小判</a:t>
            </a:r>
            <a:r>
              <a:rPr lang="en-US" altLang="ja-JP" sz="4000">
                <a:latin typeface="HGP創英角ﾎﾟｯﾌﾟ体" pitchFamily="50" charset="-128"/>
                <a:ea typeface="HGP創英角ﾎﾟｯﾌﾟ体" pitchFamily="50" charset="-128"/>
              </a:rPr>
              <a:t>1</a:t>
            </a:r>
            <a:r>
              <a:rPr lang="ja-JP" altLang="en-US" sz="4000">
                <a:latin typeface="HGP創英角ﾎﾟｯﾌﾟ体" pitchFamily="50" charset="-128"/>
                <a:ea typeface="HGP創英角ﾎﾟｯﾌﾟ体" pitchFamily="50" charset="-128"/>
              </a:rPr>
              <a:t>枚は一分銀</a:t>
            </a:r>
            <a:r>
              <a:rPr lang="en-US" altLang="ja-JP" sz="4000">
                <a:latin typeface="HGP創英角ﾎﾟｯﾌﾟ体" pitchFamily="50" charset="-128"/>
                <a:ea typeface="HGP創英角ﾎﾟｯﾌﾟ体" pitchFamily="50" charset="-128"/>
              </a:rPr>
              <a:t>4</a:t>
            </a:r>
            <a:r>
              <a:rPr lang="ja-JP" altLang="en-US" sz="4000">
                <a:latin typeface="HGP創英角ﾎﾟｯﾌﾟ体" pitchFamily="50" charset="-128"/>
                <a:ea typeface="HGP創英角ﾎﾟｯﾌﾟ体" pitchFamily="50" charset="-128"/>
              </a:rPr>
              <a:t>枚と交換されている。小判の金属価値は、メキシコ銀</a:t>
            </a:r>
            <a:r>
              <a:rPr lang="en-US" altLang="ja-JP" sz="4000">
                <a:latin typeface="HGP創英角ﾎﾟｯﾌﾟ体" pitchFamily="50" charset="-128"/>
                <a:ea typeface="HGP創英角ﾎﾟｯﾌﾟ体" pitchFamily="50" charset="-128"/>
              </a:rPr>
              <a:t>4</a:t>
            </a:r>
            <a:r>
              <a:rPr lang="ja-JP" altLang="en-US" sz="4000">
                <a:latin typeface="HGP創英角ﾎﾟｯﾌﾟ体" pitchFamily="50" charset="-128"/>
                <a:ea typeface="HGP創英角ﾎﾟｯﾌﾟ体" pitchFamily="50" charset="-128"/>
              </a:rPr>
              <a:t>枚にほぼ等しい。よって、一分銀</a:t>
            </a:r>
            <a:r>
              <a:rPr lang="en-US" altLang="ja-JP" sz="4000">
                <a:latin typeface="HGP創英角ﾎﾟｯﾌﾟ体" pitchFamily="50" charset="-128"/>
                <a:ea typeface="HGP創英角ﾎﾟｯﾌﾟ体" pitchFamily="50" charset="-128"/>
              </a:rPr>
              <a:t>1</a:t>
            </a:r>
            <a:r>
              <a:rPr lang="ja-JP" altLang="en-US" sz="4000">
                <a:latin typeface="HGP創英角ﾎﾟｯﾌﾟ体" pitchFamily="50" charset="-128"/>
                <a:ea typeface="HGP創英角ﾎﾟｯﾌﾟ体" pitchFamily="50" charset="-128"/>
              </a:rPr>
              <a:t>枚はメキシコ銀</a:t>
            </a:r>
            <a:r>
              <a:rPr lang="en-US" altLang="ja-JP" sz="4000">
                <a:latin typeface="HGP創英角ﾎﾟｯﾌﾟ体" pitchFamily="50" charset="-128"/>
                <a:ea typeface="HGP創英角ﾎﾟｯﾌﾟ体" pitchFamily="50" charset="-128"/>
              </a:rPr>
              <a:t>1</a:t>
            </a:r>
            <a:r>
              <a:rPr lang="ja-JP" altLang="en-US" sz="4000">
                <a:latin typeface="HGP創英角ﾎﾟｯﾌﾟ体" pitchFamily="50" charset="-128"/>
                <a:ea typeface="HGP創英角ﾎﾟｯﾌﾟ体" pitchFamily="50" charset="-128"/>
              </a:rPr>
              <a:t>枚と交換されるべきだ。」</a:t>
            </a:r>
            <a:endParaRPr lang="ja-JP" altLang="en-US" sz="2800">
              <a:latin typeface="HGP創英角ﾎﾟｯﾌﾟ体" pitchFamily="50" charset="-128"/>
              <a:ea typeface="HGP創英角ﾎﾟｯﾌﾟ体" pitchFamily="50" charset="-128"/>
            </a:endParaRPr>
          </a:p>
        </p:txBody>
      </p:sp>
      <p:sp>
        <p:nvSpPr>
          <p:cNvPr id="2" name="スライド番号プレースホルダー 1"/>
          <p:cNvSpPr>
            <a:spLocks noGrp="1"/>
          </p:cNvSpPr>
          <p:nvPr>
            <p:ph type="sldNum" sz="quarter" idx="12"/>
          </p:nvPr>
        </p:nvSpPr>
        <p:spPr/>
        <p:txBody>
          <a:bodyPr/>
          <a:lstStyle/>
          <a:p>
            <a:pPr>
              <a:defRPr/>
            </a:pPr>
            <a:fld id="{C83AAA34-A09E-49AF-B73F-9B7EAD32BA08}" type="slidenum">
              <a:rPr lang="ja-JP" altLang="en-US" smtClean="0"/>
              <a:pPr>
                <a:defRPr/>
              </a:pPr>
              <a:t>14</a:t>
            </a:fld>
            <a:endParaRPr lang="ja-JP" altLang="en-US"/>
          </a:p>
        </p:txBody>
      </p:sp>
    </p:spTree>
    <p:extLst>
      <p:ext uri="{BB962C8B-B14F-4D97-AF65-F5344CB8AC3E}">
        <p14:creationId xmlns:p14="http://schemas.microsoft.com/office/powerpoint/2010/main" val="3590838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500"/>
                                        <p:tgtEl>
                                          <p:spTgt spid="61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p:txBody>
          <a:bodyPr/>
          <a:lstStyle/>
          <a:p>
            <a:pPr eaLnBrk="1" hangingPunct="1"/>
            <a:r>
              <a:rPr lang="ja-JP" altLang="en-US" sz="4000" b="1">
                <a:solidFill>
                  <a:schemeClr val="bg1">
                    <a:lumMod val="75000"/>
                  </a:schemeClr>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日本側の主張は、･･････</a:t>
            </a:r>
          </a:p>
        </p:txBody>
      </p:sp>
      <p:sp>
        <p:nvSpPr>
          <p:cNvPr id="6147" name="Rectangle 3"/>
          <p:cNvSpPr>
            <a:spLocks noGrp="1"/>
          </p:cNvSpPr>
          <p:nvPr>
            <p:ph type="body" idx="1"/>
          </p:nvPr>
        </p:nvSpPr>
        <p:spPr>
          <a:xfrm>
            <a:off x="457200" y="1340768"/>
            <a:ext cx="8229600" cy="5112568"/>
          </a:xfrm>
        </p:spPr>
        <p:txBody>
          <a:bodyPr/>
          <a:lstStyle/>
          <a:p>
            <a:pPr marL="0" indent="0" eaLnBrk="1" hangingPunct="1">
              <a:buNone/>
            </a:pPr>
            <a:r>
              <a:rPr lang="ja-JP" altLang="en-US" sz="4400">
                <a:latin typeface="HGP創英角ﾎﾟｯﾌﾟ体" pitchFamily="50" charset="-128"/>
                <a:ea typeface="HGP創英角ﾎﾟｯﾌﾟ体" pitchFamily="50" charset="-128"/>
              </a:rPr>
              <a:t>金貨本位制であった日本にとって、金貨（小判）の金属価値をベースに考えた主張。</a:t>
            </a:r>
          </a:p>
          <a:p>
            <a:pPr marL="0" indent="0" eaLnBrk="1" hangingPunct="1">
              <a:buNone/>
            </a:pPr>
            <a:endParaRPr lang="ja-JP" altLang="en-US" sz="2800">
              <a:latin typeface="HGP創英角ﾎﾟｯﾌﾟ体" pitchFamily="50" charset="-128"/>
              <a:ea typeface="HGP創英角ﾎﾟｯﾌﾟ体" pitchFamily="50" charset="-128"/>
            </a:endParaRPr>
          </a:p>
          <a:p>
            <a:pPr marL="0" indent="0" eaLnBrk="1" hangingPunct="1">
              <a:buNone/>
            </a:pPr>
            <a:r>
              <a:rPr lang="en-US" altLang="ja-JP" sz="2800">
                <a:latin typeface="HGP創英角ﾎﾟｯﾌﾟ体" pitchFamily="50" charset="-128"/>
                <a:ea typeface="HGP創英角ﾎﾟｯﾌﾟ体" pitchFamily="50" charset="-128"/>
              </a:rPr>
              <a:t>※</a:t>
            </a:r>
            <a:r>
              <a:rPr lang="ja-JP" altLang="en-US" sz="2800">
                <a:latin typeface="HGP創英角ﾎﾟｯﾌﾟ体" pitchFamily="50" charset="-128"/>
                <a:ea typeface="HGP創英角ﾎﾟｯﾌﾟ体" pitchFamily="50" charset="-128"/>
              </a:rPr>
              <a:t>金貨本位制＝金貨を通貨の基幹とする通貨制度。通常、金貨の金属価値と額面（通貨に刻印されている「値段」）が一致・安定するように制度設計されている。</a:t>
            </a:r>
          </a:p>
        </p:txBody>
      </p:sp>
      <p:sp>
        <p:nvSpPr>
          <p:cNvPr id="2" name="スライド番号プレースホルダー 1"/>
          <p:cNvSpPr>
            <a:spLocks noGrp="1"/>
          </p:cNvSpPr>
          <p:nvPr>
            <p:ph type="sldNum" sz="quarter" idx="12"/>
          </p:nvPr>
        </p:nvSpPr>
        <p:spPr/>
        <p:txBody>
          <a:bodyPr/>
          <a:lstStyle/>
          <a:p>
            <a:pPr>
              <a:defRPr/>
            </a:pPr>
            <a:fld id="{C83AAA34-A09E-49AF-B73F-9B7EAD32BA08}" type="slidenum">
              <a:rPr lang="ja-JP" altLang="en-US" smtClean="0"/>
              <a:pPr>
                <a:defRPr/>
              </a:pPr>
              <a:t>15</a:t>
            </a:fld>
            <a:endParaRPr lang="ja-JP" altLang="en-US"/>
          </a:p>
        </p:txBody>
      </p:sp>
    </p:spTree>
    <p:extLst>
      <p:ext uri="{BB962C8B-B14F-4D97-AF65-F5344CB8AC3E}">
        <p14:creationId xmlns:p14="http://schemas.microsoft.com/office/powerpoint/2010/main" val="1751435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147">
                                            <p:txEl>
                                              <p:pRg st="2" end="2"/>
                                            </p:txEl>
                                          </p:spTgt>
                                        </p:tgtEl>
                                        <p:attrNameLst>
                                          <p:attrName>style.visibility</p:attrName>
                                        </p:attrNameLst>
                                      </p:cBhvr>
                                      <p:to>
                                        <p:strVal val="visible"/>
                                      </p:to>
                                    </p:set>
                                    <p:anim calcmode="lin" valueType="num">
                                      <p:cBhvr additive="base">
                                        <p:cTn id="12" dur="500" fill="hold"/>
                                        <p:tgtEl>
                                          <p:spTgt spid="6147">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614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p:txBody>
          <a:bodyPr/>
          <a:lstStyle/>
          <a:p>
            <a:pPr eaLnBrk="1" hangingPunct="1"/>
            <a:r>
              <a:rPr lang="ja-JP" altLang="en-US" sz="4000" b="1">
                <a:solidFill>
                  <a:schemeClr val="bg1">
                    <a:lumMod val="75000"/>
                  </a:schemeClr>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ややこしいので図で表すと、･･････</a:t>
            </a:r>
          </a:p>
        </p:txBody>
      </p:sp>
      <p:sp>
        <p:nvSpPr>
          <p:cNvPr id="6147" name="Rectangle 3"/>
          <p:cNvSpPr>
            <a:spLocks noGrp="1"/>
          </p:cNvSpPr>
          <p:nvPr>
            <p:ph type="body" idx="1"/>
          </p:nvPr>
        </p:nvSpPr>
        <p:spPr>
          <a:xfrm>
            <a:off x="457200" y="1600200"/>
            <a:ext cx="8229600" cy="4756150"/>
          </a:xfrm>
        </p:spPr>
        <p:txBody>
          <a:bodyPr/>
          <a:lstStyle/>
          <a:p>
            <a:pPr marL="0" indent="0" eaLnBrk="1" hangingPunct="1">
              <a:buNone/>
            </a:pPr>
            <a:r>
              <a:rPr lang="ja-JP" altLang="en-US" u="sng">
                <a:latin typeface="HGP創英角ﾎﾟｯﾌﾟ体" pitchFamily="50" charset="-128"/>
                <a:ea typeface="HGP創英角ﾎﾟｯﾌﾟ体" pitchFamily="50" charset="-128"/>
              </a:rPr>
              <a:t>・ハリスたちの主張</a:t>
            </a:r>
          </a:p>
          <a:p>
            <a:pPr marL="0" indent="0" eaLnBrk="1" hangingPunct="1">
              <a:buNone/>
            </a:pPr>
            <a:r>
              <a:rPr lang="ja-JP" altLang="en-US" sz="2800">
                <a:latin typeface="HGP創英角ﾎﾟｯﾌﾟ体" pitchFamily="50" charset="-128"/>
                <a:ea typeface="HGP創英角ﾎﾟｯﾌﾟ体" pitchFamily="50" charset="-128"/>
              </a:rPr>
              <a:t>　　メキシコ銀</a:t>
            </a:r>
            <a:r>
              <a:rPr lang="en-US" altLang="ja-JP" sz="2800">
                <a:latin typeface="HGP創英角ﾎﾟｯﾌﾟ体" pitchFamily="50" charset="-128"/>
                <a:ea typeface="HGP創英角ﾎﾟｯﾌﾟ体" pitchFamily="50" charset="-128"/>
              </a:rPr>
              <a:t>1</a:t>
            </a:r>
            <a:r>
              <a:rPr lang="ja-JP" altLang="en-US" sz="2800">
                <a:latin typeface="HGP創英角ﾎﾟｯﾌﾟ体" pitchFamily="50" charset="-128"/>
                <a:ea typeface="HGP創英角ﾎﾟｯﾌﾟ体" pitchFamily="50" charset="-128"/>
              </a:rPr>
              <a:t>枚＝一分銀</a:t>
            </a:r>
            <a:r>
              <a:rPr lang="en-US" altLang="ja-JP" sz="2800">
                <a:solidFill>
                  <a:srgbClr val="FF0000"/>
                </a:solidFill>
                <a:latin typeface="HGP創英角ﾎﾟｯﾌﾟ体" pitchFamily="50" charset="-128"/>
                <a:ea typeface="HGP創英角ﾎﾟｯﾌﾟ体" pitchFamily="50" charset="-128"/>
              </a:rPr>
              <a:t>3</a:t>
            </a:r>
            <a:r>
              <a:rPr lang="ja-JP" altLang="en-US" sz="2800">
                <a:latin typeface="HGP創英角ﾎﾟｯﾌﾟ体" pitchFamily="50" charset="-128"/>
                <a:ea typeface="HGP創英角ﾎﾟｯﾌﾟ体" pitchFamily="50" charset="-128"/>
              </a:rPr>
              <a:t>枚</a:t>
            </a:r>
          </a:p>
          <a:p>
            <a:pPr marL="0" indent="0" eaLnBrk="1" hangingPunct="1">
              <a:buNone/>
            </a:pPr>
            <a:r>
              <a:rPr lang="ja-JP" altLang="en-US" sz="2800">
                <a:latin typeface="HGP創英角ﾎﾟｯﾌﾟ体" pitchFamily="50" charset="-128"/>
                <a:ea typeface="HGP創英角ﾎﾟｯﾌﾟ体" pitchFamily="50" charset="-128"/>
              </a:rPr>
              <a:t>　　一分銀</a:t>
            </a:r>
            <a:r>
              <a:rPr lang="en-US" altLang="ja-JP" sz="2800">
                <a:latin typeface="HGP創英角ﾎﾟｯﾌﾟ体" pitchFamily="50" charset="-128"/>
                <a:ea typeface="HGP創英角ﾎﾟｯﾌﾟ体" pitchFamily="50" charset="-128"/>
              </a:rPr>
              <a:t>4</a:t>
            </a:r>
            <a:r>
              <a:rPr lang="ja-JP" altLang="en-US" sz="2800">
                <a:latin typeface="HGP創英角ﾎﾟｯﾌﾟ体" pitchFamily="50" charset="-128"/>
                <a:ea typeface="HGP創英角ﾎﾟｯﾌﾟ体" pitchFamily="50" charset="-128"/>
              </a:rPr>
              <a:t>枚　　＝小判</a:t>
            </a:r>
            <a:r>
              <a:rPr lang="en-US" altLang="ja-JP" sz="2800">
                <a:latin typeface="HGP創英角ﾎﾟｯﾌﾟ体" pitchFamily="50" charset="-128"/>
                <a:ea typeface="HGP創英角ﾎﾟｯﾌﾟ体" pitchFamily="50" charset="-128"/>
              </a:rPr>
              <a:t>1</a:t>
            </a:r>
            <a:r>
              <a:rPr lang="ja-JP" altLang="en-US" sz="2800">
                <a:latin typeface="HGP創英角ﾎﾟｯﾌﾟ体" pitchFamily="50" charset="-128"/>
                <a:ea typeface="HGP創英角ﾎﾟｯﾌﾟ体" pitchFamily="50" charset="-128"/>
              </a:rPr>
              <a:t>枚（日本国内）</a:t>
            </a:r>
          </a:p>
          <a:p>
            <a:pPr marL="0" indent="0" eaLnBrk="1" hangingPunct="1">
              <a:buNone/>
            </a:pPr>
            <a:r>
              <a:rPr lang="ja-JP" altLang="en-US" sz="2800">
                <a:latin typeface="HGP創英角ﾎﾟｯﾌﾟ体" pitchFamily="50" charset="-128"/>
                <a:ea typeface="HGP創英角ﾎﾟｯﾌﾟ体" pitchFamily="50" charset="-128"/>
              </a:rPr>
              <a:t>　　</a:t>
            </a:r>
          </a:p>
          <a:p>
            <a:pPr marL="0" indent="0" eaLnBrk="1" hangingPunct="1">
              <a:buNone/>
            </a:pPr>
            <a:r>
              <a:rPr lang="ja-JP" altLang="en-US" sz="2800" u="sng">
                <a:latin typeface="HGP創英角ﾎﾟｯﾌﾟ体" pitchFamily="50" charset="-128"/>
                <a:ea typeface="HGP創英角ﾎﾟｯﾌﾟ体" pitchFamily="50" charset="-128"/>
              </a:rPr>
              <a:t>・日本側の主張 </a:t>
            </a:r>
          </a:p>
          <a:p>
            <a:pPr marL="0" indent="0" eaLnBrk="1" hangingPunct="1">
              <a:buNone/>
            </a:pPr>
            <a:r>
              <a:rPr lang="ja-JP" altLang="en-US" sz="2800">
                <a:latin typeface="HGP創英角ﾎﾟｯﾌﾟ体" pitchFamily="50" charset="-128"/>
                <a:ea typeface="HGP創英角ﾎﾟｯﾌﾟ体" pitchFamily="50" charset="-128"/>
              </a:rPr>
              <a:t>　　メキシコ銀</a:t>
            </a:r>
            <a:r>
              <a:rPr lang="en-US" altLang="ja-JP" sz="2800">
                <a:latin typeface="HGP創英角ﾎﾟｯﾌﾟ体" pitchFamily="50" charset="-128"/>
                <a:ea typeface="HGP創英角ﾎﾟｯﾌﾟ体" pitchFamily="50" charset="-128"/>
              </a:rPr>
              <a:t>1</a:t>
            </a:r>
            <a:r>
              <a:rPr lang="ja-JP" altLang="en-US" sz="2800">
                <a:latin typeface="HGP創英角ﾎﾟｯﾌﾟ体" pitchFamily="50" charset="-128"/>
                <a:ea typeface="HGP創英角ﾎﾟｯﾌﾟ体" pitchFamily="50" charset="-128"/>
              </a:rPr>
              <a:t>枚＝一分銀</a:t>
            </a:r>
            <a:r>
              <a:rPr lang="en-US" altLang="ja-JP" sz="2800">
                <a:latin typeface="HGP創英角ﾎﾟｯﾌﾟ体" pitchFamily="50" charset="-128"/>
                <a:ea typeface="HGP創英角ﾎﾟｯﾌﾟ体" pitchFamily="50" charset="-128"/>
              </a:rPr>
              <a:t>1</a:t>
            </a:r>
            <a:r>
              <a:rPr lang="ja-JP" altLang="en-US" sz="2800">
                <a:latin typeface="HGP創英角ﾎﾟｯﾌﾟ体" pitchFamily="50" charset="-128"/>
                <a:ea typeface="HGP創英角ﾎﾟｯﾌﾟ体" pitchFamily="50" charset="-128"/>
              </a:rPr>
              <a:t>枚</a:t>
            </a:r>
          </a:p>
          <a:p>
            <a:pPr marL="0" indent="0" eaLnBrk="1" hangingPunct="1">
              <a:buNone/>
            </a:pPr>
            <a:r>
              <a:rPr lang="ja-JP" altLang="en-US" sz="2800">
                <a:latin typeface="HGP創英角ﾎﾟｯﾌﾟ体" pitchFamily="50" charset="-128"/>
                <a:ea typeface="HGP創英角ﾎﾟｯﾌﾟ体" pitchFamily="50" charset="-128"/>
              </a:rPr>
              <a:t>　　一分銀</a:t>
            </a:r>
            <a:r>
              <a:rPr lang="en-US" altLang="ja-JP" sz="2800">
                <a:latin typeface="HGP創英角ﾎﾟｯﾌﾟ体" pitchFamily="50" charset="-128"/>
                <a:ea typeface="HGP創英角ﾎﾟｯﾌﾟ体" pitchFamily="50" charset="-128"/>
              </a:rPr>
              <a:t>4</a:t>
            </a:r>
            <a:r>
              <a:rPr lang="ja-JP" altLang="en-US" sz="2800">
                <a:latin typeface="HGP創英角ﾎﾟｯﾌﾟ体" pitchFamily="50" charset="-128"/>
                <a:ea typeface="HGP創英角ﾎﾟｯﾌﾟ体" pitchFamily="50" charset="-128"/>
              </a:rPr>
              <a:t>枚　　＝小判</a:t>
            </a:r>
            <a:r>
              <a:rPr lang="en-US" altLang="ja-JP" sz="2800">
                <a:latin typeface="HGP創英角ﾎﾟｯﾌﾟ体" pitchFamily="50" charset="-128"/>
                <a:ea typeface="HGP創英角ﾎﾟｯﾌﾟ体" pitchFamily="50" charset="-128"/>
              </a:rPr>
              <a:t>1</a:t>
            </a:r>
            <a:r>
              <a:rPr lang="ja-JP" altLang="en-US" sz="2800">
                <a:latin typeface="HGP創英角ﾎﾟｯﾌﾟ体" pitchFamily="50" charset="-128"/>
                <a:ea typeface="HGP創英角ﾎﾟｯﾌﾟ体" pitchFamily="50" charset="-128"/>
              </a:rPr>
              <a:t>枚（日本国内）</a:t>
            </a:r>
            <a:endParaRPr lang="en-US" altLang="ja-JP" sz="2800">
              <a:latin typeface="HGP創英角ﾎﾟｯﾌﾟ体" pitchFamily="50" charset="-128"/>
              <a:ea typeface="HGP創英角ﾎﾟｯﾌﾟ体" pitchFamily="50" charset="-128"/>
            </a:endParaRPr>
          </a:p>
          <a:p>
            <a:pPr marL="0" indent="0" eaLnBrk="1" hangingPunct="1">
              <a:buNone/>
            </a:pPr>
            <a:r>
              <a:rPr lang="ja-JP" altLang="en-US" sz="2800">
                <a:latin typeface="HGP創英角ﾎﾟｯﾌﾟ体" pitchFamily="50" charset="-128"/>
                <a:ea typeface="HGP創英角ﾎﾟｯﾌﾟ体" pitchFamily="50" charset="-128"/>
              </a:rPr>
              <a:t>　　</a:t>
            </a:r>
          </a:p>
        </p:txBody>
      </p:sp>
      <p:sp>
        <p:nvSpPr>
          <p:cNvPr id="2" name="スライド番号プレースホルダー 1"/>
          <p:cNvSpPr>
            <a:spLocks noGrp="1"/>
          </p:cNvSpPr>
          <p:nvPr>
            <p:ph type="sldNum" sz="quarter" idx="12"/>
          </p:nvPr>
        </p:nvSpPr>
        <p:spPr/>
        <p:txBody>
          <a:bodyPr/>
          <a:lstStyle/>
          <a:p>
            <a:pPr>
              <a:defRPr/>
            </a:pPr>
            <a:fld id="{C83AAA34-A09E-49AF-B73F-9B7EAD32BA08}" type="slidenum">
              <a:rPr lang="ja-JP" altLang="en-US" smtClean="0"/>
              <a:pPr>
                <a:defRPr/>
              </a:pPr>
              <a:t>16</a:t>
            </a:fld>
            <a:endParaRPr lang="ja-JP" altLang="en-US"/>
          </a:p>
        </p:txBody>
      </p:sp>
    </p:spTree>
    <p:extLst>
      <p:ext uri="{BB962C8B-B14F-4D97-AF65-F5344CB8AC3E}">
        <p14:creationId xmlns:p14="http://schemas.microsoft.com/office/powerpoint/2010/main" val="3590838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fade">
                                      <p:cBhvr>
                                        <p:cTn id="12" dur="500"/>
                                        <p:tgtEl>
                                          <p:spTgt spid="61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fade">
                                      <p:cBhvr>
                                        <p:cTn id="17" dur="500"/>
                                        <p:tgtEl>
                                          <p:spTgt spid="61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147">
                                            <p:txEl>
                                              <p:pRg st="3" end="3"/>
                                            </p:txEl>
                                          </p:spTgt>
                                        </p:tgtEl>
                                        <p:attrNameLst>
                                          <p:attrName>style.visibility</p:attrName>
                                        </p:attrNameLst>
                                      </p:cBhvr>
                                      <p:to>
                                        <p:strVal val="visible"/>
                                      </p:to>
                                    </p:set>
                                    <p:animEffect transition="in" filter="fade">
                                      <p:cBhvr>
                                        <p:cTn id="22" dur="500"/>
                                        <p:tgtEl>
                                          <p:spTgt spid="614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147">
                                            <p:txEl>
                                              <p:pRg st="4" end="4"/>
                                            </p:txEl>
                                          </p:spTgt>
                                        </p:tgtEl>
                                        <p:attrNameLst>
                                          <p:attrName>style.visibility</p:attrName>
                                        </p:attrNameLst>
                                      </p:cBhvr>
                                      <p:to>
                                        <p:strVal val="visible"/>
                                      </p:to>
                                    </p:set>
                                    <p:animEffect transition="in" filter="fade">
                                      <p:cBhvr>
                                        <p:cTn id="27" dur="500"/>
                                        <p:tgtEl>
                                          <p:spTgt spid="614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147">
                                            <p:txEl>
                                              <p:pRg st="5" end="5"/>
                                            </p:txEl>
                                          </p:spTgt>
                                        </p:tgtEl>
                                        <p:attrNameLst>
                                          <p:attrName>style.visibility</p:attrName>
                                        </p:attrNameLst>
                                      </p:cBhvr>
                                      <p:to>
                                        <p:strVal val="visible"/>
                                      </p:to>
                                    </p:set>
                                    <p:animEffect transition="in" filter="fade">
                                      <p:cBhvr>
                                        <p:cTn id="32" dur="500"/>
                                        <p:tgtEl>
                                          <p:spTgt spid="614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147">
                                            <p:txEl>
                                              <p:pRg st="6" end="6"/>
                                            </p:txEl>
                                          </p:spTgt>
                                        </p:tgtEl>
                                        <p:attrNameLst>
                                          <p:attrName>style.visibility</p:attrName>
                                        </p:attrNameLst>
                                      </p:cBhvr>
                                      <p:to>
                                        <p:strVal val="visible"/>
                                      </p:to>
                                    </p:set>
                                    <p:animEffect transition="in" filter="fade">
                                      <p:cBhvr>
                                        <p:cTn id="37" dur="500"/>
                                        <p:tgtEl>
                                          <p:spTgt spid="614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147">
                                            <p:txEl>
                                              <p:pRg st="7" end="7"/>
                                            </p:txEl>
                                          </p:spTgt>
                                        </p:tgtEl>
                                        <p:attrNameLst>
                                          <p:attrName>style.visibility</p:attrName>
                                        </p:attrNameLst>
                                      </p:cBhvr>
                                      <p:to>
                                        <p:strVal val="visible"/>
                                      </p:to>
                                    </p:set>
                                    <p:animEffect transition="in" filter="fade">
                                      <p:cBhvr>
                                        <p:cTn id="42" dur="500"/>
                                        <p:tgtEl>
                                          <p:spTgt spid="614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4000" b="1">
                <a:solidFill>
                  <a:schemeClr val="bg1">
                    <a:lumMod val="75000"/>
                  </a:schemeClr>
                </a:solidFill>
                <a:effectLst>
                  <a:outerShdw blurRad="38100" dist="38100" dir="2700000" algn="tl">
                    <a:srgbClr val="000000">
                      <a:alpha val="43137"/>
                    </a:srgbClr>
                  </a:outerShdw>
                </a:effectLst>
                <a:latin typeface="HGP創英角ﾎﾟｯﾌﾟ体" panose="040B0A00000000000000" pitchFamily="50" charset="-128"/>
                <a:ea typeface="HGP創英角ﾎﾟｯﾌﾟ体" panose="040B0A00000000000000" pitchFamily="50" charset="-128"/>
              </a:rPr>
              <a:t>小判の国際的な金属価値は、･･･</a:t>
            </a:r>
          </a:p>
        </p:txBody>
      </p:sp>
      <p:sp>
        <p:nvSpPr>
          <p:cNvPr id="3" name="コンテンツ プレースホルダー 2"/>
          <p:cNvSpPr>
            <a:spLocks noGrp="1"/>
          </p:cNvSpPr>
          <p:nvPr>
            <p:ph idx="1"/>
          </p:nvPr>
        </p:nvSpPr>
        <p:spPr/>
        <p:txBody>
          <a:bodyPr/>
          <a:lstStyle/>
          <a:p>
            <a:pPr marL="0" indent="0">
              <a:buNone/>
            </a:pPr>
            <a:r>
              <a:rPr lang="ja-JP" altLang="en-US" dirty="0">
                <a:latin typeface="HGP創英角ﾎﾟｯﾌﾟ体" pitchFamily="50" charset="-128"/>
                <a:ea typeface="HGP創英角ﾎﾟｯﾌﾟ体" pitchFamily="50" charset="-128"/>
              </a:rPr>
              <a:t>・　小判</a:t>
            </a:r>
            <a:r>
              <a:rPr lang="en-US" altLang="ja-JP" dirty="0">
                <a:latin typeface="HGP創英角ﾎﾟｯﾌﾟ体" pitchFamily="50" charset="-128"/>
                <a:ea typeface="HGP創英角ﾎﾟｯﾌﾟ体" pitchFamily="50" charset="-128"/>
              </a:rPr>
              <a:t>1</a:t>
            </a:r>
            <a:r>
              <a:rPr lang="ja-JP" altLang="en-US" dirty="0">
                <a:latin typeface="HGP創英角ﾎﾟｯﾌﾟ体" pitchFamily="50" charset="-128"/>
                <a:ea typeface="HGP創英角ﾎﾟｯﾌﾟ体" pitchFamily="50" charset="-128"/>
              </a:rPr>
              <a:t>枚　　　 ＝メキシコ銀</a:t>
            </a:r>
            <a:r>
              <a:rPr lang="en-US" altLang="ja-JP" dirty="0">
                <a:latin typeface="HGP創英角ﾎﾟｯﾌﾟ体" pitchFamily="50" charset="-128"/>
                <a:ea typeface="HGP創英角ﾎﾟｯﾌﾟ体" pitchFamily="50" charset="-128"/>
              </a:rPr>
              <a:t>4</a:t>
            </a:r>
            <a:r>
              <a:rPr lang="ja-JP" altLang="en-US" dirty="0">
                <a:latin typeface="HGP創英角ﾎﾟｯﾌﾟ体" pitchFamily="50" charset="-128"/>
                <a:ea typeface="HGP創英角ﾎﾟｯﾌﾟ体" pitchFamily="50" charset="-128"/>
              </a:rPr>
              <a:t>枚</a:t>
            </a:r>
          </a:p>
          <a:p>
            <a:pPr marL="0" indent="0">
              <a:buNone/>
            </a:pPr>
            <a:r>
              <a:rPr lang="ja-JP" altLang="en-US" dirty="0">
                <a:latin typeface="HGP創英角ﾎﾟｯﾌﾟ体" pitchFamily="50" charset="-128"/>
                <a:ea typeface="HGP創英角ﾎﾟｯﾌﾟ体" pitchFamily="50" charset="-128"/>
              </a:rPr>
              <a:t>　　だったので、</a:t>
            </a:r>
          </a:p>
          <a:p>
            <a:endParaRPr lang="ja-JP" altLang="en-US" dirty="0">
              <a:latin typeface="HGP創英角ﾎﾟｯﾌﾟ体" pitchFamily="50" charset="-128"/>
              <a:ea typeface="HGP創英角ﾎﾟｯﾌﾟ体" pitchFamily="50" charset="-128"/>
            </a:endParaRPr>
          </a:p>
          <a:p>
            <a:r>
              <a:rPr lang="ja-JP" altLang="en-US" dirty="0">
                <a:latin typeface="HGP創英角ﾎﾟｯﾌﾟ体" pitchFamily="50" charset="-128"/>
                <a:ea typeface="HGP創英角ﾎﾟｯﾌﾟ体" pitchFamily="50" charset="-128"/>
              </a:rPr>
              <a:t>ハリスたちが獲得した合意と合わせると、</a:t>
            </a:r>
          </a:p>
          <a:p>
            <a:pPr marL="0" indent="0">
              <a:buNone/>
            </a:pPr>
            <a:r>
              <a:rPr lang="ja-JP" altLang="en-US" dirty="0">
                <a:latin typeface="HGP創英角ﾎﾟｯﾌﾟ体" pitchFamily="50" charset="-128"/>
                <a:ea typeface="HGP創英角ﾎﾟｯﾌﾟ体" pitchFamily="50" charset="-128"/>
              </a:rPr>
              <a:t>　　メキシコ銀</a:t>
            </a:r>
            <a:r>
              <a:rPr lang="en-US" altLang="ja-JP" dirty="0">
                <a:latin typeface="HGP創英角ﾎﾟｯﾌﾟ体" pitchFamily="50" charset="-128"/>
                <a:ea typeface="HGP創英角ﾎﾟｯﾌﾟ体" pitchFamily="50" charset="-128"/>
              </a:rPr>
              <a:t>1</a:t>
            </a:r>
            <a:r>
              <a:rPr lang="ja-JP" altLang="en-US" dirty="0">
                <a:latin typeface="HGP創英角ﾎﾟｯﾌﾟ体" pitchFamily="50" charset="-128"/>
                <a:ea typeface="HGP創英角ﾎﾟｯﾌﾟ体" pitchFamily="50" charset="-128"/>
              </a:rPr>
              <a:t>枚＝一分銀</a:t>
            </a:r>
            <a:r>
              <a:rPr lang="en-US" altLang="ja-JP" dirty="0">
                <a:solidFill>
                  <a:srgbClr val="FF0000"/>
                </a:solidFill>
                <a:latin typeface="HGP創英角ﾎﾟｯﾌﾟ体" pitchFamily="50" charset="-128"/>
                <a:ea typeface="HGP創英角ﾎﾟｯﾌﾟ体" pitchFamily="50" charset="-128"/>
              </a:rPr>
              <a:t>3</a:t>
            </a:r>
            <a:r>
              <a:rPr lang="ja-JP" altLang="en-US" dirty="0">
                <a:latin typeface="HGP創英角ﾎﾟｯﾌﾟ体" pitchFamily="50" charset="-128"/>
                <a:ea typeface="HGP創英角ﾎﾟｯﾌﾟ体" pitchFamily="50" charset="-128"/>
              </a:rPr>
              <a:t>枚（交換比率）</a:t>
            </a:r>
          </a:p>
          <a:p>
            <a:pPr marL="0" indent="0">
              <a:buNone/>
            </a:pPr>
            <a:r>
              <a:rPr lang="ja-JP" altLang="en-US" dirty="0">
                <a:latin typeface="HGP創英角ﾎﾟｯﾌﾟ体" pitchFamily="50" charset="-128"/>
                <a:ea typeface="HGP創英角ﾎﾟｯﾌﾟ体" pitchFamily="50" charset="-128"/>
              </a:rPr>
              <a:t>　　一分銀</a:t>
            </a:r>
            <a:r>
              <a:rPr lang="en-US" altLang="ja-JP" dirty="0">
                <a:latin typeface="HGP創英角ﾎﾟｯﾌﾟ体" pitchFamily="50" charset="-128"/>
                <a:ea typeface="HGP創英角ﾎﾟｯﾌﾟ体" pitchFamily="50" charset="-128"/>
              </a:rPr>
              <a:t>4</a:t>
            </a:r>
            <a:r>
              <a:rPr lang="ja-JP" altLang="en-US" dirty="0">
                <a:latin typeface="HGP創英角ﾎﾟｯﾌﾟ体" pitchFamily="50" charset="-128"/>
                <a:ea typeface="HGP創英角ﾎﾟｯﾌﾟ体" pitchFamily="50" charset="-128"/>
              </a:rPr>
              <a:t>枚　　＝小判</a:t>
            </a:r>
            <a:r>
              <a:rPr lang="en-US" altLang="ja-JP" dirty="0">
                <a:latin typeface="HGP創英角ﾎﾟｯﾌﾟ体" pitchFamily="50" charset="-128"/>
                <a:ea typeface="HGP創英角ﾎﾟｯﾌﾟ体" pitchFamily="50" charset="-128"/>
              </a:rPr>
              <a:t>1</a:t>
            </a:r>
            <a:r>
              <a:rPr lang="ja-JP" altLang="en-US" dirty="0">
                <a:latin typeface="HGP創英角ﾎﾟｯﾌﾟ体" pitchFamily="50" charset="-128"/>
                <a:ea typeface="HGP創英角ﾎﾟｯﾌﾟ体" pitchFamily="50" charset="-128"/>
              </a:rPr>
              <a:t>枚（日本国内）</a:t>
            </a:r>
          </a:p>
          <a:p>
            <a:pPr marL="0" indent="0">
              <a:buNone/>
            </a:pPr>
            <a:r>
              <a:rPr lang="ja-JP" altLang="en-US" dirty="0">
                <a:latin typeface="HGP創英角ﾎﾟｯﾌﾟ体" pitchFamily="50" charset="-128"/>
                <a:ea typeface="HGP創英角ﾎﾟｯﾌﾟ体" pitchFamily="50" charset="-128"/>
              </a:rPr>
              <a:t>　　小判</a:t>
            </a:r>
            <a:r>
              <a:rPr lang="en-US" altLang="ja-JP" dirty="0">
                <a:latin typeface="HGP創英角ﾎﾟｯﾌﾟ体" pitchFamily="50" charset="-128"/>
                <a:ea typeface="HGP創英角ﾎﾟｯﾌﾟ体" pitchFamily="50" charset="-128"/>
              </a:rPr>
              <a:t>1</a:t>
            </a:r>
            <a:r>
              <a:rPr lang="ja-JP" altLang="en-US" dirty="0">
                <a:latin typeface="HGP創英角ﾎﾟｯﾌﾟ体" pitchFamily="50" charset="-128"/>
                <a:ea typeface="HGP創英角ﾎﾟｯﾌﾟ体" pitchFamily="50" charset="-128"/>
              </a:rPr>
              <a:t>枚　　　 ＝メキシコ銀</a:t>
            </a:r>
            <a:r>
              <a:rPr lang="en-US" altLang="ja-JP" dirty="0">
                <a:latin typeface="HGP創英角ﾎﾟｯﾌﾟ体" pitchFamily="50" charset="-128"/>
                <a:ea typeface="HGP創英角ﾎﾟｯﾌﾟ体" pitchFamily="50" charset="-128"/>
              </a:rPr>
              <a:t>4</a:t>
            </a:r>
            <a:r>
              <a:rPr lang="ja-JP" altLang="en-US" dirty="0">
                <a:latin typeface="HGP創英角ﾎﾟｯﾌﾟ体" pitchFamily="50" charset="-128"/>
                <a:ea typeface="HGP創英角ﾎﾟｯﾌﾟ体" pitchFamily="50" charset="-128"/>
              </a:rPr>
              <a:t>枚（交換比率）</a:t>
            </a:r>
          </a:p>
          <a:p>
            <a:pPr marL="0" indent="0">
              <a:buNone/>
            </a:pPr>
            <a:endParaRPr lang="ja-JP" altLang="en-US" dirty="0">
              <a:latin typeface="HGP創英角ﾎﾟｯﾌﾟ体" pitchFamily="50" charset="-128"/>
              <a:ea typeface="HGP創英角ﾎﾟｯﾌﾟ体" pitchFamily="50" charset="-128"/>
            </a:endParaRPr>
          </a:p>
          <a:p>
            <a:endParaRPr lang="ja-JP" altLang="en-US" dirty="0">
              <a:latin typeface="HGP創英角ﾎﾟｯﾌﾟ体" pitchFamily="50" charset="-128"/>
              <a:ea typeface="HGP創英角ﾎﾟｯﾌﾟ体" pitchFamily="50" charset="-128"/>
            </a:endParaRPr>
          </a:p>
          <a:p>
            <a:endParaRPr lang="ja-JP" altLang="en-US" dirty="0">
              <a:latin typeface="HGP創英角ﾎﾟｯﾌﾟ体" pitchFamily="50" charset="-128"/>
              <a:ea typeface="HGP創英角ﾎﾟｯﾌﾟ体" pitchFamily="50" charset="-128"/>
            </a:endParaRPr>
          </a:p>
          <a:p>
            <a:endParaRPr lang="ja-JP" altLang="en-US" dirty="0">
              <a:latin typeface="HGP創英角ﾎﾟｯﾌﾟ体" pitchFamily="50" charset="-128"/>
              <a:ea typeface="HGP創英角ﾎﾟｯﾌﾟ体" pitchFamily="50" charset="-128"/>
            </a:endParaRPr>
          </a:p>
          <a:p>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C83AAA34-A09E-49AF-B73F-9B7EAD32BA08}" type="slidenum">
              <a:rPr lang="ja-JP" altLang="en-US" smtClean="0"/>
              <a:pPr>
                <a:defRPr/>
              </a:pPr>
              <a:t>17</a:t>
            </a:fld>
            <a:endParaRPr lang="ja-JP" altLang="en-US"/>
          </a:p>
        </p:txBody>
      </p:sp>
      <p:sp>
        <p:nvSpPr>
          <p:cNvPr id="5" name="上下矢印 4"/>
          <p:cNvSpPr/>
          <p:nvPr/>
        </p:nvSpPr>
        <p:spPr>
          <a:xfrm>
            <a:off x="3779912" y="2420888"/>
            <a:ext cx="576064" cy="864096"/>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744498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p:txBody>
          <a:bodyPr/>
          <a:lstStyle/>
          <a:p>
            <a:pPr eaLnBrk="1" hangingPunct="1"/>
            <a:r>
              <a:rPr lang="ja-JP" altLang="en-US" sz="4000" b="1">
                <a:solidFill>
                  <a:schemeClr val="bg1">
                    <a:lumMod val="75000"/>
                  </a:schemeClr>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この協定がとんでもない結果をもたらした、･･････</a:t>
            </a:r>
          </a:p>
        </p:txBody>
      </p:sp>
      <p:sp>
        <p:nvSpPr>
          <p:cNvPr id="6147" name="Rectangle 3"/>
          <p:cNvSpPr>
            <a:spLocks noGrp="1"/>
          </p:cNvSpPr>
          <p:nvPr>
            <p:ph type="body" idx="1"/>
          </p:nvPr>
        </p:nvSpPr>
        <p:spPr/>
        <p:txBody>
          <a:bodyPr/>
          <a:lstStyle/>
          <a:p>
            <a:pPr marL="0" indent="0" eaLnBrk="1" hangingPunct="1">
              <a:buNone/>
            </a:pPr>
            <a:r>
              <a:rPr lang="ja-JP" altLang="en-US" dirty="0">
                <a:latin typeface="HGP創英角ﾎﾟｯﾌﾟ体" pitchFamily="50" charset="-128"/>
                <a:ea typeface="HGP創英角ﾎﾟｯﾌﾟ体" pitchFamily="50" charset="-128"/>
              </a:rPr>
              <a:t>・外交団の粘り強い（執拗かつ高圧的な）強弁に対して、日本は譲歩してハリスたちの主張を受け入れてしまった！（安政</a:t>
            </a:r>
            <a:r>
              <a:rPr lang="en-US" altLang="ja-JP" dirty="0">
                <a:latin typeface="HGP創英角ﾎﾟｯﾌﾟ体" pitchFamily="50" charset="-128"/>
                <a:ea typeface="HGP創英角ﾎﾟｯﾌﾟ体" pitchFamily="50" charset="-128"/>
              </a:rPr>
              <a:t>5</a:t>
            </a:r>
            <a:r>
              <a:rPr lang="ja-JP" altLang="en-US" dirty="0">
                <a:latin typeface="HGP創英角ﾎﾟｯﾌﾟ体" pitchFamily="50" charset="-128"/>
                <a:ea typeface="HGP創英角ﾎﾟｯﾌﾟ体" pitchFamily="50" charset="-128"/>
              </a:rPr>
              <a:t>年＝</a:t>
            </a:r>
            <a:r>
              <a:rPr lang="en-US" altLang="ja-JP" dirty="0">
                <a:latin typeface="HGP創英角ﾎﾟｯﾌﾟ体" pitchFamily="50" charset="-128"/>
                <a:ea typeface="HGP創英角ﾎﾟｯﾌﾟ体" pitchFamily="50" charset="-128"/>
              </a:rPr>
              <a:t>1858</a:t>
            </a:r>
            <a:r>
              <a:rPr lang="ja-JP" altLang="en-US" dirty="0">
                <a:latin typeface="HGP創英角ﾎﾟｯﾌﾟ体" pitchFamily="50" charset="-128"/>
                <a:ea typeface="HGP創英角ﾎﾟｯﾌﾟ体" pitchFamily="50" charset="-128"/>
              </a:rPr>
              <a:t>年）</a:t>
            </a:r>
            <a:endParaRPr lang="en-US" altLang="ja-JP" dirty="0">
              <a:latin typeface="HGP創英角ﾎﾟｯﾌﾟ体" pitchFamily="50" charset="-128"/>
              <a:ea typeface="HGP創英角ﾎﾟｯﾌﾟ体" pitchFamily="50" charset="-128"/>
            </a:endParaRPr>
          </a:p>
          <a:p>
            <a:pPr marL="0" indent="0" eaLnBrk="1" hangingPunct="1">
              <a:buNone/>
            </a:pPr>
            <a:endParaRPr lang="en-US" altLang="ja-JP" sz="2800" dirty="0">
              <a:latin typeface="HGP創英角ﾎﾟｯﾌﾟ体" pitchFamily="50" charset="-128"/>
              <a:ea typeface="HGP創英角ﾎﾟｯﾌﾟ体" pitchFamily="50" charset="-128"/>
            </a:endParaRPr>
          </a:p>
          <a:p>
            <a:pPr marL="0" indent="0" eaLnBrk="1" hangingPunct="1">
              <a:buNone/>
            </a:pPr>
            <a:endParaRPr lang="en-US" altLang="ja-JP" sz="2800" dirty="0">
              <a:latin typeface="HGP創英角ﾎﾟｯﾌﾟ体" pitchFamily="50" charset="-128"/>
              <a:ea typeface="HGP創英角ﾎﾟｯﾌﾟ体" pitchFamily="50" charset="-128"/>
            </a:endParaRPr>
          </a:p>
          <a:p>
            <a:pPr marL="0" indent="0" eaLnBrk="1" hangingPunct="1">
              <a:buNone/>
            </a:pPr>
            <a:r>
              <a:rPr lang="ja-JP" altLang="en-US" sz="2800" dirty="0">
                <a:latin typeface="HGP創英角ﾎﾟｯﾌﾟ体" pitchFamily="50" charset="-128"/>
                <a:ea typeface="HGP創英角ﾎﾟｯﾌﾟ体" pitchFamily="50" charset="-128"/>
              </a:rPr>
              <a:t>・海外（上海など）からメキシコ銀</a:t>
            </a:r>
            <a:r>
              <a:rPr lang="en-US" altLang="ja-JP" sz="2800" dirty="0">
                <a:latin typeface="HGP創英角ﾎﾟｯﾌﾟ体" pitchFamily="50" charset="-128"/>
                <a:ea typeface="HGP創英角ﾎﾟｯﾌﾟ体" pitchFamily="50" charset="-128"/>
              </a:rPr>
              <a:t>4</a:t>
            </a:r>
            <a:r>
              <a:rPr lang="ja-JP" altLang="en-US" sz="2800" dirty="0">
                <a:latin typeface="HGP創英角ﾎﾟｯﾌﾟ体" pitchFamily="50" charset="-128"/>
                <a:ea typeface="HGP創英角ﾎﾟｯﾌﾟ体" pitchFamily="50" charset="-128"/>
              </a:rPr>
              <a:t>枚を日本に持ち込む→一分銀</a:t>
            </a:r>
            <a:r>
              <a:rPr lang="en-US" altLang="ja-JP" sz="2800" dirty="0">
                <a:latin typeface="HGP創英角ﾎﾟｯﾌﾟ体" pitchFamily="50" charset="-128"/>
                <a:ea typeface="HGP創英角ﾎﾟｯﾌﾟ体" pitchFamily="50" charset="-128"/>
              </a:rPr>
              <a:t>12</a:t>
            </a:r>
            <a:r>
              <a:rPr lang="ja-JP" altLang="en-US" sz="2800" dirty="0">
                <a:latin typeface="HGP創英角ﾎﾟｯﾌﾟ体" pitchFamily="50" charset="-128"/>
                <a:ea typeface="HGP創英角ﾎﾟｯﾌﾟ体" pitchFamily="50" charset="-128"/>
              </a:rPr>
              <a:t>枚と交換→小判</a:t>
            </a:r>
            <a:r>
              <a:rPr lang="en-US" altLang="ja-JP" sz="2800" dirty="0">
                <a:latin typeface="HGP創英角ﾎﾟｯﾌﾟ体" pitchFamily="50" charset="-128"/>
                <a:ea typeface="HGP創英角ﾎﾟｯﾌﾟ体" pitchFamily="50" charset="-128"/>
              </a:rPr>
              <a:t>3</a:t>
            </a:r>
            <a:r>
              <a:rPr lang="ja-JP" altLang="en-US" sz="2800" dirty="0">
                <a:latin typeface="HGP創英角ﾎﾟｯﾌﾟ体" pitchFamily="50" charset="-128"/>
                <a:ea typeface="HGP創英角ﾎﾟｯﾌﾟ体" pitchFamily="50" charset="-128"/>
              </a:rPr>
              <a:t>枚と交換→</a:t>
            </a:r>
            <a:r>
              <a:rPr lang="ja-JP" altLang="en-US" sz="2800" dirty="0">
                <a:solidFill>
                  <a:srgbClr val="FF0000"/>
                </a:solidFill>
                <a:latin typeface="HGP創英角ﾎﾟｯﾌﾟ体" pitchFamily="50" charset="-128"/>
                <a:ea typeface="HGP創英角ﾎﾟｯﾌﾟ体" pitchFamily="50" charset="-128"/>
              </a:rPr>
              <a:t>小判を海外に持ち出す</a:t>
            </a:r>
            <a:r>
              <a:rPr lang="ja-JP" altLang="en-US" sz="2800" dirty="0">
                <a:latin typeface="HGP創英角ﾎﾟｯﾌﾟ体" pitchFamily="50" charset="-128"/>
                <a:ea typeface="HGP創英角ﾎﾟｯﾌﾟ体" pitchFamily="50" charset="-128"/>
              </a:rPr>
              <a:t>→メキシコ銀</a:t>
            </a:r>
            <a:r>
              <a:rPr lang="en-US" altLang="ja-JP" sz="2800" dirty="0">
                <a:latin typeface="HGP創英角ﾎﾟｯﾌﾟ体" pitchFamily="50" charset="-128"/>
                <a:ea typeface="HGP創英角ﾎﾟｯﾌﾟ体" pitchFamily="50" charset="-128"/>
              </a:rPr>
              <a:t>12</a:t>
            </a:r>
            <a:r>
              <a:rPr lang="ja-JP" altLang="en-US" sz="2800" dirty="0">
                <a:latin typeface="HGP創英角ﾎﾟｯﾌﾟ体" pitchFamily="50" charset="-128"/>
                <a:ea typeface="HGP創英角ﾎﾟｯﾌﾟ体" pitchFamily="50" charset="-128"/>
              </a:rPr>
              <a:t>枚に激増！</a:t>
            </a:r>
          </a:p>
        </p:txBody>
      </p:sp>
      <p:sp>
        <p:nvSpPr>
          <p:cNvPr id="2" name="スライド番号プレースホルダー 1"/>
          <p:cNvSpPr>
            <a:spLocks noGrp="1"/>
          </p:cNvSpPr>
          <p:nvPr>
            <p:ph type="sldNum" sz="quarter" idx="12"/>
          </p:nvPr>
        </p:nvSpPr>
        <p:spPr/>
        <p:txBody>
          <a:bodyPr/>
          <a:lstStyle/>
          <a:p>
            <a:pPr>
              <a:defRPr/>
            </a:pPr>
            <a:fld id="{C83AAA34-A09E-49AF-B73F-9B7EAD32BA08}" type="slidenum">
              <a:rPr lang="ja-JP" altLang="en-US" smtClean="0"/>
              <a:pPr>
                <a:defRPr/>
              </a:pPr>
              <a:t>18</a:t>
            </a:fld>
            <a:endParaRPr lang="ja-JP" altLang="en-US"/>
          </a:p>
        </p:txBody>
      </p:sp>
      <p:sp>
        <p:nvSpPr>
          <p:cNvPr id="3" name="上下矢印 2"/>
          <p:cNvSpPr/>
          <p:nvPr/>
        </p:nvSpPr>
        <p:spPr>
          <a:xfrm>
            <a:off x="4067944" y="3214656"/>
            <a:ext cx="432048" cy="864096"/>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90838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6147">
                                            <p:txEl>
                                              <p:pRg st="3" end="3"/>
                                            </p:txEl>
                                          </p:spTgt>
                                        </p:tgtEl>
                                        <p:attrNameLst>
                                          <p:attrName>style.visibility</p:attrName>
                                        </p:attrNameLst>
                                      </p:cBhvr>
                                      <p:to>
                                        <p:strVal val="visible"/>
                                      </p:to>
                                    </p:set>
                                    <p:animEffect transition="in" filter="fade">
                                      <p:cBhvr>
                                        <p:cTn id="18" dur="500"/>
                                        <p:tgtEl>
                                          <p:spTgt spid="61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uiExpand="1" build="p"/>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p:txBody>
          <a:bodyPr/>
          <a:lstStyle/>
          <a:p>
            <a:pPr eaLnBrk="1" hangingPunct="1"/>
            <a:r>
              <a:rPr lang="ja-JP" altLang="en-US" sz="4000" b="1" dirty="0">
                <a:solidFill>
                  <a:schemeClr val="bg1">
                    <a:lumMod val="75000"/>
                  </a:schemeClr>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これって一種の裁定取引と</a:t>
            </a:r>
            <a:br>
              <a:rPr lang="ja-JP" altLang="en-US" sz="4000" b="1" dirty="0">
                <a:solidFill>
                  <a:schemeClr val="bg1">
                    <a:lumMod val="75000"/>
                  </a:schemeClr>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br>
            <a:r>
              <a:rPr lang="ja-JP" altLang="en-US" sz="4000" b="1" dirty="0">
                <a:solidFill>
                  <a:schemeClr val="bg1">
                    <a:lumMod val="75000"/>
                  </a:schemeClr>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いえるのでは、･･････</a:t>
            </a:r>
          </a:p>
        </p:txBody>
      </p:sp>
      <p:sp>
        <p:nvSpPr>
          <p:cNvPr id="6147" name="Rectangle 3"/>
          <p:cNvSpPr>
            <a:spLocks noGrp="1"/>
          </p:cNvSpPr>
          <p:nvPr>
            <p:ph type="body" idx="1"/>
          </p:nvPr>
        </p:nvSpPr>
        <p:spPr>
          <a:xfrm>
            <a:off x="457200" y="1600200"/>
            <a:ext cx="8229600" cy="4637112"/>
          </a:xfrm>
        </p:spPr>
        <p:txBody>
          <a:bodyPr/>
          <a:lstStyle/>
          <a:p>
            <a:pPr marL="0" indent="0" eaLnBrk="1" hangingPunct="1">
              <a:buNone/>
            </a:pPr>
            <a:r>
              <a:rPr lang="ja-JP" altLang="en-US" dirty="0">
                <a:latin typeface="HGP創英角ﾎﾟｯﾌﾟ体" pitchFamily="50" charset="-128"/>
                <a:ea typeface="HGP創英角ﾎﾟｯﾌﾟ体" pitchFamily="50" charset="-128"/>
              </a:rPr>
              <a:t>・こうして、大量の金が日本から流出してしまった！</a:t>
            </a:r>
            <a:r>
              <a:rPr lang="ja-JP" altLang="en-US" sz="2400" dirty="0">
                <a:latin typeface="HGP創英角ﾎﾟｯﾌﾟ体" pitchFamily="50" charset="-128"/>
                <a:ea typeface="HGP創英角ﾎﾟｯﾌﾟ体" pitchFamily="50" charset="-128"/>
              </a:rPr>
              <a:t>･･･推計では、</a:t>
            </a:r>
            <a:r>
              <a:rPr lang="en-US" altLang="ja-JP" sz="2400" dirty="0">
                <a:latin typeface="HGP創英角ﾎﾟｯﾌﾟ体" pitchFamily="50" charset="-128"/>
                <a:ea typeface="HGP創英角ﾎﾟｯﾌﾟ体" pitchFamily="50" charset="-128"/>
              </a:rPr>
              <a:t>50</a:t>
            </a:r>
            <a:r>
              <a:rPr lang="ja-JP" altLang="en-US" sz="2400" dirty="0">
                <a:latin typeface="HGP創英角ﾎﾟｯﾌﾟ体" pitchFamily="50" charset="-128"/>
                <a:ea typeface="HGP創英角ﾎﾟｯﾌﾟ体" pitchFamily="50" charset="-128"/>
              </a:rPr>
              <a:t>万両～</a:t>
            </a:r>
            <a:r>
              <a:rPr lang="en-US" altLang="ja-JP" sz="2400" dirty="0">
                <a:latin typeface="HGP創英角ﾎﾟｯﾌﾟ体" pitchFamily="50" charset="-128"/>
                <a:ea typeface="HGP創英角ﾎﾟｯﾌﾟ体" pitchFamily="50" charset="-128"/>
              </a:rPr>
              <a:t>800</a:t>
            </a:r>
            <a:r>
              <a:rPr lang="ja-JP" altLang="en-US" sz="2400" dirty="0">
                <a:latin typeface="HGP創英角ﾎﾟｯﾌﾟ体" pitchFamily="50" charset="-128"/>
                <a:ea typeface="HGP創英角ﾎﾟｯﾌﾟ体" pitchFamily="50" charset="-128"/>
              </a:rPr>
              <a:t>万両。</a:t>
            </a:r>
          </a:p>
          <a:p>
            <a:pPr marL="0" indent="0" eaLnBrk="1" hangingPunct="1">
              <a:buNone/>
            </a:pPr>
            <a:endParaRPr lang="ja-JP" altLang="en-US" sz="2400" dirty="0">
              <a:latin typeface="HGP創英角ﾎﾟｯﾌﾟ体" pitchFamily="50" charset="-128"/>
              <a:ea typeface="HGP創英角ﾎﾟｯﾌﾟ体" pitchFamily="50" charset="-128"/>
            </a:endParaRPr>
          </a:p>
          <a:p>
            <a:pPr marL="0" indent="0" eaLnBrk="1" hangingPunct="1">
              <a:buNone/>
            </a:pPr>
            <a:r>
              <a:rPr lang="ja-JP" altLang="en-US" dirty="0">
                <a:latin typeface="HGP創英角ﾎﾟｯﾌﾟ体" pitchFamily="50" charset="-128"/>
                <a:ea typeface="HGP創英角ﾎﾟｯﾌﾟ体" pitchFamily="50" charset="-128"/>
              </a:rPr>
              <a:t>・つまり、この取引をするだけで、濡れ手に粟の大儲けができたということ。</a:t>
            </a:r>
          </a:p>
          <a:p>
            <a:pPr marL="0" indent="0" eaLnBrk="1" hangingPunct="1">
              <a:buNone/>
            </a:pPr>
            <a:endParaRPr lang="en-US" altLang="ja-JP" sz="2400" dirty="0">
              <a:latin typeface="HGP創英角ﾎﾟｯﾌﾟ体" pitchFamily="50" charset="-128"/>
              <a:ea typeface="HGP創英角ﾎﾟｯﾌﾟ体" pitchFamily="50" charset="-128"/>
            </a:endParaRPr>
          </a:p>
          <a:p>
            <a:pPr marL="0" indent="0" eaLnBrk="1" hangingPunct="1">
              <a:buNone/>
            </a:pPr>
            <a:r>
              <a:rPr lang="en-US" altLang="ja-JP" sz="2400" dirty="0">
                <a:latin typeface="HGP創英角ﾎﾟｯﾌﾟ体" pitchFamily="50" charset="-128"/>
                <a:ea typeface="HGP創英角ﾎﾟｯﾌﾟ体" pitchFamily="50" charset="-128"/>
              </a:rPr>
              <a:t>※</a:t>
            </a:r>
            <a:r>
              <a:rPr lang="ja-JP" altLang="en-US" sz="2400" dirty="0">
                <a:latin typeface="HGP創英角ﾎﾟｯﾌﾟ体" pitchFamily="50" charset="-128"/>
                <a:ea typeface="HGP創英角ﾎﾟｯﾌﾟ体" pitchFamily="50" charset="-128"/>
              </a:rPr>
              <a:t>）以上、飯田泰之（</a:t>
            </a:r>
            <a:r>
              <a:rPr lang="en-US" altLang="ja-JP" sz="2400" dirty="0">
                <a:latin typeface="HGP創英角ﾎﾟｯﾌﾟ体" pitchFamily="50" charset="-128"/>
                <a:ea typeface="HGP創英角ﾎﾟｯﾌﾟ体" pitchFamily="50" charset="-128"/>
              </a:rPr>
              <a:t>2007</a:t>
            </a:r>
            <a:r>
              <a:rPr lang="ja-JP" altLang="en-US" sz="2400" dirty="0" err="1">
                <a:latin typeface="HGP創英角ﾎﾟｯﾌﾟ体" pitchFamily="50" charset="-128"/>
                <a:ea typeface="HGP創英角ﾎﾟｯﾌﾟ体" pitchFamily="50" charset="-128"/>
              </a:rPr>
              <a:t>、</a:t>
            </a:r>
            <a:r>
              <a:rPr lang="en-US" altLang="ja-JP" sz="2400" dirty="0">
                <a:latin typeface="HGP創英角ﾎﾟｯﾌﾟ体" pitchFamily="50" charset="-128"/>
                <a:ea typeface="HGP創英角ﾎﾟｯﾌﾟ体" pitchFamily="50" charset="-128"/>
              </a:rPr>
              <a:t>116-125</a:t>
            </a:r>
            <a:r>
              <a:rPr lang="ja-JP" altLang="en-US" sz="2400" dirty="0">
                <a:latin typeface="HGP創英角ﾎﾟｯﾌﾟ体" pitchFamily="50" charset="-128"/>
                <a:ea typeface="HGP創英角ﾎﾟｯﾌﾟ体" pitchFamily="50" charset="-128"/>
              </a:rPr>
              <a:t>頁）と飯田泰之（</a:t>
            </a:r>
            <a:r>
              <a:rPr lang="en-US" altLang="ja-JP" sz="2400" dirty="0">
                <a:latin typeface="HGP創英角ﾎﾟｯﾌﾟ体" pitchFamily="50" charset="-128"/>
                <a:ea typeface="HGP創英角ﾎﾟｯﾌﾟ体" pitchFamily="50" charset="-128"/>
              </a:rPr>
              <a:t>2016</a:t>
            </a:r>
            <a:r>
              <a:rPr lang="ja-JP" altLang="en-US" sz="2400" dirty="0" err="1">
                <a:latin typeface="HGP創英角ﾎﾟｯﾌﾟ体" pitchFamily="50" charset="-128"/>
                <a:ea typeface="HGP創英角ﾎﾟｯﾌﾟ体" pitchFamily="50" charset="-128"/>
              </a:rPr>
              <a:t>、</a:t>
            </a:r>
            <a:r>
              <a:rPr lang="en-US" altLang="ja-JP" sz="2400" dirty="0">
                <a:latin typeface="HGP創英角ﾎﾟｯﾌﾟ体" pitchFamily="50" charset="-128"/>
                <a:ea typeface="HGP創英角ﾎﾟｯﾌﾟ体" pitchFamily="50" charset="-128"/>
              </a:rPr>
              <a:t>82-83</a:t>
            </a:r>
            <a:r>
              <a:rPr lang="ja-JP" altLang="en-US" sz="2400" dirty="0">
                <a:latin typeface="HGP創英角ﾎﾟｯﾌﾟ体" pitchFamily="50" charset="-128"/>
                <a:ea typeface="HGP創英角ﾎﾟｯﾌﾟ体" pitchFamily="50" charset="-128"/>
              </a:rPr>
              <a:t>頁）より、前田作成。</a:t>
            </a:r>
          </a:p>
          <a:p>
            <a:pPr marL="0" indent="0" eaLnBrk="1" hangingPunct="1">
              <a:buNone/>
            </a:pPr>
            <a:endParaRPr lang="ja-JP" altLang="en-US" sz="2800" dirty="0">
              <a:latin typeface="HGP創英角ﾎﾟｯﾌﾟ体" pitchFamily="50" charset="-128"/>
              <a:ea typeface="HGP創英角ﾎﾟｯﾌﾟ体" pitchFamily="50" charset="-128"/>
            </a:endParaRPr>
          </a:p>
          <a:p>
            <a:pPr marL="0" indent="0" eaLnBrk="1" hangingPunct="1">
              <a:buNone/>
            </a:pPr>
            <a:endParaRPr lang="ja-JP" altLang="en-US" sz="2800" dirty="0">
              <a:latin typeface="HGP創英角ﾎﾟｯﾌﾟ体" pitchFamily="50" charset="-128"/>
              <a:ea typeface="HGP創英角ﾎﾟｯﾌﾟ体" pitchFamily="50" charset="-128"/>
            </a:endParaRPr>
          </a:p>
        </p:txBody>
      </p:sp>
      <p:sp>
        <p:nvSpPr>
          <p:cNvPr id="2" name="スライド番号プレースホルダー 1"/>
          <p:cNvSpPr>
            <a:spLocks noGrp="1"/>
          </p:cNvSpPr>
          <p:nvPr>
            <p:ph type="sldNum" sz="quarter" idx="12"/>
          </p:nvPr>
        </p:nvSpPr>
        <p:spPr/>
        <p:txBody>
          <a:bodyPr/>
          <a:lstStyle/>
          <a:p>
            <a:pPr>
              <a:defRPr/>
            </a:pPr>
            <a:fld id="{C83AAA34-A09E-49AF-B73F-9B7EAD32BA08}" type="slidenum">
              <a:rPr lang="ja-JP" altLang="en-US" smtClean="0"/>
              <a:pPr>
                <a:defRPr/>
              </a:pPr>
              <a:t>19</a:t>
            </a:fld>
            <a:endParaRPr lang="ja-JP" altLang="en-US"/>
          </a:p>
        </p:txBody>
      </p:sp>
    </p:spTree>
    <p:extLst>
      <p:ext uri="{BB962C8B-B14F-4D97-AF65-F5344CB8AC3E}">
        <p14:creationId xmlns:p14="http://schemas.microsoft.com/office/powerpoint/2010/main" val="3590838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147">
                                            <p:txEl>
                                              <p:pRg st="2" end="2"/>
                                            </p:txEl>
                                          </p:spTgt>
                                        </p:tgtEl>
                                        <p:attrNameLst>
                                          <p:attrName>style.visibility</p:attrName>
                                        </p:attrNameLst>
                                      </p:cBhvr>
                                      <p:to>
                                        <p:strVal val="visible"/>
                                      </p:to>
                                    </p:set>
                                    <p:animEffect transition="in" filter="fade">
                                      <p:cBhvr>
                                        <p:cTn id="12" dur="500"/>
                                        <p:tgtEl>
                                          <p:spTgt spid="614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147">
                                            <p:txEl>
                                              <p:pRg st="4" end="4"/>
                                            </p:txEl>
                                          </p:spTgt>
                                        </p:tgtEl>
                                        <p:attrNameLst>
                                          <p:attrName>style.visibility</p:attrName>
                                        </p:attrNameLst>
                                      </p:cBhvr>
                                      <p:to>
                                        <p:strVal val="visible"/>
                                      </p:to>
                                    </p:set>
                                    <p:anim calcmode="lin" valueType="num">
                                      <p:cBhvr additive="base">
                                        <p:cTn id="17" dur="500" fill="hold"/>
                                        <p:tgtEl>
                                          <p:spTgt spid="6147">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14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title"/>
          </p:nvPr>
        </p:nvSpPr>
        <p:spPr/>
        <p:txBody>
          <a:bodyPr/>
          <a:lstStyle/>
          <a:p>
            <a:pPr eaLnBrk="1" hangingPunct="1"/>
            <a:r>
              <a:rPr lang="ja-JP" altLang="en-US" b="1">
                <a:solidFill>
                  <a:schemeClr val="bg1">
                    <a:lumMod val="75000"/>
                  </a:schemeClr>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今日のお話と目的</a:t>
            </a:r>
          </a:p>
        </p:txBody>
      </p:sp>
      <p:sp>
        <p:nvSpPr>
          <p:cNvPr id="3075" name="コンテンツ プレースホルダ 2"/>
          <p:cNvSpPr>
            <a:spLocks noGrp="1"/>
          </p:cNvSpPr>
          <p:nvPr>
            <p:ph idx="1"/>
          </p:nvPr>
        </p:nvSpPr>
        <p:spPr>
          <a:xfrm>
            <a:off x="457200" y="1412776"/>
            <a:ext cx="8229600" cy="4464495"/>
          </a:xfrm>
        </p:spPr>
        <p:txBody>
          <a:bodyPr/>
          <a:lstStyle/>
          <a:p>
            <a:pPr eaLnBrk="1" hangingPunct="1"/>
            <a:r>
              <a:rPr lang="ja-JP" altLang="en-US" dirty="0">
                <a:latin typeface="HGP創英角ﾎﾟｯﾌﾟ体" pitchFamily="50" charset="-128"/>
                <a:ea typeface="HGP創英角ﾎﾟｯﾌﾟ体" pitchFamily="50" charset="-128"/>
              </a:rPr>
              <a:t>経済学がどんな学問なのか･･････その一端を幕末の歴史に題材を取って説明します。</a:t>
            </a:r>
          </a:p>
          <a:p>
            <a:pPr eaLnBrk="1" hangingPunct="1"/>
            <a:r>
              <a:rPr lang="ja-JP" altLang="en-US" dirty="0">
                <a:latin typeface="HGP創英角ﾎﾟｯﾌﾟ体" pitchFamily="50" charset="-128"/>
                <a:ea typeface="HGP創英角ﾎﾟｯﾌﾟ体" pitchFamily="50" charset="-128"/>
              </a:rPr>
              <a:t>日本史の授業にも出てくるハリスとオールコックが、幕末の通貨制度に大混乱をもたらしました。彼らは、“招かれざる客”だったのかも。</a:t>
            </a:r>
          </a:p>
          <a:p>
            <a:pPr eaLnBrk="1" hangingPunct="1"/>
            <a:r>
              <a:rPr lang="ja-JP" altLang="en-US" dirty="0">
                <a:latin typeface="HGP創英角ﾎﾟｯﾌﾟ体" pitchFamily="50" charset="-128"/>
                <a:ea typeface="HGP創英角ﾎﾟｯﾌﾟ体" pitchFamily="50" charset="-128"/>
              </a:rPr>
              <a:t>まるで、招かれるかのごとく、銀が大量に日本に流入、小判が流出してゆきました。その顛末（てんまつ）とは？</a:t>
            </a:r>
          </a:p>
        </p:txBody>
      </p:sp>
      <p:sp>
        <p:nvSpPr>
          <p:cNvPr id="3" name="スライド番号プレースホルダー 2"/>
          <p:cNvSpPr>
            <a:spLocks noGrp="1"/>
          </p:cNvSpPr>
          <p:nvPr>
            <p:ph type="sldNum" sz="quarter" idx="12"/>
          </p:nvPr>
        </p:nvSpPr>
        <p:spPr/>
        <p:txBody>
          <a:bodyPr/>
          <a:lstStyle/>
          <a:p>
            <a:pPr>
              <a:defRPr/>
            </a:pPr>
            <a:fld id="{C83AAA34-A09E-49AF-B73F-9B7EAD32BA08}" type="slidenum">
              <a:rPr lang="ja-JP" altLang="en-US" smtClean="0"/>
              <a:pPr>
                <a:defRPr/>
              </a:pPr>
              <a:t>2</a:t>
            </a:fld>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p:txBody>
          <a:bodyPr/>
          <a:lstStyle/>
          <a:p>
            <a:pPr eaLnBrk="1" hangingPunct="1"/>
            <a:r>
              <a:rPr lang="ja-JP" altLang="en-US" sz="4000" b="1">
                <a:solidFill>
                  <a:schemeClr val="bg1">
                    <a:lumMod val="75000"/>
                  </a:schemeClr>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金流出に困った幕府は、･･････</a:t>
            </a:r>
          </a:p>
        </p:txBody>
      </p:sp>
      <p:sp>
        <p:nvSpPr>
          <p:cNvPr id="6147" name="Rectangle 3"/>
          <p:cNvSpPr>
            <a:spLocks noGrp="1"/>
          </p:cNvSpPr>
          <p:nvPr>
            <p:ph type="body" idx="1"/>
          </p:nvPr>
        </p:nvSpPr>
        <p:spPr>
          <a:xfrm>
            <a:off x="457200" y="1417638"/>
            <a:ext cx="8229600" cy="5035698"/>
          </a:xfrm>
        </p:spPr>
        <p:txBody>
          <a:bodyPr/>
          <a:lstStyle/>
          <a:p>
            <a:pPr marL="0" indent="0" eaLnBrk="1" hangingPunct="1">
              <a:buNone/>
            </a:pPr>
            <a:r>
              <a:rPr lang="ja-JP" altLang="en-US" dirty="0">
                <a:latin typeface="HGP創英角ﾎﾟｯﾌﾟ体" pitchFamily="50" charset="-128"/>
                <a:ea typeface="HGP創英角ﾎﾟｯﾌﾟ体" pitchFamily="50" charset="-128"/>
              </a:rPr>
              <a:t>“</a:t>
            </a:r>
            <a:r>
              <a:rPr lang="ja-JP" altLang="en-US" sz="2800" dirty="0">
                <a:latin typeface="HGP創英角ﾎﾟｯﾌﾟ体" pitchFamily="50" charset="-128"/>
                <a:ea typeface="HGP創英角ﾎﾟｯﾌﾟ体" pitchFamily="50" charset="-128"/>
              </a:rPr>
              <a:t>メキシコ銀</a:t>
            </a:r>
            <a:r>
              <a:rPr lang="en-US" altLang="ja-JP" sz="2800" dirty="0">
                <a:latin typeface="HGP創英角ﾎﾟｯﾌﾟ体" pitchFamily="50" charset="-128"/>
                <a:ea typeface="HGP創英角ﾎﾟｯﾌﾟ体" pitchFamily="50" charset="-128"/>
              </a:rPr>
              <a:t>4</a:t>
            </a:r>
            <a:r>
              <a:rPr lang="ja-JP" altLang="en-US" sz="2800" dirty="0">
                <a:latin typeface="HGP創英角ﾎﾟｯﾌﾟ体" pitchFamily="50" charset="-128"/>
                <a:ea typeface="HGP創英角ﾎﾟｯﾌﾟ体" pitchFamily="50" charset="-128"/>
              </a:rPr>
              <a:t>枚＝一分銀</a:t>
            </a:r>
            <a:r>
              <a:rPr lang="en-US" altLang="ja-JP" sz="2800" dirty="0">
                <a:latin typeface="HGP創英角ﾎﾟｯﾌﾟ体" pitchFamily="50" charset="-128"/>
                <a:ea typeface="HGP創英角ﾎﾟｯﾌﾟ体" pitchFamily="50" charset="-128"/>
              </a:rPr>
              <a:t>12</a:t>
            </a:r>
            <a:r>
              <a:rPr lang="ja-JP" altLang="en-US" sz="2800" dirty="0">
                <a:latin typeface="HGP創英角ﾎﾟｯﾌﾟ体" pitchFamily="50" charset="-128"/>
                <a:ea typeface="HGP創英角ﾎﾟｯﾌﾟ体" pitchFamily="50" charset="-128"/>
              </a:rPr>
              <a:t>枚</a:t>
            </a:r>
          </a:p>
          <a:p>
            <a:pPr marL="0" indent="0" eaLnBrk="1" hangingPunct="1">
              <a:buNone/>
            </a:pPr>
            <a:r>
              <a:rPr lang="ja-JP" altLang="en-US" sz="2800" dirty="0">
                <a:latin typeface="HGP創英角ﾎﾟｯﾌﾟ体" pitchFamily="50" charset="-128"/>
                <a:ea typeface="HGP創英角ﾎﾟｯﾌﾟ体" pitchFamily="50" charset="-128"/>
              </a:rPr>
              <a:t>　一分銀</a:t>
            </a:r>
            <a:r>
              <a:rPr lang="en-US" altLang="ja-JP" sz="2800" dirty="0">
                <a:latin typeface="HGP創英角ﾎﾟｯﾌﾟ体" pitchFamily="50" charset="-128"/>
                <a:ea typeface="HGP創英角ﾎﾟｯﾌﾟ体" pitchFamily="50" charset="-128"/>
              </a:rPr>
              <a:t>12</a:t>
            </a:r>
            <a:r>
              <a:rPr lang="ja-JP" altLang="en-US" sz="2800" dirty="0">
                <a:latin typeface="HGP創英角ﾎﾟｯﾌﾟ体" pitchFamily="50" charset="-128"/>
                <a:ea typeface="HGP創英角ﾎﾟｯﾌﾟ体" pitchFamily="50" charset="-128"/>
              </a:rPr>
              <a:t>枚　＝小判</a:t>
            </a:r>
            <a:r>
              <a:rPr lang="en-US" altLang="ja-JP" sz="2800" dirty="0">
                <a:latin typeface="HGP創英角ﾎﾟｯﾌﾟ体" pitchFamily="50" charset="-128"/>
                <a:ea typeface="HGP創英角ﾎﾟｯﾌﾟ体" pitchFamily="50" charset="-128"/>
              </a:rPr>
              <a:t>3</a:t>
            </a:r>
            <a:r>
              <a:rPr lang="ja-JP" altLang="en-US" sz="2800" dirty="0">
                <a:latin typeface="HGP創英角ﾎﾟｯﾌﾟ体" pitchFamily="50" charset="-128"/>
                <a:ea typeface="HGP創英角ﾎﾟｯﾌﾟ体" pitchFamily="50" charset="-128"/>
              </a:rPr>
              <a:t>枚</a:t>
            </a:r>
          </a:p>
          <a:p>
            <a:pPr marL="0" indent="0" eaLnBrk="1" hangingPunct="1">
              <a:buNone/>
            </a:pPr>
            <a:r>
              <a:rPr lang="ja-JP" altLang="en-US" sz="2800" dirty="0">
                <a:latin typeface="HGP創英角ﾎﾟｯﾌﾟ体" pitchFamily="50" charset="-128"/>
                <a:ea typeface="HGP創英角ﾎﾟｯﾌﾟ体" pitchFamily="50" charset="-128"/>
              </a:rPr>
              <a:t>　小判</a:t>
            </a:r>
            <a:r>
              <a:rPr lang="en-US" altLang="ja-JP" sz="2800" dirty="0">
                <a:latin typeface="HGP創英角ﾎﾟｯﾌﾟ体" pitchFamily="50" charset="-128"/>
                <a:ea typeface="HGP創英角ﾎﾟｯﾌﾟ体" pitchFamily="50" charset="-128"/>
              </a:rPr>
              <a:t>3</a:t>
            </a:r>
            <a:r>
              <a:rPr lang="ja-JP" altLang="en-US" sz="2800" dirty="0">
                <a:latin typeface="HGP創英角ﾎﾟｯﾌﾟ体" pitchFamily="50" charset="-128"/>
                <a:ea typeface="HGP創英角ﾎﾟｯﾌﾟ体" pitchFamily="50" charset="-128"/>
              </a:rPr>
              <a:t>枚　　　 ＝メキシコ銀</a:t>
            </a:r>
            <a:r>
              <a:rPr lang="en-US" altLang="ja-JP" sz="2800" dirty="0">
                <a:solidFill>
                  <a:srgbClr val="FF0000"/>
                </a:solidFill>
                <a:latin typeface="HGP創英角ﾎﾟｯﾌﾟ体" pitchFamily="50" charset="-128"/>
                <a:ea typeface="HGP創英角ﾎﾟｯﾌﾟ体" pitchFamily="50" charset="-128"/>
              </a:rPr>
              <a:t>12</a:t>
            </a:r>
            <a:r>
              <a:rPr lang="ja-JP" altLang="en-US" sz="2800" dirty="0">
                <a:latin typeface="HGP創英角ﾎﾟｯﾌﾟ体" pitchFamily="50" charset="-128"/>
                <a:ea typeface="HGP創英角ﾎﾟｯﾌﾟ体" pitchFamily="50" charset="-128"/>
              </a:rPr>
              <a:t>枚“</a:t>
            </a:r>
            <a:endParaRPr lang="en-US" altLang="ja-JP" sz="2800" dirty="0">
              <a:latin typeface="HGP創英角ﾎﾟｯﾌﾟ体" pitchFamily="50" charset="-128"/>
              <a:ea typeface="HGP創英角ﾎﾟｯﾌﾟ体" pitchFamily="50" charset="-128"/>
            </a:endParaRPr>
          </a:p>
          <a:p>
            <a:pPr marL="0" indent="0" eaLnBrk="1" hangingPunct="1">
              <a:buNone/>
            </a:pPr>
            <a:r>
              <a:rPr lang="ja-JP" altLang="en-US" sz="2800" dirty="0" err="1">
                <a:latin typeface="HGP創英角ﾎﾟｯﾌﾟ体" pitchFamily="50" charset="-128"/>
                <a:ea typeface="HGP創英角ﾎﾟｯﾌﾟ体" pitchFamily="50" charset="-128"/>
              </a:rPr>
              <a:t>なの</a:t>
            </a:r>
            <a:r>
              <a:rPr lang="ja-JP" altLang="en-US" sz="2800" dirty="0">
                <a:latin typeface="HGP創英角ﾎﾟｯﾌﾟ体" pitchFamily="50" charset="-128"/>
                <a:ea typeface="HGP創英角ﾎﾟｯﾌﾟ体" pitchFamily="50" charset="-128"/>
              </a:rPr>
              <a:t>だから、最後の部分を変更できたら問題解決できるのでは。</a:t>
            </a:r>
          </a:p>
          <a:p>
            <a:pPr marL="0" indent="0" eaLnBrk="1" hangingPunct="1">
              <a:buNone/>
            </a:pPr>
            <a:endParaRPr lang="ja-JP" altLang="en-US" sz="2800" dirty="0">
              <a:latin typeface="HGP創英角ﾎﾟｯﾌﾟ体" pitchFamily="50" charset="-128"/>
              <a:ea typeface="HGP創英角ﾎﾟｯﾌﾟ体" pitchFamily="50" charset="-128"/>
            </a:endParaRPr>
          </a:p>
          <a:p>
            <a:pPr marL="0" indent="0" eaLnBrk="1" hangingPunct="1">
              <a:buNone/>
            </a:pPr>
            <a:r>
              <a:rPr lang="en-US" altLang="ja-JP" sz="2800" dirty="0">
                <a:latin typeface="HGP創英角ﾎﾟｯﾌﾟ体" pitchFamily="50" charset="-128"/>
                <a:ea typeface="HGP創英角ﾎﾟｯﾌﾟ体" pitchFamily="50" charset="-128"/>
              </a:rPr>
              <a:t>※</a:t>
            </a:r>
            <a:r>
              <a:rPr lang="ja-JP" altLang="en-US" sz="2800" dirty="0">
                <a:latin typeface="HGP創英角ﾎﾟｯﾌﾟ体" pitchFamily="50" charset="-128"/>
                <a:ea typeface="HGP創英角ﾎﾟｯﾌﾟ体" pitchFamily="50" charset="-128"/>
              </a:rPr>
              <a:t>）以下、飯田泰之（</a:t>
            </a:r>
            <a:r>
              <a:rPr lang="en-US" altLang="ja-JP" sz="2800" dirty="0">
                <a:latin typeface="HGP創英角ﾎﾟｯﾌﾟ体" pitchFamily="50" charset="-128"/>
                <a:ea typeface="HGP創英角ﾎﾟｯﾌﾟ体" pitchFamily="50" charset="-128"/>
              </a:rPr>
              <a:t>2016</a:t>
            </a:r>
            <a:r>
              <a:rPr lang="ja-JP" altLang="en-US" sz="2800" dirty="0">
                <a:latin typeface="HGP創英角ﾎﾟｯﾌﾟ体" pitchFamily="50" charset="-128"/>
                <a:ea typeface="HGP創英角ﾎﾟｯﾌﾟ体" pitchFamily="50" charset="-128"/>
              </a:rPr>
              <a:t>）より。</a:t>
            </a:r>
          </a:p>
          <a:p>
            <a:pPr marL="0" indent="0" eaLnBrk="1" hangingPunct="1">
              <a:buNone/>
            </a:pPr>
            <a:r>
              <a:rPr lang="ja-JP" altLang="en-US" sz="2800" dirty="0">
                <a:latin typeface="HGP創英角ﾎﾟｯﾌﾟ体" pitchFamily="50" charset="-128"/>
                <a:ea typeface="HGP創英角ﾎﾟｯﾌﾟ体" pitchFamily="50" charset="-128"/>
              </a:rPr>
              <a:t>「万延小判」という、金属価値がおよそ</a:t>
            </a:r>
            <a:r>
              <a:rPr lang="en-US" altLang="ja-JP" sz="2800" dirty="0">
                <a:latin typeface="HGP創英角ﾎﾟｯﾌﾟ体" pitchFamily="50" charset="-128"/>
                <a:ea typeface="HGP創英角ﾎﾟｯﾌﾟ体" pitchFamily="50" charset="-128"/>
              </a:rPr>
              <a:t>1/3</a:t>
            </a:r>
            <a:r>
              <a:rPr lang="ja-JP" altLang="en-US" sz="2800" dirty="0">
                <a:latin typeface="HGP創英角ﾎﾟｯﾌﾟ体" pitchFamily="50" charset="-128"/>
                <a:ea typeface="HGP創英角ﾎﾟｯﾌﾟ体" pitchFamily="50" charset="-128"/>
              </a:rPr>
              <a:t>の小判を作り、（万延）小判</a:t>
            </a:r>
            <a:r>
              <a:rPr lang="en-US" altLang="ja-JP" sz="2800" dirty="0">
                <a:latin typeface="HGP創英角ﾎﾟｯﾌﾟ体" pitchFamily="50" charset="-128"/>
                <a:ea typeface="HGP創英角ﾎﾟｯﾌﾟ体" pitchFamily="50" charset="-128"/>
              </a:rPr>
              <a:t>3</a:t>
            </a:r>
            <a:r>
              <a:rPr lang="ja-JP" altLang="en-US" sz="2800" dirty="0">
                <a:latin typeface="HGP創英角ﾎﾟｯﾌﾟ体" pitchFamily="50" charset="-128"/>
                <a:ea typeface="HGP創英角ﾎﾟｯﾌﾟ体" pitchFamily="50" charset="-128"/>
              </a:rPr>
              <a:t>枚＝メキシコ銀</a:t>
            </a:r>
            <a:r>
              <a:rPr lang="en-US" altLang="ja-JP" sz="2800" dirty="0">
                <a:latin typeface="HGP創英角ﾎﾟｯﾌﾟ体" pitchFamily="50" charset="-128"/>
                <a:ea typeface="HGP創英角ﾎﾟｯﾌﾟ体" pitchFamily="50" charset="-128"/>
              </a:rPr>
              <a:t>4</a:t>
            </a:r>
            <a:r>
              <a:rPr lang="ja-JP" altLang="en-US" sz="2800" dirty="0">
                <a:latin typeface="HGP創英角ﾎﾟｯﾌﾟ体" pitchFamily="50" charset="-128"/>
                <a:ea typeface="HGP創英角ﾎﾟｯﾌﾟ体" pitchFamily="50" charset="-128"/>
              </a:rPr>
              <a:t>枚、になるようにした。</a:t>
            </a:r>
          </a:p>
          <a:p>
            <a:pPr marL="0" indent="0" eaLnBrk="1" hangingPunct="1">
              <a:buNone/>
            </a:pPr>
            <a:endParaRPr lang="ja-JP" altLang="en-US" sz="2800" dirty="0">
              <a:latin typeface="HGP創英角ﾎﾟｯﾌﾟ体" pitchFamily="50" charset="-128"/>
              <a:ea typeface="HGP創英角ﾎﾟｯﾌﾟ体" pitchFamily="50" charset="-128"/>
            </a:endParaRPr>
          </a:p>
          <a:p>
            <a:pPr marL="0" indent="0" eaLnBrk="1" hangingPunct="1">
              <a:buNone/>
            </a:pPr>
            <a:endParaRPr lang="ja-JP" altLang="en-US" sz="2800" dirty="0">
              <a:latin typeface="HGP創英角ﾎﾟｯﾌﾟ体" pitchFamily="50" charset="-128"/>
              <a:ea typeface="HGP創英角ﾎﾟｯﾌﾟ体" pitchFamily="50" charset="-128"/>
            </a:endParaRPr>
          </a:p>
          <a:p>
            <a:pPr marL="0" indent="0" eaLnBrk="1" hangingPunct="1">
              <a:buNone/>
            </a:pPr>
            <a:endParaRPr lang="ja-JP" altLang="en-US" sz="2800" dirty="0">
              <a:latin typeface="HGP創英角ﾎﾟｯﾌﾟ体" pitchFamily="50" charset="-128"/>
              <a:ea typeface="HGP創英角ﾎﾟｯﾌﾟ体" pitchFamily="50" charset="-128"/>
            </a:endParaRPr>
          </a:p>
          <a:p>
            <a:pPr marL="0" indent="0" eaLnBrk="1" hangingPunct="1">
              <a:buNone/>
            </a:pPr>
            <a:endParaRPr lang="ja-JP" altLang="en-US" sz="2800" dirty="0">
              <a:latin typeface="HGP創英角ﾎﾟｯﾌﾟ体" pitchFamily="50" charset="-128"/>
              <a:ea typeface="HGP創英角ﾎﾟｯﾌﾟ体" pitchFamily="50" charset="-128"/>
            </a:endParaRPr>
          </a:p>
        </p:txBody>
      </p:sp>
      <p:sp>
        <p:nvSpPr>
          <p:cNvPr id="2" name="スライド番号プレースホルダー 1"/>
          <p:cNvSpPr>
            <a:spLocks noGrp="1"/>
          </p:cNvSpPr>
          <p:nvPr>
            <p:ph type="sldNum" sz="quarter" idx="12"/>
          </p:nvPr>
        </p:nvSpPr>
        <p:spPr/>
        <p:txBody>
          <a:bodyPr/>
          <a:lstStyle/>
          <a:p>
            <a:pPr>
              <a:defRPr/>
            </a:pPr>
            <a:fld id="{C83AAA34-A09E-49AF-B73F-9B7EAD32BA08}" type="slidenum">
              <a:rPr lang="ja-JP" altLang="en-US" smtClean="0"/>
              <a:pPr>
                <a:defRPr/>
              </a:pPr>
              <a:t>20</a:t>
            </a:fld>
            <a:endParaRPr lang="ja-JP" altLang="en-US"/>
          </a:p>
        </p:txBody>
      </p:sp>
      <p:sp>
        <p:nvSpPr>
          <p:cNvPr id="3" name="上下矢印 2"/>
          <p:cNvSpPr/>
          <p:nvPr/>
        </p:nvSpPr>
        <p:spPr>
          <a:xfrm>
            <a:off x="3995936" y="3789040"/>
            <a:ext cx="288032" cy="64807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093884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fade">
                                      <p:cBhvr>
                                        <p:cTn id="12" dur="500"/>
                                        <p:tgtEl>
                                          <p:spTgt spid="61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fade">
                                      <p:cBhvr>
                                        <p:cTn id="17" dur="500"/>
                                        <p:tgtEl>
                                          <p:spTgt spid="61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147">
                                            <p:txEl>
                                              <p:pRg st="3" end="3"/>
                                            </p:txEl>
                                          </p:spTgt>
                                        </p:tgtEl>
                                        <p:attrNameLst>
                                          <p:attrName>style.visibility</p:attrName>
                                        </p:attrNameLst>
                                      </p:cBhvr>
                                      <p:to>
                                        <p:strVal val="visible"/>
                                      </p:to>
                                    </p:set>
                                    <p:animEffect transition="in" filter="fade">
                                      <p:cBhvr>
                                        <p:cTn id="22" dur="500"/>
                                        <p:tgtEl>
                                          <p:spTgt spid="614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147">
                                            <p:txEl>
                                              <p:pRg st="5" end="5"/>
                                            </p:txEl>
                                          </p:spTgt>
                                        </p:tgtEl>
                                        <p:attrNameLst>
                                          <p:attrName>style.visibility</p:attrName>
                                        </p:attrNameLst>
                                      </p:cBhvr>
                                      <p:to>
                                        <p:strVal val="visible"/>
                                      </p:to>
                                    </p:set>
                                    <p:animEffect transition="in" filter="fade">
                                      <p:cBhvr>
                                        <p:cTn id="27" dur="500"/>
                                        <p:tgtEl>
                                          <p:spTgt spid="614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gtEl>
                                        <p:attrNameLst>
                                          <p:attrName>style.visibility</p:attrName>
                                        </p:attrNameLst>
                                      </p:cBhvr>
                                      <p:to>
                                        <p:strVal val="visible"/>
                                      </p:to>
                                    </p:set>
                                    <p:anim calcmode="lin" valueType="num">
                                      <p:cBhvr additive="base">
                                        <p:cTn id="32" dur="500" fill="hold"/>
                                        <p:tgtEl>
                                          <p:spTgt spid="3"/>
                                        </p:tgtEl>
                                        <p:attrNameLst>
                                          <p:attrName>ppt_x</p:attrName>
                                        </p:attrNameLst>
                                      </p:cBhvr>
                                      <p:tavLst>
                                        <p:tav tm="0">
                                          <p:val>
                                            <p:strVal val="#ppt_x"/>
                                          </p:val>
                                        </p:tav>
                                        <p:tav tm="100000">
                                          <p:val>
                                            <p:strVal val="#ppt_x"/>
                                          </p:val>
                                        </p:tav>
                                      </p:tavLst>
                                    </p:anim>
                                    <p:anim calcmode="lin" valueType="num">
                                      <p:cBhvr additive="base">
                                        <p:cTn id="3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6147">
                                            <p:txEl>
                                              <p:pRg st="6" end="6"/>
                                            </p:txEl>
                                          </p:spTgt>
                                        </p:tgtEl>
                                        <p:attrNameLst>
                                          <p:attrName>style.visibility</p:attrName>
                                        </p:attrNameLst>
                                      </p:cBhvr>
                                      <p:to>
                                        <p:strVal val="visible"/>
                                      </p:to>
                                    </p:set>
                                    <p:animEffect transition="in" filter="fade">
                                      <p:cBhvr>
                                        <p:cTn id="38" dur="500"/>
                                        <p:tgtEl>
                                          <p:spTgt spid="61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uiExpand="1" build="p"/>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a:xfrm>
            <a:off x="467544" y="476672"/>
            <a:ext cx="8229600" cy="1143000"/>
          </a:xfrm>
        </p:spPr>
        <p:txBody>
          <a:bodyPr/>
          <a:lstStyle/>
          <a:p>
            <a:pPr eaLnBrk="1" hangingPunct="1"/>
            <a:r>
              <a:rPr lang="ja-JP" altLang="en-US" sz="4000" b="1">
                <a:solidFill>
                  <a:schemeClr val="bg1">
                    <a:lumMod val="75000"/>
                  </a:schemeClr>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たしかに海外への金流出に対しては良かったのかも、しかし･･････</a:t>
            </a:r>
          </a:p>
        </p:txBody>
      </p:sp>
      <p:sp>
        <p:nvSpPr>
          <p:cNvPr id="6147" name="Rectangle 3"/>
          <p:cNvSpPr>
            <a:spLocks noGrp="1"/>
          </p:cNvSpPr>
          <p:nvPr>
            <p:ph type="body" idx="1"/>
          </p:nvPr>
        </p:nvSpPr>
        <p:spPr>
          <a:xfrm>
            <a:off x="539552" y="1988840"/>
            <a:ext cx="8229600" cy="3629000"/>
          </a:xfrm>
        </p:spPr>
        <p:txBody>
          <a:bodyPr/>
          <a:lstStyle/>
          <a:p>
            <a:pPr marL="0" indent="0" eaLnBrk="1" hangingPunct="1">
              <a:buNone/>
            </a:pPr>
            <a:r>
              <a:rPr lang="ja-JP" altLang="en-US" sz="4400">
                <a:latin typeface="HGP創英角ﾎﾟｯﾌﾟ体" pitchFamily="50" charset="-128"/>
                <a:ea typeface="HGP創英角ﾎﾟｯﾌﾟ体" pitchFamily="50" charset="-128"/>
              </a:rPr>
              <a:t>当然、幕府は、国内でも旧小判</a:t>
            </a:r>
            <a:r>
              <a:rPr lang="en-US" altLang="ja-JP" sz="4400">
                <a:latin typeface="HGP創英角ﾎﾟｯﾌﾟ体" pitchFamily="50" charset="-128"/>
                <a:ea typeface="HGP創英角ﾎﾟｯﾌﾟ体" pitchFamily="50" charset="-128"/>
              </a:rPr>
              <a:t>1</a:t>
            </a:r>
            <a:r>
              <a:rPr lang="ja-JP" altLang="en-US" sz="4400">
                <a:latin typeface="HGP創英角ﾎﾟｯﾌﾟ体" pitchFamily="50" charset="-128"/>
                <a:ea typeface="HGP創英角ﾎﾟｯﾌﾟ体" pitchFamily="50" charset="-128"/>
              </a:rPr>
              <a:t>枚＝万延小判</a:t>
            </a:r>
            <a:r>
              <a:rPr lang="en-US" altLang="ja-JP" sz="4400">
                <a:latin typeface="HGP創英角ﾎﾟｯﾌﾟ体" pitchFamily="50" charset="-128"/>
                <a:ea typeface="HGP創英角ﾎﾟｯﾌﾟ体" pitchFamily="50" charset="-128"/>
              </a:rPr>
              <a:t>3</a:t>
            </a:r>
            <a:r>
              <a:rPr lang="ja-JP" altLang="en-US" sz="4400">
                <a:latin typeface="HGP創英角ﾎﾟｯﾌﾟ体" pitchFamily="50" charset="-128"/>
                <a:ea typeface="HGP創英角ﾎﾟｯﾌﾟ体" pitchFamily="50" charset="-128"/>
              </a:rPr>
              <a:t>枚と両替されるべし、との御触れを出した。</a:t>
            </a:r>
          </a:p>
          <a:p>
            <a:pPr marL="0" indent="0" eaLnBrk="1" hangingPunct="1">
              <a:buNone/>
            </a:pPr>
            <a:r>
              <a:rPr lang="en-US" altLang="ja-JP" sz="3600">
                <a:latin typeface="HGP創英角ﾎﾟｯﾌﾟ体" pitchFamily="50" charset="-128"/>
                <a:ea typeface="HGP創英角ﾎﾟｯﾌﾟ体" pitchFamily="50" charset="-128"/>
              </a:rPr>
              <a:t>※</a:t>
            </a:r>
            <a:r>
              <a:rPr lang="ja-JP" altLang="en-US" sz="3600">
                <a:latin typeface="HGP創英角ﾎﾟｯﾌﾟ体" pitchFamily="50" charset="-128"/>
                <a:ea typeface="HGP創英角ﾎﾟｯﾌﾟ体" pitchFamily="50" charset="-128"/>
              </a:rPr>
              <a:t>）以上、飯田泰之（</a:t>
            </a:r>
            <a:r>
              <a:rPr lang="en-US" altLang="ja-JP" sz="3600">
                <a:latin typeface="HGP創英角ﾎﾟｯﾌﾟ体" pitchFamily="50" charset="-128"/>
                <a:ea typeface="HGP創英角ﾎﾟｯﾌﾟ体" pitchFamily="50" charset="-128"/>
              </a:rPr>
              <a:t>2016</a:t>
            </a:r>
            <a:r>
              <a:rPr lang="ja-JP" altLang="en-US" sz="3600" err="1">
                <a:latin typeface="HGP創英角ﾎﾟｯﾌﾟ体" pitchFamily="50" charset="-128"/>
                <a:ea typeface="HGP創英角ﾎﾟｯﾌﾟ体" pitchFamily="50" charset="-128"/>
              </a:rPr>
              <a:t>、</a:t>
            </a:r>
            <a:r>
              <a:rPr lang="en-US" altLang="ja-JP" sz="3600">
                <a:latin typeface="HGP創英角ﾎﾟｯﾌﾟ体" pitchFamily="50" charset="-128"/>
                <a:ea typeface="HGP創英角ﾎﾟｯﾌﾟ体" pitchFamily="50" charset="-128"/>
              </a:rPr>
              <a:t>83</a:t>
            </a:r>
            <a:r>
              <a:rPr lang="ja-JP" altLang="en-US" sz="3600">
                <a:latin typeface="HGP創英角ﾎﾟｯﾌﾟ体" pitchFamily="50" charset="-128"/>
                <a:ea typeface="HGP創英角ﾎﾟｯﾌﾟ体" pitchFamily="50" charset="-128"/>
              </a:rPr>
              <a:t>頁）。</a:t>
            </a:r>
          </a:p>
          <a:p>
            <a:pPr marL="0" indent="0" eaLnBrk="1" hangingPunct="1">
              <a:buNone/>
            </a:pPr>
            <a:endParaRPr lang="ja-JP" altLang="en-US" sz="2800">
              <a:latin typeface="HGP創英角ﾎﾟｯﾌﾟ体" pitchFamily="50" charset="-128"/>
              <a:ea typeface="HGP創英角ﾎﾟｯﾌﾟ体" pitchFamily="50" charset="-128"/>
            </a:endParaRPr>
          </a:p>
          <a:p>
            <a:pPr marL="0" indent="0" eaLnBrk="1" hangingPunct="1">
              <a:buNone/>
            </a:pPr>
            <a:endParaRPr lang="ja-JP" altLang="en-US" sz="2800">
              <a:latin typeface="HGP創英角ﾎﾟｯﾌﾟ体" pitchFamily="50" charset="-128"/>
              <a:ea typeface="HGP創英角ﾎﾟｯﾌﾟ体" pitchFamily="50" charset="-128"/>
            </a:endParaRPr>
          </a:p>
        </p:txBody>
      </p:sp>
      <p:sp>
        <p:nvSpPr>
          <p:cNvPr id="2" name="スライド番号プレースホルダー 1"/>
          <p:cNvSpPr>
            <a:spLocks noGrp="1"/>
          </p:cNvSpPr>
          <p:nvPr>
            <p:ph type="sldNum" sz="quarter" idx="12"/>
          </p:nvPr>
        </p:nvSpPr>
        <p:spPr/>
        <p:txBody>
          <a:bodyPr/>
          <a:lstStyle/>
          <a:p>
            <a:pPr>
              <a:defRPr/>
            </a:pPr>
            <a:fld id="{C83AAA34-A09E-49AF-B73F-9B7EAD32BA08}" type="slidenum">
              <a:rPr lang="ja-JP" altLang="en-US" smtClean="0"/>
              <a:pPr>
                <a:defRPr/>
              </a:pPr>
              <a:t>21</a:t>
            </a:fld>
            <a:endParaRPr lang="ja-JP" altLang="en-US"/>
          </a:p>
        </p:txBody>
      </p:sp>
    </p:spTree>
    <p:extLst>
      <p:ext uri="{BB962C8B-B14F-4D97-AF65-F5344CB8AC3E}">
        <p14:creationId xmlns:p14="http://schemas.microsoft.com/office/powerpoint/2010/main" val="1122616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fade">
                                      <p:cBhvr>
                                        <p:cTn id="12" dur="500"/>
                                        <p:tgtEl>
                                          <p:spTgt spid="61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p:txBody>
          <a:bodyPr/>
          <a:lstStyle/>
          <a:p>
            <a:pPr eaLnBrk="1" hangingPunct="1"/>
            <a:r>
              <a:rPr lang="ja-JP" altLang="en-US" sz="4000" b="1">
                <a:solidFill>
                  <a:schemeClr val="bg1">
                    <a:lumMod val="75000"/>
                  </a:schemeClr>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商いの現場ではこうなります、･･･</a:t>
            </a:r>
          </a:p>
        </p:txBody>
      </p:sp>
      <p:sp>
        <p:nvSpPr>
          <p:cNvPr id="6147" name="Rectangle 3"/>
          <p:cNvSpPr>
            <a:spLocks noGrp="1"/>
          </p:cNvSpPr>
          <p:nvPr>
            <p:ph type="body" idx="1"/>
          </p:nvPr>
        </p:nvSpPr>
        <p:spPr/>
        <p:txBody>
          <a:bodyPr/>
          <a:lstStyle/>
          <a:p>
            <a:pPr marL="0" indent="0" eaLnBrk="1" hangingPunct="1">
              <a:buNone/>
            </a:pPr>
            <a:r>
              <a:rPr lang="ja-JP" altLang="en-US" sz="2800">
                <a:latin typeface="HGP創英角ﾎﾟｯﾌﾟ体" pitchFamily="50" charset="-128"/>
                <a:ea typeface="HGP創英角ﾎﾟｯﾌﾟ体" pitchFamily="50" charset="-128"/>
              </a:rPr>
              <a:t>梅さん「おう、大工の旦那。うちの屋根の葺き替え、</a:t>
            </a:r>
          </a:p>
          <a:p>
            <a:pPr marL="0" indent="0" eaLnBrk="1" hangingPunct="1">
              <a:buNone/>
            </a:pPr>
            <a:r>
              <a:rPr lang="ja-JP" altLang="en-US" sz="2800">
                <a:latin typeface="HGP創英角ﾎﾟｯﾌﾟ体" pitchFamily="50" charset="-128"/>
                <a:ea typeface="HGP創英角ﾎﾟｯﾌﾟ体" pitchFamily="50" charset="-128"/>
              </a:rPr>
              <a:t>　　　　　いくらだい」</a:t>
            </a:r>
          </a:p>
          <a:p>
            <a:pPr marL="0" indent="0" eaLnBrk="1" hangingPunct="1">
              <a:buNone/>
            </a:pPr>
            <a:r>
              <a:rPr lang="ja-JP" altLang="en-US" sz="2800">
                <a:latin typeface="HGP創英角ﾎﾟｯﾌﾟ体" pitchFamily="50" charset="-128"/>
                <a:ea typeface="HGP創英角ﾎﾟｯﾌﾟ体" pitchFamily="50" charset="-128"/>
              </a:rPr>
              <a:t>棟梁「</a:t>
            </a:r>
            <a:r>
              <a:rPr lang="en-US" altLang="ja-JP" sz="2800">
                <a:latin typeface="HGP創英角ﾎﾟｯﾌﾟ体" pitchFamily="50" charset="-128"/>
                <a:ea typeface="HGP創英角ﾎﾟｯﾌﾟ体" pitchFamily="50" charset="-128"/>
              </a:rPr>
              <a:t>3</a:t>
            </a:r>
            <a:r>
              <a:rPr lang="ja-JP" altLang="en-US" sz="2800">
                <a:latin typeface="HGP創英角ﾎﾟｯﾌﾟ体" pitchFamily="50" charset="-128"/>
                <a:ea typeface="HGP創英角ﾎﾟｯﾌﾟ体" pitchFamily="50" charset="-128"/>
              </a:rPr>
              <a:t>両でがん</a:t>
            </a:r>
            <a:r>
              <a:rPr lang="ja-JP" altLang="en-US" sz="2800" err="1">
                <a:latin typeface="HGP創英角ﾎﾟｯﾌﾟ体" pitchFamily="50" charset="-128"/>
                <a:ea typeface="HGP創英角ﾎﾟｯﾌﾟ体" pitchFamily="50" charset="-128"/>
              </a:rPr>
              <a:t>す</a:t>
            </a:r>
            <a:r>
              <a:rPr lang="ja-JP" altLang="en-US" sz="2800">
                <a:latin typeface="HGP創英角ﾎﾟｯﾌﾟ体" pitchFamily="50" charset="-128"/>
                <a:ea typeface="HGP創英角ﾎﾟｯﾌﾟ体" pitchFamily="50" charset="-128"/>
              </a:rPr>
              <a:t>」</a:t>
            </a:r>
          </a:p>
          <a:p>
            <a:pPr marL="0" indent="0" eaLnBrk="1" hangingPunct="1">
              <a:buNone/>
            </a:pPr>
            <a:r>
              <a:rPr lang="ja-JP" altLang="en-US" sz="2800">
                <a:latin typeface="HGP創英角ﾎﾟｯﾌﾟ体" pitchFamily="50" charset="-128"/>
                <a:ea typeface="HGP創英角ﾎﾟｯﾌﾟ体" pitchFamily="50" charset="-128"/>
              </a:rPr>
              <a:t>梅さん「</a:t>
            </a:r>
            <a:r>
              <a:rPr lang="ja-JP" altLang="en-US" sz="2800" err="1">
                <a:latin typeface="HGP創英角ﾎﾟｯﾌﾟ体" pitchFamily="50" charset="-128"/>
                <a:ea typeface="HGP創英角ﾎﾟｯﾌﾟ体" pitchFamily="50" charset="-128"/>
              </a:rPr>
              <a:t>て</a:t>
            </a:r>
            <a:r>
              <a:rPr lang="ja-JP" altLang="en-US" sz="2800">
                <a:latin typeface="HGP創英角ﾎﾟｯﾌﾟ体" pitchFamily="50" charset="-128"/>
                <a:ea typeface="HGP創英角ﾎﾟｯﾌﾟ体" pitchFamily="50" charset="-128"/>
              </a:rPr>
              <a:t>やんでー！　半年前は、</a:t>
            </a:r>
            <a:r>
              <a:rPr lang="en-US" altLang="ja-JP" sz="2800">
                <a:latin typeface="HGP創英角ﾎﾟｯﾌﾟ体" pitchFamily="50" charset="-128"/>
                <a:ea typeface="HGP創英角ﾎﾟｯﾌﾟ体" pitchFamily="50" charset="-128"/>
              </a:rPr>
              <a:t>1</a:t>
            </a:r>
            <a:r>
              <a:rPr lang="ja-JP" altLang="en-US" sz="2800">
                <a:latin typeface="HGP創英角ﾎﾟｯﾌﾟ体" pitchFamily="50" charset="-128"/>
                <a:ea typeface="HGP創英角ﾎﾟｯﾌﾟ体" pitchFamily="50" charset="-128"/>
              </a:rPr>
              <a:t>両って話だったじゃ</a:t>
            </a:r>
          </a:p>
          <a:p>
            <a:pPr marL="0" indent="0" eaLnBrk="1" hangingPunct="1">
              <a:buNone/>
            </a:pPr>
            <a:r>
              <a:rPr lang="ja-JP" altLang="en-US" sz="2800">
                <a:latin typeface="HGP創英角ﾎﾟｯﾌﾟ体" pitchFamily="50" charset="-128"/>
                <a:ea typeface="HGP創英角ﾎﾟｯﾌﾟ体" pitchFamily="50" charset="-128"/>
              </a:rPr>
              <a:t>　　　　　ねーか」</a:t>
            </a:r>
          </a:p>
          <a:p>
            <a:pPr marL="0" indent="0" eaLnBrk="1" hangingPunct="1">
              <a:buNone/>
            </a:pPr>
            <a:r>
              <a:rPr lang="ja-JP" altLang="en-US" sz="2800">
                <a:latin typeface="HGP創英角ﾎﾟｯﾌﾟ体" pitchFamily="50" charset="-128"/>
                <a:ea typeface="HGP創英角ﾎﾟｯﾌﾟ体" pitchFamily="50" charset="-128"/>
              </a:rPr>
              <a:t>棟梁「新しい小判なら、値打ちが三分の一でさー。か</a:t>
            </a:r>
          </a:p>
          <a:p>
            <a:pPr marL="0" indent="0" eaLnBrk="1" hangingPunct="1">
              <a:buNone/>
            </a:pPr>
            <a:r>
              <a:rPr lang="ja-JP" altLang="en-US" sz="2800">
                <a:latin typeface="HGP創英角ﾎﾟｯﾌﾟ体" pitchFamily="50" charset="-128"/>
                <a:ea typeface="HGP創英角ﾎﾟｯﾌﾟ体" pitchFamily="50" charset="-128"/>
              </a:rPr>
              <a:t>　　　　　</a:t>
            </a:r>
            <a:r>
              <a:rPr lang="ja-JP" altLang="en-US" sz="2800" err="1">
                <a:latin typeface="HGP創英角ﾎﾟｯﾌﾟ体" pitchFamily="50" charset="-128"/>
                <a:ea typeface="HGP創英角ﾎﾟｯﾌﾟ体" pitchFamily="50" charset="-128"/>
              </a:rPr>
              <a:t>んべん</a:t>
            </a:r>
            <a:r>
              <a:rPr lang="ja-JP" altLang="en-US" sz="2800">
                <a:latin typeface="HGP創英角ﾎﾟｯﾌﾟ体" pitchFamily="50" charset="-128"/>
                <a:ea typeface="HGP創英角ﾎﾟｯﾌﾟ体" pitchFamily="50" charset="-128"/>
              </a:rPr>
              <a:t>しておくんなせえ」</a:t>
            </a:r>
          </a:p>
          <a:p>
            <a:pPr marL="0" indent="0" eaLnBrk="1" hangingPunct="1">
              <a:buNone/>
            </a:pPr>
            <a:endParaRPr lang="ja-JP" altLang="en-US" sz="2000">
              <a:latin typeface="HGP創英角ﾎﾟｯﾌﾟ体" pitchFamily="50" charset="-128"/>
              <a:ea typeface="HGP創英角ﾎﾟｯﾌﾟ体" pitchFamily="50" charset="-128"/>
            </a:endParaRPr>
          </a:p>
          <a:p>
            <a:pPr marL="0" indent="0" eaLnBrk="1" hangingPunct="1">
              <a:buNone/>
            </a:pPr>
            <a:r>
              <a:rPr lang="en-US" altLang="ja-JP" sz="2000">
                <a:latin typeface="HGP創英角ﾎﾟｯﾌﾟ体" pitchFamily="50" charset="-128"/>
                <a:ea typeface="HGP創英角ﾎﾟｯﾌﾟ体" pitchFamily="50" charset="-128"/>
              </a:rPr>
              <a:t>※</a:t>
            </a:r>
            <a:r>
              <a:rPr lang="ja-JP" altLang="en-US" sz="2000">
                <a:latin typeface="HGP創英角ﾎﾟｯﾌﾟ体" pitchFamily="50" charset="-128"/>
                <a:ea typeface="HGP創英角ﾎﾟｯﾌﾟ体" pitchFamily="50" charset="-128"/>
              </a:rPr>
              <a:t>セリフと当時の言葉の厳密さについては、スルーしてください。</a:t>
            </a:r>
          </a:p>
          <a:p>
            <a:pPr marL="0" indent="0" eaLnBrk="1" hangingPunct="1">
              <a:buNone/>
            </a:pPr>
            <a:endParaRPr lang="ja-JP" altLang="en-US" sz="2800">
              <a:latin typeface="HGP創英角ﾎﾟｯﾌﾟ体" pitchFamily="50" charset="-128"/>
              <a:ea typeface="HGP創英角ﾎﾟｯﾌﾟ体" pitchFamily="50" charset="-128"/>
            </a:endParaRPr>
          </a:p>
        </p:txBody>
      </p:sp>
      <p:sp>
        <p:nvSpPr>
          <p:cNvPr id="2" name="スライド番号プレースホルダー 1"/>
          <p:cNvSpPr>
            <a:spLocks noGrp="1"/>
          </p:cNvSpPr>
          <p:nvPr>
            <p:ph type="sldNum" sz="quarter" idx="12"/>
          </p:nvPr>
        </p:nvSpPr>
        <p:spPr/>
        <p:txBody>
          <a:bodyPr/>
          <a:lstStyle/>
          <a:p>
            <a:pPr>
              <a:defRPr/>
            </a:pPr>
            <a:fld id="{C83AAA34-A09E-49AF-B73F-9B7EAD32BA08}" type="slidenum">
              <a:rPr lang="ja-JP" altLang="en-US" smtClean="0"/>
              <a:pPr>
                <a:defRPr/>
              </a:pPr>
              <a:t>22</a:t>
            </a:fld>
            <a:endParaRPr lang="ja-JP" altLang="en-US"/>
          </a:p>
        </p:txBody>
      </p:sp>
    </p:spTree>
    <p:extLst>
      <p:ext uri="{BB962C8B-B14F-4D97-AF65-F5344CB8AC3E}">
        <p14:creationId xmlns:p14="http://schemas.microsoft.com/office/powerpoint/2010/main" val="4249330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fade">
                                      <p:cBhvr>
                                        <p:cTn id="12" dur="500"/>
                                        <p:tgtEl>
                                          <p:spTgt spid="61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fade">
                                      <p:cBhvr>
                                        <p:cTn id="17" dur="500"/>
                                        <p:tgtEl>
                                          <p:spTgt spid="61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147">
                                            <p:txEl>
                                              <p:pRg st="3" end="3"/>
                                            </p:txEl>
                                          </p:spTgt>
                                        </p:tgtEl>
                                        <p:attrNameLst>
                                          <p:attrName>style.visibility</p:attrName>
                                        </p:attrNameLst>
                                      </p:cBhvr>
                                      <p:to>
                                        <p:strVal val="visible"/>
                                      </p:to>
                                    </p:set>
                                    <p:animEffect transition="in" filter="fade">
                                      <p:cBhvr>
                                        <p:cTn id="22" dur="500"/>
                                        <p:tgtEl>
                                          <p:spTgt spid="614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147">
                                            <p:txEl>
                                              <p:pRg st="4" end="4"/>
                                            </p:txEl>
                                          </p:spTgt>
                                        </p:tgtEl>
                                        <p:attrNameLst>
                                          <p:attrName>style.visibility</p:attrName>
                                        </p:attrNameLst>
                                      </p:cBhvr>
                                      <p:to>
                                        <p:strVal val="visible"/>
                                      </p:to>
                                    </p:set>
                                    <p:animEffect transition="in" filter="fade">
                                      <p:cBhvr>
                                        <p:cTn id="27" dur="500"/>
                                        <p:tgtEl>
                                          <p:spTgt spid="614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147">
                                            <p:txEl>
                                              <p:pRg st="5" end="5"/>
                                            </p:txEl>
                                          </p:spTgt>
                                        </p:tgtEl>
                                        <p:attrNameLst>
                                          <p:attrName>style.visibility</p:attrName>
                                        </p:attrNameLst>
                                      </p:cBhvr>
                                      <p:to>
                                        <p:strVal val="visible"/>
                                      </p:to>
                                    </p:set>
                                    <p:animEffect transition="in" filter="fade">
                                      <p:cBhvr>
                                        <p:cTn id="32" dur="500"/>
                                        <p:tgtEl>
                                          <p:spTgt spid="614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147">
                                            <p:txEl>
                                              <p:pRg st="6" end="6"/>
                                            </p:txEl>
                                          </p:spTgt>
                                        </p:tgtEl>
                                        <p:attrNameLst>
                                          <p:attrName>style.visibility</p:attrName>
                                        </p:attrNameLst>
                                      </p:cBhvr>
                                      <p:to>
                                        <p:strVal val="visible"/>
                                      </p:to>
                                    </p:set>
                                    <p:animEffect transition="in" filter="fade">
                                      <p:cBhvr>
                                        <p:cTn id="37" dur="500"/>
                                        <p:tgtEl>
                                          <p:spTgt spid="614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147">
                                            <p:txEl>
                                              <p:pRg st="8" end="8"/>
                                            </p:txEl>
                                          </p:spTgt>
                                        </p:tgtEl>
                                        <p:attrNameLst>
                                          <p:attrName>style.visibility</p:attrName>
                                        </p:attrNameLst>
                                      </p:cBhvr>
                                      <p:to>
                                        <p:strVal val="visible"/>
                                      </p:to>
                                    </p:set>
                                    <p:animEffect transition="in" filter="fade">
                                      <p:cBhvr>
                                        <p:cTn id="42" dur="500"/>
                                        <p:tgtEl>
                                          <p:spTgt spid="614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600">
                <a:solidFill>
                  <a:schemeClr val="bg1">
                    <a:lumMod val="75000"/>
                  </a:schemeClr>
                </a:solidFill>
                <a:effectLst>
                  <a:outerShdw blurRad="38100" dist="38100" dir="2700000" algn="tl">
                    <a:srgbClr val="000000">
                      <a:alpha val="43137"/>
                    </a:srgbClr>
                  </a:outerShdw>
                </a:effectLst>
                <a:latin typeface="HGP創英角ﾎﾟｯﾌﾟ体" panose="040B0A00000000000000" pitchFamily="50" charset="-128"/>
                <a:ea typeface="HGP創英角ﾎﾟｯﾌﾟ体" panose="040B0A00000000000000" pitchFamily="50" charset="-128"/>
              </a:rPr>
              <a:t>ちなみに、江戸時代後期の物価は、・・・</a:t>
            </a:r>
            <a:endParaRPr kumimoji="1" lang="ja-JP" altLang="en-US" sz="3600">
              <a:solidFill>
                <a:schemeClr val="bg1">
                  <a:lumMod val="75000"/>
                </a:schemeClr>
              </a:solidFill>
              <a:effectLst>
                <a:outerShdw blurRad="38100" dist="38100" dir="2700000" algn="tl">
                  <a:srgbClr val="000000">
                    <a:alpha val="43137"/>
                  </a:srgbClr>
                </a:outerShdw>
              </a:effectLst>
              <a:latin typeface="HGP創英角ﾎﾟｯﾌﾟ体" panose="040B0A00000000000000" pitchFamily="50" charset="-128"/>
              <a:ea typeface="HGP創英角ﾎﾟｯﾌﾟ体" panose="040B0A00000000000000" pitchFamily="50" charset="-128"/>
            </a:endParaRPr>
          </a:p>
        </p:txBody>
      </p:sp>
      <p:sp>
        <p:nvSpPr>
          <p:cNvPr id="3" name="コンテンツ プレースホルダー 2"/>
          <p:cNvSpPr>
            <a:spLocks noGrp="1"/>
          </p:cNvSpPr>
          <p:nvPr>
            <p:ph idx="1"/>
          </p:nvPr>
        </p:nvSpPr>
        <p:spPr/>
        <p:txBody>
          <a:bodyPr/>
          <a:lstStyle/>
          <a:p>
            <a:r>
              <a:rPr kumimoji="1" lang="ja-JP" altLang="en-US" sz="3600" dirty="0">
                <a:latin typeface="HGP創英角ﾎﾟｯﾌﾟ体" panose="040B0A00000000000000" pitchFamily="50" charset="-128"/>
                <a:ea typeface="HGP創英角ﾎﾟｯﾌﾟ体" panose="040B0A00000000000000" pitchFamily="50" charset="-128"/>
              </a:rPr>
              <a:t>金一両が、</a:t>
            </a:r>
            <a:r>
              <a:rPr kumimoji="1" lang="en-US" altLang="ja-JP" sz="3600" dirty="0">
                <a:latin typeface="HGP創英角ﾎﾟｯﾌﾟ体" panose="040B0A00000000000000" pitchFamily="50" charset="-128"/>
                <a:ea typeface="HGP創英角ﾎﾟｯﾌﾟ体" panose="040B0A00000000000000" pitchFamily="50" charset="-128"/>
              </a:rPr>
              <a:t>10</a:t>
            </a:r>
            <a:r>
              <a:rPr kumimoji="1" lang="ja-JP" altLang="en-US" sz="3600" dirty="0">
                <a:latin typeface="HGP創英角ﾎﾟｯﾌﾟ体" panose="040B0A00000000000000" pitchFamily="50" charset="-128"/>
                <a:ea typeface="HGP創英角ﾎﾟｯﾌﾟ体" panose="040B0A00000000000000" pitchFamily="50" charset="-128"/>
              </a:rPr>
              <a:t>万円～</a:t>
            </a:r>
            <a:r>
              <a:rPr kumimoji="1" lang="en-US" altLang="ja-JP" sz="3600" dirty="0">
                <a:latin typeface="HGP創英角ﾎﾟｯﾌﾟ体" panose="040B0A00000000000000" pitchFamily="50" charset="-128"/>
                <a:ea typeface="HGP創英角ﾎﾟｯﾌﾟ体" panose="040B0A00000000000000" pitchFamily="50" charset="-128"/>
              </a:rPr>
              <a:t>15</a:t>
            </a:r>
            <a:r>
              <a:rPr kumimoji="1" lang="ja-JP" altLang="en-US" sz="3600" dirty="0">
                <a:latin typeface="HGP創英角ﾎﾟｯﾌﾟ体" panose="040B0A00000000000000" pitchFamily="50" charset="-128"/>
                <a:ea typeface="HGP創英角ﾎﾟｯﾌﾟ体" panose="040B0A00000000000000" pitchFamily="50" charset="-128"/>
              </a:rPr>
              <a:t>万円ほど、</a:t>
            </a:r>
            <a:r>
              <a:rPr kumimoji="1" lang="en-US" altLang="ja-JP" sz="3600" dirty="0">
                <a:latin typeface="HGP創英角ﾎﾟｯﾌﾟ体" panose="040B0A00000000000000" pitchFamily="50" charset="-128"/>
                <a:ea typeface="HGP創英角ﾎﾟｯﾌﾟ体" panose="040B0A00000000000000" pitchFamily="50" charset="-128"/>
              </a:rPr>
              <a:t>1</a:t>
            </a:r>
            <a:r>
              <a:rPr kumimoji="1" lang="ja-JP" altLang="en-US" sz="3600" dirty="0">
                <a:latin typeface="HGP創英角ﾎﾟｯﾌﾟ体" panose="040B0A00000000000000" pitchFamily="50" charset="-128"/>
                <a:ea typeface="HGP創英角ﾎﾟｯﾌﾟ体" panose="040B0A00000000000000" pitchFamily="50" charset="-128"/>
              </a:rPr>
              <a:t>文が</a:t>
            </a:r>
            <a:r>
              <a:rPr kumimoji="1" lang="en-US" altLang="ja-JP" sz="3600" dirty="0">
                <a:latin typeface="HGP創英角ﾎﾟｯﾌﾟ体" panose="040B0A00000000000000" pitchFamily="50" charset="-128"/>
                <a:ea typeface="HGP創英角ﾎﾟｯﾌﾟ体" panose="040B0A00000000000000" pitchFamily="50" charset="-128"/>
              </a:rPr>
              <a:t>25</a:t>
            </a:r>
            <a:r>
              <a:rPr kumimoji="1" lang="ja-JP" altLang="en-US" sz="3600" dirty="0">
                <a:latin typeface="HGP創英角ﾎﾟｯﾌﾟ体" panose="040B0A00000000000000" pitchFamily="50" charset="-128"/>
                <a:ea typeface="HGP創英角ﾎﾟｯﾌﾟ体" panose="040B0A00000000000000" pitchFamily="50" charset="-128"/>
              </a:rPr>
              <a:t>円ぐらいだったと言われている。</a:t>
            </a:r>
            <a:endParaRPr lang="en-US" altLang="ja-JP" sz="3600" dirty="0">
              <a:latin typeface="HGP創英角ﾎﾟｯﾌﾟ体" panose="040B0A00000000000000" pitchFamily="50" charset="-128"/>
              <a:ea typeface="HGP創英角ﾎﾟｯﾌﾟ体" panose="040B0A00000000000000" pitchFamily="50" charset="-128"/>
            </a:endParaRPr>
          </a:p>
          <a:p>
            <a:r>
              <a:rPr kumimoji="1" lang="ja-JP" altLang="en-US" sz="3600" dirty="0">
                <a:latin typeface="HGP創英角ﾎﾟｯﾌﾟ体" panose="040B0A00000000000000" pitchFamily="50" charset="-128"/>
                <a:ea typeface="HGP創英角ﾎﾟｯﾌﾟ体" panose="040B0A00000000000000" pitchFamily="50" charset="-128"/>
              </a:rPr>
              <a:t>歯磨き粉</a:t>
            </a:r>
            <a:r>
              <a:rPr kumimoji="1" lang="en-US" altLang="ja-JP" sz="3600" dirty="0">
                <a:latin typeface="HGP創英角ﾎﾟｯﾌﾟ体" panose="040B0A00000000000000" pitchFamily="50" charset="-128"/>
                <a:ea typeface="HGP創英角ﾎﾟｯﾌﾟ体" panose="040B0A00000000000000" pitchFamily="50" charset="-128"/>
              </a:rPr>
              <a:t>1</a:t>
            </a:r>
            <a:r>
              <a:rPr kumimoji="1" lang="ja-JP" altLang="en-US" sz="3600" dirty="0">
                <a:latin typeface="HGP創英角ﾎﾟｯﾌﾟ体" panose="040B0A00000000000000" pitchFamily="50" charset="-128"/>
                <a:ea typeface="HGP創英角ﾎﾟｯﾌﾟ体" panose="040B0A00000000000000" pitchFamily="50" charset="-128"/>
              </a:rPr>
              <a:t>袋（</a:t>
            </a:r>
            <a:r>
              <a:rPr kumimoji="1" lang="en-US" altLang="ja-JP" sz="3600" dirty="0">
                <a:latin typeface="HGP創英角ﾎﾟｯﾌﾟ体" panose="040B0A00000000000000" pitchFamily="50" charset="-128"/>
                <a:ea typeface="HGP創英角ﾎﾟｯﾌﾟ体" panose="040B0A00000000000000" pitchFamily="50" charset="-128"/>
              </a:rPr>
              <a:t>1</a:t>
            </a:r>
            <a:r>
              <a:rPr kumimoji="1" lang="ja-JP" altLang="en-US" sz="3600" dirty="0">
                <a:latin typeface="HGP創英角ﾎﾟｯﾌﾟ体" panose="040B0A00000000000000" pitchFamily="50" charset="-128"/>
                <a:ea typeface="HGP創英角ﾎﾟｯﾌﾟ体" panose="040B0A00000000000000" pitchFamily="50" charset="-128"/>
              </a:rPr>
              <a:t>ヵ月分）が</a:t>
            </a:r>
            <a:r>
              <a:rPr kumimoji="1" lang="en-US" altLang="ja-JP" sz="3600" dirty="0">
                <a:latin typeface="HGP創英角ﾎﾟｯﾌﾟ体" panose="040B0A00000000000000" pitchFamily="50" charset="-128"/>
                <a:ea typeface="HGP創英角ﾎﾟｯﾌﾟ体" panose="040B0A00000000000000" pitchFamily="50" charset="-128"/>
              </a:rPr>
              <a:t>6</a:t>
            </a:r>
            <a:r>
              <a:rPr kumimoji="1" lang="ja-JP" altLang="en-US" sz="3600" dirty="0">
                <a:latin typeface="HGP創英角ﾎﾟｯﾌﾟ体" panose="040B0A00000000000000" pitchFamily="50" charset="-128"/>
                <a:ea typeface="HGP創英角ﾎﾟｯﾌﾟ体" panose="040B0A00000000000000" pitchFamily="50" charset="-128"/>
              </a:rPr>
              <a:t>～</a:t>
            </a:r>
            <a:r>
              <a:rPr kumimoji="1" lang="en-US" altLang="ja-JP" sz="3600" dirty="0">
                <a:latin typeface="HGP創英角ﾎﾟｯﾌﾟ体" panose="040B0A00000000000000" pitchFamily="50" charset="-128"/>
                <a:ea typeface="HGP創英角ﾎﾟｯﾌﾟ体" panose="040B0A00000000000000" pitchFamily="50" charset="-128"/>
              </a:rPr>
              <a:t>8</a:t>
            </a:r>
            <a:r>
              <a:rPr kumimoji="1" lang="ja-JP" altLang="en-US" sz="3600" dirty="0">
                <a:latin typeface="HGP創英角ﾎﾟｯﾌﾟ体" panose="040B0A00000000000000" pitchFamily="50" charset="-128"/>
                <a:ea typeface="HGP創英角ﾎﾟｯﾌﾟ体" panose="040B0A00000000000000" pitchFamily="50" charset="-128"/>
              </a:rPr>
              <a:t>文（約</a:t>
            </a:r>
            <a:r>
              <a:rPr kumimoji="1" lang="en-US" altLang="ja-JP" sz="3600" dirty="0">
                <a:latin typeface="HGP創英角ﾎﾟｯﾌﾟ体" panose="040B0A00000000000000" pitchFamily="50" charset="-128"/>
                <a:ea typeface="HGP創英角ﾎﾟｯﾌﾟ体" panose="040B0A00000000000000" pitchFamily="50" charset="-128"/>
              </a:rPr>
              <a:t>150</a:t>
            </a:r>
            <a:r>
              <a:rPr kumimoji="1" lang="ja-JP" altLang="en-US" sz="3600" dirty="0">
                <a:latin typeface="HGP創英角ﾎﾟｯﾌﾟ体" panose="040B0A00000000000000" pitchFamily="50" charset="-128"/>
                <a:ea typeface="HGP創英角ﾎﾟｯﾌﾟ体" panose="040B0A00000000000000" pitchFamily="50" charset="-128"/>
              </a:rPr>
              <a:t>～</a:t>
            </a:r>
            <a:r>
              <a:rPr kumimoji="1" lang="en-US" altLang="ja-JP" sz="3600" dirty="0">
                <a:latin typeface="HGP創英角ﾎﾟｯﾌﾟ体" panose="040B0A00000000000000" pitchFamily="50" charset="-128"/>
                <a:ea typeface="HGP創英角ﾎﾟｯﾌﾟ体" panose="040B0A00000000000000" pitchFamily="50" charset="-128"/>
              </a:rPr>
              <a:t>200</a:t>
            </a:r>
            <a:r>
              <a:rPr kumimoji="1" lang="ja-JP" altLang="en-US" sz="3600" dirty="0">
                <a:latin typeface="HGP創英角ﾎﾟｯﾌﾟ体" panose="040B0A00000000000000" pitchFamily="50" charset="-128"/>
                <a:ea typeface="HGP創英角ﾎﾟｯﾌﾟ体" panose="040B0A00000000000000" pitchFamily="50" charset="-128"/>
              </a:rPr>
              <a:t>円）、髪結いが</a:t>
            </a:r>
            <a:r>
              <a:rPr kumimoji="1" lang="en-US" altLang="ja-JP" sz="3600" dirty="0">
                <a:latin typeface="HGP創英角ﾎﾟｯﾌﾟ体" panose="040B0A00000000000000" pitchFamily="50" charset="-128"/>
                <a:ea typeface="HGP創英角ﾎﾟｯﾌﾟ体" panose="040B0A00000000000000" pitchFamily="50" charset="-128"/>
              </a:rPr>
              <a:t>28</a:t>
            </a:r>
            <a:r>
              <a:rPr kumimoji="1" lang="ja-JP" altLang="en-US" sz="3600" dirty="0">
                <a:latin typeface="HGP創英角ﾎﾟｯﾌﾟ体" panose="040B0A00000000000000" pitchFamily="50" charset="-128"/>
                <a:ea typeface="HGP創英角ﾎﾟｯﾌﾟ体" panose="040B0A00000000000000" pitchFamily="50" charset="-128"/>
              </a:rPr>
              <a:t>文（約</a:t>
            </a:r>
            <a:r>
              <a:rPr kumimoji="1" lang="en-US" altLang="ja-JP" sz="3600" dirty="0">
                <a:latin typeface="HGP創英角ﾎﾟｯﾌﾟ体" panose="040B0A00000000000000" pitchFamily="50" charset="-128"/>
                <a:ea typeface="HGP創英角ﾎﾟｯﾌﾟ体" panose="040B0A00000000000000" pitchFamily="50" charset="-128"/>
              </a:rPr>
              <a:t>700</a:t>
            </a:r>
            <a:r>
              <a:rPr kumimoji="1" lang="ja-JP" altLang="en-US" sz="3600" dirty="0">
                <a:latin typeface="HGP創英角ﾎﾟｯﾌﾟ体" panose="040B0A00000000000000" pitchFamily="50" charset="-128"/>
                <a:ea typeface="HGP創英角ﾎﾟｯﾌﾟ体" panose="040B0A00000000000000" pitchFamily="50" charset="-128"/>
              </a:rPr>
              <a:t>円）とのこと。</a:t>
            </a:r>
          </a:p>
          <a:p>
            <a:pPr marL="0" indent="0">
              <a:buNone/>
            </a:pPr>
            <a:r>
              <a:rPr lang="en-US" altLang="ja-JP" sz="2400" dirty="0">
                <a:latin typeface="HGP創英角ﾎﾟｯﾌﾟ体" panose="040B0A00000000000000" pitchFamily="50" charset="-128"/>
                <a:ea typeface="HGP創英角ﾎﾟｯﾌﾟ体" panose="040B0A00000000000000" pitchFamily="50" charset="-128"/>
              </a:rPr>
              <a:t>※</a:t>
            </a:r>
            <a:r>
              <a:rPr lang="ja-JP" altLang="en-US" sz="2400" dirty="0">
                <a:latin typeface="HGP創英角ﾎﾟｯﾌﾟ体" panose="040B0A00000000000000" pitchFamily="50" charset="-128"/>
                <a:ea typeface="HGP創英角ﾎﾟｯﾌﾟ体" panose="040B0A00000000000000" pitchFamily="50" charset="-128"/>
              </a:rPr>
              <a:t>）本スライドは、「歴史ミステリー」倶楽部、</a:t>
            </a:r>
            <a:r>
              <a:rPr lang="en-US" altLang="ja-JP" sz="2400" dirty="0">
                <a:latin typeface="HGP創英角ﾎﾟｯﾌﾟ体" panose="040B0A00000000000000" pitchFamily="50" charset="-128"/>
                <a:ea typeface="HGP創英角ﾎﾟｯﾌﾟ体" panose="040B0A00000000000000" pitchFamily="50" charset="-128"/>
              </a:rPr>
              <a:t>2015</a:t>
            </a:r>
            <a:r>
              <a:rPr lang="ja-JP" altLang="en-US" sz="2400" dirty="0" err="1">
                <a:latin typeface="HGP創英角ﾎﾟｯﾌﾟ体" panose="040B0A00000000000000" pitchFamily="50" charset="-128"/>
                <a:ea typeface="HGP創英角ﾎﾟｯﾌﾟ体" panose="040B0A00000000000000" pitchFamily="50" charset="-128"/>
              </a:rPr>
              <a:t>、</a:t>
            </a:r>
            <a:r>
              <a:rPr lang="en-US" altLang="ja-JP" sz="2400" dirty="0">
                <a:latin typeface="HGP創英角ﾎﾟｯﾌﾟ体" panose="040B0A00000000000000" pitchFamily="50" charset="-128"/>
                <a:ea typeface="HGP創英角ﾎﾟｯﾌﾟ体" panose="040B0A00000000000000" pitchFamily="50" charset="-128"/>
              </a:rPr>
              <a:t>72</a:t>
            </a:r>
            <a:r>
              <a:rPr lang="ja-JP" altLang="en-US" sz="2400" dirty="0">
                <a:latin typeface="HGP創英角ﾎﾟｯﾌﾟ体" panose="040B0A00000000000000" pitchFamily="50" charset="-128"/>
                <a:ea typeface="HGP創英角ﾎﾟｯﾌﾟ体" panose="040B0A00000000000000" pitchFamily="50" charset="-128"/>
              </a:rPr>
              <a:t>頁。原資料は、小柳津信郎</a:t>
            </a:r>
            <a:r>
              <a:rPr lang="en-US" altLang="ja-JP" sz="2400" dirty="0">
                <a:latin typeface="HGP創英角ﾎﾟｯﾌﾟ体" panose="040B0A00000000000000" pitchFamily="50" charset="-128"/>
                <a:ea typeface="HGP創英角ﾎﾟｯﾌﾟ体" panose="040B0A00000000000000" pitchFamily="50" charset="-128"/>
              </a:rPr>
              <a:t>『</a:t>
            </a:r>
            <a:r>
              <a:rPr lang="ja-JP" altLang="en-US" sz="2400" dirty="0">
                <a:latin typeface="HGP創英角ﾎﾟｯﾌﾟ体" panose="040B0A00000000000000" pitchFamily="50" charset="-128"/>
                <a:ea typeface="HGP創英角ﾎﾟｯﾌﾟ体" panose="040B0A00000000000000" pitchFamily="50" charset="-128"/>
              </a:rPr>
              <a:t>近世賃金物価史史料</a:t>
            </a:r>
            <a:r>
              <a:rPr lang="en-US" altLang="ja-JP" sz="2400" dirty="0">
                <a:latin typeface="HGP創英角ﾎﾟｯﾌﾟ体" panose="040B0A00000000000000" pitchFamily="50" charset="-128"/>
                <a:ea typeface="HGP創英角ﾎﾟｯﾌﾟ体" panose="040B0A00000000000000" pitchFamily="50" charset="-128"/>
              </a:rPr>
              <a:t>』</a:t>
            </a:r>
            <a:r>
              <a:rPr lang="ja-JP" altLang="en-US" sz="2400" dirty="0" err="1">
                <a:latin typeface="HGP創英角ﾎﾟｯﾌﾟ体" panose="040B0A00000000000000" pitchFamily="50" charset="-128"/>
                <a:ea typeface="HGP創英角ﾎﾟｯﾌﾟ体" panose="040B0A00000000000000" pitchFamily="50" charset="-128"/>
              </a:rPr>
              <a:t>、</a:t>
            </a:r>
            <a:r>
              <a:rPr lang="ja-JP" altLang="en-US" sz="2400" dirty="0">
                <a:latin typeface="HGP創英角ﾎﾟｯﾌﾟ体" panose="040B0A00000000000000" pitchFamily="50" charset="-128"/>
                <a:ea typeface="HGP創英角ﾎﾟｯﾌﾟ体" panose="040B0A00000000000000" pitchFamily="50" charset="-128"/>
              </a:rPr>
              <a:t>成工社出版部）。</a:t>
            </a:r>
            <a:endParaRPr kumimoji="1" lang="ja-JP" altLang="en-US" sz="2400" dirty="0">
              <a:latin typeface="HGP創英角ﾎﾟｯﾌﾟ体" panose="040B0A00000000000000" pitchFamily="50" charset="-128"/>
              <a:ea typeface="HGP創英角ﾎﾟｯﾌﾟ体" panose="040B0A00000000000000" pitchFamily="50" charset="-128"/>
            </a:endParaRPr>
          </a:p>
        </p:txBody>
      </p:sp>
      <p:sp>
        <p:nvSpPr>
          <p:cNvPr id="4" name="スライド番号プレースホルダー 3"/>
          <p:cNvSpPr>
            <a:spLocks noGrp="1"/>
          </p:cNvSpPr>
          <p:nvPr>
            <p:ph type="sldNum" sz="quarter" idx="12"/>
          </p:nvPr>
        </p:nvSpPr>
        <p:spPr/>
        <p:txBody>
          <a:bodyPr/>
          <a:lstStyle/>
          <a:p>
            <a:pPr>
              <a:defRPr/>
            </a:pPr>
            <a:fld id="{C83AAA34-A09E-49AF-B73F-9B7EAD32BA08}" type="slidenum">
              <a:rPr lang="ja-JP" altLang="en-US" smtClean="0"/>
              <a:pPr>
                <a:defRPr/>
              </a:pPr>
              <a:t>23</a:t>
            </a:fld>
            <a:endParaRPr lang="ja-JP" altLang="en-US"/>
          </a:p>
        </p:txBody>
      </p:sp>
    </p:spTree>
    <p:extLst>
      <p:ext uri="{BB962C8B-B14F-4D97-AF65-F5344CB8AC3E}">
        <p14:creationId xmlns:p14="http://schemas.microsoft.com/office/powerpoint/2010/main" val="1391278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p:txBody>
          <a:bodyPr/>
          <a:lstStyle/>
          <a:p>
            <a:pPr eaLnBrk="1" hangingPunct="1"/>
            <a:r>
              <a:rPr lang="ja-JP" altLang="en-US" sz="4000" b="1">
                <a:solidFill>
                  <a:schemeClr val="bg1">
                    <a:lumMod val="75000"/>
                  </a:schemeClr>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つまり、･･････</a:t>
            </a:r>
          </a:p>
        </p:txBody>
      </p:sp>
      <p:sp>
        <p:nvSpPr>
          <p:cNvPr id="6147" name="Rectangle 3"/>
          <p:cNvSpPr>
            <a:spLocks noGrp="1"/>
          </p:cNvSpPr>
          <p:nvPr>
            <p:ph type="body" idx="1"/>
          </p:nvPr>
        </p:nvSpPr>
        <p:spPr/>
        <p:txBody>
          <a:bodyPr/>
          <a:lstStyle/>
          <a:p>
            <a:pPr marL="0" indent="0" eaLnBrk="1" hangingPunct="1">
              <a:buNone/>
            </a:pPr>
            <a:r>
              <a:rPr lang="ja-JP" altLang="en-US" sz="3600" dirty="0">
                <a:latin typeface="HGP創英角ﾎﾟｯﾌﾟ体" pitchFamily="50" charset="-128"/>
                <a:ea typeface="HGP創英角ﾎﾟｯﾌﾟ体" pitchFamily="50" charset="-128"/>
              </a:rPr>
              <a:t>大インフレーションが起きてしまった。</a:t>
            </a:r>
          </a:p>
          <a:p>
            <a:pPr marL="0" indent="0" eaLnBrk="1" hangingPunct="1">
              <a:buNone/>
            </a:pPr>
            <a:endParaRPr lang="ja-JP" altLang="en-US" sz="3600" dirty="0">
              <a:latin typeface="HGP創英角ﾎﾟｯﾌﾟ体" pitchFamily="50" charset="-128"/>
              <a:ea typeface="HGP創英角ﾎﾟｯﾌﾟ体" pitchFamily="50" charset="-128"/>
            </a:endParaRPr>
          </a:p>
          <a:p>
            <a:pPr marL="0" indent="0" eaLnBrk="1" hangingPunct="1">
              <a:buNone/>
            </a:pPr>
            <a:endParaRPr lang="ja-JP" altLang="en-US" sz="2800" dirty="0">
              <a:latin typeface="HGP創英角ﾎﾟｯﾌﾟ体" pitchFamily="50" charset="-128"/>
              <a:ea typeface="HGP創英角ﾎﾟｯﾌﾟ体" pitchFamily="50" charset="-128"/>
            </a:endParaRPr>
          </a:p>
          <a:p>
            <a:pPr marL="0" indent="0" eaLnBrk="1" hangingPunct="1">
              <a:buNone/>
            </a:pPr>
            <a:endParaRPr lang="ja-JP" altLang="en-US" sz="2800" dirty="0">
              <a:latin typeface="HGP創英角ﾎﾟｯﾌﾟ体" pitchFamily="50" charset="-128"/>
              <a:ea typeface="HGP創英角ﾎﾟｯﾌﾟ体" pitchFamily="50" charset="-128"/>
            </a:endParaRPr>
          </a:p>
          <a:p>
            <a:pPr eaLnBrk="1" hangingPunct="1">
              <a:buFont typeface="Wingdings" panose="05000000000000000000" pitchFamily="2" charset="2"/>
              <a:buChar char="l"/>
            </a:pPr>
            <a:r>
              <a:rPr lang="ja-JP" altLang="en-US" sz="2800" dirty="0">
                <a:latin typeface="HGP創英角ﾎﾟｯﾌﾟ体" pitchFamily="50" charset="-128"/>
                <a:ea typeface="HGP創英角ﾎﾟｯﾌﾟ体" pitchFamily="50" charset="-128"/>
              </a:rPr>
              <a:t>“公務員”的な固定給をもらっていた侍、とくに江戸の幕臣の生活苦は、大変だったらしい。</a:t>
            </a:r>
          </a:p>
          <a:p>
            <a:pPr eaLnBrk="1" hangingPunct="1">
              <a:buFont typeface="Wingdings" panose="05000000000000000000" pitchFamily="2" charset="2"/>
              <a:buChar char="l"/>
            </a:pPr>
            <a:r>
              <a:rPr lang="ja-JP" altLang="en-US" sz="2800" dirty="0">
                <a:latin typeface="HGP創英角ﾎﾟｯﾌﾟ体" pitchFamily="50" charset="-128"/>
                <a:ea typeface="HGP創英角ﾎﾟｯﾌﾟ体" pitchFamily="50" charset="-128"/>
              </a:rPr>
              <a:t>幕府の財政としても、困窮の度合いを強めた。</a:t>
            </a:r>
          </a:p>
          <a:p>
            <a:pPr marL="0" indent="0" eaLnBrk="1" hangingPunct="1">
              <a:buNone/>
            </a:pPr>
            <a:endParaRPr lang="ja-JP" altLang="en-US" sz="2800" dirty="0">
              <a:latin typeface="HGP創英角ﾎﾟｯﾌﾟ体" pitchFamily="50" charset="-128"/>
              <a:ea typeface="HGP創英角ﾎﾟｯﾌﾟ体" pitchFamily="50" charset="-128"/>
            </a:endParaRPr>
          </a:p>
        </p:txBody>
      </p:sp>
      <p:sp>
        <p:nvSpPr>
          <p:cNvPr id="2" name="スライド番号プレースホルダー 1"/>
          <p:cNvSpPr>
            <a:spLocks noGrp="1"/>
          </p:cNvSpPr>
          <p:nvPr>
            <p:ph type="sldNum" sz="quarter" idx="12"/>
          </p:nvPr>
        </p:nvSpPr>
        <p:spPr/>
        <p:txBody>
          <a:bodyPr/>
          <a:lstStyle/>
          <a:p>
            <a:pPr>
              <a:defRPr/>
            </a:pPr>
            <a:fld id="{C83AAA34-A09E-49AF-B73F-9B7EAD32BA08}" type="slidenum">
              <a:rPr lang="ja-JP" altLang="en-US" smtClean="0"/>
              <a:pPr>
                <a:defRPr/>
              </a:pPr>
              <a:t>24</a:t>
            </a:fld>
            <a:endParaRPr lang="ja-JP" altLang="en-US"/>
          </a:p>
        </p:txBody>
      </p:sp>
      <p:sp>
        <p:nvSpPr>
          <p:cNvPr id="3" name="上下矢印 2"/>
          <p:cNvSpPr/>
          <p:nvPr/>
        </p:nvSpPr>
        <p:spPr>
          <a:xfrm>
            <a:off x="3995936" y="2564904"/>
            <a:ext cx="536830" cy="108012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58844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6147">
                                            <p:txEl>
                                              <p:pRg st="4" end="4"/>
                                            </p:txEl>
                                          </p:spTgt>
                                        </p:tgtEl>
                                        <p:attrNameLst>
                                          <p:attrName>style.visibility</p:attrName>
                                        </p:attrNameLst>
                                      </p:cBhvr>
                                      <p:to>
                                        <p:strVal val="visible"/>
                                      </p:to>
                                    </p:set>
                                    <p:animEffect transition="in" filter="fade">
                                      <p:cBhvr>
                                        <p:cTn id="18" dur="500"/>
                                        <p:tgtEl>
                                          <p:spTgt spid="6147">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147">
                                            <p:txEl>
                                              <p:pRg st="5" end="5"/>
                                            </p:txEl>
                                          </p:spTgt>
                                        </p:tgtEl>
                                        <p:attrNameLst>
                                          <p:attrName>style.visibility</p:attrName>
                                        </p:attrNameLst>
                                      </p:cBhvr>
                                      <p:to>
                                        <p:strVal val="visible"/>
                                      </p:to>
                                    </p:set>
                                    <p:animEffect transition="in" filter="fade">
                                      <p:cBhvr>
                                        <p:cTn id="23" dur="500"/>
                                        <p:tgtEl>
                                          <p:spTgt spid="614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uiExpand="1" build="p"/>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solidFill>
                  <a:schemeClr val="bg1">
                    <a:lumMod val="75000"/>
                  </a:schemeClr>
                </a:solidFill>
                <a:effectLst>
                  <a:outerShdw blurRad="38100" dist="38100" dir="2700000" algn="tl">
                    <a:srgbClr val="000000">
                      <a:alpha val="43137"/>
                    </a:srgbClr>
                  </a:outerShdw>
                </a:effectLst>
                <a:latin typeface="HGP創英角ﾎﾟｯﾌﾟ体" panose="040B0A00000000000000" pitchFamily="50" charset="-128"/>
                <a:ea typeface="HGP創英角ﾎﾟｯﾌﾟ体" panose="040B0A00000000000000" pitchFamily="50" charset="-128"/>
              </a:rPr>
              <a:t>イギリスに帰国後、･･････</a:t>
            </a:r>
          </a:p>
        </p:txBody>
      </p:sp>
      <p:sp>
        <p:nvSpPr>
          <p:cNvPr id="3" name="コンテンツ プレースホルダー 2"/>
          <p:cNvSpPr>
            <a:spLocks noGrp="1"/>
          </p:cNvSpPr>
          <p:nvPr>
            <p:ph idx="1"/>
          </p:nvPr>
        </p:nvSpPr>
        <p:spPr>
          <a:xfrm>
            <a:off x="457200" y="1600200"/>
            <a:ext cx="8229600" cy="4709120"/>
          </a:xfrm>
        </p:spPr>
        <p:txBody>
          <a:bodyPr/>
          <a:lstStyle/>
          <a:p>
            <a:r>
              <a:rPr kumimoji="1" lang="ja-JP" altLang="en-US" sz="2800" dirty="0">
                <a:latin typeface="HGP創英角ﾎﾟｯﾌﾟ体" panose="040B0A00000000000000" pitchFamily="50" charset="-128"/>
                <a:ea typeface="HGP創英角ﾎﾟｯﾌﾟ体" panose="040B0A00000000000000" pitchFamily="50" charset="-128"/>
              </a:rPr>
              <a:t>オールコックは、大蔵省から呼び出しを受け、叱られている。</a:t>
            </a:r>
          </a:p>
          <a:p>
            <a:r>
              <a:rPr lang="ja-JP" altLang="en-US" sz="2800" dirty="0">
                <a:latin typeface="HGP創英角ﾎﾟｯﾌﾟ体" panose="040B0A00000000000000" pitchFamily="50" charset="-128"/>
                <a:ea typeface="HGP創英角ﾎﾟｯﾌﾟ体" panose="040B0A00000000000000" pitchFamily="50" charset="-128"/>
              </a:rPr>
              <a:t>“日本の主張の方が正しかったのに、それをあなたが捻じ曲げたせいで、日本経済は大混乱をきたしたのだ”といった内容。</a:t>
            </a:r>
          </a:p>
          <a:p>
            <a:pPr marL="0" indent="0">
              <a:buNone/>
            </a:pPr>
            <a:r>
              <a:rPr kumimoji="1" lang="ja-JP" altLang="en-US" sz="2400" dirty="0">
                <a:latin typeface="HGP創英角ﾎﾟｯﾌﾟ体" panose="040B0A00000000000000" pitchFamily="50" charset="-128"/>
                <a:ea typeface="HGP創英角ﾎﾟｯﾌﾟ体" panose="040B0A00000000000000" pitchFamily="50" charset="-128"/>
              </a:rPr>
              <a:t>（</a:t>
            </a:r>
            <a:r>
              <a:rPr kumimoji="1" lang="en-US" altLang="ja-JP" sz="2400" dirty="0">
                <a:latin typeface="HGP創英角ﾎﾟｯﾌﾟ体" panose="040B0A00000000000000" pitchFamily="50" charset="-128"/>
                <a:ea typeface="HGP創英角ﾎﾟｯﾌﾟ体" panose="040B0A00000000000000" pitchFamily="50" charset="-128"/>
              </a:rPr>
              <a:t>※</a:t>
            </a:r>
            <a:r>
              <a:rPr kumimoji="1" lang="ja-JP" altLang="en-US" sz="2400" dirty="0">
                <a:latin typeface="HGP創英角ﾎﾟｯﾌﾟ体" panose="040B0A00000000000000" pitchFamily="50" charset="-128"/>
                <a:ea typeface="HGP創英角ﾎﾟｯﾌﾟ体" panose="040B0A00000000000000" pitchFamily="50" charset="-128"/>
              </a:rPr>
              <a:t>金属価値と大幅に異なる、小判と一分銀の交換比率</a:t>
            </a:r>
            <a:r>
              <a:rPr lang="ja-JP" altLang="en-US" sz="2400" dirty="0">
                <a:latin typeface="HGP創英角ﾎﾟｯﾌﾟ体" panose="040B0A00000000000000" pitchFamily="50" charset="-128"/>
                <a:ea typeface="HGP創英角ﾎﾟｯﾌﾟ体" panose="040B0A00000000000000" pitchFamily="50" charset="-128"/>
              </a:rPr>
              <a:t>、すなわち、「一</a:t>
            </a:r>
            <a:r>
              <a:rPr kumimoji="1" lang="ja-JP" altLang="en-US" sz="2400" dirty="0">
                <a:latin typeface="HGP創英角ﾎﾟｯﾌﾟ体" panose="040B0A00000000000000" pitchFamily="50" charset="-128"/>
                <a:ea typeface="HGP創英角ﾎﾟｯﾌﾟ体" panose="040B0A00000000000000" pitchFamily="50" charset="-128"/>
              </a:rPr>
              <a:t>両小判＝一分銀</a:t>
            </a:r>
            <a:r>
              <a:rPr kumimoji="1" lang="en-US" altLang="ja-JP" sz="2400" dirty="0">
                <a:latin typeface="HGP創英角ﾎﾟｯﾌﾟ体" panose="040B0A00000000000000" pitchFamily="50" charset="-128"/>
                <a:ea typeface="HGP創英角ﾎﾟｯﾌﾟ体" panose="040B0A00000000000000" pitchFamily="50" charset="-128"/>
              </a:rPr>
              <a:t>×4</a:t>
            </a:r>
            <a:r>
              <a:rPr kumimoji="1" lang="ja-JP" altLang="en-US" sz="2400" dirty="0">
                <a:latin typeface="HGP創英角ﾎﾟｯﾌﾟ体" panose="040B0A00000000000000" pitchFamily="50" charset="-128"/>
                <a:ea typeface="HGP創英角ﾎﾟｯﾌﾟ体" panose="040B0A00000000000000" pitchFamily="50" charset="-128"/>
              </a:rPr>
              <a:t>枚」を日本がなしえたのは、幕府による金山・銀山の独占と偽造防止の強い国家統制があったから、といった主旨の説明も、そのときなされている。</a:t>
            </a:r>
          </a:p>
          <a:p>
            <a:pPr marL="0" indent="0">
              <a:buNone/>
            </a:pPr>
            <a:r>
              <a:rPr lang="en-US" altLang="ja-JP" sz="2400" dirty="0">
                <a:latin typeface="HGP創英角ﾎﾟｯﾌﾟ体" panose="040B0A00000000000000" pitchFamily="50" charset="-128"/>
                <a:ea typeface="HGP創英角ﾎﾟｯﾌﾟ体" panose="040B0A00000000000000" pitchFamily="50" charset="-128"/>
              </a:rPr>
              <a:t>※</a:t>
            </a:r>
            <a:r>
              <a:rPr lang="ja-JP" altLang="en-US" sz="2400" dirty="0">
                <a:latin typeface="HGP創英角ﾎﾟｯﾌﾟ体" panose="040B0A00000000000000" pitchFamily="50" charset="-128"/>
                <a:ea typeface="HGP創英角ﾎﾟｯﾌﾟ体" panose="040B0A00000000000000" pitchFamily="50" charset="-128"/>
              </a:rPr>
              <a:t>）本スライドは、飯田泰之（</a:t>
            </a:r>
            <a:r>
              <a:rPr lang="en-US" altLang="ja-JP" sz="2400" dirty="0">
                <a:latin typeface="HGP創英角ﾎﾟｯﾌﾟ体" panose="040B0A00000000000000" pitchFamily="50" charset="-128"/>
                <a:ea typeface="HGP創英角ﾎﾟｯﾌﾟ体" panose="040B0A00000000000000" pitchFamily="50" charset="-128"/>
              </a:rPr>
              <a:t>2007</a:t>
            </a:r>
            <a:r>
              <a:rPr lang="ja-JP" altLang="en-US" sz="2400" dirty="0">
                <a:latin typeface="HGP創英角ﾎﾟｯﾌﾟ体" panose="040B0A00000000000000" pitchFamily="50" charset="-128"/>
                <a:ea typeface="HGP創英角ﾎﾟｯﾌﾟ体" panose="040B0A00000000000000" pitchFamily="50" charset="-128"/>
              </a:rPr>
              <a:t>）、</a:t>
            </a:r>
            <a:r>
              <a:rPr lang="en-US" altLang="ja-JP" sz="2400" dirty="0">
                <a:latin typeface="HGP創英角ﾎﾟｯﾌﾟ体" panose="040B0A00000000000000" pitchFamily="50" charset="-128"/>
                <a:ea typeface="HGP創英角ﾎﾟｯﾌﾟ体" panose="040B0A00000000000000" pitchFamily="50" charset="-128"/>
              </a:rPr>
              <a:t>124-125</a:t>
            </a:r>
            <a:r>
              <a:rPr lang="ja-JP" altLang="en-US" sz="2400" dirty="0">
                <a:latin typeface="HGP創英角ﾎﾟｯﾌﾟ体" panose="040B0A00000000000000" pitchFamily="50" charset="-128"/>
                <a:ea typeface="HGP創英角ﾎﾟｯﾌﾟ体" panose="040B0A00000000000000" pitchFamily="50" charset="-128"/>
              </a:rPr>
              <a:t>より、前田作成。</a:t>
            </a:r>
            <a:endParaRPr kumimoji="1" lang="ja-JP" altLang="en-US" sz="2400" dirty="0">
              <a:latin typeface="HGP創英角ﾎﾟｯﾌﾟ体" panose="040B0A00000000000000" pitchFamily="50" charset="-128"/>
              <a:ea typeface="HGP創英角ﾎﾟｯﾌﾟ体" panose="040B0A00000000000000" pitchFamily="50" charset="-128"/>
            </a:endParaRPr>
          </a:p>
        </p:txBody>
      </p:sp>
      <p:sp>
        <p:nvSpPr>
          <p:cNvPr id="4" name="スライド番号プレースホルダー 3"/>
          <p:cNvSpPr>
            <a:spLocks noGrp="1"/>
          </p:cNvSpPr>
          <p:nvPr>
            <p:ph type="sldNum" sz="quarter" idx="12"/>
          </p:nvPr>
        </p:nvSpPr>
        <p:spPr/>
        <p:txBody>
          <a:bodyPr/>
          <a:lstStyle/>
          <a:p>
            <a:pPr>
              <a:defRPr/>
            </a:pPr>
            <a:fld id="{C83AAA34-A09E-49AF-B73F-9B7EAD32BA08}" type="slidenum">
              <a:rPr lang="ja-JP" altLang="en-US" smtClean="0"/>
              <a:pPr>
                <a:defRPr/>
              </a:pPr>
              <a:t>25</a:t>
            </a:fld>
            <a:endParaRPr lang="ja-JP" altLang="en-US"/>
          </a:p>
        </p:txBody>
      </p:sp>
    </p:spTree>
    <p:extLst>
      <p:ext uri="{BB962C8B-B14F-4D97-AF65-F5344CB8AC3E}">
        <p14:creationId xmlns:p14="http://schemas.microsoft.com/office/powerpoint/2010/main" val="39326002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参考資料・サイト</a:t>
            </a:r>
          </a:p>
        </p:txBody>
      </p:sp>
      <p:sp>
        <p:nvSpPr>
          <p:cNvPr id="3" name="コンテンツ プレースホルダー 2"/>
          <p:cNvSpPr>
            <a:spLocks noGrp="1"/>
          </p:cNvSpPr>
          <p:nvPr>
            <p:ph idx="1"/>
          </p:nvPr>
        </p:nvSpPr>
        <p:spPr>
          <a:xfrm>
            <a:off x="457200" y="1268760"/>
            <a:ext cx="8229600" cy="4857403"/>
          </a:xfrm>
        </p:spPr>
        <p:txBody>
          <a:bodyPr/>
          <a:lstStyle/>
          <a:p>
            <a:pPr>
              <a:buFont typeface="Wingdings" panose="05000000000000000000" pitchFamily="2" charset="2"/>
              <a:buChar char="l"/>
            </a:pPr>
            <a:r>
              <a:rPr lang="ja-JP" altLang="en-US" sz="2400" dirty="0"/>
              <a:t>飯田泰之（</a:t>
            </a:r>
            <a:r>
              <a:rPr lang="en-US" altLang="ja-JP" sz="2400" dirty="0"/>
              <a:t>2007</a:t>
            </a:r>
            <a:r>
              <a:rPr lang="ja-JP" altLang="en-US" sz="2400" dirty="0"/>
              <a:t>）</a:t>
            </a:r>
            <a:r>
              <a:rPr lang="en-US" altLang="ja-JP" sz="2400" dirty="0"/>
              <a:t>『</a:t>
            </a:r>
            <a:r>
              <a:rPr lang="ja-JP" altLang="en-US" sz="2400" dirty="0"/>
              <a:t>歴史が教えるマネーの理論</a:t>
            </a:r>
            <a:r>
              <a:rPr lang="en-US" altLang="ja-JP" sz="2400" dirty="0"/>
              <a:t>』</a:t>
            </a:r>
            <a:r>
              <a:rPr lang="ja-JP" altLang="en-US" sz="2400" dirty="0"/>
              <a:t>ダイヤモンド社、</a:t>
            </a:r>
            <a:r>
              <a:rPr lang="en-US" altLang="ja-JP" sz="2400" dirty="0"/>
              <a:t>116-125</a:t>
            </a:r>
            <a:r>
              <a:rPr lang="ja-JP" altLang="en-US" sz="2400" dirty="0"/>
              <a:t>頁。</a:t>
            </a:r>
          </a:p>
          <a:p>
            <a:pPr>
              <a:buFont typeface="Wingdings" panose="05000000000000000000" pitchFamily="2" charset="2"/>
              <a:buChar char="l"/>
            </a:pPr>
            <a:r>
              <a:rPr lang="ja-JP" altLang="en-US" sz="2400" dirty="0"/>
              <a:t>飯田泰之（</a:t>
            </a:r>
            <a:r>
              <a:rPr lang="en-US" altLang="ja-JP" sz="2400" dirty="0"/>
              <a:t>2016</a:t>
            </a:r>
            <a:r>
              <a:rPr lang="ja-JP" altLang="en-US" sz="2400" dirty="0"/>
              <a:t>）「金流出とインフレ　経済無知で苦しんだ幕府」</a:t>
            </a:r>
            <a:r>
              <a:rPr lang="en-US" altLang="ja-JP" sz="2400" dirty="0"/>
              <a:t>『</a:t>
            </a:r>
            <a:r>
              <a:rPr lang="ja-JP" altLang="en-US" sz="2400" dirty="0"/>
              <a:t>週刊　東洋経済</a:t>
            </a:r>
            <a:r>
              <a:rPr lang="en-US" altLang="ja-JP" sz="2400" dirty="0"/>
              <a:t>』6</a:t>
            </a:r>
            <a:r>
              <a:rPr lang="ja-JP" altLang="en-US" sz="2400" dirty="0"/>
              <a:t>月</a:t>
            </a:r>
            <a:r>
              <a:rPr lang="en-US" altLang="ja-JP" sz="2400" dirty="0"/>
              <a:t>18</a:t>
            </a:r>
            <a:r>
              <a:rPr lang="ja-JP" altLang="en-US" sz="2400" dirty="0"/>
              <a:t>日号、</a:t>
            </a:r>
            <a:r>
              <a:rPr lang="en-US" altLang="ja-JP" sz="2400" dirty="0"/>
              <a:t>82-83</a:t>
            </a:r>
            <a:r>
              <a:rPr lang="ja-JP" altLang="en-US" sz="2400" dirty="0"/>
              <a:t>頁。</a:t>
            </a:r>
          </a:p>
          <a:p>
            <a:pPr>
              <a:buFont typeface="Wingdings" panose="05000000000000000000" pitchFamily="2" charset="2"/>
              <a:buChar char="l"/>
            </a:pPr>
            <a:r>
              <a:rPr lang="ja-JP" altLang="en-US" sz="2400" dirty="0"/>
              <a:t>小野一一郎（</a:t>
            </a:r>
            <a:r>
              <a:rPr lang="en-US" altLang="ja-JP" sz="2400" dirty="0"/>
              <a:t>2001</a:t>
            </a:r>
            <a:r>
              <a:rPr lang="ja-JP" altLang="en-US" sz="2400" dirty="0"/>
              <a:t>）</a:t>
            </a:r>
            <a:r>
              <a:rPr lang="en-US" altLang="ja-JP" sz="2400" dirty="0"/>
              <a:t>『</a:t>
            </a:r>
            <a:r>
              <a:rPr lang="ja-JP" altLang="en-US" sz="2400" dirty="0"/>
              <a:t>近代日本幣制と東アジア銀貨圏</a:t>
            </a:r>
            <a:r>
              <a:rPr lang="en-US" altLang="ja-JP" sz="2400" dirty="0"/>
              <a:t>―</a:t>
            </a:r>
            <a:r>
              <a:rPr lang="ja-JP" altLang="en-US" sz="2400" dirty="0"/>
              <a:t>円とメキシコドル </a:t>
            </a:r>
            <a:r>
              <a:rPr lang="en-US" altLang="ja-JP" sz="2400" dirty="0"/>
              <a:t>』 </a:t>
            </a:r>
            <a:r>
              <a:rPr lang="ja-JP" altLang="en-US" sz="2400" dirty="0"/>
              <a:t>ミネルヴァ書房（小野一一郎著作集、①）。</a:t>
            </a:r>
            <a:endParaRPr lang="en-US" altLang="ja-JP" sz="2400" dirty="0"/>
          </a:p>
          <a:p>
            <a:pPr>
              <a:buFont typeface="Wingdings" panose="05000000000000000000" pitchFamily="2" charset="2"/>
              <a:buChar char="l"/>
            </a:pPr>
            <a:r>
              <a:rPr lang="ja-JP" altLang="en-US" sz="2400" dirty="0"/>
              <a:t>川崎市市民ミュージアム・ホームページ、「漫画資料コレクション」、</a:t>
            </a:r>
            <a:r>
              <a:rPr lang="en-US" altLang="ja-JP" sz="2400" dirty="0"/>
              <a:t>2018</a:t>
            </a:r>
            <a:r>
              <a:rPr lang="ja-JP" altLang="en-US" sz="2400" dirty="0"/>
              <a:t>年</a:t>
            </a:r>
            <a:r>
              <a:rPr lang="en-US" altLang="ja-JP" sz="2400" dirty="0"/>
              <a:t>4</a:t>
            </a:r>
            <a:r>
              <a:rPr lang="ja-JP" altLang="en-US" sz="2400" dirty="0"/>
              <a:t>月</a:t>
            </a:r>
            <a:r>
              <a:rPr lang="en-US" altLang="ja-JP" sz="2400" dirty="0"/>
              <a:t>20</a:t>
            </a:r>
            <a:r>
              <a:rPr lang="ja-JP" altLang="en-US" sz="2400" dirty="0"/>
              <a:t>日アクセス。</a:t>
            </a:r>
          </a:p>
          <a:p>
            <a:pPr marL="0" indent="0" latinLnBrk="1">
              <a:buNone/>
            </a:pPr>
            <a:r>
              <a:rPr lang="ja-JP" altLang="en-US" sz="2400" dirty="0"/>
              <a:t>　　（</a:t>
            </a:r>
            <a:r>
              <a:rPr lang="en-US" altLang="ja-JP" sz="2400" dirty="0"/>
              <a:t>https://</a:t>
            </a:r>
            <a:r>
              <a:rPr lang="en-US" altLang="ja-JP" sz="2400" dirty="0" err="1"/>
              <a:t>kawasaki.iri-project.org</a:t>
            </a:r>
            <a:r>
              <a:rPr lang="en-US" altLang="ja-JP" sz="2400" dirty="0"/>
              <a:t>/content/?</a:t>
            </a:r>
            <a:r>
              <a:rPr lang="en-US" altLang="ja-JP" sz="2400" dirty="0" err="1"/>
              <a:t>doi</a:t>
            </a:r>
            <a:r>
              <a:rPr lang="en-US" altLang="ja-JP" sz="2400" dirty="0"/>
              <a:t>=0447544/018</a:t>
            </a:r>
            <a:endParaRPr lang="ja-JP" altLang="en-US" sz="2400" dirty="0"/>
          </a:p>
          <a:p>
            <a:pPr marL="0" indent="0" latinLnBrk="1">
              <a:buNone/>
            </a:pPr>
            <a:r>
              <a:rPr lang="ja-JP" altLang="en-US" sz="2400" dirty="0"/>
              <a:t>　　　</a:t>
            </a:r>
            <a:r>
              <a:rPr lang="en-US" altLang="ja-JP" sz="2400" dirty="0"/>
              <a:t>00000HH</a:t>
            </a:r>
            <a:r>
              <a:rPr lang="ja-JP" altLang="en-US" sz="2400" dirty="0"/>
              <a:t>）</a:t>
            </a:r>
          </a:p>
          <a:p>
            <a:pPr>
              <a:buFont typeface="Wingdings" panose="05000000000000000000" pitchFamily="2" charset="2"/>
              <a:buChar char="l"/>
            </a:pPr>
            <a:r>
              <a:rPr lang="ja-JP" altLang="en-US" sz="2400" dirty="0"/>
              <a:t>佐藤雅美（</a:t>
            </a:r>
            <a:r>
              <a:rPr lang="en-US" altLang="ja-JP" sz="2400" dirty="0"/>
              <a:t>2003</a:t>
            </a:r>
            <a:r>
              <a:rPr lang="ja-JP" altLang="en-US" sz="2400" dirty="0"/>
              <a:t>）</a:t>
            </a:r>
            <a:r>
              <a:rPr lang="en-US" altLang="ja-JP" sz="2400" dirty="0"/>
              <a:t>『</a:t>
            </a:r>
            <a:r>
              <a:rPr lang="ja-JP" altLang="en-US" sz="2400" dirty="0"/>
              <a:t>大君の通貨</a:t>
            </a:r>
            <a:r>
              <a:rPr lang="en-US" altLang="ja-JP" sz="2400" dirty="0"/>
              <a:t>―</a:t>
            </a:r>
            <a:r>
              <a:rPr lang="ja-JP" altLang="en-US" sz="2400" dirty="0"/>
              <a:t>幕末「円ドル」戦争</a:t>
            </a:r>
            <a:r>
              <a:rPr lang="en-US" altLang="ja-JP" sz="2400" dirty="0"/>
              <a:t>』</a:t>
            </a:r>
            <a:r>
              <a:rPr lang="ja-JP" altLang="en-US" sz="2400" dirty="0"/>
              <a:t>文春文庫。</a:t>
            </a:r>
          </a:p>
          <a:p>
            <a:pPr marL="0" indent="0">
              <a:buNone/>
            </a:pPr>
            <a:r>
              <a:rPr lang="ja-JP" altLang="en-US" sz="2400" dirty="0"/>
              <a:t>　　</a:t>
            </a:r>
            <a:endParaRPr lang="en-US" altLang="ja-JP" dirty="0"/>
          </a:p>
          <a:p>
            <a:pPr>
              <a:buFont typeface="Wingdings" panose="05000000000000000000" pitchFamily="2" charset="2"/>
              <a:buChar char="l"/>
            </a:pPr>
            <a:endParaRPr lang="ja-JP" altLang="en-US" dirty="0"/>
          </a:p>
        </p:txBody>
      </p:sp>
      <p:sp>
        <p:nvSpPr>
          <p:cNvPr id="4" name="スライド番号プレースホルダー 3"/>
          <p:cNvSpPr>
            <a:spLocks noGrp="1"/>
          </p:cNvSpPr>
          <p:nvPr>
            <p:ph type="sldNum" sz="quarter" idx="12"/>
          </p:nvPr>
        </p:nvSpPr>
        <p:spPr/>
        <p:txBody>
          <a:bodyPr/>
          <a:lstStyle/>
          <a:p>
            <a:pPr>
              <a:defRPr/>
            </a:pPr>
            <a:fld id="{C83AAA34-A09E-49AF-B73F-9B7EAD32BA08}" type="slidenum">
              <a:rPr lang="ja-JP" altLang="en-US" smtClean="0"/>
              <a:pPr>
                <a:defRPr/>
              </a:pPr>
              <a:t>26</a:t>
            </a:fld>
            <a:endParaRPr lang="ja-JP" altLang="en-US"/>
          </a:p>
        </p:txBody>
      </p:sp>
    </p:spTree>
    <p:extLst>
      <p:ext uri="{BB962C8B-B14F-4D97-AF65-F5344CB8AC3E}">
        <p14:creationId xmlns:p14="http://schemas.microsoft.com/office/powerpoint/2010/main" val="12390243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参考資料・サイト</a:t>
            </a:r>
          </a:p>
        </p:txBody>
      </p:sp>
      <p:sp>
        <p:nvSpPr>
          <p:cNvPr id="3" name="コンテンツ プレースホルダー 2"/>
          <p:cNvSpPr>
            <a:spLocks noGrp="1"/>
          </p:cNvSpPr>
          <p:nvPr>
            <p:ph idx="1"/>
          </p:nvPr>
        </p:nvSpPr>
        <p:spPr>
          <a:xfrm>
            <a:off x="457200" y="1268760"/>
            <a:ext cx="8229600" cy="4857403"/>
          </a:xfrm>
        </p:spPr>
        <p:txBody>
          <a:bodyPr/>
          <a:lstStyle/>
          <a:p>
            <a:pPr>
              <a:buFont typeface="Wingdings" panose="05000000000000000000" pitchFamily="2" charset="2"/>
              <a:buChar char="l"/>
            </a:pPr>
            <a:r>
              <a:rPr lang="ja-JP" altLang="en-US" sz="2400" dirty="0"/>
              <a:t>造幣局ホームページ、「貨幣</a:t>
            </a:r>
            <a:r>
              <a:rPr lang="en-US" altLang="ja-JP" sz="2400" dirty="0"/>
              <a:t>Q</a:t>
            </a:r>
            <a:r>
              <a:rPr lang="ja-JP" altLang="en-US" sz="2400" dirty="0"/>
              <a:t>＆</a:t>
            </a:r>
            <a:r>
              <a:rPr lang="en-US" altLang="ja-JP" sz="2400" dirty="0"/>
              <a:t>A</a:t>
            </a:r>
            <a:r>
              <a:rPr lang="ja-JP" altLang="en-US" sz="2400" dirty="0"/>
              <a:t>」、</a:t>
            </a:r>
            <a:r>
              <a:rPr lang="en-US" altLang="ja-JP" sz="2400" dirty="0"/>
              <a:t>2018</a:t>
            </a:r>
            <a:r>
              <a:rPr lang="ja-JP" altLang="en-US" sz="2400" dirty="0"/>
              <a:t>年</a:t>
            </a:r>
            <a:r>
              <a:rPr lang="en-US" altLang="ja-JP" sz="2400" dirty="0"/>
              <a:t>4</a:t>
            </a:r>
            <a:r>
              <a:rPr lang="ja-JP" altLang="en-US" sz="2400" dirty="0"/>
              <a:t>月</a:t>
            </a:r>
            <a:r>
              <a:rPr lang="en-US" altLang="ja-JP" sz="2400" dirty="0"/>
              <a:t>20</a:t>
            </a:r>
            <a:r>
              <a:rPr lang="ja-JP" altLang="en-US" sz="2400" dirty="0"/>
              <a:t>日アクセス。</a:t>
            </a:r>
          </a:p>
          <a:p>
            <a:pPr marL="0" indent="0">
              <a:buNone/>
            </a:pPr>
            <a:r>
              <a:rPr lang="ja-JP" altLang="en-US" sz="2400" dirty="0"/>
              <a:t>　　（</a:t>
            </a:r>
            <a:r>
              <a:rPr lang="en-US" altLang="ja-JP" sz="2400" dirty="0"/>
              <a:t>https://</a:t>
            </a:r>
            <a:r>
              <a:rPr lang="en-US" altLang="ja-JP" sz="2400" dirty="0" err="1"/>
              <a:t>www.mint.go.jp</a:t>
            </a:r>
            <a:r>
              <a:rPr lang="en-US" altLang="ja-JP" sz="2400" dirty="0"/>
              <a:t>/</a:t>
            </a:r>
            <a:r>
              <a:rPr lang="en-US" altLang="ja-JP" sz="2400" dirty="0" err="1"/>
              <a:t>faq</a:t>
            </a:r>
            <a:r>
              <a:rPr lang="en-US" altLang="ja-JP" sz="2400" dirty="0"/>
              <a:t>-list/faq_coin#faq4</a:t>
            </a:r>
            <a:r>
              <a:rPr lang="ja-JP" altLang="en-US" sz="2400" dirty="0"/>
              <a:t>）</a:t>
            </a:r>
          </a:p>
          <a:p>
            <a:pPr>
              <a:buFont typeface="Wingdings" panose="05000000000000000000" pitchFamily="2" charset="2"/>
              <a:buChar char="l"/>
            </a:pPr>
            <a:r>
              <a:rPr lang="ja-JP" altLang="en-US" sz="2400" dirty="0"/>
              <a:t>造幣局ホームページ、「現在製造している貨幣」、</a:t>
            </a:r>
            <a:r>
              <a:rPr lang="en-US" altLang="ja-JP" sz="2400" dirty="0"/>
              <a:t>2018</a:t>
            </a:r>
            <a:r>
              <a:rPr lang="ja-JP" altLang="en-US" sz="2400" dirty="0"/>
              <a:t>年</a:t>
            </a:r>
            <a:r>
              <a:rPr lang="en-US" altLang="ja-JP" sz="2400" dirty="0"/>
              <a:t>4</a:t>
            </a:r>
            <a:r>
              <a:rPr lang="ja-JP" altLang="en-US" sz="2400" dirty="0"/>
              <a:t>月</a:t>
            </a:r>
            <a:r>
              <a:rPr lang="en-US" altLang="ja-JP" sz="2400" dirty="0"/>
              <a:t>20</a:t>
            </a:r>
            <a:r>
              <a:rPr lang="ja-JP" altLang="en-US" sz="2400" dirty="0"/>
              <a:t>日アクセス。</a:t>
            </a:r>
          </a:p>
          <a:p>
            <a:pPr marL="0" indent="0" latinLnBrk="1">
              <a:buNone/>
            </a:pPr>
            <a:r>
              <a:rPr lang="ja-JP" altLang="en-US" sz="2400" dirty="0"/>
              <a:t>　　（</a:t>
            </a:r>
            <a:r>
              <a:rPr lang="en-US" altLang="ja-JP" sz="2400" dirty="0"/>
              <a:t>https://</a:t>
            </a:r>
            <a:r>
              <a:rPr lang="en-US" altLang="ja-JP" sz="2400" dirty="0" err="1"/>
              <a:t>www.mint.go.jp</a:t>
            </a:r>
            <a:r>
              <a:rPr lang="en-US" altLang="ja-JP" sz="2400" dirty="0"/>
              <a:t>/operations/production/operations_</a:t>
            </a:r>
            <a:endParaRPr lang="ja-JP" altLang="en-US" sz="2400" dirty="0"/>
          </a:p>
          <a:p>
            <a:pPr marL="0" indent="0" latinLnBrk="1">
              <a:buNone/>
            </a:pPr>
            <a:r>
              <a:rPr lang="ja-JP" altLang="en-US" sz="2400" dirty="0"/>
              <a:t>　　　</a:t>
            </a:r>
            <a:r>
              <a:rPr lang="en-US" altLang="ja-JP" sz="2400" dirty="0"/>
              <a:t>coin_presently-minted.html</a:t>
            </a:r>
            <a:r>
              <a:rPr lang="ja-JP" altLang="en-US" sz="2400" dirty="0"/>
              <a:t>）</a:t>
            </a:r>
          </a:p>
          <a:p>
            <a:pPr marL="0" indent="0" latinLnBrk="1">
              <a:buNone/>
            </a:pPr>
            <a:endParaRPr lang="ja-JP" altLang="en-US" sz="2400" dirty="0"/>
          </a:p>
          <a:p>
            <a:pPr marL="0" indent="0">
              <a:buNone/>
            </a:pPr>
            <a:endParaRPr lang="en-US" altLang="ja-JP" dirty="0"/>
          </a:p>
          <a:p>
            <a:pPr>
              <a:buFont typeface="Wingdings" panose="05000000000000000000" pitchFamily="2" charset="2"/>
              <a:buChar char="l"/>
            </a:pPr>
            <a:endParaRPr lang="ja-JP" altLang="en-US" dirty="0"/>
          </a:p>
        </p:txBody>
      </p:sp>
      <p:sp>
        <p:nvSpPr>
          <p:cNvPr id="4" name="スライド番号プレースホルダー 3"/>
          <p:cNvSpPr>
            <a:spLocks noGrp="1"/>
          </p:cNvSpPr>
          <p:nvPr>
            <p:ph type="sldNum" sz="quarter" idx="12"/>
          </p:nvPr>
        </p:nvSpPr>
        <p:spPr/>
        <p:txBody>
          <a:bodyPr/>
          <a:lstStyle/>
          <a:p>
            <a:pPr>
              <a:defRPr/>
            </a:pPr>
            <a:fld id="{C83AAA34-A09E-49AF-B73F-9B7EAD32BA08}" type="slidenum">
              <a:rPr lang="ja-JP" altLang="en-US" smtClean="0"/>
              <a:pPr>
                <a:defRPr/>
              </a:pPr>
              <a:t>27</a:t>
            </a:fld>
            <a:endParaRPr lang="ja-JP" altLang="en-US"/>
          </a:p>
        </p:txBody>
      </p:sp>
    </p:spTree>
    <p:extLst>
      <p:ext uri="{BB962C8B-B14F-4D97-AF65-F5344CB8AC3E}">
        <p14:creationId xmlns:p14="http://schemas.microsoft.com/office/powerpoint/2010/main" val="26021157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参考資料・サイト</a:t>
            </a:r>
          </a:p>
        </p:txBody>
      </p:sp>
      <p:sp>
        <p:nvSpPr>
          <p:cNvPr id="3" name="コンテンツ プレースホルダー 2"/>
          <p:cNvSpPr>
            <a:spLocks noGrp="1"/>
          </p:cNvSpPr>
          <p:nvPr>
            <p:ph idx="1"/>
          </p:nvPr>
        </p:nvSpPr>
        <p:spPr>
          <a:xfrm>
            <a:off x="457200" y="1268760"/>
            <a:ext cx="8229600" cy="4857403"/>
          </a:xfrm>
        </p:spPr>
        <p:txBody>
          <a:bodyPr/>
          <a:lstStyle/>
          <a:p>
            <a:pPr>
              <a:buFont typeface="Wingdings" panose="05000000000000000000" pitchFamily="2" charset="2"/>
              <a:buChar char="l"/>
            </a:pPr>
            <a:r>
              <a:rPr lang="ja-JP" altLang="en-US" sz="2400" dirty="0"/>
              <a:t>フリー写真素材 フォトック・ホームページ、</a:t>
            </a:r>
            <a:r>
              <a:rPr lang="en-US" altLang="ja-JP" sz="2400" dirty="0"/>
              <a:t>2018</a:t>
            </a:r>
            <a:r>
              <a:rPr lang="ja-JP" altLang="en-US" sz="2400" dirty="0"/>
              <a:t>年</a:t>
            </a:r>
            <a:r>
              <a:rPr lang="en-US" altLang="ja-JP" sz="2400" dirty="0"/>
              <a:t>4</a:t>
            </a:r>
            <a:r>
              <a:rPr lang="ja-JP" altLang="en-US" sz="2400" dirty="0"/>
              <a:t>月</a:t>
            </a:r>
            <a:r>
              <a:rPr lang="en-US" altLang="ja-JP" sz="2400" dirty="0"/>
              <a:t>20</a:t>
            </a:r>
            <a:r>
              <a:rPr lang="ja-JP" altLang="en-US" sz="2400" dirty="0"/>
              <a:t>日アクセス。</a:t>
            </a:r>
          </a:p>
          <a:p>
            <a:pPr marL="0" indent="0" latinLnBrk="1">
              <a:buNone/>
            </a:pPr>
            <a:r>
              <a:rPr lang="ja-JP" altLang="en-US" sz="2400" dirty="0"/>
              <a:t>　（</a:t>
            </a:r>
            <a:r>
              <a:rPr lang="en-US" altLang="ja-JP" sz="2400" dirty="0"/>
              <a:t>https://</a:t>
            </a:r>
            <a:r>
              <a:rPr lang="en-US" altLang="ja-JP" sz="2400" dirty="0" err="1"/>
              <a:t>www.photock.jp</a:t>
            </a:r>
            <a:r>
              <a:rPr lang="en-US" altLang="ja-JP" sz="2400" dirty="0"/>
              <a:t>/photo/middle/phot</a:t>
            </a:r>
            <a:endParaRPr lang="ja-JP" altLang="en-US" sz="2400" dirty="0"/>
          </a:p>
          <a:p>
            <a:pPr marL="0" indent="0" latinLnBrk="1">
              <a:buNone/>
            </a:pPr>
            <a:r>
              <a:rPr lang="ja-JP" altLang="en-US" sz="2400" dirty="0"/>
              <a:t>　　</a:t>
            </a:r>
            <a:r>
              <a:rPr lang="en-US" altLang="ja-JP" sz="2400" dirty="0"/>
              <a:t>o0000-3681.jpg</a:t>
            </a:r>
            <a:r>
              <a:rPr lang="ja-JP" altLang="en-US" sz="2400" dirty="0"/>
              <a:t>）</a:t>
            </a:r>
          </a:p>
          <a:p>
            <a:pPr>
              <a:buFont typeface="Wingdings" panose="05000000000000000000" pitchFamily="2" charset="2"/>
              <a:buChar char="l"/>
            </a:pPr>
            <a:r>
              <a:rPr lang="ja-JP" altLang="en-US" sz="2400" dirty="0" err="1"/>
              <a:t>ゆん</a:t>
            </a:r>
            <a:r>
              <a:rPr lang="ja-JP" altLang="en-US" sz="2400" dirty="0"/>
              <a:t>フリー写真素材集、</a:t>
            </a:r>
            <a:r>
              <a:rPr lang="en-US" altLang="ja-JP" sz="2400" dirty="0"/>
              <a:t>2018</a:t>
            </a:r>
            <a:r>
              <a:rPr lang="ja-JP" altLang="en-US" sz="2400" dirty="0"/>
              <a:t>年</a:t>
            </a:r>
            <a:r>
              <a:rPr lang="en-US" altLang="ja-JP" sz="2400" dirty="0"/>
              <a:t>4</a:t>
            </a:r>
            <a:r>
              <a:rPr lang="ja-JP" altLang="en-US" sz="2400" dirty="0"/>
              <a:t>月</a:t>
            </a:r>
            <a:r>
              <a:rPr lang="en-US" altLang="ja-JP" sz="2400" dirty="0"/>
              <a:t>20</a:t>
            </a:r>
            <a:r>
              <a:rPr lang="ja-JP" altLang="en-US" sz="2400" dirty="0"/>
              <a:t>日アクセス。</a:t>
            </a:r>
          </a:p>
          <a:p>
            <a:pPr marL="0" indent="0">
              <a:buNone/>
            </a:pPr>
            <a:r>
              <a:rPr lang="ja-JP" altLang="en-US" sz="2400" dirty="0"/>
              <a:t>　　（</a:t>
            </a:r>
            <a:r>
              <a:rPr lang="en-US" altLang="ja-JP" sz="2400" dirty="0"/>
              <a:t>http://</a:t>
            </a:r>
            <a:r>
              <a:rPr lang="en-US" altLang="ja-JP" sz="2400" dirty="0" err="1"/>
              <a:t>www.yunphoto.net</a:t>
            </a:r>
            <a:r>
              <a:rPr lang="en-US" altLang="ja-JP" sz="2400" dirty="0"/>
              <a:t>/</a:t>
            </a:r>
            <a:r>
              <a:rPr lang="en-US" altLang="ja-JP" sz="2400" dirty="0" err="1"/>
              <a:t>jp</a:t>
            </a:r>
            <a:r>
              <a:rPr lang="en-US" altLang="ja-JP" sz="2400" dirty="0"/>
              <a:t>/</a:t>
            </a:r>
            <a:r>
              <a:rPr lang="en-US" altLang="ja-JP" sz="2400" dirty="0" err="1"/>
              <a:t>photobase</a:t>
            </a:r>
            <a:r>
              <a:rPr lang="en-US" altLang="ja-JP" sz="2400" dirty="0"/>
              <a:t>/yp17404.html</a:t>
            </a:r>
            <a:r>
              <a:rPr lang="ja-JP" altLang="en-US" sz="2400" dirty="0"/>
              <a:t>）</a:t>
            </a:r>
          </a:p>
          <a:p>
            <a:pPr>
              <a:buFont typeface="Wingdings" panose="05000000000000000000" pitchFamily="2" charset="2"/>
              <a:buChar char="l"/>
            </a:pPr>
            <a:r>
              <a:rPr lang="ja-JP" altLang="en-US" sz="2400" dirty="0"/>
              <a:t>「歴史ミステリー」倶楽部（</a:t>
            </a:r>
            <a:r>
              <a:rPr lang="en-US" altLang="ja-JP" sz="2400" dirty="0"/>
              <a:t>2015</a:t>
            </a:r>
            <a:r>
              <a:rPr lang="ja-JP" altLang="en-US" sz="2400" dirty="0"/>
              <a:t>）</a:t>
            </a:r>
            <a:r>
              <a:rPr lang="en-US" altLang="ja-JP" sz="2400" dirty="0"/>
              <a:t>『</a:t>
            </a:r>
            <a:r>
              <a:rPr lang="ja-JP" altLang="en-US" sz="2400" dirty="0"/>
              <a:t>図解！ 江戸時代</a:t>
            </a:r>
            <a:r>
              <a:rPr lang="en-US" altLang="ja-JP" sz="2400" dirty="0"/>
              <a:t>』</a:t>
            </a:r>
            <a:r>
              <a:rPr lang="ja-JP" altLang="en-US" sz="2400" dirty="0"/>
              <a:t>知的生きかた文庫。</a:t>
            </a:r>
          </a:p>
          <a:p>
            <a:pPr marL="0" indent="0">
              <a:buNone/>
            </a:pPr>
            <a:endParaRPr lang="en-US" altLang="ja-JP" sz="2400" dirty="0"/>
          </a:p>
          <a:p>
            <a:pPr marL="0" indent="0">
              <a:buNone/>
            </a:pPr>
            <a:endParaRPr lang="en-US" altLang="ja-JP" dirty="0"/>
          </a:p>
          <a:p>
            <a:pPr>
              <a:buFont typeface="Wingdings" panose="05000000000000000000" pitchFamily="2" charset="2"/>
              <a:buChar char="l"/>
            </a:pPr>
            <a:endParaRPr lang="ja-JP" altLang="en-US" dirty="0"/>
          </a:p>
        </p:txBody>
      </p:sp>
      <p:sp>
        <p:nvSpPr>
          <p:cNvPr id="4" name="スライド番号プレースホルダー 3"/>
          <p:cNvSpPr>
            <a:spLocks noGrp="1"/>
          </p:cNvSpPr>
          <p:nvPr>
            <p:ph type="sldNum" sz="quarter" idx="12"/>
          </p:nvPr>
        </p:nvSpPr>
        <p:spPr/>
        <p:txBody>
          <a:bodyPr/>
          <a:lstStyle/>
          <a:p>
            <a:pPr>
              <a:defRPr/>
            </a:pPr>
            <a:fld id="{C83AAA34-A09E-49AF-B73F-9B7EAD32BA08}" type="slidenum">
              <a:rPr lang="ja-JP" altLang="en-US" smtClean="0"/>
              <a:pPr>
                <a:defRPr/>
              </a:pPr>
              <a:t>28</a:t>
            </a:fld>
            <a:endParaRPr lang="ja-JP" altLang="en-US"/>
          </a:p>
        </p:txBody>
      </p:sp>
    </p:spTree>
    <p:extLst>
      <p:ext uri="{BB962C8B-B14F-4D97-AF65-F5344CB8AC3E}">
        <p14:creationId xmlns:p14="http://schemas.microsoft.com/office/powerpoint/2010/main" val="1016528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p:txBody>
          <a:bodyPr/>
          <a:lstStyle/>
          <a:p>
            <a:pPr eaLnBrk="1" hangingPunct="1"/>
            <a:r>
              <a:rPr lang="ja-JP" altLang="en-US" b="1">
                <a:solidFill>
                  <a:schemeClr val="bg1">
                    <a:lumMod val="75000"/>
                  </a:schemeClr>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経済学の基本的な考え方の一つ</a:t>
            </a:r>
          </a:p>
        </p:txBody>
      </p:sp>
      <p:sp>
        <p:nvSpPr>
          <p:cNvPr id="6147" name="Rectangle 3"/>
          <p:cNvSpPr>
            <a:spLocks noGrp="1"/>
          </p:cNvSpPr>
          <p:nvPr>
            <p:ph type="body" idx="1"/>
          </p:nvPr>
        </p:nvSpPr>
        <p:spPr/>
        <p:txBody>
          <a:bodyPr/>
          <a:lstStyle/>
          <a:p>
            <a:pPr eaLnBrk="1" hangingPunct="1"/>
            <a:r>
              <a:rPr lang="ja-JP" altLang="en-US" sz="2800">
                <a:solidFill>
                  <a:srgbClr val="FF0000"/>
                </a:solidFill>
                <a:latin typeface="HGP創英角ﾎﾟｯﾌﾟ体" pitchFamily="50" charset="-128"/>
                <a:ea typeface="HGP創英角ﾎﾟｯﾌﾟ体" pitchFamily="50" charset="-128"/>
              </a:rPr>
              <a:t>一物一価の法則</a:t>
            </a:r>
          </a:p>
          <a:p>
            <a:pPr marL="457200" lvl="1" indent="0" eaLnBrk="1" hangingPunct="1">
              <a:buNone/>
            </a:pPr>
            <a:r>
              <a:rPr lang="ja-JP" altLang="en-US">
                <a:latin typeface="HGP創英角ﾎﾟｯﾌﾟ体" pitchFamily="50" charset="-128"/>
                <a:ea typeface="HGP創英角ﾎﾟｯﾌﾟ体" pitchFamily="50" charset="-128"/>
              </a:rPr>
              <a:t>＝マーケットメカニズム</a:t>
            </a:r>
            <a:r>
              <a:rPr lang="en-US" altLang="ja-JP" baseline="30000">
                <a:latin typeface="HGP創英角ﾎﾟｯﾌﾟ体" pitchFamily="50" charset="-128"/>
                <a:ea typeface="HGP創英角ﾎﾟｯﾌﾟ体" pitchFamily="50" charset="-128"/>
              </a:rPr>
              <a:t>※</a:t>
            </a:r>
            <a:r>
              <a:rPr lang="ja-JP" altLang="en-US">
                <a:latin typeface="HGP創英角ﾎﾟｯﾌﾟ体" pitchFamily="50" charset="-128"/>
                <a:ea typeface="HGP創英角ﾎﾟｯﾌﾟ体" pitchFamily="50" charset="-128"/>
              </a:rPr>
              <a:t>が純粋に機能すれば、一つの物には一つの価格が成立する、という考え方。</a:t>
            </a:r>
          </a:p>
          <a:p>
            <a:pPr marL="457200" lvl="1" indent="0" eaLnBrk="1" hangingPunct="1">
              <a:buNone/>
            </a:pPr>
            <a:endParaRPr lang="ja-JP" altLang="en-US">
              <a:latin typeface="HGP創英角ﾎﾟｯﾌﾟ体" pitchFamily="50" charset="-128"/>
              <a:ea typeface="HGP創英角ﾎﾟｯﾌﾟ体" pitchFamily="50" charset="-128"/>
            </a:endParaRPr>
          </a:p>
          <a:p>
            <a:pPr marL="457200" lvl="1" indent="0" eaLnBrk="1" hangingPunct="1">
              <a:buNone/>
            </a:pPr>
            <a:r>
              <a:rPr lang="en-US" altLang="ja-JP">
                <a:latin typeface="HGP創英角ﾎﾟｯﾌﾟ体" pitchFamily="50" charset="-128"/>
                <a:ea typeface="HGP創英角ﾎﾟｯﾌﾟ体" pitchFamily="50" charset="-128"/>
              </a:rPr>
              <a:t>※</a:t>
            </a:r>
            <a:r>
              <a:rPr lang="ja-JP" altLang="en-US">
                <a:latin typeface="HGP創英角ﾎﾟｯﾌﾟ体" pitchFamily="50" charset="-128"/>
                <a:ea typeface="HGP創英角ﾎﾟｯﾌﾟ体" pitchFamily="50" charset="-128"/>
              </a:rPr>
              <a:t>規制がなく、自由に競争しながら多数の業者さんと消費者が商品を提供・購入しているときに作用する、市場の働き。</a:t>
            </a:r>
          </a:p>
        </p:txBody>
      </p:sp>
      <p:sp>
        <p:nvSpPr>
          <p:cNvPr id="2" name="スライド番号プレースホルダー 1"/>
          <p:cNvSpPr>
            <a:spLocks noGrp="1"/>
          </p:cNvSpPr>
          <p:nvPr>
            <p:ph type="sldNum" sz="quarter" idx="12"/>
          </p:nvPr>
        </p:nvSpPr>
        <p:spPr/>
        <p:txBody>
          <a:bodyPr/>
          <a:lstStyle/>
          <a:p>
            <a:pPr>
              <a:defRPr/>
            </a:pPr>
            <a:fld id="{C83AAA34-A09E-49AF-B73F-9B7EAD32BA08}" type="slidenum">
              <a:rPr lang="ja-JP" altLang="en-US" smtClean="0"/>
              <a:pPr>
                <a:defRPr/>
              </a:pPr>
              <a:t>3</a:t>
            </a:fld>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500"/>
                                        <p:tgtEl>
                                          <p:spTgt spid="614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147">
                                            <p:txEl>
                                              <p:pRg st="1" end="1"/>
                                            </p:txEl>
                                          </p:spTgt>
                                        </p:tgtEl>
                                        <p:attrNameLst>
                                          <p:attrName>style.visibility</p:attrName>
                                        </p:attrNameLst>
                                      </p:cBhvr>
                                      <p:to>
                                        <p:strVal val="visible"/>
                                      </p:to>
                                    </p:set>
                                    <p:animEffect transition="in" filter="fade">
                                      <p:cBhvr>
                                        <p:cTn id="10" dur="500"/>
                                        <p:tgtEl>
                                          <p:spTgt spid="6147">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147">
                                            <p:txEl>
                                              <p:pRg st="3" end="3"/>
                                            </p:txEl>
                                          </p:spTgt>
                                        </p:tgtEl>
                                        <p:attrNameLst>
                                          <p:attrName>style.visibility</p:attrName>
                                        </p:attrNameLst>
                                      </p:cBhvr>
                                      <p:to>
                                        <p:strVal val="visible"/>
                                      </p:to>
                                    </p:set>
                                    <p:animEffect transition="in" filter="fade">
                                      <p:cBhvr>
                                        <p:cTn id="13" dur="500"/>
                                        <p:tgtEl>
                                          <p:spTgt spid="61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p:txBody>
          <a:bodyPr/>
          <a:lstStyle/>
          <a:p>
            <a:pPr eaLnBrk="1" hangingPunct="1"/>
            <a:r>
              <a:rPr lang="ja-JP" altLang="en-US" b="1">
                <a:solidFill>
                  <a:schemeClr val="bg1">
                    <a:lumMod val="75000"/>
                  </a:schemeClr>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でも実際は、･･････</a:t>
            </a:r>
          </a:p>
        </p:txBody>
      </p:sp>
      <p:sp>
        <p:nvSpPr>
          <p:cNvPr id="6147" name="Rectangle 3"/>
          <p:cNvSpPr>
            <a:spLocks noGrp="1"/>
          </p:cNvSpPr>
          <p:nvPr>
            <p:ph type="body" idx="1"/>
          </p:nvPr>
        </p:nvSpPr>
        <p:spPr>
          <a:xfrm>
            <a:off x="467544" y="1556792"/>
            <a:ext cx="8229600" cy="4525963"/>
          </a:xfrm>
        </p:spPr>
        <p:txBody>
          <a:bodyPr/>
          <a:lstStyle/>
          <a:p>
            <a:pPr eaLnBrk="1" hangingPunct="1">
              <a:buFont typeface="Wingdings" panose="05000000000000000000" pitchFamily="2" charset="2"/>
              <a:buChar char="l"/>
            </a:pPr>
            <a:r>
              <a:rPr lang="ja-JP" altLang="en-US">
                <a:latin typeface="HGP創英角ﾎﾟｯﾌﾟ体" pitchFamily="50" charset="-128"/>
                <a:ea typeface="HGP創英角ﾎﾟｯﾌﾟ体" pitchFamily="50" charset="-128"/>
              </a:rPr>
              <a:t>場所が違うと、微妙に価格が違う⇒ガソリンは田舎に行くと少し安いような。</a:t>
            </a:r>
          </a:p>
          <a:p>
            <a:pPr eaLnBrk="1" hangingPunct="1">
              <a:buFont typeface="Wingdings" panose="05000000000000000000" pitchFamily="2" charset="2"/>
              <a:buChar char="l"/>
            </a:pPr>
            <a:r>
              <a:rPr lang="ja-JP" altLang="en-US">
                <a:latin typeface="HGP創英角ﾎﾟｯﾌﾟ体" pitchFamily="50" charset="-128"/>
                <a:ea typeface="HGP創英角ﾎﾟｯﾌﾟ体" pitchFamily="50" charset="-128"/>
              </a:rPr>
              <a:t>移動するのが面倒だし、他の買い物もあるから、ここで買ってしまうおう⇒そんな客もいるから、高めの価格設定も実際にある。</a:t>
            </a:r>
          </a:p>
          <a:p>
            <a:pPr marL="0" indent="0" eaLnBrk="1" hangingPunct="1">
              <a:buNone/>
            </a:pPr>
            <a:endParaRPr lang="ja-JP" altLang="en-US">
              <a:latin typeface="HGP創英角ﾎﾟｯﾌﾟ体" pitchFamily="50" charset="-128"/>
              <a:ea typeface="HGP創英角ﾎﾟｯﾌﾟ体" pitchFamily="50" charset="-128"/>
            </a:endParaRPr>
          </a:p>
          <a:p>
            <a:pPr marL="0" indent="0" eaLnBrk="1" hangingPunct="1">
              <a:buNone/>
            </a:pPr>
            <a:r>
              <a:rPr lang="ja-JP" altLang="en-US">
                <a:latin typeface="HGP創英角ﾎﾟｯﾌﾟ体" pitchFamily="50" charset="-128"/>
                <a:ea typeface="HGP創英角ﾎﾟｯﾌﾟ体" pitchFamily="50" charset="-128"/>
              </a:rPr>
              <a:t>⇒つまり、細かく見ると、違うっしょ。でも、法則としては、ざっくりと一物一価はあるのだ。</a:t>
            </a:r>
          </a:p>
        </p:txBody>
      </p:sp>
      <p:sp>
        <p:nvSpPr>
          <p:cNvPr id="2" name="スライド番号プレースホルダー 1"/>
          <p:cNvSpPr>
            <a:spLocks noGrp="1"/>
          </p:cNvSpPr>
          <p:nvPr>
            <p:ph type="sldNum" sz="quarter" idx="12"/>
          </p:nvPr>
        </p:nvSpPr>
        <p:spPr/>
        <p:txBody>
          <a:bodyPr/>
          <a:lstStyle/>
          <a:p>
            <a:pPr>
              <a:defRPr/>
            </a:pPr>
            <a:fld id="{C83AAA34-A09E-49AF-B73F-9B7EAD32BA08}" type="slidenum">
              <a:rPr lang="ja-JP" altLang="en-US" smtClean="0"/>
              <a:pPr>
                <a:defRPr/>
              </a:pPr>
              <a:t>4</a:t>
            </a:fld>
            <a:endParaRPr lang="ja-JP" altLang="en-US"/>
          </a:p>
        </p:txBody>
      </p:sp>
    </p:spTree>
    <p:extLst>
      <p:ext uri="{BB962C8B-B14F-4D97-AF65-F5344CB8AC3E}">
        <p14:creationId xmlns:p14="http://schemas.microsoft.com/office/powerpoint/2010/main" val="35015851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fade">
                                      <p:cBhvr>
                                        <p:cTn id="12" dur="500"/>
                                        <p:tgtEl>
                                          <p:spTgt spid="61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147">
                                            <p:txEl>
                                              <p:pRg st="3" end="3"/>
                                            </p:txEl>
                                          </p:spTgt>
                                        </p:tgtEl>
                                        <p:attrNameLst>
                                          <p:attrName>style.visibility</p:attrName>
                                        </p:attrNameLst>
                                      </p:cBhvr>
                                      <p:to>
                                        <p:strVal val="visible"/>
                                      </p:to>
                                    </p:set>
                                    <p:animEffect transition="in" filter="fade">
                                      <p:cBhvr>
                                        <p:cTn id="17" dur="500"/>
                                        <p:tgtEl>
                                          <p:spTgt spid="61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p:txBody>
          <a:bodyPr/>
          <a:lstStyle/>
          <a:p>
            <a:pPr eaLnBrk="1" hangingPunct="1"/>
            <a:r>
              <a:rPr lang="ja-JP" altLang="en-US" b="1">
                <a:solidFill>
                  <a:schemeClr val="bg1">
                    <a:lumMod val="75000"/>
                  </a:schemeClr>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大きく違ったらどうなる？</a:t>
            </a:r>
          </a:p>
        </p:txBody>
      </p:sp>
      <p:sp>
        <p:nvSpPr>
          <p:cNvPr id="6147" name="Rectangle 3"/>
          <p:cNvSpPr>
            <a:spLocks noGrp="1"/>
          </p:cNvSpPr>
          <p:nvPr>
            <p:ph type="body" idx="1"/>
          </p:nvPr>
        </p:nvSpPr>
        <p:spPr/>
        <p:txBody>
          <a:bodyPr/>
          <a:lstStyle/>
          <a:p>
            <a:pPr marL="0" indent="0" eaLnBrk="1" hangingPunct="1">
              <a:buNone/>
            </a:pPr>
            <a:r>
              <a:rPr lang="ja-JP" altLang="en-US" sz="2800" dirty="0">
                <a:latin typeface="HGP創英角ﾎﾟｯﾌﾟ体" pitchFamily="50" charset="-128"/>
                <a:ea typeface="HGP創英角ﾎﾟｯﾌﾟ体" pitchFamily="50" charset="-128"/>
              </a:rPr>
              <a:t>・細かく見ると違うどころか、大きく違ったら何が起きるのか？</a:t>
            </a:r>
          </a:p>
          <a:p>
            <a:pPr marL="0" indent="0" eaLnBrk="1" hangingPunct="1">
              <a:buNone/>
            </a:pPr>
            <a:r>
              <a:rPr lang="ja-JP" altLang="en-US" sz="2800" dirty="0">
                <a:latin typeface="HGP創英角ﾎﾟｯﾌﾟ体" pitchFamily="50" charset="-128"/>
                <a:ea typeface="HGP創英角ﾎﾟｯﾌﾟ体" pitchFamily="50" charset="-128"/>
              </a:rPr>
              <a:t>⇒たとえば、あるコミックが、新刊で</a:t>
            </a:r>
            <a:r>
              <a:rPr lang="en-US" altLang="ja-JP" sz="2800" dirty="0">
                <a:latin typeface="HGP創英角ﾎﾟｯﾌﾟ体" pitchFamily="50" charset="-128"/>
                <a:ea typeface="HGP創英角ﾎﾟｯﾌﾟ体" pitchFamily="50" charset="-128"/>
              </a:rPr>
              <a:t>500</a:t>
            </a:r>
            <a:r>
              <a:rPr lang="ja-JP" altLang="en-US" sz="2800" dirty="0">
                <a:latin typeface="HGP創英角ﾎﾟｯﾌﾟ体" pitchFamily="50" charset="-128"/>
                <a:ea typeface="HGP創英角ﾎﾟｯﾌﾟ体" pitchFamily="50" charset="-128"/>
              </a:rPr>
              <a:t>円なのに、ネットの中古販売でいきなり</a:t>
            </a:r>
            <a:r>
              <a:rPr lang="en-US" altLang="ja-JP" sz="2800" dirty="0">
                <a:latin typeface="HGP創英角ﾎﾟｯﾌﾟ体" pitchFamily="50" charset="-128"/>
                <a:ea typeface="HGP創英角ﾎﾟｯﾌﾟ体" pitchFamily="50" charset="-128"/>
              </a:rPr>
              <a:t>100</a:t>
            </a:r>
            <a:r>
              <a:rPr lang="ja-JP" altLang="en-US" sz="2800" dirty="0">
                <a:latin typeface="HGP創英角ﾎﾟｯﾌﾟ体" pitchFamily="50" charset="-128"/>
                <a:ea typeface="HGP創英角ﾎﾟｯﾌﾟ体" pitchFamily="50" charset="-128"/>
              </a:rPr>
              <a:t>円で売られていたら！？</a:t>
            </a:r>
          </a:p>
          <a:p>
            <a:pPr marL="0" indent="0" eaLnBrk="1" hangingPunct="1">
              <a:buNone/>
            </a:pPr>
            <a:endParaRPr lang="ja-JP" altLang="en-US" sz="2800" dirty="0">
              <a:latin typeface="HGP創英角ﾎﾟｯﾌﾟ体" pitchFamily="50" charset="-128"/>
              <a:ea typeface="HGP創英角ﾎﾟｯﾌﾟ体" pitchFamily="50" charset="-128"/>
            </a:endParaRPr>
          </a:p>
          <a:p>
            <a:pPr marL="0" indent="0" eaLnBrk="1" hangingPunct="1">
              <a:buNone/>
            </a:pPr>
            <a:r>
              <a:rPr lang="ja-JP" altLang="en-US" sz="2800" dirty="0">
                <a:latin typeface="HGP創英角ﾎﾟｯﾌﾟ体" pitchFamily="50" charset="-128"/>
                <a:ea typeface="HGP創英角ﾎﾟｯﾌﾟ体" pitchFamily="50" charset="-128"/>
              </a:rPr>
              <a:t>⇒</a:t>
            </a:r>
            <a:r>
              <a:rPr lang="en-US" altLang="ja-JP" sz="2800" dirty="0">
                <a:latin typeface="HGP創英角ﾎﾟｯﾌﾟ体" pitchFamily="50" charset="-128"/>
                <a:ea typeface="HGP創英角ﾎﾟｯﾌﾟ体" pitchFamily="50" charset="-128"/>
              </a:rPr>
              <a:t>100</a:t>
            </a:r>
            <a:r>
              <a:rPr lang="ja-JP" altLang="en-US" sz="2800" dirty="0">
                <a:latin typeface="HGP創英角ﾎﾟｯﾌﾟ体" pitchFamily="50" charset="-128"/>
                <a:ea typeface="HGP創英角ﾎﾟｯﾌﾟ体" pitchFamily="50" charset="-128"/>
              </a:rPr>
              <a:t>円でネット購入して、少し高く転売すれば、必ず売れて差額がもうかる。</a:t>
            </a:r>
          </a:p>
          <a:p>
            <a:pPr marL="0" indent="0" eaLnBrk="1" hangingPunct="1">
              <a:buNone/>
            </a:pPr>
            <a:r>
              <a:rPr lang="ja-JP" altLang="en-US" sz="2000" dirty="0">
                <a:latin typeface="HGP創英角ﾎﾟｯﾌﾟ体" pitchFamily="50" charset="-128"/>
                <a:ea typeface="HGP創英角ﾎﾟｯﾌﾟ体" pitchFamily="50" charset="-128"/>
              </a:rPr>
              <a:t>（その結果、ネットの購入が激増し、中古販売価格が上がってゆき、</a:t>
            </a:r>
            <a:r>
              <a:rPr lang="en-US" altLang="ja-JP" sz="2000" dirty="0">
                <a:latin typeface="HGP創英角ﾎﾟｯﾌﾟ体" pitchFamily="50" charset="-128"/>
                <a:ea typeface="HGP創英角ﾎﾟｯﾌﾟ体" pitchFamily="50" charset="-128"/>
              </a:rPr>
              <a:t>500</a:t>
            </a:r>
            <a:r>
              <a:rPr lang="ja-JP" altLang="en-US" sz="2000" dirty="0">
                <a:latin typeface="HGP創英角ﾎﾟｯﾌﾟ体" pitchFamily="50" charset="-128"/>
                <a:ea typeface="HGP創英角ﾎﾟｯﾌﾟ体" pitchFamily="50" charset="-128"/>
              </a:rPr>
              <a:t>円に近付く。）</a:t>
            </a:r>
          </a:p>
        </p:txBody>
      </p:sp>
      <p:sp>
        <p:nvSpPr>
          <p:cNvPr id="2" name="スライド番号プレースホルダー 1"/>
          <p:cNvSpPr>
            <a:spLocks noGrp="1"/>
          </p:cNvSpPr>
          <p:nvPr>
            <p:ph type="sldNum" sz="quarter" idx="12"/>
          </p:nvPr>
        </p:nvSpPr>
        <p:spPr/>
        <p:txBody>
          <a:bodyPr/>
          <a:lstStyle/>
          <a:p>
            <a:pPr>
              <a:defRPr/>
            </a:pPr>
            <a:fld id="{C83AAA34-A09E-49AF-B73F-9B7EAD32BA08}" type="slidenum">
              <a:rPr lang="ja-JP" altLang="en-US" smtClean="0"/>
              <a:pPr>
                <a:defRPr/>
              </a:pPr>
              <a:t>5</a:t>
            </a:fld>
            <a:endParaRPr lang="ja-JP" altLang="en-US"/>
          </a:p>
        </p:txBody>
      </p:sp>
    </p:spTree>
    <p:extLst>
      <p:ext uri="{BB962C8B-B14F-4D97-AF65-F5344CB8AC3E}">
        <p14:creationId xmlns:p14="http://schemas.microsoft.com/office/powerpoint/2010/main" val="42171999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fade">
                                      <p:cBhvr>
                                        <p:cTn id="12" dur="500"/>
                                        <p:tgtEl>
                                          <p:spTgt spid="61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147">
                                            <p:txEl>
                                              <p:pRg st="3" end="3"/>
                                            </p:txEl>
                                          </p:spTgt>
                                        </p:tgtEl>
                                        <p:attrNameLst>
                                          <p:attrName>style.visibility</p:attrName>
                                        </p:attrNameLst>
                                      </p:cBhvr>
                                      <p:to>
                                        <p:strVal val="visible"/>
                                      </p:to>
                                    </p:set>
                                    <p:animEffect transition="in" filter="fade">
                                      <p:cBhvr>
                                        <p:cTn id="17" dur="500"/>
                                        <p:tgtEl>
                                          <p:spTgt spid="614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147">
                                            <p:txEl>
                                              <p:pRg st="4" end="4"/>
                                            </p:txEl>
                                          </p:spTgt>
                                        </p:tgtEl>
                                        <p:attrNameLst>
                                          <p:attrName>style.visibility</p:attrName>
                                        </p:attrNameLst>
                                      </p:cBhvr>
                                      <p:to>
                                        <p:strVal val="visible"/>
                                      </p:to>
                                    </p:set>
                                    <p:animEffect transition="in" filter="fade">
                                      <p:cBhvr>
                                        <p:cTn id="22" dur="500"/>
                                        <p:tgtEl>
                                          <p:spTgt spid="61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p:txBody>
          <a:bodyPr/>
          <a:lstStyle/>
          <a:p>
            <a:pPr eaLnBrk="1" hangingPunct="1"/>
            <a:r>
              <a:rPr lang="ja-JP" altLang="en-US" b="1" dirty="0">
                <a:solidFill>
                  <a:schemeClr val="bg1">
                    <a:lumMod val="75000"/>
                  </a:schemeClr>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裁定取引</a:t>
            </a:r>
          </a:p>
        </p:txBody>
      </p:sp>
      <p:sp>
        <p:nvSpPr>
          <p:cNvPr id="6147" name="Rectangle 3"/>
          <p:cNvSpPr>
            <a:spLocks noGrp="1"/>
          </p:cNvSpPr>
          <p:nvPr>
            <p:ph type="body" idx="1"/>
          </p:nvPr>
        </p:nvSpPr>
        <p:spPr/>
        <p:txBody>
          <a:bodyPr/>
          <a:lstStyle/>
          <a:p>
            <a:pPr eaLnBrk="1" hangingPunct="1">
              <a:buFont typeface="Wingdings" panose="05000000000000000000" pitchFamily="2" charset="2"/>
              <a:buChar char="l"/>
            </a:pPr>
            <a:r>
              <a:rPr lang="ja-JP" altLang="en-US" sz="4000" dirty="0">
                <a:latin typeface="HGP創英角ﾎﾟｯﾌﾟ体" pitchFamily="50" charset="-128"/>
                <a:ea typeface="HGP創英角ﾎﾟｯﾌﾟ体" pitchFamily="50" charset="-128"/>
              </a:rPr>
              <a:t>このように、地理的な価格の食い違いを利用して儲けを得ようとする取引を裁定取引という。</a:t>
            </a:r>
          </a:p>
          <a:p>
            <a:pPr eaLnBrk="1" hangingPunct="1">
              <a:buFont typeface="Wingdings" panose="05000000000000000000" pitchFamily="2" charset="2"/>
              <a:buChar char="l"/>
            </a:pPr>
            <a:r>
              <a:rPr lang="ja-JP" altLang="en-US" sz="4000" dirty="0">
                <a:latin typeface="HGP創英角ﾎﾟｯﾌﾟ体" pitchFamily="50" charset="-128"/>
                <a:ea typeface="HGP創英角ﾎﾟｯﾌﾟ体" pitchFamily="50" charset="-128"/>
              </a:rPr>
              <a:t>裁定取引の結果、一物一価の法則が成り立つ。</a:t>
            </a:r>
          </a:p>
        </p:txBody>
      </p:sp>
      <p:sp>
        <p:nvSpPr>
          <p:cNvPr id="2" name="スライド番号プレースホルダー 1"/>
          <p:cNvSpPr>
            <a:spLocks noGrp="1"/>
          </p:cNvSpPr>
          <p:nvPr>
            <p:ph type="sldNum" sz="quarter" idx="12"/>
          </p:nvPr>
        </p:nvSpPr>
        <p:spPr/>
        <p:txBody>
          <a:bodyPr/>
          <a:lstStyle/>
          <a:p>
            <a:pPr>
              <a:defRPr/>
            </a:pPr>
            <a:fld id="{C83AAA34-A09E-49AF-B73F-9B7EAD32BA08}" type="slidenum">
              <a:rPr lang="ja-JP" altLang="en-US" smtClean="0"/>
              <a:pPr>
                <a:defRPr/>
              </a:pPr>
              <a:t>6</a:t>
            </a:fld>
            <a:endParaRPr lang="ja-JP" altLang="en-US"/>
          </a:p>
        </p:txBody>
      </p:sp>
    </p:spTree>
    <p:extLst>
      <p:ext uri="{BB962C8B-B14F-4D97-AF65-F5344CB8AC3E}">
        <p14:creationId xmlns:p14="http://schemas.microsoft.com/office/powerpoint/2010/main" val="29488867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fade">
                                      <p:cBhvr>
                                        <p:cTn id="12" dur="500"/>
                                        <p:tgtEl>
                                          <p:spTgt spid="61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a:xfrm>
            <a:off x="457200" y="274638"/>
            <a:ext cx="8229600" cy="1570186"/>
          </a:xfrm>
        </p:spPr>
        <p:txBody>
          <a:bodyPr/>
          <a:lstStyle/>
          <a:p>
            <a:pPr eaLnBrk="1" hangingPunct="1"/>
            <a:r>
              <a:rPr lang="ja-JP" altLang="en-US" b="1">
                <a:solidFill>
                  <a:schemeClr val="bg1">
                    <a:lumMod val="75000"/>
                  </a:schemeClr>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これが、裁定取引（</a:t>
            </a:r>
            <a:r>
              <a:rPr lang="en-US" altLang="ja-JP" b="1">
                <a:solidFill>
                  <a:schemeClr val="bg1">
                    <a:lumMod val="75000"/>
                  </a:schemeClr>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arbitrage</a:t>
            </a:r>
            <a:r>
              <a:rPr lang="ja-JP" altLang="en-US" b="1">
                <a:solidFill>
                  <a:schemeClr val="bg1">
                    <a:lumMod val="75000"/>
                  </a:schemeClr>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a:t>
            </a:r>
            <a:br>
              <a:rPr lang="ja-JP" altLang="en-US" sz="2400" b="1">
                <a:solidFill>
                  <a:schemeClr val="bg1">
                    <a:lumMod val="75000"/>
                  </a:schemeClr>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br>
            <a:r>
              <a:rPr lang="en-US" altLang="ja-JP" sz="2400" b="1">
                <a:solidFill>
                  <a:schemeClr val="bg1">
                    <a:lumMod val="75000"/>
                  </a:schemeClr>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a:t>
            </a:r>
            <a:r>
              <a:rPr lang="ja-JP" altLang="en-US" sz="2400" b="1">
                <a:solidFill>
                  <a:schemeClr val="bg1">
                    <a:lumMod val="75000"/>
                  </a:schemeClr>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価格が場所的に食い違っていることを利用して、儲けを得ようとする取引</a:t>
            </a:r>
            <a:r>
              <a:rPr lang="en-US" altLang="ja-JP" sz="2400" b="1">
                <a:solidFill>
                  <a:schemeClr val="bg1">
                    <a:lumMod val="75000"/>
                  </a:schemeClr>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a:t>
            </a:r>
            <a:endParaRPr lang="ja-JP" altLang="en-US" sz="2400" b="1">
              <a:solidFill>
                <a:schemeClr val="bg1">
                  <a:lumMod val="75000"/>
                </a:schemeClr>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endParaRPr>
          </a:p>
        </p:txBody>
      </p:sp>
      <p:sp>
        <p:nvSpPr>
          <p:cNvPr id="6147" name="Rectangle 3"/>
          <p:cNvSpPr>
            <a:spLocks noGrp="1"/>
          </p:cNvSpPr>
          <p:nvPr>
            <p:ph type="body" idx="1"/>
          </p:nvPr>
        </p:nvSpPr>
        <p:spPr>
          <a:xfrm>
            <a:off x="457200" y="1988840"/>
            <a:ext cx="8229600" cy="4137323"/>
          </a:xfrm>
        </p:spPr>
        <p:txBody>
          <a:bodyPr/>
          <a:lstStyle/>
          <a:p>
            <a:pPr eaLnBrk="1" hangingPunct="1">
              <a:buFont typeface="Wingdings" panose="05000000000000000000" pitchFamily="2" charset="2"/>
              <a:buChar char="l"/>
            </a:pPr>
            <a:r>
              <a:rPr lang="ja-JP" altLang="en-US">
                <a:latin typeface="HGP創英角ﾎﾟｯﾌﾟ体" pitchFamily="50" charset="-128"/>
                <a:ea typeface="HGP創英角ﾎﾟｯﾌﾟ体" pitchFamily="50" charset="-128"/>
              </a:rPr>
              <a:t>似たようなことが幕末に起きていた！（広い意味での裁定取引。公定価格と市場価格の間での裁定取引）</a:t>
            </a:r>
          </a:p>
          <a:p>
            <a:pPr eaLnBrk="1" hangingPunct="1">
              <a:buFont typeface="Wingdings" panose="05000000000000000000" pitchFamily="2" charset="2"/>
              <a:buChar char="l"/>
            </a:pPr>
            <a:r>
              <a:rPr lang="ja-JP" altLang="en-US">
                <a:latin typeface="HGP創英角ﾎﾟｯﾌﾟ体" pitchFamily="50" charset="-128"/>
                <a:ea typeface="HGP創英角ﾎﾟｯﾌﾟ体" pitchFamily="50" charset="-128"/>
              </a:rPr>
              <a:t>しかも、とてつもない混乱を日本にもたらしたらしい。⇒徳川幕府崩壊の一因？</a:t>
            </a:r>
          </a:p>
          <a:p>
            <a:pPr eaLnBrk="1" hangingPunct="1">
              <a:buFont typeface="Wingdings" panose="05000000000000000000" pitchFamily="2" charset="2"/>
              <a:buChar char="l"/>
            </a:pPr>
            <a:r>
              <a:rPr lang="ja-JP" altLang="en-US">
                <a:latin typeface="HGP創英角ﾎﾟｯﾌﾟ体" pitchFamily="50" charset="-128"/>
                <a:ea typeface="HGP創英角ﾎﾟｯﾌﾟ体" pitchFamily="50" charset="-128"/>
              </a:rPr>
              <a:t>それが、“幕末「円ドル」戦争”（佐藤雅美氏の小説</a:t>
            </a:r>
            <a:r>
              <a:rPr lang="en-US" altLang="ja-JP">
                <a:latin typeface="HGP創英角ﾎﾟｯﾌﾟ体" pitchFamily="50" charset="-128"/>
                <a:ea typeface="HGP創英角ﾎﾟｯﾌﾟ体" pitchFamily="50" charset="-128"/>
              </a:rPr>
              <a:t>『</a:t>
            </a:r>
            <a:r>
              <a:rPr lang="ja-JP" altLang="en-US">
                <a:latin typeface="HGP創英角ﾎﾟｯﾌﾟ体" pitchFamily="50" charset="-128"/>
                <a:ea typeface="HGP創英角ﾎﾟｯﾌﾟ体" pitchFamily="50" charset="-128"/>
              </a:rPr>
              <a:t>大君の通貨</a:t>
            </a:r>
            <a:r>
              <a:rPr lang="en-US" altLang="ja-JP">
                <a:latin typeface="HGP創英角ﾎﾟｯﾌﾟ体" pitchFamily="50" charset="-128"/>
                <a:ea typeface="HGP創英角ﾎﾟｯﾌﾟ体" pitchFamily="50" charset="-128"/>
              </a:rPr>
              <a:t>』</a:t>
            </a:r>
            <a:r>
              <a:rPr lang="ja-JP" altLang="en-US">
                <a:latin typeface="HGP創英角ﾎﾟｯﾌﾟ体" pitchFamily="50" charset="-128"/>
                <a:ea typeface="HGP創英角ﾎﾟｯﾌﾟ体" pitchFamily="50" charset="-128"/>
              </a:rPr>
              <a:t>のサブタイトル）。</a:t>
            </a:r>
          </a:p>
          <a:p>
            <a:pPr marL="0" indent="0" eaLnBrk="1" hangingPunct="1">
              <a:buNone/>
            </a:pPr>
            <a:endParaRPr lang="ja-JP" altLang="en-US">
              <a:latin typeface="HGP創英角ﾎﾟｯﾌﾟ体" pitchFamily="50" charset="-128"/>
              <a:ea typeface="HGP創英角ﾎﾟｯﾌﾟ体" pitchFamily="50" charset="-128"/>
            </a:endParaRPr>
          </a:p>
        </p:txBody>
      </p:sp>
      <p:sp>
        <p:nvSpPr>
          <p:cNvPr id="2" name="スライド番号プレースホルダー 1"/>
          <p:cNvSpPr>
            <a:spLocks noGrp="1"/>
          </p:cNvSpPr>
          <p:nvPr>
            <p:ph type="sldNum" sz="quarter" idx="12"/>
          </p:nvPr>
        </p:nvSpPr>
        <p:spPr/>
        <p:txBody>
          <a:bodyPr/>
          <a:lstStyle/>
          <a:p>
            <a:pPr>
              <a:defRPr/>
            </a:pPr>
            <a:fld id="{C83AAA34-A09E-49AF-B73F-9B7EAD32BA08}" type="slidenum">
              <a:rPr lang="ja-JP" altLang="en-US" smtClean="0"/>
              <a:pPr>
                <a:defRPr/>
              </a:pPr>
              <a:t>7</a:t>
            </a:fld>
            <a:endParaRPr lang="ja-JP" altLang="en-US"/>
          </a:p>
        </p:txBody>
      </p:sp>
    </p:spTree>
    <p:extLst>
      <p:ext uri="{BB962C8B-B14F-4D97-AF65-F5344CB8AC3E}">
        <p14:creationId xmlns:p14="http://schemas.microsoft.com/office/powerpoint/2010/main" val="42171999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fade">
                                      <p:cBhvr>
                                        <p:cTn id="12" dur="500"/>
                                        <p:tgtEl>
                                          <p:spTgt spid="61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fade">
                                      <p:cBhvr>
                                        <p:cTn id="17" dur="500"/>
                                        <p:tgtEl>
                                          <p:spTgt spid="61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p:txBody>
          <a:bodyPr/>
          <a:lstStyle/>
          <a:p>
            <a:pPr eaLnBrk="1" hangingPunct="1"/>
            <a:r>
              <a:rPr lang="ja-JP" altLang="en-US" b="1">
                <a:solidFill>
                  <a:schemeClr val="bg1">
                    <a:lumMod val="75000"/>
                  </a:schemeClr>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時代劇でおなじみの、･･････</a:t>
            </a:r>
          </a:p>
        </p:txBody>
      </p:sp>
      <p:sp>
        <p:nvSpPr>
          <p:cNvPr id="6147" name="Rectangle 3"/>
          <p:cNvSpPr>
            <a:spLocks noGrp="1"/>
          </p:cNvSpPr>
          <p:nvPr>
            <p:ph type="body" idx="1"/>
          </p:nvPr>
        </p:nvSpPr>
        <p:spPr/>
        <p:txBody>
          <a:bodyPr/>
          <a:lstStyle/>
          <a:p>
            <a:pPr eaLnBrk="1" hangingPunct="1">
              <a:buFont typeface="Wingdings" panose="05000000000000000000" pitchFamily="2" charset="2"/>
              <a:buChar char="l"/>
            </a:pPr>
            <a:r>
              <a:rPr lang="ja-JP" altLang="en-US" dirty="0">
                <a:latin typeface="HGP創英角ﾎﾟｯﾌﾟ体" pitchFamily="50" charset="-128"/>
                <a:ea typeface="HGP創英角ﾎﾟｯﾌﾟ体" pitchFamily="50" charset="-128"/>
              </a:rPr>
              <a:t>庶民はいろんなところで、銀貨や銅貨で支払っている。</a:t>
            </a:r>
          </a:p>
          <a:p>
            <a:pPr eaLnBrk="1" hangingPunct="1">
              <a:buFont typeface="Wingdings" panose="05000000000000000000" pitchFamily="2" charset="2"/>
              <a:buChar char="l"/>
            </a:pPr>
            <a:r>
              <a:rPr lang="ja-JP" altLang="en-US" dirty="0">
                <a:latin typeface="HGP創英角ﾎﾟｯﾌﾟ体" pitchFamily="50" charset="-128"/>
                <a:ea typeface="HGP創英角ﾎﾟｯﾌﾟ体" pitchFamily="50" charset="-128"/>
              </a:rPr>
              <a:t>高橋英樹さんに何度も斬られた越後屋は、悪徳代官に小判を渡していた。</a:t>
            </a:r>
          </a:p>
          <a:p>
            <a:pPr marL="0" indent="0" eaLnBrk="1" hangingPunct="1">
              <a:buNone/>
            </a:pPr>
            <a:endParaRPr lang="ja-JP" altLang="en-US" dirty="0">
              <a:latin typeface="HGP創英角ﾎﾟｯﾌﾟ体" pitchFamily="50" charset="-128"/>
              <a:ea typeface="HGP創英角ﾎﾟｯﾌﾟ体" pitchFamily="50" charset="-128"/>
            </a:endParaRPr>
          </a:p>
          <a:p>
            <a:pPr marL="0" indent="0" eaLnBrk="1" hangingPunct="1">
              <a:buNone/>
            </a:pPr>
            <a:r>
              <a:rPr lang="ja-JP" altLang="en-US" dirty="0">
                <a:latin typeface="HGP創英角ﾎﾟｯﾌﾟ体" pitchFamily="50" charset="-128"/>
                <a:ea typeface="HGP創英角ﾎﾟｯﾌﾟ体" pitchFamily="50" charset="-128"/>
              </a:rPr>
              <a:t>⇒幕末の日本には、銀貨（長方形の一分銀など）と金貨（小判）があった（銭貨もありました）。</a:t>
            </a:r>
          </a:p>
        </p:txBody>
      </p:sp>
      <p:sp>
        <p:nvSpPr>
          <p:cNvPr id="2" name="スライド番号プレースホルダー 1"/>
          <p:cNvSpPr>
            <a:spLocks noGrp="1"/>
          </p:cNvSpPr>
          <p:nvPr>
            <p:ph type="sldNum" sz="quarter" idx="12"/>
          </p:nvPr>
        </p:nvSpPr>
        <p:spPr/>
        <p:txBody>
          <a:bodyPr/>
          <a:lstStyle/>
          <a:p>
            <a:pPr>
              <a:defRPr/>
            </a:pPr>
            <a:fld id="{C83AAA34-A09E-49AF-B73F-9B7EAD32BA08}" type="slidenum">
              <a:rPr lang="ja-JP" altLang="en-US" smtClean="0"/>
              <a:pPr>
                <a:defRPr/>
              </a:pPr>
              <a:t>8</a:t>
            </a:fld>
            <a:endParaRPr lang="ja-JP" altLang="en-US"/>
          </a:p>
        </p:txBody>
      </p:sp>
    </p:spTree>
    <p:extLst>
      <p:ext uri="{BB962C8B-B14F-4D97-AF65-F5344CB8AC3E}">
        <p14:creationId xmlns:p14="http://schemas.microsoft.com/office/powerpoint/2010/main" val="42171999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fade">
                                      <p:cBhvr>
                                        <p:cTn id="12" dur="500"/>
                                        <p:tgtEl>
                                          <p:spTgt spid="61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147">
                                            <p:txEl>
                                              <p:pRg st="3" end="3"/>
                                            </p:txEl>
                                          </p:spTgt>
                                        </p:tgtEl>
                                        <p:attrNameLst>
                                          <p:attrName>style.visibility</p:attrName>
                                        </p:attrNameLst>
                                      </p:cBhvr>
                                      <p:to>
                                        <p:strVal val="visible"/>
                                      </p:to>
                                    </p:set>
                                    <p:anim calcmode="lin" valueType="num">
                                      <p:cBhvr additive="base">
                                        <p:cTn id="17" dur="500" fill="hold"/>
                                        <p:tgtEl>
                                          <p:spTgt spid="6147">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14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b="1">
                <a:solidFill>
                  <a:schemeClr val="bg1">
                    <a:lumMod val="75000"/>
                  </a:schemeClr>
                </a:solidFill>
                <a:effectLst>
                  <a:outerShdw blurRad="38100" dist="38100" dir="2700000" algn="tl">
                    <a:srgbClr val="000000">
                      <a:alpha val="43137"/>
                    </a:srgbClr>
                  </a:outerShdw>
                </a:effectLst>
                <a:latin typeface="HGP創英角ﾎﾟｯﾌﾟ体" panose="040B0A00000000000000" pitchFamily="50" charset="-128"/>
                <a:ea typeface="HGP創英角ﾎﾟｯﾌﾟ体" panose="040B0A00000000000000" pitchFamily="50" charset="-128"/>
              </a:rPr>
              <a:t>ちなみに、ウンチクを垂れると、当時は･･････</a:t>
            </a:r>
          </a:p>
        </p:txBody>
      </p:sp>
      <p:sp>
        <p:nvSpPr>
          <p:cNvPr id="3" name="コンテンツ プレースホルダー 2"/>
          <p:cNvSpPr>
            <a:spLocks noGrp="1"/>
          </p:cNvSpPr>
          <p:nvPr>
            <p:ph idx="1"/>
          </p:nvPr>
        </p:nvSpPr>
        <p:spPr/>
        <p:txBody>
          <a:bodyPr/>
          <a:lstStyle/>
          <a:p>
            <a:r>
              <a:rPr kumimoji="1" lang="ja-JP" altLang="en-US" dirty="0">
                <a:latin typeface="HGP創英角ﾎﾟｯﾌﾟ体" panose="040B0A00000000000000" pitchFamily="50" charset="-128"/>
                <a:ea typeface="HGP創英角ﾎﾟｯﾌﾟ体" panose="040B0A00000000000000" pitchFamily="50" charset="-128"/>
              </a:rPr>
              <a:t>一両＝</a:t>
            </a:r>
            <a:r>
              <a:rPr lang="ja-JP" altLang="en-US" dirty="0">
                <a:latin typeface="HGP創英角ﾎﾟｯﾌﾟ体" panose="040B0A00000000000000" pitchFamily="50" charset="-128"/>
                <a:ea typeface="HGP創英角ﾎﾟｯﾌﾟ体" panose="040B0A00000000000000" pitchFamily="50" charset="-128"/>
              </a:rPr>
              <a:t>四</a:t>
            </a:r>
            <a:r>
              <a:rPr kumimoji="1" lang="ja-JP" altLang="en-US" dirty="0">
                <a:latin typeface="HGP創英角ﾎﾟｯﾌﾟ体" panose="040B0A00000000000000" pitchFamily="50" charset="-128"/>
                <a:ea typeface="HGP創英角ﾎﾟｯﾌﾟ体" panose="040B0A00000000000000" pitchFamily="50" charset="-128"/>
              </a:rPr>
              <a:t>分</a:t>
            </a:r>
          </a:p>
          <a:p>
            <a:r>
              <a:rPr lang="ja-JP" altLang="en-US" dirty="0">
                <a:latin typeface="HGP創英角ﾎﾟｯﾌﾟ体" panose="040B0A00000000000000" pitchFamily="50" charset="-128"/>
                <a:ea typeface="HGP創英角ﾎﾟｯﾌﾟ体" panose="040B0A00000000000000" pitchFamily="50" charset="-128"/>
              </a:rPr>
              <a:t>一分＝四朱</a:t>
            </a:r>
          </a:p>
          <a:p>
            <a:endParaRPr kumimoji="1" lang="ja-JP" altLang="en-US" dirty="0">
              <a:latin typeface="HGP創英角ﾎﾟｯﾌﾟ体" panose="040B0A00000000000000" pitchFamily="50" charset="-128"/>
              <a:ea typeface="HGP創英角ﾎﾟｯﾌﾟ体" panose="040B0A00000000000000" pitchFamily="50" charset="-128"/>
            </a:endParaRPr>
          </a:p>
          <a:p>
            <a:r>
              <a:rPr lang="ja-JP" altLang="en-US" dirty="0">
                <a:latin typeface="HGP創英角ﾎﾟｯﾌﾟ体" panose="040B0A00000000000000" pitchFamily="50" charset="-128"/>
                <a:ea typeface="HGP創英角ﾎﾟｯﾌﾟ体" panose="040B0A00000000000000" pitchFamily="50" charset="-128"/>
              </a:rPr>
              <a:t>なんか、ややこしいけど、一分銀</a:t>
            </a:r>
            <a:r>
              <a:rPr lang="en-US" altLang="ja-JP" dirty="0">
                <a:latin typeface="HGP創英角ﾎﾟｯﾌﾟ体" panose="040B0A00000000000000" pitchFamily="50" charset="-128"/>
                <a:ea typeface="HGP創英角ﾎﾟｯﾌﾟ体" panose="040B0A00000000000000" pitchFamily="50" charset="-128"/>
              </a:rPr>
              <a:t>4</a:t>
            </a:r>
            <a:r>
              <a:rPr lang="ja-JP" altLang="en-US" dirty="0">
                <a:latin typeface="HGP創英角ﾎﾟｯﾌﾟ体" panose="040B0A00000000000000" pitchFamily="50" charset="-128"/>
                <a:ea typeface="HGP創英角ﾎﾟｯﾌﾟ体" panose="040B0A00000000000000" pitchFamily="50" charset="-128"/>
              </a:rPr>
              <a:t>枚で、小判</a:t>
            </a:r>
            <a:r>
              <a:rPr lang="en-US" altLang="ja-JP" dirty="0">
                <a:latin typeface="HGP創英角ﾎﾟｯﾌﾟ体" panose="040B0A00000000000000" pitchFamily="50" charset="-128"/>
                <a:ea typeface="HGP創英角ﾎﾟｯﾌﾟ体" panose="040B0A00000000000000" pitchFamily="50" charset="-128"/>
              </a:rPr>
              <a:t>1</a:t>
            </a:r>
            <a:r>
              <a:rPr lang="ja-JP" altLang="en-US" dirty="0">
                <a:latin typeface="HGP創英角ﾎﾟｯﾌﾟ体" panose="040B0A00000000000000" pitchFamily="50" charset="-128"/>
                <a:ea typeface="HGP創英角ﾎﾟｯﾌﾟ体" panose="040B0A00000000000000" pitchFamily="50" charset="-128"/>
              </a:rPr>
              <a:t>枚と交換できたってこと。</a:t>
            </a:r>
            <a:r>
              <a:rPr lang="en-US" altLang="ja-JP" dirty="0">
                <a:latin typeface="HGP創英角ﾎﾟｯﾌﾟ体" panose="040B0A00000000000000" pitchFamily="50" charset="-128"/>
                <a:ea typeface="HGP創英角ﾎﾟｯﾌﾟ体" panose="040B0A00000000000000" pitchFamily="50" charset="-128"/>
              </a:rPr>
              <a:t>10</a:t>
            </a:r>
            <a:r>
              <a:rPr lang="ja-JP" altLang="en-US" dirty="0">
                <a:latin typeface="HGP創英角ﾎﾟｯﾌﾟ体" panose="040B0A00000000000000" pitchFamily="50" charset="-128"/>
                <a:ea typeface="HGP創英角ﾎﾟｯﾌﾟ体" panose="040B0A00000000000000" pitchFamily="50" charset="-128"/>
              </a:rPr>
              <a:t>進法だとわかりやすいのに。</a:t>
            </a:r>
            <a:endParaRPr kumimoji="1" lang="ja-JP" altLang="en-US" dirty="0">
              <a:latin typeface="HGP創英角ﾎﾟｯﾌﾟ体" panose="040B0A00000000000000" pitchFamily="50" charset="-128"/>
              <a:ea typeface="HGP創英角ﾎﾟｯﾌﾟ体" panose="040B0A00000000000000" pitchFamily="50" charset="-128"/>
            </a:endParaRPr>
          </a:p>
        </p:txBody>
      </p:sp>
      <p:sp>
        <p:nvSpPr>
          <p:cNvPr id="4" name="スライド番号プレースホルダー 3"/>
          <p:cNvSpPr>
            <a:spLocks noGrp="1"/>
          </p:cNvSpPr>
          <p:nvPr>
            <p:ph type="sldNum" sz="quarter" idx="12"/>
          </p:nvPr>
        </p:nvSpPr>
        <p:spPr/>
        <p:txBody>
          <a:bodyPr/>
          <a:lstStyle/>
          <a:p>
            <a:pPr>
              <a:defRPr/>
            </a:pPr>
            <a:fld id="{C83AAA34-A09E-49AF-B73F-9B7EAD32BA08}" type="slidenum">
              <a:rPr lang="ja-JP" altLang="en-US" smtClean="0"/>
              <a:pPr>
                <a:defRPr/>
              </a:pPr>
              <a:t>9</a:t>
            </a:fld>
            <a:endParaRPr lang="ja-JP" altLang="en-US"/>
          </a:p>
        </p:txBody>
      </p:sp>
    </p:spTree>
    <p:extLst>
      <p:ext uri="{BB962C8B-B14F-4D97-AF65-F5344CB8AC3E}">
        <p14:creationId xmlns:p14="http://schemas.microsoft.com/office/powerpoint/2010/main" val="268731270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1992</TotalTime>
  <Words>2423</Words>
  <Application>Microsoft Office PowerPoint</Application>
  <PresentationFormat>画面に合わせる (4:3)</PresentationFormat>
  <Paragraphs>191</Paragraphs>
  <Slides>28</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28</vt:i4>
      </vt:variant>
    </vt:vector>
  </HeadingPairs>
  <TitlesOfParts>
    <vt:vector size="33" baseType="lpstr">
      <vt:lpstr>HGP創英角ﾎﾟｯﾌﾟ体</vt:lpstr>
      <vt:lpstr>Arial</vt:lpstr>
      <vt:lpstr>Calibri</vt:lpstr>
      <vt:lpstr>Wingdings</vt:lpstr>
      <vt:lpstr>Office ​​テーマ</vt:lpstr>
      <vt:lpstr> ―幕末の通貨“戦争”とその帰結―</vt:lpstr>
      <vt:lpstr>今日のお話と目的</vt:lpstr>
      <vt:lpstr>経済学の基本的な考え方の一つ</vt:lpstr>
      <vt:lpstr>でも実際は、･･････</vt:lpstr>
      <vt:lpstr>大きく違ったらどうなる？</vt:lpstr>
      <vt:lpstr>裁定取引</vt:lpstr>
      <vt:lpstr>これが、裁定取引（arbitrage） ―価格が場所的に食い違っていることを利用して、儲けを得ようとする取引―</vt:lpstr>
      <vt:lpstr>時代劇でおなじみの、･･････</vt:lpstr>
      <vt:lpstr>ちなみに、ウンチクを垂れると、当時は･･････</vt:lpstr>
      <vt:lpstr>金とか銀とか、今は貨幣として使われていないので、･･････</vt:lpstr>
      <vt:lpstr>幕末の話に戻ると、･･････</vt:lpstr>
      <vt:lpstr>ハリスの主張によると、･･････</vt:lpstr>
      <vt:lpstr>ちなみに、メキシコ銀とは、・・・</vt:lpstr>
      <vt:lpstr>日本側の主張は、･･････</vt:lpstr>
      <vt:lpstr>日本側の主張は、･･････</vt:lpstr>
      <vt:lpstr>ややこしいので図で表すと、･･････</vt:lpstr>
      <vt:lpstr>小判の国際的な金属価値は、･･･</vt:lpstr>
      <vt:lpstr>この協定がとんでもない結果をもたらした、･･････</vt:lpstr>
      <vt:lpstr>これって一種の裁定取引と いえるのでは、･･････</vt:lpstr>
      <vt:lpstr>金流出に困った幕府は、･･････</vt:lpstr>
      <vt:lpstr>たしかに海外への金流出に対しては良かったのかも、しかし･･････</vt:lpstr>
      <vt:lpstr>商いの現場ではこうなります、･･･</vt:lpstr>
      <vt:lpstr>ちなみに、江戸時代後期の物価は、・・・</vt:lpstr>
      <vt:lpstr>つまり、･･････</vt:lpstr>
      <vt:lpstr>イギリスに帰国後、･･････</vt:lpstr>
      <vt:lpstr>参考資料・サイト</vt:lpstr>
      <vt:lpstr>参考資料・サイト</vt:lpstr>
      <vt:lpstr>参考資料・サイト</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ushifusa</dc:creator>
  <cp:lastModifiedBy>前田　淳</cp:lastModifiedBy>
  <cp:revision>172</cp:revision>
  <cp:lastPrinted>2013-10-22T04:56:54Z</cp:lastPrinted>
  <dcterms:created xsi:type="dcterms:W3CDTF">2011-12-13T07:00:55Z</dcterms:created>
  <dcterms:modified xsi:type="dcterms:W3CDTF">2024-06-20T06:21:57Z</dcterms:modified>
</cp:coreProperties>
</file>