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2"/>
  </p:notesMasterIdLst>
  <p:sldIdLst>
    <p:sldId id="256" r:id="rId3"/>
    <p:sldId id="280" r:id="rId4"/>
    <p:sldId id="281" r:id="rId5"/>
    <p:sldId id="282" r:id="rId6"/>
    <p:sldId id="283" r:id="rId7"/>
    <p:sldId id="284" r:id="rId8"/>
    <p:sldId id="286" r:id="rId9"/>
    <p:sldId id="287" r:id="rId10"/>
    <p:sldId id="272" r:id="rId11"/>
    <p:sldId id="289" r:id="rId12"/>
    <p:sldId id="290" r:id="rId13"/>
    <p:sldId id="291" r:id="rId14"/>
    <p:sldId id="292" r:id="rId15"/>
    <p:sldId id="293" r:id="rId16"/>
    <p:sldId id="294" r:id="rId17"/>
    <p:sldId id="295" r:id="rId18"/>
    <p:sldId id="297" r:id="rId19"/>
    <p:sldId id="298" r:id="rId20"/>
    <p:sldId id="296"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a:t>経済学</a:t>
          </a:r>
          <a:r>
            <a:rPr kumimoji="1" lang="ja-JP" altLang="en-US"/>
            <a:t>（入門）</a:t>
          </a:r>
          <a:r>
            <a:rPr kumimoji="1" lang="en-US" altLang="ja-JP"/>
            <a:t>-</a:t>
          </a:r>
          <a:r>
            <a:rPr kumimoji="1" lang="en-US" altLang="ja-JP" dirty="0"/>
            <a:t>07</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37156"/>
          <a:ext cx="7503298" cy="213759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0030" tIns="240030" rIns="240030" bIns="240030" numCol="1" spcCol="1270" anchor="ctr" anchorCtr="0">
          <a:noAutofit/>
        </a:bodyPr>
        <a:lstStyle/>
        <a:p>
          <a:pPr marL="0" lvl="0" indent="0" algn="ctr" defTabSz="2800350" rtl="0">
            <a:lnSpc>
              <a:spcPct val="90000"/>
            </a:lnSpc>
            <a:spcBef>
              <a:spcPct val="0"/>
            </a:spcBef>
            <a:spcAft>
              <a:spcPct val="35000"/>
            </a:spcAft>
            <a:buNone/>
          </a:pPr>
          <a:r>
            <a:rPr kumimoji="1" lang="ja-JP" sz="6300" kern="1200"/>
            <a:t>経済学</a:t>
          </a:r>
          <a:r>
            <a:rPr kumimoji="1" lang="ja-JP" altLang="en-US" sz="6300" kern="1200"/>
            <a:t>（入門）</a:t>
          </a:r>
          <a:r>
            <a:rPr kumimoji="1" lang="en-US" altLang="ja-JP" sz="6300" kern="1200"/>
            <a:t>-</a:t>
          </a:r>
          <a:r>
            <a:rPr kumimoji="1" lang="en-US" altLang="ja-JP" sz="6300" kern="1200" dirty="0"/>
            <a:t>07</a:t>
          </a:r>
          <a:endParaRPr lang="ja-JP" sz="6300" kern="1200" dirty="0"/>
        </a:p>
      </dsp:txBody>
      <dsp:txXfrm>
        <a:off x="104349" y="541505"/>
        <a:ext cx="7294600" cy="19288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2024/9/30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3725004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691264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2024/9/30</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2024/9/30</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2024/9/30</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997890587"/>
              </p:ext>
            </p:extLst>
          </p:nvPr>
        </p:nvGraphicFramePr>
        <p:xfrm>
          <a:off x="2015172" y="1093651"/>
          <a:ext cx="7503298"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消費者余剰、生産者余剰</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lnSpcReduction="10000"/>
          </a:bodyPr>
          <a:lstStyle/>
          <a:p>
            <a:pPr marL="571500" indent="-571500">
              <a:buClrTx/>
              <a:buFont typeface="Wingdings" panose="05000000000000000000" pitchFamily="2" charset="2"/>
              <a:buChar char="l"/>
            </a:pPr>
            <a:r>
              <a:rPr lang="ja-JP" altLang="en-US" sz="3600" dirty="0">
                <a:solidFill>
                  <a:srgbClr val="FF0000"/>
                </a:solidFill>
                <a:latin typeface="HG明朝E" panose="02020909000000000000" pitchFamily="17" charset="-128"/>
                <a:ea typeface="HG明朝E" panose="02020909000000000000" pitchFamily="17" charset="-128"/>
              </a:rPr>
              <a:t>緊急輸入制限</a:t>
            </a:r>
            <a:r>
              <a:rPr lang="ja-JP" altLang="en-US" sz="3600" dirty="0">
                <a:solidFill>
                  <a:schemeClr val="bg1"/>
                </a:solidFill>
                <a:latin typeface="HG明朝E" panose="02020909000000000000" pitchFamily="17" charset="-128"/>
                <a:ea typeface="HG明朝E" panose="02020909000000000000" pitchFamily="17" charset="-128"/>
              </a:rPr>
              <a:t>（セーフガード）は、やむを得ない緊急かつ一時的な制限であって、必ずしも自由貿易に反するものではない、とされている。</a:t>
            </a:r>
          </a:p>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たとえば、牛海綿状脳症（</a:t>
            </a:r>
            <a:r>
              <a:rPr lang="en-US" altLang="ja-JP" sz="3600" dirty="0">
                <a:solidFill>
                  <a:schemeClr val="bg1"/>
                </a:solidFill>
                <a:latin typeface="HG明朝E" panose="02020909000000000000" pitchFamily="17" charset="-128"/>
                <a:ea typeface="HG明朝E" panose="02020909000000000000" pitchFamily="17" charset="-128"/>
              </a:rPr>
              <a:t>BSE</a:t>
            </a:r>
            <a:r>
              <a:rPr lang="ja-JP" altLang="en-US" sz="3600" dirty="0">
                <a:solidFill>
                  <a:schemeClr val="bg1"/>
                </a:solidFill>
                <a:latin typeface="HG明朝E" panose="02020909000000000000" pitchFamily="17" charset="-128"/>
                <a:ea typeface="HG明朝E" panose="02020909000000000000" pitchFamily="17" charset="-128"/>
              </a:rPr>
              <a:t>）や豚コレラや口蹄疫（こうていえき）などが発症した国からの肉の輸入を急遽止めること。</a:t>
            </a:r>
          </a:p>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または、特定の財の輸入が二、三カ月急増したために、国内の生産者を</a:t>
            </a:r>
            <a:r>
              <a:rPr lang="ja-JP" altLang="en-US" sz="3600" u="sng" dirty="0">
                <a:solidFill>
                  <a:schemeClr val="bg1"/>
                </a:solidFill>
                <a:latin typeface="HG明朝E" panose="02020909000000000000" pitchFamily="17" charset="-128"/>
                <a:ea typeface="HG明朝E" panose="02020909000000000000" pitchFamily="17" charset="-128"/>
              </a:rPr>
              <a:t>一時的に</a:t>
            </a:r>
            <a:r>
              <a:rPr lang="ja-JP" altLang="en-US" sz="3600" dirty="0">
                <a:solidFill>
                  <a:schemeClr val="bg1"/>
                </a:solidFill>
                <a:latin typeface="HG明朝E" panose="02020909000000000000" pitchFamily="17" charset="-128"/>
                <a:ea typeface="HG明朝E" panose="02020909000000000000" pitchFamily="17" charset="-128"/>
              </a:rPr>
              <a:t>守るための輸入禁止など。</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spTree>
    <p:extLst>
      <p:ext uri="{BB962C8B-B14F-4D97-AF65-F5344CB8AC3E}">
        <p14:creationId xmlns:p14="http://schemas.microsoft.com/office/powerpoint/2010/main" val="1005895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自由貿易による余剰の増大</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797784"/>
            <a:ext cx="4846320" cy="2677656"/>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再び、自由貿易による余剰の増大の図。</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まだ、輸入数量制限はない。</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よって、三角形</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EFG</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が消費者余剰の増大（同時に国全体の余剰の純増である）。</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618305" y="5344482"/>
            <a:ext cx="123253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輸入量</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q</a:t>
            </a:r>
            <a:endPar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21" name="左中かっこ 20"/>
          <p:cNvSpPr/>
          <p:nvPr/>
        </p:nvSpPr>
        <p:spPr>
          <a:xfrm rot="5400000">
            <a:off x="3849909" y="4789272"/>
            <a:ext cx="329395" cy="2178477"/>
          </a:xfrm>
          <a:prstGeom prst="leftBrace">
            <a:avLst>
              <a:gd name="adj1" fmla="val 465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45070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0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q*</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lang="ja-JP" altLang="en-US" sz="2400" dirty="0">
                <a:solidFill>
                  <a:prstClr val="black"/>
                </a:solidFill>
                <a:latin typeface="Bookman Old Style" panose="02050604050505020204"/>
                <a:ea typeface="HG明朝E" panose="02020909000000000000" pitchFamily="17" charset="-128"/>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797784"/>
            <a:ext cx="4846320" cy="440120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これに対して、今度は関税ではなく、</a:t>
            </a:r>
            <a:r>
              <a:rPr kumimoji="1" lang="ja-JP" altLang="en-US" sz="2800" b="0" i="0" u="sng"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輸入量を</a:t>
            </a:r>
            <a:r>
              <a:rPr lang="en-US" altLang="ja-JP" sz="2800" u="sng" dirty="0">
                <a:solidFill>
                  <a:srgbClr val="FF0000"/>
                </a:solidFill>
                <a:latin typeface="Bookman Old Style" panose="02050604050505020204"/>
                <a:ea typeface="HG明朝E" panose="02020909000000000000" pitchFamily="17" charset="-128"/>
              </a:rPr>
              <a:t>q*</a:t>
            </a:r>
            <a:r>
              <a:rPr lang="ja-JP" altLang="en-US" sz="2800" u="sng" dirty="0">
                <a:solidFill>
                  <a:prstClr val="black"/>
                </a:solidFill>
                <a:latin typeface="Bookman Old Style" panose="02050604050505020204"/>
                <a:ea typeface="HG明朝E" panose="02020909000000000000" pitchFamily="17" charset="-128"/>
              </a:rPr>
              <a:t>（</a:t>
            </a:r>
            <a:r>
              <a:rPr lang="ja-JP" altLang="en-US" sz="2800" u="sng" dirty="0">
                <a:solidFill>
                  <a:srgbClr val="FF0000"/>
                </a:solidFill>
                <a:latin typeface="Bookman Old Style" panose="02050604050505020204"/>
                <a:ea typeface="HG明朝E" panose="02020909000000000000" pitchFamily="17" charset="-128"/>
              </a:rPr>
              <a:t>赤</a:t>
            </a:r>
            <a:r>
              <a:rPr lang="ja-JP" altLang="en-US" sz="2800" u="sng" dirty="0">
                <a:solidFill>
                  <a:prstClr val="black"/>
                </a:solidFill>
                <a:latin typeface="Bookman Old Style" panose="02050604050505020204"/>
                <a:ea typeface="HG明朝E" panose="02020909000000000000" pitchFamily="17" charset="-128"/>
              </a:rPr>
              <a:t>の線）</a:t>
            </a:r>
            <a:r>
              <a:rPr lang="ja-JP" altLang="en-US" sz="2800" dirty="0">
                <a:solidFill>
                  <a:prstClr val="black"/>
                </a:solidFill>
                <a:latin typeface="Bookman Old Style" panose="02050604050505020204"/>
                <a:ea typeface="HG明朝E" panose="02020909000000000000" pitchFamily="17" charset="-128"/>
              </a:rPr>
              <a:t>に制限したとする</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その理由は各種ありうるが、国内の産業を保護するためという想定にする。</a:t>
            </a:r>
            <a:endParaRPr lang="en-US" altLang="ja-JP" sz="28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noProof="0" dirty="0">
                <a:solidFill>
                  <a:prstClr val="black"/>
                </a:solidFill>
                <a:latin typeface="Bookman Old Style" panose="02050604050505020204"/>
                <a:ea typeface="HG明朝E" panose="02020909000000000000" pitchFamily="17" charset="-128"/>
              </a:rPr>
              <a:t>安い輸入品（それに対抗せざるを得ない国内の財）の価格は</a:t>
            </a:r>
            <a:r>
              <a:rPr lang="en-US" altLang="ja-JP" sz="2800" noProof="0" dirty="0">
                <a:solidFill>
                  <a:prstClr val="black"/>
                </a:solidFill>
                <a:latin typeface="Bookman Old Style" panose="02050604050505020204"/>
                <a:ea typeface="HG明朝E" panose="02020909000000000000" pitchFamily="17" charset="-128"/>
              </a:rPr>
              <a:t>P</a:t>
            </a:r>
            <a:r>
              <a:rPr lang="en-US" altLang="ja-JP" sz="2000" noProof="0" dirty="0">
                <a:solidFill>
                  <a:prstClr val="black"/>
                </a:solidFill>
                <a:latin typeface="Bookman Old Style" panose="02050604050505020204"/>
                <a:ea typeface="HG明朝E" panose="02020909000000000000" pitchFamily="17" charset="-128"/>
              </a:rPr>
              <a:t>m</a:t>
            </a:r>
            <a:r>
              <a:rPr lang="ja-JP" altLang="en-US" sz="2800" noProof="0" dirty="0">
                <a:solidFill>
                  <a:prstClr val="black"/>
                </a:solidFill>
                <a:latin typeface="Bookman Old Style" panose="02050604050505020204"/>
                <a:ea typeface="HG明朝E" panose="02020909000000000000" pitchFamily="17" charset="-128"/>
              </a:rPr>
              <a:t>であり、需要は</a:t>
            </a:r>
            <a:r>
              <a:rPr lang="en-US" altLang="ja-JP" sz="2800" noProof="0" dirty="0">
                <a:solidFill>
                  <a:prstClr val="black"/>
                </a:solidFill>
                <a:latin typeface="Bookman Old Style" panose="02050604050505020204"/>
                <a:ea typeface="HG明朝E" panose="02020909000000000000" pitchFamily="17" charset="-128"/>
              </a:rPr>
              <a:t>D</a:t>
            </a:r>
            <a:r>
              <a:rPr lang="en-US" altLang="ja-JP" sz="2000" noProof="0" dirty="0">
                <a:solidFill>
                  <a:prstClr val="black"/>
                </a:solidFill>
                <a:latin typeface="Bookman Old Style" panose="02050604050505020204"/>
                <a:ea typeface="HG明朝E" panose="02020909000000000000" pitchFamily="17" charset="-128"/>
              </a:rPr>
              <a:t>m</a:t>
            </a:r>
            <a:r>
              <a:rPr lang="ja-JP" altLang="en-US" sz="2800" noProof="0" dirty="0">
                <a:solidFill>
                  <a:prstClr val="black"/>
                </a:solidFill>
                <a:latin typeface="Bookman Old Style" panose="02050604050505020204"/>
                <a:ea typeface="HG明朝E" panose="02020909000000000000" pitchFamily="17" charset="-128"/>
              </a:rPr>
              <a:t>まである。</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コネクタ: 曲線 25">
            <a:extLst>
              <a:ext uri="{FF2B5EF4-FFF2-40B4-BE49-F238E27FC236}">
                <a16:creationId xmlns:a16="http://schemas.microsoft.com/office/drawing/2014/main" id="{BBD16696-5592-4E14-85DA-8DBF5AD8D4AA}"/>
              </a:ext>
            </a:extLst>
          </p:cNvPr>
          <p:cNvCxnSpPr>
            <a:cxnSpLocks/>
          </p:cNvCxnSpPr>
          <p:nvPr/>
        </p:nvCxnSpPr>
        <p:spPr>
          <a:xfrm rot="16200000" flipH="1">
            <a:off x="4081022" y="4920323"/>
            <a:ext cx="395319" cy="353882"/>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24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q*</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146185"/>
            <a:ext cx="4846320" cy="4832092"/>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何が起きるか？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いま、需要＞供給なので価格は上がり始める。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値上がりを好しとして、国内の生産者は生産量を増やす。</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需要＝供給となった時点で、価格は安定する。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輸入量が</a:t>
            </a:r>
            <a:r>
              <a:rPr lang="en-US" altLang="ja-JP" sz="2800" dirty="0">
                <a:solidFill>
                  <a:prstClr val="black"/>
                </a:solidFill>
                <a:latin typeface="Bookman Old Style" panose="02050604050505020204"/>
                <a:ea typeface="HG明朝E" panose="02020909000000000000" pitchFamily="17" charset="-128"/>
              </a:rPr>
              <a:t>q*</a:t>
            </a:r>
            <a:r>
              <a:rPr lang="ja-JP" altLang="en-US" sz="2800" dirty="0">
                <a:solidFill>
                  <a:prstClr val="black"/>
                </a:solidFill>
                <a:latin typeface="Bookman Old Style" panose="02050604050505020204"/>
                <a:ea typeface="HG明朝E" panose="02020909000000000000" pitchFamily="17" charset="-128"/>
              </a:rPr>
              <a:t>に制限されている状況下で需要＝供給となるのは、価格</a:t>
            </a:r>
            <a:r>
              <a:rPr lang="en-US" altLang="ja-JP" sz="2800" dirty="0" err="1">
                <a:solidFill>
                  <a:prstClr val="black"/>
                </a:solidFill>
                <a:latin typeface="Bookman Old Style" panose="02050604050505020204"/>
                <a:ea typeface="HG明朝E" panose="02020909000000000000" pitchFamily="17" charset="-128"/>
              </a:rPr>
              <a:t>P</a:t>
            </a:r>
            <a:r>
              <a:rPr lang="en-US" altLang="ja-JP" sz="2000" dirty="0" err="1">
                <a:solidFill>
                  <a:prstClr val="black"/>
                </a:solidFill>
                <a:latin typeface="Bookman Old Style" panose="02050604050505020204"/>
                <a:ea typeface="HG明朝E" panose="02020909000000000000" pitchFamily="17" charset="-128"/>
              </a:rPr>
              <a:t>n</a:t>
            </a:r>
            <a:r>
              <a:rPr lang="ja-JP" altLang="en-US" sz="2800" dirty="0">
                <a:solidFill>
                  <a:prstClr val="black"/>
                </a:solidFill>
                <a:latin typeface="Bookman Old Style" panose="02050604050505020204"/>
                <a:ea typeface="HG明朝E" panose="02020909000000000000" pitchFamily="17" charset="-128"/>
              </a:rPr>
              <a:t>。</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コネクタ: 曲線 25">
            <a:extLst>
              <a:ext uri="{FF2B5EF4-FFF2-40B4-BE49-F238E27FC236}">
                <a16:creationId xmlns:a16="http://schemas.microsoft.com/office/drawing/2014/main" id="{BBD16696-5592-4E14-85DA-8DBF5AD8D4AA}"/>
              </a:ext>
            </a:extLst>
          </p:cNvPr>
          <p:cNvCxnSpPr>
            <a:cxnSpLocks/>
          </p:cNvCxnSpPr>
          <p:nvPr/>
        </p:nvCxnSpPr>
        <p:spPr>
          <a:xfrm rot="16200000" flipH="1">
            <a:off x="4007687" y="4993657"/>
            <a:ext cx="666682" cy="478575"/>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75AF870-F1FC-407A-A462-E6815C1069A5}"/>
              </a:ext>
            </a:extLst>
          </p:cNvPr>
          <p:cNvCxnSpPr/>
          <p:nvPr/>
        </p:nvCxnSpPr>
        <p:spPr>
          <a:xfrm flipV="1">
            <a:off x="3253206" y="4616733"/>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p:nvPr/>
        </p:nvCxnSpPr>
        <p:spPr>
          <a:xfrm>
            <a:off x="1112208" y="4578940"/>
            <a:ext cx="2125178" cy="3602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3" name="コネクタ: 曲線 32">
            <a:extLst>
              <a:ext uri="{FF2B5EF4-FFF2-40B4-BE49-F238E27FC236}">
                <a16:creationId xmlns:a16="http://schemas.microsoft.com/office/drawing/2014/main" id="{CAA27D78-1F76-4A94-A747-A6F38EE9C0BC}"/>
              </a:ext>
            </a:extLst>
          </p:cNvPr>
          <p:cNvCxnSpPr/>
          <p:nvPr/>
        </p:nvCxnSpPr>
        <p:spPr>
          <a:xfrm rot="10800000" flipV="1">
            <a:off x="764772" y="4899602"/>
            <a:ext cx="334375" cy="26657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550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3" end="3"/>
                                            </p:txEl>
                                          </p:spTgt>
                                        </p:tgtEl>
                                        <p:attrNameLst>
                                          <p:attrName>style.visibility</p:attrName>
                                        </p:attrNameLst>
                                      </p:cBhvr>
                                      <p:to>
                                        <p:strVal val="visible"/>
                                      </p:to>
                                    </p:set>
                                    <p:anim calcmode="lin" valueType="num">
                                      <p:cBhvr additive="base">
                                        <p:cTn id="25"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
                                            <p:txEl>
                                              <p:pRg st="4" end="4"/>
                                            </p:txEl>
                                          </p:spTgt>
                                        </p:tgtEl>
                                        <p:attrNameLst>
                                          <p:attrName>style.visibility</p:attrName>
                                        </p:attrNameLst>
                                      </p:cBhvr>
                                      <p:to>
                                        <p:strVal val="visible"/>
                                      </p:to>
                                    </p:set>
                                    <p:anim calcmode="lin" valueType="num">
                                      <p:cBhvr additive="base">
                                        <p:cTn id="31"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q*</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93200" y="1373835"/>
            <a:ext cx="5078927" cy="397031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つまり、</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q*</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の棒を上に少しずつズラして、需要曲線と交差するところが正解。</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なぜか？　輸入量は</a:t>
            </a:r>
            <a:r>
              <a:rPr lang="en-US" altLang="ja-JP" sz="2800" dirty="0">
                <a:solidFill>
                  <a:prstClr val="black"/>
                </a:solidFill>
                <a:latin typeface="Bookman Old Style" panose="02050604050505020204"/>
                <a:ea typeface="HG明朝E" panose="02020909000000000000" pitchFamily="17" charset="-128"/>
              </a:rPr>
              <a:t>q*</a:t>
            </a:r>
            <a:r>
              <a:rPr lang="ja-JP" altLang="en-US" sz="2800" dirty="0">
                <a:solidFill>
                  <a:prstClr val="black"/>
                </a:solidFill>
                <a:latin typeface="Bookman Old Style" panose="02050604050505020204"/>
                <a:ea typeface="HG明朝E" panose="02020909000000000000" pitchFamily="17" charset="-128"/>
              </a:rPr>
              <a:t>の幅に上限が確定しているので、国内生産量＋輸入量</a:t>
            </a:r>
            <a:r>
              <a:rPr lang="en-US" altLang="ja-JP" sz="2800" dirty="0">
                <a:solidFill>
                  <a:prstClr val="black"/>
                </a:solidFill>
                <a:latin typeface="Bookman Old Style" panose="02050604050505020204"/>
                <a:ea typeface="HG明朝E" panose="02020909000000000000" pitchFamily="17" charset="-128"/>
              </a:rPr>
              <a:t>q*</a:t>
            </a:r>
            <a:r>
              <a:rPr lang="ja-JP" altLang="en-US" sz="2800" dirty="0">
                <a:solidFill>
                  <a:prstClr val="black"/>
                </a:solidFill>
                <a:latin typeface="Bookman Old Style" panose="02050604050505020204"/>
                <a:ea typeface="HG明朝E" panose="02020909000000000000" pitchFamily="17" charset="-128"/>
              </a:rPr>
              <a:t>のグラフが需要曲線と交差する点が、需要＝供給となるから。</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コネクタ: 曲線 25">
            <a:extLst>
              <a:ext uri="{FF2B5EF4-FFF2-40B4-BE49-F238E27FC236}">
                <a16:creationId xmlns:a16="http://schemas.microsoft.com/office/drawing/2014/main" id="{BBD16696-5592-4E14-85DA-8DBF5AD8D4AA}"/>
              </a:ext>
            </a:extLst>
          </p:cNvPr>
          <p:cNvCxnSpPr>
            <a:cxnSpLocks/>
          </p:cNvCxnSpPr>
          <p:nvPr/>
        </p:nvCxnSpPr>
        <p:spPr>
          <a:xfrm rot="16200000" flipH="1">
            <a:off x="3958065" y="5043279"/>
            <a:ext cx="657860" cy="370509"/>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75AF870-F1FC-407A-A462-E6815C1069A5}"/>
              </a:ext>
            </a:extLst>
          </p:cNvPr>
          <p:cNvCxnSpPr>
            <a:cxnSpLocks/>
          </p:cNvCxnSpPr>
          <p:nvPr/>
        </p:nvCxnSpPr>
        <p:spPr>
          <a:xfrm flipV="1">
            <a:off x="3253206" y="4616733"/>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p:nvPr/>
        </p:nvCxnSpPr>
        <p:spPr>
          <a:xfrm>
            <a:off x="1112208" y="4578940"/>
            <a:ext cx="2125178" cy="3602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1" name="コネクタ: 曲線 30">
            <a:extLst>
              <a:ext uri="{FF2B5EF4-FFF2-40B4-BE49-F238E27FC236}">
                <a16:creationId xmlns:a16="http://schemas.microsoft.com/office/drawing/2014/main" id="{1E1E8A31-7AF3-4467-94D4-53C634F8D129}"/>
              </a:ext>
            </a:extLst>
          </p:cNvPr>
          <p:cNvCxnSpPr/>
          <p:nvPr/>
        </p:nvCxnSpPr>
        <p:spPr>
          <a:xfrm rot="5400000">
            <a:off x="867289" y="4934317"/>
            <a:ext cx="295594" cy="16812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980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q*</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93200" y="1373835"/>
            <a:ext cx="5078927" cy="397031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この状態の</a:t>
            </a:r>
            <a:r>
              <a:rPr lang="en-US" altLang="ja-JP" sz="2800" dirty="0">
                <a:solidFill>
                  <a:prstClr val="black"/>
                </a:solidFill>
                <a:latin typeface="Bookman Old Style" panose="02050604050505020204"/>
                <a:ea typeface="HG明朝E" panose="02020909000000000000" pitchFamily="17" charset="-128"/>
              </a:rPr>
              <a:t>welfare</a:t>
            </a:r>
            <a:r>
              <a:rPr lang="ja-JP" altLang="en-US" sz="2800" dirty="0">
                <a:solidFill>
                  <a:prstClr val="black"/>
                </a:solidFill>
                <a:latin typeface="Bookman Old Style" panose="02050604050505020204"/>
                <a:ea typeface="HG明朝E" panose="02020909000000000000" pitchFamily="17" charset="-128"/>
              </a:rPr>
              <a:t>（厚生：つまり国民の余剰</a:t>
            </a:r>
            <a:r>
              <a:rPr lang="en-US" altLang="ja-JP" sz="2800" dirty="0">
                <a:solidFill>
                  <a:prstClr val="black"/>
                </a:solidFill>
                <a:latin typeface="Bookman Old Style" panose="02050604050505020204"/>
                <a:ea typeface="HG明朝E" panose="02020909000000000000" pitchFamily="17" charset="-128"/>
              </a:rPr>
              <a:t>—</a:t>
            </a:r>
            <a:r>
              <a:rPr lang="ja-JP" altLang="en-US" sz="2800" dirty="0">
                <a:solidFill>
                  <a:prstClr val="black"/>
                </a:solidFill>
                <a:latin typeface="Bookman Old Style" panose="02050604050505020204"/>
                <a:ea typeface="HG明朝E" panose="02020909000000000000" pitchFamily="17" charset="-128"/>
              </a:rPr>
              <a:t>豊かさ</a:t>
            </a:r>
            <a:r>
              <a:rPr lang="en-US" altLang="ja-JP" sz="2800" dirty="0">
                <a:solidFill>
                  <a:prstClr val="black"/>
                </a:solidFill>
                <a:latin typeface="Bookman Old Style" panose="02050604050505020204"/>
                <a:ea typeface="HG明朝E" panose="02020909000000000000" pitchFamily="17" charset="-128"/>
              </a:rPr>
              <a:t>—</a:t>
            </a:r>
            <a:r>
              <a:rPr lang="ja-JP" altLang="en-US" sz="2800" dirty="0">
                <a:solidFill>
                  <a:prstClr val="black"/>
                </a:solidFill>
                <a:latin typeface="Bookman Old Style" panose="02050604050505020204"/>
                <a:ea typeface="HG明朝E" panose="02020909000000000000" pitchFamily="17" charset="-128"/>
              </a:rPr>
              <a:t>）は、どうなったか。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価格が</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P</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m</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から</a:t>
            </a:r>
            <a:r>
              <a:rPr kumimoji="1" lang="en-US" altLang="ja-JP" sz="2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P</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n</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になったので、国内の生産者は輸入品に対抗できるチャンスが増えて（つまり、自由貿易のときよりも高く売れて）、生産者余剰は</a:t>
            </a:r>
            <a:r>
              <a:rPr kumimoji="1" lang="en-US" altLang="ja-JP" sz="2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P</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n</a:t>
            </a:r>
            <a:r>
              <a:rPr kumimoji="1" lang="en-US" altLang="ja-JP" sz="2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G</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*B</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となる。</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コネクタ: 曲線 25">
            <a:extLst>
              <a:ext uri="{FF2B5EF4-FFF2-40B4-BE49-F238E27FC236}">
                <a16:creationId xmlns:a16="http://schemas.microsoft.com/office/drawing/2014/main" id="{BBD16696-5592-4E14-85DA-8DBF5AD8D4AA}"/>
              </a:ext>
            </a:extLst>
          </p:cNvPr>
          <p:cNvCxnSpPr>
            <a:cxnSpLocks/>
          </p:cNvCxnSpPr>
          <p:nvPr/>
        </p:nvCxnSpPr>
        <p:spPr>
          <a:xfrm rot="16200000" flipH="1">
            <a:off x="3958065" y="5043279"/>
            <a:ext cx="657860" cy="370509"/>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75AF870-F1FC-407A-A462-E6815C1069A5}"/>
              </a:ext>
            </a:extLst>
          </p:cNvPr>
          <p:cNvCxnSpPr/>
          <p:nvPr/>
        </p:nvCxnSpPr>
        <p:spPr>
          <a:xfrm flipV="1">
            <a:off x="3253206" y="4616733"/>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p:nvPr/>
        </p:nvCxnSpPr>
        <p:spPr>
          <a:xfrm>
            <a:off x="1112208" y="4578940"/>
            <a:ext cx="2125178" cy="3602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コネクタ: 曲線 19">
            <a:extLst>
              <a:ext uri="{FF2B5EF4-FFF2-40B4-BE49-F238E27FC236}">
                <a16:creationId xmlns:a16="http://schemas.microsoft.com/office/drawing/2014/main" id="{73025BFD-681A-49BE-BCA4-6F1DF3FE8125}"/>
              </a:ext>
            </a:extLst>
          </p:cNvPr>
          <p:cNvCxnSpPr/>
          <p:nvPr/>
        </p:nvCxnSpPr>
        <p:spPr>
          <a:xfrm rot="5400000">
            <a:off x="886246" y="4953273"/>
            <a:ext cx="274307" cy="15149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コネクタ: 曲線 27">
            <a:extLst>
              <a:ext uri="{FF2B5EF4-FFF2-40B4-BE49-F238E27FC236}">
                <a16:creationId xmlns:a16="http://schemas.microsoft.com/office/drawing/2014/main" id="{A4E5D196-1FA2-4E18-81A4-888BC814C243}"/>
              </a:ext>
            </a:extLst>
          </p:cNvPr>
          <p:cNvCxnSpPr>
            <a:cxnSpLocks/>
          </p:cNvCxnSpPr>
          <p:nvPr/>
        </p:nvCxnSpPr>
        <p:spPr>
          <a:xfrm rot="10800000">
            <a:off x="2577642" y="3931921"/>
            <a:ext cx="675567" cy="64702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二等辺三角形 35">
            <a:extLst>
              <a:ext uri="{FF2B5EF4-FFF2-40B4-BE49-F238E27FC236}">
                <a16:creationId xmlns:a16="http://schemas.microsoft.com/office/drawing/2014/main" id="{63A410DF-7ADA-4D48-9B78-EE46D2647469}"/>
              </a:ext>
            </a:extLst>
          </p:cNvPr>
          <p:cNvSpPr/>
          <p:nvPr/>
        </p:nvSpPr>
        <p:spPr>
          <a:xfrm rot="10800000">
            <a:off x="1112206" y="4598516"/>
            <a:ext cx="2222803" cy="12492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0200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3"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63675" y="1342236"/>
            <a:ext cx="5078927" cy="353943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消費者余剰は、</a:t>
            </a:r>
            <a:r>
              <a:rPr lang="ja-JP" altLang="en-US" sz="2800" dirty="0">
                <a:solidFill>
                  <a:prstClr val="black"/>
                </a:solidFill>
                <a:latin typeface="Bookman Old Style" panose="02050604050505020204"/>
                <a:ea typeface="HG明朝E" panose="02020909000000000000" pitchFamily="17" charset="-128"/>
              </a:rPr>
              <a:t>三角形</a:t>
            </a:r>
            <a:r>
              <a:rPr kumimoji="1" lang="en-US" altLang="ja-JP" sz="2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AFP</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m</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から、</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AF*P</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へと狭くなる。</a:t>
            </a:r>
            <a:endPar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noProof="0" dirty="0">
                <a:solidFill>
                  <a:prstClr val="black"/>
                </a:solidFill>
                <a:latin typeface="Bookman Old Style" panose="02050604050505020204"/>
                <a:ea typeface="HG明朝E" panose="02020909000000000000" pitchFamily="17" charset="-128"/>
              </a:rPr>
              <a:t>生産者余剰と消費者余剰を合わせて考えると、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noProof="0" dirty="0">
                <a:solidFill>
                  <a:prstClr val="black"/>
                </a:solidFill>
                <a:latin typeface="Bookman Old Style" panose="02050604050505020204"/>
                <a:ea typeface="HG明朝E" panose="02020909000000000000" pitchFamily="17" charset="-128"/>
              </a:rPr>
              <a:t>まずは余剰の合計は</a:t>
            </a:r>
            <a:r>
              <a:rPr lang="en-US" altLang="ja-JP" sz="2800" noProof="0" dirty="0">
                <a:solidFill>
                  <a:prstClr val="black"/>
                </a:solidFill>
                <a:latin typeface="Bookman Old Style" panose="02050604050505020204"/>
                <a:ea typeface="HG明朝E" panose="02020909000000000000" pitchFamily="17" charset="-128"/>
              </a:rPr>
              <a:t>G*F*FG</a:t>
            </a:r>
            <a:r>
              <a:rPr lang="ja-JP" altLang="en-US" sz="2800" noProof="0" dirty="0">
                <a:solidFill>
                  <a:prstClr val="black"/>
                </a:solidFill>
                <a:latin typeface="Bookman Old Style" panose="02050604050505020204"/>
                <a:ea typeface="HG明朝E" panose="02020909000000000000" pitchFamily="17" charset="-128"/>
              </a:rPr>
              <a:t>の面積だけ少なくなっている（つまり、この黄色の台形</a:t>
            </a:r>
            <a:r>
              <a:rPr lang="ja-JP" altLang="en-US" sz="2800" dirty="0">
                <a:solidFill>
                  <a:prstClr val="black"/>
                </a:solidFill>
                <a:latin typeface="Bookman Old Style" panose="02050604050505020204"/>
                <a:ea typeface="HG明朝E" panose="02020909000000000000" pitchFamily="17" charset="-128"/>
              </a:rPr>
              <a:t>部分）。</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a:cxnSpLocks/>
          </p:cNvCxnSpPr>
          <p:nvPr/>
        </p:nvCxnSpPr>
        <p:spPr>
          <a:xfrm>
            <a:off x="1112208" y="4578940"/>
            <a:ext cx="3475963" cy="1733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コネクタ: 曲線 19">
            <a:extLst>
              <a:ext uri="{FF2B5EF4-FFF2-40B4-BE49-F238E27FC236}">
                <a16:creationId xmlns:a16="http://schemas.microsoft.com/office/drawing/2014/main" id="{73025BFD-681A-49BE-BCA4-6F1DF3FE8125}"/>
              </a:ext>
            </a:extLst>
          </p:cNvPr>
          <p:cNvCxnSpPr/>
          <p:nvPr/>
        </p:nvCxnSpPr>
        <p:spPr>
          <a:xfrm rot="5400000">
            <a:off x="886246" y="4953273"/>
            <a:ext cx="274307" cy="15149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コネクタ: 曲線 27">
            <a:extLst>
              <a:ext uri="{FF2B5EF4-FFF2-40B4-BE49-F238E27FC236}">
                <a16:creationId xmlns:a16="http://schemas.microsoft.com/office/drawing/2014/main" id="{A4E5D196-1FA2-4E18-81A4-888BC814C243}"/>
              </a:ext>
            </a:extLst>
          </p:cNvPr>
          <p:cNvCxnSpPr>
            <a:cxnSpLocks/>
          </p:cNvCxnSpPr>
          <p:nvPr/>
        </p:nvCxnSpPr>
        <p:spPr>
          <a:xfrm rot="5400000">
            <a:off x="2451402" y="4725180"/>
            <a:ext cx="870994" cy="72675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コネクタ: 曲線 20">
            <a:extLst>
              <a:ext uri="{FF2B5EF4-FFF2-40B4-BE49-F238E27FC236}">
                <a16:creationId xmlns:a16="http://schemas.microsoft.com/office/drawing/2014/main" id="{4AED9E24-07CF-4687-8C8B-8F167F241D1E}"/>
              </a:ext>
            </a:extLst>
          </p:cNvPr>
          <p:cNvCxnSpPr/>
          <p:nvPr/>
        </p:nvCxnSpPr>
        <p:spPr>
          <a:xfrm rot="10800000" flipV="1">
            <a:off x="4648698" y="4322618"/>
            <a:ext cx="338515" cy="2563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二等辺三角形 37">
            <a:extLst>
              <a:ext uri="{FF2B5EF4-FFF2-40B4-BE49-F238E27FC236}">
                <a16:creationId xmlns:a16="http://schemas.microsoft.com/office/drawing/2014/main" id="{95E5747C-B9C4-4470-9C6B-7E5A3B95E9A3}"/>
              </a:ext>
            </a:extLst>
          </p:cNvPr>
          <p:cNvSpPr/>
          <p:nvPr/>
        </p:nvSpPr>
        <p:spPr>
          <a:xfrm>
            <a:off x="1125272" y="2856908"/>
            <a:ext cx="3645570" cy="1802781"/>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41" name="台形 40">
            <a:extLst>
              <a:ext uri="{FF2B5EF4-FFF2-40B4-BE49-F238E27FC236}">
                <a16:creationId xmlns:a16="http://schemas.microsoft.com/office/drawing/2014/main" id="{9C3E1C61-9C30-4625-914E-575FF38C0A75}"/>
              </a:ext>
            </a:extLst>
          </p:cNvPr>
          <p:cNvSpPr/>
          <p:nvPr/>
        </p:nvSpPr>
        <p:spPr>
          <a:xfrm>
            <a:off x="2777893" y="4610830"/>
            <a:ext cx="2406753" cy="276242"/>
          </a:xfrm>
          <a:prstGeom prst="trapezoid">
            <a:avLst>
              <a:gd name="adj" fmla="val 19226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7080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
                                        </p:tgtEl>
                                        <p:attrNameLst>
                                          <p:attrName>style.visibility</p:attrName>
                                        </p:attrNameLst>
                                      </p:cBhvr>
                                      <p:to>
                                        <p:strVal val="visible"/>
                                      </p:to>
                                    </p:set>
                                    <p:anim calcmode="lin" valueType="num">
                                      <p:cBhvr additive="base">
                                        <p:cTn id="13" dur="500" fill="hold"/>
                                        <p:tgtEl>
                                          <p:spTgt spid="38"/>
                                        </p:tgtEl>
                                        <p:attrNameLst>
                                          <p:attrName>ppt_x</p:attrName>
                                        </p:attrNameLst>
                                      </p:cBhvr>
                                      <p:tavLst>
                                        <p:tav tm="0">
                                          <p:val>
                                            <p:strVal val="#ppt_x"/>
                                          </p:val>
                                        </p:tav>
                                        <p:tav tm="100000">
                                          <p:val>
                                            <p:strVal val="#ppt_x"/>
                                          </p:val>
                                        </p:tav>
                                      </p:tavLst>
                                    </p:anim>
                                    <p:anim calcmode="lin" valueType="num">
                                      <p:cBhvr additive="base">
                                        <p:cTn id="1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1" end="1"/>
                                            </p:txEl>
                                          </p:spTgt>
                                        </p:tgtEl>
                                        <p:attrNameLst>
                                          <p:attrName>style.visibility</p:attrName>
                                        </p:attrNameLst>
                                      </p:cBhvr>
                                      <p:to>
                                        <p:strVal val="visible"/>
                                      </p:to>
                                    </p:set>
                                    <p:anim calcmode="lin" valueType="num">
                                      <p:cBhvr additive="base">
                                        <p:cTn id="19"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3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
                                            <p:txEl>
                                              <p:pRg st="2" end="2"/>
                                            </p:txEl>
                                          </p:spTgt>
                                        </p:tgtEl>
                                        <p:attrNameLst>
                                          <p:attrName>style.visibility</p:attrName>
                                        </p:attrNameLst>
                                      </p:cBhvr>
                                      <p:to>
                                        <p:strVal val="visible"/>
                                      </p:to>
                                    </p:set>
                                    <p:anim calcmode="lin" valueType="num">
                                      <p:cBhvr additive="base">
                                        <p:cTn id="2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anim calcmode="lin" valueType="num">
                                      <p:cBhvr additive="base">
                                        <p:cTn id="35" dur="500" fill="hold"/>
                                        <p:tgtEl>
                                          <p:spTgt spid="41"/>
                                        </p:tgtEl>
                                        <p:attrNameLst>
                                          <p:attrName>ppt_x</p:attrName>
                                        </p:attrNameLst>
                                      </p:cBhvr>
                                      <p:tavLst>
                                        <p:tav tm="0">
                                          <p:val>
                                            <p:strVal val="#ppt_x"/>
                                          </p:val>
                                        </p:tav>
                                        <p:tav tm="100000">
                                          <p:val>
                                            <p:strVal val="#ppt_x"/>
                                          </p:val>
                                        </p:tav>
                                      </p:tavLst>
                                    </p:anim>
                                    <p:anim calcmode="lin" valueType="num">
                                      <p:cBhvr additive="base">
                                        <p:cTn id="3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8" grpId="1" animBg="1"/>
      <p:bldP spid="4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3"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63675" y="1342236"/>
            <a:ext cx="5078927" cy="415498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しかし、割り当てられた数量内で輸入できた各企業にとっては、価格</a:t>
            </a:r>
            <a:r>
              <a:rPr lang="en-US" altLang="ja-JP" sz="2400" dirty="0">
                <a:solidFill>
                  <a:prstClr val="black"/>
                </a:solidFill>
                <a:latin typeface="Bookman Old Style" panose="02050604050505020204"/>
                <a:ea typeface="HG明朝E" panose="02020909000000000000" pitchFamily="17" charset="-128"/>
              </a:rPr>
              <a:t>Pm</a:t>
            </a:r>
            <a:r>
              <a:rPr lang="ja-JP" altLang="en-US" sz="2400" dirty="0">
                <a:solidFill>
                  <a:prstClr val="black"/>
                </a:solidFill>
                <a:latin typeface="Bookman Old Style" panose="02050604050505020204"/>
                <a:ea typeface="HG明朝E" panose="02020909000000000000" pitchFamily="17" charset="-128"/>
              </a:rPr>
              <a:t>で輸入して</a:t>
            </a:r>
            <a:r>
              <a:rPr lang="en-US" altLang="ja-JP" sz="2400" dirty="0" err="1">
                <a:solidFill>
                  <a:prstClr val="black"/>
                </a:solidFill>
                <a:latin typeface="Bookman Old Style" panose="02050604050505020204"/>
                <a:ea typeface="HG明朝E" panose="02020909000000000000" pitchFamily="17" charset="-128"/>
              </a:rPr>
              <a:t>P</a:t>
            </a:r>
            <a:r>
              <a:rPr lang="en-US" altLang="ja-JP" sz="2000" dirty="0" err="1">
                <a:solidFill>
                  <a:prstClr val="black"/>
                </a:solidFill>
                <a:latin typeface="Bookman Old Style" panose="02050604050505020204"/>
                <a:ea typeface="HG明朝E" panose="02020909000000000000" pitchFamily="17" charset="-128"/>
              </a:rPr>
              <a:t>n</a:t>
            </a:r>
            <a:r>
              <a:rPr lang="ja-JP" altLang="en-US" sz="2400" dirty="0">
                <a:solidFill>
                  <a:prstClr val="black"/>
                </a:solidFill>
                <a:latin typeface="Bookman Old Style" panose="02050604050505020204"/>
                <a:ea typeface="HG明朝E" panose="02020909000000000000" pitchFamily="17" charset="-128"/>
              </a:rPr>
              <a:t>で売ることができたわけだから、その差（</a:t>
            </a:r>
            <a:r>
              <a:rPr lang="en-US" altLang="ja-JP" sz="2400" dirty="0" err="1">
                <a:solidFill>
                  <a:prstClr val="black"/>
                </a:solidFill>
                <a:latin typeface="Bookman Old Style" panose="02050604050505020204"/>
                <a:ea typeface="HG明朝E" panose="02020909000000000000" pitchFamily="17" charset="-128"/>
              </a:rPr>
              <a:t>P</a:t>
            </a:r>
            <a:r>
              <a:rPr lang="en-US" altLang="ja-JP" sz="2000" dirty="0" err="1">
                <a:solidFill>
                  <a:prstClr val="black"/>
                </a:solidFill>
                <a:latin typeface="Bookman Old Style" panose="02050604050505020204"/>
                <a:ea typeface="HG明朝E" panose="02020909000000000000" pitchFamily="17" charset="-128"/>
              </a:rPr>
              <a:t>n</a:t>
            </a:r>
            <a:r>
              <a:rPr lang="en-US" altLang="ja-JP" sz="2400" dirty="0">
                <a:solidFill>
                  <a:prstClr val="black"/>
                </a:solidFill>
                <a:latin typeface="Bookman Old Style" panose="02050604050505020204"/>
                <a:ea typeface="HG明朝E" panose="02020909000000000000" pitchFamily="17" charset="-128"/>
              </a:rPr>
              <a:t>-P</a:t>
            </a:r>
            <a:r>
              <a:rPr lang="en-US" altLang="ja-JP" sz="2000" dirty="0">
                <a:solidFill>
                  <a:prstClr val="black"/>
                </a:solidFill>
                <a:latin typeface="Bookman Old Style" panose="02050604050505020204"/>
                <a:ea typeface="HG明朝E" panose="02020909000000000000" pitchFamily="17" charset="-128"/>
              </a:rPr>
              <a:t>m</a:t>
            </a:r>
            <a:r>
              <a:rPr lang="ja-JP" altLang="en-US" sz="2400" dirty="0">
                <a:solidFill>
                  <a:prstClr val="black"/>
                </a:solidFill>
                <a:latin typeface="Bookman Old Style" panose="02050604050505020204"/>
                <a:ea typeface="HG明朝E" panose="02020909000000000000" pitchFamily="17" charset="-128"/>
              </a:rPr>
              <a:t>）が、この管理貿易による一個当たりの特別利益。</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そうした複数企業の特別利益の総計は、輸入量</a:t>
            </a:r>
            <a:r>
              <a:rPr lang="en-US" altLang="ja-JP" sz="2400" dirty="0">
                <a:solidFill>
                  <a:prstClr val="black"/>
                </a:solidFill>
                <a:latin typeface="Bookman Old Style" panose="02050604050505020204"/>
                <a:ea typeface="HG明朝E" panose="02020909000000000000" pitchFamily="17" charset="-128"/>
              </a:rPr>
              <a:t>q*</a:t>
            </a:r>
            <a:r>
              <a:rPr lang="ja-JP" altLang="en-US" sz="2400" dirty="0">
                <a:solidFill>
                  <a:prstClr val="black"/>
                </a:solidFill>
                <a:latin typeface="Bookman Old Style" panose="02050604050505020204"/>
                <a:ea typeface="HG明朝E" panose="02020909000000000000" pitchFamily="17" charset="-128"/>
              </a:rPr>
              <a:t>✕（</a:t>
            </a:r>
            <a:r>
              <a:rPr lang="en-US" altLang="ja-JP" sz="2400" dirty="0" err="1">
                <a:solidFill>
                  <a:prstClr val="black"/>
                </a:solidFill>
                <a:latin typeface="Bookman Old Style" panose="02050604050505020204"/>
                <a:ea typeface="HG明朝E" panose="02020909000000000000" pitchFamily="17" charset="-128"/>
              </a:rPr>
              <a:t>P</a:t>
            </a:r>
            <a:r>
              <a:rPr lang="en-US" altLang="ja-JP" sz="2000" dirty="0" err="1">
                <a:solidFill>
                  <a:prstClr val="black"/>
                </a:solidFill>
                <a:latin typeface="Bookman Old Style" panose="02050604050505020204"/>
                <a:ea typeface="HG明朝E" panose="02020909000000000000" pitchFamily="17" charset="-128"/>
              </a:rPr>
              <a:t>n</a:t>
            </a:r>
            <a:r>
              <a:rPr lang="en-US" altLang="ja-JP" sz="2400" dirty="0">
                <a:solidFill>
                  <a:prstClr val="black"/>
                </a:solidFill>
                <a:latin typeface="Bookman Old Style" panose="02050604050505020204"/>
                <a:ea typeface="HG明朝E" panose="02020909000000000000" pitchFamily="17" charset="-128"/>
              </a:rPr>
              <a:t>-P</a:t>
            </a:r>
            <a:r>
              <a:rPr lang="en-US" altLang="ja-JP" sz="2000" dirty="0">
                <a:solidFill>
                  <a:prstClr val="black"/>
                </a:solidFill>
                <a:latin typeface="Bookman Old Style" panose="02050604050505020204"/>
                <a:ea typeface="HG明朝E" panose="02020909000000000000" pitchFamily="17" charset="-128"/>
              </a:rPr>
              <a:t>m</a:t>
            </a:r>
            <a:r>
              <a:rPr lang="ja-JP" altLang="en-US" sz="2400" dirty="0">
                <a:solidFill>
                  <a:prstClr val="black"/>
                </a:solidFill>
                <a:latin typeface="Bookman Old Style" panose="02050604050505020204"/>
                <a:ea typeface="HG明朝E" panose="02020909000000000000" pitchFamily="17" charset="-128"/>
              </a:rPr>
              <a:t>）という余剰になる。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それは面積で表せば、図の黒の四角形。</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a:cxnSpLocks/>
          </p:cNvCxnSpPr>
          <p:nvPr/>
        </p:nvCxnSpPr>
        <p:spPr>
          <a:xfrm>
            <a:off x="1112208" y="4578940"/>
            <a:ext cx="3475963" cy="1733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コネクタ: 曲線 19">
            <a:extLst>
              <a:ext uri="{FF2B5EF4-FFF2-40B4-BE49-F238E27FC236}">
                <a16:creationId xmlns:a16="http://schemas.microsoft.com/office/drawing/2014/main" id="{73025BFD-681A-49BE-BCA4-6F1DF3FE8125}"/>
              </a:ext>
            </a:extLst>
          </p:cNvPr>
          <p:cNvCxnSpPr/>
          <p:nvPr/>
        </p:nvCxnSpPr>
        <p:spPr>
          <a:xfrm rot="5400000">
            <a:off x="886246" y="4953273"/>
            <a:ext cx="274307" cy="15149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コネクタ: 曲線 27">
            <a:extLst>
              <a:ext uri="{FF2B5EF4-FFF2-40B4-BE49-F238E27FC236}">
                <a16:creationId xmlns:a16="http://schemas.microsoft.com/office/drawing/2014/main" id="{A4E5D196-1FA2-4E18-81A4-888BC814C243}"/>
              </a:ext>
            </a:extLst>
          </p:cNvPr>
          <p:cNvCxnSpPr>
            <a:cxnSpLocks/>
          </p:cNvCxnSpPr>
          <p:nvPr/>
        </p:nvCxnSpPr>
        <p:spPr>
          <a:xfrm rot="5400000">
            <a:off x="2451402" y="4725180"/>
            <a:ext cx="870994" cy="72675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コネクタ: 曲線 20">
            <a:extLst>
              <a:ext uri="{FF2B5EF4-FFF2-40B4-BE49-F238E27FC236}">
                <a16:creationId xmlns:a16="http://schemas.microsoft.com/office/drawing/2014/main" id="{4AED9E24-07CF-4687-8C8B-8F167F241D1E}"/>
              </a:ext>
            </a:extLst>
          </p:cNvPr>
          <p:cNvCxnSpPr/>
          <p:nvPr/>
        </p:nvCxnSpPr>
        <p:spPr>
          <a:xfrm rot="10800000" flipV="1">
            <a:off x="4648698" y="4322618"/>
            <a:ext cx="338515" cy="2563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台形 40">
            <a:extLst>
              <a:ext uri="{FF2B5EF4-FFF2-40B4-BE49-F238E27FC236}">
                <a16:creationId xmlns:a16="http://schemas.microsoft.com/office/drawing/2014/main" id="{9C3E1C61-9C30-4625-914E-575FF38C0A75}"/>
              </a:ext>
            </a:extLst>
          </p:cNvPr>
          <p:cNvSpPr/>
          <p:nvPr/>
        </p:nvSpPr>
        <p:spPr>
          <a:xfrm>
            <a:off x="2777893" y="4585698"/>
            <a:ext cx="2419817" cy="289677"/>
          </a:xfrm>
          <a:prstGeom prst="trapezoid">
            <a:avLst>
              <a:gd name="adj" fmla="val 19226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a:extLst>
              <a:ext uri="{FF2B5EF4-FFF2-40B4-BE49-F238E27FC236}">
                <a16:creationId xmlns:a16="http://schemas.microsoft.com/office/drawing/2014/main" id="{B23D47B7-0871-4CD3-BC8A-F5E06D777142}"/>
              </a:ext>
            </a:extLst>
          </p:cNvPr>
          <p:cNvSpPr/>
          <p:nvPr/>
        </p:nvSpPr>
        <p:spPr>
          <a:xfrm>
            <a:off x="3310802" y="4578940"/>
            <a:ext cx="1350785" cy="2874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1122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3"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lang="ja-JP" altLang="en-US" sz="2400" dirty="0">
                <a:solidFill>
                  <a:prstClr val="black"/>
                </a:solidFill>
                <a:latin typeface="Bookman Old Style" panose="02050604050505020204"/>
                <a:ea typeface="HG明朝E" panose="02020909000000000000" pitchFamily="17" charset="-128"/>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63675" y="1342236"/>
            <a:ext cx="5078927" cy="4031873"/>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3200" dirty="0">
                <a:solidFill>
                  <a:prstClr val="black"/>
                </a:solidFill>
                <a:latin typeface="Bookman Old Style" panose="02050604050505020204"/>
                <a:ea typeface="HG明朝E" panose="02020909000000000000" pitchFamily="17" charset="-128"/>
              </a:rPr>
              <a:t>結局、余剰全体のプラマイとしては、黄色い三角形の両耳の部分が、回復できない損失（死荷重）ということになる。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3200" dirty="0">
                <a:solidFill>
                  <a:prstClr val="black"/>
                </a:solidFill>
                <a:latin typeface="Bookman Old Style" panose="02050604050505020204"/>
                <a:ea typeface="HG明朝E" panose="02020909000000000000" pitchFamily="17" charset="-128"/>
              </a:rPr>
              <a:t>輸入関税のときの結果と、最終的に図が同じにっていることがわかる。</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a:cxnSpLocks/>
          </p:cNvCxnSpPr>
          <p:nvPr/>
        </p:nvCxnSpPr>
        <p:spPr>
          <a:xfrm>
            <a:off x="1112208" y="4578940"/>
            <a:ext cx="3475963" cy="1733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コネクタ: 曲線 19">
            <a:extLst>
              <a:ext uri="{FF2B5EF4-FFF2-40B4-BE49-F238E27FC236}">
                <a16:creationId xmlns:a16="http://schemas.microsoft.com/office/drawing/2014/main" id="{73025BFD-681A-49BE-BCA4-6F1DF3FE8125}"/>
              </a:ext>
            </a:extLst>
          </p:cNvPr>
          <p:cNvCxnSpPr/>
          <p:nvPr/>
        </p:nvCxnSpPr>
        <p:spPr>
          <a:xfrm rot="5400000">
            <a:off x="886246" y="4953273"/>
            <a:ext cx="274307" cy="15149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コネクタ: 曲線 20">
            <a:extLst>
              <a:ext uri="{FF2B5EF4-FFF2-40B4-BE49-F238E27FC236}">
                <a16:creationId xmlns:a16="http://schemas.microsoft.com/office/drawing/2014/main" id="{4AED9E24-07CF-4687-8C8B-8F167F241D1E}"/>
              </a:ext>
            </a:extLst>
          </p:cNvPr>
          <p:cNvCxnSpPr/>
          <p:nvPr/>
        </p:nvCxnSpPr>
        <p:spPr>
          <a:xfrm rot="10800000" flipV="1">
            <a:off x="4648698" y="4322618"/>
            <a:ext cx="338515" cy="2563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台形 40">
            <a:extLst>
              <a:ext uri="{FF2B5EF4-FFF2-40B4-BE49-F238E27FC236}">
                <a16:creationId xmlns:a16="http://schemas.microsoft.com/office/drawing/2014/main" id="{9C3E1C61-9C30-4625-914E-575FF38C0A75}"/>
              </a:ext>
            </a:extLst>
          </p:cNvPr>
          <p:cNvSpPr/>
          <p:nvPr/>
        </p:nvSpPr>
        <p:spPr>
          <a:xfrm>
            <a:off x="2777893" y="4621156"/>
            <a:ext cx="2419817" cy="256322"/>
          </a:xfrm>
          <a:prstGeom prst="trapezoid">
            <a:avLst>
              <a:gd name="adj" fmla="val 19226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a:extLst>
              <a:ext uri="{FF2B5EF4-FFF2-40B4-BE49-F238E27FC236}">
                <a16:creationId xmlns:a16="http://schemas.microsoft.com/office/drawing/2014/main" id="{B23D47B7-0871-4CD3-BC8A-F5E06D777142}"/>
              </a:ext>
            </a:extLst>
          </p:cNvPr>
          <p:cNvSpPr/>
          <p:nvPr/>
        </p:nvSpPr>
        <p:spPr>
          <a:xfrm>
            <a:off x="3250276" y="4603824"/>
            <a:ext cx="1411311" cy="27365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59148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1D452C3-01F6-4F46-928F-4D47197D77DB}"/>
              </a:ext>
            </a:extLst>
          </p:cNvPr>
          <p:cNvSpPr>
            <a:spLocks noGrp="1"/>
          </p:cNvSpPr>
          <p:nvPr>
            <p:ph idx="1"/>
          </p:nvPr>
        </p:nvSpPr>
        <p:spPr>
          <a:xfrm>
            <a:off x="536069" y="370839"/>
            <a:ext cx="11119861" cy="585124"/>
          </a:xfrm>
        </p:spPr>
        <p:txBody>
          <a:bodyPr>
            <a:normAutofit/>
          </a:bodyPr>
          <a:lstStyle/>
          <a:p>
            <a:pPr algn="ctr"/>
            <a:r>
              <a:rPr lang="ja-JP" altLang="en-US" sz="3200" dirty="0">
                <a:solidFill>
                  <a:schemeClr val="tx2">
                    <a:lumMod val="75000"/>
                  </a:schemeClr>
                </a:solidFill>
                <a:latin typeface="HGS明朝E" panose="02020900000000000000" pitchFamily="18" charset="-128"/>
                <a:ea typeface="HGS明朝E" panose="02020900000000000000" pitchFamily="18" charset="-128"/>
              </a:rPr>
              <a:t>消費者余剰、生産者余剰</a:t>
            </a:r>
            <a:endParaRPr kumimoji="1" lang="ja-JP" altLang="en-US" sz="3200" dirty="0">
              <a:solidFill>
                <a:schemeClr val="tx2">
                  <a:lumMod val="75000"/>
                </a:schemeClr>
              </a:solidFill>
              <a:latin typeface="HGS明朝E" panose="02020900000000000000" pitchFamily="18" charset="-128"/>
              <a:ea typeface="HGS明朝E" panose="02020900000000000000" pitchFamily="18" charset="-128"/>
            </a:endParaRPr>
          </a:p>
        </p:txBody>
      </p:sp>
      <p:sp>
        <p:nvSpPr>
          <p:cNvPr id="4" name="テキスト ボックス 3">
            <a:extLst>
              <a:ext uri="{FF2B5EF4-FFF2-40B4-BE49-F238E27FC236}">
                <a16:creationId xmlns:a16="http://schemas.microsoft.com/office/drawing/2014/main" id="{1FF4B141-94F8-4AF3-916E-285E78584260}"/>
              </a:ext>
            </a:extLst>
          </p:cNvPr>
          <p:cNvSpPr txBox="1"/>
          <p:nvPr/>
        </p:nvSpPr>
        <p:spPr>
          <a:xfrm>
            <a:off x="640080" y="1527786"/>
            <a:ext cx="11442571" cy="523220"/>
          </a:xfrm>
          <a:prstGeom prst="rect">
            <a:avLst/>
          </a:prstGeom>
          <a:noFill/>
        </p:spPr>
        <p:txBody>
          <a:bodyPr wrap="square" rtlCol="0">
            <a:spAutoFit/>
          </a:bodyPr>
          <a:lstStyle/>
          <a:p>
            <a:pPr marL="457200" indent="-457200">
              <a:buFont typeface="Wingdings" panose="05000000000000000000" pitchFamily="2" charset="2"/>
              <a:buChar char="l"/>
            </a:pPr>
            <a:r>
              <a:rPr kumimoji="1" lang="ja-JP" altLang="en-US" sz="2800" dirty="0">
                <a:latin typeface="HGS明朝E" panose="02020900000000000000" pitchFamily="18" charset="-128"/>
                <a:ea typeface="HGS明朝E" panose="02020900000000000000" pitchFamily="18" charset="-128"/>
              </a:rPr>
              <a:t>べる</a:t>
            </a:r>
            <a:r>
              <a:rPr kumimoji="1" lang="ja-JP" altLang="en-US" dirty="0"/>
              <a:t>と、</a:t>
            </a:r>
          </a:p>
        </p:txBody>
      </p:sp>
      <p:sp>
        <p:nvSpPr>
          <p:cNvPr id="8" name="テキスト ボックス 7">
            <a:extLst>
              <a:ext uri="{FF2B5EF4-FFF2-40B4-BE49-F238E27FC236}">
                <a16:creationId xmlns:a16="http://schemas.microsoft.com/office/drawing/2014/main" id="{2BDB5A45-9151-44FF-A541-F060C185D8A9}"/>
              </a:ext>
            </a:extLst>
          </p:cNvPr>
          <p:cNvSpPr txBox="1"/>
          <p:nvPr/>
        </p:nvSpPr>
        <p:spPr>
          <a:xfrm>
            <a:off x="706582" y="1035343"/>
            <a:ext cx="10365971" cy="4401205"/>
          </a:xfrm>
          <a:prstGeom prst="rect">
            <a:avLst/>
          </a:prstGeom>
          <a:noFill/>
        </p:spPr>
        <p:txBody>
          <a:bodyPr wrap="square" rtlCol="0">
            <a:spAutoFit/>
          </a:bodyPr>
          <a:lstStyle/>
          <a:p>
            <a:pPr marL="457200" indent="-457200">
              <a:buFont typeface="Wingdings" panose="05000000000000000000" pitchFamily="2" charset="2"/>
              <a:buChar char="l"/>
            </a:pPr>
            <a:r>
              <a:rPr kumimoji="1" lang="ja-JP" altLang="en-US" sz="2800" dirty="0">
                <a:solidFill>
                  <a:schemeClr val="bg1"/>
                </a:solidFill>
                <a:latin typeface="HGS明朝E" panose="02020900000000000000" pitchFamily="18" charset="-128"/>
                <a:ea typeface="HGS明朝E" panose="02020900000000000000" pitchFamily="18" charset="-128"/>
              </a:rPr>
              <a:t>まとめ）以上のように、自由貿易に比べると、関税も数量制限も国全体としての厚生にはマイナス。</a:t>
            </a:r>
          </a:p>
          <a:p>
            <a:pPr marL="457200" indent="-457200">
              <a:buFont typeface="Wingdings" panose="05000000000000000000" pitchFamily="2" charset="2"/>
              <a:buChar char="l"/>
            </a:pPr>
            <a:r>
              <a:rPr kumimoji="1" lang="ja-JP" altLang="en-US" sz="2800" dirty="0">
                <a:solidFill>
                  <a:schemeClr val="bg1"/>
                </a:solidFill>
                <a:latin typeface="HGS明朝E" panose="02020900000000000000" pitchFamily="18" charset="-128"/>
                <a:ea typeface="HGS明朝E" panose="02020900000000000000" pitchFamily="18" charset="-128"/>
              </a:rPr>
              <a:t>とはいえ、輸入品と競合する産業にとっては、管理貿易は支えとなる。しかし、国民全体の利益を追求する方針に照らせば、国内産業の保護は、永続的には難しい面も。</a:t>
            </a:r>
          </a:p>
          <a:p>
            <a:pPr marL="457200" indent="-457200">
              <a:buFont typeface="Wingdings" panose="05000000000000000000" pitchFamily="2" charset="2"/>
              <a:buChar char="l"/>
            </a:pPr>
            <a:r>
              <a:rPr kumimoji="1" lang="ja-JP" altLang="en-US" sz="2800" dirty="0">
                <a:solidFill>
                  <a:schemeClr val="bg1"/>
                </a:solidFill>
                <a:latin typeface="HGS明朝E" panose="02020900000000000000" pitchFamily="18" charset="-128"/>
                <a:ea typeface="HGS明朝E" panose="02020900000000000000" pitchFamily="18" charset="-128"/>
              </a:rPr>
              <a:t>一時的には国内の業者を保護しつつ、競争力がある（競争力をつけたい）生産者には補助金などで援助しつつ、そうではない生産者には、管理貿易で一時的に保護しつつも、撤退や他業種への転換をじわじわと促していく</a:t>
            </a:r>
            <a:r>
              <a:rPr kumimoji="1" lang="en-US" altLang="ja-JP" sz="2800" dirty="0">
                <a:solidFill>
                  <a:schemeClr val="bg1"/>
                </a:solidFill>
                <a:latin typeface="HGS明朝E" panose="02020900000000000000" pitchFamily="18" charset="-128"/>
                <a:ea typeface="HGS明朝E" panose="02020900000000000000" pitchFamily="18" charset="-128"/>
              </a:rPr>
              <a:t>—</a:t>
            </a:r>
            <a:r>
              <a:rPr kumimoji="1" lang="ja-JP" altLang="en-US" sz="2800" dirty="0">
                <a:solidFill>
                  <a:schemeClr val="bg1"/>
                </a:solidFill>
                <a:latin typeface="HGS明朝E" panose="02020900000000000000" pitchFamily="18" charset="-128"/>
                <a:ea typeface="HGS明朝E" panose="02020900000000000000" pitchFamily="18" charset="-128"/>
              </a:rPr>
              <a:t>こうしたスタンスを採る国が多い。</a:t>
            </a:r>
            <a:r>
              <a:rPr kumimoji="1" lang="ja-JP" altLang="en-US" sz="2800" dirty="0"/>
              <a:t>全体</a:t>
            </a:r>
            <a:r>
              <a:rPr kumimoji="1" lang="ja-JP" altLang="en-US" dirty="0"/>
              <a:t>としての厚生にはマイナス。</a:t>
            </a:r>
          </a:p>
        </p:txBody>
      </p:sp>
    </p:spTree>
    <p:extLst>
      <p:ext uri="{BB962C8B-B14F-4D97-AF65-F5344CB8AC3E}">
        <p14:creationId xmlns:p14="http://schemas.microsoft.com/office/powerpoint/2010/main" val="383323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92367"/>
            <a:ext cx="11520134" cy="5201424"/>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1" lang="en-US" altLang="ja-JP" sz="2000" b="1"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a:t>
            </a:r>
            <a:r>
              <a:rPr kumimoji="1" lang="ja-JP" altLang="en-US" sz="2000" b="1"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今回の資料には、アニメーションが多用されていますので、スライドショーを実施してください。</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需要曲線と供給曲線を復習。</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供給曲線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需要曲線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grpSp>
        <p:nvGrpSpPr>
          <p:cNvPr id="15" name="グループ化 14"/>
          <p:cNvGrpSpPr/>
          <p:nvPr/>
        </p:nvGrpSpPr>
        <p:grpSpPr>
          <a:xfrm>
            <a:off x="1099146" y="2459550"/>
            <a:ext cx="4687700" cy="3685592"/>
            <a:chOff x="1138335" y="2146041"/>
            <a:chExt cx="4687700"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4687700" cy="23192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p:cNvSpPr txBox="1"/>
          <p:nvPr/>
        </p:nvSpPr>
        <p:spPr>
          <a:xfrm>
            <a:off x="6784848" y="1873682"/>
            <a:ext cx="4846320" cy="415498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前提</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完全競争</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状態、つまり独占企業・寡占企業はおらず、政府による価格規制もない。よって、価格は市場で決まり、個別企業も消費者もそれを所与として行動。</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縦軸の価格が原因、横軸の数量が結果。</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つまり、価格が安くなれば買いたいという消費者が増えるので、需要曲線は右下がり。</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価格が高くなればビジネスとして成り立つと判断して参入する企業が増えるので、供給曲線は右上がり。</a:t>
            </a: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 calcmode="lin" valueType="num">
                                      <p:cBhvr additive="base">
                                        <p:cTn id="3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8">
                                            <p:txEl>
                                              <p:pRg st="0" end="0"/>
                                            </p:txEl>
                                          </p:spTgt>
                                        </p:tgtEl>
                                        <p:attrNameLst>
                                          <p:attrName>style.visibility</p:attrName>
                                        </p:attrNameLst>
                                      </p:cBhvr>
                                      <p:to>
                                        <p:strVal val="visible"/>
                                      </p:to>
                                    </p:set>
                                    <p:anim calcmode="lin" valueType="num">
                                      <p:cBhvr additive="base">
                                        <p:cTn id="4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8">
                                            <p:txEl>
                                              <p:pRg st="1" end="1"/>
                                            </p:txEl>
                                          </p:spTgt>
                                        </p:tgtEl>
                                        <p:attrNameLst>
                                          <p:attrName>style.visibility</p:attrName>
                                        </p:attrNameLst>
                                      </p:cBhvr>
                                      <p:to>
                                        <p:strVal val="visible"/>
                                      </p:to>
                                    </p:set>
                                    <p:anim calcmode="lin" valueType="num">
                                      <p:cBhvr additive="base">
                                        <p:cTn id="55"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8">
                                            <p:txEl>
                                              <p:pRg st="2" end="2"/>
                                            </p:txEl>
                                          </p:spTgt>
                                        </p:tgtEl>
                                        <p:attrNameLst>
                                          <p:attrName>style.visibility</p:attrName>
                                        </p:attrNameLst>
                                      </p:cBhvr>
                                      <p:to>
                                        <p:strVal val="visible"/>
                                      </p:to>
                                    </p:set>
                                    <p:anim calcmode="lin" valueType="num">
                                      <p:cBhvr additive="base">
                                        <p:cTn id="61"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8">
                                            <p:txEl>
                                              <p:pRg st="3" end="3"/>
                                            </p:txEl>
                                          </p:spTgt>
                                        </p:tgtEl>
                                        <p:attrNameLst>
                                          <p:attrName>style.visibility</p:attrName>
                                        </p:attrNameLst>
                                      </p:cBhvr>
                                      <p:to>
                                        <p:strVal val="visible"/>
                                      </p:to>
                                    </p:set>
                                    <p:anim calcmode="lin" valueType="num">
                                      <p:cBhvr additive="base">
                                        <p:cTn id="67"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8">
                                            <p:txEl>
                                              <p:pRg st="4" end="4"/>
                                            </p:txEl>
                                          </p:spTgt>
                                        </p:tgtEl>
                                        <p:attrNameLst>
                                          <p:attrName>style.visibility</p:attrName>
                                        </p:attrNameLst>
                                      </p:cBhvr>
                                      <p:to>
                                        <p:strVal val="visible"/>
                                      </p:to>
                                    </p:set>
                                    <p:anim calcmode="lin" valueType="num">
                                      <p:cBhvr additive="base">
                                        <p:cTn id="7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90816" y="882163"/>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消費者余剰とは。</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供給曲線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需要曲線</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53350" y="860053"/>
            <a:ext cx="4846320" cy="566308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価格は、需要曲線と供給曲線が交差する水準に落ち着く（</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消費者余剰</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をこの図で表せば、三角形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AP*E</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で囲まれた面積。なぜなら、</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たとえば、価格が</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のときの需要量は、</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これは、価格が</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よりも高くて</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であっても買いたいという消費者がいて、</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までは売れるということ（需要曲線は、限界評価曲線）。このように、価格</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で買ってもいいと思っている人たちにとっては、価格が実際は</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なの</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だから、その差額</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は得している（たとえ無意識ではあっても）。</a:t>
            </a:r>
            <a:endPar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多数の消費者がいて、この商品に対する嗜好の強弱は様々。全消費者の上記のような得を合計すると、</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のような</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縦の線の合計となり、三角形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AP*E</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15" name="グループ化 14"/>
          <p:cNvGrpSpPr/>
          <p:nvPr/>
        </p:nvGrpSpPr>
        <p:grpSpPr>
          <a:xfrm>
            <a:off x="1112209" y="2459550"/>
            <a:ext cx="4687700" cy="3685592"/>
            <a:chOff x="1138335" y="2146041"/>
            <a:chExt cx="4687700"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4687700" cy="23192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099146" y="3618411"/>
            <a:ext cx="14832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586446" y="3618411"/>
            <a:ext cx="0" cy="252673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曲線コネクタ 27"/>
          <p:cNvCxnSpPr/>
          <p:nvPr/>
        </p:nvCxnSpPr>
        <p:spPr>
          <a:xfrm rot="10800000" flipV="1">
            <a:off x="2677887" y="5866039"/>
            <a:ext cx="326573" cy="18807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曲線コネクタ 31"/>
          <p:cNvCxnSpPr/>
          <p:nvPr/>
        </p:nvCxnSpPr>
        <p:spPr>
          <a:xfrm rot="5400000" flipH="1" flipV="1">
            <a:off x="3714544" y="4473821"/>
            <a:ext cx="364076" cy="33827"/>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左中かっこ 35"/>
          <p:cNvSpPr/>
          <p:nvPr/>
        </p:nvSpPr>
        <p:spPr>
          <a:xfrm>
            <a:off x="2266779" y="3691598"/>
            <a:ext cx="113834" cy="52653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7" name="テキスト ボックス 36"/>
          <p:cNvSpPr txBox="1"/>
          <p:nvPr/>
        </p:nvSpPr>
        <p:spPr>
          <a:xfrm>
            <a:off x="3084024" y="5587700"/>
            <a:ext cx="74406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8" name="テキスト ボックス 37"/>
          <p:cNvSpPr txBox="1"/>
          <p:nvPr/>
        </p:nvSpPr>
        <p:spPr>
          <a:xfrm>
            <a:off x="606863" y="2640690"/>
            <a:ext cx="464664"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5" name="二等辺三角形 4"/>
          <p:cNvSpPr/>
          <p:nvPr/>
        </p:nvSpPr>
        <p:spPr>
          <a:xfrm rot="21600000">
            <a:off x="1105199" y="2808000"/>
            <a:ext cx="2774461" cy="1439997"/>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17199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500" fill="hold"/>
                                        <p:tgtEl>
                                          <p:spTgt spid="32"/>
                                        </p:tgtEl>
                                        <p:attrNameLst>
                                          <p:attrName>ppt_x</p:attrName>
                                        </p:attrNameLst>
                                      </p:cBhvr>
                                      <p:tavLst>
                                        <p:tav tm="0">
                                          <p:val>
                                            <p:strVal val="#ppt_x"/>
                                          </p:val>
                                        </p:tav>
                                        <p:tav tm="100000">
                                          <p:val>
                                            <p:strVal val="#ppt_x"/>
                                          </p:val>
                                        </p:tav>
                                      </p:tavLst>
                                    </p:anim>
                                    <p:anim calcmode="lin" valueType="num">
                                      <p:cBhvr additive="base">
                                        <p:cTn id="2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additive="base">
                                        <p:cTn id="31" dur="500" fill="hold"/>
                                        <p:tgtEl>
                                          <p:spTgt spid="38"/>
                                        </p:tgtEl>
                                        <p:attrNameLst>
                                          <p:attrName>ppt_x</p:attrName>
                                        </p:attrNameLst>
                                      </p:cBhvr>
                                      <p:tavLst>
                                        <p:tav tm="0">
                                          <p:val>
                                            <p:strVal val="#ppt_x"/>
                                          </p:val>
                                        </p:tav>
                                        <p:tav tm="100000">
                                          <p:val>
                                            <p:strVal val="#ppt_x"/>
                                          </p:val>
                                        </p:tav>
                                      </p:tavLst>
                                    </p:anim>
                                    <p:anim calcmode="lin" valueType="num">
                                      <p:cBhvr additive="base">
                                        <p:cTn id="3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xEl>
                                              <p:pRg st="1" end="1"/>
                                            </p:txEl>
                                          </p:spTgt>
                                        </p:tgtEl>
                                        <p:attrNameLst>
                                          <p:attrName>style.visibility</p:attrName>
                                        </p:attrNameLst>
                                      </p:cBhvr>
                                      <p:to>
                                        <p:strVal val="visible"/>
                                      </p:to>
                                    </p:set>
                                    <p:anim calcmode="lin" valueType="num">
                                      <p:cBhvr additive="base">
                                        <p:cTn id="4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500"/>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5"/>
                                        </p:tgtEl>
                                      </p:cBhvr>
                                    </p:animEffect>
                                    <p:set>
                                      <p:cBhvr>
                                        <p:cTn id="54" dur="1" fill="hold">
                                          <p:stCondLst>
                                            <p:cond delay="499"/>
                                          </p:stCondLst>
                                        </p:cTn>
                                        <p:tgtEl>
                                          <p:spTgt spid="5"/>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xEl>
                                              <p:pRg st="2" end="2"/>
                                            </p:txEl>
                                          </p:spTgt>
                                        </p:tgtEl>
                                        <p:attrNameLst>
                                          <p:attrName>style.visibility</p:attrName>
                                        </p:attrNameLst>
                                      </p:cBhvr>
                                      <p:to>
                                        <p:strVal val="visible"/>
                                      </p:to>
                                    </p:set>
                                    <p:anim calcmode="lin" valueType="num">
                                      <p:cBhvr additive="base">
                                        <p:cTn id="5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4">
                                            <p:txEl>
                                              <p:pRg st="6" end="6"/>
                                            </p:txEl>
                                          </p:spTgt>
                                        </p:tgtEl>
                                        <p:attrNameLst>
                                          <p:attrName>style.visibility</p:attrName>
                                        </p:attrNameLst>
                                      </p:cBhvr>
                                      <p:to>
                                        <p:strVal val="visible"/>
                                      </p:to>
                                    </p:set>
                                    <p:anim calcmode="lin" valueType="num">
                                      <p:cBhvr additive="base">
                                        <p:cTn id="6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additive="base">
                                        <p:cTn id="71" dur="500" fill="hold"/>
                                        <p:tgtEl>
                                          <p:spTgt spid="23"/>
                                        </p:tgtEl>
                                        <p:attrNameLst>
                                          <p:attrName>ppt_x</p:attrName>
                                        </p:attrNameLst>
                                      </p:cBhvr>
                                      <p:tavLst>
                                        <p:tav tm="0">
                                          <p:val>
                                            <p:strVal val="#ppt_x"/>
                                          </p:val>
                                        </p:tav>
                                        <p:tav tm="100000">
                                          <p:val>
                                            <p:strVal val="#ppt_x"/>
                                          </p:val>
                                        </p:tav>
                                      </p:tavLst>
                                    </p:anim>
                                    <p:anim calcmode="lin" valueType="num">
                                      <p:cBhvr additive="base">
                                        <p:cTn id="7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fill="hold"/>
                                        <p:tgtEl>
                                          <p:spTgt spid="25"/>
                                        </p:tgtEl>
                                        <p:attrNameLst>
                                          <p:attrName>ppt_x</p:attrName>
                                        </p:attrNameLst>
                                      </p:cBhvr>
                                      <p:tavLst>
                                        <p:tav tm="0">
                                          <p:val>
                                            <p:strVal val="#ppt_x"/>
                                          </p:val>
                                        </p:tav>
                                        <p:tav tm="100000">
                                          <p:val>
                                            <p:strVal val="#ppt_x"/>
                                          </p:val>
                                        </p:tav>
                                      </p:tavLst>
                                    </p:anim>
                                    <p:anim calcmode="lin" valueType="num">
                                      <p:cBhvr additive="base">
                                        <p:cTn id="7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500" fill="hold"/>
                                        <p:tgtEl>
                                          <p:spTgt spid="28"/>
                                        </p:tgtEl>
                                        <p:attrNameLst>
                                          <p:attrName>ppt_x</p:attrName>
                                        </p:attrNameLst>
                                      </p:cBhvr>
                                      <p:tavLst>
                                        <p:tav tm="0">
                                          <p:val>
                                            <p:strVal val="#ppt_x"/>
                                          </p:val>
                                        </p:tav>
                                        <p:tav tm="100000">
                                          <p:val>
                                            <p:strVal val="#ppt_x"/>
                                          </p:val>
                                        </p:tav>
                                      </p:tavLst>
                                    </p:anim>
                                    <p:anim calcmode="lin" valueType="num">
                                      <p:cBhvr additive="base">
                                        <p:cTn id="8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additive="base">
                                        <p:cTn id="89" dur="500" fill="hold"/>
                                        <p:tgtEl>
                                          <p:spTgt spid="37"/>
                                        </p:tgtEl>
                                        <p:attrNameLst>
                                          <p:attrName>ppt_x</p:attrName>
                                        </p:attrNameLst>
                                      </p:cBhvr>
                                      <p:tavLst>
                                        <p:tav tm="0">
                                          <p:val>
                                            <p:strVal val="#ppt_x"/>
                                          </p:val>
                                        </p:tav>
                                        <p:tav tm="100000">
                                          <p:val>
                                            <p:strVal val="#ppt_x"/>
                                          </p:val>
                                        </p:tav>
                                      </p:tavLst>
                                    </p:anim>
                                    <p:anim calcmode="lin" valueType="num">
                                      <p:cBhvr additive="base">
                                        <p:cTn id="9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18">
                                            <p:txEl>
                                              <p:pRg st="3" end="3"/>
                                            </p:txEl>
                                          </p:spTgt>
                                        </p:tgtEl>
                                        <p:attrNameLst>
                                          <p:attrName>style.visibility</p:attrName>
                                        </p:attrNameLst>
                                      </p:cBhvr>
                                      <p:to>
                                        <p:strVal val="visible"/>
                                      </p:to>
                                    </p:set>
                                    <p:anim calcmode="lin" valueType="num">
                                      <p:cBhvr additive="base">
                                        <p:cTn id="95"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500" fill="hold"/>
                                        <p:tgtEl>
                                          <p:spTgt spid="36"/>
                                        </p:tgtEl>
                                        <p:attrNameLst>
                                          <p:attrName>ppt_x</p:attrName>
                                        </p:attrNameLst>
                                      </p:cBhvr>
                                      <p:tavLst>
                                        <p:tav tm="0">
                                          <p:val>
                                            <p:strVal val="#ppt_x"/>
                                          </p:val>
                                        </p:tav>
                                        <p:tav tm="100000">
                                          <p:val>
                                            <p:strVal val="#ppt_x"/>
                                          </p:val>
                                        </p:tav>
                                      </p:tavLst>
                                    </p:anim>
                                    <p:anim calcmode="lin" valueType="num">
                                      <p:cBhvr additive="base">
                                        <p:cTn id="10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4">
                                            <p:txEl>
                                              <p:pRg st="7" end="7"/>
                                            </p:txEl>
                                          </p:spTgt>
                                        </p:tgtEl>
                                        <p:attrNameLst>
                                          <p:attrName>style.visibility</p:attrName>
                                        </p:attrNameLst>
                                      </p:cBhvr>
                                      <p:to>
                                        <p:strVal val="visible"/>
                                      </p:to>
                                    </p:set>
                                    <p:anim calcmode="lin" valueType="num">
                                      <p:cBhvr additive="base">
                                        <p:cTn id="10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nodeType="clickEffect">
                                  <p:stCondLst>
                                    <p:cond delay="0"/>
                                  </p:stCondLst>
                                  <p:childTnLst>
                                    <p:set>
                                      <p:cBhvr>
                                        <p:cTn id="112" dur="1" fill="hold">
                                          <p:stCondLst>
                                            <p:cond delay="0"/>
                                          </p:stCondLst>
                                        </p:cTn>
                                        <p:tgtEl>
                                          <p:spTgt spid="18">
                                            <p:txEl>
                                              <p:pRg st="4" end="4"/>
                                            </p:txEl>
                                          </p:spTgt>
                                        </p:tgtEl>
                                        <p:attrNameLst>
                                          <p:attrName>style.visibility</p:attrName>
                                        </p:attrNameLst>
                                      </p:cBhvr>
                                      <p:to>
                                        <p:strVal val="visible"/>
                                      </p:to>
                                    </p:set>
                                    <p:anim calcmode="lin" valueType="num">
                                      <p:cBhvr additive="base">
                                        <p:cTn id="11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p:bldP spid="38" grpId="0"/>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生産者余剰とは。</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供給曲線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需要曲線</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784848" y="1313049"/>
            <a:ext cx="4932000" cy="4832092"/>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生産者余剰</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をこの図で表せば、三角形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BP*E</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で囲まれた面積。なぜなら、</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たとえば、価格が</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のときの供給量は、</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これは、価格が</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よりも低くて</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で売ってもコスト回収できる企業がいて（供給曲線は、限界費用曲線）、</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までは生産・販売されるということ。このように、価格</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で売ってもいいと思っている企業にとっては、価格が実際は</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なの</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だから、その差額</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は得している（たとえ無意識ではあっても）。</a:t>
            </a:r>
            <a:endPar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多数の企業がいて、そのコスト構造は様々。全企業の上記のような得を合計すると、</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のような</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縦の線の合計となり、三角形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BP*E</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5" name="グループ化 4"/>
          <p:cNvGrpSpPr/>
          <p:nvPr/>
        </p:nvGrpSpPr>
        <p:grpSpPr>
          <a:xfrm>
            <a:off x="1099146" y="2459550"/>
            <a:ext cx="4700763" cy="3685592"/>
            <a:chOff x="1099146" y="2459550"/>
            <a:chExt cx="4700763" cy="3685592"/>
          </a:xfrm>
        </p:grpSpPr>
        <p:grpSp>
          <p:nvGrpSpPr>
            <p:cNvPr id="15" name="グループ化 14"/>
            <p:cNvGrpSpPr/>
            <p:nvPr/>
          </p:nvGrpSpPr>
          <p:grpSpPr>
            <a:xfrm>
              <a:off x="1112209" y="2459550"/>
              <a:ext cx="4687700" cy="3685592"/>
              <a:chOff x="1138335" y="2146041"/>
              <a:chExt cx="4687700"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4687700" cy="23192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2" name="曲線コネクタ 31"/>
            <p:cNvCxnSpPr/>
            <p:nvPr/>
          </p:nvCxnSpPr>
          <p:spPr>
            <a:xfrm rot="5400000" flipH="1" flipV="1">
              <a:off x="3714544" y="4473821"/>
              <a:ext cx="364076" cy="33827"/>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3" name="直線コネクタ 12"/>
          <p:cNvCxnSpPr/>
          <p:nvPr/>
        </p:nvCxnSpPr>
        <p:spPr>
          <a:xfrm flipV="1">
            <a:off x="1112208" y="5066522"/>
            <a:ext cx="136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2480208" y="5066522"/>
            <a:ext cx="0" cy="107862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154493" y="5560529"/>
            <a:ext cx="66247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0" name="曲線コネクタ 19"/>
          <p:cNvCxnSpPr/>
          <p:nvPr/>
        </p:nvCxnSpPr>
        <p:spPr>
          <a:xfrm rot="10800000" flipV="1">
            <a:off x="2541218" y="5753920"/>
            <a:ext cx="588086" cy="339484"/>
          </a:xfrm>
          <a:prstGeom prst="curvedConnector3">
            <a:avLst>
              <a:gd name="adj1" fmla="val 9283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2479173" y="4248000"/>
            <a:ext cx="1035" cy="81852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3" name="左中かっこ 32"/>
          <p:cNvSpPr/>
          <p:nvPr/>
        </p:nvSpPr>
        <p:spPr>
          <a:xfrm>
            <a:off x="2159134" y="4308695"/>
            <a:ext cx="199272" cy="69400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4" name="テキスト ボックス 33"/>
          <p:cNvSpPr txBox="1"/>
          <p:nvPr/>
        </p:nvSpPr>
        <p:spPr>
          <a:xfrm>
            <a:off x="1690332" y="4477216"/>
            <a:ext cx="70539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0" name="二等辺三角形 9"/>
          <p:cNvSpPr/>
          <p:nvPr/>
        </p:nvSpPr>
        <p:spPr>
          <a:xfrm rot="10800000">
            <a:off x="1108800" y="4266000"/>
            <a:ext cx="2754000" cy="163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83543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1" nodeType="clickEffect">
                                  <p:stCondLst>
                                    <p:cond delay="0"/>
                                  </p:stCondLst>
                                  <p:childTnLst>
                                    <p:animEffect transition="out" filter="fade">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8">
                                            <p:txEl>
                                              <p:pRg st="1" end="1"/>
                                            </p:txEl>
                                          </p:spTgt>
                                        </p:tgtEl>
                                        <p:attrNameLst>
                                          <p:attrName>style.visibility</p:attrName>
                                        </p:attrNameLst>
                                      </p:cBhvr>
                                      <p:to>
                                        <p:strVal val="visible"/>
                                      </p:to>
                                    </p:set>
                                    <p:anim calcmode="lin" valueType="num">
                                      <p:cBhvr additive="base">
                                        <p:cTn id="2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anim calcmode="lin" valueType="num">
                                      <p:cBhvr additive="base">
                                        <p:cTn id="2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xEl>
                                              <p:pRg st="2" end="2"/>
                                            </p:txEl>
                                          </p:spTgt>
                                        </p:tgtEl>
                                        <p:attrNameLst>
                                          <p:attrName>style.visibility</p:attrName>
                                        </p:attrNameLst>
                                      </p:cBhvr>
                                      <p:to>
                                        <p:strVal val="visible"/>
                                      </p:to>
                                    </p:set>
                                    <p:anim calcmode="lin" valueType="num">
                                      <p:cBhvr additive="base">
                                        <p:cTn id="5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additive="base">
                                        <p:cTn id="65" dur="500" fill="hold"/>
                                        <p:tgtEl>
                                          <p:spTgt spid="30"/>
                                        </p:tgtEl>
                                        <p:attrNameLst>
                                          <p:attrName>ppt_x</p:attrName>
                                        </p:attrNameLst>
                                      </p:cBhvr>
                                      <p:tavLst>
                                        <p:tav tm="0">
                                          <p:val>
                                            <p:strVal val="#ppt_x"/>
                                          </p:val>
                                        </p:tav>
                                        <p:tav tm="100000">
                                          <p:val>
                                            <p:strVal val="#ppt_x"/>
                                          </p:val>
                                        </p:tav>
                                      </p:tavLst>
                                    </p:anim>
                                    <p:anim calcmode="lin" valueType="num">
                                      <p:cBhvr additive="base">
                                        <p:cTn id="6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500" fill="hold"/>
                                        <p:tgtEl>
                                          <p:spTgt spid="34"/>
                                        </p:tgtEl>
                                        <p:attrNameLst>
                                          <p:attrName>ppt_x</p:attrName>
                                        </p:attrNameLst>
                                      </p:cBhvr>
                                      <p:tavLst>
                                        <p:tav tm="0">
                                          <p:val>
                                            <p:strVal val="#ppt_x"/>
                                          </p:val>
                                        </p:tav>
                                        <p:tav tm="100000">
                                          <p:val>
                                            <p:strVal val="#ppt_x"/>
                                          </p:val>
                                        </p:tav>
                                      </p:tavLst>
                                    </p:anim>
                                    <p:anim calcmode="lin" valueType="num">
                                      <p:cBhvr additive="base">
                                        <p:cTn id="7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 calcmode="lin" valueType="num">
                                      <p:cBhvr additive="base">
                                        <p:cTn id="77" dur="500" fill="hold"/>
                                        <p:tgtEl>
                                          <p:spTgt spid="33"/>
                                        </p:tgtEl>
                                        <p:attrNameLst>
                                          <p:attrName>ppt_x</p:attrName>
                                        </p:attrNameLst>
                                      </p:cBhvr>
                                      <p:tavLst>
                                        <p:tav tm="0">
                                          <p:val>
                                            <p:strVal val="#ppt_x"/>
                                          </p:val>
                                        </p:tav>
                                        <p:tav tm="100000">
                                          <p:val>
                                            <p:strVal val="#ppt_x"/>
                                          </p:val>
                                        </p:tav>
                                      </p:tavLst>
                                    </p:anim>
                                    <p:anim calcmode="lin" valueType="num">
                                      <p:cBhvr additive="base">
                                        <p:cTn id="7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18">
                                            <p:txEl>
                                              <p:pRg st="3" end="3"/>
                                            </p:txEl>
                                          </p:spTgt>
                                        </p:tgtEl>
                                        <p:attrNameLst>
                                          <p:attrName>style.visibility</p:attrName>
                                        </p:attrNameLst>
                                      </p:cBhvr>
                                      <p:to>
                                        <p:strVal val="visible"/>
                                      </p:to>
                                    </p:set>
                                    <p:anim calcmode="lin" valueType="num">
                                      <p:cBhvr additive="base">
                                        <p:cTn id="83"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3" grpId="0" animBg="1"/>
      <p:bldP spid="34" grpId="0"/>
      <p:bldP spid="10" grpId="0" animBg="1"/>
      <p:bldP spid="1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40357" y="175308"/>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自由貿易による余剰の増大</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供給曲線</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需要曲線</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702489" y="913265"/>
            <a:ext cx="4846320" cy="532453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自由貿易</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とは、関税や数量規制などの制限がなく、民間部門で自由に輸出入が行われること。輸入について説明する。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わざわざ輸入するからには、国内の同製品よりも安い（品質や安全性は同じと仮定）。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輸入品の価格を</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と仮定する。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消費者はこの安い輸入品を買うようになるから、国内で生産された同商品の価格も</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まで</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低下する（完全競争なので、企業は価格をコントロールできない）。消費者余剰は増えて</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AP</a:t>
            </a:r>
            <a:r>
              <a:rPr kumimoji="1" lang="en-US" altLang="ja-JP" sz="14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m</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F</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となり、生産者余剰は減って</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BP</a:t>
            </a:r>
            <a:r>
              <a:rPr kumimoji="1" lang="en-US" altLang="ja-JP" sz="14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m</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G</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となる。</a:t>
            </a:r>
            <a:endPar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余剰のプラマイとしては、三角形</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EFG</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が純増ということになる。</a:t>
            </a:r>
          </a:p>
        </p:txBody>
      </p:sp>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2869785" y="5281289"/>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37" name="直線矢印コネクタ 36"/>
          <p:cNvCxnSpPr/>
          <p:nvPr/>
        </p:nvCxnSpPr>
        <p:spPr>
          <a:xfrm flipH="1" flipV="1">
            <a:off x="2849243" y="4928446"/>
            <a:ext cx="127222" cy="436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二等辺三角形 4"/>
          <p:cNvSpPr/>
          <p:nvPr/>
        </p:nvSpPr>
        <p:spPr>
          <a:xfrm>
            <a:off x="1109670" y="2865591"/>
            <a:ext cx="4101747" cy="2000775"/>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10" name="二等辺三角形 9"/>
          <p:cNvSpPr/>
          <p:nvPr/>
        </p:nvSpPr>
        <p:spPr>
          <a:xfrm rot="10800000">
            <a:off x="1112399" y="4881181"/>
            <a:ext cx="1672435" cy="993097"/>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13" name="二等辺三角形 12"/>
          <p:cNvSpPr/>
          <p:nvPr/>
        </p:nvSpPr>
        <p:spPr>
          <a:xfrm>
            <a:off x="2784835" y="4239762"/>
            <a:ext cx="2327890" cy="61078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46580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anim calcmode="lin" valueType="num">
                                      <p:cBhvr additive="base">
                                        <p:cTn id="2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7">
                                            <p:txEl>
                                              <p:pRg st="0" end="0"/>
                                            </p:txEl>
                                          </p:spTgt>
                                        </p:tgtEl>
                                        <p:attrNameLst>
                                          <p:attrName>style.visibility</p:attrName>
                                        </p:attrNameLst>
                                      </p:cBhvr>
                                      <p:to>
                                        <p:strVal val="visible"/>
                                      </p:to>
                                    </p:set>
                                    <p:anim calcmode="lin" valueType="num">
                                      <p:cBhvr additive="base">
                                        <p:cTn id="43"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additive="base">
                                        <p:cTn id="49" dur="500" fill="hold"/>
                                        <p:tgtEl>
                                          <p:spTgt spid="37"/>
                                        </p:tgtEl>
                                        <p:attrNameLst>
                                          <p:attrName>ppt_x</p:attrName>
                                        </p:attrNameLst>
                                      </p:cBhvr>
                                      <p:tavLst>
                                        <p:tav tm="0">
                                          <p:val>
                                            <p:strVal val="#ppt_x"/>
                                          </p:val>
                                        </p:tav>
                                        <p:tav tm="100000">
                                          <p:val>
                                            <p:strVal val="#ppt_x"/>
                                          </p:val>
                                        </p:tav>
                                      </p:tavLst>
                                    </p:anim>
                                    <p:anim calcmode="lin" valueType="num">
                                      <p:cBhvr additive="base">
                                        <p:cTn id="5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5">
                                            <p:txEl>
                                              <p:pRg st="0" end="0"/>
                                            </p:txEl>
                                          </p:spTgt>
                                        </p:tgtEl>
                                        <p:attrNameLst>
                                          <p:attrName>style.visibility</p:attrName>
                                        </p:attrNameLst>
                                      </p:cBhvr>
                                      <p:to>
                                        <p:strVal val="visible"/>
                                      </p:to>
                                    </p:set>
                                    <p:anim calcmode="lin" valueType="num">
                                      <p:cBhvr additive="base">
                                        <p:cTn id="55"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8">
                                            <p:txEl>
                                              <p:pRg st="3" end="3"/>
                                            </p:txEl>
                                          </p:spTgt>
                                        </p:tgtEl>
                                        <p:attrNameLst>
                                          <p:attrName>style.visibility</p:attrName>
                                        </p:attrNameLst>
                                      </p:cBhvr>
                                      <p:to>
                                        <p:strVal val="visible"/>
                                      </p:to>
                                    </p:set>
                                    <p:anim calcmode="lin" valueType="num">
                                      <p:cBhvr additive="base">
                                        <p:cTn id="61"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500"/>
                                        <p:tgtEl>
                                          <p:spTgt spid="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5"/>
                                        </p:tgtEl>
                                      </p:cBhvr>
                                    </p:animEffect>
                                    <p:set>
                                      <p:cBhvr>
                                        <p:cTn id="72" dur="1" fill="hold">
                                          <p:stCondLst>
                                            <p:cond delay="499"/>
                                          </p:stCondLst>
                                        </p:cTn>
                                        <p:tgtEl>
                                          <p:spTgt spid="5"/>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0"/>
                                        </p:tgtEl>
                                      </p:cBhvr>
                                    </p:animEffect>
                                    <p:set>
                                      <p:cBhvr>
                                        <p:cTn id="82" dur="1" fill="hold">
                                          <p:stCondLst>
                                            <p:cond delay="499"/>
                                          </p:stCondLst>
                                        </p:cTn>
                                        <p:tgtEl>
                                          <p:spTgt spid="10"/>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18">
                                            <p:txEl>
                                              <p:pRg st="4" end="4"/>
                                            </p:txEl>
                                          </p:spTgt>
                                        </p:tgtEl>
                                        <p:attrNameLst>
                                          <p:attrName>style.visibility</p:attrName>
                                        </p:attrNameLst>
                                      </p:cBhvr>
                                      <p:to>
                                        <p:strVal val="visible"/>
                                      </p:to>
                                    </p:set>
                                    <p:anim calcmode="lin" valueType="num">
                                      <p:cBhvr additive="base">
                                        <p:cTn id="87"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fade">
                                      <p:cBhvr>
                                        <p:cTn id="9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0" grpId="0" animBg="1"/>
      <p:bldP spid="10" grpId="1"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自由貿易による余剰の増大</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702489" y="913265"/>
            <a:ext cx="4846320" cy="470898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国内の生産量は、</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となる（価格</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で経営が成り立つ企業までしか存続できず、他は撤退する。国内で売れる量は、価格が</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なの</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は、輸入量</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q</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抽象的な話のようで、事実に則している。たとえば、</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1980</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年代の前半までは、日本は牛肉の輸入を禁止していて、国産牛しかなかった。</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輸入が解禁されたら、値段が安いので驚いた。国産牛も値下がりした。消費者は喜んだが、国内の業者さんは、ある程度廃業または、競争力アップの苦労をすることになった。</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2577641" y="6178332"/>
            <a:ext cx="60649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9" name="テキスト ボックス 18"/>
          <p:cNvSpPr txBox="1"/>
          <p:nvPr/>
        </p:nvSpPr>
        <p:spPr>
          <a:xfrm>
            <a:off x="4987212" y="6166429"/>
            <a:ext cx="71254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20" name="テキスト ボックス 19"/>
          <p:cNvSpPr txBox="1"/>
          <p:nvPr/>
        </p:nvSpPr>
        <p:spPr>
          <a:xfrm>
            <a:off x="3618305" y="5344482"/>
            <a:ext cx="123253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輸入量</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q</a:t>
            </a:r>
            <a:endPar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21" name="左中かっこ 20"/>
          <p:cNvSpPr/>
          <p:nvPr/>
        </p:nvSpPr>
        <p:spPr>
          <a:xfrm rot="5400000">
            <a:off x="3849909" y="4789272"/>
            <a:ext cx="329395" cy="2178477"/>
          </a:xfrm>
          <a:prstGeom prst="leftBrace">
            <a:avLst>
              <a:gd name="adj1" fmla="val 465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8029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anim calcmode="lin" valueType="num">
                                      <p:cBhvr additive="base">
                                        <p:cTn id="25"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xEl>
                                              <p:pRg st="2" end="2"/>
                                            </p:txEl>
                                          </p:spTgt>
                                        </p:tgtEl>
                                        <p:attrNameLst>
                                          <p:attrName>style.visibility</p:attrName>
                                        </p:attrNameLst>
                                      </p:cBhvr>
                                      <p:to>
                                        <p:strVal val="visible"/>
                                      </p:to>
                                    </p:set>
                                    <p:anim calcmode="lin" valueType="num">
                                      <p:cBhvr additive="base">
                                        <p:cTn id="43"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8">
                                            <p:txEl>
                                              <p:pRg st="3" end="3"/>
                                            </p:txEl>
                                          </p:spTgt>
                                        </p:tgtEl>
                                        <p:attrNameLst>
                                          <p:attrName>style.visibility</p:attrName>
                                        </p:attrNameLst>
                                      </p:cBhvr>
                                      <p:to>
                                        <p:strVal val="visible"/>
                                      </p:to>
                                    </p:set>
                                    <p:anim calcmode="lin" valueType="num">
                                      <p:cBhvr additive="base">
                                        <p:cTn id="49"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8">
                                            <p:txEl>
                                              <p:pRg st="4" end="4"/>
                                            </p:txEl>
                                          </p:spTgt>
                                        </p:tgtEl>
                                        <p:attrNameLst>
                                          <p:attrName>style.visibility</p:attrName>
                                        </p:attrNameLst>
                                      </p:cBhvr>
                                      <p:to>
                                        <p:strVal val="visible"/>
                                      </p:to>
                                    </p:set>
                                    <p:anim calcmode="lin" valueType="num">
                                      <p:cBhvr additive="base">
                                        <p:cTn id="55"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0" grpId="0"/>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管理貿易による余剰の減少（</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輸入関税</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のケース）</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t</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501094"/>
            <a:ext cx="4846320" cy="4955203"/>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管理貿易</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は、自由貿易の反対。関税や規制などがある貿易。その理由は、国内産業の保護や消費者の安全確保。</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輸入品に関税がかけられたケースで説明。余剰が全体としては減るという結論。</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輸入品に対して</a:t>
            </a:r>
            <a:r>
              <a:rPr kumimoji="1" lang="en-US" altLang="ja-JP" sz="2800" b="0" i="0" u="sng"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t</a:t>
            </a:r>
            <a:r>
              <a:rPr kumimoji="1" lang="ja-JP" altLang="en-US" sz="2000" b="0" i="0" u="sng"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円の関税</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がかけられたと仮定する。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すると、価格は</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から</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に上がる。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endPar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消費者余剰は、</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APtF</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生産者余剰は</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BPtG</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政府の関税収入は、輸入量</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関税額なので、</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q×t</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つまり、真ん中の四角形の面積。</a:t>
            </a:r>
          </a:p>
        </p:txBody>
      </p:sp>
      <p:sp>
        <p:nvSpPr>
          <p:cNvPr id="27" name="テキスト ボックス 26"/>
          <p:cNvSpPr txBox="1"/>
          <p:nvPr/>
        </p:nvSpPr>
        <p:spPr>
          <a:xfrm>
            <a:off x="4697738" y="5101499"/>
            <a:ext cx="39167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2932808" y="5243278"/>
            <a:ext cx="35904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V="1">
              <a:off x="5010525" y="4960348"/>
              <a:ext cx="112568" cy="2252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35" idx="0"/>
            </p:cNvCxnSpPr>
            <p:nvPr/>
          </p:nvCxnSpPr>
          <p:spPr>
            <a:xfrm flipH="1" flipV="1">
              <a:off x="2880886" y="4937046"/>
              <a:ext cx="231444" cy="3062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69719"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2577641" y="6178332"/>
            <a:ext cx="60649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9" name="テキスト ボックス 18"/>
          <p:cNvSpPr txBox="1"/>
          <p:nvPr/>
        </p:nvSpPr>
        <p:spPr>
          <a:xfrm>
            <a:off x="4887398" y="6176244"/>
            <a:ext cx="651254"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13" name="直線コネクタ 12"/>
          <p:cNvCxnSpPr/>
          <p:nvPr/>
        </p:nvCxnSpPr>
        <p:spPr>
          <a:xfrm>
            <a:off x="1125273" y="4578940"/>
            <a:ext cx="5196497"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852996" y="3935347"/>
            <a:ext cx="61908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8" name="直線矢印コネクタ 27"/>
          <p:cNvCxnSpPr/>
          <p:nvPr/>
        </p:nvCxnSpPr>
        <p:spPr>
          <a:xfrm flipH="1">
            <a:off x="4645036" y="4255945"/>
            <a:ext cx="274367" cy="2793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3432177" y="5101499"/>
            <a:ext cx="65959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38" name="直線矢印コネクタ 37"/>
          <p:cNvCxnSpPr/>
          <p:nvPr/>
        </p:nvCxnSpPr>
        <p:spPr>
          <a:xfrm flipH="1" flipV="1">
            <a:off x="3365021" y="4622592"/>
            <a:ext cx="246729" cy="4877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325430" y="4578940"/>
            <a:ext cx="0" cy="156620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608000" y="4578940"/>
            <a:ext cx="0" cy="15588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3284187" y="5456494"/>
            <a:ext cx="1420979"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輸入量</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q</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53" name="左中かっこ 52"/>
          <p:cNvSpPr/>
          <p:nvPr/>
        </p:nvSpPr>
        <p:spPr>
          <a:xfrm rot="5400000">
            <a:off x="3864815" y="5318441"/>
            <a:ext cx="220456" cy="1197647"/>
          </a:xfrm>
          <a:prstGeom prst="leftBrace">
            <a:avLst>
              <a:gd name="adj1" fmla="val 465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5" name="正方形/長方形 4"/>
          <p:cNvSpPr/>
          <p:nvPr/>
        </p:nvSpPr>
        <p:spPr>
          <a:xfrm>
            <a:off x="3325429" y="4584080"/>
            <a:ext cx="1296000" cy="300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14" name="二等辺三角形 13"/>
          <p:cNvSpPr/>
          <p:nvPr/>
        </p:nvSpPr>
        <p:spPr>
          <a:xfrm>
            <a:off x="1125273" y="2873829"/>
            <a:ext cx="3448594" cy="1699972"/>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20" name="二等辺三角形 19"/>
          <p:cNvSpPr/>
          <p:nvPr/>
        </p:nvSpPr>
        <p:spPr>
          <a:xfrm rot="10800000">
            <a:off x="1130254" y="4581203"/>
            <a:ext cx="2204757" cy="1266514"/>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41454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3" end="3"/>
                                            </p:txEl>
                                          </p:spTgt>
                                        </p:tgtEl>
                                        <p:attrNameLst>
                                          <p:attrName>style.visibility</p:attrName>
                                        </p:attrNameLst>
                                      </p:cBhvr>
                                      <p:to>
                                        <p:strVal val="visible"/>
                                      </p:to>
                                    </p:set>
                                    <p:anim calcmode="lin" valueType="num">
                                      <p:cBhvr additive="base">
                                        <p:cTn id="25"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xEl>
                                              <p:pRg st="4" end="4"/>
                                            </p:txEl>
                                          </p:spTgt>
                                        </p:tgtEl>
                                        <p:attrNameLst>
                                          <p:attrName>style.visibility</p:attrName>
                                        </p:attrNameLst>
                                      </p:cBhvr>
                                      <p:to>
                                        <p:strVal val="visible"/>
                                      </p:to>
                                    </p:set>
                                    <p:anim calcmode="lin" valueType="num">
                                      <p:cBhvr additive="base">
                                        <p:cTn id="4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additive="base">
                                        <p:cTn id="49" dur="500" fill="hold"/>
                                        <p:tgtEl>
                                          <p:spTgt spid="28"/>
                                        </p:tgtEl>
                                        <p:attrNameLst>
                                          <p:attrName>ppt_x</p:attrName>
                                        </p:attrNameLst>
                                      </p:cBhvr>
                                      <p:tavLst>
                                        <p:tav tm="0">
                                          <p:val>
                                            <p:strVal val="#ppt_x"/>
                                          </p:val>
                                        </p:tav>
                                        <p:tav tm="100000">
                                          <p:val>
                                            <p:strVal val="#ppt_x"/>
                                          </p:val>
                                        </p:tav>
                                      </p:tavLst>
                                    </p:anim>
                                    <p:anim calcmode="lin" valueType="num">
                                      <p:cBhvr additive="base">
                                        <p:cTn id="5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additive="base">
                                        <p:cTn id="61" dur="500" fill="hold"/>
                                        <p:tgtEl>
                                          <p:spTgt spid="50"/>
                                        </p:tgtEl>
                                        <p:attrNameLst>
                                          <p:attrName>ppt_x</p:attrName>
                                        </p:attrNameLst>
                                      </p:cBhvr>
                                      <p:tavLst>
                                        <p:tav tm="0">
                                          <p:val>
                                            <p:strVal val="#ppt_x"/>
                                          </p:val>
                                        </p:tav>
                                        <p:tav tm="100000">
                                          <p:val>
                                            <p:strVal val="#ppt_x"/>
                                          </p:val>
                                        </p:tav>
                                      </p:tavLst>
                                    </p:anim>
                                    <p:anim calcmode="lin" valueType="num">
                                      <p:cBhvr additive="base">
                                        <p:cTn id="62"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8"/>
                                        </p:tgtEl>
                                        <p:attrNameLst>
                                          <p:attrName>style.visibility</p:attrName>
                                        </p:attrNameLst>
                                      </p:cBhvr>
                                      <p:to>
                                        <p:strVal val="visible"/>
                                      </p:to>
                                    </p:set>
                                    <p:anim calcmode="lin" valueType="num">
                                      <p:cBhvr additive="base">
                                        <p:cTn id="67" dur="500" fill="hold"/>
                                        <p:tgtEl>
                                          <p:spTgt spid="38"/>
                                        </p:tgtEl>
                                        <p:attrNameLst>
                                          <p:attrName>ppt_x</p:attrName>
                                        </p:attrNameLst>
                                      </p:cBhvr>
                                      <p:tavLst>
                                        <p:tav tm="0">
                                          <p:val>
                                            <p:strVal val="#ppt_x"/>
                                          </p:val>
                                        </p:tav>
                                        <p:tav tm="100000">
                                          <p:val>
                                            <p:strVal val="#ppt_x"/>
                                          </p:val>
                                        </p:tav>
                                      </p:tavLst>
                                    </p:anim>
                                    <p:anim calcmode="lin" valueType="num">
                                      <p:cBhvr additive="base">
                                        <p:cTn id="6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6"/>
                                        </p:tgtEl>
                                        <p:attrNameLst>
                                          <p:attrName>style.visibility</p:attrName>
                                        </p:attrNameLst>
                                      </p:cBhvr>
                                      <p:to>
                                        <p:strVal val="visible"/>
                                      </p:to>
                                    </p:set>
                                    <p:anim calcmode="lin" valueType="num">
                                      <p:cBhvr additive="base">
                                        <p:cTn id="73" dur="500" fill="hold"/>
                                        <p:tgtEl>
                                          <p:spTgt spid="36"/>
                                        </p:tgtEl>
                                        <p:attrNameLst>
                                          <p:attrName>ppt_x</p:attrName>
                                        </p:attrNameLst>
                                      </p:cBhvr>
                                      <p:tavLst>
                                        <p:tav tm="0">
                                          <p:val>
                                            <p:strVal val="#ppt_x"/>
                                          </p:val>
                                        </p:tav>
                                        <p:tav tm="100000">
                                          <p:val>
                                            <p:strVal val="#ppt_x"/>
                                          </p:val>
                                        </p:tav>
                                      </p:tavLst>
                                    </p:anim>
                                    <p:anim calcmode="lin" valueType="num">
                                      <p:cBhvr additive="base">
                                        <p:cTn id="7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7"/>
                                        </p:tgtEl>
                                        <p:attrNameLst>
                                          <p:attrName>style.visibility</p:attrName>
                                        </p:attrNameLst>
                                      </p:cBhvr>
                                      <p:to>
                                        <p:strVal val="visible"/>
                                      </p:to>
                                    </p:set>
                                    <p:anim calcmode="lin" valueType="num">
                                      <p:cBhvr additive="base">
                                        <p:cTn id="79" dur="500" fill="hold"/>
                                        <p:tgtEl>
                                          <p:spTgt spid="47"/>
                                        </p:tgtEl>
                                        <p:attrNameLst>
                                          <p:attrName>ppt_x</p:attrName>
                                        </p:attrNameLst>
                                      </p:cBhvr>
                                      <p:tavLst>
                                        <p:tav tm="0">
                                          <p:val>
                                            <p:strVal val="#ppt_x"/>
                                          </p:val>
                                        </p:tav>
                                        <p:tav tm="100000">
                                          <p:val>
                                            <p:strVal val="#ppt_x"/>
                                          </p:val>
                                        </p:tav>
                                      </p:tavLst>
                                    </p:anim>
                                    <p:anim calcmode="lin" valueType="num">
                                      <p:cBhvr additive="base">
                                        <p:cTn id="80"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8">
                                            <p:txEl>
                                              <p:pRg st="5" end="5"/>
                                            </p:txEl>
                                          </p:spTgt>
                                        </p:tgtEl>
                                        <p:attrNameLst>
                                          <p:attrName>style.visibility</p:attrName>
                                        </p:attrNameLst>
                                      </p:cBhvr>
                                      <p:to>
                                        <p:strVal val="visible"/>
                                      </p:to>
                                    </p:set>
                                    <p:anim calcmode="lin" valueType="num">
                                      <p:cBhvr additive="base">
                                        <p:cTn id="85"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18">
                                            <p:txEl>
                                              <p:pRg st="6" end="6"/>
                                            </p:txEl>
                                          </p:spTgt>
                                        </p:tgtEl>
                                        <p:attrNameLst>
                                          <p:attrName>style.visibility</p:attrName>
                                        </p:attrNameLst>
                                      </p:cBhvr>
                                      <p:to>
                                        <p:strVal val="visible"/>
                                      </p:to>
                                    </p:set>
                                    <p:anim calcmode="lin" valueType="num">
                                      <p:cBhvr additive="base">
                                        <p:cTn id="91"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53"/>
                                        </p:tgtEl>
                                        <p:attrNameLst>
                                          <p:attrName>style.visibility</p:attrName>
                                        </p:attrNameLst>
                                      </p:cBhvr>
                                      <p:to>
                                        <p:strVal val="visible"/>
                                      </p:to>
                                    </p:set>
                                    <p:anim calcmode="lin" valueType="num">
                                      <p:cBhvr additive="base">
                                        <p:cTn id="97" dur="500" fill="hold"/>
                                        <p:tgtEl>
                                          <p:spTgt spid="53"/>
                                        </p:tgtEl>
                                        <p:attrNameLst>
                                          <p:attrName>ppt_x</p:attrName>
                                        </p:attrNameLst>
                                      </p:cBhvr>
                                      <p:tavLst>
                                        <p:tav tm="0">
                                          <p:val>
                                            <p:strVal val="#ppt_x"/>
                                          </p:val>
                                        </p:tav>
                                        <p:tav tm="100000">
                                          <p:val>
                                            <p:strVal val="#ppt_x"/>
                                          </p:val>
                                        </p:tav>
                                      </p:tavLst>
                                    </p:anim>
                                    <p:anim calcmode="lin" valueType="num">
                                      <p:cBhvr additive="base">
                                        <p:cTn id="9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52"/>
                                        </p:tgtEl>
                                        <p:attrNameLst>
                                          <p:attrName>style.visibility</p:attrName>
                                        </p:attrNameLst>
                                      </p:cBhvr>
                                      <p:to>
                                        <p:strVal val="visible"/>
                                      </p:to>
                                    </p:set>
                                    <p:anim calcmode="lin" valueType="num">
                                      <p:cBhvr additive="base">
                                        <p:cTn id="103" dur="500" fill="hold"/>
                                        <p:tgtEl>
                                          <p:spTgt spid="52"/>
                                        </p:tgtEl>
                                        <p:attrNameLst>
                                          <p:attrName>ppt_x</p:attrName>
                                        </p:attrNameLst>
                                      </p:cBhvr>
                                      <p:tavLst>
                                        <p:tav tm="0">
                                          <p:val>
                                            <p:strVal val="#ppt_x"/>
                                          </p:val>
                                        </p:tav>
                                        <p:tav tm="100000">
                                          <p:val>
                                            <p:strVal val="#ppt_x"/>
                                          </p:val>
                                        </p:tav>
                                      </p:tavLst>
                                    </p:anim>
                                    <p:anim calcmode="lin" valueType="num">
                                      <p:cBhvr additive="base">
                                        <p:cTn id="104"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14"/>
                                        </p:tgtEl>
                                        <p:attrNameLst>
                                          <p:attrName>style.visibility</p:attrName>
                                        </p:attrNameLst>
                                      </p:cBhvr>
                                      <p:to>
                                        <p:strVal val="visible"/>
                                      </p:to>
                                    </p:set>
                                    <p:animEffect transition="in" filter="fade">
                                      <p:cBhvr>
                                        <p:cTn id="109" dur="500"/>
                                        <p:tgtEl>
                                          <p:spTgt spid="14"/>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fade">
                                      <p:cBhvr>
                                        <p:cTn id="114" dur="500"/>
                                        <p:tgtEl>
                                          <p:spTgt spid="20"/>
                                        </p:tgtEl>
                                      </p:cBhvr>
                                    </p:animEffect>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0" nodeType="clickEffect">
                                  <p:stCondLst>
                                    <p:cond delay="0"/>
                                  </p:stCondLst>
                                  <p:childTnLst>
                                    <p:set>
                                      <p:cBhvr>
                                        <p:cTn id="118" dur="1" fill="hold">
                                          <p:stCondLst>
                                            <p:cond delay="0"/>
                                          </p:stCondLst>
                                        </p:cTn>
                                        <p:tgtEl>
                                          <p:spTgt spid="5"/>
                                        </p:tgtEl>
                                        <p:attrNameLst>
                                          <p:attrName>style.visibility</p:attrName>
                                        </p:attrNameLst>
                                      </p:cBhvr>
                                      <p:to>
                                        <p:strVal val="visible"/>
                                      </p:to>
                                    </p:set>
                                    <p:anim calcmode="lin" valueType="num">
                                      <p:cBhvr additive="base">
                                        <p:cTn id="119" dur="500" fill="hold"/>
                                        <p:tgtEl>
                                          <p:spTgt spid="5"/>
                                        </p:tgtEl>
                                        <p:attrNameLst>
                                          <p:attrName>ppt_x</p:attrName>
                                        </p:attrNameLst>
                                      </p:cBhvr>
                                      <p:tavLst>
                                        <p:tav tm="0">
                                          <p:val>
                                            <p:strVal val="#ppt_x"/>
                                          </p:val>
                                        </p:tav>
                                        <p:tav tm="100000">
                                          <p:val>
                                            <p:strVal val="#ppt_x"/>
                                          </p:val>
                                        </p:tav>
                                      </p:tavLst>
                                    </p:anim>
                                    <p:anim calcmode="lin" valueType="num">
                                      <p:cBhvr additive="base">
                                        <p:cTn id="1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6" grpId="0"/>
      <p:bldP spid="52" grpId="0"/>
      <p:bldP spid="53" grpId="0" animBg="1"/>
      <p:bldP spid="5" grpId="0" animBg="1"/>
      <p:bldP spid="14"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管理貿易による余剰の減少（</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輸入関税</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のケース）</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440000"/>
            <a:ext cx="4846320" cy="452431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前の二枚のスライドで、余剰の合計をよく比較してみると、自由貿易に比べて輸入関税をかけた場合には、左の図の三角形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H</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H</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の部分が小さくなっている。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これが、</a:t>
            </a: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回復できない損失</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または</a:t>
            </a: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死荷重</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deadweight loss</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）と経済学でいわれているもの。</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つまり、管理貿易はどうしても国全体としては損失なのであって、自由貿易の方が国民全体の</a:t>
            </a: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福利厚生</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の向上につながる、という主旨。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とはいえ、生産者にとっては過酷な場合もあるので、政府は年月をかけて関税を引き下げたり、価格競争力の向上に取り組む企業には補助金を出したりする。</a:t>
            </a:r>
          </a:p>
        </p:txBody>
      </p:sp>
      <p:sp>
        <p:nvSpPr>
          <p:cNvPr id="27" name="テキスト ボックス 26"/>
          <p:cNvSpPr txBox="1"/>
          <p:nvPr/>
        </p:nvSpPr>
        <p:spPr>
          <a:xfrm>
            <a:off x="4697738" y="5101499"/>
            <a:ext cx="39167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2932808" y="5243278"/>
            <a:ext cx="35904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V="1">
            <a:off x="5010525" y="4960348"/>
            <a:ext cx="112568" cy="2252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35" idx="0"/>
          </p:cNvCxnSpPr>
          <p:nvPr/>
        </p:nvCxnSpPr>
        <p:spPr>
          <a:xfrm flipH="1" flipV="1">
            <a:off x="2880886" y="4937046"/>
            <a:ext cx="231444" cy="3062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69719"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125273" y="4578940"/>
            <a:ext cx="5196497"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852996" y="3935347"/>
            <a:ext cx="61908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8" name="直線矢印コネクタ 27"/>
          <p:cNvCxnSpPr/>
          <p:nvPr/>
        </p:nvCxnSpPr>
        <p:spPr>
          <a:xfrm flipH="1">
            <a:off x="4645036" y="4255945"/>
            <a:ext cx="274367" cy="2793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3432177" y="5101499"/>
            <a:ext cx="65959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38" name="直線矢印コネクタ 37"/>
          <p:cNvCxnSpPr/>
          <p:nvPr/>
        </p:nvCxnSpPr>
        <p:spPr>
          <a:xfrm flipH="1" flipV="1">
            <a:off x="3365021" y="4622592"/>
            <a:ext cx="246729" cy="4877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325430" y="4578940"/>
            <a:ext cx="0" cy="156620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608000" y="4578940"/>
            <a:ext cx="0" cy="15588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578184" y="4222146"/>
            <a:ext cx="56384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H</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9" name="テキスト ボックス 38"/>
          <p:cNvSpPr txBox="1"/>
          <p:nvPr/>
        </p:nvSpPr>
        <p:spPr>
          <a:xfrm>
            <a:off x="3992482" y="5314493"/>
            <a:ext cx="56384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H</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0" name="直線矢印コネクタ 19"/>
          <p:cNvCxnSpPr/>
          <p:nvPr/>
        </p:nvCxnSpPr>
        <p:spPr>
          <a:xfrm flipV="1">
            <a:off x="4375663" y="4909880"/>
            <a:ext cx="198655" cy="2923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996608" y="4406812"/>
            <a:ext cx="295244" cy="4596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二等辺三角形 13"/>
          <p:cNvSpPr/>
          <p:nvPr/>
        </p:nvSpPr>
        <p:spPr>
          <a:xfrm>
            <a:off x="2844000" y="4572000"/>
            <a:ext cx="475200" cy="306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33" name="二等辺三角形 32"/>
          <p:cNvSpPr/>
          <p:nvPr/>
        </p:nvSpPr>
        <p:spPr>
          <a:xfrm flipH="1">
            <a:off x="4619474" y="4592374"/>
            <a:ext cx="576000" cy="28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75647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ppt_x"/>
                                          </p:val>
                                        </p:tav>
                                        <p:tav tm="100000">
                                          <p:val>
                                            <p:strVal val="#ppt_x"/>
                                          </p:val>
                                        </p:tav>
                                      </p:tavLst>
                                    </p:anim>
                                    <p:anim calcmode="lin" valueType="num">
                                      <p:cBhvr additive="base">
                                        <p:cTn id="2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anim calcmode="lin" valueType="num">
                                      <p:cBhvr additive="base">
                                        <p:cTn id="25"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
                                            <p:txEl>
                                              <p:pRg st="2" end="2"/>
                                            </p:txEl>
                                          </p:spTgt>
                                        </p:tgtEl>
                                        <p:attrNameLst>
                                          <p:attrName>style.visibility</p:attrName>
                                        </p:attrNameLst>
                                      </p:cBhvr>
                                      <p:to>
                                        <p:strVal val="visible"/>
                                      </p:to>
                                    </p:set>
                                    <p:anim calcmode="lin" valueType="num">
                                      <p:cBhvr additive="base">
                                        <p:cTn id="31"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8">
                                            <p:txEl>
                                              <p:pRg st="3" end="3"/>
                                            </p:txEl>
                                          </p:spTgt>
                                        </p:tgtEl>
                                        <p:attrNameLst>
                                          <p:attrName>style.visibility</p:attrName>
                                        </p:attrNameLst>
                                      </p:cBhvr>
                                      <p:to>
                                        <p:strVal val="visible"/>
                                      </p:to>
                                    </p:set>
                                    <p:anim calcmode="lin" valueType="num">
                                      <p:cBhvr additive="base">
                                        <p:cTn id="37"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消費者余剰、生産者余剰</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管理貿易（自由貿易の反対の概念）にはいろいろある。</a:t>
            </a:r>
          </a:p>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輸入関税、輸出関税、輸入数量制限、輸出数量制限、などなど。</a:t>
            </a:r>
          </a:p>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次に、輸入数量制限を説明する。文字通り、輸入できる数量の上限を国が決めるもの。</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spTree>
    <p:extLst>
      <p:ext uri="{BB962C8B-B14F-4D97-AF65-F5344CB8AC3E}">
        <p14:creationId xmlns:p14="http://schemas.microsoft.com/office/powerpoint/2010/main" val="199690609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1037</TotalTime>
  <Words>2327</Words>
  <Application>Microsoft Office PowerPoint</Application>
  <PresentationFormat>ワイド画面</PresentationFormat>
  <Paragraphs>360</Paragraphs>
  <Slides>19</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19</vt:i4>
      </vt:variant>
    </vt:vector>
  </HeadingPairs>
  <TitlesOfParts>
    <vt:vector size="28" baseType="lpstr">
      <vt:lpstr>HGS明朝E</vt:lpstr>
      <vt:lpstr>HG明朝E</vt: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消費者余剰、生産者余剰</vt:lpstr>
      <vt:lpstr>消費者余剰、生産者余剰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149</cp:revision>
  <dcterms:created xsi:type="dcterms:W3CDTF">2020-09-16T10:34:15Z</dcterms:created>
  <dcterms:modified xsi:type="dcterms:W3CDTF">2024-09-30T01:18:30Z</dcterms:modified>
</cp:coreProperties>
</file>