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16"/>
  </p:notesMasterIdLst>
  <p:sldIdLst>
    <p:sldId id="256" r:id="rId3"/>
    <p:sldId id="280" r:id="rId4"/>
    <p:sldId id="281" r:id="rId5"/>
    <p:sldId id="284" r:id="rId6"/>
    <p:sldId id="296" r:id="rId7"/>
    <p:sldId id="285" r:id="rId8"/>
    <p:sldId id="286" r:id="rId9"/>
    <p:sldId id="287" r:id="rId10"/>
    <p:sldId id="288" r:id="rId11"/>
    <p:sldId id="289" r:id="rId12"/>
    <p:sldId id="290" r:id="rId13"/>
    <p:sldId id="291" r:id="rId14"/>
    <p:sldId id="292" r:id="rId1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a:t>経済学</a:t>
          </a:r>
          <a:r>
            <a:rPr kumimoji="1" lang="ja-JP" altLang="en-US"/>
            <a:t>（入門）</a:t>
          </a:r>
          <a:r>
            <a:rPr kumimoji="1" lang="en-US" altLang="ja-JP"/>
            <a:t>-</a:t>
          </a:r>
          <a:r>
            <a:rPr kumimoji="1" lang="en-US" altLang="ja-JP" dirty="0"/>
            <a:t>08</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37156"/>
          <a:ext cx="7512005" cy="213759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0030" tIns="240030" rIns="240030" bIns="240030" numCol="1" spcCol="1270" anchor="ctr" anchorCtr="0">
          <a:noAutofit/>
        </a:bodyPr>
        <a:lstStyle/>
        <a:p>
          <a:pPr marL="0" lvl="0" indent="0" algn="ctr" defTabSz="2800350" rtl="0">
            <a:lnSpc>
              <a:spcPct val="90000"/>
            </a:lnSpc>
            <a:spcBef>
              <a:spcPct val="0"/>
            </a:spcBef>
            <a:spcAft>
              <a:spcPct val="35000"/>
            </a:spcAft>
            <a:buNone/>
          </a:pPr>
          <a:r>
            <a:rPr kumimoji="1" lang="ja-JP" sz="6300" kern="1200"/>
            <a:t>経済学</a:t>
          </a:r>
          <a:r>
            <a:rPr kumimoji="1" lang="ja-JP" altLang="en-US" sz="6300" kern="1200"/>
            <a:t>（入門）</a:t>
          </a:r>
          <a:r>
            <a:rPr kumimoji="1" lang="en-US" altLang="ja-JP" sz="6300" kern="1200"/>
            <a:t>-</a:t>
          </a:r>
          <a:r>
            <a:rPr kumimoji="1" lang="en-US" altLang="ja-JP" sz="6300" kern="1200" dirty="0"/>
            <a:t>08</a:t>
          </a:r>
          <a:endParaRPr lang="ja-JP" sz="6300" kern="1200" dirty="0"/>
        </a:p>
      </dsp:txBody>
      <dsp:txXfrm>
        <a:off x="104349" y="541505"/>
        <a:ext cx="7303307" cy="19288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2024/9/30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2024/9/30</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2024/9/30</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2024/9/30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2024/9/30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2024/9/30</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2200748999"/>
              </p:ext>
            </p:extLst>
          </p:nvPr>
        </p:nvGraphicFramePr>
        <p:xfrm>
          <a:off x="1832291" y="1119776"/>
          <a:ext cx="7512005"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練習問題</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だんだんややこしくなってきたので、以下、復習のための練習問題をやってみよう。</a:t>
            </a:r>
          </a:p>
          <a:p>
            <a:pPr lvl="0" defTabSz="457200">
              <a:defRPr/>
            </a:pPr>
            <a:endParaRPr lang="ja-JP" altLang="en-US" sz="2400" dirty="0">
              <a:solidFill>
                <a:prstClr val="black"/>
              </a:solidFill>
            </a:endParaRPr>
          </a:p>
          <a:p>
            <a:pPr lvl="0" defTabSz="457200">
              <a:defRPr/>
            </a:pPr>
            <a:r>
              <a:rPr lang="ja-JP" altLang="en-US" sz="2400" dirty="0">
                <a:solidFill>
                  <a:prstClr val="black"/>
                </a:solidFill>
              </a:rPr>
              <a:t>①あなたは、検定試験</a:t>
            </a:r>
            <a:r>
              <a:rPr lang="en-US" altLang="ja-JP" sz="2400" dirty="0">
                <a:solidFill>
                  <a:prstClr val="black"/>
                </a:solidFill>
              </a:rPr>
              <a:t>A</a:t>
            </a:r>
            <a:r>
              <a:rPr lang="ja-JP" altLang="en-US" sz="2400" dirty="0">
                <a:solidFill>
                  <a:prstClr val="black"/>
                </a:solidFill>
              </a:rPr>
              <a:t>と検定試験</a:t>
            </a:r>
            <a:r>
              <a:rPr lang="en-US" altLang="ja-JP" sz="2400" dirty="0">
                <a:solidFill>
                  <a:prstClr val="black"/>
                </a:solidFill>
              </a:rPr>
              <a:t>B</a:t>
            </a:r>
            <a:r>
              <a:rPr lang="ja-JP" altLang="en-US" sz="2400" dirty="0">
                <a:solidFill>
                  <a:prstClr val="black"/>
                </a:solidFill>
              </a:rPr>
              <a:t>の試験を受けることになった。試験までに使える時間は</a:t>
            </a:r>
            <a:r>
              <a:rPr lang="en-US" altLang="ja-JP" sz="2400" dirty="0">
                <a:solidFill>
                  <a:prstClr val="black"/>
                </a:solidFill>
              </a:rPr>
              <a:t>20</a:t>
            </a:r>
            <a:r>
              <a:rPr lang="ja-JP" altLang="en-US" sz="2400" dirty="0">
                <a:solidFill>
                  <a:prstClr val="black"/>
                </a:solidFill>
              </a:rPr>
              <a:t>時間とする。あなたは</a:t>
            </a:r>
            <a:r>
              <a:rPr lang="en-US" altLang="ja-JP" sz="2400" dirty="0">
                <a:solidFill>
                  <a:prstClr val="black"/>
                </a:solidFill>
              </a:rPr>
              <a:t>A</a:t>
            </a:r>
            <a:r>
              <a:rPr lang="ja-JP" altLang="en-US" sz="2400" dirty="0">
                <a:solidFill>
                  <a:prstClr val="black"/>
                </a:solidFill>
              </a:rPr>
              <a:t>については</a:t>
            </a:r>
            <a:r>
              <a:rPr lang="en-US" altLang="ja-JP" sz="2400" dirty="0">
                <a:solidFill>
                  <a:prstClr val="black"/>
                </a:solidFill>
              </a:rPr>
              <a:t>1</a:t>
            </a:r>
            <a:r>
              <a:rPr lang="ja-JP" altLang="en-US" sz="2400" dirty="0">
                <a:solidFill>
                  <a:prstClr val="black"/>
                </a:solidFill>
              </a:rPr>
              <a:t>時間にドリルを</a:t>
            </a:r>
            <a:r>
              <a:rPr lang="en-US" altLang="ja-JP" sz="2400" dirty="0">
                <a:solidFill>
                  <a:prstClr val="black"/>
                </a:solidFill>
              </a:rPr>
              <a:t>8</a:t>
            </a:r>
            <a:r>
              <a:rPr lang="ja-JP" altLang="en-US" sz="2400" dirty="0">
                <a:solidFill>
                  <a:prstClr val="black"/>
                </a:solidFill>
              </a:rPr>
              <a:t>ページ解いて理解でき、</a:t>
            </a:r>
            <a:r>
              <a:rPr lang="en-US" altLang="ja-JP" sz="2400" dirty="0">
                <a:solidFill>
                  <a:prstClr val="black"/>
                </a:solidFill>
              </a:rPr>
              <a:t>B</a:t>
            </a:r>
            <a:r>
              <a:rPr lang="ja-JP" altLang="en-US" sz="2400" dirty="0">
                <a:solidFill>
                  <a:prstClr val="black"/>
                </a:solidFill>
              </a:rPr>
              <a:t>については</a:t>
            </a:r>
            <a:r>
              <a:rPr lang="en-US" altLang="ja-JP" sz="2400" dirty="0">
                <a:solidFill>
                  <a:prstClr val="black"/>
                </a:solidFill>
              </a:rPr>
              <a:t>1</a:t>
            </a:r>
            <a:r>
              <a:rPr lang="ja-JP" altLang="en-US" sz="2400" dirty="0">
                <a:solidFill>
                  <a:prstClr val="black"/>
                </a:solidFill>
              </a:rPr>
              <a:t>時間にドリルを</a:t>
            </a:r>
            <a:r>
              <a:rPr lang="en-US" altLang="ja-JP" sz="2400" dirty="0">
                <a:solidFill>
                  <a:prstClr val="black"/>
                </a:solidFill>
              </a:rPr>
              <a:t>20</a:t>
            </a:r>
            <a:r>
              <a:rPr lang="ja-JP" altLang="en-US" sz="2400" dirty="0">
                <a:solidFill>
                  <a:prstClr val="black"/>
                </a:solidFill>
              </a:rPr>
              <a:t>ページ解いて理解できると仮定する。あなたが、</a:t>
            </a:r>
            <a:r>
              <a:rPr lang="en-US" altLang="ja-JP" sz="2400" dirty="0">
                <a:solidFill>
                  <a:prstClr val="black"/>
                </a:solidFill>
              </a:rPr>
              <a:t>B</a:t>
            </a:r>
            <a:r>
              <a:rPr lang="ja-JP" altLang="en-US" sz="2400" dirty="0">
                <a:solidFill>
                  <a:prstClr val="black"/>
                </a:solidFill>
              </a:rPr>
              <a:t>を</a:t>
            </a:r>
            <a:r>
              <a:rPr lang="en-US" altLang="ja-JP" sz="2400" dirty="0">
                <a:solidFill>
                  <a:prstClr val="black"/>
                </a:solidFill>
              </a:rPr>
              <a:t>40</a:t>
            </a:r>
            <a:r>
              <a:rPr lang="ja-JP" altLang="en-US" sz="2400" dirty="0">
                <a:solidFill>
                  <a:prstClr val="black"/>
                </a:solidFill>
              </a:rPr>
              <a:t>ページ勉強することの機会費用を簡潔に表しなさい（小川・家盛、</a:t>
            </a:r>
            <a:r>
              <a:rPr lang="en-US" altLang="ja-JP" sz="2400" dirty="0">
                <a:solidFill>
                  <a:prstClr val="black"/>
                </a:solidFill>
              </a:rPr>
              <a:t>2016</a:t>
            </a:r>
            <a:r>
              <a:rPr lang="ja-JP" altLang="en-US" sz="2400" dirty="0">
                <a:solidFill>
                  <a:prstClr val="black"/>
                </a:solidFill>
              </a:rPr>
              <a:t>、</a:t>
            </a:r>
            <a:r>
              <a:rPr lang="en-US" altLang="ja-JP" sz="2400" dirty="0">
                <a:solidFill>
                  <a:prstClr val="black"/>
                </a:solidFill>
              </a:rPr>
              <a:t>29</a:t>
            </a:r>
            <a:r>
              <a:rPr lang="ja-JP" altLang="en-US" sz="2400" dirty="0">
                <a:solidFill>
                  <a:prstClr val="black"/>
                </a:solidFill>
              </a:rPr>
              <a:t>頁を参考に作成）。</a:t>
            </a:r>
          </a:p>
          <a:p>
            <a:pPr lvl="0" defTabSz="457200">
              <a:defRPr/>
            </a:pPr>
            <a:endParaRPr lang="ja-JP" altLang="en-US" sz="2400" dirty="0">
              <a:solidFill>
                <a:prstClr val="black"/>
              </a:solidFill>
            </a:endParaRPr>
          </a:p>
          <a:p>
            <a:pPr lvl="0" defTabSz="457200">
              <a:defRPr/>
            </a:pPr>
            <a:r>
              <a:rPr lang="en-US" altLang="ja-JP" sz="2400" dirty="0">
                <a:solidFill>
                  <a:prstClr val="black"/>
                </a:solidFill>
              </a:rPr>
              <a:t>※</a:t>
            </a:r>
            <a:r>
              <a:rPr lang="ja-JP" altLang="en-US" sz="2400" dirty="0">
                <a:solidFill>
                  <a:prstClr val="black"/>
                </a:solidFill>
              </a:rPr>
              <a:t>次のスライドで解説。　　　　　　　　　　　</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213912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 calcmode="lin" valueType="num">
                                      <p:cBhvr additive="base">
                                        <p:cTn id="2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解説</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機会費用とは、何かを選択するために何かを諦めた（選択しなかった）場合、その諦めた方の数量</a:t>
            </a:r>
            <a:r>
              <a:rPr lang="ja-JP" altLang="en-US" sz="2400" dirty="0">
                <a:solidFill>
                  <a:prstClr val="black"/>
                </a:solidFill>
                <a:latin typeface="Bookman Old Style" panose="02050604050505020204"/>
                <a:ea typeface="HG明朝E" panose="02020909000000000000" pitchFamily="17" charset="-128"/>
              </a:rPr>
              <a:t>・</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効用でもって、選択した方の費用として説明しようとする考え方。</a:t>
            </a: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lang="en-US" altLang="ja-JP" sz="2400" dirty="0">
                <a:solidFill>
                  <a:prstClr val="black"/>
                </a:solidFill>
                <a:latin typeface="Bookman Old Style" panose="02050604050505020204"/>
                <a:ea typeface="HG明朝E" panose="02020909000000000000" pitchFamily="17" charset="-128"/>
              </a:rPr>
              <a:t>B</a:t>
            </a:r>
            <a:r>
              <a:rPr lang="ja-JP" altLang="en-US" sz="2400" dirty="0">
                <a:solidFill>
                  <a:prstClr val="black"/>
                </a:solidFill>
                <a:latin typeface="Bookman Old Style" panose="02050604050505020204"/>
                <a:ea typeface="HG明朝E" panose="02020909000000000000" pitchFamily="17" charset="-128"/>
              </a:rPr>
              <a:t>のドリルを</a:t>
            </a:r>
            <a:r>
              <a:rPr lang="en-US" altLang="ja-JP" sz="2400" dirty="0">
                <a:solidFill>
                  <a:prstClr val="black"/>
                </a:solidFill>
                <a:latin typeface="Bookman Old Style" panose="02050604050505020204"/>
                <a:ea typeface="HG明朝E" panose="02020909000000000000" pitchFamily="17" charset="-128"/>
              </a:rPr>
              <a:t>40</a:t>
            </a:r>
            <a:r>
              <a:rPr lang="ja-JP" altLang="en-US" sz="2400" dirty="0">
                <a:solidFill>
                  <a:prstClr val="black"/>
                </a:solidFill>
                <a:latin typeface="Bookman Old Style" panose="02050604050505020204"/>
                <a:ea typeface="HG明朝E" panose="02020909000000000000" pitchFamily="17" charset="-128"/>
              </a:rPr>
              <a:t>ページ勉強することを選択したということは、</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時間をそこに使ったということ。これを</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にもし使っていたら、</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を</a:t>
            </a:r>
            <a:r>
              <a:rPr lang="en-US" altLang="ja-JP" sz="2400" dirty="0">
                <a:solidFill>
                  <a:prstClr val="black"/>
                </a:solidFill>
                <a:latin typeface="Bookman Old Style" panose="02050604050505020204"/>
                <a:ea typeface="HG明朝E" panose="02020909000000000000" pitchFamily="17" charset="-128"/>
              </a:rPr>
              <a:t>16</a:t>
            </a:r>
            <a:r>
              <a:rPr lang="ja-JP" altLang="en-US" sz="2400" dirty="0">
                <a:solidFill>
                  <a:prstClr val="black"/>
                </a:solidFill>
                <a:latin typeface="Bookman Old Style" panose="02050604050505020204"/>
                <a:ea typeface="HG明朝E" panose="02020909000000000000" pitchFamily="17" charset="-128"/>
              </a:rPr>
              <a:t>ページ勉強できたわけだから、答えは</a:t>
            </a:r>
            <a:r>
              <a:rPr lang="ja-JP" altLang="en-US" sz="2400" dirty="0">
                <a:solidFill>
                  <a:srgbClr val="FF0000"/>
                </a:solidFill>
                <a:latin typeface="Bookman Old Style" panose="02050604050505020204"/>
                <a:ea typeface="HG明朝E" panose="02020909000000000000" pitchFamily="17" charset="-128"/>
              </a:rPr>
              <a:t>「</a:t>
            </a:r>
            <a:r>
              <a:rPr lang="en-US" altLang="ja-JP" sz="2400" dirty="0">
                <a:solidFill>
                  <a:srgbClr val="FF0000"/>
                </a:solidFill>
                <a:latin typeface="Bookman Old Style" panose="02050604050505020204"/>
                <a:ea typeface="HG明朝E" panose="02020909000000000000" pitchFamily="17" charset="-128"/>
              </a:rPr>
              <a:t>A</a:t>
            </a:r>
            <a:r>
              <a:rPr lang="ja-JP" altLang="en-US" sz="2400" dirty="0">
                <a:solidFill>
                  <a:srgbClr val="FF0000"/>
                </a:solidFill>
                <a:latin typeface="Bookman Old Style" panose="02050604050505020204"/>
                <a:ea typeface="HG明朝E" panose="02020909000000000000" pitchFamily="17" charset="-128"/>
              </a:rPr>
              <a:t>を</a:t>
            </a:r>
            <a:r>
              <a:rPr lang="en-US" altLang="ja-JP" sz="2400" dirty="0">
                <a:solidFill>
                  <a:srgbClr val="FF0000"/>
                </a:solidFill>
                <a:latin typeface="Bookman Old Style" panose="02050604050505020204"/>
                <a:ea typeface="HG明朝E" panose="02020909000000000000" pitchFamily="17" charset="-128"/>
              </a:rPr>
              <a:t>16</a:t>
            </a:r>
            <a:r>
              <a:rPr lang="ja-JP" altLang="en-US" sz="2400" dirty="0">
                <a:solidFill>
                  <a:srgbClr val="FF0000"/>
                </a:solidFill>
                <a:latin typeface="Bookman Old Style" panose="02050604050505020204"/>
                <a:ea typeface="HG明朝E" panose="02020909000000000000" pitchFamily="17" charset="-128"/>
              </a:rPr>
              <a:t>ページ」</a:t>
            </a:r>
            <a:r>
              <a:rPr lang="ja-JP" altLang="en-US" sz="2400" dirty="0">
                <a:solidFill>
                  <a:prstClr val="black"/>
                </a:solidFill>
                <a:latin typeface="Bookman Old Style" panose="02050604050505020204"/>
                <a:ea typeface="HG明朝E" panose="02020909000000000000" pitchFamily="17" charset="-128"/>
              </a:rPr>
              <a:t>ということになる。</a:t>
            </a:r>
          </a:p>
          <a:p>
            <a:pPr marR="0" lvl="0" algn="l" defTabSz="457200" rtl="0" eaLnBrk="1" fontAlgn="auto" latinLnBrk="0" hangingPunct="1">
              <a:lnSpc>
                <a:spcPct val="100000"/>
              </a:lnSpc>
              <a:spcBef>
                <a:spcPts val="0"/>
              </a:spcBef>
              <a:spcAft>
                <a:spcPts val="0"/>
              </a:spcAft>
              <a:buClrTx/>
              <a:buSzTx/>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答えとして、</a:t>
            </a:r>
            <a:r>
              <a:rPr lang="ja-JP" altLang="en-US" sz="2400" dirty="0">
                <a:solidFill>
                  <a:prstClr val="black"/>
                </a:solidFill>
                <a:latin typeface="Bookman Old Style" panose="02050604050505020204"/>
                <a:ea typeface="HG明朝E" panose="02020909000000000000" pitchFamily="17" charset="-128"/>
              </a:rPr>
              <a:t>「</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時間」とか「</a:t>
            </a:r>
            <a:r>
              <a:rPr lang="en-US" altLang="ja-JP" sz="2400" dirty="0">
                <a:solidFill>
                  <a:prstClr val="black"/>
                </a:solidFill>
                <a:latin typeface="Bookman Old Style" panose="02050604050505020204"/>
                <a:ea typeface="HG明朝E" panose="02020909000000000000" pitchFamily="17" charset="-128"/>
              </a:rPr>
              <a:t>2</a:t>
            </a:r>
            <a:r>
              <a:rPr lang="ja-JP" altLang="en-US" sz="2400" dirty="0">
                <a:solidFill>
                  <a:prstClr val="black"/>
                </a:solidFill>
                <a:latin typeface="Bookman Old Style" panose="02050604050505020204"/>
                <a:ea typeface="HG明朝E" panose="02020909000000000000" pitchFamily="17" charset="-128"/>
              </a:rPr>
              <a:t>時間で勉強でるき</a:t>
            </a:r>
            <a:r>
              <a:rPr lang="en-US" altLang="ja-JP" sz="2400" dirty="0">
                <a:solidFill>
                  <a:prstClr val="black"/>
                </a:solidFill>
                <a:latin typeface="Bookman Old Style" panose="02050604050505020204"/>
                <a:ea typeface="HG明朝E" panose="02020909000000000000" pitchFamily="17" charset="-128"/>
              </a:rPr>
              <a:t>A</a:t>
            </a:r>
            <a:r>
              <a:rPr lang="ja-JP" altLang="en-US" sz="2400" dirty="0">
                <a:solidFill>
                  <a:prstClr val="black"/>
                </a:solidFill>
                <a:latin typeface="Bookman Old Style" panose="02050604050505020204"/>
                <a:ea typeface="HG明朝E" panose="02020909000000000000" pitchFamily="17" charset="-128"/>
              </a:rPr>
              <a:t>のページ数」と答えるのは、解答として不十分。</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016997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922820"/>
            <a:ext cx="11520134" cy="5230167"/>
          </a:xfrm>
          <a:prstGeom prst="rect">
            <a:avLst/>
          </a:prstGeom>
          <a:noFill/>
        </p:spPr>
        <p:txBody>
          <a:bodyPr wrap="square" rtlCol="0">
            <a:noAutofit/>
          </a:bodyPr>
          <a:lstStyle/>
          <a:p>
            <a:pPr lvl="0" defTabSz="457200">
              <a:defRPr/>
            </a:pPr>
            <a:r>
              <a:rPr lang="ja-JP" altLang="en-US" sz="2400" dirty="0">
                <a:solidFill>
                  <a:prstClr val="black"/>
                </a:solidFill>
              </a:rPr>
              <a:t>② 下の表は、</a:t>
            </a:r>
            <a:r>
              <a:rPr lang="ja-JP" altLang="en-US" sz="2400">
                <a:solidFill>
                  <a:prstClr val="black"/>
                </a:solidFill>
              </a:rPr>
              <a:t>医療サービスへの需要</a:t>
            </a:r>
            <a:r>
              <a:rPr lang="ja-JP" altLang="en-US" sz="2400" dirty="0">
                <a:solidFill>
                  <a:prstClr val="black"/>
                </a:solidFill>
              </a:rPr>
              <a:t>の価格に対する弾力性（推計値。絶対値）である。</a:t>
            </a:r>
            <a:r>
              <a:rPr lang="en-US" altLang="ja-JP" sz="2400" dirty="0">
                <a:solidFill>
                  <a:prstClr val="black"/>
                </a:solidFill>
              </a:rPr>
              <a:t>(1)</a:t>
            </a:r>
            <a:r>
              <a:rPr lang="ja-JP" altLang="en-US" sz="2400" dirty="0">
                <a:solidFill>
                  <a:prstClr val="black"/>
                </a:solidFill>
              </a:rPr>
              <a:t>、</a:t>
            </a:r>
            <a:r>
              <a:rPr lang="en-US" altLang="ja-JP" sz="2400" dirty="0">
                <a:solidFill>
                  <a:prstClr val="black"/>
                </a:solidFill>
              </a:rPr>
              <a:t>(2)</a:t>
            </a:r>
            <a:r>
              <a:rPr lang="ja-JP" altLang="en-US" sz="2400" dirty="0">
                <a:solidFill>
                  <a:prstClr val="black"/>
                </a:solidFill>
              </a:rPr>
              <a:t>、</a:t>
            </a:r>
            <a:r>
              <a:rPr lang="en-US" altLang="ja-JP" sz="2400" dirty="0">
                <a:solidFill>
                  <a:prstClr val="black"/>
                </a:solidFill>
              </a:rPr>
              <a:t>(3) </a:t>
            </a:r>
            <a:r>
              <a:rPr lang="ja-JP" altLang="en-US" sz="2400" dirty="0">
                <a:solidFill>
                  <a:prstClr val="black"/>
                </a:solidFill>
              </a:rPr>
              <a:t>に入る数値は選択肢</a:t>
            </a:r>
            <a:r>
              <a:rPr lang="en-US" altLang="ja-JP" sz="2400" dirty="0">
                <a:solidFill>
                  <a:prstClr val="black"/>
                </a:solidFill>
              </a:rPr>
              <a:t>A</a:t>
            </a:r>
            <a:r>
              <a:rPr lang="ja-JP" altLang="en-US" sz="2400" dirty="0">
                <a:solidFill>
                  <a:prstClr val="black"/>
                </a:solidFill>
              </a:rPr>
              <a:t>、</a:t>
            </a:r>
            <a:r>
              <a:rPr lang="en-US" altLang="ja-JP" sz="2400" dirty="0">
                <a:solidFill>
                  <a:prstClr val="black"/>
                </a:solidFill>
              </a:rPr>
              <a:t>B</a:t>
            </a:r>
            <a:r>
              <a:rPr lang="ja-JP" altLang="en-US" sz="2400" dirty="0">
                <a:solidFill>
                  <a:prstClr val="black"/>
                </a:solidFill>
              </a:rPr>
              <a:t>、</a:t>
            </a:r>
            <a:r>
              <a:rPr lang="en-US" altLang="ja-JP" sz="2400" dirty="0">
                <a:solidFill>
                  <a:prstClr val="black"/>
                </a:solidFill>
              </a:rPr>
              <a:t>C</a:t>
            </a:r>
            <a:r>
              <a:rPr lang="ja-JP" altLang="en-US" sz="2400" dirty="0">
                <a:solidFill>
                  <a:prstClr val="black"/>
                </a:solidFill>
              </a:rPr>
              <a:t>のどれか。アルファベットで解答しなさい。ただし、病気になっても病院に行かずに我慢する傾向は、成人男子、成人女子、高齢者の順に強いと仮定する。</a:t>
            </a:r>
          </a:p>
          <a:p>
            <a:pPr lvl="0" defTabSz="457200">
              <a:defRPr/>
            </a:pPr>
            <a:endParaRPr lang="ja-JP" altLang="en-US" sz="2400" dirty="0">
              <a:solidFill>
                <a:prstClr val="black"/>
              </a:solidFill>
            </a:endParaRPr>
          </a:p>
          <a:p>
            <a:pPr lvl="0" defTabSz="457200">
              <a:defRPr/>
            </a:pPr>
            <a:endParaRPr lang="ja-JP" altLang="en-US" sz="2400" dirty="0">
              <a:solidFill>
                <a:prstClr val="black"/>
              </a:solidFill>
            </a:endParaRPr>
          </a:p>
          <a:p>
            <a:pPr lvl="0" defTabSz="457200">
              <a:defRPr/>
            </a:pPr>
            <a:endParaRPr lang="ja-JP" altLang="en-US" sz="2400" dirty="0">
              <a:solidFill>
                <a:prstClr val="black"/>
              </a:solidFill>
            </a:endParaRPr>
          </a:p>
          <a:p>
            <a:pPr lvl="0" defTabSz="457200">
              <a:defRPr/>
            </a:pPr>
            <a:endParaRPr lang="ja-JP" altLang="en-US" sz="2400" dirty="0">
              <a:solidFill>
                <a:prstClr val="black"/>
              </a:solidFill>
            </a:endParaRPr>
          </a:p>
          <a:p>
            <a:pPr lvl="0" defTabSz="457200">
              <a:defRPr/>
            </a:pPr>
            <a:endParaRPr lang="ja-JP" altLang="en-US" sz="2400" dirty="0">
              <a:solidFill>
                <a:prstClr val="black"/>
              </a:solidFill>
            </a:endParaRPr>
          </a:p>
          <a:p>
            <a:pPr lvl="0" defTabSz="457200">
              <a:defRPr/>
            </a:pPr>
            <a:r>
              <a:rPr lang="en-US" altLang="ja-JP" sz="2400" dirty="0">
                <a:solidFill>
                  <a:prstClr val="black"/>
                </a:solidFill>
              </a:rPr>
              <a:t>〔</a:t>
            </a:r>
            <a:r>
              <a:rPr lang="ja-JP" altLang="en-US" sz="2400" dirty="0">
                <a:solidFill>
                  <a:prstClr val="black"/>
                </a:solidFill>
              </a:rPr>
              <a:t>選択肢</a:t>
            </a:r>
            <a:r>
              <a:rPr lang="en-US" altLang="ja-JP" sz="2400" dirty="0">
                <a:solidFill>
                  <a:prstClr val="black"/>
                </a:solidFill>
              </a:rPr>
              <a:t>〕</a:t>
            </a:r>
            <a:r>
              <a:rPr lang="ja-JP" altLang="en-US" sz="2400" dirty="0">
                <a:solidFill>
                  <a:prstClr val="black"/>
                </a:solidFill>
              </a:rPr>
              <a:t>　</a:t>
            </a:r>
            <a:r>
              <a:rPr lang="en-US" altLang="ja-JP" sz="2400" dirty="0">
                <a:solidFill>
                  <a:prstClr val="black"/>
                </a:solidFill>
              </a:rPr>
              <a:t>A</a:t>
            </a:r>
            <a:r>
              <a:rPr lang="ja-JP" altLang="en-US" sz="2400" dirty="0">
                <a:solidFill>
                  <a:prstClr val="black"/>
                </a:solidFill>
              </a:rPr>
              <a:t>：</a:t>
            </a:r>
            <a:r>
              <a:rPr lang="en-US" altLang="ja-JP" sz="2400" dirty="0">
                <a:solidFill>
                  <a:prstClr val="black"/>
                </a:solidFill>
              </a:rPr>
              <a:t>0.16</a:t>
            </a:r>
            <a:r>
              <a:rPr lang="ja-JP" altLang="en-US" sz="2400" dirty="0">
                <a:solidFill>
                  <a:prstClr val="black"/>
                </a:solidFill>
              </a:rPr>
              <a:t>～</a:t>
            </a:r>
            <a:r>
              <a:rPr lang="en-US" altLang="ja-JP" sz="2400" dirty="0">
                <a:solidFill>
                  <a:prstClr val="black"/>
                </a:solidFill>
              </a:rPr>
              <a:t>0.40</a:t>
            </a:r>
            <a:r>
              <a:rPr lang="ja-JP" altLang="en-US" sz="2400" dirty="0">
                <a:solidFill>
                  <a:prstClr val="black"/>
                </a:solidFill>
              </a:rPr>
              <a:t>、</a:t>
            </a:r>
            <a:r>
              <a:rPr lang="en-US" altLang="ja-JP" sz="2400" dirty="0">
                <a:solidFill>
                  <a:prstClr val="black"/>
                </a:solidFill>
              </a:rPr>
              <a:t>B</a:t>
            </a:r>
            <a:r>
              <a:rPr lang="ja-JP" altLang="en-US" sz="2400" dirty="0">
                <a:solidFill>
                  <a:prstClr val="black"/>
                </a:solidFill>
              </a:rPr>
              <a:t>：</a:t>
            </a:r>
            <a:r>
              <a:rPr lang="en-US" altLang="ja-JP" sz="2400" dirty="0">
                <a:solidFill>
                  <a:prstClr val="black"/>
                </a:solidFill>
              </a:rPr>
              <a:t>0.05</a:t>
            </a:r>
            <a:r>
              <a:rPr lang="ja-JP" altLang="en-US" sz="2400" dirty="0">
                <a:solidFill>
                  <a:prstClr val="black"/>
                </a:solidFill>
              </a:rPr>
              <a:t>～</a:t>
            </a:r>
            <a:r>
              <a:rPr lang="en-US" altLang="ja-JP" sz="2400" dirty="0">
                <a:solidFill>
                  <a:prstClr val="black"/>
                </a:solidFill>
              </a:rPr>
              <a:t>0.15</a:t>
            </a:r>
            <a:r>
              <a:rPr lang="ja-JP" altLang="en-US" sz="2400" dirty="0">
                <a:solidFill>
                  <a:prstClr val="black"/>
                </a:solidFill>
              </a:rPr>
              <a:t>、</a:t>
            </a:r>
            <a:r>
              <a:rPr lang="en-US" altLang="ja-JP" sz="2400" dirty="0">
                <a:solidFill>
                  <a:prstClr val="black"/>
                </a:solidFill>
              </a:rPr>
              <a:t>C</a:t>
            </a:r>
            <a:r>
              <a:rPr lang="ja-JP" altLang="en-US" sz="2400" dirty="0">
                <a:solidFill>
                  <a:prstClr val="black"/>
                </a:solidFill>
              </a:rPr>
              <a:t>：</a:t>
            </a:r>
            <a:r>
              <a:rPr lang="en-US" altLang="ja-JP" sz="2400" dirty="0">
                <a:solidFill>
                  <a:prstClr val="black"/>
                </a:solidFill>
              </a:rPr>
              <a:t>0.0145</a:t>
            </a:r>
            <a:r>
              <a:rPr lang="ja-JP" altLang="en-US" sz="2400" dirty="0">
                <a:solidFill>
                  <a:prstClr val="black"/>
                </a:solidFill>
              </a:rPr>
              <a:t>～</a:t>
            </a:r>
            <a:r>
              <a:rPr lang="en-US" altLang="ja-JP" sz="2400" dirty="0">
                <a:solidFill>
                  <a:prstClr val="black"/>
                </a:solidFill>
              </a:rPr>
              <a:t>0.0161</a:t>
            </a:r>
          </a:p>
          <a:p>
            <a:pPr lvl="0" defTabSz="457200">
              <a:defRPr/>
            </a:pPr>
            <a:r>
              <a:rPr lang="ja-JP" altLang="en-US" sz="2400" dirty="0">
                <a:solidFill>
                  <a:prstClr val="black"/>
                </a:solidFill>
              </a:rPr>
              <a:t>出所）小川・家盛（</a:t>
            </a:r>
            <a:r>
              <a:rPr lang="en-US" altLang="ja-JP" sz="2400" dirty="0">
                <a:solidFill>
                  <a:prstClr val="black"/>
                </a:solidFill>
              </a:rPr>
              <a:t>2016</a:t>
            </a:r>
            <a:r>
              <a:rPr lang="ja-JP" altLang="en-US" sz="2400" dirty="0">
                <a:solidFill>
                  <a:prstClr val="black"/>
                </a:solidFill>
              </a:rPr>
              <a:t>）、</a:t>
            </a:r>
            <a:r>
              <a:rPr lang="en-US" altLang="ja-JP" sz="2400" dirty="0">
                <a:solidFill>
                  <a:prstClr val="black"/>
                </a:solidFill>
              </a:rPr>
              <a:t>81</a:t>
            </a:r>
            <a:r>
              <a:rPr lang="ja-JP" altLang="en-US" sz="2400" dirty="0">
                <a:solidFill>
                  <a:prstClr val="black"/>
                </a:solidFill>
              </a:rPr>
              <a:t>頁より引用して作成。原資料は、大日康史（</a:t>
            </a:r>
            <a:r>
              <a:rPr lang="en-US" altLang="ja-JP" sz="2400" dirty="0">
                <a:solidFill>
                  <a:prstClr val="black"/>
                </a:solidFill>
              </a:rPr>
              <a:t>2001</a:t>
            </a:r>
            <a:r>
              <a:rPr lang="ja-JP" altLang="en-US" sz="2400" dirty="0">
                <a:solidFill>
                  <a:prstClr val="black"/>
                </a:solidFill>
              </a:rPr>
              <a:t>）および小椋正立（</a:t>
            </a:r>
            <a:r>
              <a:rPr lang="en-US" altLang="ja-JP" sz="2400" dirty="0">
                <a:solidFill>
                  <a:prstClr val="black"/>
                </a:solidFill>
              </a:rPr>
              <a:t>1990</a:t>
            </a:r>
            <a:r>
              <a:rPr lang="ja-JP" altLang="en-US" sz="2400" dirty="0">
                <a:solidFill>
                  <a:prstClr val="black"/>
                </a:solidFill>
              </a:rPr>
              <a:t>）。</a:t>
            </a:r>
          </a:p>
          <a:p>
            <a:pPr lvl="0" defTabSz="457200">
              <a:defRPr/>
            </a:pPr>
            <a:endParaRPr lang="ja-JP" altLang="en-US" sz="2400" dirty="0">
              <a:solidFill>
                <a:prstClr val="black"/>
              </a:solidFill>
            </a:endParaRPr>
          </a:p>
          <a:p>
            <a:pPr lvl="0" defTabSz="457200">
              <a:defRPr/>
            </a:pPr>
            <a:r>
              <a:rPr lang="en-US" altLang="ja-JP" sz="2400" dirty="0">
                <a:solidFill>
                  <a:prstClr val="black"/>
                </a:solidFill>
              </a:rPr>
              <a:t>※</a:t>
            </a:r>
            <a:r>
              <a:rPr lang="ja-JP" altLang="en-US" sz="2400" dirty="0">
                <a:solidFill>
                  <a:prstClr val="black"/>
                </a:solidFill>
              </a:rPr>
              <a:t>次のスライドに解説。</a:t>
            </a:r>
          </a:p>
          <a:p>
            <a:pPr lvl="0" defTabSz="457200">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graphicFrame>
        <p:nvGraphicFramePr>
          <p:cNvPr id="6" name="表 5">
            <a:extLst>
              <a:ext uri="{FF2B5EF4-FFF2-40B4-BE49-F238E27FC236}">
                <a16:creationId xmlns:a16="http://schemas.microsoft.com/office/drawing/2014/main" id="{65EFD2A8-F17F-4FB1-A5C8-7B63D29F316C}"/>
              </a:ext>
            </a:extLst>
          </p:cNvPr>
          <p:cNvGraphicFramePr>
            <a:graphicFrameLocks noGrp="1"/>
          </p:cNvGraphicFramePr>
          <p:nvPr>
            <p:extLst>
              <p:ext uri="{D42A27DB-BD31-4B8C-83A1-F6EECF244321}">
                <p14:modId xmlns:p14="http://schemas.microsoft.com/office/powerpoint/2010/main" val="2353133637"/>
              </p:ext>
            </p:extLst>
          </p:nvPr>
        </p:nvGraphicFramePr>
        <p:xfrm>
          <a:off x="1164127" y="2644716"/>
          <a:ext cx="3557501" cy="1536584"/>
        </p:xfrm>
        <a:graphic>
          <a:graphicData uri="http://schemas.openxmlformats.org/drawingml/2006/table">
            <a:tbl>
              <a:tblPr firstRow="1" firstCol="1" bandRow="1"/>
              <a:tblGrid>
                <a:gridCol w="1604522">
                  <a:extLst>
                    <a:ext uri="{9D8B030D-6E8A-4147-A177-3AD203B41FA5}">
                      <a16:colId xmlns:a16="http://schemas.microsoft.com/office/drawing/2014/main" val="3660648790"/>
                    </a:ext>
                  </a:extLst>
                </a:gridCol>
                <a:gridCol w="1952979">
                  <a:extLst>
                    <a:ext uri="{9D8B030D-6E8A-4147-A177-3AD203B41FA5}">
                      <a16:colId xmlns:a16="http://schemas.microsoft.com/office/drawing/2014/main" val="3381258326"/>
                    </a:ext>
                  </a:extLst>
                </a:gridCol>
              </a:tblGrid>
              <a:tr h="384146">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患者</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価格弾力性</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1884243"/>
                  </a:ext>
                </a:extLst>
              </a:tr>
              <a:tr h="384146">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高齢者</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kern="100">
                          <a:effectLst/>
                          <a:latin typeface="Arial" panose="020B0604020202020204" pitchFamily="34" charset="0"/>
                          <a:ea typeface="ＭＳ 明朝" panose="02020609040205080304" pitchFamily="17" charset="-128"/>
                          <a:cs typeface="Times New Roman" panose="02020603050405020304" pitchFamily="18" charset="0"/>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0769868"/>
                  </a:ext>
                </a:extLst>
              </a:tr>
              <a:tr h="384146">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成人男子</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kern="100">
                          <a:effectLst/>
                          <a:latin typeface="Arial" panose="020B0604020202020204" pitchFamily="34" charset="0"/>
                          <a:ea typeface="ＭＳ 明朝" panose="02020609040205080304" pitchFamily="17" charset="-128"/>
                          <a:cs typeface="Times New Roman" panose="02020603050405020304" pitchFamily="18" charset="0"/>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5931435"/>
                  </a:ext>
                </a:extLst>
              </a:tr>
              <a:tr h="384146">
                <a:tc>
                  <a:txBody>
                    <a:bodyPr/>
                    <a:lstStyle/>
                    <a:p>
                      <a:pPr algn="ctr"/>
                      <a:r>
                        <a:rPr lang="ja-JP" sz="1600" kern="100">
                          <a:effectLst/>
                          <a:latin typeface="Arial" panose="020B0604020202020204" pitchFamily="34" charset="0"/>
                          <a:ea typeface="ＭＳ 明朝" panose="02020609040205080304" pitchFamily="17" charset="-128"/>
                          <a:cs typeface="Times New Roman" panose="02020603050405020304" pitchFamily="18" charset="0"/>
                        </a:rPr>
                        <a:t>成人女子</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US" sz="1600" kern="100" dirty="0">
                          <a:effectLst/>
                          <a:latin typeface="Arial" panose="020B0604020202020204" pitchFamily="34" charset="0"/>
                          <a:ea typeface="ＭＳ 明朝" panose="02020609040205080304" pitchFamily="17" charset="-128"/>
                          <a:cs typeface="Times New Roman" panose="02020603050405020304" pitchFamily="18" charset="0"/>
                        </a:rPr>
                        <a:t>(3)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2086527"/>
                  </a:ext>
                </a:extLst>
              </a:tr>
            </a:tbl>
          </a:graphicData>
        </a:graphic>
      </p:graphicFrame>
    </p:spTree>
    <p:extLst>
      <p:ext uri="{BB962C8B-B14F-4D97-AF65-F5344CB8AC3E}">
        <p14:creationId xmlns:p14="http://schemas.microsoft.com/office/powerpoint/2010/main" val="1111081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 calcmode="lin" valueType="num">
                                      <p:cBhvr additive="base">
                                        <p:cTn id="1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 calcmode="lin" valueType="num">
                                      <p:cBhvr additive="base">
                                        <p:cTn id="2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287383" y="894303"/>
            <a:ext cx="11663825" cy="5230167"/>
          </a:xfrm>
          <a:prstGeom prst="rect">
            <a:avLst/>
          </a:prstGeom>
          <a:noFill/>
        </p:spPr>
        <p:txBody>
          <a:bodyPr wrap="square" rtlCol="0">
            <a:noAutofit/>
          </a:bodyPr>
          <a:lstStyle/>
          <a:p>
            <a:pPr lvl="0" defTabSz="457200">
              <a:defRPr/>
            </a:pPr>
            <a:r>
              <a:rPr lang="en-US" altLang="ja-JP" sz="2400" dirty="0">
                <a:solidFill>
                  <a:prstClr val="black"/>
                </a:solidFill>
              </a:rPr>
              <a:t>〔</a:t>
            </a:r>
            <a:r>
              <a:rPr lang="ja-JP" altLang="en-US" sz="2400" dirty="0">
                <a:solidFill>
                  <a:prstClr val="black"/>
                </a:solidFill>
              </a:rPr>
              <a:t>解説</a:t>
            </a:r>
            <a:r>
              <a:rPr lang="en-US" altLang="ja-JP" sz="2400" dirty="0">
                <a:solidFill>
                  <a:prstClr val="black"/>
                </a:solidFill>
              </a:rPr>
              <a:t>〕</a:t>
            </a:r>
            <a:endParaRPr lang="ja-JP" altLang="en-US" sz="2400" dirty="0">
              <a:solidFill>
                <a:prstClr val="black"/>
              </a:solidFill>
            </a:endParaRPr>
          </a:p>
          <a:p>
            <a:pPr lvl="0" defTabSz="457200">
              <a:defRPr/>
            </a:pPr>
            <a:r>
              <a:rPr lang="ja-JP" altLang="en-US" sz="2400" dirty="0">
                <a:solidFill>
                  <a:prstClr val="black"/>
                </a:solidFill>
              </a:rPr>
              <a:t>　「病気になっても病院に行かずに我慢する傾向」とは言いかえると、病院に行って支払うべき費用を節約する傾向、ということ。この傾向が強いということは、弾力性が高い。この傾向が弱いということは、弾力性が低い。たとえば、具合が少しでも変だなと感じたら、すぐに病院に行く人は、病院に行かずに我慢する傾向が弱く、とにかくすぐに病院に行く。つまり、医療費の高低にかかわらず病院に行く傾向がある。</a:t>
            </a:r>
          </a:p>
          <a:p>
            <a:pPr lvl="0" defTabSz="457200">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　</a:t>
            </a:r>
            <a:r>
              <a:rPr lang="ja-JP" altLang="en-US" sz="2400" dirty="0">
                <a:solidFill>
                  <a:prstClr val="black"/>
                </a:solidFill>
              </a:rPr>
              <a:t>弾力性とは、「価格の</a:t>
            </a:r>
            <a:r>
              <a:rPr lang="en-US" altLang="ja-JP" sz="2400" dirty="0">
                <a:solidFill>
                  <a:prstClr val="black"/>
                </a:solidFill>
              </a:rPr>
              <a:t>1</a:t>
            </a:r>
            <a:r>
              <a:rPr lang="ja-JP" altLang="en-US" sz="2400" dirty="0">
                <a:solidFill>
                  <a:prstClr val="black"/>
                </a:solidFill>
              </a:rPr>
              <a:t>パーセントの変化（</a:t>
            </a:r>
            <a:r>
              <a:rPr lang="ja-JP" altLang="en-US" sz="2400" dirty="0">
                <a:solidFill>
                  <a:srgbClr val="FF0000"/>
                </a:solidFill>
              </a:rPr>
              <a:t>分母</a:t>
            </a:r>
            <a:r>
              <a:rPr lang="ja-JP" altLang="en-US" sz="2400" dirty="0">
                <a:solidFill>
                  <a:prstClr val="black"/>
                </a:solidFill>
              </a:rPr>
              <a:t>）に対して、需要が何パーセント変化するのか（分子）」を絶対値で表したもの。需要曲線のグラフは、</a:t>
            </a:r>
            <a:r>
              <a:rPr lang="ja-JP" altLang="en-US" sz="2400" dirty="0">
                <a:solidFill>
                  <a:srgbClr val="FF0000"/>
                </a:solidFill>
              </a:rPr>
              <a:t>縦軸が価格</a:t>
            </a:r>
            <a:r>
              <a:rPr lang="ja-JP" altLang="en-US" sz="2400" dirty="0">
                <a:solidFill>
                  <a:prstClr val="black"/>
                </a:solidFill>
              </a:rPr>
              <a:t>で横軸が数量だから、弾力性が</a:t>
            </a:r>
            <a:r>
              <a:rPr lang="ja-JP" altLang="en-US" sz="2400" dirty="0">
                <a:solidFill>
                  <a:srgbClr val="FF0000"/>
                </a:solidFill>
              </a:rPr>
              <a:t>高い</a:t>
            </a:r>
            <a:r>
              <a:rPr lang="ja-JP" altLang="en-US" sz="2400" dirty="0">
                <a:solidFill>
                  <a:prstClr val="black"/>
                </a:solidFill>
              </a:rPr>
              <a:t>ということは、グラフがより水平に近くてグラフの</a:t>
            </a:r>
            <a:r>
              <a:rPr lang="ja-JP" altLang="en-US" sz="2400" dirty="0">
                <a:solidFill>
                  <a:srgbClr val="FF0000"/>
                </a:solidFill>
              </a:rPr>
              <a:t>傾きが小さく</a:t>
            </a:r>
            <a:r>
              <a:rPr lang="ja-JP" altLang="en-US" sz="2400" dirty="0">
                <a:solidFill>
                  <a:prstClr val="black"/>
                </a:solidFill>
              </a:rPr>
              <a:t>、弾力性の値（</a:t>
            </a:r>
            <a:r>
              <a:rPr lang="ja-JP" altLang="en-US" sz="2400" dirty="0">
                <a:solidFill>
                  <a:srgbClr val="FF0000"/>
                </a:solidFill>
              </a:rPr>
              <a:t>分母が価格部分</a:t>
            </a:r>
            <a:r>
              <a:rPr lang="ja-JP" altLang="en-US" sz="2400" dirty="0">
                <a:solidFill>
                  <a:prstClr val="black"/>
                </a:solidFill>
              </a:rPr>
              <a:t>）が</a:t>
            </a:r>
            <a:r>
              <a:rPr lang="ja-JP" altLang="en-US" sz="2400" dirty="0">
                <a:solidFill>
                  <a:srgbClr val="FF0000"/>
                </a:solidFill>
              </a:rPr>
              <a:t>大きい</a:t>
            </a:r>
            <a:r>
              <a:rPr lang="ja-JP" altLang="en-US" sz="2400" dirty="0">
                <a:solidFill>
                  <a:prstClr val="black"/>
                </a:solidFill>
              </a:rPr>
              <a:t>ということになる。</a:t>
            </a:r>
          </a:p>
          <a:p>
            <a:pPr lvl="0" algn="ctr" defTabSz="457200">
              <a:defRPr/>
            </a:pPr>
            <a:endParaRPr lang="ja-JP" altLang="en-US" sz="2400" dirty="0">
              <a:solidFill>
                <a:prstClr val="black"/>
              </a:solidFill>
            </a:endParaRPr>
          </a:p>
          <a:p>
            <a:pPr lvl="0" algn="ctr" defTabSz="457200">
              <a:defRPr/>
            </a:pPr>
            <a:r>
              <a:rPr lang="ja-JP" altLang="en-US" sz="2400" dirty="0">
                <a:solidFill>
                  <a:prstClr val="black"/>
                </a:solidFill>
              </a:rPr>
              <a:t>病</a:t>
            </a:r>
            <a:r>
              <a:rPr lang="ja-JP" altLang="en-US" sz="2200" dirty="0">
                <a:solidFill>
                  <a:prstClr val="black"/>
                </a:solidFill>
              </a:rPr>
              <a:t>院に行かず我慢する＝弾力性が高い＝グラフの傾きが小さい＝弾力性の値が大きい</a:t>
            </a:r>
            <a:endParaRPr lang="ja-JP" altLang="en-US" sz="2400" dirty="0">
              <a:solidFill>
                <a:prstClr val="black"/>
              </a:solidFill>
            </a:endParaRPr>
          </a:p>
          <a:p>
            <a:pPr lvl="0" defTabSz="457200">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　よって、答えは</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(1)(2)(3)</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の順に、</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C</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A</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a:t>
            </a:r>
            <a:r>
              <a:rPr kumimoji="1" lang="en-US" altLang="ja-JP"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rPr>
              <a:t>B</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rPr>
              <a:t>。</a:t>
            </a:r>
          </a:p>
        </p:txBody>
      </p:sp>
    </p:spTree>
    <p:extLst>
      <p:ext uri="{BB962C8B-B14F-4D97-AF65-F5344CB8AC3E}">
        <p14:creationId xmlns:p14="http://schemas.microsoft.com/office/powerpoint/2010/main" val="2621656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税の帰着とは、税金をかけたときに、その負担（影響）が誰にどのように及ぶのか、ということ。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たとえば、消費税率が引き上げられたら、消費者の負担が増えたということは直感的にわかる。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しかし、消費者の負担が増えた結果、消費者の支出が減れば、生産者にとっては売上げの減少となる。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つまり、消費税率の引上げは、消費者と生産者の両方に負担が及ぶ。</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また、生活必需品に課税されたら負担が増したと誰もが感じる。しかし、奢侈品に課税された場合は、その財は買わなくても生活に困らないので、それほどの負担感はない。</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このように、課税の影響は複雑。これまでの知識で、こうした税負担の問題を理論的に整理するのが、この回の目的。</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95379"/>
            <a:ext cx="11520134" cy="5242151"/>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noProof="0" dirty="0">
                <a:solidFill>
                  <a:prstClr val="black"/>
                </a:solidFill>
                <a:latin typeface="Bookman Old Style" panose="02050604050505020204"/>
                <a:ea typeface="HG明朝E" panose="02020909000000000000" pitchFamily="17" charset="-128"/>
              </a:rPr>
              <a:t>再び、需要曲線・供給曲線から説明スタート。縦軸は価格、横軸は数量。</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A</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E'</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a:t>
            </a:r>
            <a:r>
              <a:rPr lang="ja-JP" altLang="en-US" dirty="0">
                <a:solidFill>
                  <a:prstClr val="black"/>
                </a:solidFill>
                <a:latin typeface="Bookman Old Style" panose="02050604050505020204"/>
                <a:ea typeface="HG明朝E" panose="02020909000000000000" pitchFamily="17" charset="-128"/>
              </a:rPr>
              <a:t>　　　　　　　　　　　　　　　</a:t>
            </a:r>
            <a:r>
              <a:rPr lang="en-US" altLang="ja-JP" dirty="0">
                <a:solidFill>
                  <a:prstClr val="black"/>
                </a:solidFill>
                <a:latin typeface="Bookman Old Style" panose="02050604050505020204"/>
                <a:ea typeface="HG明朝E" panose="02020909000000000000" pitchFamily="17" charset="-128"/>
              </a:rPr>
              <a:t>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D*</a:t>
            </a: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698175"/>
            <a:ext cx="5744642" cy="4034410"/>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いま、ある財の需要曲線</a:t>
            </a:r>
            <a:r>
              <a:rPr kumimoji="1" lang="en-US" altLang="ja-JP" sz="2000" dirty="0"/>
              <a:t>D</a:t>
            </a:r>
            <a:r>
              <a:rPr kumimoji="1" lang="ja-JP" altLang="en-US" sz="2000" dirty="0"/>
              <a:t>（直線）の傾きをマイナス</a:t>
            </a:r>
            <a:r>
              <a:rPr kumimoji="1" lang="en-US" altLang="ja-JP" sz="2000" dirty="0"/>
              <a:t>a</a:t>
            </a:r>
            <a:r>
              <a:rPr kumimoji="1" lang="ja-JP" altLang="en-US" sz="2000" dirty="0"/>
              <a:t>とする。</a:t>
            </a:r>
          </a:p>
          <a:p>
            <a:pPr marL="285750" indent="-285750">
              <a:buFont typeface="Wingdings" panose="05000000000000000000" pitchFamily="2" charset="2"/>
              <a:buChar char="l"/>
            </a:pPr>
            <a:r>
              <a:rPr kumimoji="1" lang="ja-JP" altLang="en-US" sz="2000" dirty="0"/>
              <a:t>供給曲線は本来</a:t>
            </a:r>
            <a:r>
              <a:rPr kumimoji="1" lang="en-US" altLang="ja-JP" sz="2000" dirty="0"/>
              <a:t>S</a:t>
            </a:r>
            <a:r>
              <a:rPr kumimoji="1" lang="en-US" altLang="ja-JP" sz="1400" dirty="0"/>
              <a:t>1</a:t>
            </a:r>
            <a:r>
              <a:rPr kumimoji="1" lang="ja-JP" altLang="en-US" sz="2000" dirty="0"/>
              <a:t>であるが、</a:t>
            </a:r>
            <a:r>
              <a:rPr kumimoji="1" lang="ja-JP" altLang="en-US" sz="2000" dirty="0">
                <a:solidFill>
                  <a:srgbClr val="FF0000"/>
                </a:solidFill>
              </a:rPr>
              <a:t>課税（従量税）によって供給曲線が</a:t>
            </a:r>
            <a:r>
              <a:rPr kumimoji="1" lang="en-US" altLang="ja-JP" sz="2000" dirty="0">
                <a:solidFill>
                  <a:srgbClr val="FF0000"/>
                </a:solidFill>
              </a:rPr>
              <a:t>S</a:t>
            </a:r>
            <a:r>
              <a:rPr kumimoji="1" lang="en-US" altLang="ja-JP" sz="1400" dirty="0">
                <a:solidFill>
                  <a:srgbClr val="FF0000"/>
                </a:solidFill>
              </a:rPr>
              <a:t>2</a:t>
            </a:r>
            <a:r>
              <a:rPr kumimoji="1" lang="ja-JP" altLang="en-US" sz="2000" dirty="0">
                <a:solidFill>
                  <a:srgbClr val="FF0000"/>
                </a:solidFill>
              </a:rPr>
              <a:t>にシフト</a:t>
            </a:r>
            <a:r>
              <a:rPr kumimoji="1" lang="ja-JP" altLang="en-US" sz="2000" dirty="0"/>
              <a:t>したとする（課税による価格アップは、技術革新など生産者の生産スタンスが変わったわけではないので、</a:t>
            </a:r>
            <a:r>
              <a:rPr kumimoji="1" lang="en-US" altLang="ja-JP" sz="2000" dirty="0"/>
              <a:t>S</a:t>
            </a:r>
            <a:r>
              <a:rPr kumimoji="1" lang="ja-JP" altLang="en-US" sz="2000" dirty="0"/>
              <a:t>をシフトさせずに</a:t>
            </a:r>
            <a:r>
              <a:rPr kumimoji="1" lang="en-US" altLang="ja-JP" sz="2000" dirty="0"/>
              <a:t>S</a:t>
            </a:r>
            <a:r>
              <a:rPr kumimoji="1" lang="ja-JP" altLang="en-US" sz="2000" dirty="0"/>
              <a:t>上の価格の移動で表すことが多いが、説明の便宜上、シフトしたこととする）。</a:t>
            </a:r>
          </a:p>
          <a:p>
            <a:pPr marL="285750" indent="-285750">
              <a:buFont typeface="Wingdings" panose="05000000000000000000" pitchFamily="2" charset="2"/>
              <a:buChar char="l"/>
            </a:pPr>
            <a:r>
              <a:rPr kumimoji="1" lang="ja-JP" altLang="en-US" sz="2000" dirty="0"/>
              <a:t>従量税つまり販売量に比例した税なので、一個当たりの価格が課税分だけ高くなったわけだから、供給曲線は</a:t>
            </a:r>
            <a:r>
              <a:rPr kumimoji="1" lang="en-US" altLang="ja-JP" sz="2000" dirty="0"/>
              <a:t>S</a:t>
            </a:r>
            <a:r>
              <a:rPr kumimoji="1" lang="en-US" altLang="ja-JP" sz="1400" dirty="0"/>
              <a:t>2</a:t>
            </a:r>
            <a:r>
              <a:rPr kumimoji="1" lang="ja-JP" altLang="en-US" sz="2000" dirty="0"/>
              <a:t>へと上にシフトする。</a:t>
            </a:r>
          </a:p>
          <a:p>
            <a:pPr marL="285750" indent="-285750">
              <a:buFont typeface="Wingdings" panose="05000000000000000000" pitchFamily="2" charset="2"/>
              <a:buChar char="l"/>
            </a:pPr>
            <a:r>
              <a:rPr lang="ja-JP" altLang="en-US" sz="2000" dirty="0"/>
              <a:t>税額を</a:t>
            </a:r>
            <a:r>
              <a:rPr lang="en-US" altLang="ja-JP" sz="2000" dirty="0"/>
              <a:t>t</a:t>
            </a:r>
            <a:r>
              <a:rPr lang="ja-JP" altLang="en-US" sz="2000" dirty="0"/>
              <a:t>円とする。</a:t>
            </a: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p:nvPr/>
        </p:nvCxnSpPr>
        <p:spPr>
          <a:xfrm flipV="1">
            <a:off x="959617" y="2250831"/>
            <a:ext cx="0" cy="3647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59617" y="5903407"/>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p:nvPr/>
        </p:nvCxnSpPr>
        <p:spPr>
          <a:xfrm>
            <a:off x="967151" y="2758463"/>
            <a:ext cx="3431512" cy="25020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68407" y="2568327"/>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06391" y="3114989"/>
            <a:ext cx="0" cy="69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521950" y="3195000"/>
            <a:ext cx="203479" cy="4726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16200000" flipH="1">
            <a:off x="1961734" y="3325024"/>
            <a:ext cx="409656" cy="72621"/>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flipV="1">
            <a:off x="967151" y="3699164"/>
            <a:ext cx="1277285" cy="11053"/>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252749" y="3707476"/>
            <a:ext cx="1827" cy="761482"/>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a:off x="914400" y="4438996"/>
            <a:ext cx="1354975" cy="8313"/>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2044931" y="3964207"/>
            <a:ext cx="390698" cy="30022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581710" y="4565698"/>
            <a:ext cx="434454" cy="18105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532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4" end="4"/>
                                            </p:txEl>
                                          </p:spTgt>
                                        </p:tgtEl>
                                        <p:attrNameLst>
                                          <p:attrName>style.visibility</p:attrName>
                                        </p:attrNameLst>
                                      </p:cBhvr>
                                      <p:to>
                                        <p:strVal val="visible"/>
                                      </p:to>
                                    </p:set>
                                    <p:anim calcmode="lin" valueType="num">
                                      <p:cBhvr additive="base">
                                        <p:cTn id="5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5" end="5"/>
                                            </p:txEl>
                                          </p:spTgt>
                                        </p:tgtEl>
                                        <p:attrNameLst>
                                          <p:attrName>style.visibility</p:attrName>
                                        </p:attrNameLst>
                                      </p:cBhvr>
                                      <p:to>
                                        <p:strVal val="visible"/>
                                      </p:to>
                                    </p:set>
                                    <p:anim calcmode="lin" valueType="num">
                                      <p:cBhvr additive="base">
                                        <p:cTn id="6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6" end="6"/>
                                            </p:txEl>
                                          </p:spTgt>
                                        </p:tgtEl>
                                        <p:attrNameLst>
                                          <p:attrName>style.visibility</p:attrName>
                                        </p:attrNameLst>
                                      </p:cBhvr>
                                      <p:to>
                                        <p:strVal val="visible"/>
                                      </p:to>
                                    </p:set>
                                    <p:anim calcmode="lin" valueType="num">
                                      <p:cBhvr additive="base">
                                        <p:cTn id="6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7" end="7"/>
                                            </p:txEl>
                                          </p:spTgt>
                                        </p:tgtEl>
                                        <p:attrNameLst>
                                          <p:attrName>style.visibility</p:attrName>
                                        </p:attrNameLst>
                                      </p:cBhvr>
                                      <p:to>
                                        <p:strVal val="visible"/>
                                      </p:to>
                                    </p:set>
                                    <p:anim calcmode="lin" valueType="num">
                                      <p:cBhvr additive="base">
                                        <p:cTn id="7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10059"/>
            <a:ext cx="11520134" cy="5104846"/>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A</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E'</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r>
              <a:rPr kumimoji="1" lang="en-US" altLang="ja-JP" b="0" i="0" u="none" strike="noStrike" kern="1200" cap="none" spc="0" normalizeH="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319510"/>
            <a:ext cx="5744642" cy="4034410"/>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この課税による消費者と生産者への負担を考える。つまり、消費者余剰がどう変化したかをみてみる。</a:t>
            </a:r>
          </a:p>
          <a:p>
            <a:pPr marL="285750" indent="-285750">
              <a:buFont typeface="Wingdings" panose="05000000000000000000" pitchFamily="2" charset="2"/>
              <a:buChar char="l"/>
            </a:pPr>
            <a:r>
              <a:rPr kumimoji="1" lang="ja-JP" altLang="en-US" sz="2000" dirty="0"/>
              <a:t>まず、課税による価格の上昇で、売上げ（＝需要）は、</a:t>
            </a:r>
            <a:r>
              <a:rPr kumimoji="1" lang="en-US" altLang="ja-JP" sz="2000" dirty="0"/>
              <a:t>D*</a:t>
            </a:r>
            <a:r>
              <a:rPr kumimoji="1" lang="ja-JP" altLang="en-US" sz="2000" dirty="0"/>
              <a:t>から</a:t>
            </a:r>
            <a:r>
              <a:rPr kumimoji="1" lang="en-US" altLang="ja-JP" sz="2000" dirty="0"/>
              <a:t>D'</a:t>
            </a:r>
            <a:r>
              <a:rPr kumimoji="1" lang="ja-JP" altLang="en-US" sz="2000" dirty="0"/>
              <a:t>に減少する。</a:t>
            </a:r>
          </a:p>
          <a:p>
            <a:pPr marL="285750" indent="-285750">
              <a:buFont typeface="Wingdings" panose="05000000000000000000" pitchFamily="2" charset="2"/>
              <a:buChar char="l"/>
            </a:pPr>
            <a:r>
              <a:rPr kumimoji="1" lang="ja-JP" altLang="en-US" sz="2000" dirty="0"/>
              <a:t>消費者余剰の</a:t>
            </a:r>
            <a:r>
              <a:rPr kumimoji="1" lang="ja-JP" altLang="en-US" sz="2000" dirty="0">
                <a:solidFill>
                  <a:srgbClr val="FF0000"/>
                </a:solidFill>
              </a:rPr>
              <a:t>減少分</a:t>
            </a:r>
            <a:r>
              <a:rPr kumimoji="1" lang="ja-JP" altLang="en-US" sz="2000" dirty="0"/>
              <a:t>は、台形</a:t>
            </a:r>
            <a:r>
              <a:rPr kumimoji="1" lang="en-US" altLang="ja-JP" sz="2000" dirty="0"/>
              <a:t>P'E'E*P*</a:t>
            </a:r>
            <a:r>
              <a:rPr kumimoji="1" lang="ja-JP" altLang="en-US" sz="2000" dirty="0"/>
              <a:t>である。</a:t>
            </a:r>
          </a:p>
          <a:p>
            <a:pPr marL="285750" indent="-285750">
              <a:buFont typeface="Wingdings" panose="05000000000000000000" pitchFamily="2" charset="2"/>
              <a:buChar char="l"/>
            </a:pPr>
            <a:r>
              <a:rPr kumimoji="1" lang="ja-JP" altLang="en-US" sz="2000" dirty="0"/>
              <a:t>生産者余剰の減少分は、台形</a:t>
            </a:r>
            <a:r>
              <a:rPr kumimoji="1" lang="en-US" altLang="ja-JP" sz="2000" dirty="0"/>
              <a:t>P''S'E*P*</a:t>
            </a:r>
            <a:r>
              <a:rPr kumimoji="1" lang="ja-JP" altLang="en-US" sz="2000" dirty="0"/>
              <a:t>、税収は四角形</a:t>
            </a:r>
            <a:r>
              <a:rPr kumimoji="1" lang="en-US" altLang="ja-JP" sz="2000" dirty="0"/>
              <a:t>P'E'S'P''</a:t>
            </a:r>
            <a:r>
              <a:rPr kumimoji="1" lang="ja-JP" altLang="en-US" sz="2000" dirty="0"/>
              <a:t>、</a:t>
            </a:r>
            <a:r>
              <a:rPr kumimoji="1" lang="ja-JP" altLang="en-US" sz="2000" dirty="0">
                <a:solidFill>
                  <a:srgbClr val="FF0000"/>
                </a:solidFill>
              </a:rPr>
              <a:t>回復できない損失</a:t>
            </a:r>
            <a:r>
              <a:rPr kumimoji="1" lang="ja-JP" altLang="en-US" sz="2000" dirty="0"/>
              <a:t>は、三角形</a:t>
            </a:r>
            <a:r>
              <a:rPr kumimoji="1" lang="en-US" altLang="ja-JP" sz="2000" dirty="0"/>
              <a:t>E'E*S'</a:t>
            </a:r>
            <a:r>
              <a:rPr kumimoji="1" lang="ja-JP" altLang="en-US" sz="2000" dirty="0"/>
              <a:t>である。</a:t>
            </a:r>
            <a:endParaRPr kumimoji="1" lang="en-US" altLang="ja-JP" sz="2000" dirty="0"/>
          </a:p>
          <a:p>
            <a:pPr marL="360000"/>
            <a:r>
              <a:rPr kumimoji="1" lang="en-US" altLang="ja-JP" sz="2000" dirty="0"/>
              <a:t>※</a:t>
            </a:r>
            <a:r>
              <a:rPr kumimoji="1" lang="ja-JP" altLang="en-US" sz="2000" dirty="0"/>
              <a:t>売上げは、</a:t>
            </a:r>
            <a:r>
              <a:rPr kumimoji="1" lang="en-US" altLang="ja-JP" sz="2000" dirty="0"/>
              <a:t>D'</a:t>
            </a:r>
            <a:r>
              <a:rPr kumimoji="1" lang="ja-JP" altLang="en-US" sz="2000" dirty="0"/>
              <a:t>個で一個当たりの税金が</a:t>
            </a:r>
            <a:r>
              <a:rPr lang="en-US" altLang="ja-JP" sz="2000" dirty="0"/>
              <a:t>t</a:t>
            </a:r>
            <a:r>
              <a:rPr lang="ja-JP" altLang="en-US" sz="2000" dirty="0"/>
              <a:t>円なので、税収は</a:t>
            </a:r>
            <a:r>
              <a:rPr lang="en-US" altLang="ja-JP" sz="2000" dirty="0" err="1"/>
              <a:t>D'×t</a:t>
            </a:r>
            <a:r>
              <a:rPr lang="ja-JP" altLang="en-US" sz="2000" dirty="0"/>
              <a:t>円つまり四角形</a:t>
            </a:r>
            <a:r>
              <a:rPr lang="en-US" altLang="ja-JP" sz="2000" dirty="0"/>
              <a:t>P'E'S'P''</a:t>
            </a:r>
            <a:r>
              <a:rPr lang="ja-JP" altLang="en-US" sz="2000" dirty="0"/>
              <a:t>の面積ということになる。</a:t>
            </a:r>
            <a:endParaRPr kumimoji="1" lang="ja-JP" altLang="en-US" sz="2000" dirty="0"/>
          </a:p>
          <a:p>
            <a:pPr marL="285750" indent="-285750">
              <a:buFont typeface="Wingdings" panose="05000000000000000000" pitchFamily="2" charset="2"/>
              <a:buChar char="l"/>
            </a:pP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p:nvPr/>
        </p:nvCxnSpPr>
        <p:spPr>
          <a:xfrm flipV="1">
            <a:off x="959617" y="2250831"/>
            <a:ext cx="0" cy="3647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p:nvPr/>
        </p:nvCxnSpPr>
        <p:spPr>
          <a:xfrm>
            <a:off x="967151" y="2758463"/>
            <a:ext cx="3431512" cy="25020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68407" y="2568327"/>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06391" y="3114989"/>
            <a:ext cx="0" cy="69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521950" y="3195000"/>
            <a:ext cx="203479" cy="4726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16200000" flipH="1">
            <a:off x="1965890" y="3320868"/>
            <a:ext cx="409656" cy="80933"/>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flipV="1">
            <a:off x="958838" y="3682538"/>
            <a:ext cx="1268973" cy="11054"/>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244436" y="3707476"/>
            <a:ext cx="1828" cy="2175834"/>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flipV="1">
            <a:off x="955964" y="4472248"/>
            <a:ext cx="1288472" cy="8312"/>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2130251" y="3971583"/>
            <a:ext cx="228735" cy="30531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705233" y="4566864"/>
            <a:ext cx="253910" cy="247554"/>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2457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5" end="5"/>
                                            </p:txEl>
                                          </p:spTgt>
                                        </p:tgtEl>
                                        <p:attrNameLst>
                                          <p:attrName>style.visibility</p:attrName>
                                        </p:attrNameLst>
                                      </p:cBhvr>
                                      <p:to>
                                        <p:strVal val="visible"/>
                                      </p:to>
                                    </p:set>
                                    <p:anim calcmode="lin" valueType="num">
                                      <p:cBhvr additive="base">
                                        <p:cTn id="5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7" end="7"/>
                                            </p:txEl>
                                          </p:spTgt>
                                        </p:tgtEl>
                                        <p:attrNameLst>
                                          <p:attrName>style.visibility</p:attrName>
                                        </p:attrNameLst>
                                      </p:cBhvr>
                                      <p:to>
                                        <p:strVal val="visible"/>
                                      </p:to>
                                    </p:set>
                                    <p:anim calcmode="lin" valueType="num">
                                      <p:cBhvr additive="base">
                                        <p:cTn id="6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a:t>
            </a:r>
            <a:r>
              <a:rPr lang="ja-JP" altLang="en-US" sz="2400" dirty="0">
                <a:solidFill>
                  <a:prstClr val="black"/>
                </a:solidFill>
                <a:latin typeface="Bookman Old Style" panose="02050604050505020204"/>
                <a:ea typeface="HG明朝E" panose="02020909000000000000" pitchFamily="17" charset="-128"/>
              </a:rPr>
              <a:t>復習</a:t>
            </a:r>
            <a:r>
              <a:rPr lang="en-US" altLang="ja-JP" sz="2400" dirty="0">
                <a:solidFill>
                  <a:prstClr val="black"/>
                </a:solidFill>
                <a:latin typeface="Bookman Old Style" panose="02050604050505020204"/>
                <a:ea typeface="HG明朝E" panose="02020909000000000000" pitchFamily="17" charset="-128"/>
              </a:rPr>
              <a:t>〕</a:t>
            </a:r>
            <a:endParaRPr lang="ja-JP" altLang="en-US" sz="24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消費者余剰：財の価格がたとえば</a:t>
            </a:r>
            <a:r>
              <a:rPr lang="en-US" altLang="ja-JP" sz="2400" dirty="0">
                <a:solidFill>
                  <a:prstClr val="black"/>
                </a:solidFill>
                <a:latin typeface="Bookman Old Style" panose="02050604050505020204"/>
                <a:ea typeface="HG明朝E" panose="02020909000000000000" pitchFamily="17" charset="-128"/>
              </a:rPr>
              <a:t>500</a:t>
            </a:r>
            <a:r>
              <a:rPr lang="ja-JP" altLang="en-US" sz="2400" dirty="0">
                <a:solidFill>
                  <a:prstClr val="black"/>
                </a:solidFill>
                <a:latin typeface="Bookman Old Style" panose="02050604050505020204"/>
                <a:ea typeface="HG明朝E" panose="02020909000000000000" pitchFamily="17" charset="-128"/>
              </a:rPr>
              <a:t>円のときに、</a:t>
            </a:r>
            <a:r>
              <a:rPr lang="en-US" altLang="ja-JP" sz="2400" dirty="0">
                <a:solidFill>
                  <a:prstClr val="black"/>
                </a:solidFill>
                <a:latin typeface="Bookman Old Style" panose="02050604050505020204"/>
                <a:ea typeface="HG明朝E" panose="02020909000000000000" pitchFamily="17" charset="-128"/>
              </a:rPr>
              <a:t>800</a:t>
            </a:r>
            <a:r>
              <a:rPr lang="ja-JP" altLang="en-US" sz="2400" dirty="0">
                <a:solidFill>
                  <a:prstClr val="black"/>
                </a:solidFill>
                <a:latin typeface="Bookman Old Style" panose="02050604050505020204"/>
                <a:ea typeface="HG明朝E" panose="02020909000000000000" pitchFamily="17" charset="-128"/>
              </a:rPr>
              <a:t>円で買ってもよいと意識的・無意識的に感じていた消費者にとっては、差額の</a:t>
            </a:r>
            <a:r>
              <a:rPr lang="en-US" altLang="ja-JP" sz="2400" dirty="0">
                <a:solidFill>
                  <a:prstClr val="black"/>
                </a:solidFill>
                <a:latin typeface="Bookman Old Style" panose="02050604050505020204"/>
                <a:ea typeface="HG明朝E" panose="02020909000000000000" pitchFamily="17" charset="-128"/>
              </a:rPr>
              <a:t>300</a:t>
            </a:r>
            <a:r>
              <a:rPr lang="ja-JP" altLang="en-US" sz="2400" dirty="0">
                <a:solidFill>
                  <a:prstClr val="black"/>
                </a:solidFill>
                <a:latin typeface="Bookman Old Style" panose="02050604050505020204"/>
                <a:ea typeface="HG明朝E" panose="02020909000000000000" pitchFamily="17" charset="-128"/>
              </a:rPr>
              <a:t>円が得をしたことになる。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en-US" altLang="ja-JP" sz="2400" dirty="0">
                <a:solidFill>
                  <a:prstClr val="black"/>
                </a:solidFill>
                <a:latin typeface="Bookman Old Style" panose="02050604050505020204"/>
                <a:ea typeface="HG明朝E" panose="02020909000000000000" pitchFamily="17" charset="-128"/>
              </a:rPr>
              <a:t>900</a:t>
            </a:r>
            <a:r>
              <a:rPr lang="ja-JP" altLang="en-US" sz="2400" dirty="0">
                <a:solidFill>
                  <a:prstClr val="black"/>
                </a:solidFill>
                <a:latin typeface="Bookman Old Style" panose="02050604050505020204"/>
                <a:ea typeface="HG明朝E" panose="02020909000000000000" pitchFamily="17" charset="-128"/>
              </a:rPr>
              <a:t>円で買ってもよい人にとっては、</a:t>
            </a:r>
            <a:r>
              <a:rPr lang="en-US" altLang="ja-JP" sz="2400" dirty="0">
                <a:solidFill>
                  <a:prstClr val="black"/>
                </a:solidFill>
                <a:latin typeface="Bookman Old Style" panose="02050604050505020204"/>
                <a:ea typeface="HG明朝E" panose="02020909000000000000" pitchFamily="17" charset="-128"/>
              </a:rPr>
              <a:t>400</a:t>
            </a:r>
            <a:r>
              <a:rPr lang="ja-JP" altLang="en-US" sz="2400" dirty="0">
                <a:solidFill>
                  <a:prstClr val="black"/>
                </a:solidFill>
                <a:latin typeface="Bookman Old Style" panose="02050604050505020204"/>
                <a:ea typeface="HG明朝E" panose="02020909000000000000" pitchFamily="17" charset="-128"/>
              </a:rPr>
              <a:t>円の得。</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こうした消費者全体にとっての得の合計は、均衡価格を横に伸ばした線と需要曲線で囲まれる</a:t>
            </a:r>
            <a:r>
              <a:rPr lang="ja-JP" altLang="en-US" sz="2400" dirty="0">
                <a:solidFill>
                  <a:srgbClr val="FF0000"/>
                </a:solidFill>
                <a:latin typeface="Bookman Old Style" panose="02050604050505020204"/>
                <a:ea typeface="HG明朝E" panose="02020909000000000000" pitchFamily="17" charset="-128"/>
              </a:rPr>
              <a:t>上部</a:t>
            </a:r>
            <a:r>
              <a:rPr lang="ja-JP" altLang="en-US" sz="2400" dirty="0">
                <a:solidFill>
                  <a:prstClr val="black"/>
                </a:solidFill>
                <a:latin typeface="Bookman Old Style" panose="02050604050505020204"/>
                <a:ea typeface="HG明朝E" panose="02020909000000000000" pitchFamily="17" charset="-128"/>
              </a:rPr>
              <a:t>の三角形の面積ということになる。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同様に、財の価格が</a:t>
            </a:r>
            <a:r>
              <a:rPr lang="en-US" altLang="ja-JP" sz="2400" dirty="0">
                <a:solidFill>
                  <a:prstClr val="black"/>
                </a:solidFill>
                <a:latin typeface="Bookman Old Style" panose="02050604050505020204"/>
                <a:ea typeface="HG明朝E" panose="02020909000000000000" pitchFamily="17" charset="-128"/>
              </a:rPr>
              <a:t>500</a:t>
            </a:r>
            <a:r>
              <a:rPr lang="ja-JP" altLang="en-US" sz="2400" dirty="0">
                <a:solidFill>
                  <a:prstClr val="black"/>
                </a:solidFill>
                <a:latin typeface="Bookman Old Style" panose="02050604050505020204"/>
                <a:ea typeface="HG明朝E" panose="02020909000000000000" pitchFamily="17" charset="-128"/>
              </a:rPr>
              <a:t>円のときに、</a:t>
            </a:r>
            <a:r>
              <a:rPr lang="en-US" altLang="ja-JP" sz="2400" dirty="0">
                <a:solidFill>
                  <a:prstClr val="black"/>
                </a:solidFill>
                <a:latin typeface="Bookman Old Style" panose="02050604050505020204"/>
                <a:ea typeface="HG明朝E" panose="02020909000000000000" pitchFamily="17" charset="-128"/>
              </a:rPr>
              <a:t>200</a:t>
            </a:r>
            <a:r>
              <a:rPr lang="ja-JP" altLang="en-US" sz="2400" dirty="0">
                <a:solidFill>
                  <a:prstClr val="black"/>
                </a:solidFill>
                <a:latin typeface="Bookman Old Style" panose="02050604050505020204"/>
                <a:ea typeface="HG明朝E" panose="02020909000000000000" pitchFamily="17" charset="-128"/>
              </a:rPr>
              <a:t>円で売ってもよいと感じていた生産者にとっては、差額の</a:t>
            </a:r>
            <a:r>
              <a:rPr lang="en-US" altLang="ja-JP" sz="2400" dirty="0">
                <a:solidFill>
                  <a:prstClr val="black"/>
                </a:solidFill>
                <a:latin typeface="Bookman Old Style" panose="02050604050505020204"/>
                <a:ea typeface="HG明朝E" panose="02020909000000000000" pitchFamily="17" charset="-128"/>
              </a:rPr>
              <a:t>300</a:t>
            </a:r>
            <a:r>
              <a:rPr lang="ja-JP" altLang="en-US" sz="2400" dirty="0">
                <a:solidFill>
                  <a:prstClr val="black"/>
                </a:solidFill>
                <a:latin typeface="Bookman Old Style" panose="02050604050505020204"/>
                <a:ea typeface="HG明朝E" panose="02020909000000000000" pitchFamily="17" charset="-128"/>
              </a:rPr>
              <a:t>円が得をしたことになる。こうした生産者にとっての得の合計は、均衡価格を横に伸ばした線と供給曲線で囲まれる</a:t>
            </a:r>
            <a:r>
              <a:rPr lang="ja-JP" altLang="en-US" sz="2400" dirty="0">
                <a:solidFill>
                  <a:srgbClr val="FF0000"/>
                </a:solidFill>
                <a:latin typeface="Bookman Old Style" panose="02050604050505020204"/>
                <a:ea typeface="HG明朝E" panose="02020909000000000000" pitchFamily="17" charset="-128"/>
              </a:rPr>
              <a:t>下部</a:t>
            </a:r>
            <a:r>
              <a:rPr lang="ja-JP" altLang="en-US" sz="2400" dirty="0">
                <a:solidFill>
                  <a:prstClr val="black"/>
                </a:solidFill>
                <a:latin typeface="Bookman Old Style" panose="02050604050505020204"/>
                <a:ea typeface="HG明朝E" panose="02020909000000000000" pitchFamily="17" charset="-128"/>
              </a:rPr>
              <a:t>の三角形の面積ということになる。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今回は、こうした余剰の</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減少分</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を問題にしているので、ビフォー・アフターの三角形の面積を比較した差の部分（台形部分）が焦点となる。</a:t>
            </a:r>
          </a:p>
        </p:txBody>
      </p:sp>
    </p:spTree>
    <p:extLst>
      <p:ext uri="{BB962C8B-B14F-4D97-AF65-F5344CB8AC3E}">
        <p14:creationId xmlns:p14="http://schemas.microsoft.com/office/powerpoint/2010/main" val="383888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10059"/>
            <a:ext cx="11520134" cy="5104846"/>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2</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A</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E'</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r>
              <a:rPr kumimoji="1" lang="en-US" altLang="ja-JP" b="0" i="0" u="none" strike="noStrike" kern="1200" cap="none" spc="0" normalizeH="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319510"/>
            <a:ext cx="5744642" cy="4034410"/>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消費者余剰と生産者余剰の減少分、つまりそれぞれの台形の面積をよくみると、上底＋下底は同じ大きさであり、高さ、すなわち、</a:t>
            </a:r>
            <a:r>
              <a:rPr kumimoji="1" lang="en-US" altLang="ja-JP" sz="2000" dirty="0"/>
              <a:t>E'★</a:t>
            </a:r>
            <a:r>
              <a:rPr kumimoji="1" lang="ja-JP" altLang="en-US" sz="2000" dirty="0"/>
              <a:t>と★</a:t>
            </a:r>
            <a:r>
              <a:rPr kumimoji="1" lang="en-US" altLang="ja-JP" sz="2000" dirty="0"/>
              <a:t>S'</a:t>
            </a:r>
            <a:r>
              <a:rPr kumimoji="1" lang="ja-JP" altLang="en-US" sz="2000" dirty="0"/>
              <a:t>が異なることがわかる。</a:t>
            </a:r>
          </a:p>
          <a:p>
            <a:pPr marL="285750" indent="-285750">
              <a:buFont typeface="Wingdings" panose="05000000000000000000" pitchFamily="2" charset="2"/>
              <a:buChar char="l"/>
            </a:pPr>
            <a:r>
              <a:rPr lang="ja-JP" altLang="en-US" sz="2000" dirty="0"/>
              <a:t>課税の負担が消費者と生産者のどちらにより重くのしかかるかは、この図でわかるように</a:t>
            </a:r>
            <a:r>
              <a:rPr lang="en-US" altLang="ja-JP" sz="2000" dirty="0"/>
              <a:t>E'</a:t>
            </a:r>
            <a:r>
              <a:rPr lang="ja-JP" altLang="en-US" sz="2000" dirty="0"/>
              <a:t>★と★</a:t>
            </a:r>
            <a:r>
              <a:rPr lang="en-US" altLang="ja-JP" sz="2000" dirty="0"/>
              <a:t>S'</a:t>
            </a:r>
            <a:r>
              <a:rPr lang="ja-JP" altLang="en-US" sz="2000" dirty="0"/>
              <a:t>という、それぞれの高さによって決まる。</a:t>
            </a:r>
          </a:p>
          <a:p>
            <a:pPr marL="285750" indent="-285750">
              <a:buFont typeface="Wingdings" panose="05000000000000000000" pitchFamily="2" charset="2"/>
              <a:buChar char="l"/>
            </a:pPr>
            <a:r>
              <a:rPr kumimoji="1" lang="ja-JP" altLang="en-US" sz="2000" dirty="0"/>
              <a:t>では、この高さの違いは何によってもたらされるのか？</a:t>
            </a:r>
          </a:p>
          <a:p>
            <a:pPr marL="285750" indent="-285750">
              <a:buFont typeface="Wingdings" panose="05000000000000000000" pitchFamily="2" charset="2"/>
              <a:buChar char="l"/>
            </a:pP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p:nvPr/>
        </p:nvCxnSpPr>
        <p:spPr>
          <a:xfrm flipV="1">
            <a:off x="959617" y="2250831"/>
            <a:ext cx="0" cy="3647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p:nvPr/>
        </p:nvCxnSpPr>
        <p:spPr>
          <a:xfrm>
            <a:off x="967151" y="2758463"/>
            <a:ext cx="3431512" cy="25020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68407" y="2568327"/>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06391" y="3114989"/>
            <a:ext cx="0" cy="69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521950" y="3195000"/>
            <a:ext cx="203479" cy="4726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16200000" flipH="1">
            <a:off x="1981712" y="3293297"/>
            <a:ext cx="379475" cy="18288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a:off x="967151" y="3670388"/>
            <a:ext cx="1295738"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262889" y="3667648"/>
            <a:ext cx="0" cy="2257225"/>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flipV="1">
            <a:off x="958838" y="4433481"/>
            <a:ext cx="1304051" cy="10541"/>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2162739" y="4036149"/>
            <a:ext cx="204104" cy="163095"/>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665180" y="4511872"/>
            <a:ext cx="332142" cy="236634"/>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4216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 calcmode="lin" valueType="num">
                                      <p:cBhvr additive="base">
                                        <p:cTn id="4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5" end="5"/>
                                            </p:txEl>
                                          </p:spTgt>
                                        </p:tgtEl>
                                        <p:attrNameLst>
                                          <p:attrName>style.visibility</p:attrName>
                                        </p:attrNameLst>
                                      </p:cBhvr>
                                      <p:to>
                                        <p:strVal val="visible"/>
                                      </p:to>
                                    </p:set>
                                    <p:anim calcmode="lin" valueType="num">
                                      <p:cBhvr additive="base">
                                        <p:cTn id="5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6" end="6"/>
                                            </p:txEl>
                                          </p:spTgt>
                                        </p:tgtEl>
                                        <p:attrNameLst>
                                          <p:attrName>style.visibility</p:attrName>
                                        </p:attrNameLst>
                                      </p:cBhvr>
                                      <p:to>
                                        <p:strVal val="visible"/>
                                      </p:to>
                                    </p:set>
                                    <p:anim calcmode="lin" valueType="num">
                                      <p:cBhvr additive="base">
                                        <p:cTn id="6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7" end="7"/>
                                            </p:txEl>
                                          </p:spTgt>
                                        </p:tgtEl>
                                        <p:attrNameLst>
                                          <p:attrName>style.visibility</p:attrName>
                                        </p:attrNameLst>
                                      </p:cBhvr>
                                      <p:to>
                                        <p:strVal val="visible"/>
                                      </p:to>
                                    </p:set>
                                    <p:anim calcmode="lin" valueType="num">
                                      <p:cBhvr additive="base">
                                        <p:cTn id="6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10059"/>
            <a:ext cx="11520134" cy="5104846"/>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  </a:t>
            </a:r>
            <a:r>
              <a:rPr lang="en-US" altLang="ja-JP" dirty="0">
                <a:solidFill>
                  <a:prstClr val="black"/>
                </a:solidFill>
                <a:latin typeface="Bookman Old Style" panose="02050604050505020204"/>
                <a:ea typeface="HG明朝E" panose="02020909000000000000" pitchFamily="17" charset="-128"/>
              </a:rPr>
              <a:t>A</a:t>
            </a:r>
          </a:p>
          <a:p>
            <a:pPr marR="0" lvl="0" algn="l" defTabSz="457200" rtl="0" eaLnBrk="1" fontAlgn="auto" latinLnBrk="0" hangingPunct="1">
              <a:lnSpc>
                <a:spcPct val="100000"/>
              </a:lnSpc>
              <a:spcBef>
                <a:spcPts val="0"/>
              </a:spcBef>
              <a:spcAft>
                <a:spcPts val="0"/>
              </a:spcAft>
              <a:buClrTx/>
              <a:buSzTx/>
              <a:tabLst/>
              <a:defRPr/>
            </a:pPr>
            <a:endParaRPr lang="en-US" altLang="ja-JP"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lang="en-US" altLang="ja-JP" dirty="0">
                <a:solidFill>
                  <a:prstClr val="black"/>
                </a:solidFill>
                <a:latin typeface="Bookman Old Style" panose="02050604050505020204"/>
                <a:ea typeface="HG明朝E" panose="02020909000000000000" pitchFamily="17" charset="-128"/>
              </a:rPr>
              <a:t>S</a:t>
            </a:r>
            <a:r>
              <a:rPr lang="en-US" altLang="ja-JP" baseline="-25000" dirty="0">
                <a:solidFill>
                  <a:prstClr val="black"/>
                </a:solidFill>
                <a:latin typeface="Bookman Old Style" panose="02050604050505020204"/>
                <a:ea typeface="HG明朝E" panose="02020909000000000000" pitchFamily="17" charset="-128"/>
              </a:rPr>
              <a:t>2</a:t>
            </a:r>
            <a:endParaRPr lang="ja-JP" altLang="en-US" baseline="-250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lang="ja-JP" altLang="en-US"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E'</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r>
              <a:rPr kumimoji="1" lang="en-US" altLang="ja-JP" b="0" i="0" u="none" strike="noStrike" kern="1200" cap="none" spc="0" normalizeH="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319509"/>
            <a:ext cx="5744642" cy="4855203"/>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そこで、弾力性がより低い需要曲線を描いてみる。</a:t>
            </a:r>
          </a:p>
          <a:p>
            <a:pPr marL="285750" indent="-285750">
              <a:buFont typeface="Wingdings" panose="05000000000000000000" pitchFamily="2" charset="2"/>
              <a:buChar char="l"/>
            </a:pPr>
            <a:r>
              <a:rPr lang="ja-JP" altLang="en-US" sz="2000" dirty="0"/>
              <a:t>弾力性が低いということは、生活必需品のように、価格が変化しても購入量をそれほど変えられない財ということ。</a:t>
            </a:r>
          </a:p>
          <a:p>
            <a:pPr marL="285750" indent="-285750">
              <a:buFont typeface="Wingdings" panose="05000000000000000000" pitchFamily="2" charset="2"/>
              <a:buChar char="l"/>
            </a:pPr>
            <a:r>
              <a:rPr kumimoji="1" lang="ja-JP" altLang="en-US" sz="2000" dirty="0"/>
              <a:t>つまり、需要曲線</a:t>
            </a:r>
            <a:r>
              <a:rPr kumimoji="1" lang="en-US" altLang="ja-JP" sz="2000" dirty="0"/>
              <a:t>D</a:t>
            </a:r>
            <a:r>
              <a:rPr kumimoji="1" lang="ja-JP" altLang="en-US" sz="2000" dirty="0"/>
              <a:t>がより垂直に近い。</a:t>
            </a:r>
            <a:endParaRPr kumimoji="1" lang="en-US" altLang="ja-JP" sz="2000" dirty="0"/>
          </a:p>
          <a:p>
            <a:pPr marL="285750" indent="-285750">
              <a:buFont typeface="Wingdings" panose="05000000000000000000" pitchFamily="2" charset="2"/>
              <a:buChar char="l"/>
            </a:pPr>
            <a:r>
              <a:rPr kumimoji="1" lang="ja-JP" altLang="en-US" sz="2000" dirty="0"/>
              <a:t>これまでの図と比較すると、明らかに</a:t>
            </a:r>
            <a:r>
              <a:rPr kumimoji="1" lang="en-US" altLang="ja-JP" sz="2000" dirty="0"/>
              <a:t>E'</a:t>
            </a:r>
            <a:r>
              <a:rPr kumimoji="1" lang="ja-JP" altLang="en-US" sz="2000" dirty="0"/>
              <a:t>★が長くなっている。</a:t>
            </a:r>
          </a:p>
          <a:p>
            <a:pPr marL="285750" indent="-285750">
              <a:buFont typeface="Wingdings" panose="05000000000000000000" pitchFamily="2" charset="2"/>
              <a:buChar char="l"/>
            </a:pPr>
            <a:r>
              <a:rPr lang="ja-JP" altLang="en-US" sz="2000" dirty="0"/>
              <a:t>そのため、消費者余剰の減少分（台形</a:t>
            </a:r>
            <a:r>
              <a:rPr lang="en-US" altLang="ja-JP" sz="2000" dirty="0"/>
              <a:t>P'E'E*P*</a:t>
            </a:r>
            <a:r>
              <a:rPr lang="ja-JP" altLang="en-US" sz="2000" dirty="0"/>
              <a:t>）の面積が大きくなっている。</a:t>
            </a:r>
          </a:p>
          <a:p>
            <a:pPr marL="285750" indent="-285750">
              <a:buFont typeface="Wingdings" panose="05000000000000000000" pitchFamily="2" charset="2"/>
              <a:buChar char="l"/>
            </a:pPr>
            <a:r>
              <a:rPr kumimoji="1" lang="ja-JP" altLang="en-US" sz="2000" dirty="0"/>
              <a:t>その分、税収は増えて四角形</a:t>
            </a:r>
            <a:r>
              <a:rPr kumimoji="1" lang="en-US" altLang="ja-JP" sz="2000" dirty="0"/>
              <a:t>PE'S'P''</a:t>
            </a:r>
            <a:r>
              <a:rPr kumimoji="1" lang="ja-JP" altLang="en-US" sz="2000" dirty="0"/>
              <a:t>の面積が大きくなっている。</a:t>
            </a:r>
          </a:p>
          <a:p>
            <a:pPr marL="285750" indent="-285750">
              <a:buFont typeface="Wingdings" panose="05000000000000000000" pitchFamily="2" charset="2"/>
              <a:buChar char="l"/>
            </a:pPr>
            <a:r>
              <a:rPr lang="ja-JP" altLang="en-US" sz="2000" dirty="0"/>
              <a:t>つまり、生活必需品に課税すると、消費者は課税から逃れにくく、その分、政府に税収が入りやすいということ。</a:t>
            </a: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a:cxnSpLocks/>
          </p:cNvCxnSpPr>
          <p:nvPr/>
        </p:nvCxnSpPr>
        <p:spPr>
          <a:xfrm flipV="1">
            <a:off x="959617" y="1145512"/>
            <a:ext cx="7533" cy="47528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a:cxnSpLocks/>
          </p:cNvCxnSpPr>
          <p:nvPr/>
        </p:nvCxnSpPr>
        <p:spPr>
          <a:xfrm>
            <a:off x="959617" y="1319510"/>
            <a:ext cx="2664072" cy="3986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77578" y="1843322"/>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31329" y="2394065"/>
            <a:ext cx="0" cy="14067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605475" y="2482525"/>
            <a:ext cx="242861" cy="11443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5400000">
            <a:off x="2061381" y="2915493"/>
            <a:ext cx="233203" cy="45213"/>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a:off x="967150" y="3054699"/>
            <a:ext cx="1163102"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105130" y="3054699"/>
            <a:ext cx="0" cy="282861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a:off x="967150" y="4561951"/>
            <a:ext cx="1112859"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1996485" y="4044462"/>
            <a:ext cx="204104" cy="163095"/>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673242" y="4587074"/>
            <a:ext cx="321544" cy="25120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7516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 calcmode="lin" valueType="num">
                                      <p:cBhvr additive="base">
                                        <p:cTn id="55"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4" end="4"/>
                                            </p:txEl>
                                          </p:spTgt>
                                        </p:tgtEl>
                                        <p:attrNameLst>
                                          <p:attrName>style.visibility</p:attrName>
                                        </p:attrNameLst>
                                      </p:cBhvr>
                                      <p:to>
                                        <p:strVal val="visible"/>
                                      </p:to>
                                    </p:set>
                                    <p:anim calcmode="lin" valueType="num">
                                      <p:cBhvr additive="base">
                                        <p:cTn id="6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 calcmode="lin" valueType="num">
                                      <p:cBhvr additive="base">
                                        <p:cTn id="6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6" end="6"/>
                                            </p:txEl>
                                          </p:spTgt>
                                        </p:tgtEl>
                                        <p:attrNameLst>
                                          <p:attrName>style.visibility</p:attrName>
                                        </p:attrNameLst>
                                      </p:cBhvr>
                                      <p:to>
                                        <p:strVal val="visible"/>
                                      </p:to>
                                    </p:set>
                                    <p:anim calcmode="lin" valueType="num">
                                      <p:cBhvr additive="base">
                                        <p:cTn id="7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7" end="7"/>
                                            </p:txEl>
                                          </p:spTgt>
                                        </p:tgtEl>
                                        <p:attrNameLst>
                                          <p:attrName>style.visibility</p:attrName>
                                        </p:attrNameLst>
                                      </p:cBhvr>
                                      <p:to>
                                        <p:strVal val="visible"/>
                                      </p:to>
                                    </p:set>
                                    <p:anim calcmode="lin" valueType="num">
                                      <p:cBhvr additive="base">
                                        <p:cTn id="7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1110059"/>
            <a:ext cx="11520134" cy="5104846"/>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en-US" altLang="ja-JP" sz="2400" dirty="0">
                <a:solidFill>
                  <a:prstClr val="black"/>
                </a:solidFill>
                <a:latin typeface="Bookman Old Style" panose="02050604050505020204"/>
                <a:ea typeface="HG明朝E" panose="02020909000000000000" pitchFamily="17" charset="-128"/>
              </a:rPr>
              <a:t>  </a:t>
            </a:r>
            <a:r>
              <a:rPr lang="en-US" altLang="ja-JP" dirty="0">
                <a:solidFill>
                  <a:prstClr val="black"/>
                </a:solidFill>
                <a:latin typeface="Bookman Old Style" panose="02050604050505020204"/>
                <a:ea typeface="HG明朝E" panose="02020909000000000000" pitchFamily="17" charset="-128"/>
              </a:rPr>
              <a:t>A</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r>
              <a:rPr lang="en-US" altLang="ja-JP" baseline="-25000" dirty="0">
                <a:solidFill>
                  <a:prstClr val="black"/>
                </a:solidFill>
                <a:latin typeface="Bookman Old Style" panose="02050604050505020204"/>
                <a:ea typeface="HG明朝E" panose="02020909000000000000" pitchFamily="17" charset="-128"/>
              </a:rPr>
              <a:t>2</a:t>
            </a: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r>
              <a:rPr lang="en-US" altLang="ja-JP" dirty="0">
                <a:solidFill>
                  <a:prstClr val="black"/>
                </a:solidFill>
                <a:latin typeface="Bookman Old Style" panose="02050604050505020204"/>
                <a:ea typeface="HG明朝E" panose="02020909000000000000" pitchFamily="17" charset="-128"/>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S</a:t>
            </a:r>
            <a:r>
              <a:rPr kumimoji="1" lang="en-US" altLang="ja-JP" sz="12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E'</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t</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E*</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S'</a:t>
            </a: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P''</a:t>
            </a:r>
          </a:p>
          <a:p>
            <a:pPr marR="0" lvl="0" algn="l" defTabSz="457200" rtl="0" eaLnBrk="1" fontAlgn="auto" latinLnBrk="0" hangingPunct="1">
              <a:lnSpc>
                <a:spcPct val="100000"/>
              </a:lnSpc>
              <a:spcBef>
                <a:spcPts val="0"/>
              </a:spcBef>
              <a:spcAft>
                <a:spcPts val="0"/>
              </a:spcAft>
              <a:buClrTx/>
              <a:buSzTx/>
              <a:tabLst/>
              <a:defRPr/>
            </a:pPr>
            <a:r>
              <a:rPr lang="en-US" altLang="ja-JP" dirty="0">
                <a:solidFill>
                  <a:prstClr val="black"/>
                </a:solidFill>
                <a:latin typeface="Bookman Old Style" panose="02050604050505020204"/>
                <a:ea typeface="HG明朝E" panose="02020909000000000000" pitchFamily="17" charset="-128"/>
              </a:rPr>
              <a:t>  P'''                                      D</a:t>
            </a:r>
          </a:p>
          <a:p>
            <a:pPr marR="0" lvl="0" algn="l" defTabSz="457200" rtl="0" eaLnBrk="1" fontAlgn="auto" latinLnBrk="0" hangingPunct="1">
              <a:lnSpc>
                <a:spcPct val="100000"/>
              </a:lnSpc>
              <a:spcBef>
                <a:spcPts val="0"/>
              </a:spcBef>
              <a:spcAft>
                <a:spcPts val="0"/>
              </a:spcAft>
              <a:buClrTx/>
              <a:buSzTx/>
              <a:tabLst/>
              <a:defRPr/>
            </a:pPr>
            <a:endPar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endParaRPr lang="en-US" altLang="ja-JP" dirty="0">
              <a:solidFill>
                <a:prstClr val="black"/>
              </a:solidFill>
              <a:latin typeface="Bookman Old Style" panose="02050604050505020204"/>
              <a:ea typeface="HG明朝E" panose="02020909000000000000" pitchFamily="17" charset="-128"/>
            </a:endParaRPr>
          </a:p>
          <a:p>
            <a:pPr marR="0" lvl="0" algn="l" defTabSz="457200" rtl="0" eaLnBrk="1" fontAlgn="auto" latinLnBrk="0" hangingPunct="1">
              <a:lnSpc>
                <a:spcPct val="100000"/>
              </a:lnSpc>
              <a:spcBef>
                <a:spcPts val="0"/>
              </a:spcBef>
              <a:spcAft>
                <a:spcPts val="0"/>
              </a:spcAft>
              <a:buClrTx/>
              <a:buSzTx/>
              <a:tabLst/>
              <a:defRPr/>
            </a:pP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r>
              <a:rPr kumimoji="1" lang="en-US" altLang="ja-JP" b="0" i="0" u="none" strike="noStrike" kern="1200" cap="none" spc="0" normalizeH="0" noProof="0" dirty="0">
                <a:ln>
                  <a:noFill/>
                </a:ln>
                <a:solidFill>
                  <a:prstClr val="black"/>
                </a:solidFill>
                <a:effectLst/>
                <a:uLnTx/>
                <a:uFillTx/>
                <a:latin typeface="Bookman Old Style" panose="02050604050505020204"/>
                <a:ea typeface="HG明朝E" panose="02020909000000000000" pitchFamily="17" charset="-128"/>
                <a:cs typeface="+mn-cs"/>
              </a:rPr>
              <a:t>     </a:t>
            </a:r>
            <a:r>
              <a:rPr kumimoji="1" lang="en-US" altLang="ja-JP"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  D*</a:t>
            </a: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933552" y="1319509"/>
            <a:ext cx="5744642" cy="4855203"/>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つまり、需要曲線の傾きが急なので、供給曲線のシフトによって決まる新しい交点</a:t>
            </a:r>
            <a:r>
              <a:rPr kumimoji="1" lang="en-US" altLang="ja-JP" sz="2000" dirty="0"/>
              <a:t>E'</a:t>
            </a:r>
            <a:r>
              <a:rPr kumimoji="1" lang="ja-JP" altLang="en-US" sz="2000" dirty="0"/>
              <a:t>が、比較的上の方に行く。</a:t>
            </a:r>
          </a:p>
          <a:p>
            <a:pPr marL="285750" indent="-285750">
              <a:buFont typeface="Wingdings" panose="05000000000000000000" pitchFamily="2" charset="2"/>
              <a:buChar char="l"/>
            </a:pPr>
            <a:r>
              <a:rPr lang="ja-JP" altLang="en-US" sz="2000" dirty="0"/>
              <a:t>つまり、消費者余剰の減少分を表す台形の高さ（</a:t>
            </a:r>
            <a:r>
              <a:rPr lang="en-US" altLang="ja-JP" sz="2000" dirty="0"/>
              <a:t>E'</a:t>
            </a:r>
            <a:r>
              <a:rPr lang="ja-JP" altLang="en-US" sz="2000" dirty="0"/>
              <a:t>★）が、生産者余剰の減少を表す台形の高さ（★</a:t>
            </a:r>
            <a:r>
              <a:rPr lang="en-US" altLang="ja-JP" sz="2000" dirty="0"/>
              <a:t>S'</a:t>
            </a:r>
            <a:r>
              <a:rPr lang="ja-JP" altLang="en-US" sz="2000" dirty="0"/>
              <a:t>）よりも大きくなる。</a:t>
            </a:r>
            <a:endParaRPr kumimoji="1" lang="ja-JP" altLang="en-US" sz="2000" dirty="0"/>
          </a:p>
        </p:txBody>
      </p:sp>
      <p:cxnSp>
        <p:nvCxnSpPr>
          <p:cNvPr id="27" name="直線矢印コネクタ 26">
            <a:extLst>
              <a:ext uri="{FF2B5EF4-FFF2-40B4-BE49-F238E27FC236}">
                <a16:creationId xmlns:a16="http://schemas.microsoft.com/office/drawing/2014/main" id="{CAD02362-0A0C-4844-A57F-5F82EB32D65E}"/>
              </a:ext>
            </a:extLst>
          </p:cNvPr>
          <p:cNvCxnSpPr>
            <a:cxnSpLocks/>
          </p:cNvCxnSpPr>
          <p:nvPr/>
        </p:nvCxnSpPr>
        <p:spPr>
          <a:xfrm flipV="1">
            <a:off x="959617" y="1145512"/>
            <a:ext cx="7533" cy="475287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a:cxnSpLocks/>
          </p:cNvCxnSpPr>
          <p:nvPr/>
        </p:nvCxnSpPr>
        <p:spPr>
          <a:xfrm>
            <a:off x="959617" y="1319510"/>
            <a:ext cx="2664072" cy="39860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59617" y="2656251"/>
            <a:ext cx="4556927" cy="25163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3CB334AC-CE42-493F-9D50-41161B2A8964}"/>
              </a:ext>
            </a:extLst>
          </p:cNvPr>
          <p:cNvCxnSpPr>
            <a:cxnSpLocks/>
          </p:cNvCxnSpPr>
          <p:nvPr/>
        </p:nvCxnSpPr>
        <p:spPr>
          <a:xfrm flipV="1">
            <a:off x="967149" y="1802495"/>
            <a:ext cx="3362433" cy="1865154"/>
          </a:xfrm>
          <a:prstGeom prst="line">
            <a:avLst/>
          </a:prstGeom>
          <a:ln/>
        </p:spPr>
        <p:style>
          <a:lnRef idx="1">
            <a:schemeClr val="dk1"/>
          </a:lnRef>
          <a:fillRef idx="0">
            <a:schemeClr val="dk1"/>
          </a:fillRef>
          <a:effectRef idx="0">
            <a:schemeClr val="dk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3406391" y="2394065"/>
            <a:ext cx="0" cy="141928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3526972" y="2523300"/>
            <a:ext cx="198457" cy="1144348"/>
          </a:xfrm>
          <a:prstGeom prst="rightBrace">
            <a:avLst>
              <a:gd name="adj1" fmla="val 57558"/>
              <a:gd name="adj2" fmla="val 4580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4" name="コネクタ: 曲線 43">
            <a:extLst>
              <a:ext uri="{FF2B5EF4-FFF2-40B4-BE49-F238E27FC236}">
                <a16:creationId xmlns:a16="http://schemas.microsoft.com/office/drawing/2014/main" id="{51731D16-C267-41D3-89A7-4A9800E9467D}"/>
              </a:ext>
            </a:extLst>
          </p:cNvPr>
          <p:cNvCxnSpPr>
            <a:cxnSpLocks/>
          </p:cNvCxnSpPr>
          <p:nvPr/>
        </p:nvCxnSpPr>
        <p:spPr>
          <a:xfrm rot="5400000">
            <a:off x="2042408" y="2848042"/>
            <a:ext cx="267064" cy="41129"/>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a:off x="967150" y="3054699"/>
            <a:ext cx="1163102"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0" name="コネクタ: 曲線 49">
            <a:extLst>
              <a:ext uri="{FF2B5EF4-FFF2-40B4-BE49-F238E27FC236}">
                <a16:creationId xmlns:a16="http://schemas.microsoft.com/office/drawing/2014/main" id="{84B915F7-C287-4F6A-9EB9-5BDB88089F12}"/>
              </a:ext>
            </a:extLst>
          </p:cNvPr>
          <p:cNvCxnSpPr/>
          <p:nvPr/>
        </p:nvCxnSpPr>
        <p:spPr>
          <a:xfrm rot="10800000">
            <a:off x="2979337" y="4187056"/>
            <a:ext cx="547635" cy="1270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FAFC2294-A2E1-4B0F-AC12-0990794F1809}"/>
              </a:ext>
            </a:extLst>
          </p:cNvPr>
          <p:cNvCxnSpPr>
            <a:cxnSpLocks/>
          </p:cNvCxnSpPr>
          <p:nvPr/>
        </p:nvCxnSpPr>
        <p:spPr>
          <a:xfrm>
            <a:off x="2848707" y="4135213"/>
            <a:ext cx="0" cy="172800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p:nvPr/>
        </p:nvCxnSpPr>
        <p:spPr>
          <a:xfrm>
            <a:off x="967150" y="4135213"/>
            <a:ext cx="1881557"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105130" y="3054699"/>
            <a:ext cx="0" cy="2828611"/>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a:off x="967150" y="4561951"/>
            <a:ext cx="1112859"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1996485" y="4044462"/>
            <a:ext cx="204104" cy="163095"/>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7" name="コネクタ: 曲線 66">
            <a:extLst>
              <a:ext uri="{FF2B5EF4-FFF2-40B4-BE49-F238E27FC236}">
                <a16:creationId xmlns:a16="http://schemas.microsoft.com/office/drawing/2014/main" id="{A1ED8DFC-B55E-4ABD-9470-849695E7E32A}"/>
              </a:ext>
            </a:extLst>
          </p:cNvPr>
          <p:cNvCxnSpPr>
            <a:cxnSpLocks/>
          </p:cNvCxnSpPr>
          <p:nvPr/>
        </p:nvCxnSpPr>
        <p:spPr>
          <a:xfrm rot="5400000">
            <a:off x="673242" y="4587074"/>
            <a:ext cx="321544" cy="25120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9610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0" end="10"/>
                                            </p:txEl>
                                          </p:spTgt>
                                        </p:tgtEl>
                                        <p:attrNameLst>
                                          <p:attrName>style.visibility</p:attrName>
                                        </p:attrNameLst>
                                      </p:cBhvr>
                                      <p:to>
                                        <p:strVal val="visible"/>
                                      </p:to>
                                    </p:set>
                                    <p:anim calcmode="lin" valueType="num">
                                      <p:cBhvr additive="base">
                                        <p:cTn id="1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anim calcmode="lin" valueType="num">
                                      <p:cBhvr additive="base">
                                        <p:cTn id="1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2" end="12"/>
                                            </p:txEl>
                                          </p:spTgt>
                                        </p:tgtEl>
                                        <p:attrNameLst>
                                          <p:attrName>style.visibility</p:attrName>
                                        </p:attrNameLst>
                                      </p:cBhvr>
                                      <p:to>
                                        <p:strVal val="visible"/>
                                      </p:to>
                                    </p:set>
                                    <p:anim calcmode="lin" valueType="num">
                                      <p:cBhvr additive="base">
                                        <p:cTn id="25"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6" end="16"/>
                                            </p:txEl>
                                          </p:spTgt>
                                        </p:tgtEl>
                                        <p:attrNameLst>
                                          <p:attrName>style.visibility</p:attrName>
                                        </p:attrNameLst>
                                      </p:cBhvr>
                                      <p:to>
                                        <p:strVal val="visible"/>
                                      </p:to>
                                    </p:set>
                                    <p:anim calcmode="lin" valueType="num">
                                      <p:cBhvr additive="base">
                                        <p:cTn id="3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3" end="3"/>
                                            </p:txEl>
                                          </p:spTgt>
                                        </p:tgtEl>
                                        <p:attrNameLst>
                                          <p:attrName>style.visibility</p:attrName>
                                        </p:attrNameLst>
                                      </p:cBhvr>
                                      <p:to>
                                        <p:strVal val="visible"/>
                                      </p:to>
                                    </p:set>
                                    <p:anim calcmode="lin" valueType="num">
                                      <p:cBhvr additive="base">
                                        <p:cTn id="4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0" end="0"/>
                                            </p:txEl>
                                          </p:spTgt>
                                        </p:tgtEl>
                                        <p:attrNameLst>
                                          <p:attrName>style.visibility</p:attrName>
                                        </p:attrNameLst>
                                      </p:cBhvr>
                                      <p:to>
                                        <p:strVal val="visible"/>
                                      </p:to>
                                    </p:set>
                                    <p:anim calcmode="lin" valueType="num">
                                      <p:cBhvr additive="base">
                                        <p:cTn id="4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1" end="1"/>
                                            </p:txEl>
                                          </p:spTgt>
                                        </p:tgtEl>
                                        <p:attrNameLst>
                                          <p:attrName>style.visibility</p:attrName>
                                        </p:attrNameLst>
                                      </p:cBhvr>
                                      <p:to>
                                        <p:strVal val="visible"/>
                                      </p:to>
                                    </p:set>
                                    <p:anim calcmode="lin" valueType="num">
                                      <p:cBhvr additive="base">
                                        <p:cTn id="5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4" end="4"/>
                                            </p:txEl>
                                          </p:spTgt>
                                        </p:tgtEl>
                                        <p:attrNameLst>
                                          <p:attrName>style.visibility</p:attrName>
                                        </p:attrNameLst>
                                      </p:cBhvr>
                                      <p:to>
                                        <p:strVal val="visible"/>
                                      </p:to>
                                    </p:set>
                                    <p:anim calcmode="lin" valueType="num">
                                      <p:cBhvr additive="base">
                                        <p:cTn id="6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4">
                                            <p:txEl>
                                              <p:pRg st="5" end="5"/>
                                            </p:txEl>
                                          </p:spTgt>
                                        </p:tgtEl>
                                        <p:attrNameLst>
                                          <p:attrName>style.visibility</p:attrName>
                                        </p:attrNameLst>
                                      </p:cBhvr>
                                      <p:to>
                                        <p:strVal val="visible"/>
                                      </p:to>
                                    </p:set>
                                    <p:anim calcmode="lin" valueType="num">
                                      <p:cBhvr additive="base">
                                        <p:cTn id="6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4">
                                            <p:txEl>
                                              <p:pRg st="6" end="6"/>
                                            </p:txEl>
                                          </p:spTgt>
                                        </p:tgtEl>
                                        <p:attrNameLst>
                                          <p:attrName>style.visibility</p:attrName>
                                        </p:attrNameLst>
                                      </p:cBhvr>
                                      <p:to>
                                        <p:strVal val="visible"/>
                                      </p:to>
                                    </p:set>
                                    <p:anim calcmode="lin" valueType="num">
                                      <p:cBhvr additive="base">
                                        <p:cTn id="7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4">
                                            <p:txEl>
                                              <p:pRg st="7" end="7"/>
                                            </p:txEl>
                                          </p:spTgt>
                                        </p:tgtEl>
                                        <p:attrNameLst>
                                          <p:attrName>style.visibility</p:attrName>
                                        </p:attrNameLst>
                                      </p:cBhvr>
                                      <p:to>
                                        <p:strVal val="visible"/>
                                      </p:to>
                                    </p:set>
                                    <p:anim calcmode="lin" valueType="num">
                                      <p:cBhvr additive="base">
                                        <p:cTn id="7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420469"/>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税の帰着</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18" name="テキスト ボックス 17">
            <a:extLst>
              <a:ext uri="{FF2B5EF4-FFF2-40B4-BE49-F238E27FC236}">
                <a16:creationId xmlns:a16="http://schemas.microsoft.com/office/drawing/2014/main" id="{2EF7B9C4-3C30-4B5B-AED7-06DD18C59488}"/>
              </a:ext>
            </a:extLst>
          </p:cNvPr>
          <p:cNvSpPr txBox="1"/>
          <p:nvPr/>
        </p:nvSpPr>
        <p:spPr>
          <a:xfrm>
            <a:off x="5890343" y="1094416"/>
            <a:ext cx="5744642" cy="5248192"/>
          </a:xfrm>
          <a:prstGeom prst="rect">
            <a:avLst/>
          </a:prstGeom>
          <a:noFill/>
        </p:spPr>
        <p:txBody>
          <a:bodyPr wrap="square" rtlCol="0">
            <a:noAutofit/>
          </a:bodyPr>
          <a:lstStyle/>
          <a:p>
            <a:pPr marL="285750" indent="-285750">
              <a:buFont typeface="Wingdings" panose="05000000000000000000" pitchFamily="2" charset="2"/>
              <a:buChar char="l"/>
            </a:pPr>
            <a:r>
              <a:rPr kumimoji="1" lang="ja-JP" altLang="en-US" sz="2000" dirty="0"/>
              <a:t>今度は、生産者に対する負担</a:t>
            </a:r>
            <a:r>
              <a:rPr lang="ja-JP" altLang="en-US" sz="2000" dirty="0"/>
              <a:t>について</a:t>
            </a:r>
            <a:r>
              <a:rPr kumimoji="1" lang="ja-JP" altLang="en-US" sz="2000" dirty="0"/>
              <a:t>考えてみる。</a:t>
            </a:r>
          </a:p>
          <a:p>
            <a:pPr marL="285750" indent="-285750">
              <a:buFont typeface="Wingdings" panose="05000000000000000000" pitchFamily="2" charset="2"/>
              <a:buChar char="l"/>
            </a:pPr>
            <a:r>
              <a:rPr lang="ja-JP" altLang="en-US" sz="2000" dirty="0"/>
              <a:t>左の図は供給曲線</a:t>
            </a:r>
            <a:r>
              <a:rPr lang="en-US" altLang="ja-JP" sz="2000" dirty="0"/>
              <a:t>S3</a:t>
            </a:r>
            <a:r>
              <a:rPr lang="ja-JP" altLang="en-US" sz="2000" dirty="0"/>
              <a:t>が非弾力的（より垂直に近い）、需要曲線</a:t>
            </a:r>
            <a:r>
              <a:rPr lang="en-US" altLang="ja-JP" sz="2000" dirty="0"/>
              <a:t>D</a:t>
            </a:r>
            <a:r>
              <a:rPr lang="ja-JP" altLang="en-US" sz="2000" dirty="0"/>
              <a:t>がとても弾力的（線が寝ていて水平に近い）場合の図である。</a:t>
            </a:r>
            <a:endParaRPr lang="en-US" altLang="ja-JP" sz="2000" dirty="0"/>
          </a:p>
          <a:p>
            <a:pPr marL="285750" indent="-285750">
              <a:buFont typeface="Wingdings" panose="05000000000000000000" pitchFamily="2" charset="2"/>
              <a:buChar char="l"/>
            </a:pPr>
            <a:r>
              <a:rPr lang="en-US" altLang="ja-JP" sz="2000" dirty="0"/>
              <a:t>t</a:t>
            </a:r>
            <a:r>
              <a:rPr lang="ja-JP" altLang="en-US" sz="2000" dirty="0"/>
              <a:t>円の課税によって、</a:t>
            </a:r>
            <a:r>
              <a:rPr lang="en-US" altLang="ja-JP" sz="2000" dirty="0"/>
              <a:t>S3</a:t>
            </a:r>
            <a:r>
              <a:rPr lang="ja-JP" altLang="en-US" sz="2000" dirty="0"/>
              <a:t>は</a:t>
            </a:r>
            <a:r>
              <a:rPr lang="en-US" altLang="ja-JP" sz="2000" dirty="0"/>
              <a:t>S4</a:t>
            </a:r>
            <a:r>
              <a:rPr lang="ja-JP" altLang="en-US" sz="2000" dirty="0"/>
              <a:t>にシフトする。</a:t>
            </a:r>
            <a:endParaRPr lang="en-US" altLang="ja-JP" sz="2000" dirty="0"/>
          </a:p>
          <a:p>
            <a:pPr marL="285750" indent="-285750">
              <a:buFont typeface="Wingdings" panose="05000000000000000000" pitchFamily="2" charset="2"/>
              <a:buChar char="l"/>
            </a:pPr>
            <a:r>
              <a:rPr lang="ja-JP" altLang="en-US" sz="2000" dirty="0"/>
              <a:t>消費者余剰の減少分は、台形</a:t>
            </a:r>
            <a:r>
              <a:rPr lang="en-US" altLang="ja-JP" sz="2000" dirty="0"/>
              <a:t>P'E'E*P*</a:t>
            </a:r>
            <a:r>
              <a:rPr lang="ja-JP" altLang="en-US" sz="2000" dirty="0"/>
              <a:t>。</a:t>
            </a:r>
          </a:p>
          <a:p>
            <a:pPr marL="285750" indent="-285750">
              <a:buFont typeface="Wingdings" panose="05000000000000000000" pitchFamily="2" charset="2"/>
              <a:buChar char="l"/>
            </a:pPr>
            <a:r>
              <a:rPr lang="ja-JP" altLang="en-US" sz="2000" dirty="0"/>
              <a:t>生産者余剰の減少分は、台形</a:t>
            </a:r>
            <a:r>
              <a:rPr lang="en-US" altLang="ja-JP" sz="2000" dirty="0"/>
              <a:t>P''S'E*P*</a:t>
            </a:r>
            <a:r>
              <a:rPr lang="ja-JP" altLang="en-US" sz="2000" dirty="0"/>
              <a:t>。</a:t>
            </a:r>
          </a:p>
          <a:p>
            <a:pPr marL="285750" indent="-285750">
              <a:buFont typeface="Wingdings" panose="05000000000000000000" pitchFamily="2" charset="2"/>
              <a:buChar char="l"/>
            </a:pPr>
            <a:r>
              <a:rPr lang="ja-JP" altLang="en-US" sz="2000" dirty="0"/>
              <a:t>これら二つの台形の面積は、上底と下底の長さは共通なので、高さによってのみ異なる。</a:t>
            </a:r>
          </a:p>
          <a:p>
            <a:pPr marL="285750" indent="-285750">
              <a:buFont typeface="Wingdings" panose="05000000000000000000" pitchFamily="2" charset="2"/>
              <a:buChar char="l"/>
            </a:pPr>
            <a:r>
              <a:rPr lang="en-US" altLang="ja-JP" sz="2000" dirty="0"/>
              <a:t>E'</a:t>
            </a:r>
            <a:r>
              <a:rPr lang="ja-JP" altLang="en-US" sz="2000" dirty="0"/>
              <a:t>★と★</a:t>
            </a:r>
            <a:r>
              <a:rPr lang="en-US" altLang="ja-JP" sz="2000" dirty="0"/>
              <a:t>S'</a:t>
            </a:r>
            <a:r>
              <a:rPr lang="ja-JP" altLang="en-US" sz="2000" dirty="0"/>
              <a:t>の長さ（高さ）の違いは明白。</a:t>
            </a:r>
          </a:p>
          <a:p>
            <a:pPr marL="285750" indent="-285750">
              <a:buFont typeface="Wingdings" panose="05000000000000000000" pitchFamily="2" charset="2"/>
              <a:buChar char="l"/>
            </a:pPr>
            <a:r>
              <a:rPr lang="ja-JP" altLang="en-US" sz="2000" dirty="0"/>
              <a:t>★</a:t>
            </a:r>
            <a:r>
              <a:rPr lang="en-US" altLang="ja-JP" sz="2000" dirty="0"/>
              <a:t>S'</a:t>
            </a:r>
            <a:r>
              <a:rPr lang="ja-JP" altLang="en-US" sz="2000" dirty="0"/>
              <a:t>の方が長い理由は、供給曲線が垂直に近いから（★から上への距離と下への距離は、傾きが急な方が、当然大きくなる）。</a:t>
            </a:r>
          </a:p>
          <a:p>
            <a:pPr marL="285750" indent="-285750">
              <a:buFont typeface="Wingdings" panose="05000000000000000000" pitchFamily="2" charset="2"/>
              <a:buChar char="l"/>
            </a:pPr>
            <a:r>
              <a:rPr lang="ja-JP" altLang="en-US" sz="2000" dirty="0"/>
              <a:t>このように価格に対して非弾力的な供給曲線となる財に課税すると、相対的に消費者よりも生産者に負担が重くかかる。</a:t>
            </a:r>
            <a:endParaRPr lang="en-US" altLang="ja-JP" sz="2000" dirty="0"/>
          </a:p>
        </p:txBody>
      </p:sp>
      <p:cxnSp>
        <p:nvCxnSpPr>
          <p:cNvPr id="27" name="直線矢印コネクタ 26">
            <a:extLst>
              <a:ext uri="{FF2B5EF4-FFF2-40B4-BE49-F238E27FC236}">
                <a16:creationId xmlns:a16="http://schemas.microsoft.com/office/drawing/2014/main" id="{CAD02362-0A0C-4844-A57F-5F82EB32D65E}"/>
              </a:ext>
            </a:extLst>
          </p:cNvPr>
          <p:cNvCxnSpPr>
            <a:cxnSpLocks/>
          </p:cNvCxnSpPr>
          <p:nvPr/>
        </p:nvCxnSpPr>
        <p:spPr>
          <a:xfrm flipV="1">
            <a:off x="959617" y="1246909"/>
            <a:ext cx="0" cy="46514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78386DB4-2018-4CC1-B17F-16DA11740FD3}"/>
              </a:ext>
            </a:extLst>
          </p:cNvPr>
          <p:cNvCxnSpPr/>
          <p:nvPr/>
        </p:nvCxnSpPr>
        <p:spPr>
          <a:xfrm>
            <a:off x="949568" y="5883310"/>
            <a:ext cx="4556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7A953019-1D27-463E-A755-A75839D9CB0B}"/>
              </a:ext>
            </a:extLst>
          </p:cNvPr>
          <p:cNvCxnSpPr>
            <a:cxnSpLocks/>
          </p:cNvCxnSpPr>
          <p:nvPr/>
        </p:nvCxnSpPr>
        <p:spPr>
          <a:xfrm>
            <a:off x="949568" y="2445718"/>
            <a:ext cx="3491803" cy="13462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0427539D-3263-4548-B03E-499CD5D01D37}"/>
              </a:ext>
            </a:extLst>
          </p:cNvPr>
          <p:cNvCxnSpPr>
            <a:cxnSpLocks/>
          </p:cNvCxnSpPr>
          <p:nvPr/>
        </p:nvCxnSpPr>
        <p:spPr>
          <a:xfrm flipV="1">
            <a:off x="967150" y="1820477"/>
            <a:ext cx="2865017" cy="38142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6BE972B9-6B37-4E58-93F2-8F15A9DAC1C7}"/>
              </a:ext>
            </a:extLst>
          </p:cNvPr>
          <p:cNvCxnSpPr>
            <a:cxnSpLocks/>
          </p:cNvCxnSpPr>
          <p:nvPr/>
        </p:nvCxnSpPr>
        <p:spPr>
          <a:xfrm flipV="1">
            <a:off x="2926447" y="2277958"/>
            <a:ext cx="0" cy="69836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2" name="右中かっこ 41">
            <a:extLst>
              <a:ext uri="{FF2B5EF4-FFF2-40B4-BE49-F238E27FC236}">
                <a16:creationId xmlns:a16="http://schemas.microsoft.com/office/drawing/2014/main" id="{9F571B1B-EF4B-4C9F-B7A0-C3D5451D5985}"/>
              </a:ext>
            </a:extLst>
          </p:cNvPr>
          <p:cNvSpPr/>
          <p:nvPr/>
        </p:nvSpPr>
        <p:spPr>
          <a:xfrm>
            <a:off x="2977696" y="2385730"/>
            <a:ext cx="203479" cy="472648"/>
          </a:xfrm>
          <a:prstGeom prst="rightBrace">
            <a:avLst>
              <a:gd name="adj1" fmla="val 57558"/>
              <a:gd name="adj2" fmla="val 12383"/>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tIns="46800" rtlCol="0" anchor="ctr"/>
          <a:lstStyle/>
          <a:p>
            <a:pPr algn="ctr"/>
            <a:endParaRPr kumimoji="1" lang="ja-JP" altLang="en-US" dirty="0"/>
          </a:p>
        </p:txBody>
      </p:sp>
      <p:cxnSp>
        <p:nvCxnSpPr>
          <p:cNvPr id="48" name="直線コネクタ 47">
            <a:extLst>
              <a:ext uri="{FF2B5EF4-FFF2-40B4-BE49-F238E27FC236}">
                <a16:creationId xmlns:a16="http://schemas.microsoft.com/office/drawing/2014/main" id="{53A65D3D-8764-4912-B874-39CF2507F108}"/>
              </a:ext>
            </a:extLst>
          </p:cNvPr>
          <p:cNvCxnSpPr>
            <a:cxnSpLocks/>
          </p:cNvCxnSpPr>
          <p:nvPr/>
        </p:nvCxnSpPr>
        <p:spPr>
          <a:xfrm>
            <a:off x="967149" y="3002400"/>
            <a:ext cx="13320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7554BE-0794-4371-9062-EAED782717E8}"/>
              </a:ext>
            </a:extLst>
          </p:cNvPr>
          <p:cNvCxnSpPr>
            <a:cxnSpLocks/>
          </p:cNvCxnSpPr>
          <p:nvPr/>
        </p:nvCxnSpPr>
        <p:spPr>
          <a:xfrm>
            <a:off x="967149" y="3178800"/>
            <a:ext cx="18470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028768AC-7BA0-426A-BDB2-5451C51CEC3C}"/>
              </a:ext>
            </a:extLst>
          </p:cNvPr>
          <p:cNvCxnSpPr>
            <a:cxnSpLocks/>
          </p:cNvCxnSpPr>
          <p:nvPr/>
        </p:nvCxnSpPr>
        <p:spPr>
          <a:xfrm>
            <a:off x="2304000" y="3024000"/>
            <a:ext cx="0" cy="2880000"/>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A46B7A7-6D97-4309-941F-5F60BCD592F7}"/>
              </a:ext>
            </a:extLst>
          </p:cNvPr>
          <p:cNvCxnSpPr>
            <a:cxnSpLocks/>
          </p:cNvCxnSpPr>
          <p:nvPr/>
        </p:nvCxnSpPr>
        <p:spPr>
          <a:xfrm>
            <a:off x="949567" y="3902110"/>
            <a:ext cx="1332000" cy="0"/>
          </a:xfrm>
          <a:prstGeom prst="line">
            <a:avLst/>
          </a:prstGeom>
          <a:ln>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65" name="星: 5 pt 64">
            <a:extLst>
              <a:ext uri="{FF2B5EF4-FFF2-40B4-BE49-F238E27FC236}">
                <a16:creationId xmlns:a16="http://schemas.microsoft.com/office/drawing/2014/main" id="{00B1F800-A409-4118-8240-D401FBBBEC4B}"/>
              </a:ext>
            </a:extLst>
          </p:cNvPr>
          <p:cNvSpPr/>
          <p:nvPr/>
        </p:nvSpPr>
        <p:spPr>
          <a:xfrm>
            <a:off x="2217935" y="3105417"/>
            <a:ext cx="204104" cy="163095"/>
          </a:xfrm>
          <a:prstGeom prst="star5">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758F0EFC-3C9D-4B8D-9D9C-DB62A197CD0C}"/>
              </a:ext>
            </a:extLst>
          </p:cNvPr>
          <p:cNvSpPr txBox="1"/>
          <p:nvPr/>
        </p:nvSpPr>
        <p:spPr>
          <a:xfrm>
            <a:off x="3725429" y="1487978"/>
            <a:ext cx="813317" cy="369332"/>
          </a:xfrm>
          <a:prstGeom prst="rect">
            <a:avLst/>
          </a:prstGeom>
          <a:noFill/>
        </p:spPr>
        <p:txBody>
          <a:bodyPr wrap="square" rtlCol="0">
            <a:spAutoFit/>
          </a:bodyPr>
          <a:lstStyle/>
          <a:p>
            <a:r>
              <a:rPr kumimoji="1" lang="en-US" altLang="ja-JP" dirty="0"/>
              <a:t>S</a:t>
            </a:r>
            <a:r>
              <a:rPr kumimoji="1" lang="en-US" altLang="ja-JP" sz="1400" dirty="0"/>
              <a:t>3</a:t>
            </a:r>
            <a:endParaRPr kumimoji="1" lang="ja-JP" altLang="en-US" sz="1400" dirty="0"/>
          </a:p>
        </p:txBody>
      </p:sp>
      <p:sp>
        <p:nvSpPr>
          <p:cNvPr id="12" name="テキスト ボックス 11">
            <a:extLst>
              <a:ext uri="{FF2B5EF4-FFF2-40B4-BE49-F238E27FC236}">
                <a16:creationId xmlns:a16="http://schemas.microsoft.com/office/drawing/2014/main" id="{B5D8EDE2-632E-4979-924E-567E85F8DF29}"/>
              </a:ext>
            </a:extLst>
          </p:cNvPr>
          <p:cNvSpPr txBox="1"/>
          <p:nvPr/>
        </p:nvSpPr>
        <p:spPr>
          <a:xfrm>
            <a:off x="4641740" y="3332257"/>
            <a:ext cx="383033" cy="369332"/>
          </a:xfrm>
          <a:prstGeom prst="rect">
            <a:avLst/>
          </a:prstGeom>
          <a:noFill/>
        </p:spPr>
        <p:txBody>
          <a:bodyPr wrap="square" rtlCol="0">
            <a:spAutoFit/>
          </a:bodyPr>
          <a:lstStyle/>
          <a:p>
            <a:r>
              <a:rPr kumimoji="1" lang="en-US" altLang="ja-JP" dirty="0"/>
              <a:t>D</a:t>
            </a:r>
            <a:endParaRPr kumimoji="1" lang="ja-JP" altLang="en-US" dirty="0"/>
          </a:p>
        </p:txBody>
      </p:sp>
      <p:sp>
        <p:nvSpPr>
          <p:cNvPr id="13" name="テキスト ボックス 12">
            <a:extLst>
              <a:ext uri="{FF2B5EF4-FFF2-40B4-BE49-F238E27FC236}">
                <a16:creationId xmlns:a16="http://schemas.microsoft.com/office/drawing/2014/main" id="{7C192176-E834-49AB-B9A0-03F488EA6FC4}"/>
              </a:ext>
            </a:extLst>
          </p:cNvPr>
          <p:cNvSpPr txBox="1"/>
          <p:nvPr/>
        </p:nvSpPr>
        <p:spPr>
          <a:xfrm>
            <a:off x="2744388" y="3260951"/>
            <a:ext cx="530645" cy="369332"/>
          </a:xfrm>
          <a:prstGeom prst="rect">
            <a:avLst/>
          </a:prstGeom>
          <a:noFill/>
        </p:spPr>
        <p:txBody>
          <a:bodyPr wrap="square" rtlCol="0">
            <a:spAutoFit/>
          </a:bodyPr>
          <a:lstStyle/>
          <a:p>
            <a:r>
              <a:rPr kumimoji="1" lang="en-US" altLang="ja-JP" dirty="0"/>
              <a:t>E*</a:t>
            </a:r>
            <a:endParaRPr kumimoji="1" lang="ja-JP" altLang="en-US" dirty="0"/>
          </a:p>
        </p:txBody>
      </p:sp>
      <p:cxnSp>
        <p:nvCxnSpPr>
          <p:cNvPr id="32" name="直線コネクタ 31">
            <a:extLst>
              <a:ext uri="{FF2B5EF4-FFF2-40B4-BE49-F238E27FC236}">
                <a16:creationId xmlns:a16="http://schemas.microsoft.com/office/drawing/2014/main" id="{3F9E3ABF-8000-45CA-96BA-DD8EF34B77AA}"/>
              </a:ext>
            </a:extLst>
          </p:cNvPr>
          <p:cNvCxnSpPr>
            <a:cxnSpLocks/>
          </p:cNvCxnSpPr>
          <p:nvPr/>
        </p:nvCxnSpPr>
        <p:spPr>
          <a:xfrm flipV="1">
            <a:off x="949568" y="1770738"/>
            <a:ext cx="2301075" cy="30487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ACA90037-3664-4B12-8E68-EEA026D12BB3}"/>
              </a:ext>
            </a:extLst>
          </p:cNvPr>
          <p:cNvSpPr txBox="1"/>
          <p:nvPr/>
        </p:nvSpPr>
        <p:spPr>
          <a:xfrm>
            <a:off x="3127961" y="2214575"/>
            <a:ext cx="399011" cy="369332"/>
          </a:xfrm>
          <a:prstGeom prst="rect">
            <a:avLst/>
          </a:prstGeom>
          <a:noFill/>
        </p:spPr>
        <p:txBody>
          <a:bodyPr wrap="square" rtlCol="0">
            <a:spAutoFit/>
          </a:bodyPr>
          <a:lstStyle/>
          <a:p>
            <a:r>
              <a:rPr kumimoji="1" lang="en-US" altLang="ja-JP" dirty="0"/>
              <a:t>t</a:t>
            </a:r>
            <a:endParaRPr kumimoji="1" lang="ja-JP" altLang="en-US" dirty="0"/>
          </a:p>
        </p:txBody>
      </p:sp>
      <p:sp>
        <p:nvSpPr>
          <p:cNvPr id="16" name="テキスト ボックス 15">
            <a:extLst>
              <a:ext uri="{FF2B5EF4-FFF2-40B4-BE49-F238E27FC236}">
                <a16:creationId xmlns:a16="http://schemas.microsoft.com/office/drawing/2014/main" id="{9235B9C1-5937-4E18-BC73-B2C48A356D02}"/>
              </a:ext>
            </a:extLst>
          </p:cNvPr>
          <p:cNvSpPr txBox="1"/>
          <p:nvPr/>
        </p:nvSpPr>
        <p:spPr>
          <a:xfrm>
            <a:off x="3147851" y="1412956"/>
            <a:ext cx="597467" cy="369332"/>
          </a:xfrm>
          <a:prstGeom prst="rect">
            <a:avLst/>
          </a:prstGeom>
          <a:noFill/>
        </p:spPr>
        <p:txBody>
          <a:bodyPr wrap="square" rtlCol="0">
            <a:spAutoFit/>
          </a:bodyPr>
          <a:lstStyle/>
          <a:p>
            <a:r>
              <a:rPr kumimoji="1" lang="en-US" altLang="ja-JP" dirty="0"/>
              <a:t>S</a:t>
            </a:r>
            <a:r>
              <a:rPr kumimoji="1" lang="en-US" altLang="ja-JP" sz="1400" dirty="0"/>
              <a:t>4</a:t>
            </a:r>
            <a:endParaRPr kumimoji="1" lang="ja-JP" altLang="en-US" sz="1400" dirty="0"/>
          </a:p>
        </p:txBody>
      </p:sp>
      <p:sp>
        <p:nvSpPr>
          <p:cNvPr id="25" name="テキスト ボックス 24">
            <a:extLst>
              <a:ext uri="{FF2B5EF4-FFF2-40B4-BE49-F238E27FC236}">
                <a16:creationId xmlns:a16="http://schemas.microsoft.com/office/drawing/2014/main" id="{29AE0DE2-3C90-42E5-8C5B-3EBFD956839C}"/>
              </a:ext>
            </a:extLst>
          </p:cNvPr>
          <p:cNvSpPr txBox="1"/>
          <p:nvPr/>
        </p:nvSpPr>
        <p:spPr>
          <a:xfrm>
            <a:off x="509633" y="2818391"/>
            <a:ext cx="385856" cy="369332"/>
          </a:xfrm>
          <a:prstGeom prst="rect">
            <a:avLst/>
          </a:prstGeom>
          <a:noFill/>
        </p:spPr>
        <p:txBody>
          <a:bodyPr wrap="square" rtlCol="0">
            <a:spAutoFit/>
          </a:bodyPr>
          <a:lstStyle/>
          <a:p>
            <a:r>
              <a:rPr kumimoji="1" lang="en-US" altLang="ja-JP" dirty="0"/>
              <a:t>P'</a:t>
            </a:r>
            <a:endParaRPr kumimoji="1" lang="ja-JP" altLang="en-US" dirty="0"/>
          </a:p>
        </p:txBody>
      </p:sp>
      <p:sp>
        <p:nvSpPr>
          <p:cNvPr id="26" name="テキスト ボックス 25">
            <a:extLst>
              <a:ext uri="{FF2B5EF4-FFF2-40B4-BE49-F238E27FC236}">
                <a16:creationId xmlns:a16="http://schemas.microsoft.com/office/drawing/2014/main" id="{10194593-D1F6-4313-BE86-37F9951F89A9}"/>
              </a:ext>
            </a:extLst>
          </p:cNvPr>
          <p:cNvSpPr txBox="1"/>
          <p:nvPr/>
        </p:nvSpPr>
        <p:spPr>
          <a:xfrm>
            <a:off x="509331" y="3091755"/>
            <a:ext cx="567173" cy="369332"/>
          </a:xfrm>
          <a:prstGeom prst="rect">
            <a:avLst/>
          </a:prstGeom>
          <a:noFill/>
        </p:spPr>
        <p:txBody>
          <a:bodyPr wrap="square" rtlCol="0">
            <a:spAutoFit/>
          </a:bodyPr>
          <a:lstStyle/>
          <a:p>
            <a:r>
              <a:rPr kumimoji="1" lang="en-US" altLang="ja-JP" dirty="0"/>
              <a:t>P*</a:t>
            </a:r>
            <a:endParaRPr kumimoji="1" lang="ja-JP" altLang="en-US" dirty="0"/>
          </a:p>
        </p:txBody>
      </p:sp>
      <p:sp>
        <p:nvSpPr>
          <p:cNvPr id="28" name="テキスト ボックス 27">
            <a:extLst>
              <a:ext uri="{FF2B5EF4-FFF2-40B4-BE49-F238E27FC236}">
                <a16:creationId xmlns:a16="http://schemas.microsoft.com/office/drawing/2014/main" id="{3CC45112-B94B-46D5-8D7A-CD285BF1A4D5}"/>
              </a:ext>
            </a:extLst>
          </p:cNvPr>
          <p:cNvSpPr txBox="1"/>
          <p:nvPr/>
        </p:nvSpPr>
        <p:spPr>
          <a:xfrm>
            <a:off x="483194" y="3780429"/>
            <a:ext cx="567173" cy="369332"/>
          </a:xfrm>
          <a:prstGeom prst="rect">
            <a:avLst/>
          </a:prstGeom>
          <a:noFill/>
        </p:spPr>
        <p:txBody>
          <a:bodyPr wrap="square" rtlCol="0">
            <a:spAutoFit/>
          </a:bodyPr>
          <a:lstStyle/>
          <a:p>
            <a:r>
              <a:rPr kumimoji="1" lang="en-US" altLang="ja-JP" dirty="0"/>
              <a:t>P''</a:t>
            </a:r>
            <a:endParaRPr kumimoji="1" lang="ja-JP" altLang="en-US" dirty="0"/>
          </a:p>
        </p:txBody>
      </p:sp>
      <p:sp>
        <p:nvSpPr>
          <p:cNvPr id="30" name="テキスト ボックス 29">
            <a:extLst>
              <a:ext uri="{FF2B5EF4-FFF2-40B4-BE49-F238E27FC236}">
                <a16:creationId xmlns:a16="http://schemas.microsoft.com/office/drawing/2014/main" id="{BC8A3B80-5950-4C69-8021-B2D00F6A7BEA}"/>
              </a:ext>
            </a:extLst>
          </p:cNvPr>
          <p:cNvSpPr txBox="1"/>
          <p:nvPr/>
        </p:nvSpPr>
        <p:spPr>
          <a:xfrm>
            <a:off x="510446" y="5407892"/>
            <a:ext cx="567173" cy="369332"/>
          </a:xfrm>
          <a:prstGeom prst="rect">
            <a:avLst/>
          </a:prstGeom>
          <a:noFill/>
        </p:spPr>
        <p:txBody>
          <a:bodyPr wrap="square" rtlCol="0">
            <a:spAutoFit/>
          </a:bodyPr>
          <a:lstStyle/>
          <a:p>
            <a:r>
              <a:rPr kumimoji="1" lang="en-US" altLang="ja-JP" dirty="0"/>
              <a:t>P'''</a:t>
            </a:r>
            <a:endParaRPr kumimoji="1" lang="ja-JP" altLang="en-US" dirty="0"/>
          </a:p>
        </p:txBody>
      </p:sp>
      <p:sp>
        <p:nvSpPr>
          <p:cNvPr id="35" name="テキスト ボックス 34">
            <a:extLst>
              <a:ext uri="{FF2B5EF4-FFF2-40B4-BE49-F238E27FC236}">
                <a16:creationId xmlns:a16="http://schemas.microsoft.com/office/drawing/2014/main" id="{B29C57A7-1684-43A6-9852-B0CE5C62A684}"/>
              </a:ext>
            </a:extLst>
          </p:cNvPr>
          <p:cNvSpPr txBox="1"/>
          <p:nvPr/>
        </p:nvSpPr>
        <p:spPr>
          <a:xfrm>
            <a:off x="2349860" y="3759629"/>
            <a:ext cx="504406" cy="369332"/>
          </a:xfrm>
          <a:prstGeom prst="rect">
            <a:avLst/>
          </a:prstGeom>
          <a:noFill/>
        </p:spPr>
        <p:txBody>
          <a:bodyPr wrap="square" rtlCol="0">
            <a:spAutoFit/>
          </a:bodyPr>
          <a:lstStyle/>
          <a:p>
            <a:r>
              <a:rPr kumimoji="1" lang="en-US" altLang="ja-JP" dirty="0"/>
              <a:t>S'</a:t>
            </a:r>
            <a:endParaRPr kumimoji="1" lang="ja-JP" altLang="en-US" dirty="0"/>
          </a:p>
        </p:txBody>
      </p:sp>
      <p:sp>
        <p:nvSpPr>
          <p:cNvPr id="36" name="テキスト ボックス 35">
            <a:extLst>
              <a:ext uri="{FF2B5EF4-FFF2-40B4-BE49-F238E27FC236}">
                <a16:creationId xmlns:a16="http://schemas.microsoft.com/office/drawing/2014/main" id="{88C30E9E-C046-42EB-B275-EB1129812453}"/>
              </a:ext>
            </a:extLst>
          </p:cNvPr>
          <p:cNvSpPr txBox="1"/>
          <p:nvPr/>
        </p:nvSpPr>
        <p:spPr>
          <a:xfrm>
            <a:off x="2117801" y="2562930"/>
            <a:ext cx="454243" cy="369332"/>
          </a:xfrm>
          <a:prstGeom prst="rect">
            <a:avLst/>
          </a:prstGeom>
          <a:noFill/>
        </p:spPr>
        <p:txBody>
          <a:bodyPr wrap="square" rtlCol="0">
            <a:spAutoFit/>
          </a:bodyPr>
          <a:lstStyle/>
          <a:p>
            <a:r>
              <a:rPr kumimoji="1" lang="en-US" altLang="ja-JP" dirty="0"/>
              <a:t>E'</a:t>
            </a:r>
            <a:endParaRPr kumimoji="1" lang="ja-JP" altLang="en-US" dirty="0"/>
          </a:p>
        </p:txBody>
      </p:sp>
    </p:spTree>
    <p:extLst>
      <p:ext uri="{BB962C8B-B14F-4D97-AF65-F5344CB8AC3E}">
        <p14:creationId xmlns:p14="http://schemas.microsoft.com/office/powerpoint/2010/main" val="171131470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1436</TotalTime>
  <Words>2103</Words>
  <Application>Microsoft Office PowerPoint</Application>
  <PresentationFormat>ワイド画面</PresentationFormat>
  <Paragraphs>201</Paragraphs>
  <Slides>13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13</vt:i4>
      </vt:variant>
    </vt:vector>
  </HeadingPairs>
  <TitlesOfParts>
    <vt:vector size="22" baseType="lpstr">
      <vt:lpstr>Arial</vt:lpstr>
      <vt:lpstr>Bookman Old Style</vt:lpstr>
      <vt:lpstr>Calibri</vt:lpstr>
      <vt:lpstr>Century</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181</cp:revision>
  <dcterms:created xsi:type="dcterms:W3CDTF">2020-09-16T10:34:15Z</dcterms:created>
  <dcterms:modified xsi:type="dcterms:W3CDTF">2024-09-30T01:18:48Z</dcterms:modified>
</cp:coreProperties>
</file>