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9" r:id="rId2"/>
  </p:sldMasterIdLst>
  <p:notesMasterIdLst>
    <p:notesMasterId r:id="rId16"/>
  </p:notesMasterIdLst>
  <p:sldIdLst>
    <p:sldId id="256" r:id="rId3"/>
    <p:sldId id="280" r:id="rId4"/>
    <p:sldId id="281" r:id="rId5"/>
    <p:sldId id="284" r:id="rId6"/>
    <p:sldId id="296" r:id="rId7"/>
    <p:sldId id="285" r:id="rId8"/>
    <p:sldId id="286" r:id="rId9"/>
    <p:sldId id="287" r:id="rId10"/>
    <p:sldId id="288" r:id="rId11"/>
    <p:sldId id="289" r:id="rId12"/>
    <p:sldId id="290" r:id="rId13"/>
    <p:sldId id="291" r:id="rId14"/>
    <p:sldId id="292"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57" y="5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a:t>経済学</a:t>
          </a:r>
          <a:r>
            <a:rPr kumimoji="1" lang="ja-JP" altLang="en-US"/>
            <a:t>（入門）</a:t>
          </a:r>
          <a:r>
            <a:rPr kumimoji="1" lang="en-US" altLang="ja-JP"/>
            <a:t>-</a:t>
          </a:r>
          <a:r>
            <a:rPr kumimoji="1" lang="en-US" altLang="ja-JP" dirty="0"/>
            <a:t>08</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37156"/>
          <a:ext cx="7512005" cy="213759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40030" tIns="240030" rIns="240030" bIns="240030" numCol="1" spcCol="1270" anchor="ctr" anchorCtr="0">
          <a:noAutofit/>
        </a:bodyPr>
        <a:lstStyle/>
        <a:p>
          <a:pPr marL="0" lvl="0" indent="0" algn="ctr" defTabSz="2800350" rtl="0">
            <a:lnSpc>
              <a:spcPct val="90000"/>
            </a:lnSpc>
            <a:spcBef>
              <a:spcPct val="0"/>
            </a:spcBef>
            <a:spcAft>
              <a:spcPct val="35000"/>
            </a:spcAft>
            <a:buNone/>
          </a:pPr>
          <a:r>
            <a:rPr kumimoji="1" lang="ja-JP" sz="6300" kern="1200"/>
            <a:t>経済学</a:t>
          </a:r>
          <a:r>
            <a:rPr kumimoji="1" lang="ja-JP" altLang="en-US" sz="6300" kern="1200"/>
            <a:t>（入門）</a:t>
          </a:r>
          <a:r>
            <a:rPr kumimoji="1" lang="en-US" altLang="ja-JP" sz="6300" kern="1200"/>
            <a:t>-</a:t>
          </a:r>
          <a:r>
            <a:rPr kumimoji="1" lang="en-US" altLang="ja-JP" sz="6300" kern="1200" dirty="0"/>
            <a:t>08</a:t>
          </a:r>
          <a:endParaRPr lang="ja-JP" sz="6300" kern="1200" dirty="0"/>
        </a:p>
      </dsp:txBody>
      <dsp:txXfrm>
        <a:off x="104349" y="541505"/>
        <a:ext cx="7303307" cy="192889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2024/9/30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8FFAE3-F923-452E-BBE0-2CD2ED8BDA10}"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09105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A1E0B-35AB-47A4-99AD-794E46F099B4}"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1064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7D6AABFA-1638-44B9-AE32-036B1900D6A5}" type="datetime1">
              <a:rPr kumimoji="1" lang="ja-JP" altLang="en-US" smtClean="0"/>
              <a:t>2024/9/30</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37710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C7D11A-3FA3-4F61-B63C-09F0A2F5D937}" type="datetime1">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84624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7E8E30-EC50-42F2-951F-71BB45957309}" type="datetime1">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25494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2D042-D9F9-4298-9770-5CA5AC2AFA78}" type="datetime1">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82005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B7692-8FAC-4ECD-9F1F-EC34A9DE1A6D}" type="datetime1">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426817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C0889-2758-44C7-9A24-298FC6272E35}" type="datetime1">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94579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402190-2790-4DA4-A532-56D21B4A903E}" type="datetime1">
              <a:rPr kumimoji="1" lang="ja-JP" altLang="en-US" smtClean="0"/>
              <a:t>2024/9/30</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757293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80DE22-8557-4299-9A64-76FD991682B5}"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435987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077CAC-BBBD-4204-AE21-4F53840333C0}"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71839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3.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30D468EA-647E-402E-B2A3-FF64D295CD42}" type="datetime1">
              <a:rPr kumimoji="1" lang="ja-JP" altLang="en-US" smtClean="0"/>
              <a:t>2024/9/30</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51349315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2200748999"/>
              </p:ext>
            </p:extLst>
          </p:nvPr>
        </p:nvGraphicFramePr>
        <p:xfrm>
          <a:off x="1832291" y="1119776"/>
          <a:ext cx="7512005"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488473"/>
            <a:ext cx="4158932" cy="1495768"/>
          </a:xfrm>
        </p:spPr>
        <p:txBody>
          <a:bodyPr>
            <a:normAutofit/>
          </a:bodyPr>
          <a:lstStyle/>
          <a:p>
            <a:r>
              <a:rPr kumimoji="1" lang="ja-JP" altLang="en-US" sz="2800" dirty="0"/>
              <a:t>講義資料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練習問題</a:t>
            </a:r>
            <a:r>
              <a:rPr lang="en-US" altLang="ja-JP" sz="2400" dirty="0">
                <a:solidFill>
                  <a:prstClr val="black"/>
                </a:solidFill>
                <a:latin typeface="Bookman Old Style" panose="02050604050505020204"/>
                <a:ea typeface="HG明朝E" panose="02020909000000000000" pitchFamily="17" charset="-128"/>
              </a:rPr>
              <a:t>〕</a:t>
            </a:r>
            <a:endParaRPr lang="ja-JP" altLang="en-US" sz="2400" dirty="0">
              <a:solidFill>
                <a:prstClr val="black"/>
              </a:solidFill>
              <a:latin typeface="Bookman Old Style" panose="02050604050505020204"/>
              <a:ea typeface="HG明朝E" panose="02020909000000000000" pitchFamily="17" charset="-128"/>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だんだんややこしくなってきたので、以下、復習のための練習問題をやってみよう。</a:t>
            </a:r>
          </a:p>
          <a:p>
            <a:pPr lvl="0" defTabSz="457200">
              <a:defRPr/>
            </a:pPr>
            <a:endParaRPr lang="ja-JP" altLang="en-US" sz="2400" dirty="0">
              <a:solidFill>
                <a:prstClr val="black"/>
              </a:solidFill>
            </a:endParaRPr>
          </a:p>
          <a:p>
            <a:pPr lvl="0" defTabSz="457200">
              <a:defRPr/>
            </a:pPr>
            <a:r>
              <a:rPr lang="ja-JP" altLang="en-US" sz="2400" dirty="0">
                <a:solidFill>
                  <a:prstClr val="black"/>
                </a:solidFill>
              </a:rPr>
              <a:t>①あなたは、検定試験</a:t>
            </a:r>
            <a:r>
              <a:rPr lang="en-US" altLang="ja-JP" sz="2400" dirty="0">
                <a:solidFill>
                  <a:prstClr val="black"/>
                </a:solidFill>
              </a:rPr>
              <a:t>A</a:t>
            </a:r>
            <a:r>
              <a:rPr lang="ja-JP" altLang="en-US" sz="2400" dirty="0">
                <a:solidFill>
                  <a:prstClr val="black"/>
                </a:solidFill>
              </a:rPr>
              <a:t>と検定試験</a:t>
            </a:r>
            <a:r>
              <a:rPr lang="en-US" altLang="ja-JP" sz="2400" dirty="0">
                <a:solidFill>
                  <a:prstClr val="black"/>
                </a:solidFill>
              </a:rPr>
              <a:t>B</a:t>
            </a:r>
            <a:r>
              <a:rPr lang="ja-JP" altLang="en-US" sz="2400" dirty="0">
                <a:solidFill>
                  <a:prstClr val="black"/>
                </a:solidFill>
              </a:rPr>
              <a:t>の試験を受けることになった。試験までに使える時間は</a:t>
            </a:r>
            <a:r>
              <a:rPr lang="en-US" altLang="ja-JP" sz="2400" dirty="0">
                <a:solidFill>
                  <a:prstClr val="black"/>
                </a:solidFill>
              </a:rPr>
              <a:t>20</a:t>
            </a:r>
            <a:r>
              <a:rPr lang="ja-JP" altLang="en-US" sz="2400" dirty="0">
                <a:solidFill>
                  <a:prstClr val="black"/>
                </a:solidFill>
              </a:rPr>
              <a:t>時間とする。あなたは</a:t>
            </a:r>
            <a:r>
              <a:rPr lang="en-US" altLang="ja-JP" sz="2400" dirty="0">
                <a:solidFill>
                  <a:prstClr val="black"/>
                </a:solidFill>
              </a:rPr>
              <a:t>A</a:t>
            </a:r>
            <a:r>
              <a:rPr lang="ja-JP" altLang="en-US" sz="2400" dirty="0">
                <a:solidFill>
                  <a:prstClr val="black"/>
                </a:solidFill>
              </a:rPr>
              <a:t>については</a:t>
            </a:r>
            <a:r>
              <a:rPr lang="en-US" altLang="ja-JP" sz="2400" dirty="0">
                <a:solidFill>
                  <a:prstClr val="black"/>
                </a:solidFill>
              </a:rPr>
              <a:t>1</a:t>
            </a:r>
            <a:r>
              <a:rPr lang="ja-JP" altLang="en-US" sz="2400" dirty="0">
                <a:solidFill>
                  <a:prstClr val="black"/>
                </a:solidFill>
              </a:rPr>
              <a:t>時間にドリルを</a:t>
            </a:r>
            <a:r>
              <a:rPr lang="en-US" altLang="ja-JP" sz="2400" dirty="0">
                <a:solidFill>
                  <a:prstClr val="black"/>
                </a:solidFill>
              </a:rPr>
              <a:t>8</a:t>
            </a:r>
            <a:r>
              <a:rPr lang="ja-JP" altLang="en-US" sz="2400" dirty="0">
                <a:solidFill>
                  <a:prstClr val="black"/>
                </a:solidFill>
              </a:rPr>
              <a:t>ページ解いて理解でき、</a:t>
            </a:r>
            <a:r>
              <a:rPr lang="en-US" altLang="ja-JP" sz="2400" dirty="0">
                <a:solidFill>
                  <a:prstClr val="black"/>
                </a:solidFill>
              </a:rPr>
              <a:t>B</a:t>
            </a:r>
            <a:r>
              <a:rPr lang="ja-JP" altLang="en-US" sz="2400" dirty="0">
                <a:solidFill>
                  <a:prstClr val="black"/>
                </a:solidFill>
              </a:rPr>
              <a:t>については</a:t>
            </a:r>
            <a:r>
              <a:rPr lang="en-US" altLang="ja-JP" sz="2400" dirty="0">
                <a:solidFill>
                  <a:prstClr val="black"/>
                </a:solidFill>
              </a:rPr>
              <a:t>1</a:t>
            </a:r>
            <a:r>
              <a:rPr lang="ja-JP" altLang="en-US" sz="2400" dirty="0">
                <a:solidFill>
                  <a:prstClr val="black"/>
                </a:solidFill>
              </a:rPr>
              <a:t>時間にドリルを</a:t>
            </a:r>
            <a:r>
              <a:rPr lang="en-US" altLang="ja-JP" sz="2400" dirty="0">
                <a:solidFill>
                  <a:prstClr val="black"/>
                </a:solidFill>
              </a:rPr>
              <a:t>20</a:t>
            </a:r>
            <a:r>
              <a:rPr lang="ja-JP" altLang="en-US" sz="2400" dirty="0">
                <a:solidFill>
                  <a:prstClr val="black"/>
                </a:solidFill>
              </a:rPr>
              <a:t>ページ解いて理解できると仮定する。あなたが、</a:t>
            </a:r>
            <a:r>
              <a:rPr lang="en-US" altLang="ja-JP" sz="2400" dirty="0">
                <a:solidFill>
                  <a:prstClr val="black"/>
                </a:solidFill>
              </a:rPr>
              <a:t>B</a:t>
            </a:r>
            <a:r>
              <a:rPr lang="ja-JP" altLang="en-US" sz="2400" dirty="0">
                <a:solidFill>
                  <a:prstClr val="black"/>
                </a:solidFill>
              </a:rPr>
              <a:t>を</a:t>
            </a:r>
            <a:r>
              <a:rPr lang="en-US" altLang="ja-JP" sz="2400" dirty="0">
                <a:solidFill>
                  <a:prstClr val="black"/>
                </a:solidFill>
              </a:rPr>
              <a:t>40</a:t>
            </a:r>
            <a:r>
              <a:rPr lang="ja-JP" altLang="en-US" sz="2400" dirty="0">
                <a:solidFill>
                  <a:prstClr val="black"/>
                </a:solidFill>
              </a:rPr>
              <a:t>ページ勉強することの機会費用を簡潔に表しなさい（小川・家盛、</a:t>
            </a:r>
            <a:r>
              <a:rPr lang="en-US" altLang="ja-JP" sz="2400" dirty="0">
                <a:solidFill>
                  <a:prstClr val="black"/>
                </a:solidFill>
              </a:rPr>
              <a:t>2016</a:t>
            </a:r>
            <a:r>
              <a:rPr lang="ja-JP" altLang="en-US" sz="2400" dirty="0">
                <a:solidFill>
                  <a:prstClr val="black"/>
                </a:solidFill>
              </a:rPr>
              <a:t>、</a:t>
            </a:r>
            <a:r>
              <a:rPr lang="en-US" altLang="ja-JP" sz="2400" dirty="0">
                <a:solidFill>
                  <a:prstClr val="black"/>
                </a:solidFill>
              </a:rPr>
              <a:t>29</a:t>
            </a:r>
            <a:r>
              <a:rPr lang="ja-JP" altLang="en-US" sz="2400" dirty="0">
                <a:solidFill>
                  <a:prstClr val="black"/>
                </a:solidFill>
              </a:rPr>
              <a:t>頁を参考に作成）。</a:t>
            </a:r>
          </a:p>
          <a:p>
            <a:pPr lvl="0" defTabSz="457200">
              <a:defRPr/>
            </a:pPr>
            <a:endParaRPr lang="ja-JP" altLang="en-US" sz="2400" dirty="0">
              <a:solidFill>
                <a:prstClr val="black"/>
              </a:solidFill>
            </a:endParaRPr>
          </a:p>
          <a:p>
            <a:pPr lvl="0" defTabSz="457200">
              <a:defRPr/>
            </a:pPr>
            <a:r>
              <a:rPr lang="en-US" altLang="ja-JP" sz="2400" dirty="0">
                <a:solidFill>
                  <a:prstClr val="black"/>
                </a:solidFill>
              </a:rPr>
              <a:t>※</a:t>
            </a:r>
            <a:r>
              <a:rPr lang="ja-JP" altLang="en-US" sz="2400" dirty="0">
                <a:solidFill>
                  <a:prstClr val="black"/>
                </a:solidFill>
              </a:rPr>
              <a:t>次のスライドで解説。　　　　　　　　　　　</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ja-JP" altLang="en-US"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21391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解説</a:t>
            </a:r>
            <a:r>
              <a:rPr lang="en-US" altLang="ja-JP" sz="2400" dirty="0">
                <a:solidFill>
                  <a:prstClr val="black"/>
                </a:solidFill>
                <a:latin typeface="Bookman Old Style" panose="02050604050505020204"/>
                <a:ea typeface="HG明朝E" panose="02020909000000000000" pitchFamily="17" charset="-128"/>
              </a:rPr>
              <a:t>〕</a:t>
            </a:r>
            <a:endParaRPr lang="ja-JP" altLang="en-US"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機会費用とは、何かを選択するために何かを諦めた（選択しなかった）場合、その諦めた方の数量</a:t>
            </a:r>
            <a:r>
              <a:rPr lang="ja-JP" altLang="en-US" sz="2400" dirty="0">
                <a:solidFill>
                  <a:prstClr val="black"/>
                </a:solidFill>
                <a:latin typeface="Bookman Old Style" panose="02050604050505020204"/>
                <a:ea typeface="HG明朝E" panose="02020909000000000000" pitchFamily="17" charset="-128"/>
              </a:rPr>
              <a:t>・</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効用でもって、選択した方の費用として説明しようとする考え方。</a:t>
            </a: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lang="en-US" altLang="ja-JP" sz="2400" dirty="0">
                <a:solidFill>
                  <a:prstClr val="black"/>
                </a:solidFill>
                <a:latin typeface="Bookman Old Style" panose="02050604050505020204"/>
                <a:ea typeface="HG明朝E" panose="02020909000000000000" pitchFamily="17" charset="-128"/>
              </a:rPr>
              <a:t>B</a:t>
            </a:r>
            <a:r>
              <a:rPr lang="ja-JP" altLang="en-US" sz="2400" dirty="0">
                <a:solidFill>
                  <a:prstClr val="black"/>
                </a:solidFill>
                <a:latin typeface="Bookman Old Style" panose="02050604050505020204"/>
                <a:ea typeface="HG明朝E" panose="02020909000000000000" pitchFamily="17" charset="-128"/>
              </a:rPr>
              <a:t>のドリルを</a:t>
            </a:r>
            <a:r>
              <a:rPr lang="en-US" altLang="ja-JP" sz="2400" dirty="0">
                <a:solidFill>
                  <a:prstClr val="black"/>
                </a:solidFill>
                <a:latin typeface="Bookman Old Style" panose="02050604050505020204"/>
                <a:ea typeface="HG明朝E" panose="02020909000000000000" pitchFamily="17" charset="-128"/>
              </a:rPr>
              <a:t>40</a:t>
            </a:r>
            <a:r>
              <a:rPr lang="ja-JP" altLang="en-US" sz="2400" dirty="0">
                <a:solidFill>
                  <a:prstClr val="black"/>
                </a:solidFill>
                <a:latin typeface="Bookman Old Style" panose="02050604050505020204"/>
                <a:ea typeface="HG明朝E" panose="02020909000000000000" pitchFamily="17" charset="-128"/>
              </a:rPr>
              <a:t>ページ勉強することを選択したということは、</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時間をそこに使ったということ。これを</a:t>
            </a:r>
            <a:r>
              <a:rPr lang="en-US" altLang="ja-JP" sz="2400" dirty="0">
                <a:solidFill>
                  <a:prstClr val="black"/>
                </a:solidFill>
                <a:latin typeface="Bookman Old Style" panose="02050604050505020204"/>
                <a:ea typeface="HG明朝E" panose="02020909000000000000" pitchFamily="17" charset="-128"/>
              </a:rPr>
              <a:t>A</a:t>
            </a:r>
            <a:r>
              <a:rPr lang="ja-JP" altLang="en-US" sz="2400" dirty="0">
                <a:solidFill>
                  <a:prstClr val="black"/>
                </a:solidFill>
                <a:latin typeface="Bookman Old Style" panose="02050604050505020204"/>
                <a:ea typeface="HG明朝E" panose="02020909000000000000" pitchFamily="17" charset="-128"/>
              </a:rPr>
              <a:t>にもし使っていたら、</a:t>
            </a:r>
            <a:r>
              <a:rPr lang="en-US" altLang="ja-JP" sz="2400" dirty="0">
                <a:solidFill>
                  <a:prstClr val="black"/>
                </a:solidFill>
                <a:latin typeface="Bookman Old Style" panose="02050604050505020204"/>
                <a:ea typeface="HG明朝E" panose="02020909000000000000" pitchFamily="17" charset="-128"/>
              </a:rPr>
              <a:t>A</a:t>
            </a:r>
            <a:r>
              <a:rPr lang="ja-JP" altLang="en-US" sz="2400" dirty="0">
                <a:solidFill>
                  <a:prstClr val="black"/>
                </a:solidFill>
                <a:latin typeface="Bookman Old Style" panose="02050604050505020204"/>
                <a:ea typeface="HG明朝E" panose="02020909000000000000" pitchFamily="17" charset="-128"/>
              </a:rPr>
              <a:t>を</a:t>
            </a:r>
            <a:r>
              <a:rPr lang="en-US" altLang="ja-JP" sz="2400" dirty="0">
                <a:solidFill>
                  <a:prstClr val="black"/>
                </a:solidFill>
                <a:latin typeface="Bookman Old Style" panose="02050604050505020204"/>
                <a:ea typeface="HG明朝E" panose="02020909000000000000" pitchFamily="17" charset="-128"/>
              </a:rPr>
              <a:t>16</a:t>
            </a:r>
            <a:r>
              <a:rPr lang="ja-JP" altLang="en-US" sz="2400" dirty="0">
                <a:solidFill>
                  <a:prstClr val="black"/>
                </a:solidFill>
                <a:latin typeface="Bookman Old Style" panose="02050604050505020204"/>
                <a:ea typeface="HG明朝E" panose="02020909000000000000" pitchFamily="17" charset="-128"/>
              </a:rPr>
              <a:t>ページ勉強できたわけだから、答えは</a:t>
            </a:r>
            <a:r>
              <a:rPr lang="ja-JP" altLang="en-US" sz="2400" dirty="0">
                <a:solidFill>
                  <a:srgbClr val="FF0000"/>
                </a:solidFill>
                <a:latin typeface="Bookman Old Style" panose="02050604050505020204"/>
                <a:ea typeface="HG明朝E" panose="02020909000000000000" pitchFamily="17" charset="-128"/>
              </a:rPr>
              <a:t>「</a:t>
            </a:r>
            <a:r>
              <a:rPr lang="en-US" altLang="ja-JP" sz="2400" dirty="0">
                <a:solidFill>
                  <a:srgbClr val="FF0000"/>
                </a:solidFill>
                <a:latin typeface="Bookman Old Style" panose="02050604050505020204"/>
                <a:ea typeface="HG明朝E" panose="02020909000000000000" pitchFamily="17" charset="-128"/>
              </a:rPr>
              <a:t>A</a:t>
            </a:r>
            <a:r>
              <a:rPr lang="ja-JP" altLang="en-US" sz="2400" dirty="0">
                <a:solidFill>
                  <a:srgbClr val="FF0000"/>
                </a:solidFill>
                <a:latin typeface="Bookman Old Style" panose="02050604050505020204"/>
                <a:ea typeface="HG明朝E" panose="02020909000000000000" pitchFamily="17" charset="-128"/>
              </a:rPr>
              <a:t>を</a:t>
            </a:r>
            <a:r>
              <a:rPr lang="en-US" altLang="ja-JP" sz="2400" dirty="0">
                <a:solidFill>
                  <a:srgbClr val="FF0000"/>
                </a:solidFill>
                <a:latin typeface="Bookman Old Style" panose="02050604050505020204"/>
                <a:ea typeface="HG明朝E" panose="02020909000000000000" pitchFamily="17" charset="-128"/>
              </a:rPr>
              <a:t>16</a:t>
            </a:r>
            <a:r>
              <a:rPr lang="ja-JP" altLang="en-US" sz="2400" dirty="0">
                <a:solidFill>
                  <a:srgbClr val="FF0000"/>
                </a:solidFill>
                <a:latin typeface="Bookman Old Style" panose="02050604050505020204"/>
                <a:ea typeface="HG明朝E" panose="02020909000000000000" pitchFamily="17" charset="-128"/>
              </a:rPr>
              <a:t>ページ」</a:t>
            </a:r>
            <a:r>
              <a:rPr lang="ja-JP" altLang="en-US" sz="2400" dirty="0">
                <a:solidFill>
                  <a:prstClr val="black"/>
                </a:solidFill>
                <a:latin typeface="Bookman Old Style" panose="02050604050505020204"/>
                <a:ea typeface="HG明朝E" panose="02020909000000000000" pitchFamily="17" charset="-128"/>
              </a:rPr>
              <a:t>ということになる。</a:t>
            </a:r>
          </a:p>
          <a:p>
            <a:pPr marR="0" lvl="0" algn="l" defTabSz="457200" rtl="0" eaLnBrk="1" fontAlgn="auto" latinLnBrk="0" hangingPunct="1">
              <a:lnSpc>
                <a:spcPct val="100000"/>
              </a:lnSpc>
              <a:spcBef>
                <a:spcPts val="0"/>
              </a:spcBef>
              <a:spcAft>
                <a:spcPts val="0"/>
              </a:spcAft>
              <a:buClrTx/>
              <a:buSzTx/>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答えとして、</a:t>
            </a:r>
            <a:r>
              <a:rPr lang="ja-JP" altLang="en-US" sz="2400" dirty="0">
                <a:solidFill>
                  <a:prstClr val="black"/>
                </a:solidFill>
                <a:latin typeface="Bookman Old Style" panose="02050604050505020204"/>
                <a:ea typeface="HG明朝E" panose="02020909000000000000" pitchFamily="17" charset="-128"/>
              </a:rPr>
              <a:t>「</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時間」とか「</a:t>
            </a:r>
            <a:r>
              <a:rPr lang="en-US" altLang="ja-JP" sz="2400" dirty="0">
                <a:solidFill>
                  <a:prstClr val="black"/>
                </a:solidFill>
                <a:latin typeface="Bookman Old Style" panose="02050604050505020204"/>
                <a:ea typeface="HG明朝E" panose="02020909000000000000" pitchFamily="17" charset="-128"/>
              </a:rPr>
              <a:t>2</a:t>
            </a:r>
            <a:r>
              <a:rPr lang="ja-JP" altLang="en-US" sz="2400" dirty="0">
                <a:solidFill>
                  <a:prstClr val="black"/>
                </a:solidFill>
                <a:latin typeface="Bookman Old Style" panose="02050604050505020204"/>
                <a:ea typeface="HG明朝E" panose="02020909000000000000" pitchFamily="17" charset="-128"/>
              </a:rPr>
              <a:t>時間で勉強でるき</a:t>
            </a:r>
            <a:r>
              <a:rPr lang="en-US" altLang="ja-JP" sz="2400" dirty="0">
                <a:solidFill>
                  <a:prstClr val="black"/>
                </a:solidFill>
                <a:latin typeface="Bookman Old Style" panose="02050604050505020204"/>
                <a:ea typeface="HG明朝E" panose="02020909000000000000" pitchFamily="17" charset="-128"/>
              </a:rPr>
              <a:t>A</a:t>
            </a:r>
            <a:r>
              <a:rPr lang="ja-JP" altLang="en-US" sz="2400" dirty="0">
                <a:solidFill>
                  <a:prstClr val="black"/>
                </a:solidFill>
                <a:latin typeface="Bookman Old Style" panose="02050604050505020204"/>
                <a:ea typeface="HG明朝E" panose="02020909000000000000" pitchFamily="17" charset="-128"/>
              </a:rPr>
              <a:t>のページ数」と答えるのは、解答として不十分。</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016997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922820"/>
            <a:ext cx="11520134" cy="5230167"/>
          </a:xfrm>
          <a:prstGeom prst="rect">
            <a:avLst/>
          </a:prstGeom>
          <a:noFill/>
        </p:spPr>
        <p:txBody>
          <a:bodyPr wrap="square" rtlCol="0">
            <a:noAutofit/>
          </a:bodyPr>
          <a:lstStyle/>
          <a:p>
            <a:pPr lvl="0" defTabSz="457200">
              <a:defRPr/>
            </a:pPr>
            <a:r>
              <a:rPr lang="ja-JP" altLang="en-US" sz="2400" dirty="0">
                <a:solidFill>
                  <a:prstClr val="black"/>
                </a:solidFill>
              </a:rPr>
              <a:t>② 下の表は、</a:t>
            </a:r>
            <a:r>
              <a:rPr lang="ja-JP" altLang="en-US" sz="2400">
                <a:solidFill>
                  <a:prstClr val="black"/>
                </a:solidFill>
              </a:rPr>
              <a:t>医療サービスへの需要</a:t>
            </a:r>
            <a:r>
              <a:rPr lang="ja-JP" altLang="en-US" sz="2400" dirty="0">
                <a:solidFill>
                  <a:prstClr val="black"/>
                </a:solidFill>
              </a:rPr>
              <a:t>の価格に対する弾力性（推計値。絶対値）である。</a:t>
            </a:r>
            <a:r>
              <a:rPr lang="en-US" altLang="ja-JP" sz="2400" dirty="0">
                <a:solidFill>
                  <a:prstClr val="black"/>
                </a:solidFill>
              </a:rPr>
              <a:t>(1)</a:t>
            </a:r>
            <a:r>
              <a:rPr lang="ja-JP" altLang="en-US" sz="2400" dirty="0">
                <a:solidFill>
                  <a:prstClr val="black"/>
                </a:solidFill>
              </a:rPr>
              <a:t>、</a:t>
            </a:r>
            <a:r>
              <a:rPr lang="en-US" altLang="ja-JP" sz="2400" dirty="0">
                <a:solidFill>
                  <a:prstClr val="black"/>
                </a:solidFill>
              </a:rPr>
              <a:t>(2)</a:t>
            </a:r>
            <a:r>
              <a:rPr lang="ja-JP" altLang="en-US" sz="2400" dirty="0">
                <a:solidFill>
                  <a:prstClr val="black"/>
                </a:solidFill>
              </a:rPr>
              <a:t>、</a:t>
            </a:r>
            <a:r>
              <a:rPr lang="en-US" altLang="ja-JP" sz="2400" dirty="0">
                <a:solidFill>
                  <a:prstClr val="black"/>
                </a:solidFill>
              </a:rPr>
              <a:t>(3) </a:t>
            </a:r>
            <a:r>
              <a:rPr lang="ja-JP" altLang="en-US" sz="2400" dirty="0">
                <a:solidFill>
                  <a:prstClr val="black"/>
                </a:solidFill>
              </a:rPr>
              <a:t>に入る数値は選択肢</a:t>
            </a:r>
            <a:r>
              <a:rPr lang="en-US" altLang="ja-JP" sz="2400" dirty="0">
                <a:solidFill>
                  <a:prstClr val="black"/>
                </a:solidFill>
              </a:rPr>
              <a:t>A</a:t>
            </a:r>
            <a:r>
              <a:rPr lang="ja-JP" altLang="en-US" sz="2400" dirty="0">
                <a:solidFill>
                  <a:prstClr val="black"/>
                </a:solidFill>
              </a:rPr>
              <a:t>、</a:t>
            </a:r>
            <a:r>
              <a:rPr lang="en-US" altLang="ja-JP" sz="2400" dirty="0">
                <a:solidFill>
                  <a:prstClr val="black"/>
                </a:solidFill>
              </a:rPr>
              <a:t>B</a:t>
            </a:r>
            <a:r>
              <a:rPr lang="ja-JP" altLang="en-US" sz="2400" dirty="0">
                <a:solidFill>
                  <a:prstClr val="black"/>
                </a:solidFill>
              </a:rPr>
              <a:t>、</a:t>
            </a:r>
            <a:r>
              <a:rPr lang="en-US" altLang="ja-JP" sz="2400" dirty="0">
                <a:solidFill>
                  <a:prstClr val="black"/>
                </a:solidFill>
              </a:rPr>
              <a:t>C</a:t>
            </a:r>
            <a:r>
              <a:rPr lang="ja-JP" altLang="en-US" sz="2400" dirty="0">
                <a:solidFill>
                  <a:prstClr val="black"/>
                </a:solidFill>
              </a:rPr>
              <a:t>のどれか。アルファベットで解答しなさい。ただし、病気になっても病院に行かずに我慢する傾向は、成人男子、成人女子、高齢者の順に強いと仮定する。</a:t>
            </a:r>
          </a:p>
          <a:p>
            <a:pPr lvl="0" defTabSz="457200">
              <a:defRPr/>
            </a:pPr>
            <a:endParaRPr lang="ja-JP" altLang="en-US" sz="2400" dirty="0">
              <a:solidFill>
                <a:prstClr val="black"/>
              </a:solidFill>
            </a:endParaRPr>
          </a:p>
          <a:p>
            <a:pPr lvl="0" defTabSz="457200">
              <a:defRPr/>
            </a:pPr>
            <a:endParaRPr lang="ja-JP" altLang="en-US" sz="2400" dirty="0">
              <a:solidFill>
                <a:prstClr val="black"/>
              </a:solidFill>
            </a:endParaRPr>
          </a:p>
          <a:p>
            <a:pPr lvl="0" defTabSz="457200">
              <a:defRPr/>
            </a:pPr>
            <a:endParaRPr lang="ja-JP" altLang="en-US" sz="2400" dirty="0">
              <a:solidFill>
                <a:prstClr val="black"/>
              </a:solidFill>
            </a:endParaRPr>
          </a:p>
          <a:p>
            <a:pPr lvl="0" defTabSz="457200">
              <a:defRPr/>
            </a:pPr>
            <a:endParaRPr lang="ja-JP" altLang="en-US" sz="2400" dirty="0">
              <a:solidFill>
                <a:prstClr val="black"/>
              </a:solidFill>
            </a:endParaRPr>
          </a:p>
          <a:p>
            <a:pPr lvl="0" defTabSz="457200">
              <a:defRPr/>
            </a:pPr>
            <a:endParaRPr lang="ja-JP" altLang="en-US" sz="2400" dirty="0">
              <a:solidFill>
                <a:prstClr val="black"/>
              </a:solidFill>
            </a:endParaRPr>
          </a:p>
          <a:p>
            <a:pPr lvl="0" defTabSz="457200">
              <a:defRPr/>
            </a:pPr>
            <a:r>
              <a:rPr lang="en-US" altLang="ja-JP" sz="2400" dirty="0">
                <a:solidFill>
                  <a:prstClr val="black"/>
                </a:solidFill>
              </a:rPr>
              <a:t>〔</a:t>
            </a:r>
            <a:r>
              <a:rPr lang="ja-JP" altLang="en-US" sz="2400" dirty="0">
                <a:solidFill>
                  <a:prstClr val="black"/>
                </a:solidFill>
              </a:rPr>
              <a:t>選択肢</a:t>
            </a:r>
            <a:r>
              <a:rPr lang="en-US" altLang="ja-JP" sz="2400" dirty="0">
                <a:solidFill>
                  <a:prstClr val="black"/>
                </a:solidFill>
              </a:rPr>
              <a:t>〕</a:t>
            </a:r>
            <a:r>
              <a:rPr lang="ja-JP" altLang="en-US" sz="2400" dirty="0">
                <a:solidFill>
                  <a:prstClr val="black"/>
                </a:solidFill>
              </a:rPr>
              <a:t>　</a:t>
            </a:r>
            <a:r>
              <a:rPr lang="en-US" altLang="ja-JP" sz="2400" dirty="0">
                <a:solidFill>
                  <a:prstClr val="black"/>
                </a:solidFill>
              </a:rPr>
              <a:t>A</a:t>
            </a:r>
            <a:r>
              <a:rPr lang="ja-JP" altLang="en-US" sz="2400" dirty="0">
                <a:solidFill>
                  <a:prstClr val="black"/>
                </a:solidFill>
              </a:rPr>
              <a:t>：</a:t>
            </a:r>
            <a:r>
              <a:rPr lang="en-US" altLang="ja-JP" sz="2400" dirty="0">
                <a:solidFill>
                  <a:prstClr val="black"/>
                </a:solidFill>
              </a:rPr>
              <a:t>0.16</a:t>
            </a:r>
            <a:r>
              <a:rPr lang="ja-JP" altLang="en-US" sz="2400" dirty="0">
                <a:solidFill>
                  <a:prstClr val="black"/>
                </a:solidFill>
              </a:rPr>
              <a:t>～</a:t>
            </a:r>
            <a:r>
              <a:rPr lang="en-US" altLang="ja-JP" sz="2400" dirty="0">
                <a:solidFill>
                  <a:prstClr val="black"/>
                </a:solidFill>
              </a:rPr>
              <a:t>0.40</a:t>
            </a:r>
            <a:r>
              <a:rPr lang="ja-JP" altLang="en-US" sz="2400" dirty="0">
                <a:solidFill>
                  <a:prstClr val="black"/>
                </a:solidFill>
              </a:rPr>
              <a:t>、</a:t>
            </a:r>
            <a:r>
              <a:rPr lang="en-US" altLang="ja-JP" sz="2400" dirty="0">
                <a:solidFill>
                  <a:prstClr val="black"/>
                </a:solidFill>
              </a:rPr>
              <a:t>B</a:t>
            </a:r>
            <a:r>
              <a:rPr lang="ja-JP" altLang="en-US" sz="2400" dirty="0">
                <a:solidFill>
                  <a:prstClr val="black"/>
                </a:solidFill>
              </a:rPr>
              <a:t>：</a:t>
            </a:r>
            <a:r>
              <a:rPr lang="en-US" altLang="ja-JP" sz="2400" dirty="0">
                <a:solidFill>
                  <a:prstClr val="black"/>
                </a:solidFill>
              </a:rPr>
              <a:t>0.05</a:t>
            </a:r>
            <a:r>
              <a:rPr lang="ja-JP" altLang="en-US" sz="2400" dirty="0">
                <a:solidFill>
                  <a:prstClr val="black"/>
                </a:solidFill>
              </a:rPr>
              <a:t>～</a:t>
            </a:r>
            <a:r>
              <a:rPr lang="en-US" altLang="ja-JP" sz="2400" dirty="0">
                <a:solidFill>
                  <a:prstClr val="black"/>
                </a:solidFill>
              </a:rPr>
              <a:t>0.15</a:t>
            </a:r>
            <a:r>
              <a:rPr lang="ja-JP" altLang="en-US" sz="2400" dirty="0">
                <a:solidFill>
                  <a:prstClr val="black"/>
                </a:solidFill>
              </a:rPr>
              <a:t>、</a:t>
            </a:r>
            <a:r>
              <a:rPr lang="en-US" altLang="ja-JP" sz="2400" dirty="0">
                <a:solidFill>
                  <a:prstClr val="black"/>
                </a:solidFill>
              </a:rPr>
              <a:t>C</a:t>
            </a:r>
            <a:r>
              <a:rPr lang="ja-JP" altLang="en-US" sz="2400" dirty="0">
                <a:solidFill>
                  <a:prstClr val="black"/>
                </a:solidFill>
              </a:rPr>
              <a:t>：</a:t>
            </a:r>
            <a:r>
              <a:rPr lang="en-US" altLang="ja-JP" sz="2400" dirty="0">
                <a:solidFill>
                  <a:prstClr val="black"/>
                </a:solidFill>
              </a:rPr>
              <a:t>0.0145</a:t>
            </a:r>
            <a:r>
              <a:rPr lang="ja-JP" altLang="en-US" sz="2400" dirty="0">
                <a:solidFill>
                  <a:prstClr val="black"/>
                </a:solidFill>
              </a:rPr>
              <a:t>～</a:t>
            </a:r>
            <a:r>
              <a:rPr lang="en-US" altLang="ja-JP" sz="2400" dirty="0">
                <a:solidFill>
                  <a:prstClr val="black"/>
                </a:solidFill>
              </a:rPr>
              <a:t>0.0161</a:t>
            </a:r>
          </a:p>
          <a:p>
            <a:pPr lvl="0" defTabSz="457200">
              <a:defRPr/>
            </a:pPr>
            <a:r>
              <a:rPr lang="ja-JP" altLang="en-US" sz="2400" dirty="0">
                <a:solidFill>
                  <a:prstClr val="black"/>
                </a:solidFill>
              </a:rPr>
              <a:t>出所）小川・家盛（</a:t>
            </a:r>
            <a:r>
              <a:rPr lang="en-US" altLang="ja-JP" sz="2400" dirty="0">
                <a:solidFill>
                  <a:prstClr val="black"/>
                </a:solidFill>
              </a:rPr>
              <a:t>2016</a:t>
            </a:r>
            <a:r>
              <a:rPr lang="ja-JP" altLang="en-US" sz="2400" dirty="0">
                <a:solidFill>
                  <a:prstClr val="black"/>
                </a:solidFill>
              </a:rPr>
              <a:t>）、</a:t>
            </a:r>
            <a:r>
              <a:rPr lang="en-US" altLang="ja-JP" sz="2400" dirty="0">
                <a:solidFill>
                  <a:prstClr val="black"/>
                </a:solidFill>
              </a:rPr>
              <a:t>81</a:t>
            </a:r>
            <a:r>
              <a:rPr lang="ja-JP" altLang="en-US" sz="2400" dirty="0">
                <a:solidFill>
                  <a:prstClr val="black"/>
                </a:solidFill>
              </a:rPr>
              <a:t>頁より引用して作成。原資料は、大日康史（</a:t>
            </a:r>
            <a:r>
              <a:rPr lang="en-US" altLang="ja-JP" sz="2400" dirty="0">
                <a:solidFill>
                  <a:prstClr val="black"/>
                </a:solidFill>
              </a:rPr>
              <a:t>2001</a:t>
            </a:r>
            <a:r>
              <a:rPr lang="ja-JP" altLang="en-US" sz="2400" dirty="0">
                <a:solidFill>
                  <a:prstClr val="black"/>
                </a:solidFill>
              </a:rPr>
              <a:t>）および小椋正立（</a:t>
            </a:r>
            <a:r>
              <a:rPr lang="en-US" altLang="ja-JP" sz="2400" dirty="0">
                <a:solidFill>
                  <a:prstClr val="black"/>
                </a:solidFill>
              </a:rPr>
              <a:t>1990</a:t>
            </a:r>
            <a:r>
              <a:rPr lang="ja-JP" altLang="en-US" sz="2400" dirty="0">
                <a:solidFill>
                  <a:prstClr val="black"/>
                </a:solidFill>
              </a:rPr>
              <a:t>）。</a:t>
            </a:r>
          </a:p>
          <a:p>
            <a:pPr lvl="0" defTabSz="457200">
              <a:defRPr/>
            </a:pPr>
            <a:endParaRPr lang="ja-JP" altLang="en-US" sz="2400" dirty="0">
              <a:solidFill>
                <a:prstClr val="black"/>
              </a:solidFill>
            </a:endParaRPr>
          </a:p>
          <a:p>
            <a:pPr lvl="0" defTabSz="457200">
              <a:defRPr/>
            </a:pPr>
            <a:r>
              <a:rPr lang="en-US" altLang="ja-JP" sz="2400" dirty="0">
                <a:solidFill>
                  <a:prstClr val="black"/>
                </a:solidFill>
              </a:rPr>
              <a:t>※</a:t>
            </a:r>
            <a:r>
              <a:rPr lang="ja-JP" altLang="en-US" sz="2400" dirty="0">
                <a:solidFill>
                  <a:prstClr val="black"/>
                </a:solidFill>
              </a:rPr>
              <a:t>次のスライドに解説。</a:t>
            </a:r>
          </a:p>
          <a:p>
            <a:pPr lvl="0" defTabSz="457200">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graphicFrame>
        <p:nvGraphicFramePr>
          <p:cNvPr id="6" name="表 5">
            <a:extLst>
              <a:ext uri="{FF2B5EF4-FFF2-40B4-BE49-F238E27FC236}">
                <a16:creationId xmlns:a16="http://schemas.microsoft.com/office/drawing/2014/main" id="{65EFD2A8-F17F-4FB1-A5C8-7B63D29F316C}"/>
              </a:ext>
            </a:extLst>
          </p:cNvPr>
          <p:cNvGraphicFramePr>
            <a:graphicFrameLocks noGrp="1"/>
          </p:cNvGraphicFramePr>
          <p:nvPr>
            <p:extLst>
              <p:ext uri="{D42A27DB-BD31-4B8C-83A1-F6EECF244321}">
                <p14:modId xmlns:p14="http://schemas.microsoft.com/office/powerpoint/2010/main" val="2353133637"/>
              </p:ext>
            </p:extLst>
          </p:nvPr>
        </p:nvGraphicFramePr>
        <p:xfrm>
          <a:off x="1164127" y="2644716"/>
          <a:ext cx="3557501" cy="1536584"/>
        </p:xfrm>
        <a:graphic>
          <a:graphicData uri="http://schemas.openxmlformats.org/drawingml/2006/table">
            <a:tbl>
              <a:tblPr firstRow="1" firstCol="1" bandRow="1"/>
              <a:tblGrid>
                <a:gridCol w="1604522">
                  <a:extLst>
                    <a:ext uri="{9D8B030D-6E8A-4147-A177-3AD203B41FA5}">
                      <a16:colId xmlns:a16="http://schemas.microsoft.com/office/drawing/2014/main" val="3660648790"/>
                    </a:ext>
                  </a:extLst>
                </a:gridCol>
                <a:gridCol w="1952979">
                  <a:extLst>
                    <a:ext uri="{9D8B030D-6E8A-4147-A177-3AD203B41FA5}">
                      <a16:colId xmlns:a16="http://schemas.microsoft.com/office/drawing/2014/main" val="3381258326"/>
                    </a:ext>
                  </a:extLst>
                </a:gridCol>
              </a:tblGrid>
              <a:tr h="384146">
                <a:tc>
                  <a:txBody>
                    <a:bodyPr/>
                    <a:lstStyle/>
                    <a:p>
                      <a:pPr algn="ctr"/>
                      <a:r>
                        <a:rPr lang="ja-JP" sz="1600" kern="100">
                          <a:effectLst/>
                          <a:latin typeface="Arial" panose="020B0604020202020204" pitchFamily="34" charset="0"/>
                          <a:ea typeface="ＭＳ 明朝" panose="02020609040205080304" pitchFamily="17" charset="-128"/>
                          <a:cs typeface="Times New Roman" panose="02020603050405020304" pitchFamily="18" charset="0"/>
                        </a:rPr>
                        <a:t>患者</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1600" kern="100">
                          <a:effectLst/>
                          <a:latin typeface="Arial" panose="020B0604020202020204" pitchFamily="34" charset="0"/>
                          <a:ea typeface="ＭＳ 明朝" panose="02020609040205080304" pitchFamily="17" charset="-128"/>
                          <a:cs typeface="Times New Roman" panose="02020603050405020304" pitchFamily="18" charset="0"/>
                        </a:rPr>
                        <a:t>価格弾力性</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1884243"/>
                  </a:ext>
                </a:extLst>
              </a:tr>
              <a:tr h="384146">
                <a:tc>
                  <a:txBody>
                    <a:bodyPr/>
                    <a:lstStyle/>
                    <a:p>
                      <a:pPr algn="ctr"/>
                      <a:r>
                        <a:rPr lang="ja-JP" sz="1600" kern="100">
                          <a:effectLst/>
                          <a:latin typeface="Arial" panose="020B0604020202020204" pitchFamily="34" charset="0"/>
                          <a:ea typeface="ＭＳ 明朝" panose="02020609040205080304" pitchFamily="17" charset="-128"/>
                          <a:cs typeface="Times New Roman" panose="02020603050405020304" pitchFamily="18" charset="0"/>
                        </a:rPr>
                        <a:t>高齢者</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kern="100">
                          <a:effectLst/>
                          <a:latin typeface="Arial" panose="020B0604020202020204" pitchFamily="34" charset="0"/>
                          <a:ea typeface="ＭＳ 明朝" panose="02020609040205080304" pitchFamily="17" charset="-128"/>
                          <a:cs typeface="Times New Roman" panose="02020603050405020304" pitchFamily="18" charset="0"/>
                        </a:rPr>
                        <a:t>(1)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0769868"/>
                  </a:ext>
                </a:extLst>
              </a:tr>
              <a:tr h="384146">
                <a:tc>
                  <a:txBody>
                    <a:bodyPr/>
                    <a:lstStyle/>
                    <a:p>
                      <a:pPr algn="ctr"/>
                      <a:r>
                        <a:rPr lang="ja-JP" sz="1600" kern="100">
                          <a:effectLst/>
                          <a:latin typeface="Arial" panose="020B0604020202020204" pitchFamily="34" charset="0"/>
                          <a:ea typeface="ＭＳ 明朝" panose="02020609040205080304" pitchFamily="17" charset="-128"/>
                          <a:cs typeface="Times New Roman" panose="02020603050405020304" pitchFamily="18" charset="0"/>
                        </a:rPr>
                        <a:t>成人男子</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kern="100">
                          <a:effectLst/>
                          <a:latin typeface="Arial" panose="020B0604020202020204" pitchFamily="34" charset="0"/>
                          <a:ea typeface="ＭＳ 明朝" panose="02020609040205080304" pitchFamily="17" charset="-128"/>
                          <a:cs typeface="Times New Roman" panose="02020603050405020304" pitchFamily="18" charset="0"/>
                        </a:rPr>
                        <a:t>(2)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5931435"/>
                  </a:ext>
                </a:extLst>
              </a:tr>
              <a:tr h="384146">
                <a:tc>
                  <a:txBody>
                    <a:bodyPr/>
                    <a:lstStyle/>
                    <a:p>
                      <a:pPr algn="ctr"/>
                      <a:r>
                        <a:rPr lang="ja-JP" sz="1600" kern="100">
                          <a:effectLst/>
                          <a:latin typeface="Arial" panose="020B0604020202020204" pitchFamily="34" charset="0"/>
                          <a:ea typeface="ＭＳ 明朝" panose="02020609040205080304" pitchFamily="17" charset="-128"/>
                          <a:cs typeface="Times New Roman" panose="02020603050405020304" pitchFamily="18" charset="0"/>
                        </a:rPr>
                        <a:t>成人女子</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600" kern="100" dirty="0">
                          <a:effectLst/>
                          <a:latin typeface="Arial" panose="020B0604020202020204" pitchFamily="34" charset="0"/>
                          <a:ea typeface="ＭＳ 明朝" panose="02020609040205080304" pitchFamily="17" charset="-128"/>
                          <a:cs typeface="Times New Roman" panose="02020603050405020304" pitchFamily="18" charset="0"/>
                        </a:rPr>
                        <a:t>(3)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2086527"/>
                  </a:ext>
                </a:extLst>
              </a:tr>
            </a:tbl>
          </a:graphicData>
        </a:graphic>
      </p:graphicFrame>
    </p:spTree>
    <p:extLst>
      <p:ext uri="{BB962C8B-B14F-4D97-AF65-F5344CB8AC3E}">
        <p14:creationId xmlns:p14="http://schemas.microsoft.com/office/powerpoint/2010/main" val="111108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anim calcmode="lin" valueType="num">
                                      <p:cBhvr additive="base">
                                        <p:cTn id="1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 calcmode="lin" valueType="num">
                                      <p:cBhvr additive="base">
                                        <p:cTn id="1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anim calcmode="lin" valueType="num">
                                      <p:cBhvr additive="base">
                                        <p:cTn id="25"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287383" y="894303"/>
            <a:ext cx="11663825" cy="5230167"/>
          </a:xfrm>
          <a:prstGeom prst="rect">
            <a:avLst/>
          </a:prstGeom>
          <a:noFill/>
        </p:spPr>
        <p:txBody>
          <a:bodyPr wrap="square" rtlCol="0">
            <a:noAutofit/>
          </a:bodyPr>
          <a:lstStyle/>
          <a:p>
            <a:pPr lvl="0" defTabSz="457200">
              <a:defRPr/>
            </a:pPr>
            <a:r>
              <a:rPr lang="en-US" altLang="ja-JP" sz="2400" dirty="0">
                <a:solidFill>
                  <a:prstClr val="black"/>
                </a:solidFill>
              </a:rPr>
              <a:t>〔</a:t>
            </a:r>
            <a:r>
              <a:rPr lang="ja-JP" altLang="en-US" sz="2400" dirty="0">
                <a:solidFill>
                  <a:prstClr val="black"/>
                </a:solidFill>
              </a:rPr>
              <a:t>解説</a:t>
            </a:r>
            <a:r>
              <a:rPr lang="en-US" altLang="ja-JP" sz="2400" dirty="0">
                <a:solidFill>
                  <a:prstClr val="black"/>
                </a:solidFill>
              </a:rPr>
              <a:t>〕</a:t>
            </a:r>
            <a:endParaRPr lang="ja-JP" altLang="en-US" sz="2400" dirty="0">
              <a:solidFill>
                <a:prstClr val="black"/>
              </a:solidFill>
            </a:endParaRPr>
          </a:p>
          <a:p>
            <a:pPr lvl="0" defTabSz="457200">
              <a:defRPr/>
            </a:pPr>
            <a:r>
              <a:rPr lang="ja-JP" altLang="en-US" sz="2400" dirty="0">
                <a:solidFill>
                  <a:prstClr val="black"/>
                </a:solidFill>
              </a:rPr>
              <a:t>　「病気になっても病院に行かずに我慢する傾向」とは言いかえると、病院に行って支払うべき費用を節約する傾向、ということ。この傾向が強いということは、弾力性が高い。この傾向が弱いということは、弾力性が低い。たとえば、具合が少しでも変だなと感じたら、すぐに病院に行く人は、病院に行かずに我慢する傾向が弱く、とにかくすぐに病院に行く。つまり、医療費の高低にかかわらず病院に行く傾向がある。</a:t>
            </a:r>
          </a:p>
          <a:p>
            <a:pPr lvl="0" defTabSz="457200">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　</a:t>
            </a:r>
            <a:r>
              <a:rPr lang="ja-JP" altLang="en-US" sz="2400" dirty="0">
                <a:solidFill>
                  <a:prstClr val="black"/>
                </a:solidFill>
              </a:rPr>
              <a:t>弾力性とは、「価格の</a:t>
            </a:r>
            <a:r>
              <a:rPr lang="en-US" altLang="ja-JP" sz="2400" dirty="0">
                <a:solidFill>
                  <a:prstClr val="black"/>
                </a:solidFill>
              </a:rPr>
              <a:t>1</a:t>
            </a:r>
            <a:r>
              <a:rPr lang="ja-JP" altLang="en-US" sz="2400" dirty="0">
                <a:solidFill>
                  <a:prstClr val="black"/>
                </a:solidFill>
              </a:rPr>
              <a:t>パーセントの変化（</a:t>
            </a:r>
            <a:r>
              <a:rPr lang="ja-JP" altLang="en-US" sz="2400" dirty="0">
                <a:solidFill>
                  <a:srgbClr val="FF0000"/>
                </a:solidFill>
              </a:rPr>
              <a:t>分母</a:t>
            </a:r>
            <a:r>
              <a:rPr lang="ja-JP" altLang="en-US" sz="2400" dirty="0">
                <a:solidFill>
                  <a:prstClr val="black"/>
                </a:solidFill>
              </a:rPr>
              <a:t>）に対して、需要が何パーセント変化するのか（分子）」を絶対値で表したもの。需要曲線のグラフは、</a:t>
            </a:r>
            <a:r>
              <a:rPr lang="ja-JP" altLang="en-US" sz="2400" dirty="0">
                <a:solidFill>
                  <a:srgbClr val="FF0000"/>
                </a:solidFill>
              </a:rPr>
              <a:t>縦軸が価格</a:t>
            </a:r>
            <a:r>
              <a:rPr lang="ja-JP" altLang="en-US" sz="2400" dirty="0">
                <a:solidFill>
                  <a:prstClr val="black"/>
                </a:solidFill>
              </a:rPr>
              <a:t>で横軸が数量だから、弾力性が</a:t>
            </a:r>
            <a:r>
              <a:rPr lang="ja-JP" altLang="en-US" sz="2400" dirty="0">
                <a:solidFill>
                  <a:srgbClr val="FF0000"/>
                </a:solidFill>
              </a:rPr>
              <a:t>高い</a:t>
            </a:r>
            <a:r>
              <a:rPr lang="ja-JP" altLang="en-US" sz="2400" dirty="0">
                <a:solidFill>
                  <a:prstClr val="black"/>
                </a:solidFill>
              </a:rPr>
              <a:t>ということは、グラフがより水平に近くてグラフの</a:t>
            </a:r>
            <a:r>
              <a:rPr lang="ja-JP" altLang="en-US" sz="2400" dirty="0">
                <a:solidFill>
                  <a:srgbClr val="FF0000"/>
                </a:solidFill>
              </a:rPr>
              <a:t>傾きが小さく</a:t>
            </a:r>
            <a:r>
              <a:rPr lang="ja-JP" altLang="en-US" sz="2400" dirty="0">
                <a:solidFill>
                  <a:prstClr val="black"/>
                </a:solidFill>
              </a:rPr>
              <a:t>、弾力性の値（</a:t>
            </a:r>
            <a:r>
              <a:rPr lang="ja-JP" altLang="en-US" sz="2400" dirty="0">
                <a:solidFill>
                  <a:srgbClr val="FF0000"/>
                </a:solidFill>
              </a:rPr>
              <a:t>分母が価格部分</a:t>
            </a:r>
            <a:r>
              <a:rPr lang="ja-JP" altLang="en-US" sz="2400" dirty="0">
                <a:solidFill>
                  <a:prstClr val="black"/>
                </a:solidFill>
              </a:rPr>
              <a:t>）が</a:t>
            </a:r>
            <a:r>
              <a:rPr lang="ja-JP" altLang="en-US" sz="2400" dirty="0">
                <a:solidFill>
                  <a:srgbClr val="FF0000"/>
                </a:solidFill>
              </a:rPr>
              <a:t>大きい</a:t>
            </a:r>
            <a:r>
              <a:rPr lang="ja-JP" altLang="en-US" sz="2400" dirty="0">
                <a:solidFill>
                  <a:prstClr val="black"/>
                </a:solidFill>
              </a:rPr>
              <a:t>ということになる。</a:t>
            </a:r>
          </a:p>
          <a:p>
            <a:pPr lvl="0" algn="ctr" defTabSz="457200">
              <a:defRPr/>
            </a:pPr>
            <a:endParaRPr lang="ja-JP" altLang="en-US" sz="2400" dirty="0">
              <a:solidFill>
                <a:prstClr val="black"/>
              </a:solidFill>
            </a:endParaRPr>
          </a:p>
          <a:p>
            <a:pPr lvl="0" algn="ctr" defTabSz="457200">
              <a:defRPr/>
            </a:pPr>
            <a:r>
              <a:rPr lang="ja-JP" altLang="en-US" sz="2400" dirty="0">
                <a:solidFill>
                  <a:prstClr val="black"/>
                </a:solidFill>
              </a:rPr>
              <a:t>病</a:t>
            </a:r>
            <a:r>
              <a:rPr lang="ja-JP" altLang="en-US" sz="2200" dirty="0">
                <a:solidFill>
                  <a:prstClr val="black"/>
                </a:solidFill>
              </a:rPr>
              <a:t>院に行かず我慢する＝弾力性が高い＝グラフの傾きが小さい＝弾力性の値が大きい</a:t>
            </a:r>
            <a:endParaRPr lang="ja-JP" altLang="en-US" sz="2400" dirty="0">
              <a:solidFill>
                <a:prstClr val="black"/>
              </a:solidFill>
            </a:endParaRPr>
          </a:p>
          <a:p>
            <a:pPr lvl="0" defTabSz="457200">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　よって、答えは</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(1)(2)(3)</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の順に、</a:t>
            </a:r>
            <a:r>
              <a:rPr kumimoji="1" lang="en-US" altLang="ja-JP"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rPr>
              <a:t>C</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rPr>
              <a:t>、</a:t>
            </a:r>
            <a:r>
              <a:rPr kumimoji="1" lang="en-US" altLang="ja-JP"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rPr>
              <a:t>A</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rPr>
              <a:t>、</a:t>
            </a:r>
            <a:r>
              <a:rPr kumimoji="1" lang="en-US" altLang="ja-JP"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rPr>
              <a:t>B</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rPr>
              <a:t>。</a:t>
            </a:r>
          </a:p>
        </p:txBody>
      </p:sp>
    </p:spTree>
    <p:extLst>
      <p:ext uri="{BB962C8B-B14F-4D97-AF65-F5344CB8AC3E}">
        <p14:creationId xmlns:p14="http://schemas.microsoft.com/office/powerpoint/2010/main" val="2621656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税の帰着とは、税金をかけたときに、その負担（影響）が誰にどのように及ぶのか、ということ。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たとえば、消費税率が引き上げられたら、消費者の負担が増えたということは直感的にわかる。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しかし、消費者の負担が増えた結果、消費者の支出が減れば、生産者にとっては売上げの減少となる。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つまり、消費税率の引上げは、消費者と生産者の両方に負担が及ぶ。</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また、生活必需品に課税されたら負担が増したと誰もが感じる。しかし、奢侈品に課税された場合は、その財は買わなくても生活に困らないので、それほどの負担感はない。</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このように、課税の影響は複雑。これまでの知識で、こうした税負担の問題を理論的に整理するのが、この回の目的。</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6953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195379"/>
            <a:ext cx="11520134" cy="5242151"/>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noProof="0" dirty="0">
                <a:solidFill>
                  <a:prstClr val="black"/>
                </a:solidFill>
                <a:latin typeface="Bookman Old Style" panose="02050604050505020204"/>
                <a:ea typeface="HG明朝E" panose="02020909000000000000" pitchFamily="17" charset="-128"/>
              </a:rPr>
              <a:t>再び、需要曲線・供給曲線から説明スタート。縦軸は価格、横軸は数量。</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endParaRPr lang="en-US" altLang="ja-JP"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endParaRPr lang="ja-JP" altLang="en-US"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2</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A</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E'</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t</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S'</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a:t>
            </a:r>
            <a:r>
              <a:rPr lang="ja-JP" altLang="en-US" dirty="0">
                <a:solidFill>
                  <a:prstClr val="black"/>
                </a:solidFill>
                <a:latin typeface="Bookman Old Style" panose="02050604050505020204"/>
                <a:ea typeface="HG明朝E" panose="02020909000000000000" pitchFamily="17" charset="-128"/>
              </a:rPr>
              <a:t>　　　　　　　　　　　　　　　</a:t>
            </a:r>
            <a:r>
              <a:rPr lang="en-US" altLang="ja-JP" dirty="0">
                <a:solidFill>
                  <a:prstClr val="black"/>
                </a:solidFill>
                <a:latin typeface="Bookman Old Style" panose="02050604050505020204"/>
                <a:ea typeface="HG明朝E" panose="02020909000000000000" pitchFamily="17" charset="-128"/>
              </a:rPr>
              <a:t>D</a:t>
            </a:r>
          </a:p>
          <a:p>
            <a:pPr marR="0" lvl="0" algn="l" defTabSz="457200" rtl="0" eaLnBrk="1" fontAlgn="auto" latinLnBrk="0" hangingPunct="1">
              <a:lnSpc>
                <a:spcPct val="100000"/>
              </a:lnSpc>
              <a:spcBef>
                <a:spcPts val="0"/>
              </a:spcBef>
              <a:spcAft>
                <a:spcPts val="0"/>
              </a:spcAft>
              <a:buClrTx/>
              <a:buSzTx/>
              <a:tabLst/>
              <a:defRPr/>
            </a:pPr>
            <a:endPar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endParaRPr lang="en-US" altLang="ja-JP"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D*</a:t>
            </a:r>
          </a:p>
        </p:txBody>
      </p:sp>
      <p:sp>
        <p:nvSpPr>
          <p:cNvPr id="18" name="テキスト ボックス 17">
            <a:extLst>
              <a:ext uri="{FF2B5EF4-FFF2-40B4-BE49-F238E27FC236}">
                <a16:creationId xmlns:a16="http://schemas.microsoft.com/office/drawing/2014/main" id="{2EF7B9C4-3C30-4B5B-AED7-06DD18C59488}"/>
              </a:ext>
            </a:extLst>
          </p:cNvPr>
          <p:cNvSpPr txBox="1"/>
          <p:nvPr/>
        </p:nvSpPr>
        <p:spPr>
          <a:xfrm>
            <a:off x="5933552" y="1698175"/>
            <a:ext cx="5744642" cy="4034410"/>
          </a:xfrm>
          <a:prstGeom prst="rect">
            <a:avLst/>
          </a:prstGeom>
          <a:noFill/>
        </p:spPr>
        <p:txBody>
          <a:bodyPr wrap="square" rtlCol="0">
            <a:noAutofit/>
          </a:bodyPr>
          <a:lstStyle/>
          <a:p>
            <a:pPr marL="285750" indent="-285750">
              <a:buFont typeface="Wingdings" panose="05000000000000000000" pitchFamily="2" charset="2"/>
              <a:buChar char="l"/>
            </a:pPr>
            <a:r>
              <a:rPr kumimoji="1" lang="ja-JP" altLang="en-US" sz="2000" dirty="0"/>
              <a:t>いま、ある財の需要曲線</a:t>
            </a:r>
            <a:r>
              <a:rPr kumimoji="1" lang="en-US" altLang="ja-JP" sz="2000" dirty="0"/>
              <a:t>D</a:t>
            </a:r>
            <a:r>
              <a:rPr kumimoji="1" lang="ja-JP" altLang="en-US" sz="2000" dirty="0"/>
              <a:t>（直線）の傾きをマイナス</a:t>
            </a:r>
            <a:r>
              <a:rPr kumimoji="1" lang="en-US" altLang="ja-JP" sz="2000" dirty="0"/>
              <a:t>a</a:t>
            </a:r>
            <a:r>
              <a:rPr kumimoji="1" lang="ja-JP" altLang="en-US" sz="2000" dirty="0"/>
              <a:t>とする。</a:t>
            </a:r>
          </a:p>
          <a:p>
            <a:pPr marL="285750" indent="-285750">
              <a:buFont typeface="Wingdings" panose="05000000000000000000" pitchFamily="2" charset="2"/>
              <a:buChar char="l"/>
            </a:pPr>
            <a:r>
              <a:rPr kumimoji="1" lang="ja-JP" altLang="en-US" sz="2000" dirty="0"/>
              <a:t>供給曲線は本来</a:t>
            </a:r>
            <a:r>
              <a:rPr kumimoji="1" lang="en-US" altLang="ja-JP" sz="2000" dirty="0"/>
              <a:t>S</a:t>
            </a:r>
            <a:r>
              <a:rPr kumimoji="1" lang="en-US" altLang="ja-JP" sz="1400" dirty="0"/>
              <a:t>1</a:t>
            </a:r>
            <a:r>
              <a:rPr kumimoji="1" lang="ja-JP" altLang="en-US" sz="2000" dirty="0"/>
              <a:t>であるが、</a:t>
            </a:r>
            <a:r>
              <a:rPr kumimoji="1" lang="ja-JP" altLang="en-US" sz="2000" dirty="0">
                <a:solidFill>
                  <a:srgbClr val="FF0000"/>
                </a:solidFill>
              </a:rPr>
              <a:t>課税（従量税）によって供給曲線が</a:t>
            </a:r>
            <a:r>
              <a:rPr kumimoji="1" lang="en-US" altLang="ja-JP" sz="2000" dirty="0">
                <a:solidFill>
                  <a:srgbClr val="FF0000"/>
                </a:solidFill>
              </a:rPr>
              <a:t>S</a:t>
            </a:r>
            <a:r>
              <a:rPr kumimoji="1" lang="en-US" altLang="ja-JP" sz="1400" dirty="0">
                <a:solidFill>
                  <a:srgbClr val="FF0000"/>
                </a:solidFill>
              </a:rPr>
              <a:t>2</a:t>
            </a:r>
            <a:r>
              <a:rPr kumimoji="1" lang="ja-JP" altLang="en-US" sz="2000" dirty="0">
                <a:solidFill>
                  <a:srgbClr val="FF0000"/>
                </a:solidFill>
              </a:rPr>
              <a:t>にシフト</a:t>
            </a:r>
            <a:r>
              <a:rPr kumimoji="1" lang="ja-JP" altLang="en-US" sz="2000" dirty="0"/>
              <a:t>したとする（課税による価格アップは、技術革新など生産者の生産スタンスが変わったわけではないので、</a:t>
            </a:r>
            <a:r>
              <a:rPr kumimoji="1" lang="en-US" altLang="ja-JP" sz="2000" dirty="0"/>
              <a:t>S</a:t>
            </a:r>
            <a:r>
              <a:rPr kumimoji="1" lang="ja-JP" altLang="en-US" sz="2000" dirty="0"/>
              <a:t>をシフトさせずに</a:t>
            </a:r>
            <a:r>
              <a:rPr kumimoji="1" lang="en-US" altLang="ja-JP" sz="2000" dirty="0"/>
              <a:t>S</a:t>
            </a:r>
            <a:r>
              <a:rPr kumimoji="1" lang="ja-JP" altLang="en-US" sz="2000" dirty="0"/>
              <a:t>上の価格の移動で表すことが多いが、説明の便宜上、シフトしたこととする）。</a:t>
            </a:r>
          </a:p>
          <a:p>
            <a:pPr marL="285750" indent="-285750">
              <a:buFont typeface="Wingdings" panose="05000000000000000000" pitchFamily="2" charset="2"/>
              <a:buChar char="l"/>
            </a:pPr>
            <a:r>
              <a:rPr kumimoji="1" lang="ja-JP" altLang="en-US" sz="2000" dirty="0"/>
              <a:t>従量税つまり販売量に比例した税なので、一個当たりの価格が課税分だけ高くなったわけだから、供給曲線は</a:t>
            </a:r>
            <a:r>
              <a:rPr kumimoji="1" lang="en-US" altLang="ja-JP" sz="2000" dirty="0"/>
              <a:t>S</a:t>
            </a:r>
            <a:r>
              <a:rPr kumimoji="1" lang="en-US" altLang="ja-JP" sz="1400" dirty="0"/>
              <a:t>2</a:t>
            </a:r>
            <a:r>
              <a:rPr kumimoji="1" lang="ja-JP" altLang="en-US" sz="2000" dirty="0"/>
              <a:t>へと上にシフトする。</a:t>
            </a:r>
          </a:p>
          <a:p>
            <a:pPr marL="285750" indent="-285750">
              <a:buFont typeface="Wingdings" panose="05000000000000000000" pitchFamily="2" charset="2"/>
              <a:buChar char="l"/>
            </a:pPr>
            <a:r>
              <a:rPr lang="ja-JP" altLang="en-US" sz="2000" dirty="0"/>
              <a:t>税額を</a:t>
            </a:r>
            <a:r>
              <a:rPr lang="en-US" altLang="ja-JP" sz="2000" dirty="0"/>
              <a:t>t</a:t>
            </a:r>
            <a:r>
              <a:rPr lang="ja-JP" altLang="en-US" sz="2000" dirty="0"/>
              <a:t>円とする。</a:t>
            </a:r>
            <a:endParaRPr kumimoji="1" lang="ja-JP" altLang="en-US" sz="2000" dirty="0"/>
          </a:p>
        </p:txBody>
      </p:sp>
      <p:cxnSp>
        <p:nvCxnSpPr>
          <p:cNvPr id="27" name="直線矢印コネクタ 26">
            <a:extLst>
              <a:ext uri="{FF2B5EF4-FFF2-40B4-BE49-F238E27FC236}">
                <a16:creationId xmlns:a16="http://schemas.microsoft.com/office/drawing/2014/main" id="{CAD02362-0A0C-4844-A57F-5F82EB32D65E}"/>
              </a:ext>
            </a:extLst>
          </p:cNvPr>
          <p:cNvCxnSpPr/>
          <p:nvPr/>
        </p:nvCxnSpPr>
        <p:spPr>
          <a:xfrm flipV="1">
            <a:off x="959617" y="2250831"/>
            <a:ext cx="0" cy="3647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78386DB4-2018-4CC1-B17F-16DA11740FD3}"/>
              </a:ext>
            </a:extLst>
          </p:cNvPr>
          <p:cNvCxnSpPr/>
          <p:nvPr/>
        </p:nvCxnSpPr>
        <p:spPr>
          <a:xfrm>
            <a:off x="959617" y="5903407"/>
            <a:ext cx="4556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A953019-1D27-463E-A755-A75839D9CB0B}"/>
              </a:ext>
            </a:extLst>
          </p:cNvPr>
          <p:cNvCxnSpPr/>
          <p:nvPr/>
        </p:nvCxnSpPr>
        <p:spPr>
          <a:xfrm>
            <a:off x="967151" y="2758463"/>
            <a:ext cx="3431512" cy="25020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0427539D-3263-4548-B03E-499CD5D01D37}"/>
              </a:ext>
            </a:extLst>
          </p:cNvPr>
          <p:cNvCxnSpPr>
            <a:cxnSpLocks/>
          </p:cNvCxnSpPr>
          <p:nvPr/>
        </p:nvCxnSpPr>
        <p:spPr>
          <a:xfrm flipV="1">
            <a:off x="959617" y="2656251"/>
            <a:ext cx="4556927" cy="2516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CB334AC-CE42-493F-9D50-41161B2A8964}"/>
              </a:ext>
            </a:extLst>
          </p:cNvPr>
          <p:cNvCxnSpPr>
            <a:cxnSpLocks/>
          </p:cNvCxnSpPr>
          <p:nvPr/>
        </p:nvCxnSpPr>
        <p:spPr>
          <a:xfrm flipV="1">
            <a:off x="968407" y="2568327"/>
            <a:ext cx="3362433" cy="1865154"/>
          </a:xfrm>
          <a:prstGeom prst="line">
            <a:avLst/>
          </a:prstGeom>
          <a:ln/>
        </p:spPr>
        <p:style>
          <a:lnRef idx="1">
            <a:schemeClr val="dk1"/>
          </a:lnRef>
          <a:fillRef idx="0">
            <a:schemeClr val="dk1"/>
          </a:fillRef>
          <a:effectRef idx="0">
            <a:schemeClr val="dk1"/>
          </a:effectRef>
          <a:fontRef idx="minor">
            <a:schemeClr val="tx1"/>
          </a:fontRef>
        </p:style>
      </p:cxnSp>
      <p:cxnSp>
        <p:nvCxnSpPr>
          <p:cNvPr id="39" name="直線矢印コネクタ 38">
            <a:extLst>
              <a:ext uri="{FF2B5EF4-FFF2-40B4-BE49-F238E27FC236}">
                <a16:creationId xmlns:a16="http://schemas.microsoft.com/office/drawing/2014/main" id="{6BE972B9-6B37-4E58-93F2-8F15A9DAC1C7}"/>
              </a:ext>
            </a:extLst>
          </p:cNvPr>
          <p:cNvCxnSpPr>
            <a:cxnSpLocks/>
          </p:cNvCxnSpPr>
          <p:nvPr/>
        </p:nvCxnSpPr>
        <p:spPr>
          <a:xfrm flipV="1">
            <a:off x="3406391" y="3114989"/>
            <a:ext cx="0" cy="6983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右中かっこ 41">
            <a:extLst>
              <a:ext uri="{FF2B5EF4-FFF2-40B4-BE49-F238E27FC236}">
                <a16:creationId xmlns:a16="http://schemas.microsoft.com/office/drawing/2014/main" id="{9F571B1B-EF4B-4C9F-B7A0-C3D5451D5985}"/>
              </a:ext>
            </a:extLst>
          </p:cNvPr>
          <p:cNvSpPr/>
          <p:nvPr/>
        </p:nvSpPr>
        <p:spPr>
          <a:xfrm>
            <a:off x="3521950" y="3195000"/>
            <a:ext cx="203479" cy="472648"/>
          </a:xfrm>
          <a:prstGeom prst="rightBrace">
            <a:avLst>
              <a:gd name="adj1" fmla="val 57558"/>
              <a:gd name="adj2" fmla="val 458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tIns="46800" rtlCol="0" anchor="ctr"/>
          <a:lstStyle/>
          <a:p>
            <a:pPr algn="ctr"/>
            <a:endParaRPr kumimoji="1" lang="ja-JP" altLang="en-US" dirty="0"/>
          </a:p>
        </p:txBody>
      </p:sp>
      <p:cxnSp>
        <p:nvCxnSpPr>
          <p:cNvPr id="44" name="コネクタ: 曲線 43">
            <a:extLst>
              <a:ext uri="{FF2B5EF4-FFF2-40B4-BE49-F238E27FC236}">
                <a16:creationId xmlns:a16="http://schemas.microsoft.com/office/drawing/2014/main" id="{51731D16-C267-41D3-89A7-4A9800E9467D}"/>
              </a:ext>
            </a:extLst>
          </p:cNvPr>
          <p:cNvCxnSpPr>
            <a:cxnSpLocks/>
          </p:cNvCxnSpPr>
          <p:nvPr/>
        </p:nvCxnSpPr>
        <p:spPr>
          <a:xfrm rot="16200000" flipH="1">
            <a:off x="1961734" y="3325024"/>
            <a:ext cx="409656" cy="72621"/>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53A65D3D-8764-4912-B874-39CF2507F108}"/>
              </a:ext>
            </a:extLst>
          </p:cNvPr>
          <p:cNvCxnSpPr>
            <a:cxnSpLocks/>
          </p:cNvCxnSpPr>
          <p:nvPr/>
        </p:nvCxnSpPr>
        <p:spPr>
          <a:xfrm flipV="1">
            <a:off x="967151" y="3699164"/>
            <a:ext cx="1277285" cy="11053"/>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0" name="コネクタ: 曲線 49">
            <a:extLst>
              <a:ext uri="{FF2B5EF4-FFF2-40B4-BE49-F238E27FC236}">
                <a16:creationId xmlns:a16="http://schemas.microsoft.com/office/drawing/2014/main" id="{84B915F7-C287-4F6A-9EB9-5BDB88089F12}"/>
              </a:ext>
            </a:extLst>
          </p:cNvPr>
          <p:cNvCxnSpPr/>
          <p:nvPr/>
        </p:nvCxnSpPr>
        <p:spPr>
          <a:xfrm rot="10800000">
            <a:off x="2979337" y="4187056"/>
            <a:ext cx="547635" cy="1270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FAFC2294-A2E1-4B0F-AC12-0990794F1809}"/>
              </a:ext>
            </a:extLst>
          </p:cNvPr>
          <p:cNvCxnSpPr>
            <a:cxnSpLocks/>
          </p:cNvCxnSpPr>
          <p:nvPr/>
        </p:nvCxnSpPr>
        <p:spPr>
          <a:xfrm>
            <a:off x="2848707" y="4135213"/>
            <a:ext cx="0" cy="17280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7554BE-0794-4371-9062-EAED782717E8}"/>
              </a:ext>
            </a:extLst>
          </p:cNvPr>
          <p:cNvCxnSpPr/>
          <p:nvPr/>
        </p:nvCxnSpPr>
        <p:spPr>
          <a:xfrm>
            <a:off x="967150" y="4135213"/>
            <a:ext cx="188155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28768AC-7BA0-426A-BDB2-5451C51CEC3C}"/>
              </a:ext>
            </a:extLst>
          </p:cNvPr>
          <p:cNvCxnSpPr>
            <a:cxnSpLocks/>
          </p:cNvCxnSpPr>
          <p:nvPr/>
        </p:nvCxnSpPr>
        <p:spPr>
          <a:xfrm>
            <a:off x="2252749" y="3707476"/>
            <a:ext cx="1827" cy="761482"/>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A46B7A7-6D97-4309-941F-5F60BCD592F7}"/>
              </a:ext>
            </a:extLst>
          </p:cNvPr>
          <p:cNvCxnSpPr>
            <a:cxnSpLocks/>
          </p:cNvCxnSpPr>
          <p:nvPr/>
        </p:nvCxnSpPr>
        <p:spPr>
          <a:xfrm>
            <a:off x="914400" y="4438996"/>
            <a:ext cx="1354975" cy="8313"/>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5" name="星: 5 pt 64">
            <a:extLst>
              <a:ext uri="{FF2B5EF4-FFF2-40B4-BE49-F238E27FC236}">
                <a16:creationId xmlns:a16="http://schemas.microsoft.com/office/drawing/2014/main" id="{00B1F800-A409-4118-8240-D401FBBBEC4B}"/>
              </a:ext>
            </a:extLst>
          </p:cNvPr>
          <p:cNvSpPr/>
          <p:nvPr/>
        </p:nvSpPr>
        <p:spPr>
          <a:xfrm>
            <a:off x="2044931" y="3964207"/>
            <a:ext cx="390698" cy="30022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コネクタ: 曲線 66">
            <a:extLst>
              <a:ext uri="{FF2B5EF4-FFF2-40B4-BE49-F238E27FC236}">
                <a16:creationId xmlns:a16="http://schemas.microsoft.com/office/drawing/2014/main" id="{A1ED8DFC-B55E-4ABD-9470-849695E7E32A}"/>
              </a:ext>
            </a:extLst>
          </p:cNvPr>
          <p:cNvCxnSpPr>
            <a:cxnSpLocks/>
          </p:cNvCxnSpPr>
          <p:nvPr/>
        </p:nvCxnSpPr>
        <p:spPr>
          <a:xfrm rot="5400000">
            <a:off x="581710" y="4565698"/>
            <a:ext cx="434454" cy="18105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353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anim calcmode="lin" valueType="num">
                                      <p:cBhvr additive="base">
                                        <p:cTn id="1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 calcmode="lin" valueType="num">
                                      <p:cBhvr additive="base">
                                        <p:cTn id="2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6" end="16"/>
                                            </p:txEl>
                                          </p:spTgt>
                                        </p:tgtEl>
                                        <p:attrNameLst>
                                          <p:attrName>style.visibility</p:attrName>
                                        </p:attrNameLst>
                                      </p:cBhvr>
                                      <p:to>
                                        <p:strVal val="visible"/>
                                      </p:to>
                                    </p:set>
                                    <p:anim calcmode="lin" valueType="num">
                                      <p:cBhvr additive="base">
                                        <p:cTn id="3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additive="base">
                                        <p:cTn id="5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5" end="5"/>
                                            </p:txEl>
                                          </p:spTgt>
                                        </p:tgtEl>
                                        <p:attrNameLst>
                                          <p:attrName>style.visibility</p:attrName>
                                        </p:attrNameLst>
                                      </p:cBhvr>
                                      <p:to>
                                        <p:strVal val="visible"/>
                                      </p:to>
                                    </p:set>
                                    <p:anim calcmode="lin" valueType="num">
                                      <p:cBhvr additive="base">
                                        <p:cTn id="6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anim calcmode="lin" valueType="num">
                                      <p:cBhvr additive="base">
                                        <p:cTn id="6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7" end="7"/>
                                            </p:txEl>
                                          </p:spTgt>
                                        </p:tgtEl>
                                        <p:attrNameLst>
                                          <p:attrName>style.visibility</p:attrName>
                                        </p:attrNameLst>
                                      </p:cBhvr>
                                      <p:to>
                                        <p:strVal val="visible"/>
                                      </p:to>
                                    </p:set>
                                    <p:anim calcmode="lin" valueType="num">
                                      <p:cBhvr additive="base">
                                        <p:cTn id="7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110059"/>
            <a:ext cx="11520134" cy="5104846"/>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endParaRPr lang="en-US" altLang="ja-JP"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endParaRPr lang="en-US" altLang="ja-JP"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endParaRPr lang="ja-JP" altLang="en-US"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2</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A</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E'</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t</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S'</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D</a:t>
            </a:r>
          </a:p>
          <a:p>
            <a:pPr marR="0" lvl="0" algn="l" defTabSz="457200" rtl="0" eaLnBrk="1" fontAlgn="auto" latinLnBrk="0" hangingPunct="1">
              <a:lnSpc>
                <a:spcPct val="100000"/>
              </a:lnSpc>
              <a:spcBef>
                <a:spcPts val="0"/>
              </a:spcBef>
              <a:spcAft>
                <a:spcPts val="0"/>
              </a:spcAft>
              <a:buClrTx/>
              <a:buSzTx/>
              <a:tabLst/>
              <a:defRPr/>
            </a:pPr>
            <a:endPar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endParaRPr lang="en-US" altLang="ja-JP"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r>
              <a:rPr kumimoji="1" lang="en-US" altLang="ja-JP" b="0" i="0" u="none" strike="noStrike" kern="1200" cap="none" spc="0" normalizeH="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8" name="テキスト ボックス 17">
            <a:extLst>
              <a:ext uri="{FF2B5EF4-FFF2-40B4-BE49-F238E27FC236}">
                <a16:creationId xmlns:a16="http://schemas.microsoft.com/office/drawing/2014/main" id="{2EF7B9C4-3C30-4B5B-AED7-06DD18C59488}"/>
              </a:ext>
            </a:extLst>
          </p:cNvPr>
          <p:cNvSpPr txBox="1"/>
          <p:nvPr/>
        </p:nvSpPr>
        <p:spPr>
          <a:xfrm>
            <a:off x="5933552" y="1319510"/>
            <a:ext cx="5744642" cy="4034410"/>
          </a:xfrm>
          <a:prstGeom prst="rect">
            <a:avLst/>
          </a:prstGeom>
          <a:noFill/>
        </p:spPr>
        <p:txBody>
          <a:bodyPr wrap="square" rtlCol="0">
            <a:noAutofit/>
          </a:bodyPr>
          <a:lstStyle/>
          <a:p>
            <a:pPr marL="285750" indent="-285750">
              <a:buFont typeface="Wingdings" panose="05000000000000000000" pitchFamily="2" charset="2"/>
              <a:buChar char="l"/>
            </a:pPr>
            <a:r>
              <a:rPr kumimoji="1" lang="ja-JP" altLang="en-US" sz="2000" dirty="0"/>
              <a:t>この課税による消費者と生産者への負担を考える。つまり、消費者余剰がどう変化したかをみてみる。</a:t>
            </a:r>
          </a:p>
          <a:p>
            <a:pPr marL="285750" indent="-285750">
              <a:buFont typeface="Wingdings" panose="05000000000000000000" pitchFamily="2" charset="2"/>
              <a:buChar char="l"/>
            </a:pPr>
            <a:r>
              <a:rPr kumimoji="1" lang="ja-JP" altLang="en-US" sz="2000" dirty="0"/>
              <a:t>まず、課税による価格の上昇で、売上げ（＝需要）は、</a:t>
            </a:r>
            <a:r>
              <a:rPr kumimoji="1" lang="en-US" altLang="ja-JP" sz="2000" dirty="0"/>
              <a:t>D*</a:t>
            </a:r>
            <a:r>
              <a:rPr kumimoji="1" lang="ja-JP" altLang="en-US" sz="2000" dirty="0"/>
              <a:t>から</a:t>
            </a:r>
            <a:r>
              <a:rPr kumimoji="1" lang="en-US" altLang="ja-JP" sz="2000" dirty="0"/>
              <a:t>D'</a:t>
            </a:r>
            <a:r>
              <a:rPr kumimoji="1" lang="ja-JP" altLang="en-US" sz="2000" dirty="0"/>
              <a:t>に減少する。</a:t>
            </a:r>
          </a:p>
          <a:p>
            <a:pPr marL="285750" indent="-285750">
              <a:buFont typeface="Wingdings" panose="05000000000000000000" pitchFamily="2" charset="2"/>
              <a:buChar char="l"/>
            </a:pPr>
            <a:r>
              <a:rPr kumimoji="1" lang="ja-JP" altLang="en-US" sz="2000" dirty="0"/>
              <a:t>消費者余剰の</a:t>
            </a:r>
            <a:r>
              <a:rPr kumimoji="1" lang="ja-JP" altLang="en-US" sz="2000" dirty="0">
                <a:solidFill>
                  <a:srgbClr val="FF0000"/>
                </a:solidFill>
              </a:rPr>
              <a:t>減少分</a:t>
            </a:r>
            <a:r>
              <a:rPr kumimoji="1" lang="ja-JP" altLang="en-US" sz="2000" dirty="0"/>
              <a:t>は、台形</a:t>
            </a:r>
            <a:r>
              <a:rPr kumimoji="1" lang="en-US" altLang="ja-JP" sz="2000" dirty="0"/>
              <a:t>P'E'E*P*</a:t>
            </a:r>
            <a:r>
              <a:rPr kumimoji="1" lang="ja-JP" altLang="en-US" sz="2000" dirty="0"/>
              <a:t>である。</a:t>
            </a:r>
          </a:p>
          <a:p>
            <a:pPr marL="285750" indent="-285750">
              <a:buFont typeface="Wingdings" panose="05000000000000000000" pitchFamily="2" charset="2"/>
              <a:buChar char="l"/>
            </a:pPr>
            <a:r>
              <a:rPr kumimoji="1" lang="ja-JP" altLang="en-US" sz="2000" dirty="0"/>
              <a:t>生産者余剰の減少分は、台形</a:t>
            </a:r>
            <a:r>
              <a:rPr kumimoji="1" lang="en-US" altLang="ja-JP" sz="2000" dirty="0"/>
              <a:t>P''S'E*P*</a:t>
            </a:r>
            <a:r>
              <a:rPr kumimoji="1" lang="ja-JP" altLang="en-US" sz="2000" dirty="0"/>
              <a:t>、税収は四角形</a:t>
            </a:r>
            <a:r>
              <a:rPr kumimoji="1" lang="en-US" altLang="ja-JP" sz="2000" dirty="0"/>
              <a:t>P'E'S'P''</a:t>
            </a:r>
            <a:r>
              <a:rPr kumimoji="1" lang="ja-JP" altLang="en-US" sz="2000" dirty="0"/>
              <a:t>、</a:t>
            </a:r>
            <a:r>
              <a:rPr kumimoji="1" lang="ja-JP" altLang="en-US" sz="2000" dirty="0">
                <a:solidFill>
                  <a:srgbClr val="FF0000"/>
                </a:solidFill>
              </a:rPr>
              <a:t>回復できない損失</a:t>
            </a:r>
            <a:r>
              <a:rPr kumimoji="1" lang="ja-JP" altLang="en-US" sz="2000" dirty="0"/>
              <a:t>は、三角形</a:t>
            </a:r>
            <a:r>
              <a:rPr kumimoji="1" lang="en-US" altLang="ja-JP" sz="2000" dirty="0"/>
              <a:t>E'E*S'</a:t>
            </a:r>
            <a:r>
              <a:rPr kumimoji="1" lang="ja-JP" altLang="en-US" sz="2000" dirty="0"/>
              <a:t>である。</a:t>
            </a:r>
            <a:endParaRPr kumimoji="1" lang="en-US" altLang="ja-JP" sz="2000" dirty="0"/>
          </a:p>
          <a:p>
            <a:pPr marL="360000"/>
            <a:r>
              <a:rPr kumimoji="1" lang="en-US" altLang="ja-JP" sz="2000" dirty="0"/>
              <a:t>※</a:t>
            </a:r>
            <a:r>
              <a:rPr kumimoji="1" lang="ja-JP" altLang="en-US" sz="2000" dirty="0"/>
              <a:t>売上げは、</a:t>
            </a:r>
            <a:r>
              <a:rPr kumimoji="1" lang="en-US" altLang="ja-JP" sz="2000" dirty="0"/>
              <a:t>D'</a:t>
            </a:r>
            <a:r>
              <a:rPr kumimoji="1" lang="ja-JP" altLang="en-US" sz="2000" dirty="0"/>
              <a:t>個で一個当たりの税金が</a:t>
            </a:r>
            <a:r>
              <a:rPr lang="en-US" altLang="ja-JP" sz="2000" dirty="0"/>
              <a:t>t</a:t>
            </a:r>
            <a:r>
              <a:rPr lang="ja-JP" altLang="en-US" sz="2000" dirty="0"/>
              <a:t>円なので、税収は</a:t>
            </a:r>
            <a:r>
              <a:rPr lang="en-US" altLang="ja-JP" sz="2000" dirty="0" err="1"/>
              <a:t>D'×t</a:t>
            </a:r>
            <a:r>
              <a:rPr lang="ja-JP" altLang="en-US" sz="2000" dirty="0"/>
              <a:t>円つまり四角形</a:t>
            </a:r>
            <a:r>
              <a:rPr lang="en-US" altLang="ja-JP" sz="2000" dirty="0"/>
              <a:t>P'E'S'P''</a:t>
            </a:r>
            <a:r>
              <a:rPr lang="ja-JP" altLang="en-US" sz="2000" dirty="0"/>
              <a:t>の面積ということになる。</a:t>
            </a:r>
            <a:endParaRPr kumimoji="1" lang="ja-JP" altLang="en-US" sz="2000" dirty="0"/>
          </a:p>
          <a:p>
            <a:pPr marL="285750" indent="-285750">
              <a:buFont typeface="Wingdings" panose="05000000000000000000" pitchFamily="2" charset="2"/>
              <a:buChar char="l"/>
            </a:pPr>
            <a:endParaRPr kumimoji="1" lang="ja-JP" altLang="en-US" sz="2000" dirty="0"/>
          </a:p>
        </p:txBody>
      </p:sp>
      <p:cxnSp>
        <p:nvCxnSpPr>
          <p:cNvPr id="27" name="直線矢印コネクタ 26">
            <a:extLst>
              <a:ext uri="{FF2B5EF4-FFF2-40B4-BE49-F238E27FC236}">
                <a16:creationId xmlns:a16="http://schemas.microsoft.com/office/drawing/2014/main" id="{CAD02362-0A0C-4844-A57F-5F82EB32D65E}"/>
              </a:ext>
            </a:extLst>
          </p:cNvPr>
          <p:cNvCxnSpPr/>
          <p:nvPr/>
        </p:nvCxnSpPr>
        <p:spPr>
          <a:xfrm flipV="1">
            <a:off x="959617" y="2250831"/>
            <a:ext cx="0" cy="3647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78386DB4-2018-4CC1-B17F-16DA11740FD3}"/>
              </a:ext>
            </a:extLst>
          </p:cNvPr>
          <p:cNvCxnSpPr/>
          <p:nvPr/>
        </p:nvCxnSpPr>
        <p:spPr>
          <a:xfrm>
            <a:off x="949568" y="5883310"/>
            <a:ext cx="4556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A953019-1D27-463E-A755-A75839D9CB0B}"/>
              </a:ext>
            </a:extLst>
          </p:cNvPr>
          <p:cNvCxnSpPr/>
          <p:nvPr/>
        </p:nvCxnSpPr>
        <p:spPr>
          <a:xfrm>
            <a:off x="967151" y="2758463"/>
            <a:ext cx="3431512" cy="25020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0427539D-3263-4548-B03E-499CD5D01D37}"/>
              </a:ext>
            </a:extLst>
          </p:cNvPr>
          <p:cNvCxnSpPr>
            <a:cxnSpLocks/>
          </p:cNvCxnSpPr>
          <p:nvPr/>
        </p:nvCxnSpPr>
        <p:spPr>
          <a:xfrm flipV="1">
            <a:off x="959617" y="2656251"/>
            <a:ext cx="4556927" cy="2516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CB334AC-CE42-493F-9D50-41161B2A8964}"/>
              </a:ext>
            </a:extLst>
          </p:cNvPr>
          <p:cNvCxnSpPr>
            <a:cxnSpLocks/>
          </p:cNvCxnSpPr>
          <p:nvPr/>
        </p:nvCxnSpPr>
        <p:spPr>
          <a:xfrm flipV="1">
            <a:off x="968407" y="2568327"/>
            <a:ext cx="3362433" cy="1865154"/>
          </a:xfrm>
          <a:prstGeom prst="line">
            <a:avLst/>
          </a:prstGeom>
          <a:ln/>
        </p:spPr>
        <p:style>
          <a:lnRef idx="1">
            <a:schemeClr val="dk1"/>
          </a:lnRef>
          <a:fillRef idx="0">
            <a:schemeClr val="dk1"/>
          </a:fillRef>
          <a:effectRef idx="0">
            <a:schemeClr val="dk1"/>
          </a:effectRef>
          <a:fontRef idx="minor">
            <a:schemeClr val="tx1"/>
          </a:fontRef>
        </p:style>
      </p:cxnSp>
      <p:cxnSp>
        <p:nvCxnSpPr>
          <p:cNvPr id="39" name="直線矢印コネクタ 38">
            <a:extLst>
              <a:ext uri="{FF2B5EF4-FFF2-40B4-BE49-F238E27FC236}">
                <a16:creationId xmlns:a16="http://schemas.microsoft.com/office/drawing/2014/main" id="{6BE972B9-6B37-4E58-93F2-8F15A9DAC1C7}"/>
              </a:ext>
            </a:extLst>
          </p:cNvPr>
          <p:cNvCxnSpPr>
            <a:cxnSpLocks/>
          </p:cNvCxnSpPr>
          <p:nvPr/>
        </p:nvCxnSpPr>
        <p:spPr>
          <a:xfrm flipV="1">
            <a:off x="3406391" y="3114989"/>
            <a:ext cx="0" cy="6983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右中かっこ 41">
            <a:extLst>
              <a:ext uri="{FF2B5EF4-FFF2-40B4-BE49-F238E27FC236}">
                <a16:creationId xmlns:a16="http://schemas.microsoft.com/office/drawing/2014/main" id="{9F571B1B-EF4B-4C9F-B7A0-C3D5451D5985}"/>
              </a:ext>
            </a:extLst>
          </p:cNvPr>
          <p:cNvSpPr/>
          <p:nvPr/>
        </p:nvSpPr>
        <p:spPr>
          <a:xfrm>
            <a:off x="3521950" y="3195000"/>
            <a:ext cx="203479" cy="472648"/>
          </a:xfrm>
          <a:prstGeom prst="rightBrace">
            <a:avLst>
              <a:gd name="adj1" fmla="val 57558"/>
              <a:gd name="adj2" fmla="val 458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tIns="46800" rtlCol="0" anchor="ctr"/>
          <a:lstStyle/>
          <a:p>
            <a:pPr algn="ctr"/>
            <a:endParaRPr kumimoji="1" lang="ja-JP" altLang="en-US" dirty="0"/>
          </a:p>
        </p:txBody>
      </p:sp>
      <p:cxnSp>
        <p:nvCxnSpPr>
          <p:cNvPr id="44" name="コネクタ: 曲線 43">
            <a:extLst>
              <a:ext uri="{FF2B5EF4-FFF2-40B4-BE49-F238E27FC236}">
                <a16:creationId xmlns:a16="http://schemas.microsoft.com/office/drawing/2014/main" id="{51731D16-C267-41D3-89A7-4A9800E9467D}"/>
              </a:ext>
            </a:extLst>
          </p:cNvPr>
          <p:cNvCxnSpPr>
            <a:cxnSpLocks/>
          </p:cNvCxnSpPr>
          <p:nvPr/>
        </p:nvCxnSpPr>
        <p:spPr>
          <a:xfrm rot="16200000" flipH="1">
            <a:off x="1965890" y="3320868"/>
            <a:ext cx="409656" cy="80933"/>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53A65D3D-8764-4912-B874-39CF2507F108}"/>
              </a:ext>
            </a:extLst>
          </p:cNvPr>
          <p:cNvCxnSpPr>
            <a:cxnSpLocks/>
          </p:cNvCxnSpPr>
          <p:nvPr/>
        </p:nvCxnSpPr>
        <p:spPr>
          <a:xfrm flipV="1">
            <a:off x="958838" y="3682538"/>
            <a:ext cx="1268973" cy="11054"/>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0" name="コネクタ: 曲線 49">
            <a:extLst>
              <a:ext uri="{FF2B5EF4-FFF2-40B4-BE49-F238E27FC236}">
                <a16:creationId xmlns:a16="http://schemas.microsoft.com/office/drawing/2014/main" id="{84B915F7-C287-4F6A-9EB9-5BDB88089F12}"/>
              </a:ext>
            </a:extLst>
          </p:cNvPr>
          <p:cNvCxnSpPr/>
          <p:nvPr/>
        </p:nvCxnSpPr>
        <p:spPr>
          <a:xfrm rot="10800000">
            <a:off x="2979337" y="4187056"/>
            <a:ext cx="547635" cy="1270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FAFC2294-A2E1-4B0F-AC12-0990794F1809}"/>
              </a:ext>
            </a:extLst>
          </p:cNvPr>
          <p:cNvCxnSpPr>
            <a:cxnSpLocks/>
          </p:cNvCxnSpPr>
          <p:nvPr/>
        </p:nvCxnSpPr>
        <p:spPr>
          <a:xfrm>
            <a:off x="2848707" y="4135213"/>
            <a:ext cx="0" cy="17280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7554BE-0794-4371-9062-EAED782717E8}"/>
              </a:ext>
            </a:extLst>
          </p:cNvPr>
          <p:cNvCxnSpPr/>
          <p:nvPr/>
        </p:nvCxnSpPr>
        <p:spPr>
          <a:xfrm>
            <a:off x="967150" y="4135213"/>
            <a:ext cx="188155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28768AC-7BA0-426A-BDB2-5451C51CEC3C}"/>
              </a:ext>
            </a:extLst>
          </p:cNvPr>
          <p:cNvCxnSpPr>
            <a:cxnSpLocks/>
          </p:cNvCxnSpPr>
          <p:nvPr/>
        </p:nvCxnSpPr>
        <p:spPr>
          <a:xfrm>
            <a:off x="2244436" y="3707476"/>
            <a:ext cx="1828" cy="2175834"/>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A46B7A7-6D97-4309-941F-5F60BCD592F7}"/>
              </a:ext>
            </a:extLst>
          </p:cNvPr>
          <p:cNvCxnSpPr>
            <a:cxnSpLocks/>
          </p:cNvCxnSpPr>
          <p:nvPr/>
        </p:nvCxnSpPr>
        <p:spPr>
          <a:xfrm flipV="1">
            <a:off x="955964" y="4472248"/>
            <a:ext cx="1288472" cy="8312"/>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5" name="星: 5 pt 64">
            <a:extLst>
              <a:ext uri="{FF2B5EF4-FFF2-40B4-BE49-F238E27FC236}">
                <a16:creationId xmlns:a16="http://schemas.microsoft.com/office/drawing/2014/main" id="{00B1F800-A409-4118-8240-D401FBBBEC4B}"/>
              </a:ext>
            </a:extLst>
          </p:cNvPr>
          <p:cNvSpPr/>
          <p:nvPr/>
        </p:nvSpPr>
        <p:spPr>
          <a:xfrm>
            <a:off x="2130251" y="3971583"/>
            <a:ext cx="228735" cy="30531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コネクタ: 曲線 66">
            <a:extLst>
              <a:ext uri="{FF2B5EF4-FFF2-40B4-BE49-F238E27FC236}">
                <a16:creationId xmlns:a16="http://schemas.microsoft.com/office/drawing/2014/main" id="{A1ED8DFC-B55E-4ABD-9470-849695E7E32A}"/>
              </a:ext>
            </a:extLst>
          </p:cNvPr>
          <p:cNvCxnSpPr>
            <a:cxnSpLocks/>
          </p:cNvCxnSpPr>
          <p:nvPr/>
        </p:nvCxnSpPr>
        <p:spPr>
          <a:xfrm rot="5400000">
            <a:off x="705233" y="4566864"/>
            <a:ext cx="253910" cy="247554"/>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245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anim calcmode="lin" valueType="num">
                                      <p:cBhvr additive="base">
                                        <p:cTn id="1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 calcmode="lin" valueType="num">
                                      <p:cBhvr additive="base">
                                        <p:cTn id="2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6" end="16"/>
                                            </p:txEl>
                                          </p:spTgt>
                                        </p:tgtEl>
                                        <p:attrNameLst>
                                          <p:attrName>style.visibility</p:attrName>
                                        </p:attrNameLst>
                                      </p:cBhvr>
                                      <p:to>
                                        <p:strVal val="visible"/>
                                      </p:to>
                                    </p:set>
                                    <p:anim calcmode="lin" valueType="num">
                                      <p:cBhvr additive="base">
                                        <p:cTn id="3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 calcmode="lin" valueType="num">
                                      <p:cBhvr additive="base">
                                        <p:cTn id="5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anim calcmode="lin" valueType="num">
                                      <p:cBhvr additive="base">
                                        <p:cTn id="6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lang="en-US" altLang="ja-JP" sz="2400" dirty="0">
                <a:solidFill>
                  <a:prstClr val="black"/>
                </a:solidFill>
                <a:latin typeface="Bookman Old Style" panose="02050604050505020204"/>
                <a:ea typeface="HG明朝E" panose="02020909000000000000" pitchFamily="17" charset="-128"/>
              </a:rPr>
              <a:t>〔</a:t>
            </a:r>
            <a:r>
              <a:rPr lang="ja-JP" altLang="en-US" sz="2400" dirty="0">
                <a:solidFill>
                  <a:prstClr val="black"/>
                </a:solidFill>
                <a:latin typeface="Bookman Old Style" panose="02050604050505020204"/>
                <a:ea typeface="HG明朝E" panose="02020909000000000000" pitchFamily="17" charset="-128"/>
              </a:rPr>
              <a:t>復習</a:t>
            </a:r>
            <a:r>
              <a:rPr lang="en-US" altLang="ja-JP" sz="2400" dirty="0">
                <a:solidFill>
                  <a:prstClr val="black"/>
                </a:solidFill>
                <a:latin typeface="Bookman Old Style" panose="02050604050505020204"/>
                <a:ea typeface="HG明朝E" panose="02020909000000000000" pitchFamily="17" charset="-128"/>
              </a:rPr>
              <a:t>〕</a:t>
            </a:r>
            <a:endParaRPr lang="ja-JP" altLang="en-US" sz="2400" dirty="0">
              <a:solidFill>
                <a:prstClr val="black"/>
              </a:solidFill>
              <a:latin typeface="Bookman Old Style" panose="02050604050505020204"/>
              <a:ea typeface="HG明朝E" panose="02020909000000000000" pitchFamily="17" charset="-128"/>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消費者余剰：財の価格がたとえば</a:t>
            </a:r>
            <a:r>
              <a:rPr lang="en-US" altLang="ja-JP" sz="2400" dirty="0">
                <a:solidFill>
                  <a:prstClr val="black"/>
                </a:solidFill>
                <a:latin typeface="Bookman Old Style" panose="02050604050505020204"/>
                <a:ea typeface="HG明朝E" panose="02020909000000000000" pitchFamily="17" charset="-128"/>
              </a:rPr>
              <a:t>500</a:t>
            </a:r>
            <a:r>
              <a:rPr lang="ja-JP" altLang="en-US" sz="2400" dirty="0">
                <a:solidFill>
                  <a:prstClr val="black"/>
                </a:solidFill>
                <a:latin typeface="Bookman Old Style" panose="02050604050505020204"/>
                <a:ea typeface="HG明朝E" panose="02020909000000000000" pitchFamily="17" charset="-128"/>
              </a:rPr>
              <a:t>円のときに、</a:t>
            </a:r>
            <a:r>
              <a:rPr lang="en-US" altLang="ja-JP" sz="2400" dirty="0">
                <a:solidFill>
                  <a:prstClr val="black"/>
                </a:solidFill>
                <a:latin typeface="Bookman Old Style" panose="02050604050505020204"/>
                <a:ea typeface="HG明朝E" panose="02020909000000000000" pitchFamily="17" charset="-128"/>
              </a:rPr>
              <a:t>800</a:t>
            </a:r>
            <a:r>
              <a:rPr lang="ja-JP" altLang="en-US" sz="2400" dirty="0">
                <a:solidFill>
                  <a:prstClr val="black"/>
                </a:solidFill>
                <a:latin typeface="Bookman Old Style" panose="02050604050505020204"/>
                <a:ea typeface="HG明朝E" panose="02020909000000000000" pitchFamily="17" charset="-128"/>
              </a:rPr>
              <a:t>円で買ってもよいと意識的・無意識的に感じていた消費者にとっては、差額の</a:t>
            </a:r>
            <a:r>
              <a:rPr lang="en-US" altLang="ja-JP" sz="2400" dirty="0">
                <a:solidFill>
                  <a:prstClr val="black"/>
                </a:solidFill>
                <a:latin typeface="Bookman Old Style" panose="02050604050505020204"/>
                <a:ea typeface="HG明朝E" panose="02020909000000000000" pitchFamily="17" charset="-128"/>
              </a:rPr>
              <a:t>300</a:t>
            </a:r>
            <a:r>
              <a:rPr lang="ja-JP" altLang="en-US" sz="2400" dirty="0">
                <a:solidFill>
                  <a:prstClr val="black"/>
                </a:solidFill>
                <a:latin typeface="Bookman Old Style" panose="02050604050505020204"/>
                <a:ea typeface="HG明朝E" panose="02020909000000000000" pitchFamily="17" charset="-128"/>
              </a:rPr>
              <a:t>円が得をしたことになる。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en-US" altLang="ja-JP" sz="2400" dirty="0">
                <a:solidFill>
                  <a:prstClr val="black"/>
                </a:solidFill>
                <a:latin typeface="Bookman Old Style" panose="02050604050505020204"/>
                <a:ea typeface="HG明朝E" panose="02020909000000000000" pitchFamily="17" charset="-128"/>
              </a:rPr>
              <a:t>900</a:t>
            </a:r>
            <a:r>
              <a:rPr lang="ja-JP" altLang="en-US" sz="2400" dirty="0">
                <a:solidFill>
                  <a:prstClr val="black"/>
                </a:solidFill>
                <a:latin typeface="Bookman Old Style" panose="02050604050505020204"/>
                <a:ea typeface="HG明朝E" panose="02020909000000000000" pitchFamily="17" charset="-128"/>
              </a:rPr>
              <a:t>円で買ってもよい人にとっては、</a:t>
            </a:r>
            <a:r>
              <a:rPr lang="en-US" altLang="ja-JP" sz="2400" dirty="0">
                <a:solidFill>
                  <a:prstClr val="black"/>
                </a:solidFill>
                <a:latin typeface="Bookman Old Style" panose="02050604050505020204"/>
                <a:ea typeface="HG明朝E" panose="02020909000000000000" pitchFamily="17" charset="-128"/>
              </a:rPr>
              <a:t>400</a:t>
            </a:r>
            <a:r>
              <a:rPr lang="ja-JP" altLang="en-US" sz="2400" dirty="0">
                <a:solidFill>
                  <a:prstClr val="black"/>
                </a:solidFill>
                <a:latin typeface="Bookman Old Style" panose="02050604050505020204"/>
                <a:ea typeface="HG明朝E" panose="02020909000000000000" pitchFamily="17" charset="-128"/>
              </a:rPr>
              <a:t>円の得。</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こうした消費者全体にとっての得の合計は、均衡価格を横に伸ばした線と需要曲線で囲まれる</a:t>
            </a:r>
            <a:r>
              <a:rPr lang="ja-JP" altLang="en-US" sz="2400" dirty="0">
                <a:solidFill>
                  <a:srgbClr val="FF0000"/>
                </a:solidFill>
                <a:latin typeface="Bookman Old Style" panose="02050604050505020204"/>
                <a:ea typeface="HG明朝E" panose="02020909000000000000" pitchFamily="17" charset="-128"/>
              </a:rPr>
              <a:t>上部</a:t>
            </a:r>
            <a:r>
              <a:rPr lang="ja-JP" altLang="en-US" sz="2400" dirty="0">
                <a:solidFill>
                  <a:prstClr val="black"/>
                </a:solidFill>
                <a:latin typeface="Bookman Old Style" panose="02050604050505020204"/>
                <a:ea typeface="HG明朝E" panose="02020909000000000000" pitchFamily="17" charset="-128"/>
              </a:rPr>
              <a:t>の三角形の面積ということになる。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同様に、財の価格が</a:t>
            </a:r>
            <a:r>
              <a:rPr lang="en-US" altLang="ja-JP" sz="2400" dirty="0">
                <a:solidFill>
                  <a:prstClr val="black"/>
                </a:solidFill>
                <a:latin typeface="Bookman Old Style" panose="02050604050505020204"/>
                <a:ea typeface="HG明朝E" panose="02020909000000000000" pitchFamily="17" charset="-128"/>
              </a:rPr>
              <a:t>500</a:t>
            </a:r>
            <a:r>
              <a:rPr lang="ja-JP" altLang="en-US" sz="2400" dirty="0">
                <a:solidFill>
                  <a:prstClr val="black"/>
                </a:solidFill>
                <a:latin typeface="Bookman Old Style" panose="02050604050505020204"/>
                <a:ea typeface="HG明朝E" panose="02020909000000000000" pitchFamily="17" charset="-128"/>
              </a:rPr>
              <a:t>円のときに、</a:t>
            </a:r>
            <a:r>
              <a:rPr lang="en-US" altLang="ja-JP" sz="2400" dirty="0">
                <a:solidFill>
                  <a:prstClr val="black"/>
                </a:solidFill>
                <a:latin typeface="Bookman Old Style" panose="02050604050505020204"/>
                <a:ea typeface="HG明朝E" panose="02020909000000000000" pitchFamily="17" charset="-128"/>
              </a:rPr>
              <a:t>200</a:t>
            </a:r>
            <a:r>
              <a:rPr lang="ja-JP" altLang="en-US" sz="2400" dirty="0">
                <a:solidFill>
                  <a:prstClr val="black"/>
                </a:solidFill>
                <a:latin typeface="Bookman Old Style" panose="02050604050505020204"/>
                <a:ea typeface="HG明朝E" panose="02020909000000000000" pitchFamily="17" charset="-128"/>
              </a:rPr>
              <a:t>円で売ってもよいと感じていた生産者にとっては、差額の</a:t>
            </a:r>
            <a:r>
              <a:rPr lang="en-US" altLang="ja-JP" sz="2400" dirty="0">
                <a:solidFill>
                  <a:prstClr val="black"/>
                </a:solidFill>
                <a:latin typeface="Bookman Old Style" panose="02050604050505020204"/>
                <a:ea typeface="HG明朝E" panose="02020909000000000000" pitchFamily="17" charset="-128"/>
              </a:rPr>
              <a:t>300</a:t>
            </a:r>
            <a:r>
              <a:rPr lang="ja-JP" altLang="en-US" sz="2400" dirty="0">
                <a:solidFill>
                  <a:prstClr val="black"/>
                </a:solidFill>
                <a:latin typeface="Bookman Old Style" panose="02050604050505020204"/>
                <a:ea typeface="HG明朝E" panose="02020909000000000000" pitchFamily="17" charset="-128"/>
              </a:rPr>
              <a:t>円が得をしたことになる。こうした生産者にとっての得の合計は、均衡価格を横に伸ばした線と供給曲線で囲まれる</a:t>
            </a:r>
            <a:r>
              <a:rPr lang="ja-JP" altLang="en-US" sz="2400" dirty="0">
                <a:solidFill>
                  <a:srgbClr val="FF0000"/>
                </a:solidFill>
                <a:latin typeface="Bookman Old Style" panose="02050604050505020204"/>
                <a:ea typeface="HG明朝E" panose="02020909000000000000" pitchFamily="17" charset="-128"/>
              </a:rPr>
              <a:t>下部</a:t>
            </a:r>
            <a:r>
              <a:rPr lang="ja-JP" altLang="en-US" sz="2400" dirty="0">
                <a:solidFill>
                  <a:prstClr val="black"/>
                </a:solidFill>
                <a:latin typeface="Bookman Old Style" panose="02050604050505020204"/>
                <a:ea typeface="HG明朝E" panose="02020909000000000000" pitchFamily="17" charset="-128"/>
              </a:rPr>
              <a:t>の三角形の面積ということになる。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今回は、こうした余剰の</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減少分</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を問題にしているので、ビフォー・アフターの三角形の面積を比較した差の部分（台形部分）が焦点となる。</a:t>
            </a:r>
          </a:p>
        </p:txBody>
      </p:sp>
    </p:spTree>
    <p:extLst>
      <p:ext uri="{BB962C8B-B14F-4D97-AF65-F5344CB8AC3E}">
        <p14:creationId xmlns:p14="http://schemas.microsoft.com/office/powerpoint/2010/main" val="3838885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110059"/>
            <a:ext cx="11520134" cy="5104846"/>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endParaRPr lang="en-US" altLang="ja-JP"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endParaRPr lang="en-US" altLang="ja-JP"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endParaRPr lang="ja-JP" altLang="en-US"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2</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A</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E'</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t</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S'</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D</a:t>
            </a:r>
          </a:p>
          <a:p>
            <a:pPr marR="0" lvl="0" algn="l" defTabSz="457200" rtl="0" eaLnBrk="1" fontAlgn="auto" latinLnBrk="0" hangingPunct="1">
              <a:lnSpc>
                <a:spcPct val="100000"/>
              </a:lnSpc>
              <a:spcBef>
                <a:spcPts val="0"/>
              </a:spcBef>
              <a:spcAft>
                <a:spcPts val="0"/>
              </a:spcAft>
              <a:buClrTx/>
              <a:buSzTx/>
              <a:tabLst/>
              <a:defRPr/>
            </a:pPr>
            <a:endPar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endParaRPr lang="en-US" altLang="ja-JP"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r>
              <a:rPr kumimoji="1" lang="en-US" altLang="ja-JP" b="0" i="0" u="none" strike="noStrike" kern="1200" cap="none" spc="0" normalizeH="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8" name="テキスト ボックス 17">
            <a:extLst>
              <a:ext uri="{FF2B5EF4-FFF2-40B4-BE49-F238E27FC236}">
                <a16:creationId xmlns:a16="http://schemas.microsoft.com/office/drawing/2014/main" id="{2EF7B9C4-3C30-4B5B-AED7-06DD18C59488}"/>
              </a:ext>
            </a:extLst>
          </p:cNvPr>
          <p:cNvSpPr txBox="1"/>
          <p:nvPr/>
        </p:nvSpPr>
        <p:spPr>
          <a:xfrm>
            <a:off x="5933552" y="1319510"/>
            <a:ext cx="5744642" cy="4034410"/>
          </a:xfrm>
          <a:prstGeom prst="rect">
            <a:avLst/>
          </a:prstGeom>
          <a:noFill/>
        </p:spPr>
        <p:txBody>
          <a:bodyPr wrap="square" rtlCol="0">
            <a:noAutofit/>
          </a:bodyPr>
          <a:lstStyle/>
          <a:p>
            <a:pPr marL="285750" indent="-285750">
              <a:buFont typeface="Wingdings" panose="05000000000000000000" pitchFamily="2" charset="2"/>
              <a:buChar char="l"/>
            </a:pPr>
            <a:r>
              <a:rPr kumimoji="1" lang="ja-JP" altLang="en-US" sz="2000" dirty="0"/>
              <a:t>消費者余剰と生産者余剰の減少分、つまりそれぞれの台形の面積をよくみると、上底＋下底は同じ大きさであり、高さ、すなわち、</a:t>
            </a:r>
            <a:r>
              <a:rPr kumimoji="1" lang="en-US" altLang="ja-JP" sz="2000" dirty="0"/>
              <a:t>E'★</a:t>
            </a:r>
            <a:r>
              <a:rPr kumimoji="1" lang="ja-JP" altLang="en-US" sz="2000" dirty="0"/>
              <a:t>と★</a:t>
            </a:r>
            <a:r>
              <a:rPr kumimoji="1" lang="en-US" altLang="ja-JP" sz="2000" dirty="0"/>
              <a:t>S'</a:t>
            </a:r>
            <a:r>
              <a:rPr kumimoji="1" lang="ja-JP" altLang="en-US" sz="2000" dirty="0"/>
              <a:t>が異なることがわかる。</a:t>
            </a:r>
          </a:p>
          <a:p>
            <a:pPr marL="285750" indent="-285750">
              <a:buFont typeface="Wingdings" panose="05000000000000000000" pitchFamily="2" charset="2"/>
              <a:buChar char="l"/>
            </a:pPr>
            <a:r>
              <a:rPr lang="ja-JP" altLang="en-US" sz="2000" dirty="0"/>
              <a:t>課税の負担が消費者と生産者のどちらにより重くのしかかるかは、この図でわかるように</a:t>
            </a:r>
            <a:r>
              <a:rPr lang="en-US" altLang="ja-JP" sz="2000" dirty="0"/>
              <a:t>E'</a:t>
            </a:r>
            <a:r>
              <a:rPr lang="ja-JP" altLang="en-US" sz="2000" dirty="0"/>
              <a:t>★と★</a:t>
            </a:r>
            <a:r>
              <a:rPr lang="en-US" altLang="ja-JP" sz="2000" dirty="0"/>
              <a:t>S'</a:t>
            </a:r>
            <a:r>
              <a:rPr lang="ja-JP" altLang="en-US" sz="2000" dirty="0"/>
              <a:t>という、それぞれの高さによって決まる。</a:t>
            </a:r>
          </a:p>
          <a:p>
            <a:pPr marL="285750" indent="-285750">
              <a:buFont typeface="Wingdings" panose="05000000000000000000" pitchFamily="2" charset="2"/>
              <a:buChar char="l"/>
            </a:pPr>
            <a:r>
              <a:rPr kumimoji="1" lang="ja-JP" altLang="en-US" sz="2000" dirty="0"/>
              <a:t>では、この高さの違いは何によってもたらされるのか？</a:t>
            </a:r>
          </a:p>
          <a:p>
            <a:pPr marL="285750" indent="-285750">
              <a:buFont typeface="Wingdings" panose="05000000000000000000" pitchFamily="2" charset="2"/>
              <a:buChar char="l"/>
            </a:pPr>
            <a:endParaRPr kumimoji="1" lang="ja-JP" altLang="en-US" sz="2000" dirty="0"/>
          </a:p>
        </p:txBody>
      </p:sp>
      <p:cxnSp>
        <p:nvCxnSpPr>
          <p:cNvPr id="27" name="直線矢印コネクタ 26">
            <a:extLst>
              <a:ext uri="{FF2B5EF4-FFF2-40B4-BE49-F238E27FC236}">
                <a16:creationId xmlns:a16="http://schemas.microsoft.com/office/drawing/2014/main" id="{CAD02362-0A0C-4844-A57F-5F82EB32D65E}"/>
              </a:ext>
            </a:extLst>
          </p:cNvPr>
          <p:cNvCxnSpPr/>
          <p:nvPr/>
        </p:nvCxnSpPr>
        <p:spPr>
          <a:xfrm flipV="1">
            <a:off x="959617" y="2250831"/>
            <a:ext cx="0" cy="364755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78386DB4-2018-4CC1-B17F-16DA11740FD3}"/>
              </a:ext>
            </a:extLst>
          </p:cNvPr>
          <p:cNvCxnSpPr/>
          <p:nvPr/>
        </p:nvCxnSpPr>
        <p:spPr>
          <a:xfrm>
            <a:off x="949568" y="5883310"/>
            <a:ext cx="4556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A953019-1D27-463E-A755-A75839D9CB0B}"/>
              </a:ext>
            </a:extLst>
          </p:cNvPr>
          <p:cNvCxnSpPr/>
          <p:nvPr/>
        </p:nvCxnSpPr>
        <p:spPr>
          <a:xfrm>
            <a:off x="967151" y="2758463"/>
            <a:ext cx="3431512" cy="25020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0427539D-3263-4548-B03E-499CD5D01D37}"/>
              </a:ext>
            </a:extLst>
          </p:cNvPr>
          <p:cNvCxnSpPr>
            <a:cxnSpLocks/>
          </p:cNvCxnSpPr>
          <p:nvPr/>
        </p:nvCxnSpPr>
        <p:spPr>
          <a:xfrm flipV="1">
            <a:off x="959617" y="2656251"/>
            <a:ext cx="4556927" cy="2516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CB334AC-CE42-493F-9D50-41161B2A8964}"/>
              </a:ext>
            </a:extLst>
          </p:cNvPr>
          <p:cNvCxnSpPr>
            <a:cxnSpLocks/>
          </p:cNvCxnSpPr>
          <p:nvPr/>
        </p:nvCxnSpPr>
        <p:spPr>
          <a:xfrm flipV="1">
            <a:off x="968407" y="2568327"/>
            <a:ext cx="3362433" cy="1865154"/>
          </a:xfrm>
          <a:prstGeom prst="line">
            <a:avLst/>
          </a:prstGeom>
          <a:ln/>
        </p:spPr>
        <p:style>
          <a:lnRef idx="1">
            <a:schemeClr val="dk1"/>
          </a:lnRef>
          <a:fillRef idx="0">
            <a:schemeClr val="dk1"/>
          </a:fillRef>
          <a:effectRef idx="0">
            <a:schemeClr val="dk1"/>
          </a:effectRef>
          <a:fontRef idx="minor">
            <a:schemeClr val="tx1"/>
          </a:fontRef>
        </p:style>
      </p:cxnSp>
      <p:cxnSp>
        <p:nvCxnSpPr>
          <p:cNvPr id="39" name="直線矢印コネクタ 38">
            <a:extLst>
              <a:ext uri="{FF2B5EF4-FFF2-40B4-BE49-F238E27FC236}">
                <a16:creationId xmlns:a16="http://schemas.microsoft.com/office/drawing/2014/main" id="{6BE972B9-6B37-4E58-93F2-8F15A9DAC1C7}"/>
              </a:ext>
            </a:extLst>
          </p:cNvPr>
          <p:cNvCxnSpPr>
            <a:cxnSpLocks/>
          </p:cNvCxnSpPr>
          <p:nvPr/>
        </p:nvCxnSpPr>
        <p:spPr>
          <a:xfrm flipV="1">
            <a:off x="3406391" y="3114989"/>
            <a:ext cx="0" cy="6983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右中かっこ 41">
            <a:extLst>
              <a:ext uri="{FF2B5EF4-FFF2-40B4-BE49-F238E27FC236}">
                <a16:creationId xmlns:a16="http://schemas.microsoft.com/office/drawing/2014/main" id="{9F571B1B-EF4B-4C9F-B7A0-C3D5451D5985}"/>
              </a:ext>
            </a:extLst>
          </p:cNvPr>
          <p:cNvSpPr/>
          <p:nvPr/>
        </p:nvSpPr>
        <p:spPr>
          <a:xfrm>
            <a:off x="3521950" y="3195000"/>
            <a:ext cx="203479" cy="472648"/>
          </a:xfrm>
          <a:prstGeom prst="rightBrace">
            <a:avLst>
              <a:gd name="adj1" fmla="val 57558"/>
              <a:gd name="adj2" fmla="val 458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tIns="46800" rtlCol="0" anchor="ctr"/>
          <a:lstStyle/>
          <a:p>
            <a:pPr algn="ctr"/>
            <a:endParaRPr kumimoji="1" lang="ja-JP" altLang="en-US" dirty="0"/>
          </a:p>
        </p:txBody>
      </p:sp>
      <p:cxnSp>
        <p:nvCxnSpPr>
          <p:cNvPr id="44" name="コネクタ: 曲線 43">
            <a:extLst>
              <a:ext uri="{FF2B5EF4-FFF2-40B4-BE49-F238E27FC236}">
                <a16:creationId xmlns:a16="http://schemas.microsoft.com/office/drawing/2014/main" id="{51731D16-C267-41D3-89A7-4A9800E9467D}"/>
              </a:ext>
            </a:extLst>
          </p:cNvPr>
          <p:cNvCxnSpPr>
            <a:cxnSpLocks/>
          </p:cNvCxnSpPr>
          <p:nvPr/>
        </p:nvCxnSpPr>
        <p:spPr>
          <a:xfrm rot="16200000" flipH="1">
            <a:off x="1981712" y="3293297"/>
            <a:ext cx="379475" cy="18288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53A65D3D-8764-4912-B874-39CF2507F108}"/>
              </a:ext>
            </a:extLst>
          </p:cNvPr>
          <p:cNvCxnSpPr>
            <a:cxnSpLocks/>
          </p:cNvCxnSpPr>
          <p:nvPr/>
        </p:nvCxnSpPr>
        <p:spPr>
          <a:xfrm>
            <a:off x="967151" y="3670388"/>
            <a:ext cx="1295738"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0" name="コネクタ: 曲線 49">
            <a:extLst>
              <a:ext uri="{FF2B5EF4-FFF2-40B4-BE49-F238E27FC236}">
                <a16:creationId xmlns:a16="http://schemas.microsoft.com/office/drawing/2014/main" id="{84B915F7-C287-4F6A-9EB9-5BDB88089F12}"/>
              </a:ext>
            </a:extLst>
          </p:cNvPr>
          <p:cNvCxnSpPr/>
          <p:nvPr/>
        </p:nvCxnSpPr>
        <p:spPr>
          <a:xfrm rot="10800000">
            <a:off x="2979337" y="4187056"/>
            <a:ext cx="547635" cy="1270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FAFC2294-A2E1-4B0F-AC12-0990794F1809}"/>
              </a:ext>
            </a:extLst>
          </p:cNvPr>
          <p:cNvCxnSpPr>
            <a:cxnSpLocks/>
          </p:cNvCxnSpPr>
          <p:nvPr/>
        </p:nvCxnSpPr>
        <p:spPr>
          <a:xfrm>
            <a:off x="2848707" y="4135213"/>
            <a:ext cx="0" cy="17280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7554BE-0794-4371-9062-EAED782717E8}"/>
              </a:ext>
            </a:extLst>
          </p:cNvPr>
          <p:cNvCxnSpPr/>
          <p:nvPr/>
        </p:nvCxnSpPr>
        <p:spPr>
          <a:xfrm>
            <a:off x="967150" y="4135213"/>
            <a:ext cx="188155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28768AC-7BA0-426A-BDB2-5451C51CEC3C}"/>
              </a:ext>
            </a:extLst>
          </p:cNvPr>
          <p:cNvCxnSpPr>
            <a:cxnSpLocks/>
          </p:cNvCxnSpPr>
          <p:nvPr/>
        </p:nvCxnSpPr>
        <p:spPr>
          <a:xfrm>
            <a:off x="2262889" y="3667648"/>
            <a:ext cx="0" cy="2257225"/>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A46B7A7-6D97-4309-941F-5F60BCD592F7}"/>
              </a:ext>
            </a:extLst>
          </p:cNvPr>
          <p:cNvCxnSpPr>
            <a:cxnSpLocks/>
          </p:cNvCxnSpPr>
          <p:nvPr/>
        </p:nvCxnSpPr>
        <p:spPr>
          <a:xfrm flipV="1">
            <a:off x="958838" y="4433481"/>
            <a:ext cx="1304051" cy="10541"/>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5" name="星: 5 pt 64">
            <a:extLst>
              <a:ext uri="{FF2B5EF4-FFF2-40B4-BE49-F238E27FC236}">
                <a16:creationId xmlns:a16="http://schemas.microsoft.com/office/drawing/2014/main" id="{00B1F800-A409-4118-8240-D401FBBBEC4B}"/>
              </a:ext>
            </a:extLst>
          </p:cNvPr>
          <p:cNvSpPr/>
          <p:nvPr/>
        </p:nvSpPr>
        <p:spPr>
          <a:xfrm>
            <a:off x="2162739" y="4036149"/>
            <a:ext cx="204104" cy="16309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コネクタ: 曲線 66">
            <a:extLst>
              <a:ext uri="{FF2B5EF4-FFF2-40B4-BE49-F238E27FC236}">
                <a16:creationId xmlns:a16="http://schemas.microsoft.com/office/drawing/2014/main" id="{A1ED8DFC-B55E-4ABD-9470-849695E7E32A}"/>
              </a:ext>
            </a:extLst>
          </p:cNvPr>
          <p:cNvCxnSpPr>
            <a:cxnSpLocks/>
          </p:cNvCxnSpPr>
          <p:nvPr/>
        </p:nvCxnSpPr>
        <p:spPr>
          <a:xfrm rot="5400000">
            <a:off x="665180" y="4511872"/>
            <a:ext cx="332142" cy="236634"/>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421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anim calcmode="lin" valueType="num">
                                      <p:cBhvr additive="base">
                                        <p:cTn id="1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 calcmode="lin" valueType="num">
                                      <p:cBhvr additive="base">
                                        <p:cTn id="2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6" end="16"/>
                                            </p:txEl>
                                          </p:spTgt>
                                        </p:tgtEl>
                                        <p:attrNameLst>
                                          <p:attrName>style.visibility</p:attrName>
                                        </p:attrNameLst>
                                      </p:cBhvr>
                                      <p:to>
                                        <p:strVal val="visible"/>
                                      </p:to>
                                    </p:set>
                                    <p:anim calcmode="lin" valueType="num">
                                      <p:cBhvr additive="base">
                                        <p:cTn id="3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 calcmode="lin" valueType="num">
                                      <p:cBhvr additive="base">
                                        <p:cTn id="4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5" end="5"/>
                                            </p:txEl>
                                          </p:spTgt>
                                        </p:tgtEl>
                                        <p:attrNameLst>
                                          <p:attrName>style.visibility</p:attrName>
                                        </p:attrNameLst>
                                      </p:cBhvr>
                                      <p:to>
                                        <p:strVal val="visible"/>
                                      </p:to>
                                    </p:set>
                                    <p:anim calcmode="lin" valueType="num">
                                      <p:cBhvr additive="base">
                                        <p:cTn id="5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6" end="6"/>
                                            </p:txEl>
                                          </p:spTgt>
                                        </p:tgtEl>
                                        <p:attrNameLst>
                                          <p:attrName>style.visibility</p:attrName>
                                        </p:attrNameLst>
                                      </p:cBhvr>
                                      <p:to>
                                        <p:strVal val="visible"/>
                                      </p:to>
                                    </p:set>
                                    <p:anim calcmode="lin" valueType="num">
                                      <p:cBhvr additive="base">
                                        <p:cTn id="6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7" end="7"/>
                                            </p:txEl>
                                          </p:spTgt>
                                        </p:tgtEl>
                                        <p:attrNameLst>
                                          <p:attrName>style.visibility</p:attrName>
                                        </p:attrNameLst>
                                      </p:cBhvr>
                                      <p:to>
                                        <p:strVal val="visible"/>
                                      </p:to>
                                    </p:set>
                                    <p:anim calcmode="lin" valueType="num">
                                      <p:cBhvr additive="base">
                                        <p:cTn id="6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110059"/>
            <a:ext cx="11520134" cy="5104846"/>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lang="en-US" altLang="ja-JP" sz="2400" dirty="0">
                <a:solidFill>
                  <a:prstClr val="black"/>
                </a:solidFill>
                <a:latin typeface="Bookman Old Style" panose="02050604050505020204"/>
                <a:ea typeface="HG明朝E" panose="02020909000000000000" pitchFamily="17" charset="-128"/>
              </a:rPr>
              <a:t>  </a:t>
            </a:r>
            <a:r>
              <a:rPr lang="en-US" altLang="ja-JP" dirty="0">
                <a:solidFill>
                  <a:prstClr val="black"/>
                </a:solidFill>
                <a:latin typeface="Bookman Old Style" panose="02050604050505020204"/>
                <a:ea typeface="HG明朝E" panose="02020909000000000000" pitchFamily="17" charset="-128"/>
              </a:rPr>
              <a:t>A</a:t>
            </a:r>
          </a:p>
          <a:p>
            <a:pPr marR="0" lvl="0" algn="l" defTabSz="457200" rtl="0" eaLnBrk="1" fontAlgn="auto" latinLnBrk="0" hangingPunct="1">
              <a:lnSpc>
                <a:spcPct val="100000"/>
              </a:lnSpc>
              <a:spcBef>
                <a:spcPts val="0"/>
              </a:spcBef>
              <a:spcAft>
                <a:spcPts val="0"/>
              </a:spcAft>
              <a:buClrTx/>
              <a:buSzTx/>
              <a:tabLst/>
              <a:defRPr/>
            </a:pPr>
            <a:endParaRPr lang="en-US" altLang="ja-JP"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lang="en-US" altLang="ja-JP" dirty="0">
                <a:solidFill>
                  <a:prstClr val="black"/>
                </a:solidFill>
                <a:latin typeface="Bookman Old Style" panose="02050604050505020204"/>
                <a:ea typeface="HG明朝E" panose="02020909000000000000" pitchFamily="17" charset="-128"/>
              </a:rPr>
              <a:t>S</a:t>
            </a:r>
            <a:r>
              <a:rPr lang="en-US" altLang="ja-JP" baseline="-25000" dirty="0">
                <a:solidFill>
                  <a:prstClr val="black"/>
                </a:solidFill>
                <a:latin typeface="Bookman Old Style" panose="02050604050505020204"/>
                <a:ea typeface="HG明朝E" panose="02020909000000000000" pitchFamily="17" charset="-128"/>
              </a:rPr>
              <a:t>2</a:t>
            </a:r>
            <a:endParaRPr lang="ja-JP" altLang="en-US" baseline="-250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lang="ja-JP" altLang="en-US"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E'</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t</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S'</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D</a:t>
            </a:r>
          </a:p>
          <a:p>
            <a:pPr marR="0" lvl="0" algn="l" defTabSz="457200" rtl="0" eaLnBrk="1" fontAlgn="auto" latinLnBrk="0" hangingPunct="1">
              <a:lnSpc>
                <a:spcPct val="100000"/>
              </a:lnSpc>
              <a:spcBef>
                <a:spcPts val="0"/>
              </a:spcBef>
              <a:spcAft>
                <a:spcPts val="0"/>
              </a:spcAft>
              <a:buClrTx/>
              <a:buSzTx/>
              <a:tabLst/>
              <a:defRPr/>
            </a:pPr>
            <a:endPar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endParaRPr lang="en-US" altLang="ja-JP"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r>
              <a:rPr kumimoji="1" lang="en-US" altLang="ja-JP" b="0" i="0" u="none" strike="noStrike" kern="1200" cap="none" spc="0" normalizeH="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8" name="テキスト ボックス 17">
            <a:extLst>
              <a:ext uri="{FF2B5EF4-FFF2-40B4-BE49-F238E27FC236}">
                <a16:creationId xmlns:a16="http://schemas.microsoft.com/office/drawing/2014/main" id="{2EF7B9C4-3C30-4B5B-AED7-06DD18C59488}"/>
              </a:ext>
            </a:extLst>
          </p:cNvPr>
          <p:cNvSpPr txBox="1"/>
          <p:nvPr/>
        </p:nvSpPr>
        <p:spPr>
          <a:xfrm>
            <a:off x="5933552" y="1319509"/>
            <a:ext cx="5744642" cy="4855203"/>
          </a:xfrm>
          <a:prstGeom prst="rect">
            <a:avLst/>
          </a:prstGeom>
          <a:noFill/>
        </p:spPr>
        <p:txBody>
          <a:bodyPr wrap="square" rtlCol="0">
            <a:noAutofit/>
          </a:bodyPr>
          <a:lstStyle/>
          <a:p>
            <a:pPr marL="285750" indent="-285750">
              <a:buFont typeface="Wingdings" panose="05000000000000000000" pitchFamily="2" charset="2"/>
              <a:buChar char="l"/>
            </a:pPr>
            <a:r>
              <a:rPr kumimoji="1" lang="ja-JP" altLang="en-US" sz="2000" dirty="0"/>
              <a:t>そこで、弾力性がより低い需要曲線を描いてみる。</a:t>
            </a:r>
          </a:p>
          <a:p>
            <a:pPr marL="285750" indent="-285750">
              <a:buFont typeface="Wingdings" panose="05000000000000000000" pitchFamily="2" charset="2"/>
              <a:buChar char="l"/>
            </a:pPr>
            <a:r>
              <a:rPr lang="ja-JP" altLang="en-US" sz="2000" dirty="0"/>
              <a:t>弾力性が低いということは、生活必需品のように、価格が変化しても購入量をそれほど変えられない財ということ。</a:t>
            </a:r>
          </a:p>
          <a:p>
            <a:pPr marL="285750" indent="-285750">
              <a:buFont typeface="Wingdings" panose="05000000000000000000" pitchFamily="2" charset="2"/>
              <a:buChar char="l"/>
            </a:pPr>
            <a:r>
              <a:rPr kumimoji="1" lang="ja-JP" altLang="en-US" sz="2000" dirty="0"/>
              <a:t>つまり、需要曲線</a:t>
            </a:r>
            <a:r>
              <a:rPr kumimoji="1" lang="en-US" altLang="ja-JP" sz="2000" dirty="0"/>
              <a:t>D</a:t>
            </a:r>
            <a:r>
              <a:rPr kumimoji="1" lang="ja-JP" altLang="en-US" sz="2000" dirty="0"/>
              <a:t>がより垂直に近い。</a:t>
            </a:r>
            <a:endParaRPr kumimoji="1" lang="en-US" altLang="ja-JP" sz="2000" dirty="0"/>
          </a:p>
          <a:p>
            <a:pPr marL="285750" indent="-285750">
              <a:buFont typeface="Wingdings" panose="05000000000000000000" pitchFamily="2" charset="2"/>
              <a:buChar char="l"/>
            </a:pPr>
            <a:r>
              <a:rPr kumimoji="1" lang="ja-JP" altLang="en-US" sz="2000" dirty="0"/>
              <a:t>これまでの図と比較すると、明らかに</a:t>
            </a:r>
            <a:r>
              <a:rPr kumimoji="1" lang="en-US" altLang="ja-JP" sz="2000" dirty="0"/>
              <a:t>E'</a:t>
            </a:r>
            <a:r>
              <a:rPr kumimoji="1" lang="ja-JP" altLang="en-US" sz="2000" dirty="0"/>
              <a:t>★が長くなっている。</a:t>
            </a:r>
          </a:p>
          <a:p>
            <a:pPr marL="285750" indent="-285750">
              <a:buFont typeface="Wingdings" panose="05000000000000000000" pitchFamily="2" charset="2"/>
              <a:buChar char="l"/>
            </a:pPr>
            <a:r>
              <a:rPr lang="ja-JP" altLang="en-US" sz="2000" dirty="0"/>
              <a:t>そのため、消費者余剰の減少分（台形</a:t>
            </a:r>
            <a:r>
              <a:rPr lang="en-US" altLang="ja-JP" sz="2000" dirty="0"/>
              <a:t>P'E'E*P*</a:t>
            </a:r>
            <a:r>
              <a:rPr lang="ja-JP" altLang="en-US" sz="2000" dirty="0"/>
              <a:t>）の面積が大きくなっている。</a:t>
            </a:r>
          </a:p>
          <a:p>
            <a:pPr marL="285750" indent="-285750">
              <a:buFont typeface="Wingdings" panose="05000000000000000000" pitchFamily="2" charset="2"/>
              <a:buChar char="l"/>
            </a:pPr>
            <a:r>
              <a:rPr kumimoji="1" lang="ja-JP" altLang="en-US" sz="2000" dirty="0"/>
              <a:t>その分、税収は増えて四角形</a:t>
            </a:r>
            <a:r>
              <a:rPr kumimoji="1" lang="en-US" altLang="ja-JP" sz="2000" dirty="0"/>
              <a:t>PE'S'P''</a:t>
            </a:r>
            <a:r>
              <a:rPr kumimoji="1" lang="ja-JP" altLang="en-US" sz="2000" dirty="0"/>
              <a:t>の面積が大きくなっている。</a:t>
            </a:r>
          </a:p>
          <a:p>
            <a:pPr marL="285750" indent="-285750">
              <a:buFont typeface="Wingdings" panose="05000000000000000000" pitchFamily="2" charset="2"/>
              <a:buChar char="l"/>
            </a:pPr>
            <a:r>
              <a:rPr lang="ja-JP" altLang="en-US" sz="2000" dirty="0"/>
              <a:t>つまり、生活必需品に課税すると、消費者は課税から逃れにくく、その分、政府に税収が入りやすいということ。</a:t>
            </a:r>
            <a:endParaRPr kumimoji="1" lang="ja-JP" altLang="en-US" sz="2000" dirty="0"/>
          </a:p>
        </p:txBody>
      </p:sp>
      <p:cxnSp>
        <p:nvCxnSpPr>
          <p:cNvPr id="27" name="直線矢印コネクタ 26">
            <a:extLst>
              <a:ext uri="{FF2B5EF4-FFF2-40B4-BE49-F238E27FC236}">
                <a16:creationId xmlns:a16="http://schemas.microsoft.com/office/drawing/2014/main" id="{CAD02362-0A0C-4844-A57F-5F82EB32D65E}"/>
              </a:ext>
            </a:extLst>
          </p:cNvPr>
          <p:cNvCxnSpPr>
            <a:cxnSpLocks/>
          </p:cNvCxnSpPr>
          <p:nvPr/>
        </p:nvCxnSpPr>
        <p:spPr>
          <a:xfrm flipV="1">
            <a:off x="959617" y="1145512"/>
            <a:ext cx="7533" cy="47528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78386DB4-2018-4CC1-B17F-16DA11740FD3}"/>
              </a:ext>
            </a:extLst>
          </p:cNvPr>
          <p:cNvCxnSpPr/>
          <p:nvPr/>
        </p:nvCxnSpPr>
        <p:spPr>
          <a:xfrm>
            <a:off x="949568" y="5883310"/>
            <a:ext cx="4556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A953019-1D27-463E-A755-A75839D9CB0B}"/>
              </a:ext>
            </a:extLst>
          </p:cNvPr>
          <p:cNvCxnSpPr>
            <a:cxnSpLocks/>
          </p:cNvCxnSpPr>
          <p:nvPr/>
        </p:nvCxnSpPr>
        <p:spPr>
          <a:xfrm>
            <a:off x="959617" y="1319510"/>
            <a:ext cx="2664072" cy="3986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0427539D-3263-4548-B03E-499CD5D01D37}"/>
              </a:ext>
            </a:extLst>
          </p:cNvPr>
          <p:cNvCxnSpPr>
            <a:cxnSpLocks/>
          </p:cNvCxnSpPr>
          <p:nvPr/>
        </p:nvCxnSpPr>
        <p:spPr>
          <a:xfrm flipV="1">
            <a:off x="959617" y="2656251"/>
            <a:ext cx="4556927" cy="2516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CB334AC-CE42-493F-9D50-41161B2A8964}"/>
              </a:ext>
            </a:extLst>
          </p:cNvPr>
          <p:cNvCxnSpPr>
            <a:cxnSpLocks/>
          </p:cNvCxnSpPr>
          <p:nvPr/>
        </p:nvCxnSpPr>
        <p:spPr>
          <a:xfrm flipV="1">
            <a:off x="977578" y="1843322"/>
            <a:ext cx="3362433" cy="1865154"/>
          </a:xfrm>
          <a:prstGeom prst="line">
            <a:avLst/>
          </a:prstGeom>
          <a:ln/>
        </p:spPr>
        <p:style>
          <a:lnRef idx="1">
            <a:schemeClr val="dk1"/>
          </a:lnRef>
          <a:fillRef idx="0">
            <a:schemeClr val="dk1"/>
          </a:fillRef>
          <a:effectRef idx="0">
            <a:schemeClr val="dk1"/>
          </a:effectRef>
          <a:fontRef idx="minor">
            <a:schemeClr val="tx1"/>
          </a:fontRef>
        </p:style>
      </p:cxnSp>
      <p:cxnSp>
        <p:nvCxnSpPr>
          <p:cNvPr id="39" name="直線矢印コネクタ 38">
            <a:extLst>
              <a:ext uri="{FF2B5EF4-FFF2-40B4-BE49-F238E27FC236}">
                <a16:creationId xmlns:a16="http://schemas.microsoft.com/office/drawing/2014/main" id="{6BE972B9-6B37-4E58-93F2-8F15A9DAC1C7}"/>
              </a:ext>
            </a:extLst>
          </p:cNvPr>
          <p:cNvCxnSpPr>
            <a:cxnSpLocks/>
          </p:cNvCxnSpPr>
          <p:nvPr/>
        </p:nvCxnSpPr>
        <p:spPr>
          <a:xfrm flipV="1">
            <a:off x="3431329" y="2394065"/>
            <a:ext cx="0" cy="140671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右中かっこ 41">
            <a:extLst>
              <a:ext uri="{FF2B5EF4-FFF2-40B4-BE49-F238E27FC236}">
                <a16:creationId xmlns:a16="http://schemas.microsoft.com/office/drawing/2014/main" id="{9F571B1B-EF4B-4C9F-B7A0-C3D5451D5985}"/>
              </a:ext>
            </a:extLst>
          </p:cNvPr>
          <p:cNvSpPr/>
          <p:nvPr/>
        </p:nvSpPr>
        <p:spPr>
          <a:xfrm>
            <a:off x="3605475" y="2482525"/>
            <a:ext cx="242861" cy="1144348"/>
          </a:xfrm>
          <a:prstGeom prst="rightBrace">
            <a:avLst>
              <a:gd name="adj1" fmla="val 57558"/>
              <a:gd name="adj2" fmla="val 458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tIns="46800" rtlCol="0" anchor="ctr"/>
          <a:lstStyle/>
          <a:p>
            <a:pPr algn="ctr"/>
            <a:endParaRPr kumimoji="1" lang="ja-JP" altLang="en-US" dirty="0"/>
          </a:p>
        </p:txBody>
      </p:sp>
      <p:cxnSp>
        <p:nvCxnSpPr>
          <p:cNvPr id="44" name="コネクタ: 曲線 43">
            <a:extLst>
              <a:ext uri="{FF2B5EF4-FFF2-40B4-BE49-F238E27FC236}">
                <a16:creationId xmlns:a16="http://schemas.microsoft.com/office/drawing/2014/main" id="{51731D16-C267-41D3-89A7-4A9800E9467D}"/>
              </a:ext>
            </a:extLst>
          </p:cNvPr>
          <p:cNvCxnSpPr>
            <a:cxnSpLocks/>
          </p:cNvCxnSpPr>
          <p:nvPr/>
        </p:nvCxnSpPr>
        <p:spPr>
          <a:xfrm rot="5400000">
            <a:off x="2061381" y="2915493"/>
            <a:ext cx="233203" cy="45213"/>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53A65D3D-8764-4912-B874-39CF2507F108}"/>
              </a:ext>
            </a:extLst>
          </p:cNvPr>
          <p:cNvCxnSpPr>
            <a:cxnSpLocks/>
          </p:cNvCxnSpPr>
          <p:nvPr/>
        </p:nvCxnSpPr>
        <p:spPr>
          <a:xfrm>
            <a:off x="967150" y="3054699"/>
            <a:ext cx="1163102"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0" name="コネクタ: 曲線 49">
            <a:extLst>
              <a:ext uri="{FF2B5EF4-FFF2-40B4-BE49-F238E27FC236}">
                <a16:creationId xmlns:a16="http://schemas.microsoft.com/office/drawing/2014/main" id="{84B915F7-C287-4F6A-9EB9-5BDB88089F12}"/>
              </a:ext>
            </a:extLst>
          </p:cNvPr>
          <p:cNvCxnSpPr/>
          <p:nvPr/>
        </p:nvCxnSpPr>
        <p:spPr>
          <a:xfrm rot="10800000">
            <a:off x="2979337" y="4187056"/>
            <a:ext cx="547635" cy="1270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FAFC2294-A2E1-4B0F-AC12-0990794F1809}"/>
              </a:ext>
            </a:extLst>
          </p:cNvPr>
          <p:cNvCxnSpPr>
            <a:cxnSpLocks/>
          </p:cNvCxnSpPr>
          <p:nvPr/>
        </p:nvCxnSpPr>
        <p:spPr>
          <a:xfrm>
            <a:off x="2848707" y="4135213"/>
            <a:ext cx="0" cy="17280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7554BE-0794-4371-9062-EAED782717E8}"/>
              </a:ext>
            </a:extLst>
          </p:cNvPr>
          <p:cNvCxnSpPr/>
          <p:nvPr/>
        </p:nvCxnSpPr>
        <p:spPr>
          <a:xfrm>
            <a:off x="967150" y="4135213"/>
            <a:ext cx="188155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28768AC-7BA0-426A-BDB2-5451C51CEC3C}"/>
              </a:ext>
            </a:extLst>
          </p:cNvPr>
          <p:cNvCxnSpPr>
            <a:cxnSpLocks/>
          </p:cNvCxnSpPr>
          <p:nvPr/>
        </p:nvCxnSpPr>
        <p:spPr>
          <a:xfrm>
            <a:off x="2105130" y="3054699"/>
            <a:ext cx="0" cy="282861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A46B7A7-6D97-4309-941F-5F60BCD592F7}"/>
              </a:ext>
            </a:extLst>
          </p:cNvPr>
          <p:cNvCxnSpPr>
            <a:cxnSpLocks/>
          </p:cNvCxnSpPr>
          <p:nvPr/>
        </p:nvCxnSpPr>
        <p:spPr>
          <a:xfrm>
            <a:off x="967150" y="4561951"/>
            <a:ext cx="1112859"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5" name="星: 5 pt 64">
            <a:extLst>
              <a:ext uri="{FF2B5EF4-FFF2-40B4-BE49-F238E27FC236}">
                <a16:creationId xmlns:a16="http://schemas.microsoft.com/office/drawing/2014/main" id="{00B1F800-A409-4118-8240-D401FBBBEC4B}"/>
              </a:ext>
            </a:extLst>
          </p:cNvPr>
          <p:cNvSpPr/>
          <p:nvPr/>
        </p:nvSpPr>
        <p:spPr>
          <a:xfrm>
            <a:off x="1996485" y="4044462"/>
            <a:ext cx="204104" cy="16309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コネクタ: 曲線 66">
            <a:extLst>
              <a:ext uri="{FF2B5EF4-FFF2-40B4-BE49-F238E27FC236}">
                <a16:creationId xmlns:a16="http://schemas.microsoft.com/office/drawing/2014/main" id="{A1ED8DFC-B55E-4ABD-9470-849695E7E32A}"/>
              </a:ext>
            </a:extLst>
          </p:cNvPr>
          <p:cNvCxnSpPr>
            <a:cxnSpLocks/>
          </p:cNvCxnSpPr>
          <p:nvPr/>
        </p:nvCxnSpPr>
        <p:spPr>
          <a:xfrm rot="5400000">
            <a:off x="673242" y="4587074"/>
            <a:ext cx="321544" cy="25120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751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anim calcmode="lin" valueType="num">
                                      <p:cBhvr additive="base">
                                        <p:cTn id="1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 calcmode="lin" valueType="num">
                                      <p:cBhvr additive="base">
                                        <p:cTn id="2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6" end="16"/>
                                            </p:txEl>
                                          </p:spTgt>
                                        </p:tgtEl>
                                        <p:attrNameLst>
                                          <p:attrName>style.visibility</p:attrName>
                                        </p:attrNameLst>
                                      </p:cBhvr>
                                      <p:to>
                                        <p:strVal val="visible"/>
                                      </p:to>
                                    </p:set>
                                    <p:anim calcmode="lin" valueType="num">
                                      <p:cBhvr additive="base">
                                        <p:cTn id="3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additive="base">
                                        <p:cTn id="5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 calcmode="lin" valueType="num">
                                      <p:cBhvr additive="base">
                                        <p:cTn id="6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 calcmode="lin" valueType="num">
                                      <p:cBhvr additive="base">
                                        <p:cTn id="6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6" end="6"/>
                                            </p:txEl>
                                          </p:spTgt>
                                        </p:tgtEl>
                                        <p:attrNameLst>
                                          <p:attrName>style.visibility</p:attrName>
                                        </p:attrNameLst>
                                      </p:cBhvr>
                                      <p:to>
                                        <p:strVal val="visible"/>
                                      </p:to>
                                    </p:set>
                                    <p:anim calcmode="lin" valueType="num">
                                      <p:cBhvr additive="base">
                                        <p:cTn id="7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7" end="7"/>
                                            </p:txEl>
                                          </p:spTgt>
                                        </p:tgtEl>
                                        <p:attrNameLst>
                                          <p:attrName>style.visibility</p:attrName>
                                        </p:attrNameLst>
                                      </p:cBhvr>
                                      <p:to>
                                        <p:strVal val="visible"/>
                                      </p:to>
                                    </p:set>
                                    <p:anim calcmode="lin" valueType="num">
                                      <p:cBhvr additive="base">
                                        <p:cTn id="7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1110059"/>
            <a:ext cx="11520134" cy="5104846"/>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lang="en-US" altLang="ja-JP" sz="2400" dirty="0">
                <a:solidFill>
                  <a:prstClr val="black"/>
                </a:solidFill>
                <a:latin typeface="Bookman Old Style" panose="02050604050505020204"/>
                <a:ea typeface="HG明朝E" panose="02020909000000000000" pitchFamily="17" charset="-128"/>
              </a:rPr>
              <a:t>  </a:t>
            </a:r>
            <a:r>
              <a:rPr lang="en-US" altLang="ja-JP" dirty="0">
                <a:solidFill>
                  <a:prstClr val="black"/>
                </a:solidFill>
                <a:latin typeface="Bookman Old Style" panose="02050604050505020204"/>
                <a:ea typeface="HG明朝E" panose="02020909000000000000" pitchFamily="17" charset="-128"/>
              </a:rPr>
              <a:t>A</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S</a:t>
            </a:r>
            <a:r>
              <a:rPr lang="en-US" altLang="ja-JP" baseline="-25000" dirty="0">
                <a:solidFill>
                  <a:prstClr val="black"/>
                </a:solidFill>
                <a:latin typeface="Bookman Old Style" panose="02050604050505020204"/>
                <a:ea typeface="HG明朝E" panose="02020909000000000000" pitchFamily="17" charset="-128"/>
              </a:rPr>
              <a:t>2</a:t>
            </a:r>
          </a:p>
          <a:p>
            <a:pPr marR="0" lvl="0" algn="l" defTabSz="457200" rtl="0" eaLnBrk="1" fontAlgn="auto" latinLnBrk="0" hangingPunct="1">
              <a:lnSpc>
                <a:spcPct val="100000"/>
              </a:lnSpc>
              <a:spcBef>
                <a:spcPts val="0"/>
              </a:spcBef>
              <a:spcAft>
                <a:spcPts val="0"/>
              </a:spcAft>
              <a:buClrTx/>
              <a:buSzTx/>
              <a:tabLst/>
              <a:defRPr/>
            </a:pPr>
            <a:endParaRPr lang="ja-JP" altLang="en-US" sz="2400"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r>
              <a:rPr lang="en-US" altLang="ja-JP" dirty="0">
                <a:solidFill>
                  <a:prstClr val="black"/>
                </a:solidFill>
                <a:latin typeface="Bookman Old Style" panose="02050604050505020204"/>
                <a:ea typeface="HG明朝E" panose="02020909000000000000" pitchFamily="17" charset="-128"/>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S</a:t>
            </a:r>
            <a:r>
              <a:rPr kumimoji="1" lang="en-US" altLang="ja-JP" sz="12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E'</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t</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E*</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S'</a:t>
            </a: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P''</a:t>
            </a:r>
          </a:p>
          <a:p>
            <a:pPr marR="0" lvl="0" algn="l" defTabSz="457200" rtl="0" eaLnBrk="1" fontAlgn="auto" latinLnBrk="0" hangingPunct="1">
              <a:lnSpc>
                <a:spcPct val="100000"/>
              </a:lnSpc>
              <a:spcBef>
                <a:spcPts val="0"/>
              </a:spcBef>
              <a:spcAft>
                <a:spcPts val="0"/>
              </a:spcAft>
              <a:buClrTx/>
              <a:buSzTx/>
              <a:tabLst/>
              <a:defRPr/>
            </a:pPr>
            <a:r>
              <a:rPr lang="en-US" altLang="ja-JP" dirty="0">
                <a:solidFill>
                  <a:prstClr val="black"/>
                </a:solidFill>
                <a:latin typeface="Bookman Old Style" panose="02050604050505020204"/>
                <a:ea typeface="HG明朝E" panose="02020909000000000000" pitchFamily="17" charset="-128"/>
              </a:rPr>
              <a:t>  P'''                                      D</a:t>
            </a:r>
          </a:p>
          <a:p>
            <a:pPr marR="0" lvl="0" algn="l" defTabSz="457200" rtl="0" eaLnBrk="1" fontAlgn="auto" latinLnBrk="0" hangingPunct="1">
              <a:lnSpc>
                <a:spcPct val="100000"/>
              </a:lnSpc>
              <a:spcBef>
                <a:spcPts val="0"/>
              </a:spcBef>
              <a:spcAft>
                <a:spcPts val="0"/>
              </a:spcAft>
              <a:buClrTx/>
              <a:buSzTx/>
              <a:tabLst/>
              <a:defRPr/>
            </a:pPr>
            <a:endPar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endParaRPr lang="en-US" altLang="ja-JP" dirty="0">
              <a:solidFill>
                <a:prstClr val="black"/>
              </a:solidFill>
              <a:latin typeface="Bookman Old Style" panose="02050604050505020204"/>
              <a:ea typeface="HG明朝E" panose="02020909000000000000" pitchFamily="17" charset="-128"/>
            </a:endParaRPr>
          </a:p>
          <a:p>
            <a:pPr marR="0" lvl="0" algn="l" defTabSz="457200" rtl="0" eaLnBrk="1" fontAlgn="auto" latinLnBrk="0" hangingPunct="1">
              <a:lnSpc>
                <a:spcPct val="100000"/>
              </a:lnSpc>
              <a:spcBef>
                <a:spcPts val="0"/>
              </a:spcBef>
              <a:spcAft>
                <a:spcPts val="0"/>
              </a:spcAft>
              <a:buClrTx/>
              <a:buSzTx/>
              <a:tabLst/>
              <a:defRPr/>
            </a:pP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r>
              <a:rPr kumimoji="1" lang="en-US" altLang="ja-JP" b="0" i="0" u="none" strike="noStrike" kern="1200" cap="none" spc="0" normalizeH="0" noProof="0" dirty="0">
                <a:ln>
                  <a:noFill/>
                </a:ln>
                <a:solidFill>
                  <a:prstClr val="black"/>
                </a:solidFill>
                <a:effectLst/>
                <a:uLnTx/>
                <a:uFillTx/>
                <a:latin typeface="Bookman Old Style" panose="02050604050505020204"/>
                <a:ea typeface="HG明朝E" panose="02020909000000000000" pitchFamily="17" charset="-128"/>
                <a:cs typeface="+mn-cs"/>
              </a:rPr>
              <a:t>     </a:t>
            </a:r>
            <a:r>
              <a:rPr kumimoji="1" lang="en-US" altLang="ja-JP"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  D*</a:t>
            </a: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
        <p:nvSpPr>
          <p:cNvPr id="18" name="テキスト ボックス 17">
            <a:extLst>
              <a:ext uri="{FF2B5EF4-FFF2-40B4-BE49-F238E27FC236}">
                <a16:creationId xmlns:a16="http://schemas.microsoft.com/office/drawing/2014/main" id="{2EF7B9C4-3C30-4B5B-AED7-06DD18C59488}"/>
              </a:ext>
            </a:extLst>
          </p:cNvPr>
          <p:cNvSpPr txBox="1"/>
          <p:nvPr/>
        </p:nvSpPr>
        <p:spPr>
          <a:xfrm>
            <a:off x="5933552" y="1319509"/>
            <a:ext cx="5744642" cy="4855203"/>
          </a:xfrm>
          <a:prstGeom prst="rect">
            <a:avLst/>
          </a:prstGeom>
          <a:noFill/>
        </p:spPr>
        <p:txBody>
          <a:bodyPr wrap="square" rtlCol="0">
            <a:noAutofit/>
          </a:bodyPr>
          <a:lstStyle/>
          <a:p>
            <a:pPr marL="285750" indent="-285750">
              <a:buFont typeface="Wingdings" panose="05000000000000000000" pitchFamily="2" charset="2"/>
              <a:buChar char="l"/>
            </a:pPr>
            <a:r>
              <a:rPr kumimoji="1" lang="ja-JP" altLang="en-US" sz="2000" dirty="0"/>
              <a:t>つまり、需要曲線の傾きが急なので、供給曲線のシフトによって決まる新しい交点</a:t>
            </a:r>
            <a:r>
              <a:rPr kumimoji="1" lang="en-US" altLang="ja-JP" sz="2000" dirty="0"/>
              <a:t>E'</a:t>
            </a:r>
            <a:r>
              <a:rPr kumimoji="1" lang="ja-JP" altLang="en-US" sz="2000" dirty="0"/>
              <a:t>が、比較的上の方に行く。</a:t>
            </a:r>
          </a:p>
          <a:p>
            <a:pPr marL="285750" indent="-285750">
              <a:buFont typeface="Wingdings" panose="05000000000000000000" pitchFamily="2" charset="2"/>
              <a:buChar char="l"/>
            </a:pPr>
            <a:r>
              <a:rPr lang="ja-JP" altLang="en-US" sz="2000" dirty="0"/>
              <a:t>つまり、消費者余剰の減少分を表す台形の高さ（</a:t>
            </a:r>
            <a:r>
              <a:rPr lang="en-US" altLang="ja-JP" sz="2000" dirty="0"/>
              <a:t>E'</a:t>
            </a:r>
            <a:r>
              <a:rPr lang="ja-JP" altLang="en-US" sz="2000" dirty="0"/>
              <a:t>★）が、生産者余剰の減少を表す台形の高さ（★</a:t>
            </a:r>
            <a:r>
              <a:rPr lang="en-US" altLang="ja-JP" sz="2000" dirty="0"/>
              <a:t>S'</a:t>
            </a:r>
            <a:r>
              <a:rPr lang="ja-JP" altLang="en-US" sz="2000" dirty="0"/>
              <a:t>）よりも大きくなる。</a:t>
            </a:r>
            <a:endParaRPr kumimoji="1" lang="ja-JP" altLang="en-US" sz="2000" dirty="0"/>
          </a:p>
        </p:txBody>
      </p:sp>
      <p:cxnSp>
        <p:nvCxnSpPr>
          <p:cNvPr id="27" name="直線矢印コネクタ 26">
            <a:extLst>
              <a:ext uri="{FF2B5EF4-FFF2-40B4-BE49-F238E27FC236}">
                <a16:creationId xmlns:a16="http://schemas.microsoft.com/office/drawing/2014/main" id="{CAD02362-0A0C-4844-A57F-5F82EB32D65E}"/>
              </a:ext>
            </a:extLst>
          </p:cNvPr>
          <p:cNvCxnSpPr>
            <a:cxnSpLocks/>
          </p:cNvCxnSpPr>
          <p:nvPr/>
        </p:nvCxnSpPr>
        <p:spPr>
          <a:xfrm flipV="1">
            <a:off x="959617" y="1145512"/>
            <a:ext cx="7533" cy="475287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78386DB4-2018-4CC1-B17F-16DA11740FD3}"/>
              </a:ext>
            </a:extLst>
          </p:cNvPr>
          <p:cNvCxnSpPr/>
          <p:nvPr/>
        </p:nvCxnSpPr>
        <p:spPr>
          <a:xfrm>
            <a:off x="949568" y="5883310"/>
            <a:ext cx="4556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A953019-1D27-463E-A755-A75839D9CB0B}"/>
              </a:ext>
            </a:extLst>
          </p:cNvPr>
          <p:cNvCxnSpPr>
            <a:cxnSpLocks/>
          </p:cNvCxnSpPr>
          <p:nvPr/>
        </p:nvCxnSpPr>
        <p:spPr>
          <a:xfrm>
            <a:off x="959617" y="1319510"/>
            <a:ext cx="2664072" cy="39860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0427539D-3263-4548-B03E-499CD5D01D37}"/>
              </a:ext>
            </a:extLst>
          </p:cNvPr>
          <p:cNvCxnSpPr>
            <a:cxnSpLocks/>
          </p:cNvCxnSpPr>
          <p:nvPr/>
        </p:nvCxnSpPr>
        <p:spPr>
          <a:xfrm flipV="1">
            <a:off x="959617" y="2656251"/>
            <a:ext cx="4556927" cy="25163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3CB334AC-CE42-493F-9D50-41161B2A8964}"/>
              </a:ext>
            </a:extLst>
          </p:cNvPr>
          <p:cNvCxnSpPr>
            <a:cxnSpLocks/>
          </p:cNvCxnSpPr>
          <p:nvPr/>
        </p:nvCxnSpPr>
        <p:spPr>
          <a:xfrm flipV="1">
            <a:off x="967149" y="1802495"/>
            <a:ext cx="3362433" cy="1865154"/>
          </a:xfrm>
          <a:prstGeom prst="line">
            <a:avLst/>
          </a:prstGeom>
          <a:ln/>
        </p:spPr>
        <p:style>
          <a:lnRef idx="1">
            <a:schemeClr val="dk1"/>
          </a:lnRef>
          <a:fillRef idx="0">
            <a:schemeClr val="dk1"/>
          </a:fillRef>
          <a:effectRef idx="0">
            <a:schemeClr val="dk1"/>
          </a:effectRef>
          <a:fontRef idx="minor">
            <a:schemeClr val="tx1"/>
          </a:fontRef>
        </p:style>
      </p:cxnSp>
      <p:cxnSp>
        <p:nvCxnSpPr>
          <p:cNvPr id="39" name="直線矢印コネクタ 38">
            <a:extLst>
              <a:ext uri="{FF2B5EF4-FFF2-40B4-BE49-F238E27FC236}">
                <a16:creationId xmlns:a16="http://schemas.microsoft.com/office/drawing/2014/main" id="{6BE972B9-6B37-4E58-93F2-8F15A9DAC1C7}"/>
              </a:ext>
            </a:extLst>
          </p:cNvPr>
          <p:cNvCxnSpPr>
            <a:cxnSpLocks/>
          </p:cNvCxnSpPr>
          <p:nvPr/>
        </p:nvCxnSpPr>
        <p:spPr>
          <a:xfrm flipV="1">
            <a:off x="3406391" y="2394065"/>
            <a:ext cx="0" cy="14192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右中かっこ 41">
            <a:extLst>
              <a:ext uri="{FF2B5EF4-FFF2-40B4-BE49-F238E27FC236}">
                <a16:creationId xmlns:a16="http://schemas.microsoft.com/office/drawing/2014/main" id="{9F571B1B-EF4B-4C9F-B7A0-C3D5451D5985}"/>
              </a:ext>
            </a:extLst>
          </p:cNvPr>
          <p:cNvSpPr/>
          <p:nvPr/>
        </p:nvSpPr>
        <p:spPr>
          <a:xfrm>
            <a:off x="3526972" y="2523300"/>
            <a:ext cx="198457" cy="1144348"/>
          </a:xfrm>
          <a:prstGeom prst="rightBrace">
            <a:avLst>
              <a:gd name="adj1" fmla="val 57558"/>
              <a:gd name="adj2" fmla="val 45800"/>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tIns="46800" rtlCol="0" anchor="ctr"/>
          <a:lstStyle/>
          <a:p>
            <a:pPr algn="ctr"/>
            <a:endParaRPr kumimoji="1" lang="ja-JP" altLang="en-US" dirty="0"/>
          </a:p>
        </p:txBody>
      </p:sp>
      <p:cxnSp>
        <p:nvCxnSpPr>
          <p:cNvPr id="44" name="コネクタ: 曲線 43">
            <a:extLst>
              <a:ext uri="{FF2B5EF4-FFF2-40B4-BE49-F238E27FC236}">
                <a16:creationId xmlns:a16="http://schemas.microsoft.com/office/drawing/2014/main" id="{51731D16-C267-41D3-89A7-4A9800E9467D}"/>
              </a:ext>
            </a:extLst>
          </p:cNvPr>
          <p:cNvCxnSpPr>
            <a:cxnSpLocks/>
          </p:cNvCxnSpPr>
          <p:nvPr/>
        </p:nvCxnSpPr>
        <p:spPr>
          <a:xfrm rot="5400000">
            <a:off x="2042408" y="2848042"/>
            <a:ext cx="267064" cy="41129"/>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コネクタ 47">
            <a:extLst>
              <a:ext uri="{FF2B5EF4-FFF2-40B4-BE49-F238E27FC236}">
                <a16:creationId xmlns:a16="http://schemas.microsoft.com/office/drawing/2014/main" id="{53A65D3D-8764-4912-B874-39CF2507F108}"/>
              </a:ext>
            </a:extLst>
          </p:cNvPr>
          <p:cNvCxnSpPr>
            <a:cxnSpLocks/>
          </p:cNvCxnSpPr>
          <p:nvPr/>
        </p:nvCxnSpPr>
        <p:spPr>
          <a:xfrm>
            <a:off x="967150" y="3054699"/>
            <a:ext cx="1163102"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0" name="コネクタ: 曲線 49">
            <a:extLst>
              <a:ext uri="{FF2B5EF4-FFF2-40B4-BE49-F238E27FC236}">
                <a16:creationId xmlns:a16="http://schemas.microsoft.com/office/drawing/2014/main" id="{84B915F7-C287-4F6A-9EB9-5BDB88089F12}"/>
              </a:ext>
            </a:extLst>
          </p:cNvPr>
          <p:cNvCxnSpPr/>
          <p:nvPr/>
        </p:nvCxnSpPr>
        <p:spPr>
          <a:xfrm rot="10800000">
            <a:off x="2979337" y="4187056"/>
            <a:ext cx="547635" cy="1270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直線コネクタ 51">
            <a:extLst>
              <a:ext uri="{FF2B5EF4-FFF2-40B4-BE49-F238E27FC236}">
                <a16:creationId xmlns:a16="http://schemas.microsoft.com/office/drawing/2014/main" id="{FAFC2294-A2E1-4B0F-AC12-0990794F1809}"/>
              </a:ext>
            </a:extLst>
          </p:cNvPr>
          <p:cNvCxnSpPr>
            <a:cxnSpLocks/>
          </p:cNvCxnSpPr>
          <p:nvPr/>
        </p:nvCxnSpPr>
        <p:spPr>
          <a:xfrm>
            <a:off x="2848707" y="4135213"/>
            <a:ext cx="0" cy="172800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7554BE-0794-4371-9062-EAED782717E8}"/>
              </a:ext>
            </a:extLst>
          </p:cNvPr>
          <p:cNvCxnSpPr/>
          <p:nvPr/>
        </p:nvCxnSpPr>
        <p:spPr>
          <a:xfrm>
            <a:off x="967150" y="4135213"/>
            <a:ext cx="188155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28768AC-7BA0-426A-BDB2-5451C51CEC3C}"/>
              </a:ext>
            </a:extLst>
          </p:cNvPr>
          <p:cNvCxnSpPr>
            <a:cxnSpLocks/>
          </p:cNvCxnSpPr>
          <p:nvPr/>
        </p:nvCxnSpPr>
        <p:spPr>
          <a:xfrm>
            <a:off x="2105130" y="3054699"/>
            <a:ext cx="0" cy="282861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A46B7A7-6D97-4309-941F-5F60BCD592F7}"/>
              </a:ext>
            </a:extLst>
          </p:cNvPr>
          <p:cNvCxnSpPr>
            <a:cxnSpLocks/>
          </p:cNvCxnSpPr>
          <p:nvPr/>
        </p:nvCxnSpPr>
        <p:spPr>
          <a:xfrm>
            <a:off x="967150" y="4561951"/>
            <a:ext cx="1112859"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5" name="星: 5 pt 64">
            <a:extLst>
              <a:ext uri="{FF2B5EF4-FFF2-40B4-BE49-F238E27FC236}">
                <a16:creationId xmlns:a16="http://schemas.microsoft.com/office/drawing/2014/main" id="{00B1F800-A409-4118-8240-D401FBBBEC4B}"/>
              </a:ext>
            </a:extLst>
          </p:cNvPr>
          <p:cNvSpPr/>
          <p:nvPr/>
        </p:nvSpPr>
        <p:spPr>
          <a:xfrm>
            <a:off x="1996485" y="4044462"/>
            <a:ext cx="204104" cy="16309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コネクタ: 曲線 66">
            <a:extLst>
              <a:ext uri="{FF2B5EF4-FFF2-40B4-BE49-F238E27FC236}">
                <a16:creationId xmlns:a16="http://schemas.microsoft.com/office/drawing/2014/main" id="{A1ED8DFC-B55E-4ABD-9470-849695E7E32A}"/>
              </a:ext>
            </a:extLst>
          </p:cNvPr>
          <p:cNvCxnSpPr>
            <a:cxnSpLocks/>
          </p:cNvCxnSpPr>
          <p:nvPr/>
        </p:nvCxnSpPr>
        <p:spPr>
          <a:xfrm rot="5400000">
            <a:off x="673242" y="4587074"/>
            <a:ext cx="321544" cy="25120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9610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 calcmode="lin" valueType="num">
                                      <p:cBhvr additive="base">
                                        <p:cTn id="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0" end="10"/>
                                            </p:txEl>
                                          </p:spTgt>
                                        </p:tgtEl>
                                        <p:attrNameLst>
                                          <p:attrName>style.visibility</p:attrName>
                                        </p:attrNameLst>
                                      </p:cBhvr>
                                      <p:to>
                                        <p:strVal val="visible"/>
                                      </p:to>
                                    </p:set>
                                    <p:anim calcmode="lin" valueType="num">
                                      <p:cBhvr additive="base">
                                        <p:cTn id="13"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anim calcmode="lin" valueType="num">
                                      <p:cBhvr additive="base">
                                        <p:cTn id="19"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2" end="12"/>
                                            </p:txEl>
                                          </p:spTgt>
                                        </p:tgtEl>
                                        <p:attrNameLst>
                                          <p:attrName>style.visibility</p:attrName>
                                        </p:attrNameLst>
                                      </p:cBhvr>
                                      <p:to>
                                        <p:strVal val="visible"/>
                                      </p:to>
                                    </p:set>
                                    <p:anim calcmode="lin" valueType="num">
                                      <p:cBhvr additive="base">
                                        <p:cTn id="2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13" end="13"/>
                                            </p:txEl>
                                          </p:spTgt>
                                        </p:tgtEl>
                                        <p:attrNameLst>
                                          <p:attrName>style.visibility</p:attrName>
                                        </p:attrNameLst>
                                      </p:cBhvr>
                                      <p:to>
                                        <p:strVal val="visible"/>
                                      </p:to>
                                    </p:set>
                                    <p:anim calcmode="lin" valueType="num">
                                      <p:cBhvr additive="base">
                                        <p:cTn id="31"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16" end="16"/>
                                            </p:txEl>
                                          </p:spTgt>
                                        </p:tgtEl>
                                        <p:attrNameLst>
                                          <p:attrName>style.visibility</p:attrName>
                                        </p:attrNameLst>
                                      </p:cBhvr>
                                      <p:to>
                                        <p:strVal val="visible"/>
                                      </p:to>
                                    </p:set>
                                    <p:anim calcmode="lin" valueType="num">
                                      <p:cBhvr additive="base">
                                        <p:cTn id="37"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anim calcmode="lin" valueType="num">
                                      <p:cBhvr additive="base">
                                        <p:cTn id="4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 calcmode="lin" valueType="num">
                                      <p:cBhvr additive="base">
                                        <p:cTn id="5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 calcmode="lin" valueType="num">
                                      <p:cBhvr additive="base">
                                        <p:cTn id="6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 calcmode="lin" valueType="num">
                                      <p:cBhvr additive="base">
                                        <p:cTn id="6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6" end="6"/>
                                            </p:txEl>
                                          </p:spTgt>
                                        </p:tgtEl>
                                        <p:attrNameLst>
                                          <p:attrName>style.visibility</p:attrName>
                                        </p:attrNameLst>
                                      </p:cBhvr>
                                      <p:to>
                                        <p:strVal val="visible"/>
                                      </p:to>
                                    </p:set>
                                    <p:anim calcmode="lin" valueType="num">
                                      <p:cBhvr additive="base">
                                        <p:cTn id="7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7" end="7"/>
                                            </p:txEl>
                                          </p:spTgt>
                                        </p:tgtEl>
                                        <p:attrNameLst>
                                          <p:attrName>style.visibility</p:attrName>
                                        </p:attrNameLst>
                                      </p:cBhvr>
                                      <p:to>
                                        <p:strVal val="visible"/>
                                      </p:to>
                                    </p:set>
                                    <p:anim calcmode="lin" valueType="num">
                                      <p:cBhvr additive="base">
                                        <p:cTn id="7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420469"/>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税の帰着</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18" name="テキスト ボックス 17">
            <a:extLst>
              <a:ext uri="{FF2B5EF4-FFF2-40B4-BE49-F238E27FC236}">
                <a16:creationId xmlns:a16="http://schemas.microsoft.com/office/drawing/2014/main" id="{2EF7B9C4-3C30-4B5B-AED7-06DD18C59488}"/>
              </a:ext>
            </a:extLst>
          </p:cNvPr>
          <p:cNvSpPr txBox="1"/>
          <p:nvPr/>
        </p:nvSpPr>
        <p:spPr>
          <a:xfrm>
            <a:off x="5890343" y="1094416"/>
            <a:ext cx="5744642" cy="5248192"/>
          </a:xfrm>
          <a:prstGeom prst="rect">
            <a:avLst/>
          </a:prstGeom>
          <a:noFill/>
        </p:spPr>
        <p:txBody>
          <a:bodyPr wrap="square" rtlCol="0">
            <a:noAutofit/>
          </a:bodyPr>
          <a:lstStyle/>
          <a:p>
            <a:pPr marL="285750" indent="-285750">
              <a:buFont typeface="Wingdings" panose="05000000000000000000" pitchFamily="2" charset="2"/>
              <a:buChar char="l"/>
            </a:pPr>
            <a:r>
              <a:rPr kumimoji="1" lang="ja-JP" altLang="en-US" sz="2000" dirty="0"/>
              <a:t>今度は、生産者に対する負担</a:t>
            </a:r>
            <a:r>
              <a:rPr lang="ja-JP" altLang="en-US" sz="2000" dirty="0"/>
              <a:t>について</a:t>
            </a:r>
            <a:r>
              <a:rPr kumimoji="1" lang="ja-JP" altLang="en-US" sz="2000" dirty="0"/>
              <a:t>考えてみる。</a:t>
            </a:r>
          </a:p>
          <a:p>
            <a:pPr marL="285750" indent="-285750">
              <a:buFont typeface="Wingdings" panose="05000000000000000000" pitchFamily="2" charset="2"/>
              <a:buChar char="l"/>
            </a:pPr>
            <a:r>
              <a:rPr lang="ja-JP" altLang="en-US" sz="2000" dirty="0"/>
              <a:t>左の図は供給曲線</a:t>
            </a:r>
            <a:r>
              <a:rPr lang="en-US" altLang="ja-JP" sz="2000" dirty="0"/>
              <a:t>S3</a:t>
            </a:r>
            <a:r>
              <a:rPr lang="ja-JP" altLang="en-US" sz="2000" dirty="0"/>
              <a:t>が非弾力的（より垂直に近い）、需要曲線</a:t>
            </a:r>
            <a:r>
              <a:rPr lang="en-US" altLang="ja-JP" sz="2000" dirty="0"/>
              <a:t>D</a:t>
            </a:r>
            <a:r>
              <a:rPr lang="ja-JP" altLang="en-US" sz="2000" dirty="0"/>
              <a:t>がとても弾力的（線が寝ていて水平に近い）場合の図である。</a:t>
            </a:r>
            <a:endParaRPr lang="en-US" altLang="ja-JP" sz="2000" dirty="0"/>
          </a:p>
          <a:p>
            <a:pPr marL="285750" indent="-285750">
              <a:buFont typeface="Wingdings" panose="05000000000000000000" pitchFamily="2" charset="2"/>
              <a:buChar char="l"/>
            </a:pPr>
            <a:r>
              <a:rPr lang="en-US" altLang="ja-JP" sz="2000" dirty="0"/>
              <a:t>t</a:t>
            </a:r>
            <a:r>
              <a:rPr lang="ja-JP" altLang="en-US" sz="2000" dirty="0"/>
              <a:t>円の課税によって、</a:t>
            </a:r>
            <a:r>
              <a:rPr lang="en-US" altLang="ja-JP" sz="2000" dirty="0"/>
              <a:t>S3</a:t>
            </a:r>
            <a:r>
              <a:rPr lang="ja-JP" altLang="en-US" sz="2000" dirty="0"/>
              <a:t>は</a:t>
            </a:r>
            <a:r>
              <a:rPr lang="en-US" altLang="ja-JP" sz="2000" dirty="0"/>
              <a:t>S4</a:t>
            </a:r>
            <a:r>
              <a:rPr lang="ja-JP" altLang="en-US" sz="2000" dirty="0"/>
              <a:t>にシフトする。</a:t>
            </a:r>
            <a:endParaRPr lang="en-US" altLang="ja-JP" sz="2000" dirty="0"/>
          </a:p>
          <a:p>
            <a:pPr marL="285750" indent="-285750">
              <a:buFont typeface="Wingdings" panose="05000000000000000000" pitchFamily="2" charset="2"/>
              <a:buChar char="l"/>
            </a:pPr>
            <a:r>
              <a:rPr lang="ja-JP" altLang="en-US" sz="2000" dirty="0"/>
              <a:t>消費者余剰の減少分は、台形</a:t>
            </a:r>
            <a:r>
              <a:rPr lang="en-US" altLang="ja-JP" sz="2000" dirty="0"/>
              <a:t>P'E'E*P*</a:t>
            </a:r>
            <a:r>
              <a:rPr lang="ja-JP" altLang="en-US" sz="2000" dirty="0"/>
              <a:t>。</a:t>
            </a:r>
          </a:p>
          <a:p>
            <a:pPr marL="285750" indent="-285750">
              <a:buFont typeface="Wingdings" panose="05000000000000000000" pitchFamily="2" charset="2"/>
              <a:buChar char="l"/>
            </a:pPr>
            <a:r>
              <a:rPr lang="ja-JP" altLang="en-US" sz="2000" dirty="0"/>
              <a:t>生産者余剰の減少分は、台形</a:t>
            </a:r>
            <a:r>
              <a:rPr lang="en-US" altLang="ja-JP" sz="2000" dirty="0"/>
              <a:t>P''S'E*P*</a:t>
            </a:r>
            <a:r>
              <a:rPr lang="ja-JP" altLang="en-US" sz="2000" dirty="0"/>
              <a:t>。</a:t>
            </a:r>
          </a:p>
          <a:p>
            <a:pPr marL="285750" indent="-285750">
              <a:buFont typeface="Wingdings" panose="05000000000000000000" pitchFamily="2" charset="2"/>
              <a:buChar char="l"/>
            </a:pPr>
            <a:r>
              <a:rPr lang="ja-JP" altLang="en-US" sz="2000" dirty="0"/>
              <a:t>これら二つの台形の面積は、上底と下底の長さは共通なので、高さによってのみ異なる。</a:t>
            </a:r>
          </a:p>
          <a:p>
            <a:pPr marL="285750" indent="-285750">
              <a:buFont typeface="Wingdings" panose="05000000000000000000" pitchFamily="2" charset="2"/>
              <a:buChar char="l"/>
            </a:pPr>
            <a:r>
              <a:rPr lang="en-US" altLang="ja-JP" sz="2000" dirty="0"/>
              <a:t>E'</a:t>
            </a:r>
            <a:r>
              <a:rPr lang="ja-JP" altLang="en-US" sz="2000" dirty="0"/>
              <a:t>★と★</a:t>
            </a:r>
            <a:r>
              <a:rPr lang="en-US" altLang="ja-JP" sz="2000" dirty="0"/>
              <a:t>S'</a:t>
            </a:r>
            <a:r>
              <a:rPr lang="ja-JP" altLang="en-US" sz="2000" dirty="0"/>
              <a:t>の長さ（高さ）の違いは明白。</a:t>
            </a:r>
          </a:p>
          <a:p>
            <a:pPr marL="285750" indent="-285750">
              <a:buFont typeface="Wingdings" panose="05000000000000000000" pitchFamily="2" charset="2"/>
              <a:buChar char="l"/>
            </a:pPr>
            <a:r>
              <a:rPr lang="ja-JP" altLang="en-US" sz="2000" dirty="0"/>
              <a:t>★</a:t>
            </a:r>
            <a:r>
              <a:rPr lang="en-US" altLang="ja-JP" sz="2000" dirty="0"/>
              <a:t>S'</a:t>
            </a:r>
            <a:r>
              <a:rPr lang="ja-JP" altLang="en-US" sz="2000" dirty="0"/>
              <a:t>の方が長い理由は、供給曲線が垂直に近いから（★から上への距離と下への距離は、傾きが急な方が、当然大きくなる）。</a:t>
            </a:r>
          </a:p>
          <a:p>
            <a:pPr marL="285750" indent="-285750">
              <a:buFont typeface="Wingdings" panose="05000000000000000000" pitchFamily="2" charset="2"/>
              <a:buChar char="l"/>
            </a:pPr>
            <a:r>
              <a:rPr lang="ja-JP" altLang="en-US" sz="2000" dirty="0"/>
              <a:t>このように価格に対して非弾力的な供給曲線となる財に課税すると、相対的に消費者よりも生産者に負担が重くかかる。</a:t>
            </a:r>
            <a:endParaRPr lang="en-US" altLang="ja-JP" sz="2000" dirty="0"/>
          </a:p>
        </p:txBody>
      </p:sp>
      <p:cxnSp>
        <p:nvCxnSpPr>
          <p:cNvPr id="27" name="直線矢印コネクタ 26">
            <a:extLst>
              <a:ext uri="{FF2B5EF4-FFF2-40B4-BE49-F238E27FC236}">
                <a16:creationId xmlns:a16="http://schemas.microsoft.com/office/drawing/2014/main" id="{CAD02362-0A0C-4844-A57F-5F82EB32D65E}"/>
              </a:ext>
            </a:extLst>
          </p:cNvPr>
          <p:cNvCxnSpPr>
            <a:cxnSpLocks/>
          </p:cNvCxnSpPr>
          <p:nvPr/>
        </p:nvCxnSpPr>
        <p:spPr>
          <a:xfrm flipV="1">
            <a:off x="959617" y="1246909"/>
            <a:ext cx="0" cy="465147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78386DB4-2018-4CC1-B17F-16DA11740FD3}"/>
              </a:ext>
            </a:extLst>
          </p:cNvPr>
          <p:cNvCxnSpPr/>
          <p:nvPr/>
        </p:nvCxnSpPr>
        <p:spPr>
          <a:xfrm>
            <a:off x="949568" y="5883310"/>
            <a:ext cx="4556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7A953019-1D27-463E-A755-A75839D9CB0B}"/>
              </a:ext>
            </a:extLst>
          </p:cNvPr>
          <p:cNvCxnSpPr>
            <a:cxnSpLocks/>
          </p:cNvCxnSpPr>
          <p:nvPr/>
        </p:nvCxnSpPr>
        <p:spPr>
          <a:xfrm>
            <a:off x="949568" y="2445718"/>
            <a:ext cx="3491803" cy="13462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0427539D-3263-4548-B03E-499CD5D01D37}"/>
              </a:ext>
            </a:extLst>
          </p:cNvPr>
          <p:cNvCxnSpPr>
            <a:cxnSpLocks/>
          </p:cNvCxnSpPr>
          <p:nvPr/>
        </p:nvCxnSpPr>
        <p:spPr>
          <a:xfrm flipV="1">
            <a:off x="967150" y="1820477"/>
            <a:ext cx="2865017" cy="381424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6BE972B9-6B37-4E58-93F2-8F15A9DAC1C7}"/>
              </a:ext>
            </a:extLst>
          </p:cNvPr>
          <p:cNvCxnSpPr>
            <a:cxnSpLocks/>
          </p:cNvCxnSpPr>
          <p:nvPr/>
        </p:nvCxnSpPr>
        <p:spPr>
          <a:xfrm flipV="1">
            <a:off x="2926447" y="2277958"/>
            <a:ext cx="0" cy="6983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右中かっこ 41">
            <a:extLst>
              <a:ext uri="{FF2B5EF4-FFF2-40B4-BE49-F238E27FC236}">
                <a16:creationId xmlns:a16="http://schemas.microsoft.com/office/drawing/2014/main" id="{9F571B1B-EF4B-4C9F-B7A0-C3D5451D5985}"/>
              </a:ext>
            </a:extLst>
          </p:cNvPr>
          <p:cNvSpPr/>
          <p:nvPr/>
        </p:nvSpPr>
        <p:spPr>
          <a:xfrm>
            <a:off x="2977696" y="2385730"/>
            <a:ext cx="203479" cy="472648"/>
          </a:xfrm>
          <a:prstGeom prst="rightBrace">
            <a:avLst>
              <a:gd name="adj1" fmla="val 57558"/>
              <a:gd name="adj2" fmla="val 12383"/>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tIns="46800" rtlCol="0" anchor="ctr"/>
          <a:lstStyle/>
          <a:p>
            <a:pPr algn="ctr"/>
            <a:endParaRPr kumimoji="1" lang="ja-JP" altLang="en-US" dirty="0"/>
          </a:p>
        </p:txBody>
      </p:sp>
      <p:cxnSp>
        <p:nvCxnSpPr>
          <p:cNvPr id="48" name="直線コネクタ 47">
            <a:extLst>
              <a:ext uri="{FF2B5EF4-FFF2-40B4-BE49-F238E27FC236}">
                <a16:creationId xmlns:a16="http://schemas.microsoft.com/office/drawing/2014/main" id="{53A65D3D-8764-4912-B874-39CF2507F108}"/>
              </a:ext>
            </a:extLst>
          </p:cNvPr>
          <p:cNvCxnSpPr>
            <a:cxnSpLocks/>
          </p:cNvCxnSpPr>
          <p:nvPr/>
        </p:nvCxnSpPr>
        <p:spPr>
          <a:xfrm>
            <a:off x="967149" y="3002400"/>
            <a:ext cx="133200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直線コネクタ 54">
            <a:extLst>
              <a:ext uri="{FF2B5EF4-FFF2-40B4-BE49-F238E27FC236}">
                <a16:creationId xmlns:a16="http://schemas.microsoft.com/office/drawing/2014/main" id="{CD7554BE-0794-4371-9062-EAED782717E8}"/>
              </a:ext>
            </a:extLst>
          </p:cNvPr>
          <p:cNvCxnSpPr>
            <a:cxnSpLocks/>
          </p:cNvCxnSpPr>
          <p:nvPr/>
        </p:nvCxnSpPr>
        <p:spPr>
          <a:xfrm>
            <a:off x="967149" y="3178800"/>
            <a:ext cx="18470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028768AC-7BA0-426A-BDB2-5451C51CEC3C}"/>
              </a:ext>
            </a:extLst>
          </p:cNvPr>
          <p:cNvCxnSpPr>
            <a:cxnSpLocks/>
          </p:cNvCxnSpPr>
          <p:nvPr/>
        </p:nvCxnSpPr>
        <p:spPr>
          <a:xfrm>
            <a:off x="2304000" y="3024000"/>
            <a:ext cx="0" cy="288000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FA46B7A7-6D97-4309-941F-5F60BCD592F7}"/>
              </a:ext>
            </a:extLst>
          </p:cNvPr>
          <p:cNvCxnSpPr>
            <a:cxnSpLocks/>
          </p:cNvCxnSpPr>
          <p:nvPr/>
        </p:nvCxnSpPr>
        <p:spPr>
          <a:xfrm>
            <a:off x="949567" y="3902110"/>
            <a:ext cx="1332000" cy="0"/>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65" name="星: 5 pt 64">
            <a:extLst>
              <a:ext uri="{FF2B5EF4-FFF2-40B4-BE49-F238E27FC236}">
                <a16:creationId xmlns:a16="http://schemas.microsoft.com/office/drawing/2014/main" id="{00B1F800-A409-4118-8240-D401FBBBEC4B}"/>
              </a:ext>
            </a:extLst>
          </p:cNvPr>
          <p:cNvSpPr/>
          <p:nvPr/>
        </p:nvSpPr>
        <p:spPr>
          <a:xfrm>
            <a:off x="2217935" y="3105417"/>
            <a:ext cx="204104" cy="163095"/>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758F0EFC-3C9D-4B8D-9D9C-DB62A197CD0C}"/>
              </a:ext>
            </a:extLst>
          </p:cNvPr>
          <p:cNvSpPr txBox="1"/>
          <p:nvPr/>
        </p:nvSpPr>
        <p:spPr>
          <a:xfrm>
            <a:off x="3725429" y="1487978"/>
            <a:ext cx="813317" cy="369332"/>
          </a:xfrm>
          <a:prstGeom prst="rect">
            <a:avLst/>
          </a:prstGeom>
          <a:noFill/>
        </p:spPr>
        <p:txBody>
          <a:bodyPr wrap="square" rtlCol="0">
            <a:spAutoFit/>
          </a:bodyPr>
          <a:lstStyle/>
          <a:p>
            <a:r>
              <a:rPr kumimoji="1" lang="en-US" altLang="ja-JP" dirty="0"/>
              <a:t>S</a:t>
            </a:r>
            <a:r>
              <a:rPr kumimoji="1" lang="en-US" altLang="ja-JP" sz="1400" dirty="0"/>
              <a:t>3</a:t>
            </a:r>
            <a:endParaRPr kumimoji="1" lang="ja-JP" altLang="en-US" sz="1400" dirty="0"/>
          </a:p>
        </p:txBody>
      </p:sp>
      <p:sp>
        <p:nvSpPr>
          <p:cNvPr id="12" name="テキスト ボックス 11">
            <a:extLst>
              <a:ext uri="{FF2B5EF4-FFF2-40B4-BE49-F238E27FC236}">
                <a16:creationId xmlns:a16="http://schemas.microsoft.com/office/drawing/2014/main" id="{B5D8EDE2-632E-4979-924E-567E85F8DF29}"/>
              </a:ext>
            </a:extLst>
          </p:cNvPr>
          <p:cNvSpPr txBox="1"/>
          <p:nvPr/>
        </p:nvSpPr>
        <p:spPr>
          <a:xfrm>
            <a:off x="4641740" y="3332257"/>
            <a:ext cx="383033" cy="369332"/>
          </a:xfrm>
          <a:prstGeom prst="rect">
            <a:avLst/>
          </a:prstGeom>
          <a:noFill/>
        </p:spPr>
        <p:txBody>
          <a:bodyPr wrap="square" rtlCol="0">
            <a:spAutoFit/>
          </a:bodyPr>
          <a:lstStyle/>
          <a:p>
            <a:r>
              <a:rPr kumimoji="1" lang="en-US" altLang="ja-JP" dirty="0"/>
              <a:t>D</a:t>
            </a:r>
            <a:endParaRPr kumimoji="1" lang="ja-JP" altLang="en-US" dirty="0"/>
          </a:p>
        </p:txBody>
      </p:sp>
      <p:sp>
        <p:nvSpPr>
          <p:cNvPr id="13" name="テキスト ボックス 12">
            <a:extLst>
              <a:ext uri="{FF2B5EF4-FFF2-40B4-BE49-F238E27FC236}">
                <a16:creationId xmlns:a16="http://schemas.microsoft.com/office/drawing/2014/main" id="{7C192176-E834-49AB-B9A0-03F488EA6FC4}"/>
              </a:ext>
            </a:extLst>
          </p:cNvPr>
          <p:cNvSpPr txBox="1"/>
          <p:nvPr/>
        </p:nvSpPr>
        <p:spPr>
          <a:xfrm>
            <a:off x="2744388" y="3260951"/>
            <a:ext cx="530645" cy="369332"/>
          </a:xfrm>
          <a:prstGeom prst="rect">
            <a:avLst/>
          </a:prstGeom>
          <a:noFill/>
        </p:spPr>
        <p:txBody>
          <a:bodyPr wrap="square" rtlCol="0">
            <a:spAutoFit/>
          </a:bodyPr>
          <a:lstStyle/>
          <a:p>
            <a:r>
              <a:rPr kumimoji="1" lang="en-US" altLang="ja-JP" dirty="0"/>
              <a:t>E*</a:t>
            </a:r>
            <a:endParaRPr kumimoji="1" lang="ja-JP" altLang="en-US" dirty="0"/>
          </a:p>
        </p:txBody>
      </p:sp>
      <p:cxnSp>
        <p:nvCxnSpPr>
          <p:cNvPr id="32" name="直線コネクタ 31">
            <a:extLst>
              <a:ext uri="{FF2B5EF4-FFF2-40B4-BE49-F238E27FC236}">
                <a16:creationId xmlns:a16="http://schemas.microsoft.com/office/drawing/2014/main" id="{3F9E3ABF-8000-45CA-96BA-DD8EF34B77AA}"/>
              </a:ext>
            </a:extLst>
          </p:cNvPr>
          <p:cNvCxnSpPr>
            <a:cxnSpLocks/>
          </p:cNvCxnSpPr>
          <p:nvPr/>
        </p:nvCxnSpPr>
        <p:spPr>
          <a:xfrm flipV="1">
            <a:off x="949568" y="1770738"/>
            <a:ext cx="2301075" cy="30487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ACA90037-3664-4B12-8E68-EEA026D12BB3}"/>
              </a:ext>
            </a:extLst>
          </p:cNvPr>
          <p:cNvSpPr txBox="1"/>
          <p:nvPr/>
        </p:nvSpPr>
        <p:spPr>
          <a:xfrm>
            <a:off x="3127961" y="2214575"/>
            <a:ext cx="399011" cy="369332"/>
          </a:xfrm>
          <a:prstGeom prst="rect">
            <a:avLst/>
          </a:prstGeom>
          <a:noFill/>
        </p:spPr>
        <p:txBody>
          <a:bodyPr wrap="square" rtlCol="0">
            <a:spAutoFit/>
          </a:bodyPr>
          <a:lstStyle/>
          <a:p>
            <a:r>
              <a:rPr kumimoji="1" lang="en-US" altLang="ja-JP" dirty="0"/>
              <a:t>t</a:t>
            </a:r>
            <a:endParaRPr kumimoji="1" lang="ja-JP" altLang="en-US" dirty="0"/>
          </a:p>
        </p:txBody>
      </p:sp>
      <p:sp>
        <p:nvSpPr>
          <p:cNvPr id="16" name="テキスト ボックス 15">
            <a:extLst>
              <a:ext uri="{FF2B5EF4-FFF2-40B4-BE49-F238E27FC236}">
                <a16:creationId xmlns:a16="http://schemas.microsoft.com/office/drawing/2014/main" id="{9235B9C1-5937-4E18-BC73-B2C48A356D02}"/>
              </a:ext>
            </a:extLst>
          </p:cNvPr>
          <p:cNvSpPr txBox="1"/>
          <p:nvPr/>
        </p:nvSpPr>
        <p:spPr>
          <a:xfrm>
            <a:off x="3147851" y="1412956"/>
            <a:ext cx="597467" cy="369332"/>
          </a:xfrm>
          <a:prstGeom prst="rect">
            <a:avLst/>
          </a:prstGeom>
          <a:noFill/>
        </p:spPr>
        <p:txBody>
          <a:bodyPr wrap="square" rtlCol="0">
            <a:spAutoFit/>
          </a:bodyPr>
          <a:lstStyle/>
          <a:p>
            <a:r>
              <a:rPr kumimoji="1" lang="en-US" altLang="ja-JP" dirty="0"/>
              <a:t>S</a:t>
            </a:r>
            <a:r>
              <a:rPr kumimoji="1" lang="en-US" altLang="ja-JP" sz="1400" dirty="0"/>
              <a:t>4</a:t>
            </a:r>
            <a:endParaRPr kumimoji="1" lang="ja-JP" altLang="en-US" sz="1400" dirty="0"/>
          </a:p>
        </p:txBody>
      </p:sp>
      <p:sp>
        <p:nvSpPr>
          <p:cNvPr id="25" name="テキスト ボックス 24">
            <a:extLst>
              <a:ext uri="{FF2B5EF4-FFF2-40B4-BE49-F238E27FC236}">
                <a16:creationId xmlns:a16="http://schemas.microsoft.com/office/drawing/2014/main" id="{29AE0DE2-3C90-42E5-8C5B-3EBFD956839C}"/>
              </a:ext>
            </a:extLst>
          </p:cNvPr>
          <p:cNvSpPr txBox="1"/>
          <p:nvPr/>
        </p:nvSpPr>
        <p:spPr>
          <a:xfrm>
            <a:off x="509633" y="2818391"/>
            <a:ext cx="385856" cy="369332"/>
          </a:xfrm>
          <a:prstGeom prst="rect">
            <a:avLst/>
          </a:prstGeom>
          <a:noFill/>
        </p:spPr>
        <p:txBody>
          <a:bodyPr wrap="square" rtlCol="0">
            <a:spAutoFit/>
          </a:bodyPr>
          <a:lstStyle/>
          <a:p>
            <a:r>
              <a:rPr kumimoji="1" lang="en-US" altLang="ja-JP" dirty="0"/>
              <a:t>P'</a:t>
            </a:r>
            <a:endParaRPr kumimoji="1" lang="ja-JP" altLang="en-US" dirty="0"/>
          </a:p>
        </p:txBody>
      </p:sp>
      <p:sp>
        <p:nvSpPr>
          <p:cNvPr id="26" name="テキスト ボックス 25">
            <a:extLst>
              <a:ext uri="{FF2B5EF4-FFF2-40B4-BE49-F238E27FC236}">
                <a16:creationId xmlns:a16="http://schemas.microsoft.com/office/drawing/2014/main" id="{10194593-D1F6-4313-BE86-37F9951F89A9}"/>
              </a:ext>
            </a:extLst>
          </p:cNvPr>
          <p:cNvSpPr txBox="1"/>
          <p:nvPr/>
        </p:nvSpPr>
        <p:spPr>
          <a:xfrm>
            <a:off x="509331" y="3091755"/>
            <a:ext cx="567173" cy="369332"/>
          </a:xfrm>
          <a:prstGeom prst="rect">
            <a:avLst/>
          </a:prstGeom>
          <a:noFill/>
        </p:spPr>
        <p:txBody>
          <a:bodyPr wrap="square" rtlCol="0">
            <a:spAutoFit/>
          </a:bodyPr>
          <a:lstStyle/>
          <a:p>
            <a:r>
              <a:rPr kumimoji="1" lang="en-US" altLang="ja-JP" dirty="0"/>
              <a:t>P*</a:t>
            </a:r>
            <a:endParaRPr kumimoji="1" lang="ja-JP" altLang="en-US" dirty="0"/>
          </a:p>
        </p:txBody>
      </p:sp>
      <p:sp>
        <p:nvSpPr>
          <p:cNvPr id="28" name="テキスト ボックス 27">
            <a:extLst>
              <a:ext uri="{FF2B5EF4-FFF2-40B4-BE49-F238E27FC236}">
                <a16:creationId xmlns:a16="http://schemas.microsoft.com/office/drawing/2014/main" id="{3CC45112-B94B-46D5-8D7A-CD285BF1A4D5}"/>
              </a:ext>
            </a:extLst>
          </p:cNvPr>
          <p:cNvSpPr txBox="1"/>
          <p:nvPr/>
        </p:nvSpPr>
        <p:spPr>
          <a:xfrm>
            <a:off x="483194" y="3780429"/>
            <a:ext cx="567173" cy="369332"/>
          </a:xfrm>
          <a:prstGeom prst="rect">
            <a:avLst/>
          </a:prstGeom>
          <a:noFill/>
        </p:spPr>
        <p:txBody>
          <a:bodyPr wrap="square" rtlCol="0">
            <a:spAutoFit/>
          </a:bodyPr>
          <a:lstStyle/>
          <a:p>
            <a:r>
              <a:rPr kumimoji="1" lang="en-US" altLang="ja-JP" dirty="0"/>
              <a:t>P''</a:t>
            </a:r>
            <a:endParaRPr kumimoji="1" lang="ja-JP" altLang="en-US" dirty="0"/>
          </a:p>
        </p:txBody>
      </p:sp>
      <p:sp>
        <p:nvSpPr>
          <p:cNvPr id="30" name="テキスト ボックス 29">
            <a:extLst>
              <a:ext uri="{FF2B5EF4-FFF2-40B4-BE49-F238E27FC236}">
                <a16:creationId xmlns:a16="http://schemas.microsoft.com/office/drawing/2014/main" id="{BC8A3B80-5950-4C69-8021-B2D00F6A7BEA}"/>
              </a:ext>
            </a:extLst>
          </p:cNvPr>
          <p:cNvSpPr txBox="1"/>
          <p:nvPr/>
        </p:nvSpPr>
        <p:spPr>
          <a:xfrm>
            <a:off x="510446" y="5407892"/>
            <a:ext cx="567173" cy="369332"/>
          </a:xfrm>
          <a:prstGeom prst="rect">
            <a:avLst/>
          </a:prstGeom>
          <a:noFill/>
        </p:spPr>
        <p:txBody>
          <a:bodyPr wrap="square" rtlCol="0">
            <a:spAutoFit/>
          </a:bodyPr>
          <a:lstStyle/>
          <a:p>
            <a:r>
              <a:rPr kumimoji="1" lang="en-US" altLang="ja-JP" dirty="0"/>
              <a:t>P'''</a:t>
            </a:r>
            <a:endParaRPr kumimoji="1" lang="ja-JP" altLang="en-US" dirty="0"/>
          </a:p>
        </p:txBody>
      </p:sp>
      <p:sp>
        <p:nvSpPr>
          <p:cNvPr id="35" name="テキスト ボックス 34">
            <a:extLst>
              <a:ext uri="{FF2B5EF4-FFF2-40B4-BE49-F238E27FC236}">
                <a16:creationId xmlns:a16="http://schemas.microsoft.com/office/drawing/2014/main" id="{B29C57A7-1684-43A6-9852-B0CE5C62A684}"/>
              </a:ext>
            </a:extLst>
          </p:cNvPr>
          <p:cNvSpPr txBox="1"/>
          <p:nvPr/>
        </p:nvSpPr>
        <p:spPr>
          <a:xfrm>
            <a:off x="2349860" y="3759629"/>
            <a:ext cx="504406" cy="369332"/>
          </a:xfrm>
          <a:prstGeom prst="rect">
            <a:avLst/>
          </a:prstGeom>
          <a:noFill/>
        </p:spPr>
        <p:txBody>
          <a:bodyPr wrap="square" rtlCol="0">
            <a:spAutoFit/>
          </a:bodyPr>
          <a:lstStyle/>
          <a:p>
            <a:r>
              <a:rPr kumimoji="1" lang="en-US" altLang="ja-JP" dirty="0"/>
              <a:t>S'</a:t>
            </a:r>
            <a:endParaRPr kumimoji="1" lang="ja-JP" altLang="en-US" dirty="0"/>
          </a:p>
        </p:txBody>
      </p:sp>
      <p:sp>
        <p:nvSpPr>
          <p:cNvPr id="36" name="テキスト ボックス 35">
            <a:extLst>
              <a:ext uri="{FF2B5EF4-FFF2-40B4-BE49-F238E27FC236}">
                <a16:creationId xmlns:a16="http://schemas.microsoft.com/office/drawing/2014/main" id="{88C30E9E-C046-42EB-B275-EB1129812453}"/>
              </a:ext>
            </a:extLst>
          </p:cNvPr>
          <p:cNvSpPr txBox="1"/>
          <p:nvPr/>
        </p:nvSpPr>
        <p:spPr>
          <a:xfrm>
            <a:off x="2117801" y="2562930"/>
            <a:ext cx="454243" cy="369332"/>
          </a:xfrm>
          <a:prstGeom prst="rect">
            <a:avLst/>
          </a:prstGeom>
          <a:noFill/>
        </p:spPr>
        <p:txBody>
          <a:bodyPr wrap="square" rtlCol="0">
            <a:spAutoFit/>
          </a:bodyPr>
          <a:lstStyle/>
          <a:p>
            <a:r>
              <a:rPr kumimoji="1" lang="en-US" altLang="ja-JP" dirty="0"/>
              <a:t>E'</a:t>
            </a:r>
            <a:endParaRPr kumimoji="1" lang="ja-JP" altLang="en-US" dirty="0"/>
          </a:p>
        </p:txBody>
      </p:sp>
    </p:spTree>
    <p:extLst>
      <p:ext uri="{BB962C8B-B14F-4D97-AF65-F5344CB8AC3E}">
        <p14:creationId xmlns:p14="http://schemas.microsoft.com/office/powerpoint/2010/main" val="171131470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木版活字">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木版活字">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1436</TotalTime>
  <Words>2103</Words>
  <Application>Microsoft Office PowerPoint</Application>
  <PresentationFormat>ワイド画面</PresentationFormat>
  <Paragraphs>201</Paragraphs>
  <Slides>13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13</vt:i4>
      </vt:variant>
    </vt:vector>
  </HeadingPairs>
  <TitlesOfParts>
    <vt:vector size="22" baseType="lpstr">
      <vt:lpstr>Arial</vt:lpstr>
      <vt:lpstr>Bookman Old Style</vt:lpstr>
      <vt:lpstr>Calibri</vt:lpstr>
      <vt:lpstr>Century</vt:lpstr>
      <vt:lpstr>Century Gothic</vt:lpstr>
      <vt:lpstr>Wingdings</vt:lpstr>
      <vt:lpstr>Wingdings 3</vt:lpstr>
      <vt:lpstr>スライス</vt:lpstr>
      <vt:lpstr>木版活字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181</cp:revision>
  <dcterms:created xsi:type="dcterms:W3CDTF">2020-09-16T10:34:15Z</dcterms:created>
  <dcterms:modified xsi:type="dcterms:W3CDTF">2024-09-30T01:18:48Z</dcterms:modified>
</cp:coreProperties>
</file>