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21"/>
  </p:notesMasterIdLst>
  <p:sldIdLst>
    <p:sldId id="256" r:id="rId3"/>
    <p:sldId id="280" r:id="rId4"/>
    <p:sldId id="281" r:id="rId5"/>
    <p:sldId id="282" r:id="rId6"/>
    <p:sldId id="283" r:id="rId7"/>
    <p:sldId id="284" r:id="rId8"/>
    <p:sldId id="285" r:id="rId9"/>
    <p:sldId id="286" r:id="rId10"/>
    <p:sldId id="287" r:id="rId11"/>
    <p:sldId id="288" r:id="rId12"/>
    <p:sldId id="289" r:id="rId13"/>
    <p:sldId id="290" r:id="rId14"/>
    <p:sldId id="291" r:id="rId15"/>
    <p:sldId id="297" r:id="rId16"/>
    <p:sldId id="292" r:id="rId17"/>
    <p:sldId id="293" r:id="rId18"/>
    <p:sldId id="294" r:id="rId19"/>
    <p:sldId id="298"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a:t>経済学</a:t>
          </a:r>
          <a:r>
            <a:rPr kumimoji="1" lang="ja-JP" altLang="en-US"/>
            <a:t>（入門）</a:t>
          </a:r>
          <a:r>
            <a:rPr kumimoji="1" lang="en-US" altLang="ja-JP"/>
            <a:t>-</a:t>
          </a:r>
          <a:r>
            <a:rPr kumimoji="1" lang="en-US" altLang="ja-JP" dirty="0"/>
            <a:t>09</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53802"/>
          <a:ext cx="7381377" cy="210366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6220" tIns="236220" rIns="236220" bIns="236220" numCol="1" spcCol="1270" anchor="ctr" anchorCtr="0">
          <a:noAutofit/>
        </a:bodyPr>
        <a:lstStyle/>
        <a:p>
          <a:pPr marL="0" lvl="0" indent="0" algn="ctr" defTabSz="2755900" rtl="0">
            <a:lnSpc>
              <a:spcPct val="90000"/>
            </a:lnSpc>
            <a:spcBef>
              <a:spcPct val="0"/>
            </a:spcBef>
            <a:spcAft>
              <a:spcPct val="35000"/>
            </a:spcAft>
            <a:buNone/>
          </a:pPr>
          <a:r>
            <a:rPr kumimoji="1" lang="ja-JP" sz="6200" kern="1200"/>
            <a:t>経済学</a:t>
          </a:r>
          <a:r>
            <a:rPr kumimoji="1" lang="ja-JP" altLang="en-US" sz="6200" kern="1200"/>
            <a:t>（入門）</a:t>
          </a:r>
          <a:r>
            <a:rPr kumimoji="1" lang="en-US" altLang="ja-JP" sz="6200" kern="1200"/>
            <a:t>-</a:t>
          </a:r>
          <a:r>
            <a:rPr kumimoji="1" lang="en-US" altLang="ja-JP" sz="6200" kern="1200" dirty="0"/>
            <a:t>09</a:t>
          </a:r>
          <a:endParaRPr lang="ja-JP" sz="6200" kern="1200" dirty="0"/>
        </a:p>
      </dsp:txBody>
      <dsp:txXfrm>
        <a:off x="102692" y="556494"/>
        <a:ext cx="7175993" cy="189827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2024/9/30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2024/9/30</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2024/9/30</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2024/9/30</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4171560"/>
              </p:ext>
            </p:extLst>
          </p:nvPr>
        </p:nvGraphicFramePr>
        <p:xfrm>
          <a:off x="1867125" y="1102359"/>
          <a:ext cx="7381377"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200" dirty="0">
                <a:solidFill>
                  <a:prstClr val="black"/>
                </a:solidFill>
              </a:rPr>
              <a:t>たとえば、排出量を年に</a:t>
            </a:r>
            <a:r>
              <a:rPr lang="en-US" altLang="ja-JP" sz="2200" dirty="0">
                <a:solidFill>
                  <a:prstClr val="black"/>
                </a:solidFill>
              </a:rPr>
              <a:t>100</a:t>
            </a:r>
            <a:r>
              <a:rPr lang="ja-JP" altLang="en-US" sz="2200" dirty="0">
                <a:solidFill>
                  <a:prstClr val="black"/>
                </a:solidFill>
              </a:rPr>
              <a:t>万トンにまで減らしたいと政府が考えていると仮定する。それに対しては、</a:t>
            </a:r>
            <a:r>
              <a:rPr lang="en-US" altLang="ja-JP" sz="2200" dirty="0">
                <a:solidFill>
                  <a:prstClr val="black"/>
                </a:solidFill>
              </a:rPr>
              <a:t>ⅰ) </a:t>
            </a:r>
            <a:r>
              <a:rPr lang="ja-JP" altLang="en-US" sz="2200" dirty="0">
                <a:solidFill>
                  <a:prstClr val="black"/>
                </a:solidFill>
              </a:rPr>
              <a:t>税金をかけるか、</a:t>
            </a:r>
            <a:r>
              <a:rPr lang="en-US" altLang="ja-JP" sz="2200" dirty="0">
                <a:solidFill>
                  <a:prstClr val="black"/>
                </a:solidFill>
              </a:rPr>
              <a:t>ⅱ) </a:t>
            </a:r>
            <a:r>
              <a:rPr lang="ja-JP" altLang="en-US" sz="2200" dirty="0">
                <a:solidFill>
                  <a:prstClr val="black"/>
                </a:solidFill>
              </a:rPr>
              <a:t>量を規制するか。前者をピグー税という（経済学者の名前にちなんだ用語）。たとえば、汚染物資を排出したいという生産者の需要に対して、</a:t>
            </a:r>
            <a:r>
              <a:rPr lang="en-US" altLang="ja-JP" sz="2200" dirty="0">
                <a:solidFill>
                  <a:prstClr val="black"/>
                </a:solidFill>
              </a:rPr>
              <a:t>1</a:t>
            </a:r>
            <a:r>
              <a:rPr lang="ja-JP" altLang="en-US" sz="2200" dirty="0">
                <a:solidFill>
                  <a:prstClr val="black"/>
                </a:solidFill>
              </a:rPr>
              <a:t>トン当たり何円というぐあいに税金を一律にかけるやり方。</a:t>
            </a:r>
          </a:p>
          <a:p>
            <a:pPr marL="342900" lvl="0" indent="-342900" defTabSz="457200">
              <a:buFont typeface="Wingdings" panose="05000000000000000000" pitchFamily="2" charset="2"/>
              <a:buChar char="l"/>
              <a:defRPr/>
            </a:pPr>
            <a:r>
              <a:rPr lang="ja-JP" altLang="en-US" sz="2200" dirty="0">
                <a:solidFill>
                  <a:prstClr val="black"/>
                </a:solidFill>
              </a:rPr>
              <a:t>しかし、汚染排出の需要曲線は、調査してもわかりにくいので、税金をいくらにすれば、目標とする排出量</a:t>
            </a:r>
            <a:r>
              <a:rPr lang="en-US" altLang="ja-JP" sz="2200" dirty="0">
                <a:solidFill>
                  <a:prstClr val="black"/>
                </a:solidFill>
              </a:rPr>
              <a:t>100</a:t>
            </a:r>
            <a:r>
              <a:rPr lang="ja-JP" altLang="en-US" sz="2200" dirty="0">
                <a:solidFill>
                  <a:prstClr val="black"/>
                </a:solidFill>
              </a:rPr>
              <a:t>万トンに抑えられるかは、事前にはわからないことが多い。そこで、こうしたやり方では、とりあえずは税額を決めるものの、その後、段階的に変更してゆき、目標の排出量に一致したら、それが適切な税額であると、判断する。そこで、</a:t>
            </a:r>
            <a:r>
              <a:rPr lang="en-US" altLang="ja-JP" sz="2200" dirty="0">
                <a:solidFill>
                  <a:prstClr val="black"/>
                </a:solidFill>
              </a:rPr>
              <a:t>1</a:t>
            </a:r>
            <a:r>
              <a:rPr lang="ja-JP" altLang="en-US" sz="2200" dirty="0">
                <a:solidFill>
                  <a:prstClr val="black"/>
                </a:solidFill>
              </a:rPr>
              <a:t>トン当たり</a:t>
            </a:r>
            <a:r>
              <a:rPr lang="en-US" altLang="ja-JP" sz="2200" dirty="0">
                <a:solidFill>
                  <a:prstClr val="black"/>
                </a:solidFill>
              </a:rPr>
              <a:t>1000</a:t>
            </a:r>
            <a:r>
              <a:rPr lang="ja-JP" altLang="en-US" sz="2200" dirty="0">
                <a:solidFill>
                  <a:prstClr val="black"/>
                </a:solidFill>
              </a:rPr>
              <a:t>円が、適切な税額であると仮定する。</a:t>
            </a:r>
          </a:p>
          <a:p>
            <a:pPr marL="342900" lvl="0" indent="-342900" defTabSz="457200">
              <a:buFont typeface="Wingdings" panose="05000000000000000000" pitchFamily="2" charset="2"/>
              <a:buChar char="l"/>
              <a:defRPr/>
            </a:pPr>
            <a:r>
              <a:rPr lang="en-US" altLang="ja-JP" sz="2200" dirty="0">
                <a:solidFill>
                  <a:prstClr val="black"/>
                </a:solidFill>
              </a:rPr>
              <a:t>ⅱ) </a:t>
            </a:r>
            <a:r>
              <a:rPr lang="ja-JP" altLang="en-US" sz="2200" dirty="0">
                <a:solidFill>
                  <a:prstClr val="black"/>
                </a:solidFill>
              </a:rPr>
              <a:t>の方法の一例は、汚染許可証。その許可証がないと汚染物質を出すことができないという権利書であり、有料で自由に売買できるものである（最初に政府が売り出すときは、生産者を集めてオークションにかけるといったやり方がありう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10052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ⅰ</a:t>
            </a:r>
            <a:r>
              <a:rPr lang="en-US" altLang="ja-JP" sz="2400" dirty="0">
                <a:solidFill>
                  <a:prstClr val="black"/>
                </a:solidFill>
                <a:latin typeface="Bookman Old Style" panose="02050604050505020204"/>
                <a:ea typeface="HG明朝E" panose="02020909000000000000" pitchFamily="17" charset="-128"/>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ⅱ)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は実は結果的には同じ内容。排出量を</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100</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万トンに抑える税金の額と、排出量</a:t>
            </a:r>
            <a:r>
              <a:rPr lang="en-US" altLang="ja-JP" sz="2400" dirty="0">
                <a:solidFill>
                  <a:prstClr val="black"/>
                </a:solidFill>
                <a:latin typeface="Bookman Old Style" panose="02050604050505020204"/>
                <a:ea typeface="HG明朝E" panose="02020909000000000000" pitchFamily="17" charset="-128"/>
              </a:rPr>
              <a:t>100</a:t>
            </a:r>
            <a:r>
              <a:rPr lang="ja-JP" altLang="en-US" sz="2400" dirty="0">
                <a:solidFill>
                  <a:prstClr val="black"/>
                </a:solidFill>
                <a:latin typeface="Bookman Old Style" panose="02050604050505020204"/>
                <a:ea typeface="HG明朝E" panose="02020909000000000000" pitchFamily="17" charset="-128"/>
              </a:rPr>
              <a:t>万トンの汚染許可証の価格は、同じになる。まずは</a:t>
            </a:r>
            <a:r>
              <a:rPr lang="en-US" altLang="ja-JP" sz="2400" dirty="0">
                <a:solidFill>
                  <a:prstClr val="black"/>
                </a:solidFill>
                <a:latin typeface="Bookman Old Style" panose="02050604050505020204"/>
                <a:ea typeface="HG明朝E" panose="02020909000000000000" pitchFamily="17" charset="-128"/>
              </a:rPr>
              <a:t>ⅱ) </a:t>
            </a:r>
            <a:r>
              <a:rPr lang="ja-JP" altLang="en-US" sz="2400" dirty="0">
                <a:solidFill>
                  <a:prstClr val="black"/>
                </a:solidFill>
                <a:latin typeface="Bookman Old Style" panose="02050604050505020204"/>
                <a:ea typeface="HG明朝E" panose="02020909000000000000" pitchFamily="17" charset="-128"/>
              </a:rPr>
              <a:t>から説明する。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次の図は、汚染を排出したいという企業にとっての需要曲線。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企業は生産をするので、生産曲線が普通は想定されるが、ここでの話は生産に伴う汚染物質を排出したいというニーズが企業にあって、それに対して企業は税金の支払いや許可証の購入という需要者としての行動を取るという意味。</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汚染物質を排出してよいという許可や枠組みを提供するのは、政府や自治体などと仮定する。つまり、汚染物質の排出の権利を供給する側が、政府や自治体。</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ⅱ)</a:t>
            </a:r>
            <a:r>
              <a:rPr lang="ja-JP" altLang="en-US" sz="2400" dirty="0">
                <a:solidFill>
                  <a:prstClr val="black"/>
                </a:solidFill>
                <a:latin typeface="Bookman Old Style" panose="02050604050505020204"/>
                <a:ea typeface="HG明朝E" panose="02020909000000000000" pitchFamily="17" charset="-128"/>
              </a:rPr>
              <a:t> の汚染許可証は、</a:t>
            </a:r>
            <a:r>
              <a:rPr lang="en-US" altLang="ja-JP" sz="2400" dirty="0">
                <a:solidFill>
                  <a:prstClr val="black"/>
                </a:solidFill>
                <a:latin typeface="Bookman Old Style" panose="02050604050505020204"/>
                <a:ea typeface="HG明朝E" panose="02020909000000000000" pitchFamily="17" charset="-128"/>
              </a:rPr>
              <a:t>100</a:t>
            </a:r>
            <a:r>
              <a:rPr lang="ja-JP" altLang="en-US" sz="2400" dirty="0">
                <a:solidFill>
                  <a:prstClr val="black"/>
                </a:solidFill>
                <a:latin typeface="Bookman Old Style" panose="02050604050505020204"/>
                <a:ea typeface="HG明朝E" panose="02020909000000000000" pitchFamily="17" charset="-128"/>
              </a:rPr>
              <a:t>万トンの範囲に汚染を抑制したいという政府・自治体によって供給される。量が</a:t>
            </a:r>
            <a:r>
              <a:rPr lang="en-US" altLang="ja-JP" sz="2400" dirty="0">
                <a:solidFill>
                  <a:prstClr val="black"/>
                </a:solidFill>
                <a:latin typeface="Bookman Old Style" panose="02050604050505020204"/>
                <a:ea typeface="HG明朝E" panose="02020909000000000000" pitchFamily="17" charset="-128"/>
              </a:rPr>
              <a:t>100</a:t>
            </a:r>
            <a:r>
              <a:rPr lang="ja-JP" altLang="en-US" sz="2400" dirty="0">
                <a:solidFill>
                  <a:prstClr val="black"/>
                </a:solidFill>
                <a:latin typeface="Bookman Old Style" panose="02050604050505020204"/>
                <a:ea typeface="HG明朝E" panose="02020909000000000000" pitchFamily="17" charset="-128"/>
              </a:rPr>
              <a:t>万トンと決まっているので、この供給曲線は完全に</a:t>
            </a:r>
            <a:r>
              <a:rPr lang="ja-JP" altLang="en-US" sz="2400" dirty="0">
                <a:solidFill>
                  <a:srgbClr val="FF0000"/>
                </a:solidFill>
                <a:latin typeface="Bookman Old Style" panose="02050604050505020204"/>
                <a:ea typeface="HG明朝E" panose="02020909000000000000" pitchFamily="17" charset="-128"/>
              </a:rPr>
              <a:t>垂直（非弾力的）</a:t>
            </a:r>
            <a:r>
              <a:rPr lang="ja-JP" altLang="en-US" sz="2400" dirty="0">
                <a:solidFill>
                  <a:prstClr val="black"/>
                </a:solidFill>
                <a:latin typeface="Bookman Old Style" panose="02050604050505020204"/>
                <a:ea typeface="HG明朝E" panose="02020909000000000000" pitchFamily="17" charset="-128"/>
              </a:rPr>
              <a:t>。</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09152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40357" y="259652"/>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65517" y="813916"/>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汚染物質を排出する権利への需要曲線（斜めの線）と供給曲線（垂直の線）</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汚染許可証の価格</a:t>
            </a:r>
          </a:p>
        </p:txBody>
      </p:sp>
      <p:cxnSp>
        <p:nvCxnSpPr>
          <p:cNvPr id="6" name="直線矢印コネクタ 5">
            <a:extLst>
              <a:ext uri="{FF2B5EF4-FFF2-40B4-BE49-F238E27FC236}">
                <a16:creationId xmlns:a16="http://schemas.microsoft.com/office/drawing/2014/main" id="{AB301902-FA4A-4A56-8788-61EE0ED06967}"/>
              </a:ext>
            </a:extLst>
          </p:cNvPr>
          <p:cNvCxnSpPr/>
          <p:nvPr/>
        </p:nvCxnSpPr>
        <p:spPr>
          <a:xfrm flipV="1">
            <a:off x="1163782" y="1995055"/>
            <a:ext cx="0" cy="3807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B251D86-7079-44B6-ADCF-C9162B3B2811}"/>
              </a:ext>
            </a:extLst>
          </p:cNvPr>
          <p:cNvCxnSpPr/>
          <p:nvPr/>
        </p:nvCxnSpPr>
        <p:spPr>
          <a:xfrm>
            <a:off x="1163782" y="5802284"/>
            <a:ext cx="536170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D20488B3-AAB8-4C89-9A97-236F9B95697F}"/>
              </a:ext>
            </a:extLst>
          </p:cNvPr>
          <p:cNvSpPr txBox="1"/>
          <p:nvPr/>
        </p:nvSpPr>
        <p:spPr>
          <a:xfrm>
            <a:off x="6701248" y="5536277"/>
            <a:ext cx="1827607" cy="369332"/>
          </a:xfrm>
          <a:prstGeom prst="rect">
            <a:avLst/>
          </a:prstGeom>
          <a:noFill/>
        </p:spPr>
        <p:txBody>
          <a:bodyPr wrap="square" rtlCol="0">
            <a:spAutoFit/>
          </a:bodyPr>
          <a:lstStyle/>
          <a:p>
            <a:r>
              <a:rPr kumimoji="1" lang="ja-JP" altLang="en-US" dirty="0"/>
              <a:t>排出量（トン）</a:t>
            </a:r>
          </a:p>
        </p:txBody>
      </p:sp>
      <p:cxnSp>
        <p:nvCxnSpPr>
          <p:cNvPr id="11" name="直線コネクタ 10">
            <a:extLst>
              <a:ext uri="{FF2B5EF4-FFF2-40B4-BE49-F238E27FC236}">
                <a16:creationId xmlns:a16="http://schemas.microsoft.com/office/drawing/2014/main" id="{8B45A644-C706-4797-A0C2-24383EC4903F}"/>
              </a:ext>
            </a:extLst>
          </p:cNvPr>
          <p:cNvCxnSpPr/>
          <p:nvPr/>
        </p:nvCxnSpPr>
        <p:spPr>
          <a:xfrm>
            <a:off x="1379913" y="2369127"/>
            <a:ext cx="4081549" cy="31671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34D22F61-ED7F-45CD-8F8A-533BAFC296E2}"/>
              </a:ext>
            </a:extLst>
          </p:cNvPr>
          <p:cNvSpPr txBox="1"/>
          <p:nvPr/>
        </p:nvSpPr>
        <p:spPr>
          <a:xfrm>
            <a:off x="6225584" y="3682522"/>
            <a:ext cx="2535381" cy="646331"/>
          </a:xfrm>
          <a:prstGeom prst="rect">
            <a:avLst/>
          </a:prstGeom>
          <a:noFill/>
        </p:spPr>
        <p:txBody>
          <a:bodyPr wrap="square" rtlCol="0">
            <a:spAutoFit/>
          </a:bodyPr>
          <a:lstStyle/>
          <a:p>
            <a:r>
              <a:rPr kumimoji="1" lang="ja-JP" altLang="en-US" dirty="0">
                <a:solidFill>
                  <a:srgbClr val="FF0000"/>
                </a:solidFill>
              </a:rPr>
              <a:t>企業が</a:t>
            </a:r>
            <a:r>
              <a:rPr kumimoji="1" lang="ja-JP" altLang="en-US" dirty="0"/>
              <a:t>排出の権利に対して持つ需要曲線</a:t>
            </a:r>
          </a:p>
        </p:txBody>
      </p:sp>
      <p:cxnSp>
        <p:nvCxnSpPr>
          <p:cNvPr id="14" name="コネクタ: 曲線 13">
            <a:extLst>
              <a:ext uri="{FF2B5EF4-FFF2-40B4-BE49-F238E27FC236}">
                <a16:creationId xmlns:a16="http://schemas.microsoft.com/office/drawing/2014/main" id="{BE6497A4-E5D9-45DC-8CE0-9040CE0A449B}"/>
              </a:ext>
            </a:extLst>
          </p:cNvPr>
          <p:cNvCxnSpPr/>
          <p:nvPr/>
        </p:nvCxnSpPr>
        <p:spPr>
          <a:xfrm rot="5400000">
            <a:off x="5163358" y="4213399"/>
            <a:ext cx="1084819" cy="97074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星: 5 pt 14">
            <a:extLst>
              <a:ext uri="{FF2B5EF4-FFF2-40B4-BE49-F238E27FC236}">
                <a16:creationId xmlns:a16="http://schemas.microsoft.com/office/drawing/2014/main" id="{F53745C7-2320-4196-B7AE-8D21165FA14A}"/>
              </a:ext>
            </a:extLst>
          </p:cNvPr>
          <p:cNvSpPr/>
          <p:nvPr/>
        </p:nvSpPr>
        <p:spPr>
          <a:xfrm>
            <a:off x="3848794" y="4191696"/>
            <a:ext cx="473824" cy="507077"/>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a:extLst>
              <a:ext uri="{FF2B5EF4-FFF2-40B4-BE49-F238E27FC236}">
                <a16:creationId xmlns:a16="http://schemas.microsoft.com/office/drawing/2014/main" id="{FE8A66DD-0A18-434C-9FB0-DB4F8005B153}"/>
              </a:ext>
            </a:extLst>
          </p:cNvPr>
          <p:cNvSpPr txBox="1"/>
          <p:nvPr/>
        </p:nvSpPr>
        <p:spPr>
          <a:xfrm>
            <a:off x="6225584" y="1951672"/>
            <a:ext cx="2909454" cy="1477328"/>
          </a:xfrm>
          <a:prstGeom prst="rect">
            <a:avLst/>
          </a:prstGeom>
          <a:noFill/>
        </p:spPr>
        <p:txBody>
          <a:bodyPr wrap="square" rtlCol="0">
            <a:spAutoFit/>
          </a:bodyPr>
          <a:lstStyle/>
          <a:p>
            <a:r>
              <a:rPr kumimoji="1" lang="ja-JP" altLang="en-US" dirty="0"/>
              <a:t>放っておくと、社会的に過剰・不適切な排出量</a:t>
            </a:r>
            <a:r>
              <a:rPr kumimoji="1" lang="en-US" altLang="ja-JP" dirty="0"/>
              <a:t>Q</a:t>
            </a:r>
            <a:r>
              <a:rPr kumimoji="1" lang="en-US" altLang="ja-JP" sz="1400" dirty="0"/>
              <a:t>1</a:t>
            </a:r>
            <a:r>
              <a:rPr kumimoji="1" lang="ja-JP" altLang="en-US" dirty="0"/>
              <a:t>となる。</a:t>
            </a:r>
            <a:r>
              <a:rPr lang="ja-JP" altLang="en-US" dirty="0"/>
              <a:t>そこで、</a:t>
            </a:r>
            <a:r>
              <a:rPr lang="en-US" altLang="ja-JP" dirty="0"/>
              <a:t>100</a:t>
            </a:r>
            <a:r>
              <a:rPr lang="ja-JP" altLang="en-US" dirty="0"/>
              <a:t>万トンつまり</a:t>
            </a:r>
            <a:r>
              <a:rPr lang="en-US" altLang="ja-JP" dirty="0"/>
              <a:t>Q</a:t>
            </a:r>
            <a:r>
              <a:rPr lang="en-US" altLang="ja-JP" sz="1400" dirty="0"/>
              <a:t>2</a:t>
            </a:r>
            <a:r>
              <a:rPr lang="ja-JP" altLang="en-US" dirty="0"/>
              <a:t>にまで政府は減らしたい。</a:t>
            </a:r>
            <a:endParaRPr kumimoji="1" lang="ja-JP" altLang="en-US" dirty="0"/>
          </a:p>
        </p:txBody>
      </p:sp>
      <p:cxnSp>
        <p:nvCxnSpPr>
          <p:cNvPr id="20" name="コネクタ: 曲線 19">
            <a:extLst>
              <a:ext uri="{FF2B5EF4-FFF2-40B4-BE49-F238E27FC236}">
                <a16:creationId xmlns:a16="http://schemas.microsoft.com/office/drawing/2014/main" id="{8F38F14C-DA1B-4BEB-A471-CCCFCAB9A3D2}"/>
              </a:ext>
            </a:extLst>
          </p:cNvPr>
          <p:cNvCxnSpPr>
            <a:cxnSpLocks/>
            <a:stCxn id="16" idx="1"/>
          </p:cNvCxnSpPr>
          <p:nvPr/>
        </p:nvCxnSpPr>
        <p:spPr>
          <a:xfrm rot="10800000" flipV="1">
            <a:off x="4322618" y="2690335"/>
            <a:ext cx="1902966" cy="1552729"/>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01A3F12A-01E9-4772-8D62-043E46FC14C3}"/>
              </a:ext>
            </a:extLst>
          </p:cNvPr>
          <p:cNvCxnSpPr>
            <a:cxnSpLocks/>
          </p:cNvCxnSpPr>
          <p:nvPr/>
        </p:nvCxnSpPr>
        <p:spPr>
          <a:xfrm flipV="1">
            <a:off x="2394065" y="2583180"/>
            <a:ext cx="0" cy="3219105"/>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2F02DDF3-3D9C-4E1D-9C19-FC48D9BD8C2F}"/>
              </a:ext>
            </a:extLst>
          </p:cNvPr>
          <p:cNvCxnSpPr>
            <a:cxnSpLocks/>
          </p:cNvCxnSpPr>
          <p:nvPr/>
        </p:nvCxnSpPr>
        <p:spPr>
          <a:xfrm flipV="1">
            <a:off x="4085706" y="3682522"/>
            <a:ext cx="0" cy="2119763"/>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D6216C14-92C8-4D3A-AF37-25E36D220436}"/>
              </a:ext>
            </a:extLst>
          </p:cNvPr>
          <p:cNvSpPr txBox="1"/>
          <p:nvPr/>
        </p:nvSpPr>
        <p:spPr>
          <a:xfrm>
            <a:off x="4140304" y="5449337"/>
            <a:ext cx="620485" cy="369332"/>
          </a:xfrm>
          <a:prstGeom prst="rect">
            <a:avLst/>
          </a:prstGeom>
          <a:noFill/>
        </p:spPr>
        <p:txBody>
          <a:bodyPr wrap="square" rtlCol="0">
            <a:spAutoFit/>
          </a:bodyPr>
          <a:lstStyle/>
          <a:p>
            <a:r>
              <a:rPr kumimoji="1" lang="en-US" altLang="ja-JP" dirty="0"/>
              <a:t>Q</a:t>
            </a:r>
            <a:r>
              <a:rPr kumimoji="1" lang="en-US" altLang="ja-JP" sz="1400" dirty="0"/>
              <a:t>1</a:t>
            </a:r>
            <a:endParaRPr kumimoji="1" lang="ja-JP" altLang="en-US" sz="1400" dirty="0"/>
          </a:p>
        </p:txBody>
      </p:sp>
      <p:sp>
        <p:nvSpPr>
          <p:cNvPr id="27" name="テキスト ボックス 26">
            <a:extLst>
              <a:ext uri="{FF2B5EF4-FFF2-40B4-BE49-F238E27FC236}">
                <a16:creationId xmlns:a16="http://schemas.microsoft.com/office/drawing/2014/main" id="{0909D235-CB2F-44A0-9260-5992C74DC1CF}"/>
              </a:ext>
            </a:extLst>
          </p:cNvPr>
          <p:cNvSpPr txBox="1"/>
          <p:nvPr/>
        </p:nvSpPr>
        <p:spPr>
          <a:xfrm>
            <a:off x="2389908" y="5392496"/>
            <a:ext cx="620485" cy="369332"/>
          </a:xfrm>
          <a:prstGeom prst="rect">
            <a:avLst/>
          </a:prstGeom>
          <a:noFill/>
        </p:spPr>
        <p:txBody>
          <a:bodyPr wrap="square" rtlCol="0">
            <a:spAutoFit/>
          </a:bodyPr>
          <a:lstStyle/>
          <a:p>
            <a:r>
              <a:rPr kumimoji="1" lang="en-US" altLang="ja-JP" dirty="0"/>
              <a:t>Q</a:t>
            </a:r>
            <a:r>
              <a:rPr kumimoji="1" lang="en-US" altLang="ja-JP" sz="1400" dirty="0"/>
              <a:t>2</a:t>
            </a:r>
            <a:endParaRPr kumimoji="1" lang="ja-JP" altLang="en-US" sz="1400" dirty="0"/>
          </a:p>
        </p:txBody>
      </p:sp>
      <p:cxnSp>
        <p:nvCxnSpPr>
          <p:cNvPr id="30" name="直線コネクタ 29">
            <a:extLst>
              <a:ext uri="{FF2B5EF4-FFF2-40B4-BE49-F238E27FC236}">
                <a16:creationId xmlns:a16="http://schemas.microsoft.com/office/drawing/2014/main" id="{DDC528E9-2644-495F-9802-479A7470B2E8}"/>
              </a:ext>
            </a:extLst>
          </p:cNvPr>
          <p:cNvCxnSpPr/>
          <p:nvPr/>
        </p:nvCxnSpPr>
        <p:spPr>
          <a:xfrm>
            <a:off x="1180407" y="3158836"/>
            <a:ext cx="1234441" cy="0"/>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8A880549-1426-443C-86C8-23B98FACB252}"/>
              </a:ext>
            </a:extLst>
          </p:cNvPr>
          <p:cNvSpPr txBox="1"/>
          <p:nvPr/>
        </p:nvSpPr>
        <p:spPr>
          <a:xfrm>
            <a:off x="740406" y="2993220"/>
            <a:ext cx="514893" cy="369332"/>
          </a:xfrm>
          <a:prstGeom prst="rect">
            <a:avLst/>
          </a:prstGeom>
          <a:noFill/>
        </p:spPr>
        <p:txBody>
          <a:bodyPr wrap="square" rtlCol="0">
            <a:spAutoFit/>
          </a:bodyPr>
          <a:lstStyle/>
          <a:p>
            <a:r>
              <a:rPr kumimoji="1" lang="en-US" altLang="ja-JP" dirty="0">
                <a:solidFill>
                  <a:srgbClr val="FF0000"/>
                </a:solidFill>
              </a:rPr>
              <a:t>P*</a:t>
            </a:r>
            <a:endParaRPr kumimoji="1" lang="ja-JP" altLang="en-US" dirty="0">
              <a:solidFill>
                <a:srgbClr val="FF0000"/>
              </a:solidFill>
            </a:endParaRPr>
          </a:p>
        </p:txBody>
      </p:sp>
      <p:sp>
        <p:nvSpPr>
          <p:cNvPr id="32" name="テキスト ボックス 31">
            <a:extLst>
              <a:ext uri="{FF2B5EF4-FFF2-40B4-BE49-F238E27FC236}">
                <a16:creationId xmlns:a16="http://schemas.microsoft.com/office/drawing/2014/main" id="{09728ABB-4F83-47AA-B59E-9CFDC6F005DC}"/>
              </a:ext>
            </a:extLst>
          </p:cNvPr>
          <p:cNvSpPr txBox="1"/>
          <p:nvPr/>
        </p:nvSpPr>
        <p:spPr>
          <a:xfrm>
            <a:off x="3010392" y="1702242"/>
            <a:ext cx="2135181" cy="1754326"/>
          </a:xfrm>
          <a:prstGeom prst="rect">
            <a:avLst/>
          </a:prstGeom>
          <a:noFill/>
        </p:spPr>
        <p:txBody>
          <a:bodyPr wrap="square" rtlCol="0">
            <a:spAutoFit/>
          </a:bodyPr>
          <a:lstStyle/>
          <a:p>
            <a:r>
              <a:rPr lang="ja-JP" altLang="en-US" dirty="0"/>
              <a:t>許可証の量（供給）は一定なので、価格</a:t>
            </a:r>
            <a:r>
              <a:rPr lang="en-US" altLang="ja-JP" dirty="0"/>
              <a:t>P*</a:t>
            </a:r>
            <a:r>
              <a:rPr lang="ja-JP" altLang="en-US" dirty="0"/>
              <a:t>は需要曲線によってもっぱら決まる（オークションを前提）</a:t>
            </a:r>
            <a:endParaRPr kumimoji="1" lang="ja-JP" altLang="en-US" dirty="0"/>
          </a:p>
        </p:txBody>
      </p:sp>
      <p:cxnSp>
        <p:nvCxnSpPr>
          <p:cNvPr id="34" name="コネクタ: 曲線 33">
            <a:extLst>
              <a:ext uri="{FF2B5EF4-FFF2-40B4-BE49-F238E27FC236}">
                <a16:creationId xmlns:a16="http://schemas.microsoft.com/office/drawing/2014/main" id="{50F1CA0E-31CC-44E7-9C5E-CDD4D08A2B25}"/>
              </a:ext>
            </a:extLst>
          </p:cNvPr>
          <p:cNvCxnSpPr>
            <a:cxnSpLocks/>
          </p:cNvCxnSpPr>
          <p:nvPr/>
        </p:nvCxnSpPr>
        <p:spPr>
          <a:xfrm rot="10800000" flipV="1">
            <a:off x="1255299" y="2025471"/>
            <a:ext cx="1755094" cy="1050557"/>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791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次に</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ⅰ)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のピグー税で考える。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汚染物質の排出に対して税金を課す方法なので、企業としては税金を払いさえすれば、いくらでも排出できる。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この場合、汚染の権利の供給曲線は完全に</a:t>
            </a:r>
            <a:r>
              <a:rPr lang="ja-JP" altLang="en-US" sz="2400" dirty="0">
                <a:solidFill>
                  <a:srgbClr val="FF0000"/>
                </a:solidFill>
                <a:latin typeface="Bookman Old Style" panose="02050604050505020204"/>
                <a:ea typeface="HG明朝E" panose="02020909000000000000" pitchFamily="17" charset="-128"/>
              </a:rPr>
              <a:t>水平（弾力的）</a:t>
            </a:r>
            <a:r>
              <a:rPr lang="ja-JP" altLang="en-US" sz="2400" dirty="0">
                <a:solidFill>
                  <a:prstClr val="black"/>
                </a:solidFill>
                <a:latin typeface="Bookman Old Style" panose="02050604050505020204"/>
                <a:ea typeface="HG明朝E" panose="02020909000000000000" pitchFamily="17" charset="-128"/>
              </a:rPr>
              <a:t>。換言すれば、税金を払う企業に対しては、政府・自治体はその権利を断る理由がなく、企業は納税しさえすれば、いくらでも排出できることになる。</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政府・自治体は、適正な排出量</a:t>
            </a:r>
            <a:r>
              <a:rPr lang="en-US" altLang="ja-JP" sz="2400" dirty="0">
                <a:solidFill>
                  <a:prstClr val="black"/>
                </a:solidFill>
                <a:latin typeface="Bookman Old Style" panose="02050604050505020204"/>
                <a:ea typeface="HG明朝E" panose="02020909000000000000" pitchFamily="17" charset="-128"/>
              </a:rPr>
              <a:t>100</a:t>
            </a:r>
            <a:r>
              <a:rPr lang="ja-JP" altLang="en-US" sz="2400" dirty="0">
                <a:solidFill>
                  <a:prstClr val="black"/>
                </a:solidFill>
                <a:latin typeface="Bookman Old Style" panose="02050604050505020204"/>
                <a:ea typeface="HG明朝E" panose="02020909000000000000" pitchFamily="17" charset="-128"/>
              </a:rPr>
              <a:t>万トンにまで排出が減るように、税金を少しずつ上げていくと仮定する。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企業としては、税金を払うコストと排出できる権利を比較していることになる。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税金が高くなればなるほど、排出の需要は少なくなる。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排出の権利の需要曲線は、</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ⅱ)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の場合と性質上異ならない。すると、</a:t>
            </a:r>
          </a:p>
        </p:txBody>
      </p:sp>
    </p:spTree>
    <p:extLst>
      <p:ext uri="{BB962C8B-B14F-4D97-AF65-F5344CB8AC3E}">
        <p14:creationId xmlns:p14="http://schemas.microsoft.com/office/powerpoint/2010/main" val="3787907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13916"/>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ピグー税のケースでの排出権への需要曲線（斜めの線）と供給曲線（水平の線）</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ja-JP" altLang="en-US" dirty="0">
                <a:solidFill>
                  <a:prstClr val="black"/>
                </a:solidFill>
                <a:latin typeface="Bookman Old Style" panose="02050604050505020204"/>
                <a:ea typeface="HG明朝E" panose="02020909000000000000" pitchFamily="17" charset="-128"/>
              </a:rPr>
              <a:t>　　</a:t>
            </a:r>
            <a:r>
              <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税額</a:t>
            </a:r>
          </a:p>
        </p:txBody>
      </p:sp>
      <p:cxnSp>
        <p:nvCxnSpPr>
          <p:cNvPr id="6" name="直線矢印コネクタ 5">
            <a:extLst>
              <a:ext uri="{FF2B5EF4-FFF2-40B4-BE49-F238E27FC236}">
                <a16:creationId xmlns:a16="http://schemas.microsoft.com/office/drawing/2014/main" id="{AB301902-FA4A-4A56-8788-61EE0ED06967}"/>
              </a:ext>
            </a:extLst>
          </p:cNvPr>
          <p:cNvCxnSpPr/>
          <p:nvPr/>
        </p:nvCxnSpPr>
        <p:spPr>
          <a:xfrm flipV="1">
            <a:off x="1163782" y="1995055"/>
            <a:ext cx="0" cy="3807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B251D86-7079-44B6-ADCF-C9162B3B2811}"/>
              </a:ext>
            </a:extLst>
          </p:cNvPr>
          <p:cNvCxnSpPr/>
          <p:nvPr/>
        </p:nvCxnSpPr>
        <p:spPr>
          <a:xfrm>
            <a:off x="1163782" y="5802284"/>
            <a:ext cx="536170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D20488B3-AAB8-4C89-9A97-236F9B95697F}"/>
              </a:ext>
            </a:extLst>
          </p:cNvPr>
          <p:cNvSpPr txBox="1"/>
          <p:nvPr/>
        </p:nvSpPr>
        <p:spPr>
          <a:xfrm>
            <a:off x="6701248" y="5536277"/>
            <a:ext cx="1827607" cy="369332"/>
          </a:xfrm>
          <a:prstGeom prst="rect">
            <a:avLst/>
          </a:prstGeom>
          <a:noFill/>
        </p:spPr>
        <p:txBody>
          <a:bodyPr wrap="square" rtlCol="0">
            <a:spAutoFit/>
          </a:bodyPr>
          <a:lstStyle/>
          <a:p>
            <a:r>
              <a:rPr kumimoji="1" lang="ja-JP" altLang="en-US" dirty="0"/>
              <a:t>排出量（トン）</a:t>
            </a:r>
          </a:p>
        </p:txBody>
      </p:sp>
      <p:cxnSp>
        <p:nvCxnSpPr>
          <p:cNvPr id="11" name="直線コネクタ 10">
            <a:extLst>
              <a:ext uri="{FF2B5EF4-FFF2-40B4-BE49-F238E27FC236}">
                <a16:creationId xmlns:a16="http://schemas.microsoft.com/office/drawing/2014/main" id="{8B45A644-C706-4797-A0C2-24383EC4903F}"/>
              </a:ext>
            </a:extLst>
          </p:cNvPr>
          <p:cNvCxnSpPr/>
          <p:nvPr/>
        </p:nvCxnSpPr>
        <p:spPr>
          <a:xfrm>
            <a:off x="1379913" y="2369127"/>
            <a:ext cx="4081549" cy="31671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34D22F61-ED7F-45CD-8F8A-533BAFC296E2}"/>
              </a:ext>
            </a:extLst>
          </p:cNvPr>
          <p:cNvSpPr txBox="1"/>
          <p:nvPr/>
        </p:nvSpPr>
        <p:spPr>
          <a:xfrm>
            <a:off x="6191141" y="4156363"/>
            <a:ext cx="2535381" cy="646331"/>
          </a:xfrm>
          <a:prstGeom prst="rect">
            <a:avLst/>
          </a:prstGeom>
          <a:noFill/>
        </p:spPr>
        <p:txBody>
          <a:bodyPr wrap="square" rtlCol="0">
            <a:spAutoFit/>
          </a:bodyPr>
          <a:lstStyle/>
          <a:p>
            <a:r>
              <a:rPr kumimoji="1" lang="ja-JP" altLang="en-US" dirty="0">
                <a:solidFill>
                  <a:srgbClr val="FF0000"/>
                </a:solidFill>
              </a:rPr>
              <a:t>企業が</a:t>
            </a:r>
            <a:r>
              <a:rPr kumimoji="1" lang="ja-JP" altLang="en-US" dirty="0"/>
              <a:t>排出の権利に対して持つ需要曲線</a:t>
            </a:r>
          </a:p>
        </p:txBody>
      </p:sp>
      <p:cxnSp>
        <p:nvCxnSpPr>
          <p:cNvPr id="14" name="コネクタ: 曲線 13">
            <a:extLst>
              <a:ext uri="{FF2B5EF4-FFF2-40B4-BE49-F238E27FC236}">
                <a16:creationId xmlns:a16="http://schemas.microsoft.com/office/drawing/2014/main" id="{BE6497A4-E5D9-45DC-8CE0-9040CE0A449B}"/>
              </a:ext>
            </a:extLst>
          </p:cNvPr>
          <p:cNvCxnSpPr>
            <a:cxnSpLocks/>
            <a:stCxn id="12" idx="1"/>
          </p:cNvCxnSpPr>
          <p:nvPr/>
        </p:nvCxnSpPr>
        <p:spPr>
          <a:xfrm rot="10800000" flipV="1">
            <a:off x="5220397" y="4479529"/>
            <a:ext cx="970745" cy="76165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星: 5 pt 14">
            <a:extLst>
              <a:ext uri="{FF2B5EF4-FFF2-40B4-BE49-F238E27FC236}">
                <a16:creationId xmlns:a16="http://schemas.microsoft.com/office/drawing/2014/main" id="{F53745C7-2320-4196-B7AE-8D21165FA14A}"/>
              </a:ext>
            </a:extLst>
          </p:cNvPr>
          <p:cNvSpPr/>
          <p:nvPr/>
        </p:nvSpPr>
        <p:spPr>
          <a:xfrm>
            <a:off x="3848794" y="4191696"/>
            <a:ext cx="473824" cy="507077"/>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2" name="直線コネクタ 21">
            <a:extLst>
              <a:ext uri="{FF2B5EF4-FFF2-40B4-BE49-F238E27FC236}">
                <a16:creationId xmlns:a16="http://schemas.microsoft.com/office/drawing/2014/main" id="{01A3F12A-01E9-4772-8D62-043E46FC14C3}"/>
              </a:ext>
            </a:extLst>
          </p:cNvPr>
          <p:cNvCxnSpPr/>
          <p:nvPr/>
        </p:nvCxnSpPr>
        <p:spPr>
          <a:xfrm flipV="1">
            <a:off x="2394065" y="3151141"/>
            <a:ext cx="0" cy="2651143"/>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2F02DDF3-3D9C-4E1D-9C19-FC48D9BD8C2F}"/>
              </a:ext>
            </a:extLst>
          </p:cNvPr>
          <p:cNvCxnSpPr/>
          <p:nvPr/>
        </p:nvCxnSpPr>
        <p:spPr>
          <a:xfrm flipV="1">
            <a:off x="4085706" y="4538749"/>
            <a:ext cx="0" cy="1263535"/>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D6216C14-92C8-4D3A-AF37-25E36D220436}"/>
              </a:ext>
            </a:extLst>
          </p:cNvPr>
          <p:cNvSpPr txBox="1"/>
          <p:nvPr/>
        </p:nvSpPr>
        <p:spPr>
          <a:xfrm>
            <a:off x="4140304" y="5449337"/>
            <a:ext cx="620485" cy="369332"/>
          </a:xfrm>
          <a:prstGeom prst="rect">
            <a:avLst/>
          </a:prstGeom>
          <a:noFill/>
        </p:spPr>
        <p:txBody>
          <a:bodyPr wrap="square" rtlCol="0">
            <a:spAutoFit/>
          </a:bodyPr>
          <a:lstStyle/>
          <a:p>
            <a:r>
              <a:rPr kumimoji="1" lang="en-US" altLang="ja-JP" dirty="0"/>
              <a:t>Q</a:t>
            </a:r>
            <a:r>
              <a:rPr kumimoji="1" lang="en-US" altLang="ja-JP" sz="1400" dirty="0"/>
              <a:t>1</a:t>
            </a:r>
            <a:endParaRPr kumimoji="1" lang="ja-JP" altLang="en-US" sz="1400" dirty="0"/>
          </a:p>
        </p:txBody>
      </p:sp>
      <p:sp>
        <p:nvSpPr>
          <p:cNvPr id="27" name="テキスト ボックス 26">
            <a:extLst>
              <a:ext uri="{FF2B5EF4-FFF2-40B4-BE49-F238E27FC236}">
                <a16:creationId xmlns:a16="http://schemas.microsoft.com/office/drawing/2014/main" id="{0909D235-CB2F-44A0-9260-5992C74DC1CF}"/>
              </a:ext>
            </a:extLst>
          </p:cNvPr>
          <p:cNvSpPr txBox="1"/>
          <p:nvPr/>
        </p:nvSpPr>
        <p:spPr>
          <a:xfrm>
            <a:off x="2417546" y="5416568"/>
            <a:ext cx="620485" cy="369332"/>
          </a:xfrm>
          <a:prstGeom prst="rect">
            <a:avLst/>
          </a:prstGeom>
          <a:noFill/>
        </p:spPr>
        <p:txBody>
          <a:bodyPr wrap="square" rtlCol="0">
            <a:spAutoFit/>
          </a:bodyPr>
          <a:lstStyle/>
          <a:p>
            <a:r>
              <a:rPr kumimoji="1" lang="en-US" altLang="ja-JP" dirty="0"/>
              <a:t>Q</a:t>
            </a:r>
            <a:r>
              <a:rPr kumimoji="1" lang="en-US" altLang="ja-JP" sz="1400" dirty="0"/>
              <a:t>2</a:t>
            </a:r>
            <a:endParaRPr kumimoji="1" lang="ja-JP" altLang="en-US" sz="1400" dirty="0"/>
          </a:p>
        </p:txBody>
      </p:sp>
      <p:cxnSp>
        <p:nvCxnSpPr>
          <p:cNvPr id="30" name="直線コネクタ 29">
            <a:extLst>
              <a:ext uri="{FF2B5EF4-FFF2-40B4-BE49-F238E27FC236}">
                <a16:creationId xmlns:a16="http://schemas.microsoft.com/office/drawing/2014/main" id="{DDC528E9-2644-495F-9802-479A7470B2E8}"/>
              </a:ext>
            </a:extLst>
          </p:cNvPr>
          <p:cNvCxnSpPr>
            <a:cxnSpLocks/>
          </p:cNvCxnSpPr>
          <p:nvPr/>
        </p:nvCxnSpPr>
        <p:spPr>
          <a:xfrm>
            <a:off x="1163782" y="3807229"/>
            <a:ext cx="5137265"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8A880549-1426-443C-86C8-23B98FACB252}"/>
              </a:ext>
            </a:extLst>
          </p:cNvPr>
          <p:cNvSpPr txBox="1"/>
          <p:nvPr/>
        </p:nvSpPr>
        <p:spPr>
          <a:xfrm>
            <a:off x="740406" y="2993220"/>
            <a:ext cx="514893" cy="369332"/>
          </a:xfrm>
          <a:prstGeom prst="rect">
            <a:avLst/>
          </a:prstGeom>
          <a:noFill/>
        </p:spPr>
        <p:txBody>
          <a:bodyPr wrap="square" rtlCol="0">
            <a:spAutoFit/>
          </a:bodyPr>
          <a:lstStyle/>
          <a:p>
            <a:r>
              <a:rPr kumimoji="1" lang="en-US" altLang="ja-JP" dirty="0">
                <a:solidFill>
                  <a:srgbClr val="FF0000"/>
                </a:solidFill>
              </a:rPr>
              <a:t>P*</a:t>
            </a:r>
            <a:endParaRPr kumimoji="1" lang="ja-JP" altLang="en-US" dirty="0">
              <a:solidFill>
                <a:srgbClr val="FF0000"/>
              </a:solidFill>
            </a:endParaRPr>
          </a:p>
        </p:txBody>
      </p:sp>
      <p:cxnSp>
        <p:nvCxnSpPr>
          <p:cNvPr id="34" name="コネクタ: 曲線 33">
            <a:extLst>
              <a:ext uri="{FF2B5EF4-FFF2-40B4-BE49-F238E27FC236}">
                <a16:creationId xmlns:a16="http://schemas.microsoft.com/office/drawing/2014/main" id="{50F1CA0E-31CC-44E7-9C5E-CDD4D08A2B25}"/>
              </a:ext>
            </a:extLst>
          </p:cNvPr>
          <p:cNvCxnSpPr>
            <a:cxnSpLocks/>
            <a:stCxn id="23" idx="1"/>
          </p:cNvCxnSpPr>
          <p:nvPr/>
        </p:nvCxnSpPr>
        <p:spPr>
          <a:xfrm rot="10800000" flipV="1">
            <a:off x="3429273" y="3132707"/>
            <a:ext cx="2530949" cy="711544"/>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5303128-D994-4D55-8C6F-862825AF81FA}"/>
              </a:ext>
            </a:extLst>
          </p:cNvPr>
          <p:cNvCxnSpPr/>
          <p:nvPr/>
        </p:nvCxnSpPr>
        <p:spPr>
          <a:xfrm flipV="1">
            <a:off x="3233651" y="3807229"/>
            <a:ext cx="0" cy="1995055"/>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550CCAB6-07AA-4C04-817E-CCBD18D310D2}"/>
              </a:ext>
            </a:extLst>
          </p:cNvPr>
          <p:cNvSpPr txBox="1"/>
          <p:nvPr/>
        </p:nvSpPr>
        <p:spPr>
          <a:xfrm>
            <a:off x="3210171" y="5431165"/>
            <a:ext cx="620485" cy="369332"/>
          </a:xfrm>
          <a:prstGeom prst="rect">
            <a:avLst/>
          </a:prstGeom>
          <a:noFill/>
        </p:spPr>
        <p:txBody>
          <a:bodyPr wrap="square" rtlCol="0">
            <a:spAutoFit/>
          </a:bodyPr>
          <a:lstStyle/>
          <a:p>
            <a:r>
              <a:rPr kumimoji="1" lang="en-US" altLang="ja-JP" dirty="0"/>
              <a:t>Q</a:t>
            </a:r>
            <a:r>
              <a:rPr kumimoji="1" lang="en-US" altLang="ja-JP" sz="1400" dirty="0"/>
              <a:t>3</a:t>
            </a:r>
            <a:endParaRPr kumimoji="1" lang="ja-JP" altLang="en-US" sz="1400" dirty="0"/>
          </a:p>
        </p:txBody>
      </p:sp>
      <p:sp>
        <p:nvSpPr>
          <p:cNvPr id="21" name="テキスト ボックス 20">
            <a:extLst>
              <a:ext uri="{FF2B5EF4-FFF2-40B4-BE49-F238E27FC236}">
                <a16:creationId xmlns:a16="http://schemas.microsoft.com/office/drawing/2014/main" id="{4D979D75-CC5A-4FE3-8BD7-3B7A68E96928}"/>
              </a:ext>
            </a:extLst>
          </p:cNvPr>
          <p:cNvSpPr txBox="1"/>
          <p:nvPr/>
        </p:nvSpPr>
        <p:spPr>
          <a:xfrm>
            <a:off x="756955" y="3686969"/>
            <a:ext cx="514893" cy="369332"/>
          </a:xfrm>
          <a:prstGeom prst="rect">
            <a:avLst/>
          </a:prstGeom>
          <a:noFill/>
        </p:spPr>
        <p:txBody>
          <a:bodyPr wrap="square" rtlCol="0">
            <a:spAutoFit/>
          </a:bodyPr>
          <a:lstStyle/>
          <a:p>
            <a:r>
              <a:rPr kumimoji="1" lang="en-US" altLang="ja-JP" dirty="0">
                <a:solidFill>
                  <a:srgbClr val="FF0000"/>
                </a:solidFill>
              </a:rPr>
              <a:t>P'</a:t>
            </a:r>
            <a:endParaRPr kumimoji="1" lang="ja-JP" altLang="en-US" dirty="0">
              <a:solidFill>
                <a:srgbClr val="FF0000"/>
              </a:solidFill>
            </a:endParaRPr>
          </a:p>
        </p:txBody>
      </p:sp>
      <p:sp>
        <p:nvSpPr>
          <p:cNvPr id="23" name="テキスト ボックス 22">
            <a:extLst>
              <a:ext uri="{FF2B5EF4-FFF2-40B4-BE49-F238E27FC236}">
                <a16:creationId xmlns:a16="http://schemas.microsoft.com/office/drawing/2014/main" id="{C844CA01-4FDB-40F9-B42A-BCDE29625378}"/>
              </a:ext>
            </a:extLst>
          </p:cNvPr>
          <p:cNvSpPr txBox="1"/>
          <p:nvPr/>
        </p:nvSpPr>
        <p:spPr>
          <a:xfrm>
            <a:off x="5960221" y="2532542"/>
            <a:ext cx="5062451" cy="1200329"/>
          </a:xfrm>
          <a:prstGeom prst="rect">
            <a:avLst/>
          </a:prstGeom>
          <a:noFill/>
        </p:spPr>
        <p:txBody>
          <a:bodyPr wrap="square" rtlCol="0">
            <a:spAutoFit/>
          </a:bodyPr>
          <a:lstStyle/>
          <a:p>
            <a:r>
              <a:rPr lang="ja-JP" altLang="en-US" dirty="0"/>
              <a:t>税額が</a:t>
            </a:r>
            <a:r>
              <a:rPr lang="en-US" altLang="ja-JP" dirty="0"/>
              <a:t>P'</a:t>
            </a:r>
            <a:r>
              <a:rPr lang="ja-JP" altLang="en-US" dirty="0"/>
              <a:t>のときは、企業たちは</a:t>
            </a:r>
            <a:r>
              <a:rPr lang="en-US" altLang="ja-JP" dirty="0"/>
              <a:t>Q</a:t>
            </a:r>
            <a:r>
              <a:rPr lang="en-US" altLang="ja-JP" sz="1400" dirty="0"/>
              <a:t>3</a:t>
            </a:r>
            <a:r>
              <a:rPr lang="ja-JP" altLang="en-US" dirty="0"/>
              <a:t>までの排出を行う。それに対して政府が税金を上げれば、割に合わないとして排出をやめる企業が増えてくるので、排出量は減る。</a:t>
            </a:r>
            <a:endParaRPr kumimoji="1" lang="ja-JP" altLang="en-US" dirty="0"/>
          </a:p>
        </p:txBody>
      </p:sp>
      <p:sp>
        <p:nvSpPr>
          <p:cNvPr id="39" name="テキスト ボックス 38">
            <a:extLst>
              <a:ext uri="{FF2B5EF4-FFF2-40B4-BE49-F238E27FC236}">
                <a16:creationId xmlns:a16="http://schemas.microsoft.com/office/drawing/2014/main" id="{42540EFD-D134-4923-8BDD-AC43734D0FE6}"/>
              </a:ext>
            </a:extLst>
          </p:cNvPr>
          <p:cNvSpPr txBox="1"/>
          <p:nvPr/>
        </p:nvSpPr>
        <p:spPr>
          <a:xfrm>
            <a:off x="2980234" y="1545794"/>
            <a:ext cx="3429025" cy="923330"/>
          </a:xfrm>
          <a:prstGeom prst="rect">
            <a:avLst/>
          </a:prstGeom>
          <a:noFill/>
        </p:spPr>
        <p:txBody>
          <a:bodyPr wrap="square" rtlCol="0">
            <a:spAutoFit/>
          </a:bodyPr>
          <a:lstStyle/>
          <a:p>
            <a:r>
              <a:rPr kumimoji="1" lang="ja-JP" altLang="en-US" dirty="0"/>
              <a:t>結局、排出量が</a:t>
            </a:r>
            <a:r>
              <a:rPr kumimoji="1" lang="en-US" altLang="ja-JP" dirty="0"/>
              <a:t>100</a:t>
            </a:r>
            <a:r>
              <a:rPr kumimoji="1" lang="ja-JP" altLang="en-US" dirty="0"/>
              <a:t>万トンつまり</a:t>
            </a:r>
            <a:r>
              <a:rPr kumimoji="1" lang="en-US" altLang="ja-JP" dirty="0"/>
              <a:t>Q</a:t>
            </a:r>
            <a:r>
              <a:rPr kumimoji="1" lang="en-US" altLang="ja-JP" sz="1400" dirty="0"/>
              <a:t>2</a:t>
            </a:r>
            <a:r>
              <a:rPr kumimoji="1" lang="ja-JP" altLang="en-US" dirty="0"/>
              <a:t>になるときの税額は、</a:t>
            </a:r>
            <a:r>
              <a:rPr kumimoji="1" lang="en-US" altLang="ja-JP" dirty="0"/>
              <a:t>P*</a:t>
            </a:r>
            <a:r>
              <a:rPr kumimoji="1" lang="ja-JP" altLang="en-US" dirty="0"/>
              <a:t>になる。</a:t>
            </a:r>
          </a:p>
        </p:txBody>
      </p:sp>
      <p:cxnSp>
        <p:nvCxnSpPr>
          <p:cNvPr id="42" name="直線コネクタ 41">
            <a:extLst>
              <a:ext uri="{FF2B5EF4-FFF2-40B4-BE49-F238E27FC236}">
                <a16:creationId xmlns:a16="http://schemas.microsoft.com/office/drawing/2014/main" id="{7A77B288-4088-4B87-B826-84D309B95279}"/>
              </a:ext>
            </a:extLst>
          </p:cNvPr>
          <p:cNvCxnSpPr>
            <a:cxnSpLocks/>
          </p:cNvCxnSpPr>
          <p:nvPr/>
        </p:nvCxnSpPr>
        <p:spPr>
          <a:xfrm flipV="1">
            <a:off x="1163781" y="3132707"/>
            <a:ext cx="3408141" cy="45179"/>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4" name="コネクタ: 曲線 43">
            <a:extLst>
              <a:ext uri="{FF2B5EF4-FFF2-40B4-BE49-F238E27FC236}">
                <a16:creationId xmlns:a16="http://schemas.microsoft.com/office/drawing/2014/main" id="{83447957-0EAD-40D1-A03D-7C5093C0D7AD}"/>
              </a:ext>
            </a:extLst>
          </p:cNvPr>
          <p:cNvCxnSpPr>
            <a:cxnSpLocks/>
          </p:cNvCxnSpPr>
          <p:nvPr/>
        </p:nvCxnSpPr>
        <p:spPr>
          <a:xfrm rot="5400000">
            <a:off x="2358538" y="2428136"/>
            <a:ext cx="738502" cy="620485"/>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654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つまり、汚染の権利に対する需要関数が、</a:t>
            </a:r>
            <a:r>
              <a:rPr lang="en-US" altLang="ja-JP" sz="2400" dirty="0">
                <a:solidFill>
                  <a:srgbClr val="FF0000"/>
                </a:solidFill>
                <a:latin typeface="Bookman Old Style" panose="02050604050505020204"/>
                <a:ea typeface="HG明朝E" panose="02020909000000000000" pitchFamily="17" charset="-128"/>
              </a:rPr>
              <a:t>ⅰ) </a:t>
            </a:r>
            <a:r>
              <a:rPr lang="ja-JP" altLang="en-US" sz="2400" dirty="0">
                <a:solidFill>
                  <a:srgbClr val="FF0000"/>
                </a:solidFill>
                <a:latin typeface="Bookman Old Style" panose="02050604050505020204"/>
                <a:ea typeface="HG明朝E" panose="02020909000000000000" pitchFamily="17" charset="-128"/>
              </a:rPr>
              <a:t>と</a:t>
            </a:r>
            <a:r>
              <a:rPr lang="en-US" altLang="ja-JP" sz="2400" dirty="0">
                <a:solidFill>
                  <a:srgbClr val="FF0000"/>
                </a:solidFill>
                <a:latin typeface="Bookman Old Style" panose="02050604050505020204"/>
                <a:ea typeface="HG明朝E" panose="02020909000000000000" pitchFamily="17" charset="-128"/>
              </a:rPr>
              <a:t>ⅱ) </a:t>
            </a:r>
            <a:r>
              <a:rPr lang="ja-JP" altLang="en-US" sz="2400" dirty="0">
                <a:solidFill>
                  <a:srgbClr val="FF0000"/>
                </a:solidFill>
                <a:latin typeface="Bookman Old Style" panose="02050604050505020204"/>
                <a:ea typeface="HG明朝E" panose="02020909000000000000" pitchFamily="17" charset="-128"/>
              </a:rPr>
              <a:t>で同じ形なので、排出量を</a:t>
            </a:r>
            <a:r>
              <a:rPr lang="en-US" altLang="ja-JP" sz="2400" dirty="0">
                <a:solidFill>
                  <a:srgbClr val="FF0000"/>
                </a:solidFill>
                <a:latin typeface="Bookman Old Style" panose="02050604050505020204"/>
                <a:ea typeface="HG明朝E" panose="02020909000000000000" pitchFamily="17" charset="-128"/>
              </a:rPr>
              <a:t>Q</a:t>
            </a:r>
            <a:r>
              <a:rPr lang="en-US" altLang="ja-JP" dirty="0">
                <a:solidFill>
                  <a:srgbClr val="FF0000"/>
                </a:solidFill>
                <a:latin typeface="Bookman Old Style" panose="02050604050505020204"/>
                <a:ea typeface="HG明朝E" panose="02020909000000000000" pitchFamily="17" charset="-128"/>
              </a:rPr>
              <a:t>2</a:t>
            </a:r>
            <a:r>
              <a:rPr lang="ja-JP" altLang="en-US" sz="2400" dirty="0">
                <a:solidFill>
                  <a:srgbClr val="FF0000"/>
                </a:solidFill>
                <a:latin typeface="Bookman Old Style" panose="02050604050505020204"/>
                <a:ea typeface="HG明朝E" panose="02020909000000000000" pitchFamily="17" charset="-128"/>
              </a:rPr>
              <a:t>に先に制限した許可証を発行しておいても、税金を先に決めておいて結果が</a:t>
            </a:r>
            <a:r>
              <a:rPr lang="en-US" altLang="ja-JP" sz="2400" dirty="0">
                <a:solidFill>
                  <a:srgbClr val="FF0000"/>
                </a:solidFill>
                <a:latin typeface="Bookman Old Style" panose="02050604050505020204"/>
                <a:ea typeface="HG明朝E" panose="02020909000000000000" pitchFamily="17" charset="-128"/>
              </a:rPr>
              <a:t>Q</a:t>
            </a:r>
            <a:r>
              <a:rPr lang="en-US" altLang="ja-JP" dirty="0">
                <a:solidFill>
                  <a:srgbClr val="FF0000"/>
                </a:solidFill>
                <a:latin typeface="Bookman Old Style" panose="02050604050505020204"/>
                <a:ea typeface="HG明朝E" panose="02020909000000000000" pitchFamily="17" charset="-128"/>
              </a:rPr>
              <a:t>2</a:t>
            </a:r>
            <a:r>
              <a:rPr lang="ja-JP" altLang="en-US" sz="2400" dirty="0">
                <a:solidFill>
                  <a:srgbClr val="FF0000"/>
                </a:solidFill>
                <a:latin typeface="Bookman Old Style" panose="02050604050505020204"/>
                <a:ea typeface="HG明朝E" panose="02020909000000000000" pitchFamily="17" charset="-128"/>
              </a:rPr>
              <a:t>になるように後から調整しても、同じこと。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量を先に決めたことによって価格がその結果決まるということと、価格を先に決めておいた後に量が前者と同一になるように価格を後から調整することは、当然同じ結果になる。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endParaRPr lang="en-US" altLang="ja-JP" sz="2400" dirty="0">
              <a:solidFill>
                <a:prstClr val="black"/>
              </a:solidFill>
              <a:latin typeface="Bookman Old Style" panose="02050604050505020204"/>
              <a:ea typeface="HG明朝E" panose="02020909000000000000" pitchFamily="17" charset="-128"/>
            </a:endParaRPr>
          </a:p>
        </p:txBody>
      </p:sp>
    </p:spTree>
    <p:extLst>
      <p:ext uri="{BB962C8B-B14F-4D97-AF65-F5344CB8AC3E}">
        <p14:creationId xmlns:p14="http://schemas.microsoft.com/office/powerpoint/2010/main" val="7832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インフルエンザのワクチン接種は、自分を守るためだけではなく、自分から他の人々への感染を起こさないためという役割を持っている。これを経済学の言葉で表現すれば、正のネットワーク外部性を持っているという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このことをこれまでの説明に則して解説してみる。</a:t>
            </a:r>
          </a:p>
          <a:p>
            <a:pPr marL="342900" lvl="0" indent="-342900" defTabSz="457200">
              <a:buFont typeface="Wingdings" panose="05000000000000000000" pitchFamily="2" charset="2"/>
              <a:buChar char="l"/>
              <a:defRPr/>
            </a:pPr>
            <a:r>
              <a:rPr lang="en-US" altLang="ja-JP" sz="2400" dirty="0">
                <a:solidFill>
                  <a:prstClr val="black"/>
                </a:solidFill>
              </a:rPr>
              <a:t>K</a:t>
            </a:r>
            <a:r>
              <a:rPr lang="ja-JP" altLang="en-US" sz="2400" dirty="0">
                <a:solidFill>
                  <a:prstClr val="black"/>
                </a:solidFill>
              </a:rPr>
              <a:t>医科大学は、大学としてインフルエンザを予防するために、学生のワクチン接種に補助金を支給することにした。</a:t>
            </a:r>
          </a:p>
          <a:p>
            <a:pPr marL="342900" lvl="0" indent="-342900" defTabSz="457200">
              <a:buFont typeface="Wingdings" panose="05000000000000000000" pitchFamily="2" charset="2"/>
              <a:buChar char="l"/>
              <a:defRPr/>
            </a:pPr>
            <a:r>
              <a:rPr lang="ja-JP" altLang="en-US" sz="2400" dirty="0">
                <a:solidFill>
                  <a:prstClr val="black"/>
                </a:solidFill>
              </a:rPr>
              <a:t>インフルエンザの予防注射に対する学生の需要曲線を右肩下がりの直線であると仮定する。また、ワクチンの供給は</a:t>
            </a:r>
            <a:r>
              <a:rPr lang="ja-JP" altLang="en-US" sz="2400" dirty="0">
                <a:solidFill>
                  <a:srgbClr val="FF0000"/>
                </a:solidFill>
              </a:rPr>
              <a:t>十分にある</a:t>
            </a:r>
            <a:r>
              <a:rPr lang="ja-JP" altLang="en-US" sz="2400" dirty="0">
                <a:solidFill>
                  <a:prstClr val="black"/>
                </a:solidFill>
              </a:rPr>
              <a:t>が、価格は有料かつ</a:t>
            </a:r>
            <a:r>
              <a:rPr lang="ja-JP" altLang="en-US" sz="2400" dirty="0">
                <a:solidFill>
                  <a:srgbClr val="FF0000"/>
                </a:solidFill>
              </a:rPr>
              <a:t>一定</a:t>
            </a:r>
            <a:r>
              <a:rPr lang="ja-JP" altLang="en-US" sz="2400" dirty="0">
                <a:solidFill>
                  <a:prstClr val="black"/>
                </a:solidFill>
              </a:rPr>
              <a:t>であり、需要曲線と交差しているとする。なお、この供給曲線は価格に対して完全に弾力的であるとする（量が十分あり、価格が一定だから）。この需要曲線と供給曲線（どちらも直線）を描くと次のよう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ja-JP" altLang="en-US" sz="2400" dirty="0">
              <a:solidFill>
                <a:prstClr val="black"/>
              </a:solidFill>
              <a:latin typeface="Bookman Old Style" panose="02050604050505020204"/>
              <a:ea typeface="HG明朝E" panose="02020909000000000000" pitchFamily="17" charset="-128"/>
            </a:endParaRPr>
          </a:p>
        </p:txBody>
      </p:sp>
    </p:spTree>
    <p:extLst>
      <p:ext uri="{BB962C8B-B14F-4D97-AF65-F5344CB8AC3E}">
        <p14:creationId xmlns:p14="http://schemas.microsoft.com/office/powerpoint/2010/main" val="102775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922820"/>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正の外部性を持つゆえに、各人に任せたままでは、社会的に適正な接種量よりも実際の接種量は少なくなる。つまり、“他の人々が接種してくれているので、感染拡大が抑えられて、大丈夫かもしれない”という安心感から、受けない人がありうる（そのことが、悪いという意味ではない。多忙や節約する必要など様々な事情があるものだ）。</a:t>
            </a:r>
          </a:p>
        </p:txBody>
      </p:sp>
      <p:cxnSp>
        <p:nvCxnSpPr>
          <p:cNvPr id="6" name="直線矢印コネクタ 5">
            <a:extLst>
              <a:ext uri="{FF2B5EF4-FFF2-40B4-BE49-F238E27FC236}">
                <a16:creationId xmlns:a16="http://schemas.microsoft.com/office/drawing/2014/main" id="{97CBEB37-AD14-42DE-BFCE-0DAECFF431F4}"/>
              </a:ext>
            </a:extLst>
          </p:cNvPr>
          <p:cNvCxnSpPr>
            <a:cxnSpLocks/>
          </p:cNvCxnSpPr>
          <p:nvPr/>
        </p:nvCxnSpPr>
        <p:spPr>
          <a:xfrm flipV="1">
            <a:off x="1371600" y="2942704"/>
            <a:ext cx="0" cy="27764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FD6ED89E-3F99-4017-8DFF-0265B35A19E7}"/>
              </a:ext>
            </a:extLst>
          </p:cNvPr>
          <p:cNvCxnSpPr/>
          <p:nvPr/>
        </p:nvCxnSpPr>
        <p:spPr>
          <a:xfrm>
            <a:off x="1363287" y="5727469"/>
            <a:ext cx="46385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EFC18332-CCAF-4E1D-975B-33707C6D9068}"/>
              </a:ext>
            </a:extLst>
          </p:cNvPr>
          <p:cNvCxnSpPr/>
          <p:nvPr/>
        </p:nvCxnSpPr>
        <p:spPr>
          <a:xfrm>
            <a:off x="1737360" y="3233651"/>
            <a:ext cx="3483033" cy="21696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C06252F6-08E1-4A88-B8B3-409C869FC78F}"/>
              </a:ext>
            </a:extLst>
          </p:cNvPr>
          <p:cNvCxnSpPr/>
          <p:nvPr/>
        </p:nvCxnSpPr>
        <p:spPr>
          <a:xfrm>
            <a:off x="1371600" y="3948545"/>
            <a:ext cx="431430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85BDB24A-BBF8-4E14-8C00-29F6EE1EECEA}"/>
              </a:ext>
            </a:extLst>
          </p:cNvPr>
          <p:cNvCxnSpPr/>
          <p:nvPr/>
        </p:nvCxnSpPr>
        <p:spPr>
          <a:xfrm flipV="1">
            <a:off x="2878281" y="3948545"/>
            <a:ext cx="0" cy="1770611"/>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6DC64EBD-E8DE-4D4C-9BFF-4D21B60B2ACA}"/>
              </a:ext>
            </a:extLst>
          </p:cNvPr>
          <p:cNvSpPr txBox="1"/>
          <p:nvPr/>
        </p:nvSpPr>
        <p:spPr>
          <a:xfrm>
            <a:off x="2878281" y="5727469"/>
            <a:ext cx="665019" cy="369332"/>
          </a:xfrm>
          <a:prstGeom prst="rect">
            <a:avLst/>
          </a:prstGeom>
          <a:noFill/>
        </p:spPr>
        <p:txBody>
          <a:bodyPr wrap="square" rtlCol="0">
            <a:spAutoFit/>
          </a:bodyPr>
          <a:lstStyle/>
          <a:p>
            <a:r>
              <a:rPr kumimoji="1" lang="en-US" altLang="ja-JP" dirty="0"/>
              <a:t>D</a:t>
            </a:r>
            <a:r>
              <a:rPr kumimoji="1" lang="en-US" altLang="ja-JP" sz="1400" dirty="0"/>
              <a:t>1</a:t>
            </a:r>
            <a:endParaRPr kumimoji="1" lang="ja-JP" altLang="en-US" sz="1400" dirty="0"/>
          </a:p>
        </p:txBody>
      </p:sp>
      <p:sp>
        <p:nvSpPr>
          <p:cNvPr id="18" name="テキスト ボックス 17">
            <a:extLst>
              <a:ext uri="{FF2B5EF4-FFF2-40B4-BE49-F238E27FC236}">
                <a16:creationId xmlns:a16="http://schemas.microsoft.com/office/drawing/2014/main" id="{DD491C4C-6FDD-43AC-88A7-0A73AE0314AC}"/>
              </a:ext>
            </a:extLst>
          </p:cNvPr>
          <p:cNvSpPr txBox="1"/>
          <p:nvPr/>
        </p:nvSpPr>
        <p:spPr>
          <a:xfrm>
            <a:off x="7169037" y="4001947"/>
            <a:ext cx="1325880" cy="369332"/>
          </a:xfrm>
          <a:prstGeom prst="rect">
            <a:avLst/>
          </a:prstGeom>
          <a:noFill/>
        </p:spPr>
        <p:txBody>
          <a:bodyPr wrap="square" rtlCol="0">
            <a:spAutoFit/>
          </a:bodyPr>
          <a:lstStyle/>
          <a:p>
            <a:r>
              <a:rPr lang="ja-JP" altLang="en-US" dirty="0"/>
              <a:t>供給曲線</a:t>
            </a:r>
            <a:endParaRPr kumimoji="1" lang="ja-JP" altLang="en-US" dirty="0"/>
          </a:p>
        </p:txBody>
      </p:sp>
      <p:cxnSp>
        <p:nvCxnSpPr>
          <p:cNvPr id="20" name="コネクタ: 曲線 19">
            <a:extLst>
              <a:ext uri="{FF2B5EF4-FFF2-40B4-BE49-F238E27FC236}">
                <a16:creationId xmlns:a16="http://schemas.microsoft.com/office/drawing/2014/main" id="{F4748AC7-0DFC-4760-B658-B4341581A781}"/>
              </a:ext>
            </a:extLst>
          </p:cNvPr>
          <p:cNvCxnSpPr>
            <a:cxnSpLocks/>
            <a:stCxn id="18" idx="1"/>
          </p:cNvCxnSpPr>
          <p:nvPr/>
        </p:nvCxnSpPr>
        <p:spPr>
          <a:xfrm rot="10800000">
            <a:off x="5836311" y="3882151"/>
            <a:ext cx="1332726" cy="304463"/>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D2C07F26-36A6-45CE-8509-705481C93CB2}"/>
              </a:ext>
            </a:extLst>
          </p:cNvPr>
          <p:cNvSpPr txBox="1"/>
          <p:nvPr/>
        </p:nvSpPr>
        <p:spPr>
          <a:xfrm>
            <a:off x="5783581" y="4411980"/>
            <a:ext cx="1714499" cy="369332"/>
          </a:xfrm>
          <a:prstGeom prst="rect">
            <a:avLst/>
          </a:prstGeom>
          <a:noFill/>
        </p:spPr>
        <p:txBody>
          <a:bodyPr wrap="square" rtlCol="0">
            <a:spAutoFit/>
          </a:bodyPr>
          <a:lstStyle/>
          <a:p>
            <a:r>
              <a:rPr kumimoji="1" lang="ja-JP" altLang="en-US" dirty="0"/>
              <a:t>需要曲線</a:t>
            </a:r>
          </a:p>
        </p:txBody>
      </p:sp>
      <p:cxnSp>
        <p:nvCxnSpPr>
          <p:cNvPr id="24" name="コネクタ: 曲線 23">
            <a:extLst>
              <a:ext uri="{FF2B5EF4-FFF2-40B4-BE49-F238E27FC236}">
                <a16:creationId xmlns:a16="http://schemas.microsoft.com/office/drawing/2014/main" id="{B8FC7B99-E651-43A7-82D8-3F798C7B98EE}"/>
              </a:ext>
            </a:extLst>
          </p:cNvPr>
          <p:cNvCxnSpPr>
            <a:cxnSpLocks/>
          </p:cNvCxnSpPr>
          <p:nvPr/>
        </p:nvCxnSpPr>
        <p:spPr>
          <a:xfrm rot="10800000" flipV="1">
            <a:off x="4674871" y="4663440"/>
            <a:ext cx="1108711" cy="29718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星: 5 pt 27">
            <a:extLst>
              <a:ext uri="{FF2B5EF4-FFF2-40B4-BE49-F238E27FC236}">
                <a16:creationId xmlns:a16="http://schemas.microsoft.com/office/drawing/2014/main" id="{FCF1C647-BBCC-4A14-9985-CD86E86448F2}"/>
              </a:ext>
            </a:extLst>
          </p:cNvPr>
          <p:cNvSpPr/>
          <p:nvPr/>
        </p:nvSpPr>
        <p:spPr>
          <a:xfrm>
            <a:off x="3638033" y="4332269"/>
            <a:ext cx="429142" cy="462836"/>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D280905C-5DED-47CC-B449-A18DBCF7BAE4}"/>
              </a:ext>
            </a:extLst>
          </p:cNvPr>
          <p:cNvSpPr txBox="1"/>
          <p:nvPr/>
        </p:nvSpPr>
        <p:spPr>
          <a:xfrm>
            <a:off x="4423410" y="2663190"/>
            <a:ext cx="4071506" cy="923330"/>
          </a:xfrm>
          <a:prstGeom prst="rect">
            <a:avLst/>
          </a:prstGeom>
          <a:noFill/>
        </p:spPr>
        <p:txBody>
          <a:bodyPr wrap="square" rtlCol="0">
            <a:spAutoFit/>
          </a:bodyPr>
          <a:lstStyle/>
          <a:p>
            <a:r>
              <a:rPr kumimoji="1" lang="ja-JP" altLang="en-US" dirty="0"/>
              <a:t>社会的に適正と思われる★</a:t>
            </a:r>
            <a:r>
              <a:rPr lang="ja-JP" altLang="en-US" dirty="0"/>
              <a:t>つまり</a:t>
            </a:r>
            <a:r>
              <a:rPr lang="en-US" altLang="ja-JP" dirty="0"/>
              <a:t>D*</a:t>
            </a:r>
            <a:r>
              <a:rPr kumimoji="1" lang="ja-JP" altLang="en-US" dirty="0"/>
              <a:t>までの接種量（人数）よりも、実際は少ない人数の</a:t>
            </a:r>
            <a:r>
              <a:rPr kumimoji="1" lang="en-US" altLang="ja-JP" dirty="0"/>
              <a:t>D</a:t>
            </a:r>
            <a:r>
              <a:rPr kumimoji="1" lang="en-US" altLang="ja-JP" sz="1400" dirty="0"/>
              <a:t>1</a:t>
            </a:r>
            <a:r>
              <a:rPr kumimoji="1" lang="ja-JP" altLang="en-US" dirty="0"/>
              <a:t>しか接種されない。</a:t>
            </a:r>
          </a:p>
        </p:txBody>
      </p:sp>
      <p:cxnSp>
        <p:nvCxnSpPr>
          <p:cNvPr id="31" name="コネクタ: 曲線 30">
            <a:extLst>
              <a:ext uri="{FF2B5EF4-FFF2-40B4-BE49-F238E27FC236}">
                <a16:creationId xmlns:a16="http://schemas.microsoft.com/office/drawing/2014/main" id="{EC835C19-1863-4E7E-BE96-62BB350CA759}"/>
              </a:ext>
            </a:extLst>
          </p:cNvPr>
          <p:cNvCxnSpPr/>
          <p:nvPr/>
        </p:nvCxnSpPr>
        <p:spPr>
          <a:xfrm rot="10800000" flipV="1">
            <a:off x="2975956" y="2942703"/>
            <a:ext cx="1447454" cy="906089"/>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コネクタ: 曲線 32">
            <a:extLst>
              <a:ext uri="{FF2B5EF4-FFF2-40B4-BE49-F238E27FC236}">
                <a16:creationId xmlns:a16="http://schemas.microsoft.com/office/drawing/2014/main" id="{884F4F55-A47F-4300-B4E9-02F9D3000E45}"/>
              </a:ext>
            </a:extLst>
          </p:cNvPr>
          <p:cNvCxnSpPr/>
          <p:nvPr/>
        </p:nvCxnSpPr>
        <p:spPr>
          <a:xfrm rot="5400000">
            <a:off x="3608613" y="3503664"/>
            <a:ext cx="1204607" cy="424987"/>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A4A56A87-64A3-4584-B516-66B3B2322C90}"/>
              </a:ext>
            </a:extLst>
          </p:cNvPr>
          <p:cNvCxnSpPr/>
          <p:nvPr/>
        </p:nvCxnSpPr>
        <p:spPr>
          <a:xfrm flipV="1">
            <a:off x="3848793" y="4547062"/>
            <a:ext cx="0" cy="1180407"/>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1971154E-209F-4A9E-A6AB-F19C244096F5}"/>
              </a:ext>
            </a:extLst>
          </p:cNvPr>
          <p:cNvSpPr txBox="1"/>
          <p:nvPr/>
        </p:nvSpPr>
        <p:spPr>
          <a:xfrm>
            <a:off x="3665913" y="5748835"/>
            <a:ext cx="665019" cy="369332"/>
          </a:xfrm>
          <a:prstGeom prst="rect">
            <a:avLst/>
          </a:prstGeom>
          <a:noFill/>
        </p:spPr>
        <p:txBody>
          <a:bodyPr wrap="square" rtlCol="0">
            <a:spAutoFit/>
          </a:bodyPr>
          <a:lstStyle/>
          <a:p>
            <a:r>
              <a:rPr kumimoji="1" lang="en-US" altLang="ja-JP" dirty="0"/>
              <a:t>D*</a:t>
            </a:r>
            <a:endParaRPr kumimoji="1" lang="ja-JP" altLang="en-US" sz="1400" dirty="0"/>
          </a:p>
        </p:txBody>
      </p:sp>
    </p:spTree>
    <p:extLst>
      <p:ext uri="{BB962C8B-B14F-4D97-AF65-F5344CB8AC3E}">
        <p14:creationId xmlns:p14="http://schemas.microsoft.com/office/powerpoint/2010/main" val="34138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922820"/>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そこで、大学がワクチン接種に対して補助金を学生に支給することにした。学生にとっては、価格が実質的に値下がりした効果を持つ。つまり、供給曲線が下にシフトする。こうすることで、摂取量を★印の量（</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）まで増やすことが期待される。</a:t>
            </a:r>
          </a:p>
        </p:txBody>
      </p:sp>
      <p:cxnSp>
        <p:nvCxnSpPr>
          <p:cNvPr id="6" name="直線矢印コネクタ 5">
            <a:extLst>
              <a:ext uri="{FF2B5EF4-FFF2-40B4-BE49-F238E27FC236}">
                <a16:creationId xmlns:a16="http://schemas.microsoft.com/office/drawing/2014/main" id="{97CBEB37-AD14-42DE-BFCE-0DAECFF431F4}"/>
              </a:ext>
            </a:extLst>
          </p:cNvPr>
          <p:cNvCxnSpPr>
            <a:cxnSpLocks/>
          </p:cNvCxnSpPr>
          <p:nvPr/>
        </p:nvCxnSpPr>
        <p:spPr>
          <a:xfrm flipH="1" flipV="1">
            <a:off x="1371600" y="2568633"/>
            <a:ext cx="1" cy="31505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FD6ED89E-3F99-4017-8DFF-0265B35A19E7}"/>
              </a:ext>
            </a:extLst>
          </p:cNvPr>
          <p:cNvCxnSpPr/>
          <p:nvPr/>
        </p:nvCxnSpPr>
        <p:spPr>
          <a:xfrm>
            <a:off x="1363287" y="5727469"/>
            <a:ext cx="46385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EFC18332-CCAF-4E1D-975B-33707C6D9068}"/>
              </a:ext>
            </a:extLst>
          </p:cNvPr>
          <p:cNvCxnSpPr/>
          <p:nvPr/>
        </p:nvCxnSpPr>
        <p:spPr>
          <a:xfrm>
            <a:off x="1737360" y="3233651"/>
            <a:ext cx="3483033" cy="21696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C06252F6-08E1-4A88-B8B3-409C869FC78F}"/>
              </a:ext>
            </a:extLst>
          </p:cNvPr>
          <p:cNvCxnSpPr/>
          <p:nvPr/>
        </p:nvCxnSpPr>
        <p:spPr>
          <a:xfrm>
            <a:off x="1371600" y="3948545"/>
            <a:ext cx="431430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DD491C4C-6FDD-43AC-88A7-0A73AE0314AC}"/>
              </a:ext>
            </a:extLst>
          </p:cNvPr>
          <p:cNvSpPr txBox="1"/>
          <p:nvPr/>
        </p:nvSpPr>
        <p:spPr>
          <a:xfrm>
            <a:off x="7169037" y="4001947"/>
            <a:ext cx="1325880" cy="646331"/>
          </a:xfrm>
          <a:prstGeom prst="rect">
            <a:avLst/>
          </a:prstGeom>
          <a:noFill/>
        </p:spPr>
        <p:txBody>
          <a:bodyPr wrap="square" rtlCol="0">
            <a:spAutoFit/>
          </a:bodyPr>
          <a:lstStyle/>
          <a:p>
            <a:r>
              <a:rPr lang="ja-JP" altLang="en-US" dirty="0"/>
              <a:t>供給曲線のシフト</a:t>
            </a:r>
            <a:endParaRPr kumimoji="1" lang="ja-JP" altLang="en-US" dirty="0"/>
          </a:p>
        </p:txBody>
      </p:sp>
      <p:cxnSp>
        <p:nvCxnSpPr>
          <p:cNvPr id="20" name="コネクタ: 曲線 19">
            <a:extLst>
              <a:ext uri="{FF2B5EF4-FFF2-40B4-BE49-F238E27FC236}">
                <a16:creationId xmlns:a16="http://schemas.microsoft.com/office/drawing/2014/main" id="{F4748AC7-0DFC-4760-B658-B4341581A781}"/>
              </a:ext>
            </a:extLst>
          </p:cNvPr>
          <p:cNvCxnSpPr>
            <a:cxnSpLocks/>
            <a:stCxn id="18" idx="1"/>
          </p:cNvCxnSpPr>
          <p:nvPr/>
        </p:nvCxnSpPr>
        <p:spPr>
          <a:xfrm rot="10800000" flipV="1">
            <a:off x="5807613" y="4325113"/>
            <a:ext cx="1361424" cy="20820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星: 5 pt 27">
            <a:extLst>
              <a:ext uri="{FF2B5EF4-FFF2-40B4-BE49-F238E27FC236}">
                <a16:creationId xmlns:a16="http://schemas.microsoft.com/office/drawing/2014/main" id="{FCF1C647-BBCC-4A14-9985-CD86E86448F2}"/>
              </a:ext>
            </a:extLst>
          </p:cNvPr>
          <p:cNvSpPr/>
          <p:nvPr/>
        </p:nvSpPr>
        <p:spPr>
          <a:xfrm>
            <a:off x="3638033" y="4332269"/>
            <a:ext cx="429142" cy="462836"/>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a:extLst>
              <a:ext uri="{FF2B5EF4-FFF2-40B4-BE49-F238E27FC236}">
                <a16:creationId xmlns:a16="http://schemas.microsoft.com/office/drawing/2014/main" id="{3575694E-C460-4498-8D37-EA187EE24D48}"/>
              </a:ext>
            </a:extLst>
          </p:cNvPr>
          <p:cNvCxnSpPr/>
          <p:nvPr/>
        </p:nvCxnSpPr>
        <p:spPr>
          <a:xfrm>
            <a:off x="1386147" y="4566458"/>
            <a:ext cx="431430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矢印: 下 4">
            <a:extLst>
              <a:ext uri="{FF2B5EF4-FFF2-40B4-BE49-F238E27FC236}">
                <a16:creationId xmlns:a16="http://schemas.microsoft.com/office/drawing/2014/main" id="{71FBB95C-A54F-455B-82E5-7D4727359F92}"/>
              </a:ext>
            </a:extLst>
          </p:cNvPr>
          <p:cNvSpPr/>
          <p:nvPr/>
        </p:nvSpPr>
        <p:spPr>
          <a:xfrm>
            <a:off x="1921280" y="4097363"/>
            <a:ext cx="324193" cy="404205"/>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矢印: 下 6">
            <a:extLst>
              <a:ext uri="{FF2B5EF4-FFF2-40B4-BE49-F238E27FC236}">
                <a16:creationId xmlns:a16="http://schemas.microsoft.com/office/drawing/2014/main" id="{CFC45236-C4DD-4E9F-8BAA-0E4C8C556546}"/>
              </a:ext>
            </a:extLst>
          </p:cNvPr>
          <p:cNvSpPr/>
          <p:nvPr/>
        </p:nvSpPr>
        <p:spPr>
          <a:xfrm>
            <a:off x="4542907" y="4092006"/>
            <a:ext cx="324193" cy="404205"/>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7D0091EF-355B-4FCE-8C44-939D3BE8D840}"/>
              </a:ext>
            </a:extLst>
          </p:cNvPr>
          <p:cNvCxnSpPr/>
          <p:nvPr/>
        </p:nvCxnSpPr>
        <p:spPr>
          <a:xfrm flipV="1">
            <a:off x="3829050" y="4566458"/>
            <a:ext cx="0" cy="1161011"/>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0B07551-F118-486B-9709-6C3D76473365}"/>
              </a:ext>
            </a:extLst>
          </p:cNvPr>
          <p:cNvSpPr txBox="1"/>
          <p:nvPr/>
        </p:nvSpPr>
        <p:spPr>
          <a:xfrm>
            <a:off x="3638033" y="5723360"/>
            <a:ext cx="762517" cy="369332"/>
          </a:xfrm>
          <a:prstGeom prst="rect">
            <a:avLst/>
          </a:prstGeom>
          <a:noFill/>
        </p:spPr>
        <p:txBody>
          <a:bodyPr wrap="square" rtlCol="0">
            <a:spAutoFit/>
          </a:bodyPr>
          <a:lstStyle/>
          <a:p>
            <a:r>
              <a:rPr kumimoji="1" lang="en-US" altLang="ja-JP" dirty="0"/>
              <a:t>D*</a:t>
            </a:r>
            <a:endParaRPr kumimoji="1" lang="ja-JP" altLang="en-US" dirty="0"/>
          </a:p>
        </p:txBody>
      </p:sp>
    </p:spTree>
    <p:extLst>
      <p:ext uri="{BB962C8B-B14F-4D97-AF65-F5344CB8AC3E}">
        <p14:creationId xmlns:p14="http://schemas.microsoft.com/office/powerpoint/2010/main" val="146301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自由競争・完全競争の下で、生産者と消費者が自由に行動すれば、マーケット・メカニズムによって、厚生（余剰）も効率も最大化する。これが市場の成功。</a:t>
            </a:r>
          </a:p>
          <a:p>
            <a:pPr marL="342900" lvl="0" indent="-342900" defTabSz="457200">
              <a:buFont typeface="Wingdings" panose="05000000000000000000" pitchFamily="2" charset="2"/>
              <a:buChar char="l"/>
              <a:defRPr/>
            </a:pPr>
            <a:r>
              <a:rPr lang="ja-JP" altLang="en-US" sz="2400" dirty="0">
                <a:solidFill>
                  <a:prstClr val="black"/>
                </a:solidFill>
              </a:rPr>
              <a:t>自由競争・完全競争とは、数多くの生産者がいて、生産者が自由に参入と退出ができて、消費者が自由に財・業者を選ぶことができ、規制や統制・割当てがない状態のこと。この状態では、生産者も消費者も、価格を操作することはできず、マーケットで成立する価格を受け入れざるをえない。</a:t>
            </a:r>
          </a:p>
          <a:p>
            <a:pPr marL="342900" lvl="0" indent="-342900" defTabSz="457200">
              <a:buFont typeface="Wingdings" panose="05000000000000000000" pitchFamily="2" charset="2"/>
              <a:buChar char="l"/>
              <a:defRPr/>
            </a:pPr>
            <a:r>
              <a:rPr lang="ja-JP" altLang="en-US" sz="2400" dirty="0">
                <a:solidFill>
                  <a:prstClr val="black"/>
                </a:solidFill>
              </a:rPr>
              <a:t>ところが、産業や財・サービスの性質によっては、こうしたマーケット・メカニズムがうまく機能しないことがある。たとえば、</a:t>
            </a:r>
            <a:r>
              <a:rPr lang="ja-JP" altLang="en-US" sz="2400" dirty="0">
                <a:solidFill>
                  <a:srgbClr val="FF0000"/>
                </a:solidFill>
              </a:rPr>
              <a:t>情報の非対称性</a:t>
            </a:r>
            <a:r>
              <a:rPr lang="ja-JP" altLang="en-US" sz="2400" dirty="0">
                <a:solidFill>
                  <a:prstClr val="black"/>
                </a:solidFill>
              </a:rPr>
              <a:t>、</a:t>
            </a:r>
            <a:r>
              <a:rPr lang="ja-JP" altLang="en-US" sz="2400" dirty="0">
                <a:solidFill>
                  <a:srgbClr val="FF0000"/>
                </a:solidFill>
              </a:rPr>
              <a:t>外部性</a:t>
            </a:r>
            <a:r>
              <a:rPr lang="ja-JP" altLang="en-US" sz="2400" dirty="0">
                <a:solidFill>
                  <a:prstClr val="black"/>
                </a:solidFill>
              </a:rPr>
              <a:t>、</a:t>
            </a:r>
            <a:r>
              <a:rPr lang="ja-JP" altLang="en-US" sz="2400" dirty="0">
                <a:solidFill>
                  <a:srgbClr val="FF0000"/>
                </a:solidFill>
              </a:rPr>
              <a:t>自然独占</a:t>
            </a:r>
            <a:r>
              <a:rPr lang="ja-JP" altLang="en-US" sz="2400" dirty="0">
                <a:solidFill>
                  <a:prstClr val="black"/>
                </a:solidFill>
              </a:rPr>
              <a:t>など。</a:t>
            </a:r>
          </a:p>
          <a:p>
            <a:pPr marL="342900" lvl="0" indent="-342900" defTabSz="457200">
              <a:buFont typeface="Wingdings" panose="05000000000000000000" pitchFamily="2" charset="2"/>
              <a:buChar char="l"/>
              <a:defRPr/>
            </a:pPr>
            <a:r>
              <a:rPr lang="ja-JP" altLang="en-US" sz="2400" dirty="0">
                <a:solidFill>
                  <a:prstClr val="black"/>
                </a:solidFill>
              </a:rPr>
              <a:t>今回は、そのうち最初の二つを説明する。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①情報の非対称性（</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asymmetry of information</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p>
          <a:p>
            <a:pPr marR="0" lvl="0" algn="l" defTabSz="457200" rtl="0" eaLnBrk="1" fontAlgn="auto" latinLnBrk="0" hangingPunct="1">
              <a:lnSpc>
                <a:spcPct val="100000"/>
              </a:lnSpc>
              <a:spcBef>
                <a:spcPts val="0"/>
              </a:spcBef>
              <a:spcAft>
                <a:spcPts val="0"/>
              </a:spcAft>
              <a:buClrTx/>
              <a:buSzTx/>
              <a:tabLst/>
              <a:defRPr/>
            </a:pPr>
            <a:endParaRPr lang="ja-JP" altLang="en-US" sz="2400" dirty="0">
              <a:solidFill>
                <a:prstClr val="black"/>
              </a:solidFill>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生産者と消費者の間で、財・サービスについて持っている情報が異なっていること。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例えば、中古車販売では、その車が良い性能の車なのか、実は事故歴があってすぐに故障しそうな欠陥車（いわゆる</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lemon</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）なのかが、買い手にはわからない。</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しかし、売り手はその情報を持っている。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買い手としては、そのことを聞き出そうとしても、売り手が隠して本当のことを言わないだろうと予想する。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高い中古車を買ってすぐに故障するリスクを避けたくて、値段が高いが高品質と感じられる車を買い手は選ばない。値段の安い中古車ばかりが売れることになる。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結局、値段か高いが高品質の車は売れなくなり、安く品質も劣る中古車ばかりが仕入れられて、売られることになる。</a:t>
            </a:r>
          </a:p>
        </p:txBody>
      </p:sp>
    </p:spTree>
    <p:extLst>
      <p:ext uri="{BB962C8B-B14F-4D97-AF65-F5344CB8AC3E}">
        <p14:creationId xmlns:p14="http://schemas.microsoft.com/office/powerpoint/2010/main" val="1419433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 calcmode="lin" valueType="num">
                                      <p:cBhvr additive="base">
                                        <p:cTn id="4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922820"/>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結局、良い</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中古車を消費者に届けるという市場の役割が機能しなくなる。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こうした状況を</a:t>
            </a:r>
            <a:r>
              <a:rPr lang="ja-JP" altLang="en-US" sz="2400" dirty="0">
                <a:solidFill>
                  <a:srgbClr val="FF0000"/>
                </a:solidFill>
                <a:latin typeface="Bookman Old Style" panose="02050604050505020204"/>
                <a:ea typeface="HG明朝E" panose="02020909000000000000" pitchFamily="17" charset="-128"/>
              </a:rPr>
              <a:t>逆選択</a:t>
            </a:r>
            <a:r>
              <a:rPr lang="ja-JP" altLang="en-US" sz="2400" dirty="0">
                <a:solidFill>
                  <a:prstClr val="black"/>
                </a:solidFill>
                <a:latin typeface="Bookman Old Style" panose="02050604050505020204"/>
                <a:ea typeface="HG明朝E" panose="02020909000000000000" pitchFamily="17" charset="-128"/>
              </a:rPr>
              <a:t>という。この例でいえば、良い中古車が売買されるという市場に本来期待される役割が果たされず、逆の状況、つまり、どちらかというと良くない中古車ばかり選ばれて売られるようになること。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情報を売り手だけが持っていて、買い手が持っていないことから生じる消費者行動がこうした市場の失敗を生み出す。</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この逆選択を軽減する方法の一つが、</a:t>
            </a:r>
            <a:r>
              <a:rPr lang="ja-JP" altLang="en-US" sz="2400" dirty="0">
                <a:solidFill>
                  <a:srgbClr val="FF0000"/>
                </a:solidFill>
                <a:latin typeface="Bookman Old Style" panose="02050604050505020204"/>
                <a:ea typeface="HG明朝E" panose="02020909000000000000" pitchFamily="17" charset="-128"/>
              </a:rPr>
              <a:t>シグナリング</a:t>
            </a:r>
            <a:r>
              <a:rPr lang="ja-JP" altLang="en-US" sz="2400" dirty="0">
                <a:solidFill>
                  <a:prstClr val="black"/>
                </a:solidFill>
                <a:latin typeface="Bookman Old Style" panose="02050604050505020204"/>
                <a:ea typeface="HG明朝E" panose="02020909000000000000" pitchFamily="17" charset="-128"/>
              </a:rPr>
              <a:t>つまり情報発信。</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売り手が、各中古車の事故歴の有無を開示する、第三者から受けた点検結果を表示する、購入後一定期間の故障に対する補償を付ける、など。</a:t>
            </a:r>
          </a:p>
        </p:txBody>
      </p:sp>
    </p:spTree>
    <p:extLst>
      <p:ext uri="{BB962C8B-B14F-4D97-AF65-F5344CB8AC3E}">
        <p14:creationId xmlns:p14="http://schemas.microsoft.com/office/powerpoint/2010/main" val="121342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非対称性の他の例。今度は、売り手が情報を持っていなくて、買い手が持っているケース。</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自動車のドライバーが自動車保険に入るときに、そのドライバー（保険サービスの買い手）が粗暴な運転をする人なのかどうかが、保険会社には必ずしもわからない。とくに初めて契約する人の場合。</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もしかしたら、運転が荒かったり下手</a:t>
            </a:r>
            <a:r>
              <a:rPr lang="ja-JP" altLang="en-US" sz="2400" dirty="0">
                <a:solidFill>
                  <a:prstClr val="black"/>
                </a:solidFill>
                <a:latin typeface="Bookman Old Style" panose="02050604050505020204"/>
                <a:ea typeface="HG明朝E" panose="02020909000000000000" pitchFamily="17" charset="-128"/>
              </a:rPr>
              <a:t>だったりする</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ために、契約後すぐに事故を起こして、保険金の支払いが生じてしまうかもしれない、というリスクを保険会社（保険サービスの売り手）は感じてしまう。</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その結果、保険会社はやや高めの保険料を設定することで、こうしたリスクをカバーしようとする。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良質なドライバーにとっては、良い保険を自分に合った安い保険料で契約できるべきところを高い保険料を支払わされる。これも逆選択といえる。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80135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これもやはりシグナリングで軽減できる。たとえば、ゴールドドライバーであることを免許証で示せば、保険料の割引が適用される、といった措置。</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noProof="0" dirty="0">
                <a:solidFill>
                  <a:prstClr val="black"/>
                </a:solidFill>
                <a:latin typeface="Bookman Old Style" panose="02050604050505020204"/>
                <a:ea typeface="HG明朝E" panose="02020909000000000000" pitchFamily="17" charset="-128"/>
              </a:rPr>
              <a:t>他の例としては、銀行が企業や個人へ融資する場合。もちろん銀行も借り手の経営状況を詳しく調べて慎重に決断するが、その企業の内実を一番知っているのは、やはりその借り手である企業。何か問題があって隠しているのかもしれない、と銀行に感じさせると、そもそも融資をしない、または、高めの金利を適用する、などということになる。本当に良い事業を進めようとしていて、将来性もある企業にふさわしい貸出サービスが届かない、といった逆選択が起こりう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dirty="0">
                <a:ln>
                  <a:noFill/>
                </a:ln>
                <a:solidFill>
                  <a:prstClr val="black"/>
                </a:solidFill>
                <a:effectLst/>
                <a:uLnTx/>
                <a:uFillTx/>
                <a:latin typeface="Bookman Old Style" panose="02050604050505020204"/>
                <a:ea typeface="HG明朝E" panose="02020909000000000000" pitchFamily="17" charset="-128"/>
                <a:cs typeface="+mn-cs"/>
              </a:rPr>
              <a:t>シグナリングの一例としては、貸し手である銀行員をその企業の役員として受け入れて、日ごろから経営の内実について熟知してもらうという方法がある。つまり、その企業の情報が銀行に詳細に伝わることによって、銀行が安心して貸し出せるようになる。</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99906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84483" y="922820"/>
            <a:ext cx="11520134" cy="5230167"/>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②外部性（</a:t>
            </a:r>
            <a:r>
              <a:rPr lang="en-US" altLang="ja-JP" sz="2400" dirty="0">
                <a:solidFill>
                  <a:prstClr val="black"/>
                </a:solidFill>
                <a:latin typeface="Bookman Old Style" panose="02050604050505020204"/>
                <a:ea typeface="HG明朝E" panose="02020909000000000000" pitchFamily="17" charset="-128"/>
              </a:rPr>
              <a:t>externality</a:t>
            </a:r>
            <a:r>
              <a:rPr lang="ja-JP" altLang="en-US" sz="2400" dirty="0">
                <a:solidFill>
                  <a:prstClr val="black"/>
                </a:solidFill>
                <a:latin typeface="Bookman Old Style" panose="02050604050505020204"/>
                <a:ea typeface="HG明朝E" panose="02020909000000000000" pitchFamily="17" charset="-128"/>
              </a:rPr>
              <a:t>）</a:t>
            </a:r>
          </a:p>
          <a:p>
            <a:pPr marR="0" lvl="0" algn="l" defTabSz="457200" rtl="0" eaLnBrk="1" fontAlgn="auto" latinLnBrk="0" hangingPunct="1">
              <a:lnSpc>
                <a:spcPct val="100000"/>
              </a:lnSpc>
              <a:spcBef>
                <a:spcPts val="0"/>
              </a:spcBef>
              <a:spcAft>
                <a:spcPts val="0"/>
              </a:spcAft>
              <a:buClrTx/>
              <a:buSzTx/>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外部効果ともいう。生産者と消費者以外の人物や企業の存在によって、生産者と消費者の間の市場メカニズムに影響が及ぶこと。</a:t>
            </a:r>
            <a:endParaRPr lang="ja-JP" altLang="en-US" sz="2400" dirty="0">
              <a:solidFill>
                <a:prstClr val="black"/>
              </a:solidFill>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社会的にみて良い効果（または生産と消費を増加させる効果）の場合は</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正の外部性</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、良くない場合は</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負の外部性</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という。</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たとえば、養蜂業者の近くに、果樹園がオープンしたとする。どちらも相手の存在を知らずに偶然だったかもしれない。その結果、蜂による受粉が盛んになって、ハチミツも増産され、果物もたくさん育つ。これは正の外部性の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負の外部性の例は、公害。詳しくは、後述。</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625598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外部性の一種に、</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ネットワーク外部性</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というものもある。これは、周囲の多くの人や企業が、共通した行動を取ることによって、まるでネットワークに取り巻かれたように、自分に影響が及ぶこと。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たとえば、友人やサークルの仲間のほとんどが</a:t>
            </a:r>
            <a:r>
              <a:rPr lang="en-US" altLang="ja-JP" sz="2400" dirty="0">
                <a:solidFill>
                  <a:prstClr val="black"/>
                </a:solidFill>
                <a:latin typeface="Bookman Old Style" panose="02050604050505020204"/>
                <a:ea typeface="HG明朝E" panose="02020909000000000000" pitchFamily="17" charset="-128"/>
              </a:rPr>
              <a:t>SNS</a:t>
            </a:r>
            <a:r>
              <a:rPr lang="ja-JP" altLang="en-US" sz="2400" dirty="0">
                <a:solidFill>
                  <a:prstClr val="black"/>
                </a:solidFill>
                <a:latin typeface="Bookman Old Style" panose="02050604050505020204"/>
                <a:ea typeface="HG明朝E" panose="02020909000000000000" pitchFamily="17" charset="-128"/>
              </a:rPr>
              <a:t>で連絡を取り合っていれば、自分もその</a:t>
            </a:r>
            <a:r>
              <a:rPr lang="en-US" altLang="ja-JP" sz="2400" dirty="0">
                <a:solidFill>
                  <a:prstClr val="black"/>
                </a:solidFill>
                <a:latin typeface="Bookman Old Style" panose="02050604050505020204"/>
                <a:ea typeface="HG明朝E" panose="02020909000000000000" pitchFamily="17" charset="-128"/>
              </a:rPr>
              <a:t>SNS</a:t>
            </a:r>
            <a:r>
              <a:rPr lang="ja-JP" altLang="en-US" sz="2400" dirty="0">
                <a:solidFill>
                  <a:prstClr val="black"/>
                </a:solidFill>
                <a:latin typeface="Bookman Old Style" panose="02050604050505020204"/>
                <a:ea typeface="HG明朝E" panose="02020909000000000000" pitchFamily="17" charset="-128"/>
              </a:rPr>
              <a:t>を使うことが便利で効率的となる（使わないと、不便で取り残されるリスクがある）。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買い物のときのキャッシュレスとして、特定の方法が多くの店で使えれば使えるほど、消費者はそのキャッシュレス法を選択することになる。それはまた、店舗によるそのキャッシュレス導入を促進する。</a:t>
            </a:r>
            <a:endParaRPr lang="en-US" altLang="ja-JP" sz="2400" dirty="0">
              <a:solidFill>
                <a:prstClr val="black"/>
              </a:solidFill>
              <a:latin typeface="Bookman Old Style" panose="02050604050505020204"/>
              <a:ea typeface="HG明朝E" panose="02020909000000000000" pitchFamily="17" charset="-128"/>
            </a:endParaRPr>
          </a:p>
        </p:txBody>
      </p:sp>
    </p:spTree>
    <p:extLst>
      <p:ext uri="{BB962C8B-B14F-4D97-AF65-F5344CB8AC3E}">
        <p14:creationId xmlns:p14="http://schemas.microsoft.com/office/powerpoint/2010/main" val="358983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予防注射が社会にとって良いことでも、個々人としては節約してがんばろうという人たちもいる。予防注射には正の外部性がある。周りの人が予防注射を受けてくれていたら、伝染病の蔓延が抑えられるという良い効果がある。そうすると、その効果を期待して、予防注射を自分は受けないという行動を惹き起こす。このように、</a:t>
            </a:r>
            <a:r>
              <a:rPr lang="ja-JP" altLang="en-US" sz="2400" dirty="0">
                <a:solidFill>
                  <a:srgbClr val="FF0000"/>
                </a:solidFill>
              </a:rPr>
              <a:t>正の外部性があるときは、社会的に最適な接種数よりも生産量・消費量は過小</a:t>
            </a:r>
            <a:r>
              <a:rPr lang="ja-JP" altLang="en-US" sz="2400" dirty="0">
                <a:solidFill>
                  <a:prstClr val="black"/>
                </a:solidFill>
              </a:rPr>
              <a:t>となる。</a:t>
            </a:r>
          </a:p>
          <a:p>
            <a:pPr marL="342900" lvl="0" indent="-342900" defTabSz="457200">
              <a:buFont typeface="Wingdings" panose="05000000000000000000" pitchFamily="2" charset="2"/>
              <a:buChar char="l"/>
              <a:defRPr/>
            </a:pPr>
            <a:r>
              <a:rPr lang="ja-JP" altLang="en-US" sz="2400" dirty="0">
                <a:solidFill>
                  <a:prstClr val="black"/>
                </a:solidFill>
              </a:rPr>
              <a:t>工場が有害な排出物を出すことは、周りの住民にとっては迷惑であり、負の外部性がある。工場は利益と生産効率を優先するインセンティブがあるので、放置すると、社会的に適正な生産量よりも多い量を生産してしまうことになる。このように、</a:t>
            </a:r>
            <a:r>
              <a:rPr lang="ja-JP" altLang="en-US" sz="2400" dirty="0">
                <a:solidFill>
                  <a:srgbClr val="FF0000"/>
                </a:solidFill>
              </a:rPr>
              <a:t>負の外部性があるときは、社会的に適正な量よりも過剰生産</a:t>
            </a:r>
            <a:r>
              <a:rPr lang="ja-JP" altLang="en-US" sz="2400" dirty="0">
                <a:solidFill>
                  <a:prstClr val="black"/>
                </a:solidFill>
              </a:rPr>
              <a:t>となる。</a:t>
            </a:r>
          </a:p>
          <a:p>
            <a:pPr marL="342900" lvl="0" indent="-342900" defTabSz="457200">
              <a:buFont typeface="Wingdings" panose="05000000000000000000" pitchFamily="2" charset="2"/>
              <a:buChar char="l"/>
              <a:defRPr/>
            </a:pPr>
            <a:r>
              <a:rPr lang="ja-JP" altLang="en-US" sz="2400" dirty="0">
                <a:solidFill>
                  <a:prstClr val="black"/>
                </a:solidFill>
              </a:rPr>
              <a:t>よって、外部性がある場合には、市場メカニズムに任せたままというわけにはいかず、当事者同士で解決するか、政府や自治体が規制や税制や補助金などで対応せざるを得ない。</a:t>
            </a:r>
          </a:p>
        </p:txBody>
      </p:sp>
    </p:spTree>
    <p:extLst>
      <p:ext uri="{BB962C8B-B14F-4D97-AF65-F5344CB8AC3E}">
        <p14:creationId xmlns:p14="http://schemas.microsoft.com/office/powerpoint/2010/main" val="3784604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1648</TotalTime>
  <Words>2807</Words>
  <Application>Microsoft Office PowerPoint</Application>
  <PresentationFormat>ワイド画面</PresentationFormat>
  <Paragraphs>130</Paragraphs>
  <Slides>18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18</vt:i4>
      </vt:variant>
    </vt:vector>
  </HeadingPairs>
  <TitlesOfParts>
    <vt:vector size="25" baseType="lpstr">
      <vt:lpstr>Bookman Old Style</vt:lpstr>
      <vt:lpstr>Calibri</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200</cp:revision>
  <dcterms:created xsi:type="dcterms:W3CDTF">2020-09-16T10:34:15Z</dcterms:created>
  <dcterms:modified xsi:type="dcterms:W3CDTF">2024-09-30T01:19:05Z</dcterms:modified>
</cp:coreProperties>
</file>