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0"/>
  </p:notesMasterIdLst>
  <p:sldIdLst>
    <p:sldId id="256"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-10</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20509"/>
          <a:ext cx="7686177" cy="217152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3840" tIns="243840" rIns="243840" bIns="243840" numCol="1" spcCol="1270" anchor="ctr" anchorCtr="0">
          <a:noAutofit/>
        </a:bodyPr>
        <a:lstStyle/>
        <a:p>
          <a:pPr marL="0" lvl="0" indent="0" algn="ctr" defTabSz="2844800" rtl="0">
            <a:lnSpc>
              <a:spcPct val="90000"/>
            </a:lnSpc>
            <a:spcBef>
              <a:spcPct val="0"/>
            </a:spcBef>
            <a:spcAft>
              <a:spcPct val="35000"/>
            </a:spcAft>
            <a:buNone/>
          </a:pPr>
          <a:r>
            <a:rPr kumimoji="1" lang="ja-JP" sz="6400" kern="1200" dirty="0"/>
            <a:t>経済学</a:t>
          </a:r>
          <a:r>
            <a:rPr kumimoji="1" lang="ja-JP" altLang="en-US" sz="6400" kern="1200" dirty="0"/>
            <a:t>（入門）</a:t>
          </a:r>
          <a:r>
            <a:rPr kumimoji="1" lang="en-US" altLang="ja-JP" sz="6400" kern="1200" dirty="0"/>
            <a:t>-10</a:t>
          </a:r>
          <a:endParaRPr lang="ja-JP" sz="6400" kern="1200" dirty="0"/>
        </a:p>
      </dsp:txBody>
      <dsp:txXfrm>
        <a:off x="106005" y="526514"/>
        <a:ext cx="7474167" cy="19595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2024/9/30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2024/9/30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2024/9/30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410056099"/>
              </p:ext>
            </p:extLst>
          </p:nvPr>
        </p:nvGraphicFramePr>
        <p:xfrm>
          <a:off x="1738969" y="1119777"/>
          <a:ext cx="7686177"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ja-JP" altLang="en-US" sz="2800" dirty="0">
                <a:solidFill>
                  <a:prstClr val="black"/>
                </a:solidFill>
              </a:rPr>
              <a:t>③公共財</a:t>
            </a:r>
          </a:p>
          <a:p>
            <a:pPr lvl="0" defTabSz="457200">
              <a:defRPr/>
            </a:pPr>
            <a:endParaRPr lang="ja-JP" altLang="en-US" sz="2800" dirty="0">
              <a:solidFill>
                <a:prstClr val="black"/>
              </a:solidFill>
            </a:endParaRPr>
          </a:p>
          <a:p>
            <a:pPr marL="342900" lvl="0" indent="-342900" defTabSz="457200">
              <a:buFont typeface="Wingdings" panose="05000000000000000000" pitchFamily="2" charset="2"/>
              <a:buChar char="l"/>
              <a:defRPr/>
            </a:pPr>
            <a:r>
              <a:rPr lang="ja-JP" altLang="en-US" sz="2800" dirty="0">
                <a:solidFill>
                  <a:prstClr val="black"/>
                </a:solidFill>
              </a:rPr>
              <a:t>フリーライダーを規制したくても効き目（つまり排除性）がなく、かつ、大規模な初期投資費用とネットワークが必要な（つまり民間企業が新規参入しにくい自然独占の）産業で、国民・市民にとって有用性が高い場合には、税金でそのビジネスを公共部門が提供することになる。</a:t>
            </a:r>
          </a:p>
          <a:p>
            <a:pPr marL="342900" lvl="0" indent="-342900" defTabSz="457200">
              <a:buFont typeface="Wingdings" panose="05000000000000000000" pitchFamily="2" charset="2"/>
              <a:buChar char="l"/>
              <a:defRPr/>
            </a:pPr>
            <a:r>
              <a:rPr lang="ja-JP" altLang="en-US" sz="2800" dirty="0">
                <a:solidFill>
                  <a:prstClr val="black"/>
                </a:solidFill>
              </a:rPr>
              <a:t>税金を使うコスト　≦　そのビジネスから国民・市民が得られる便益、ならば公共部門は、その財・サービスを提供する。</a:t>
            </a:r>
          </a:p>
          <a:p>
            <a:pPr marL="342900" lvl="0" indent="-342900" defTabSz="457200">
              <a:buFont typeface="Wingdings" panose="05000000000000000000" pitchFamily="2" charset="2"/>
              <a:buChar char="l"/>
              <a:defRPr/>
            </a:pPr>
            <a:r>
              <a:rPr lang="ja-JP" altLang="en-US" sz="2800" dirty="0">
                <a:solidFill>
                  <a:prstClr val="black"/>
                </a:solidFill>
              </a:rPr>
              <a:t>例）ある町で治安が悪くなったので、町内会で話し合い、交替でパトロールをすることにした。これは、当事者たちが私的に取り組む方法（つまり、私的財としての防犯サービスの生産）。</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82550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a:t>
            </a:r>
            <a:r>
              <a:rPr lang="en-US" altLang="ja-JP" sz="2800" dirty="0">
                <a:solidFill>
                  <a:prstClr val="black"/>
                </a:solidFill>
              </a:rPr>
              <a:t>a) </a:t>
            </a:r>
            <a:r>
              <a:rPr lang="ja-JP" altLang="en-US" sz="2800" dirty="0">
                <a:solidFill>
                  <a:prstClr val="black"/>
                </a:solidFill>
              </a:rPr>
              <a:t>所用でパトロールに参加できないという人が続出して、特定の人に負担が集中（パトロールをよく欠席する人は、防犯の便益を得ながら、自分は負担をしていない＝フリーライダーが出てしまい、不公平感が高まり、他の人もパトロールをしなくなる⇒</a:t>
            </a:r>
            <a:r>
              <a:rPr lang="ja-JP" altLang="en-US" sz="2800" dirty="0">
                <a:solidFill>
                  <a:srgbClr val="FF0000"/>
                </a:solidFill>
              </a:rPr>
              <a:t>排除性がない</a:t>
            </a:r>
            <a:r>
              <a:rPr lang="ja-JP" altLang="en-US" sz="2800" dirty="0">
                <a:solidFill>
                  <a:prstClr val="black"/>
                </a:solidFill>
              </a:rPr>
              <a:t>ので、町民によるパトロール制は失敗）。</a:t>
            </a:r>
          </a:p>
          <a:p>
            <a:pPr marL="342900" lvl="0" indent="-342900" defTabSz="457200">
              <a:buFont typeface="Wingdings" panose="05000000000000000000" pitchFamily="2" charset="2"/>
              <a:buChar char="l"/>
              <a:defRPr/>
            </a:pPr>
            <a:r>
              <a:rPr lang="ja-JP" altLang="en-US" sz="2800" dirty="0">
                <a:solidFill>
                  <a:prstClr val="black"/>
                </a:solidFill>
              </a:rPr>
              <a:t>⇒</a:t>
            </a:r>
            <a:r>
              <a:rPr lang="en-US" altLang="ja-JP" sz="2800" dirty="0">
                <a:solidFill>
                  <a:prstClr val="black"/>
                </a:solidFill>
              </a:rPr>
              <a:t>b) </a:t>
            </a:r>
            <a:r>
              <a:rPr lang="ja-JP" altLang="en-US" sz="2800" dirty="0">
                <a:solidFill>
                  <a:prstClr val="black"/>
                </a:solidFill>
              </a:rPr>
              <a:t>町内会費で民間の警備会社と契約して、パトロールをしてもらうことを検討したが、値段が高くて、実現不可能と判明。つまり、初期投資費用が大きくて、やや</a:t>
            </a:r>
            <a:r>
              <a:rPr lang="ja-JP" altLang="en-US" sz="2800" dirty="0">
                <a:solidFill>
                  <a:srgbClr val="FF0000"/>
                </a:solidFill>
              </a:rPr>
              <a:t>自然独占</a:t>
            </a:r>
            <a:r>
              <a:rPr lang="ja-JP" altLang="en-US" sz="2800" dirty="0">
                <a:solidFill>
                  <a:prstClr val="black"/>
                </a:solidFill>
              </a:rPr>
              <a:t>的な分野（警備会社としては、その地域に新たに警備サービスを提供するには、コストがかかる）。</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4516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a:t>
            </a:r>
            <a:r>
              <a:rPr lang="en-US" altLang="ja-JP" sz="2400" dirty="0">
                <a:solidFill>
                  <a:prstClr val="black"/>
                </a:solidFill>
              </a:rPr>
              <a:t>c) </a:t>
            </a:r>
            <a:r>
              <a:rPr lang="ja-JP" altLang="en-US" sz="2400" dirty="0">
                <a:solidFill>
                  <a:prstClr val="black"/>
                </a:solidFill>
              </a:rPr>
              <a:t>警察署に町内会から相談をしたところ、町内の一角に新たに交番を作ってくれることになった（警察署としては、すでに県内津々浦々に交番を持っており、</a:t>
            </a:r>
            <a:r>
              <a:rPr lang="ja-JP" altLang="en-US" sz="2400" dirty="0"/>
              <a:t>新たに設置するコストも手間暇も小さい</a:t>
            </a:r>
            <a:r>
              <a:rPr lang="ja-JP" altLang="en-US" sz="2400" dirty="0">
                <a:solidFill>
                  <a:prstClr val="black"/>
                </a:solidFill>
              </a:rPr>
              <a:t>うえに、警察官を他から異動させるだけで配置できる＝県内に交番のネットワークを持っているので、追加で一つ作るコストが非常に安く、税金で賄うことができる）。</a:t>
            </a:r>
          </a:p>
          <a:p>
            <a:pPr marL="342900" lvl="0" indent="-342900" defTabSz="457200">
              <a:buFont typeface="Wingdings" panose="05000000000000000000" pitchFamily="2" charset="2"/>
              <a:buChar char="l"/>
              <a:defRPr/>
            </a:pPr>
            <a:r>
              <a:rPr lang="ja-JP" altLang="en-US" sz="2400" dirty="0">
                <a:solidFill>
                  <a:prstClr val="black"/>
                </a:solidFill>
              </a:rPr>
              <a:t>このように、排除性がなくて自然独占であるような財（ここでは防犯サービスという財）は、国や自治体といった公的部門で生産・提供されることが、妥当ということになる。</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以上を表にまとめると、次のようになる。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53483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376380"/>
            <a:ext cx="11520134" cy="4151584"/>
          </a:xfrm>
          <a:prstGeom prst="rect">
            <a:avLst/>
          </a:prstGeom>
          <a:noFill/>
        </p:spPr>
        <p:txBody>
          <a:bodyPr wrap="square" rtlCol="0">
            <a:noAutofit/>
          </a:bodyPr>
          <a:lstStyle/>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endParaRPr lang="ja-JP" altLang="en-US" sz="2400" dirty="0">
              <a:solidFill>
                <a:prstClr val="black"/>
              </a:solidFill>
              <a:latin typeface="Bookman Old Style" panose="02050604050505020204"/>
              <a:ea typeface="HG明朝E" panose="02020909000000000000" pitchFamily="17" charset="-128"/>
            </a:endParaRP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10" name="テキスト ボックス 9">
            <a:extLst>
              <a:ext uri="{FF2B5EF4-FFF2-40B4-BE49-F238E27FC236}">
                <a16:creationId xmlns:a16="http://schemas.microsoft.com/office/drawing/2014/main" id="{E3729520-EB28-4B9C-A072-1D9096E0F1FF}"/>
              </a:ext>
            </a:extLst>
          </p:cNvPr>
          <p:cNvSpPr txBox="1"/>
          <p:nvPr/>
        </p:nvSpPr>
        <p:spPr>
          <a:xfrm>
            <a:off x="1045326" y="4930548"/>
            <a:ext cx="6097384" cy="369332"/>
          </a:xfrm>
          <a:prstGeom prst="rect">
            <a:avLst/>
          </a:prstGeom>
          <a:noFill/>
        </p:spPr>
        <p:txBody>
          <a:bodyPr wrap="square">
            <a:spAutoFit/>
          </a:bodyPr>
          <a:lstStyle/>
          <a:p>
            <a:r>
              <a:rPr lang="en-US" altLang="ja-JP" dirty="0">
                <a:latin typeface="+mn-ea"/>
              </a:rPr>
              <a:t>※</a:t>
            </a:r>
            <a:r>
              <a:rPr lang="ja-JP" altLang="en-US" dirty="0">
                <a:latin typeface="+mn-ea"/>
              </a:rPr>
              <a:t>自然独占と共有資源を準公共財と呼ぶこともある。</a:t>
            </a:r>
          </a:p>
        </p:txBody>
      </p:sp>
      <p:pic>
        <p:nvPicPr>
          <p:cNvPr id="2" name="図 1">
            <a:extLst>
              <a:ext uri="{FF2B5EF4-FFF2-40B4-BE49-F238E27FC236}">
                <a16:creationId xmlns:a16="http://schemas.microsoft.com/office/drawing/2014/main" id="{48411C2A-C629-487E-A60B-080DBCD2DD26}"/>
              </a:ext>
            </a:extLst>
          </p:cNvPr>
          <p:cNvPicPr>
            <a:picLocks noChangeAspect="1"/>
          </p:cNvPicPr>
          <p:nvPr/>
        </p:nvPicPr>
        <p:blipFill>
          <a:blip r:embed="rId2"/>
          <a:stretch>
            <a:fillRect/>
          </a:stretch>
        </p:blipFill>
        <p:spPr>
          <a:xfrm>
            <a:off x="1045326" y="1194227"/>
            <a:ext cx="9720344" cy="3826659"/>
          </a:xfrm>
          <a:prstGeom prst="rect">
            <a:avLst/>
          </a:prstGeom>
        </p:spPr>
      </p:pic>
    </p:spTree>
    <p:extLst>
      <p:ext uri="{BB962C8B-B14F-4D97-AF65-F5344CB8AC3E}">
        <p14:creationId xmlns:p14="http://schemas.microsoft.com/office/powerpoint/2010/main" val="258295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具体例</a:t>
            </a:r>
            <a:r>
              <a:rPr lang="en-US" altLang="ja-JP" sz="2400" dirty="0">
                <a:solidFill>
                  <a:prstClr val="black"/>
                </a:solidFill>
              </a:rPr>
              <a:t>〕</a:t>
            </a:r>
            <a:endParaRPr lang="ja-JP" altLang="en-US" sz="2400" dirty="0">
              <a:solidFill>
                <a:prstClr val="black"/>
              </a:solidFill>
            </a:endParaRPr>
          </a:p>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800" dirty="0">
                <a:solidFill>
                  <a:prstClr val="black"/>
                </a:solidFill>
              </a:rPr>
              <a:t>自然独占を生み出す大きな原因の一つは、ネットワークを張り巡らす必要性。たとえば、電力産業では、各家庭・企業に電気を供給するための送電網を張り巡らすコストが、非常に大きい。</a:t>
            </a:r>
          </a:p>
          <a:p>
            <a:pPr marL="342900" lvl="0" indent="-342900" defTabSz="457200">
              <a:buFont typeface="Wingdings" panose="05000000000000000000" pitchFamily="2" charset="2"/>
              <a:buChar char="l"/>
              <a:defRPr/>
            </a:pPr>
            <a:r>
              <a:rPr lang="ja-JP" altLang="en-US" sz="2800" dirty="0">
                <a:solidFill>
                  <a:prstClr val="black"/>
                </a:solidFill>
              </a:rPr>
              <a:t>そのため、新規に参入したい企業がいて、発電設備まではなんとか作れても、送電網を作るコストと年月は膨大なものであり、そうしたコストを電気料金から回収するためには時間がかかり、初期の電気料金はある程度高めにせざるを得ない。</a:t>
            </a:r>
          </a:p>
          <a:p>
            <a:pPr marL="342900" lvl="0" indent="-342900" defTabSz="457200">
              <a:buFont typeface="Wingdings" panose="05000000000000000000" pitchFamily="2" charset="2"/>
              <a:buChar char="l"/>
              <a:defRPr/>
            </a:pPr>
            <a:r>
              <a:rPr lang="ja-JP" altLang="en-US" sz="2800" dirty="0">
                <a:solidFill>
                  <a:prstClr val="black"/>
                </a:solidFill>
              </a:rPr>
              <a:t>先発企業は、すでに送電網を持っていて、コスト回収も進んでおり、さらに、顧客も多いので、広く安く電気料金を徴収することできる。</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3754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つまり、後発企業は互角に勝負ができず、その地域には一社の電力会社しか存続しなくなる。</a:t>
            </a:r>
          </a:p>
          <a:p>
            <a:pPr marL="342900" lvl="0" indent="-342900" defTabSz="457200">
              <a:buFont typeface="Wingdings" panose="05000000000000000000" pitchFamily="2" charset="2"/>
              <a:buChar char="l"/>
              <a:defRPr/>
            </a:pPr>
            <a:r>
              <a:rPr lang="ja-JP" altLang="en-US" sz="2800" dirty="0">
                <a:solidFill>
                  <a:prstClr val="black"/>
                </a:solidFill>
              </a:rPr>
              <a:t>独占は、競争原理が働かないので、高い価格や業務改善の遅延など、国民の厚生にとってマイナス。</a:t>
            </a:r>
          </a:p>
          <a:p>
            <a:pPr marL="342900" lvl="0" indent="-342900" defTabSz="457200">
              <a:buFont typeface="Wingdings" panose="05000000000000000000" pitchFamily="2" charset="2"/>
              <a:buChar char="l"/>
              <a:defRPr/>
            </a:pPr>
            <a:r>
              <a:rPr lang="ja-JP" altLang="en-US" sz="2800" dirty="0">
                <a:solidFill>
                  <a:prstClr val="black"/>
                </a:solidFill>
              </a:rPr>
              <a:t>そこで、こうした問題を解決するための方策は、①発電・売電部門と送電部門を分離した別会社とすること（発送電分離）、②送電部門の会社は、新規の発電企業に対して送電網を利用可能とするよう法律で定めること、である。</a:t>
            </a:r>
          </a:p>
          <a:p>
            <a:pPr marL="342900" lvl="0" indent="-342900" defTabSz="457200">
              <a:buFont typeface="Wingdings" panose="05000000000000000000" pitchFamily="2" charset="2"/>
              <a:buChar char="l"/>
              <a:defRPr/>
            </a:pPr>
            <a:r>
              <a:rPr lang="ja-JP" altLang="en-US" sz="2800" dirty="0">
                <a:solidFill>
                  <a:prstClr val="black"/>
                </a:solidFill>
              </a:rPr>
              <a:t>実際、</a:t>
            </a:r>
            <a:r>
              <a:rPr lang="en-US" altLang="ja-JP" sz="2800" dirty="0">
                <a:solidFill>
                  <a:prstClr val="black"/>
                </a:solidFill>
              </a:rPr>
              <a:t>2020</a:t>
            </a:r>
            <a:r>
              <a:rPr lang="ja-JP" altLang="en-US" sz="2800" dirty="0">
                <a:solidFill>
                  <a:prstClr val="black"/>
                </a:solidFill>
              </a:rPr>
              <a:t>年</a:t>
            </a:r>
            <a:r>
              <a:rPr lang="en-US" altLang="ja-JP" sz="2800" dirty="0">
                <a:solidFill>
                  <a:prstClr val="black"/>
                </a:solidFill>
              </a:rPr>
              <a:t>4</a:t>
            </a:r>
            <a:r>
              <a:rPr lang="ja-JP" altLang="en-US" sz="2800" dirty="0">
                <a:solidFill>
                  <a:prstClr val="black"/>
                </a:solidFill>
              </a:rPr>
              <a:t>月から、日本でこの発送電分離がスタートした。</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65433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期待されている効果：送電の会社は、複数の発電企業から、送電網利用の料金を徴収することをビジネスとする。収益を上げるために、元は同一の発電会社のみではなく、多くの新規発電会社からも契約を取ろうとするだろう。複数の発電会社が電気料金の価格競争をすることとなり、電気料金の低下が起きるだろう。</a:t>
            </a:r>
          </a:p>
          <a:p>
            <a:pPr marL="342900" lvl="0" indent="-342900" defTabSz="457200">
              <a:buFont typeface="Wingdings" panose="05000000000000000000" pitchFamily="2" charset="2"/>
              <a:buChar char="l"/>
              <a:defRPr/>
            </a:pPr>
            <a:r>
              <a:rPr lang="ja-JP" altLang="en-US" sz="2800" dirty="0">
                <a:solidFill>
                  <a:prstClr val="black"/>
                </a:solidFill>
              </a:rPr>
              <a:t>こうした発送電分離を実施した他の国の例では、電気料金が下がるどころか、逆に高くなった例も多い。なかなか理論どおりにはいかないようである。</a:t>
            </a:r>
          </a:p>
          <a:p>
            <a:pPr marL="342900" lvl="0" indent="-342900" defTabSz="457200">
              <a:buFont typeface="Wingdings" panose="05000000000000000000" pitchFamily="2" charset="2"/>
              <a:buChar char="l"/>
              <a:defRPr/>
            </a:pPr>
            <a:r>
              <a:rPr lang="ja-JP" altLang="en-US" sz="2800" dirty="0">
                <a:solidFill>
                  <a:prstClr val="black"/>
                </a:solidFill>
              </a:rPr>
              <a:t>その原因は様々とされている。一説によると、電力を提供すると顧客と契約した以上、ときどき停電するなどというわけにはいかないので、新規参入企業は発電量も小さく不安定な点を乗り切ろうとして、電気を他の発電企業から買おうとする。</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4445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800" dirty="0">
                <a:solidFill>
                  <a:prstClr val="black"/>
                </a:solidFill>
              </a:rPr>
              <a:t>つまり、電気の卸売り（流通）取引において、電気への需要が高まり、価格が高くなってしまう、というもの。とくに大手の発電企業は、新規参入会社よりも発電の規模が大きく、卸売り市場の価格を操作できるので、こうしたことが起きた、とも言われている。</a:t>
            </a:r>
          </a:p>
          <a:p>
            <a:pPr marL="342900" lvl="0" indent="-342900" defTabSz="457200">
              <a:buFont typeface="Wingdings" panose="05000000000000000000" pitchFamily="2" charset="2"/>
              <a:buChar char="l"/>
              <a:defRPr/>
            </a:pPr>
            <a:r>
              <a:rPr lang="ja-JP" altLang="en-US" sz="2800" dirty="0">
                <a:solidFill>
                  <a:prstClr val="black"/>
                </a:solidFill>
              </a:rPr>
              <a:t>今後年月が経って、新規参入企業も増えてくると、だんだんと電気料金も低下するかもしれない。</a:t>
            </a: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12438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経済学で理想とするような自由競争市場にならない、または、自由競争市場に任せたままでは消費者や国民の厚生にプラスとならないケースとして、情報の非対称性と外部性を前回に説明。</a:t>
            </a:r>
          </a:p>
          <a:p>
            <a:pPr marL="342900" lvl="0" indent="-342900" defTabSz="457200">
              <a:buFont typeface="Wingdings" panose="05000000000000000000" pitchFamily="2" charset="2"/>
              <a:buChar char="l"/>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今回の話は、民間部門の自由競争に任せたままでは、その性質上、自然に独占の（生産者が</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一社のみ</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の）状態になってしまう産業について説明する。</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つまり、経済学で重視する自由競争が働かない分野があるということ。</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そうした自然独占が生じる産業に対しては、公的部門が規制・監督など行う場合や、いっそのこと公的部門がその産業を一手に引き受ける場合などがある。</a:t>
            </a: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60000" lvl="0" defTabSz="457200">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独占に対して</a:t>
            </a:r>
            <a:r>
              <a:rPr lang="ja-JP" altLang="en-US" sz="2400" dirty="0">
                <a:solidFill>
                  <a:srgbClr val="FF0000"/>
                </a:solidFill>
                <a:latin typeface="Bookman Old Style" panose="02050604050505020204"/>
                <a:ea typeface="HG明朝E" panose="02020909000000000000" pitchFamily="17" charset="-128"/>
              </a:rPr>
              <a:t>寡占</a:t>
            </a:r>
            <a:r>
              <a:rPr lang="ja-JP" altLang="en-US" sz="2400" dirty="0">
                <a:solidFill>
                  <a:prstClr val="black"/>
                </a:solidFill>
                <a:latin typeface="Bookman Old Style" panose="02050604050505020204"/>
                <a:ea typeface="HG明朝E" panose="02020909000000000000" pitchFamily="17" charset="-128"/>
              </a:rPr>
              <a:t>という概念もある。寡占とは、ごく少数の生産者たちしか存在しないこと。寡占は実は、現代では非常に多くみられる。たとえば、情報分野のビッグテックと呼ばれている企業、携帯電話の企業、などなど。</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自然独占（クラブ財ともいう）を説明する場合、どうしても</a:t>
            </a:r>
            <a:r>
              <a:rPr lang="ja-JP" altLang="en-US" sz="2400" dirty="0">
                <a:solidFill>
                  <a:srgbClr val="FF0000"/>
                </a:solidFill>
              </a:rPr>
              <a:t>共有資源</a:t>
            </a:r>
            <a:r>
              <a:rPr lang="ja-JP" altLang="en-US" sz="2400" dirty="0">
                <a:solidFill>
                  <a:prstClr val="black"/>
                </a:solidFill>
              </a:rPr>
              <a:t>（コモンプール財ともいう）や</a:t>
            </a:r>
            <a:r>
              <a:rPr lang="ja-JP" altLang="en-US" sz="2400" dirty="0">
                <a:solidFill>
                  <a:srgbClr val="FF0000"/>
                </a:solidFill>
              </a:rPr>
              <a:t>公共財</a:t>
            </a:r>
            <a:r>
              <a:rPr lang="ja-JP" altLang="en-US" sz="2400" dirty="0">
                <a:solidFill>
                  <a:prstClr val="black"/>
                </a:solidFill>
              </a:rPr>
              <a:t>（</a:t>
            </a:r>
            <a:r>
              <a:rPr lang="en-US" altLang="ja-JP" sz="2400" dirty="0">
                <a:solidFill>
                  <a:prstClr val="black"/>
                </a:solidFill>
              </a:rPr>
              <a:t>public goods</a:t>
            </a:r>
            <a:r>
              <a:rPr lang="ja-JP" altLang="en-US" sz="2400" dirty="0">
                <a:solidFill>
                  <a:prstClr val="black"/>
                </a:solidFill>
              </a:rPr>
              <a:t>：国・自治体によって提供される財）といった産業の形態も併せて説明する必要がある。</a:t>
            </a:r>
          </a:p>
          <a:p>
            <a:pPr marL="360000" lvl="0" defTabSz="457200">
              <a:defRPr/>
            </a:pPr>
            <a:r>
              <a:rPr lang="en-US" altLang="ja-JP" sz="2000" dirty="0">
                <a:solidFill>
                  <a:prstClr val="black"/>
                </a:solidFill>
              </a:rPr>
              <a:t>※</a:t>
            </a:r>
            <a:r>
              <a:rPr lang="ja-JP" altLang="en-US" sz="2000" dirty="0">
                <a:solidFill>
                  <a:prstClr val="black"/>
                </a:solidFill>
              </a:rPr>
              <a:t>共有資源を「公共資源」という人もいる。この場合の「公共」とは</a:t>
            </a:r>
            <a:r>
              <a:rPr lang="en-US" altLang="ja-JP" sz="2000" dirty="0">
                <a:solidFill>
                  <a:prstClr val="black"/>
                </a:solidFill>
              </a:rPr>
              <a:t>shared</a:t>
            </a:r>
            <a:r>
              <a:rPr lang="ja-JP" altLang="en-US" sz="2000" dirty="0">
                <a:solidFill>
                  <a:prstClr val="black"/>
                </a:solidFill>
              </a:rPr>
              <a:t>とか</a:t>
            </a:r>
            <a:r>
              <a:rPr lang="en-US" altLang="ja-JP" sz="2000" dirty="0">
                <a:solidFill>
                  <a:prstClr val="black"/>
                </a:solidFill>
              </a:rPr>
              <a:t>common</a:t>
            </a:r>
            <a:r>
              <a:rPr lang="ja-JP" altLang="en-US" sz="2000" dirty="0">
                <a:solidFill>
                  <a:prstClr val="black"/>
                </a:solidFill>
              </a:rPr>
              <a:t>という意味であって、公共財の</a:t>
            </a:r>
            <a:r>
              <a:rPr lang="en-US" altLang="ja-JP" sz="2000" dirty="0">
                <a:solidFill>
                  <a:prstClr val="black"/>
                </a:solidFill>
              </a:rPr>
              <a:t>public</a:t>
            </a:r>
            <a:r>
              <a:rPr lang="ja-JP" altLang="en-US" sz="2000" dirty="0">
                <a:solidFill>
                  <a:prstClr val="black"/>
                </a:solidFill>
              </a:rPr>
              <a:t>（国や自治体といった公的部門の意味）とは異なるので注意。</a:t>
            </a:r>
          </a:p>
          <a:p>
            <a:pPr marL="342900" lvl="0" indent="-342900" defTabSz="457200">
              <a:buFont typeface="Wingdings" panose="05000000000000000000" pitchFamily="2" charset="2"/>
              <a:buChar char="l"/>
              <a:defRPr/>
            </a:pPr>
            <a:r>
              <a:rPr lang="ja-JP" altLang="en-US" sz="2400" dirty="0">
                <a:solidFill>
                  <a:srgbClr val="FF0000"/>
                </a:solidFill>
              </a:rPr>
              <a:t>価値財</a:t>
            </a:r>
            <a:r>
              <a:rPr lang="ja-JP" altLang="en-US" sz="2400" dirty="0">
                <a:solidFill>
                  <a:prstClr val="black"/>
                </a:solidFill>
              </a:rPr>
              <a:t>とは、民間部門</a:t>
            </a:r>
            <a:r>
              <a:rPr lang="ja-JP" altLang="en-US" sz="2400" dirty="0">
                <a:solidFill>
                  <a:srgbClr val="FF0000"/>
                </a:solidFill>
              </a:rPr>
              <a:t>のみ</a:t>
            </a:r>
            <a:r>
              <a:rPr lang="ja-JP" altLang="en-US" sz="2400" dirty="0">
                <a:solidFill>
                  <a:prstClr val="black"/>
                </a:solidFill>
              </a:rPr>
              <a:t>に任せて供給されることが可能ではあるが、国民にとって価値がある大切なものであるとして、公的部門によって</a:t>
            </a:r>
            <a:r>
              <a:rPr lang="ja-JP" altLang="en-US" sz="2400" dirty="0">
                <a:solidFill>
                  <a:srgbClr val="FF0000"/>
                </a:solidFill>
              </a:rPr>
              <a:t>も</a:t>
            </a:r>
            <a:r>
              <a:rPr lang="ja-JP" altLang="en-US" sz="2400" dirty="0">
                <a:solidFill>
                  <a:prstClr val="black"/>
                </a:solidFill>
              </a:rPr>
              <a:t>提供される財のこと。</a:t>
            </a:r>
          </a:p>
          <a:p>
            <a:pPr marL="342900" lvl="0" indent="-342900" defTabSz="457200">
              <a:buFont typeface="Wingdings" panose="05000000000000000000" pitchFamily="2" charset="2"/>
              <a:buChar char="l"/>
              <a:defRPr/>
            </a:pPr>
            <a:r>
              <a:rPr lang="ja-JP" altLang="en-US" sz="2400" dirty="0">
                <a:solidFill>
                  <a:prstClr val="black"/>
                </a:solidFill>
              </a:rPr>
              <a:t>たとえば、医療、低家賃の公団住宅、教育など。いわば、公共財と私的財の中間形態。価値財については、今回は触れない。</a:t>
            </a:r>
          </a:p>
          <a:p>
            <a:pPr marL="342900" lvl="0" indent="-342900" defTabSz="457200">
              <a:buFont typeface="Wingdings" panose="05000000000000000000" pitchFamily="2" charset="2"/>
              <a:buChar char="l"/>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キーワードは、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競合性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rivalness</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排除性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excludability</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lvl="0" indent="-342900" defTabSz="457200">
              <a:buFont typeface="Wingdings" panose="05000000000000000000" pitchFamily="2" charset="2"/>
              <a:buChar char="l"/>
              <a:defRPr/>
            </a:pPr>
            <a:r>
              <a:rPr lang="ja-JP" altLang="en-US" sz="2400" dirty="0">
                <a:solidFill>
                  <a:prstClr val="black"/>
                </a:solidFill>
                <a:latin typeface="Bookman Old Style" panose="02050604050505020204"/>
                <a:ea typeface="HG明朝E" panose="02020909000000000000" pitchFamily="17" charset="-128"/>
              </a:rPr>
              <a:t>この二つのどちらかが欠如すると、私的財（つまり民間部門に任せたままで市場メカニズムがうまく機能する財）とはならない。</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lvl="0" defTabSz="457200">
              <a:defRPr/>
            </a:pPr>
            <a:endParaRPr lang="ja-JP" altLang="en-US" sz="2400" noProof="0" dirty="0">
              <a:solidFill>
                <a:prstClr val="black"/>
              </a:solidFill>
              <a:latin typeface="Bookman Old Style" panose="02050604050505020204"/>
              <a:ea typeface="HG明朝E" panose="02020909000000000000" pitchFamily="17" charset="-128"/>
            </a:endParaRP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3138CB8-3460-4700-AEEB-83300CD158F4}"/>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5176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lvl="0" defTabSz="457200">
              <a:defRPr/>
            </a:pPr>
            <a:r>
              <a:rPr lang="ja-JP" altLang="en-US" sz="2400" dirty="0">
                <a:solidFill>
                  <a:prstClr val="black"/>
                </a:solidFill>
              </a:rPr>
              <a:t>①競合性</a:t>
            </a:r>
          </a:p>
          <a:p>
            <a:pPr marL="342900" lvl="0" indent="-342900" defTabSz="457200">
              <a:buFont typeface="Wingdings" panose="05000000000000000000" pitchFamily="2" charset="2"/>
              <a:buChar char="l"/>
              <a:defRPr/>
            </a:pPr>
            <a:r>
              <a:rPr lang="ja-JP" altLang="en-US" sz="2400" dirty="0">
                <a:solidFill>
                  <a:prstClr val="black"/>
                </a:solidFill>
              </a:rPr>
              <a:t>通常の財は、誰かがその商品を購入したり、サービスを利用したりしたら、他の人の分はそれだけ減少する（＝競合性がある）。</a:t>
            </a:r>
          </a:p>
          <a:p>
            <a:pPr marL="342900" lvl="0" indent="-342900" defTabSz="457200">
              <a:buFont typeface="Wingdings" panose="05000000000000000000" pitchFamily="2" charset="2"/>
              <a:buChar char="l"/>
              <a:defRPr/>
            </a:pPr>
            <a:r>
              <a:rPr lang="ja-JP" altLang="en-US" sz="2400" dirty="0">
                <a:solidFill>
                  <a:prstClr val="black"/>
                </a:solidFill>
              </a:rPr>
              <a:t>例）典型的な例は、バーゲンセールの品物。また、通常、店頭で売られている商品も、どんなにたくさんあるように見えても、在庫が補充されなければ、品切れとなる。たとえば、伝染病がはやると、とたんにマスクや消毒液が店頭から不足する。</a:t>
            </a:r>
          </a:p>
          <a:p>
            <a:pPr marL="342900" lvl="0" indent="-342900" defTabSz="457200">
              <a:buFont typeface="Wingdings" panose="05000000000000000000" pitchFamily="2" charset="2"/>
              <a:buChar char="l"/>
              <a:defRPr/>
            </a:pPr>
            <a:r>
              <a:rPr lang="ja-JP" altLang="en-US" sz="2400" dirty="0">
                <a:solidFill>
                  <a:prstClr val="black"/>
                </a:solidFill>
              </a:rPr>
              <a:t>逆に、誰かが消費したからといって、他の人がそれを消費することが困難になるなどのサービスの低下が（ほとんど）起きないケースを非競合性という。</a:t>
            </a:r>
          </a:p>
          <a:p>
            <a:pPr marL="360000" lvl="0" defTabSz="457200">
              <a:defRPr/>
            </a:pPr>
            <a:endParaRPr lang="en-US" altLang="ja-JP" sz="2400" dirty="0">
              <a:solidFill>
                <a:prstClr val="black"/>
              </a:solidFill>
            </a:endParaRPr>
          </a:p>
          <a:p>
            <a:pPr marL="360000" lvl="0" defTabSz="457200">
              <a:defRPr/>
            </a:pPr>
            <a:r>
              <a:rPr lang="en-US" altLang="ja-JP" sz="2400" dirty="0">
                <a:solidFill>
                  <a:prstClr val="black"/>
                </a:solidFill>
              </a:rPr>
              <a:t>※</a:t>
            </a:r>
            <a:r>
              <a:rPr lang="ja-JP" altLang="en-US" sz="2400" dirty="0">
                <a:solidFill>
                  <a:prstClr val="black"/>
                </a:solidFill>
              </a:rPr>
              <a:t>競合性とは、売り手の業者が競争（</a:t>
            </a:r>
            <a:r>
              <a:rPr lang="en-US" altLang="ja-JP" sz="2400" dirty="0">
                <a:solidFill>
                  <a:prstClr val="black"/>
                </a:solidFill>
              </a:rPr>
              <a:t>compete</a:t>
            </a:r>
            <a:r>
              <a:rPr lang="ja-JP" altLang="en-US" sz="2400" dirty="0">
                <a:solidFill>
                  <a:prstClr val="black"/>
                </a:solidFill>
              </a:rPr>
              <a:t>）をするという意味ではなく、買い手である消費者に関する概念なので注意。</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94E2EC1B-889E-48E0-8EAC-77C1926BBC0E}"/>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416020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非競合的な財の例は、テレビやラジオの放送、インターネットのアクセス、</a:t>
            </a:r>
            <a:r>
              <a:rPr lang="en-US" altLang="ja-JP" sz="2400" dirty="0">
                <a:solidFill>
                  <a:prstClr val="black"/>
                </a:solidFill>
              </a:rPr>
              <a:t>SNS</a:t>
            </a:r>
            <a:r>
              <a:rPr lang="ja-JP" altLang="en-US" sz="2400" dirty="0">
                <a:solidFill>
                  <a:prstClr val="black"/>
                </a:solidFill>
              </a:rPr>
              <a:t>の利用、混雑してない道路、など。クリスマスなどに一斉に</a:t>
            </a:r>
            <a:r>
              <a:rPr lang="en-US" altLang="ja-JP" sz="2400" dirty="0">
                <a:solidFill>
                  <a:prstClr val="black"/>
                </a:solidFill>
              </a:rPr>
              <a:t>SNS</a:t>
            </a:r>
            <a:r>
              <a:rPr lang="ja-JP" altLang="en-US" sz="2400" dirty="0">
                <a:solidFill>
                  <a:prstClr val="black"/>
                </a:solidFill>
              </a:rPr>
              <a:t>送信がなされてネットの不具合が起きるケースは、一時的に競合性が生じている状態（通常は非競合的）。</a:t>
            </a:r>
          </a:p>
          <a:p>
            <a:pPr marL="342900" lvl="0" indent="-342900" defTabSz="457200">
              <a:buFont typeface="Wingdings" panose="05000000000000000000" pitchFamily="2" charset="2"/>
              <a:buChar char="l"/>
              <a:defRPr/>
            </a:pPr>
            <a:r>
              <a:rPr lang="ja-JP" altLang="en-US" sz="2400" dirty="0">
                <a:solidFill>
                  <a:prstClr val="black"/>
                </a:solidFill>
              </a:rPr>
              <a:t>電気やガスや水なども、かなり非競合的。原発の事故、渇水などの特殊なケースを除いて、誰かが夜更かしして電気を使ったからといって、他の人が使えなくなるわけではないし、隣の人が広い庭に水撒き（みずまき）をしたからといって、断水になるわけではない。</a:t>
            </a:r>
          </a:p>
          <a:p>
            <a:pPr marL="342900" lvl="0" indent="-342900" defTabSz="457200">
              <a:buFont typeface="Wingdings" panose="05000000000000000000" pitchFamily="2" charset="2"/>
              <a:buChar char="l"/>
              <a:defRPr/>
            </a:pPr>
            <a:r>
              <a:rPr lang="ja-JP" altLang="en-US" sz="2400" dirty="0">
                <a:solidFill>
                  <a:prstClr val="black"/>
                </a:solidFill>
              </a:rPr>
              <a:t>非競合性が特定の産業で、なぜ起きるのか？</a:t>
            </a:r>
          </a:p>
          <a:p>
            <a:pPr marL="342900" lvl="0" indent="-342900" defTabSz="457200">
              <a:buFont typeface="Wingdings" panose="05000000000000000000" pitchFamily="2" charset="2"/>
              <a:buChar char="l"/>
              <a:defRPr/>
            </a:pPr>
            <a:r>
              <a:rPr lang="ja-JP" altLang="en-US" sz="2400" dirty="0">
                <a:solidFill>
                  <a:prstClr val="black"/>
                </a:solidFill>
              </a:rPr>
              <a:t>大規模かつ広範な供給の体制が必要な産業ゆえに、大量に提供されることが、一つの原因。</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8C0E152F-5372-4008-BC6A-2324FC1B6F7E}"/>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60965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高速道路は、数百メートルの距離のみ建設されるなどということはなく、たくさんの車が利用できるように長い距離とネットワークが形成される（だから、新たに車が一台高速道路に入ってきたからといって、他の利用者が困るわけでない</a:t>
            </a:r>
            <a:r>
              <a:rPr lang="en-US" altLang="ja-JP" sz="2400" dirty="0">
                <a:solidFill>
                  <a:prstClr val="black"/>
                </a:solidFill>
              </a:rPr>
              <a:t>―</a:t>
            </a:r>
            <a:r>
              <a:rPr lang="ja-JP" altLang="en-US" sz="2400" dirty="0">
                <a:solidFill>
                  <a:prstClr val="black"/>
                </a:solidFill>
              </a:rPr>
              <a:t>渋滞している場合を除く）。</a:t>
            </a:r>
          </a:p>
          <a:p>
            <a:pPr marL="342900" lvl="0" indent="-342900" defTabSz="457200">
              <a:buFont typeface="Wingdings" panose="05000000000000000000" pitchFamily="2" charset="2"/>
              <a:buChar char="l"/>
              <a:defRPr/>
            </a:pPr>
            <a:r>
              <a:rPr lang="ja-JP" altLang="en-US" sz="2400" dirty="0">
                <a:solidFill>
                  <a:prstClr val="black"/>
                </a:solidFill>
              </a:rPr>
              <a:t>こうした大規模なネットワークと供給体制は、その性質上、自然に独占または寡占が成立してしまう。</a:t>
            </a:r>
          </a:p>
          <a:p>
            <a:pPr marL="342900" lvl="0" indent="-342900" defTabSz="457200">
              <a:buFont typeface="Wingdings" panose="05000000000000000000" pitchFamily="2" charset="2"/>
              <a:buChar char="l"/>
              <a:defRPr/>
            </a:pPr>
            <a:r>
              <a:rPr lang="ja-JP" altLang="en-US" sz="2400" dirty="0">
                <a:solidFill>
                  <a:prstClr val="black"/>
                </a:solidFill>
              </a:rPr>
              <a:t>理由）こうした産業では、大規模なネットワーク設備を張り巡らせるための初期投資費用が非常に大きいので、先行する企業はより多くの顧客をすでに得ていて、薄く広く（よって、ある程度低い価格を設定して）コスト回収できるのに対して、後から参入してきた企業は、当初は高めの価格で顧客からコストを回収せざるを得ない。</a:t>
            </a:r>
          </a:p>
          <a:p>
            <a:pPr marL="342900" lvl="0" indent="-342900" defTabSz="457200">
              <a:buFont typeface="Wingdings" panose="05000000000000000000" pitchFamily="2" charset="2"/>
              <a:buChar char="l"/>
              <a:defRPr/>
            </a:pPr>
            <a:r>
              <a:rPr lang="ja-JP" altLang="en-US" sz="2400" dirty="0">
                <a:solidFill>
                  <a:prstClr val="black"/>
                </a:solidFill>
              </a:rPr>
              <a:t>後発組は、価格競争の点で、どうしても先行企業に勝てずに、生産から撤退せざるを得なくなる。</a:t>
            </a:r>
          </a:p>
        </p:txBody>
      </p:sp>
      <p:sp>
        <p:nvSpPr>
          <p:cNvPr id="6" name="テキスト ボックス 5">
            <a:extLst>
              <a:ext uri="{FF2B5EF4-FFF2-40B4-BE49-F238E27FC236}">
                <a16:creationId xmlns:a16="http://schemas.microsoft.com/office/drawing/2014/main" id="{567F2E28-53A1-4FC5-A8BC-BC2A6676D6F5}"/>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2069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概念図は下のとおり。</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pic>
        <p:nvPicPr>
          <p:cNvPr id="7" name="図 6">
            <a:extLst>
              <a:ext uri="{FF2B5EF4-FFF2-40B4-BE49-F238E27FC236}">
                <a16:creationId xmlns:a16="http://schemas.microsoft.com/office/drawing/2014/main" id="{63CBEB6C-9020-4800-BFB9-1C37D0071A25}"/>
              </a:ext>
            </a:extLst>
          </p:cNvPr>
          <p:cNvPicPr>
            <a:picLocks noChangeAspect="1"/>
          </p:cNvPicPr>
          <p:nvPr/>
        </p:nvPicPr>
        <p:blipFill>
          <a:blip r:embed="rId2"/>
          <a:stretch>
            <a:fillRect/>
          </a:stretch>
        </p:blipFill>
        <p:spPr>
          <a:xfrm>
            <a:off x="841247" y="1831016"/>
            <a:ext cx="9557657" cy="3588881"/>
          </a:xfrm>
          <a:prstGeom prst="rect">
            <a:avLst/>
          </a:prstGeom>
        </p:spPr>
      </p:pic>
    </p:spTree>
    <p:extLst>
      <p:ext uri="{BB962C8B-B14F-4D97-AF65-F5344CB8AC3E}">
        <p14:creationId xmlns:p14="http://schemas.microsoft.com/office/powerpoint/2010/main" val="337607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例）高速道路がまだ通っていない街に、新規参入企業が道路建設しようとすると、先発企業は、近くの高速道路の末端を延長するだけで対抗できるので、コスト的に新規参入企業が勝てない。</a:t>
            </a:r>
          </a:p>
          <a:p>
            <a:pPr marL="342900" lvl="0" indent="-342900" defTabSz="457200">
              <a:buFont typeface="Wingdings" panose="05000000000000000000" pitchFamily="2" charset="2"/>
              <a:buChar char="l"/>
              <a:defRPr/>
            </a:pPr>
            <a:r>
              <a:rPr lang="ja-JP" altLang="en-US" sz="2400" dirty="0">
                <a:solidFill>
                  <a:prstClr val="black"/>
                </a:solidFill>
              </a:rPr>
              <a:t>このように、放っておくと自然に独占が成立してしまうことを自然独占という。</a:t>
            </a:r>
          </a:p>
          <a:p>
            <a:pPr lvl="0" defTabSz="457200">
              <a:defRPr/>
            </a:pPr>
            <a:endParaRPr lang="ja-JP" altLang="en-US" sz="2400" noProof="0" dirty="0">
              <a:solidFill>
                <a:prstClr val="black"/>
              </a:solidFill>
            </a:endParaRPr>
          </a:p>
          <a:p>
            <a:pPr lvl="0" defTabSz="457200">
              <a:defRPr/>
            </a:pPr>
            <a:r>
              <a:rPr kumimoji="1" lang="ja-JP" altLang="en-US" sz="2400" b="0" i="0" u="none" strike="noStrike" kern="1200" cap="none" spc="0" normalizeH="0" baseline="0" dirty="0">
                <a:ln>
                  <a:noFill/>
                </a:ln>
                <a:solidFill>
                  <a:prstClr val="black"/>
                </a:solidFill>
                <a:effectLst/>
                <a:uLnTx/>
                <a:uFillTx/>
                <a:latin typeface="Bookman Old Style" panose="02050604050505020204"/>
                <a:ea typeface="HG明朝E" panose="02020909000000000000" pitchFamily="17" charset="-128"/>
                <a:cs typeface="+mn-cs"/>
              </a:rPr>
              <a:t>②排除性</a:t>
            </a:r>
          </a:p>
          <a:p>
            <a:pPr marL="342900" lvl="0" indent="-342900" defTabSz="457200">
              <a:buFont typeface="Wingdings" panose="05000000000000000000" pitchFamily="2" charset="2"/>
              <a:buChar char="l"/>
              <a:defRPr/>
            </a:pPr>
            <a:r>
              <a:rPr lang="ja-JP" altLang="en-US" sz="2400" dirty="0">
                <a:solidFill>
                  <a:prstClr val="black"/>
                </a:solidFill>
              </a:rPr>
              <a:t>フリーライダーがいないこと。つまり、代金を払ったりコストを</a:t>
            </a:r>
            <a:r>
              <a:rPr lang="ja-JP" altLang="en-US" sz="2400">
                <a:solidFill>
                  <a:prstClr val="black"/>
                </a:solidFill>
              </a:rPr>
              <a:t>負担しなければ、</a:t>
            </a:r>
            <a:r>
              <a:rPr lang="ja-JP" altLang="en-US" sz="2400" dirty="0">
                <a:solidFill>
                  <a:prstClr val="black"/>
                </a:solidFill>
              </a:rPr>
              <a:t>財やサービスを享受できないこと。</a:t>
            </a:r>
          </a:p>
          <a:p>
            <a:pPr marL="342900" lvl="0" indent="-342900" defTabSz="457200">
              <a:buFont typeface="Wingdings" panose="05000000000000000000" pitchFamily="2" charset="2"/>
              <a:buChar char="l"/>
              <a:defRPr/>
            </a:pPr>
            <a:r>
              <a:rPr lang="ja-JP" altLang="en-US" sz="2400" dirty="0">
                <a:solidFill>
                  <a:prstClr val="black"/>
                </a:solidFill>
              </a:rPr>
              <a:t>排除性がなければ、企業はコストを回収できない、または、資源そのものが枯渇してしまい、産業が成り立たなくなる（いわゆる共有地の悲劇）。</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32020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例</a:t>
            </a:r>
            <a:r>
              <a:rPr lang="en-US" altLang="ja-JP" sz="2400" dirty="0">
                <a:solidFill>
                  <a:prstClr val="black"/>
                </a:solidFill>
              </a:rPr>
              <a:t>1</a:t>
            </a:r>
            <a:r>
              <a:rPr lang="ja-JP" altLang="en-US" sz="2400" dirty="0">
                <a:solidFill>
                  <a:prstClr val="black"/>
                </a:solidFill>
              </a:rPr>
              <a:t>）無人の野菜売り場で、代金を払わずに皆が持ち逃げすれば、売り場そのものが存続できない（チャリティーつまり無料で提供したいのなら別だが）。</a:t>
            </a:r>
          </a:p>
          <a:p>
            <a:pPr marL="342900" lvl="0" indent="-342900" defTabSz="457200">
              <a:buFont typeface="Wingdings" panose="05000000000000000000" pitchFamily="2" charset="2"/>
              <a:buChar char="l"/>
              <a:defRPr/>
            </a:pPr>
            <a:r>
              <a:rPr lang="ja-JP" altLang="en-US" sz="2400" dirty="0">
                <a:solidFill>
                  <a:prstClr val="black"/>
                </a:solidFill>
              </a:rPr>
              <a:t>例</a:t>
            </a:r>
            <a:r>
              <a:rPr lang="en-US" altLang="ja-JP" sz="2400" dirty="0">
                <a:solidFill>
                  <a:prstClr val="black"/>
                </a:solidFill>
              </a:rPr>
              <a:t>2</a:t>
            </a:r>
            <a:r>
              <a:rPr lang="ja-JP" altLang="en-US" sz="2400" dirty="0">
                <a:solidFill>
                  <a:prstClr val="black"/>
                </a:solidFill>
              </a:rPr>
              <a:t>）村の山に生えている山菜、自由に漁ができる海では、乱獲できるので、資源が枯渇・絶滅する可能性。</a:t>
            </a:r>
          </a:p>
          <a:p>
            <a:pPr marL="342900" lvl="0" indent="-342900" defTabSz="457200">
              <a:buFont typeface="Wingdings" panose="05000000000000000000" pitchFamily="2" charset="2"/>
              <a:buChar char="l"/>
              <a:defRPr/>
            </a:pPr>
            <a:r>
              <a:rPr lang="ja-JP" altLang="en-US" sz="2400" dirty="0">
                <a:solidFill>
                  <a:prstClr val="black"/>
                </a:solidFill>
              </a:rPr>
              <a:t>そこで、入会権（いりあいけん）を設定したり、漁獲枠を定めたりするなどの自主規制や公的規制が必要になる（＝民間の自由な取引だけには、任せられない）。</a:t>
            </a:r>
          </a:p>
          <a:p>
            <a:pPr marL="342900" lvl="0" indent="-342900" defTabSz="457200">
              <a:buFont typeface="Wingdings" panose="05000000000000000000" pitchFamily="2" charset="2"/>
              <a:buChar char="l"/>
              <a:defRPr/>
            </a:pPr>
            <a:r>
              <a:rPr lang="ja-JP" altLang="en-US" sz="2400" noProof="0" dirty="0">
                <a:solidFill>
                  <a:prstClr val="black"/>
                </a:solidFill>
              </a:rPr>
              <a:t>家畜や養殖の魚介類は、資源が枯渇することはない。それは、排除性を持っているから。</a:t>
            </a:r>
          </a:p>
          <a:p>
            <a:pPr marL="342900" lvl="0" indent="-342900" defTabSz="457200">
              <a:buFont typeface="Wingdings" panose="05000000000000000000" pitchFamily="2" charset="2"/>
              <a:buChar char="l"/>
              <a:defRPr/>
            </a:pPr>
            <a:r>
              <a:rPr lang="ja-JP" altLang="en-US" sz="2400" dirty="0">
                <a:solidFill>
                  <a:prstClr val="black"/>
                </a:solidFill>
              </a:rPr>
              <a:t>つまり、飼育されている動物を他者が勝手に獲ることができない（つまり排除性がある）。</a:t>
            </a:r>
          </a:p>
          <a:p>
            <a:pPr marL="342900" lvl="0" indent="-342900" defTabSz="457200">
              <a:buFont typeface="Wingdings" panose="05000000000000000000" pitchFamily="2" charset="2"/>
              <a:buChar char="l"/>
              <a:defRPr/>
            </a:pPr>
            <a:r>
              <a:rPr lang="ja-JP" altLang="en-US" sz="2400" dirty="0">
                <a:solidFill>
                  <a:prstClr val="black"/>
                </a:solidFill>
              </a:rPr>
              <a:t>絶滅しそうになっても、その結果価格が上昇して、人工的に繁殖される（つまり生産が増やされる）。市場メカニズムによって、絶滅しない。</a:t>
            </a:r>
          </a:p>
          <a:p>
            <a:pPr marL="342900" lvl="0" indent="-342900" defTabSz="457200">
              <a:buFont typeface="Wingdings" panose="05000000000000000000" pitchFamily="2" charset="2"/>
              <a:buChar char="l"/>
              <a:defRPr/>
            </a:pPr>
            <a:r>
              <a:rPr lang="ja-JP" altLang="en-US" sz="2400" noProof="0" dirty="0">
                <a:solidFill>
                  <a:prstClr val="black"/>
                </a:solidFill>
              </a:rPr>
              <a:t>マグロの資源保護が問題になっていた（いる）が、マグロの養殖法が発明されてからは、少し下火になった可能性。</a:t>
            </a:r>
          </a:p>
          <a:p>
            <a:pPr marL="342900" lvl="0" indent="-342900" defTabSz="457200">
              <a:buFont typeface="Wingdings" panose="05000000000000000000" pitchFamily="2" charset="2"/>
              <a:buChar char="l"/>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6" name="テキスト ボックス 5">
            <a:extLst>
              <a:ext uri="{FF2B5EF4-FFF2-40B4-BE49-F238E27FC236}">
                <a16:creationId xmlns:a16="http://schemas.microsoft.com/office/drawing/2014/main" id="{0592728D-A4C0-4FC1-9315-ED1889CE6122}"/>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市場の失敗（つづき）：自然独占、共有資源、公共財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94090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1769</TotalTime>
  <Words>2592</Words>
  <Application>Microsoft Office PowerPoint</Application>
  <PresentationFormat>ワイド画面</PresentationFormat>
  <Paragraphs>116</Paragraphs>
  <Slides>17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17</vt:i4>
      </vt:variant>
    </vt:vector>
  </HeadingPairs>
  <TitlesOfParts>
    <vt:vector size="24"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222</cp:revision>
  <dcterms:created xsi:type="dcterms:W3CDTF">2020-09-16T10:34:15Z</dcterms:created>
  <dcterms:modified xsi:type="dcterms:W3CDTF">2024-09-30T01:19:23Z</dcterms:modified>
</cp:coreProperties>
</file>