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32"/>
  </p:notesMasterIdLst>
  <p:sldIdLst>
    <p:sldId id="256" r:id="rId3"/>
    <p:sldId id="280" r:id="rId4"/>
    <p:sldId id="281" r:id="rId5"/>
    <p:sldId id="282" r:id="rId6"/>
    <p:sldId id="283" r:id="rId7"/>
    <p:sldId id="284" r:id="rId8"/>
    <p:sldId id="285" r:id="rId9"/>
    <p:sldId id="306" r:id="rId10"/>
    <p:sldId id="286" r:id="rId11"/>
    <p:sldId id="308" r:id="rId12"/>
    <p:sldId id="287" r:id="rId13"/>
    <p:sldId id="309" r:id="rId14"/>
    <p:sldId id="289" r:id="rId15"/>
    <p:sldId id="310" r:id="rId16"/>
    <p:sldId id="290" r:id="rId17"/>
    <p:sldId id="291" r:id="rId18"/>
    <p:sldId id="292" r:id="rId19"/>
    <p:sldId id="293" r:id="rId20"/>
    <p:sldId id="294" r:id="rId21"/>
    <p:sldId id="296" r:id="rId22"/>
    <p:sldId id="302" r:id="rId23"/>
    <p:sldId id="303" r:id="rId24"/>
    <p:sldId id="304" r:id="rId25"/>
    <p:sldId id="295" r:id="rId26"/>
    <p:sldId id="297" r:id="rId27"/>
    <p:sldId id="298" r:id="rId28"/>
    <p:sldId id="299" r:id="rId29"/>
    <p:sldId id="300" r:id="rId30"/>
    <p:sldId id="301" r:id="rId3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110" d="100"/>
          <a:sy n="110" d="100"/>
        </p:scale>
        <p:origin x="34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dirty="0"/>
            <a:t>経済学</a:t>
          </a:r>
          <a:r>
            <a:rPr kumimoji="1" lang="ja-JP" altLang="en-US" dirty="0"/>
            <a:t>入門</a:t>
          </a:r>
          <a:r>
            <a:rPr kumimoji="1" lang="en-US" altLang="ja-JP" dirty="0"/>
            <a:t>-11</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03862"/>
          <a:ext cx="7546839" cy="220545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kumimoji="1" lang="ja-JP" sz="6500" kern="1200" dirty="0"/>
            <a:t>経済学</a:t>
          </a:r>
          <a:r>
            <a:rPr kumimoji="1" lang="ja-JP" altLang="en-US" sz="6500" kern="1200" dirty="0"/>
            <a:t>入門</a:t>
          </a:r>
          <a:r>
            <a:rPr kumimoji="1" lang="en-US" altLang="ja-JP" sz="6500" kern="1200" dirty="0"/>
            <a:t>-11</a:t>
          </a:r>
          <a:endParaRPr lang="ja-JP" sz="6500" kern="1200" dirty="0"/>
        </a:p>
      </dsp:txBody>
      <dsp:txXfrm>
        <a:off x="107661" y="511523"/>
        <a:ext cx="7331517"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2024/4/7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2024/4/7</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2024/4/7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2024/4/7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2024/4/7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2024/4/7</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2024/4/7</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4085003886"/>
              </p:ext>
            </p:extLst>
          </p:nvPr>
        </p:nvGraphicFramePr>
        <p:xfrm>
          <a:off x="2226651" y="1198154"/>
          <a:ext cx="7546839"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a:t>講義</a:t>
            </a:r>
            <a:r>
              <a:rPr kumimoji="1" lang="ja-JP" altLang="en-US" sz="2800" dirty="0"/>
              <a:t>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grpSp>
        <p:nvGrpSpPr>
          <p:cNvPr id="6" name="グループ化 5">
            <a:extLst>
              <a:ext uri="{FF2B5EF4-FFF2-40B4-BE49-F238E27FC236}">
                <a16:creationId xmlns:a16="http://schemas.microsoft.com/office/drawing/2014/main" id="{86B37BBF-F1E1-4591-9265-79697FC8334C}"/>
              </a:ext>
            </a:extLst>
          </p:cNvPr>
          <p:cNvGrpSpPr/>
          <p:nvPr/>
        </p:nvGrpSpPr>
        <p:grpSpPr>
          <a:xfrm>
            <a:off x="914400" y="1662545"/>
            <a:ext cx="5478087" cy="4139740"/>
            <a:chOff x="914400" y="1662545"/>
            <a:chExt cx="5478087" cy="4139740"/>
          </a:xfrm>
        </p:grpSpPr>
        <p:cxnSp>
          <p:nvCxnSpPr>
            <p:cNvPr id="7" name="直線矢印コネクタ 6">
              <a:extLst>
                <a:ext uri="{FF2B5EF4-FFF2-40B4-BE49-F238E27FC236}">
                  <a16:creationId xmlns:a16="http://schemas.microsoft.com/office/drawing/2014/main" id="{587887A1-5381-4BCA-9EFC-929BD09BFC8C}"/>
                </a:ext>
              </a:extLst>
            </p:cNvPr>
            <p:cNvCxnSpPr>
              <a:cxnSpLocks/>
            </p:cNvCxnSpPr>
            <p:nvPr/>
          </p:nvCxnSpPr>
          <p:spPr>
            <a:xfrm flipV="1">
              <a:off x="914400" y="1662545"/>
              <a:ext cx="0" cy="41397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61A09EDA-C724-4B8E-900D-6C849CE2F816}"/>
                </a:ext>
              </a:extLst>
            </p:cNvPr>
            <p:cNvCxnSpPr/>
            <p:nvPr/>
          </p:nvCxnSpPr>
          <p:spPr>
            <a:xfrm>
              <a:off x="914400" y="5802284"/>
              <a:ext cx="5478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 name="テキスト ボックス 8">
            <a:extLst>
              <a:ext uri="{FF2B5EF4-FFF2-40B4-BE49-F238E27FC236}">
                <a16:creationId xmlns:a16="http://schemas.microsoft.com/office/drawing/2014/main" id="{E1CE1C4A-ABC0-4536-AE01-A8517A4F464B}"/>
              </a:ext>
            </a:extLst>
          </p:cNvPr>
          <p:cNvSpPr txBox="1"/>
          <p:nvPr/>
        </p:nvSpPr>
        <p:spPr>
          <a:xfrm>
            <a:off x="1058092" y="1596043"/>
            <a:ext cx="1030776" cy="369332"/>
          </a:xfrm>
          <a:prstGeom prst="rect">
            <a:avLst/>
          </a:prstGeom>
          <a:noFill/>
        </p:spPr>
        <p:txBody>
          <a:bodyPr wrap="square" rtlCol="0">
            <a:spAutoFit/>
          </a:bodyPr>
          <a:lstStyle/>
          <a:p>
            <a:r>
              <a:rPr kumimoji="1" lang="ja-JP" altLang="en-US" dirty="0">
                <a:solidFill>
                  <a:srgbClr val="FF0000"/>
                </a:solidFill>
              </a:rPr>
              <a:t>総費用</a:t>
            </a:r>
          </a:p>
        </p:txBody>
      </p:sp>
      <p:sp>
        <p:nvSpPr>
          <p:cNvPr id="10" name="テキスト ボックス 9">
            <a:extLst>
              <a:ext uri="{FF2B5EF4-FFF2-40B4-BE49-F238E27FC236}">
                <a16:creationId xmlns:a16="http://schemas.microsoft.com/office/drawing/2014/main" id="{85E1FC75-8AA2-4CB8-8071-CE5A06305A1B}"/>
              </a:ext>
            </a:extLst>
          </p:cNvPr>
          <p:cNvSpPr txBox="1"/>
          <p:nvPr/>
        </p:nvSpPr>
        <p:spPr>
          <a:xfrm>
            <a:off x="5508963" y="5894611"/>
            <a:ext cx="947649" cy="369332"/>
          </a:xfrm>
          <a:prstGeom prst="rect">
            <a:avLst/>
          </a:prstGeom>
          <a:noFill/>
        </p:spPr>
        <p:txBody>
          <a:bodyPr wrap="square" rtlCol="0">
            <a:spAutoFit/>
          </a:bodyPr>
          <a:lstStyle/>
          <a:p>
            <a:r>
              <a:rPr kumimoji="1" lang="ja-JP" altLang="en-US" dirty="0"/>
              <a:t>産出量</a:t>
            </a:r>
          </a:p>
        </p:txBody>
      </p:sp>
      <p:sp>
        <p:nvSpPr>
          <p:cNvPr id="20" name="テキスト ボックス 19">
            <a:extLst>
              <a:ext uri="{FF2B5EF4-FFF2-40B4-BE49-F238E27FC236}">
                <a16:creationId xmlns:a16="http://schemas.microsoft.com/office/drawing/2014/main" id="{C504D902-3721-49CE-9B76-CFF190538392}"/>
              </a:ext>
            </a:extLst>
          </p:cNvPr>
          <p:cNvSpPr txBox="1"/>
          <p:nvPr/>
        </p:nvSpPr>
        <p:spPr>
          <a:xfrm>
            <a:off x="6826642" y="979977"/>
            <a:ext cx="4690167" cy="5262979"/>
          </a:xfrm>
          <a:prstGeom prst="rect">
            <a:avLst/>
          </a:prstGeom>
          <a:noFill/>
        </p:spPr>
        <p:txBody>
          <a:bodyPr wrap="square" rtlCol="0">
            <a:spAutoFit/>
          </a:bodyPr>
          <a:lstStyle/>
          <a:p>
            <a:pPr marL="342900" indent="-342900" defTabSz="457200">
              <a:buFont typeface="Wingdings" panose="05000000000000000000" pitchFamily="2" charset="2"/>
              <a:buChar char="l"/>
              <a:defRPr/>
            </a:pPr>
            <a:r>
              <a:rPr lang="ja-JP" altLang="en-US" sz="2800" dirty="0">
                <a:solidFill>
                  <a:prstClr val="black"/>
                </a:solidFill>
              </a:rPr>
              <a:t>限界費用は、生産量が限界的に微小に増加したときの、</a:t>
            </a:r>
            <a:r>
              <a:rPr lang="ja-JP" altLang="en-US" sz="2800" dirty="0">
                <a:solidFill>
                  <a:srgbClr val="FF0000"/>
                </a:solidFill>
              </a:rPr>
              <a:t>総費用</a:t>
            </a:r>
            <a:r>
              <a:rPr lang="ja-JP" altLang="en-US" sz="2800" dirty="0">
                <a:solidFill>
                  <a:prstClr val="black"/>
                </a:solidFill>
              </a:rPr>
              <a:t>の増加分である。</a:t>
            </a:r>
            <a:endParaRPr lang="en-US" altLang="ja-JP" sz="2800" dirty="0">
              <a:solidFill>
                <a:prstClr val="black"/>
              </a:solidFill>
            </a:endParaRPr>
          </a:p>
          <a:p>
            <a:pPr marL="342900" lvl="0" indent="-342900" defTabSz="457200">
              <a:buFont typeface="Wingdings" panose="05000000000000000000" pitchFamily="2" charset="2"/>
              <a:buChar char="l"/>
              <a:defRPr/>
            </a:pPr>
            <a:r>
              <a:rPr lang="ja-JP" altLang="en-US" sz="2800" dirty="0">
                <a:solidFill>
                  <a:prstClr val="black"/>
                </a:solidFill>
              </a:rPr>
              <a:t>つまり、限界費用は、総費用曲線を微分したものである。</a:t>
            </a:r>
          </a:p>
          <a:p>
            <a:pPr marL="342900" lvl="0" indent="-342900" defTabSz="457200">
              <a:buFont typeface="Wingdings" panose="05000000000000000000" pitchFamily="2" charset="2"/>
              <a:buChar char="l"/>
              <a:defRPr/>
            </a:pPr>
            <a:r>
              <a:rPr lang="ja-JP" altLang="en-US" sz="2800" dirty="0">
                <a:solidFill>
                  <a:prstClr val="black"/>
                </a:solidFill>
              </a:rPr>
              <a:t>微分は、接戦の傾き。よって、傾きは最初大きく、その後は小さくなり、図の右半分以降になると、だんだん大きくなる。</a:t>
            </a:r>
            <a:endParaRPr kumimoji="1" lang="ja-JP" altLang="en-US" sz="2800" dirty="0"/>
          </a:p>
        </p:txBody>
      </p:sp>
      <p:sp>
        <p:nvSpPr>
          <p:cNvPr id="34" name="フリーフォーム: 図形 33">
            <a:extLst>
              <a:ext uri="{FF2B5EF4-FFF2-40B4-BE49-F238E27FC236}">
                <a16:creationId xmlns:a16="http://schemas.microsoft.com/office/drawing/2014/main" id="{D95696D7-BD9F-4664-85B6-9C9444D3AF31}"/>
              </a:ext>
            </a:extLst>
          </p:cNvPr>
          <p:cNvSpPr/>
          <p:nvPr/>
        </p:nvSpPr>
        <p:spPr>
          <a:xfrm>
            <a:off x="1384894" y="2140129"/>
            <a:ext cx="4318033" cy="2915346"/>
          </a:xfrm>
          <a:custGeom>
            <a:avLst/>
            <a:gdLst>
              <a:gd name="connsiteX0" fmla="*/ 0 w 4097438"/>
              <a:gd name="connsiteY0" fmla="*/ 2430683 h 2430683"/>
              <a:gd name="connsiteX1" fmla="*/ 636607 w 4097438"/>
              <a:gd name="connsiteY1" fmla="*/ 1724628 h 2430683"/>
              <a:gd name="connsiteX2" fmla="*/ 2801073 w 4097438"/>
              <a:gd name="connsiteY2" fmla="*/ 1516283 h 2430683"/>
              <a:gd name="connsiteX3" fmla="*/ 4097438 w 4097438"/>
              <a:gd name="connsiteY3" fmla="*/ 0 h 2430683"/>
            </a:gdLst>
            <a:ahLst/>
            <a:cxnLst>
              <a:cxn ang="0">
                <a:pos x="connsiteX0" y="connsiteY0"/>
              </a:cxn>
              <a:cxn ang="0">
                <a:pos x="connsiteX1" y="connsiteY1"/>
              </a:cxn>
              <a:cxn ang="0">
                <a:pos x="connsiteX2" y="connsiteY2"/>
              </a:cxn>
              <a:cxn ang="0">
                <a:pos x="connsiteX3" y="connsiteY3"/>
              </a:cxn>
            </a:cxnLst>
            <a:rect l="l" t="t" r="r" b="b"/>
            <a:pathLst>
              <a:path w="4097438" h="2430683">
                <a:moveTo>
                  <a:pt x="0" y="2430683"/>
                </a:moveTo>
                <a:cubicBezTo>
                  <a:pt x="84881" y="2153855"/>
                  <a:pt x="169762" y="1877028"/>
                  <a:pt x="636607" y="1724628"/>
                </a:cubicBezTo>
                <a:cubicBezTo>
                  <a:pt x="1103452" y="1572228"/>
                  <a:pt x="2224268" y="1803721"/>
                  <a:pt x="2801073" y="1516283"/>
                </a:cubicBezTo>
                <a:cubicBezTo>
                  <a:pt x="3377878" y="1228845"/>
                  <a:pt x="3737658" y="614422"/>
                  <a:pt x="4097438"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36" name="直線コネクタ 35">
            <a:extLst>
              <a:ext uri="{FF2B5EF4-FFF2-40B4-BE49-F238E27FC236}">
                <a16:creationId xmlns:a16="http://schemas.microsoft.com/office/drawing/2014/main" id="{25867878-F129-4E1D-89A2-0FD4DD472794}"/>
              </a:ext>
            </a:extLst>
          </p:cNvPr>
          <p:cNvCxnSpPr/>
          <p:nvPr/>
        </p:nvCxnSpPr>
        <p:spPr>
          <a:xfrm flipV="1">
            <a:off x="2986268" y="3958542"/>
            <a:ext cx="2118167" cy="2777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794BB009-0958-468B-84C7-61C38E80F35F}"/>
              </a:ext>
            </a:extLst>
          </p:cNvPr>
          <p:cNvCxnSpPr>
            <a:cxnSpLocks/>
          </p:cNvCxnSpPr>
          <p:nvPr/>
        </p:nvCxnSpPr>
        <p:spPr>
          <a:xfrm flipV="1">
            <a:off x="4606724" y="1872780"/>
            <a:ext cx="1361098" cy="20857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C7D80C45-617F-4BE9-A312-39330E2E86A4}"/>
              </a:ext>
            </a:extLst>
          </p:cNvPr>
          <p:cNvCxnSpPr/>
          <p:nvPr/>
        </p:nvCxnSpPr>
        <p:spPr>
          <a:xfrm flipV="1">
            <a:off x="1180618" y="3576577"/>
            <a:ext cx="1342663" cy="13889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648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 calcmode="lin" valueType="num">
                                      <p:cBhvr additive="base">
                                        <p:cTn id="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
                                            <p:txEl>
                                              <p:pRg st="1" end="1"/>
                                            </p:txEl>
                                          </p:spTgt>
                                        </p:tgtEl>
                                        <p:attrNameLst>
                                          <p:attrName>style.visibility</p:attrName>
                                        </p:attrNameLst>
                                      </p:cBhvr>
                                      <p:to>
                                        <p:strVal val="visible"/>
                                      </p:to>
                                    </p:set>
                                    <p:anim calcmode="lin" valueType="num">
                                      <p:cBhvr additive="base">
                                        <p:cTn id="13" dur="500" fill="hold"/>
                                        <p:tgtEl>
                                          <p:spTgt spid="2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
                                            <p:txEl>
                                              <p:pRg st="2" end="2"/>
                                            </p:txEl>
                                          </p:spTgt>
                                        </p:tgtEl>
                                        <p:attrNameLst>
                                          <p:attrName>style.visibility</p:attrName>
                                        </p:attrNameLst>
                                      </p:cBhvr>
                                      <p:to>
                                        <p:strVal val="visible"/>
                                      </p:to>
                                    </p:set>
                                    <p:anim calcmode="lin" valueType="num">
                                      <p:cBhvr additive="base">
                                        <p:cTn id="19"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3"/>
                                        </p:tgtEl>
                                        <p:attrNameLst>
                                          <p:attrName>style.visibility</p:attrName>
                                        </p:attrNameLst>
                                      </p:cBhvr>
                                      <p:to>
                                        <p:strVal val="visible"/>
                                      </p:to>
                                    </p:set>
                                    <p:anim calcmode="lin" valueType="num">
                                      <p:cBhvr additive="base">
                                        <p:cTn id="25" dur="500" fill="hold"/>
                                        <p:tgtEl>
                                          <p:spTgt spid="43"/>
                                        </p:tgtEl>
                                        <p:attrNameLst>
                                          <p:attrName>ppt_x</p:attrName>
                                        </p:attrNameLst>
                                      </p:cBhvr>
                                      <p:tavLst>
                                        <p:tav tm="0">
                                          <p:val>
                                            <p:strVal val="#ppt_x"/>
                                          </p:val>
                                        </p:tav>
                                        <p:tav tm="100000">
                                          <p:val>
                                            <p:strVal val="#ppt_x"/>
                                          </p:val>
                                        </p:tav>
                                      </p:tavLst>
                                    </p:anim>
                                    <p:anim calcmode="lin" valueType="num">
                                      <p:cBhvr additive="base">
                                        <p:cTn id="26"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6"/>
                                        </p:tgtEl>
                                        <p:attrNameLst>
                                          <p:attrName>style.visibility</p:attrName>
                                        </p:attrNameLst>
                                      </p:cBhvr>
                                      <p:to>
                                        <p:strVal val="visible"/>
                                      </p:to>
                                    </p:set>
                                    <p:anim calcmode="lin" valueType="num">
                                      <p:cBhvr additive="base">
                                        <p:cTn id="31" dur="500" fill="hold"/>
                                        <p:tgtEl>
                                          <p:spTgt spid="36"/>
                                        </p:tgtEl>
                                        <p:attrNameLst>
                                          <p:attrName>ppt_x</p:attrName>
                                        </p:attrNameLst>
                                      </p:cBhvr>
                                      <p:tavLst>
                                        <p:tav tm="0">
                                          <p:val>
                                            <p:strVal val="#ppt_x"/>
                                          </p:val>
                                        </p:tav>
                                        <p:tav tm="100000">
                                          <p:val>
                                            <p:strVal val="#ppt_x"/>
                                          </p:val>
                                        </p:tav>
                                      </p:tavLst>
                                    </p:anim>
                                    <p:anim calcmode="lin" valueType="num">
                                      <p:cBhvr additive="base">
                                        <p:cTn id="3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8"/>
                                        </p:tgtEl>
                                        <p:attrNameLst>
                                          <p:attrName>style.visibility</p:attrName>
                                        </p:attrNameLst>
                                      </p:cBhvr>
                                      <p:to>
                                        <p:strVal val="visible"/>
                                      </p:to>
                                    </p:set>
                                    <p:anim calcmode="lin" valueType="num">
                                      <p:cBhvr additive="base">
                                        <p:cTn id="37" dur="500" fill="hold"/>
                                        <p:tgtEl>
                                          <p:spTgt spid="38"/>
                                        </p:tgtEl>
                                        <p:attrNameLst>
                                          <p:attrName>ppt_x</p:attrName>
                                        </p:attrNameLst>
                                      </p:cBhvr>
                                      <p:tavLst>
                                        <p:tav tm="0">
                                          <p:val>
                                            <p:strVal val="#ppt_x"/>
                                          </p:val>
                                        </p:tav>
                                        <p:tav tm="100000">
                                          <p:val>
                                            <p:strVal val="#ppt_x"/>
                                          </p:val>
                                        </p:tav>
                                      </p:tavLst>
                                    </p:anim>
                                    <p:anim calcmode="lin" valueType="num">
                                      <p:cBhvr additive="base">
                                        <p:cTn id="38"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限界費用は総費用関数を微分したもの。</a:t>
            </a:r>
          </a:p>
          <a:p>
            <a:pPr marL="342900" lvl="0" indent="-342900" defTabSz="457200">
              <a:buFont typeface="Wingdings" panose="05000000000000000000" pitchFamily="2" charset="2"/>
              <a:buChar char="l"/>
              <a:defRPr/>
            </a:pPr>
            <a:r>
              <a:rPr lang="ja-JP" altLang="en-US" sz="3200" dirty="0">
                <a:solidFill>
                  <a:prstClr val="black"/>
                </a:solidFill>
              </a:rPr>
              <a:t>通常、総費用曲線は、逆</a:t>
            </a:r>
            <a:r>
              <a:rPr lang="en-US" altLang="ja-JP" sz="3200" dirty="0">
                <a:solidFill>
                  <a:prstClr val="black"/>
                </a:solidFill>
              </a:rPr>
              <a:t>S</a:t>
            </a:r>
            <a:r>
              <a:rPr lang="ja-JP" altLang="en-US" sz="3200" dirty="0">
                <a:solidFill>
                  <a:prstClr val="black"/>
                </a:solidFill>
              </a:rPr>
              <a:t>字型となるので、その各点で微分した値（傾き）つまり限界費用曲線は、</a:t>
            </a:r>
            <a:r>
              <a:rPr lang="en-US" altLang="ja-JP" sz="3200" dirty="0">
                <a:solidFill>
                  <a:prstClr val="black"/>
                </a:solidFill>
              </a:rPr>
              <a:t>U</a:t>
            </a:r>
            <a:r>
              <a:rPr lang="ja-JP" altLang="en-US" sz="3200" dirty="0">
                <a:solidFill>
                  <a:prstClr val="black"/>
                </a:solidFill>
              </a:rPr>
              <a:t>字型を描くことが多い。</a:t>
            </a:r>
            <a:endParaRPr lang="en-US" altLang="ja-JP" sz="3200" dirty="0">
              <a:solidFill>
                <a:prstClr val="black"/>
              </a:solidFill>
            </a:endParaRPr>
          </a:p>
          <a:p>
            <a:pPr marL="342900" lvl="0" indent="-342900" defTabSz="457200">
              <a:buFont typeface="Wingdings" panose="05000000000000000000" pitchFamily="2" charset="2"/>
              <a:buChar char="l"/>
              <a:defRPr/>
            </a:pPr>
            <a:r>
              <a:rPr lang="ja-JP" altLang="en-US" sz="3200" dirty="0">
                <a:solidFill>
                  <a:prstClr val="black"/>
                </a:solidFill>
              </a:rPr>
              <a:t>初期投資が済んだ後の限界費用曲線は、</a:t>
            </a:r>
            <a:r>
              <a:rPr lang="en-US" altLang="ja-JP" sz="3200" dirty="0">
                <a:solidFill>
                  <a:prstClr val="black"/>
                </a:solidFill>
              </a:rPr>
              <a:t>U</a:t>
            </a:r>
            <a:r>
              <a:rPr lang="ja-JP" altLang="en-US" sz="3200" dirty="0">
                <a:solidFill>
                  <a:prstClr val="black"/>
                </a:solidFill>
              </a:rPr>
              <a:t>字型の右半分つまり逓増する曲線となる（直線で表すこともある）。</a:t>
            </a:r>
            <a:endPar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marL="342900" lvl="0" indent="-342900" defTabSz="457200">
              <a:buFont typeface="Wingdings" panose="05000000000000000000" pitchFamily="2" charset="2"/>
              <a:buChar char="l"/>
              <a:defRPr/>
            </a:pPr>
            <a:r>
              <a:rPr lang="ja-JP" altLang="en-US" sz="3200" dirty="0">
                <a:solidFill>
                  <a:prstClr val="black"/>
                </a:solidFill>
              </a:rPr>
              <a:t>つまり、初期の設備投資は生産開始前に準備されるものだから、生産がスタートした一定期間後の限界費用曲線（つまり初期投資部分を考慮しない限界費用曲線）は、</a:t>
            </a:r>
            <a:r>
              <a:rPr lang="en-US" altLang="ja-JP" sz="3200" dirty="0">
                <a:solidFill>
                  <a:prstClr val="black"/>
                </a:solidFill>
              </a:rPr>
              <a:t>U</a:t>
            </a:r>
            <a:r>
              <a:rPr lang="ja-JP" altLang="en-US" sz="3200" dirty="0">
                <a:solidFill>
                  <a:prstClr val="black"/>
                </a:solidFill>
              </a:rPr>
              <a:t>字型というよりも、逓増する右肩上がりの関数といえる。</a:t>
            </a:r>
            <a:endPar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marL="342900" lvl="0" indent="-342900" defTabSz="457200">
              <a:buFont typeface="Wingdings" panose="05000000000000000000" pitchFamily="2" charset="2"/>
              <a:buChar char="l"/>
              <a:defRPr/>
            </a:pP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621969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12" name="テキスト ボックス 11">
            <a:extLst>
              <a:ext uri="{FF2B5EF4-FFF2-40B4-BE49-F238E27FC236}">
                <a16:creationId xmlns:a16="http://schemas.microsoft.com/office/drawing/2014/main" id="{E8F56705-29D3-4FFD-8369-8A5E47B5C1A8}"/>
              </a:ext>
            </a:extLst>
          </p:cNvPr>
          <p:cNvSpPr txBox="1"/>
          <p:nvPr/>
        </p:nvSpPr>
        <p:spPr>
          <a:xfrm>
            <a:off x="465512" y="1212208"/>
            <a:ext cx="1617929" cy="523220"/>
          </a:xfrm>
          <a:prstGeom prst="rect">
            <a:avLst/>
          </a:prstGeom>
          <a:noFill/>
        </p:spPr>
        <p:txBody>
          <a:bodyPr wrap="square" rtlCol="0">
            <a:spAutoFit/>
          </a:bodyPr>
          <a:lstStyle/>
          <a:p>
            <a:r>
              <a:rPr lang="ja-JP" altLang="en-US" sz="2800" dirty="0">
                <a:solidFill>
                  <a:srgbClr val="FF0000"/>
                </a:solidFill>
              </a:rPr>
              <a:t>限界費用</a:t>
            </a:r>
            <a:endParaRPr kumimoji="1" lang="ja-JP" altLang="en-US" sz="2800" dirty="0">
              <a:solidFill>
                <a:srgbClr val="FF0000"/>
              </a:solidFill>
            </a:endParaRPr>
          </a:p>
        </p:txBody>
      </p:sp>
      <p:cxnSp>
        <p:nvCxnSpPr>
          <p:cNvPr id="8" name="直線矢印コネクタ 7">
            <a:extLst>
              <a:ext uri="{FF2B5EF4-FFF2-40B4-BE49-F238E27FC236}">
                <a16:creationId xmlns:a16="http://schemas.microsoft.com/office/drawing/2014/main" id="{BAECB8FB-9857-4775-A7B7-1D7021E794D6}"/>
              </a:ext>
            </a:extLst>
          </p:cNvPr>
          <p:cNvCxnSpPr>
            <a:cxnSpLocks/>
          </p:cNvCxnSpPr>
          <p:nvPr/>
        </p:nvCxnSpPr>
        <p:spPr>
          <a:xfrm flipV="1">
            <a:off x="914399" y="1828800"/>
            <a:ext cx="0" cy="39734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A1C7866D-0371-4051-8A9A-B7DED2F62933}"/>
              </a:ext>
            </a:extLst>
          </p:cNvPr>
          <p:cNvCxnSpPr>
            <a:cxnSpLocks/>
          </p:cNvCxnSpPr>
          <p:nvPr/>
        </p:nvCxnSpPr>
        <p:spPr>
          <a:xfrm>
            <a:off x="914399" y="5802284"/>
            <a:ext cx="675661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3C822A27-3435-4590-ABE6-09694CEECE42}"/>
              </a:ext>
            </a:extLst>
          </p:cNvPr>
          <p:cNvSpPr txBox="1"/>
          <p:nvPr/>
        </p:nvSpPr>
        <p:spPr>
          <a:xfrm>
            <a:off x="8083132" y="5540674"/>
            <a:ext cx="1373384" cy="523220"/>
          </a:xfrm>
          <a:prstGeom prst="rect">
            <a:avLst/>
          </a:prstGeom>
          <a:noFill/>
        </p:spPr>
        <p:txBody>
          <a:bodyPr wrap="square" rtlCol="0">
            <a:spAutoFit/>
          </a:bodyPr>
          <a:lstStyle/>
          <a:p>
            <a:r>
              <a:rPr kumimoji="1" lang="ja-JP" altLang="en-US" sz="2800" dirty="0"/>
              <a:t>産出量</a:t>
            </a:r>
          </a:p>
        </p:txBody>
      </p:sp>
      <p:cxnSp>
        <p:nvCxnSpPr>
          <p:cNvPr id="6" name="直線コネクタ 5">
            <a:extLst>
              <a:ext uri="{FF2B5EF4-FFF2-40B4-BE49-F238E27FC236}">
                <a16:creationId xmlns:a16="http://schemas.microsoft.com/office/drawing/2014/main" id="{03B732E4-0F50-446B-8740-D05F3F4BBBF6}"/>
              </a:ext>
            </a:extLst>
          </p:cNvPr>
          <p:cNvCxnSpPr/>
          <p:nvPr/>
        </p:nvCxnSpPr>
        <p:spPr>
          <a:xfrm flipV="1">
            <a:off x="2083441" y="2002420"/>
            <a:ext cx="3113592" cy="30904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907967C2-55EC-46D6-983D-DE020305DA81}"/>
              </a:ext>
            </a:extLst>
          </p:cNvPr>
          <p:cNvSpPr txBox="1"/>
          <p:nvPr/>
        </p:nvSpPr>
        <p:spPr>
          <a:xfrm>
            <a:off x="6597570" y="1912001"/>
            <a:ext cx="4120587" cy="2062103"/>
          </a:xfrm>
          <a:prstGeom prst="rect">
            <a:avLst/>
          </a:prstGeom>
          <a:noFill/>
        </p:spPr>
        <p:txBody>
          <a:bodyPr wrap="square" rtlCol="0">
            <a:spAutoFit/>
          </a:bodyPr>
          <a:lstStyle/>
          <a:p>
            <a:r>
              <a:rPr kumimoji="1" lang="ja-JP" altLang="en-US" sz="3200" dirty="0"/>
              <a:t>初期投資の時期を過ぎると、限界費用曲線は、右上がりの線となる。</a:t>
            </a:r>
          </a:p>
        </p:txBody>
      </p:sp>
    </p:spTree>
    <p:extLst>
      <p:ext uri="{BB962C8B-B14F-4D97-AF65-F5344CB8AC3E}">
        <p14:creationId xmlns:p14="http://schemas.microsoft.com/office/powerpoint/2010/main" val="2774991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次に、平均費用曲線（平均総費用曲線ともいう）とは、総費用／生産個数。</a:t>
            </a:r>
          </a:p>
          <a:p>
            <a:pPr marL="342900" lvl="0" indent="-342900" defTabSz="457200">
              <a:buFont typeface="Wingdings" panose="05000000000000000000" pitchFamily="2" charset="2"/>
              <a:buChar char="l"/>
              <a:defRPr/>
            </a:pPr>
            <a:r>
              <a:rPr lang="ja-JP" altLang="en-US" sz="3200" dirty="0">
                <a:solidFill>
                  <a:prstClr val="black"/>
                </a:solidFill>
              </a:rPr>
              <a:t>初期投資の時期は、生産量は少ないのに工場・土地・機械などの高額な固定費用がかかるので平均費用は大きい。</a:t>
            </a:r>
          </a:p>
          <a:p>
            <a:pPr marL="342900" lvl="0" indent="-342900" defTabSz="457200">
              <a:buFont typeface="Wingdings" panose="05000000000000000000" pitchFamily="2" charset="2"/>
              <a:buChar char="l"/>
              <a:defRPr/>
            </a:pPr>
            <a:r>
              <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その後、生産量が増えても固定費用はかからないので、平均費用は安くなっていく。</a:t>
            </a:r>
          </a:p>
          <a:p>
            <a:pPr marL="342900" lvl="0" indent="-342900" defTabSz="457200">
              <a:buFont typeface="Wingdings" panose="05000000000000000000" pitchFamily="2" charset="2"/>
              <a:buChar char="l"/>
              <a:defRPr/>
            </a:pPr>
            <a:r>
              <a:rPr lang="ja-JP" altLang="en-US" sz="3200" dirty="0">
                <a:solidFill>
                  <a:prstClr val="black"/>
                </a:solidFill>
                <a:latin typeface="Bookman Old Style" panose="02050604050505020204"/>
                <a:ea typeface="HG明朝E" panose="02020909000000000000" pitchFamily="17" charset="-128"/>
              </a:rPr>
              <a:t>しかし、もっと生産量が増えてくると、収穫逓減の法則ゆえに費用が逓増していくので、平均費用は高くなっていく。</a:t>
            </a:r>
          </a:p>
          <a:p>
            <a:pPr marL="342900" lvl="0" indent="-342900" defTabSz="457200">
              <a:buFont typeface="Wingdings" panose="05000000000000000000" pitchFamily="2" charset="2"/>
              <a:buChar char="l"/>
              <a:defRPr/>
            </a:pPr>
            <a:r>
              <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つまり、平均費用曲線も</a:t>
            </a:r>
            <a:r>
              <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U</a:t>
            </a:r>
            <a:r>
              <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字型になる。</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92780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11" name="テキスト ボックス 10">
            <a:extLst>
              <a:ext uri="{FF2B5EF4-FFF2-40B4-BE49-F238E27FC236}">
                <a16:creationId xmlns:a16="http://schemas.microsoft.com/office/drawing/2014/main" id="{817CC423-99C8-44A5-9784-695430904BD7}"/>
              </a:ext>
            </a:extLst>
          </p:cNvPr>
          <p:cNvSpPr txBox="1"/>
          <p:nvPr/>
        </p:nvSpPr>
        <p:spPr>
          <a:xfrm>
            <a:off x="4525937" y="5699997"/>
            <a:ext cx="1230280" cy="369332"/>
          </a:xfrm>
          <a:prstGeom prst="rect">
            <a:avLst/>
          </a:prstGeom>
          <a:noFill/>
        </p:spPr>
        <p:txBody>
          <a:bodyPr wrap="square" rtlCol="0">
            <a:spAutoFit/>
          </a:bodyPr>
          <a:lstStyle/>
          <a:p>
            <a:r>
              <a:rPr kumimoji="1" lang="ja-JP" altLang="en-US" dirty="0"/>
              <a:t>生産量</a:t>
            </a:r>
          </a:p>
        </p:txBody>
      </p:sp>
      <p:sp>
        <p:nvSpPr>
          <p:cNvPr id="12" name="テキスト ボックス 11">
            <a:extLst>
              <a:ext uri="{FF2B5EF4-FFF2-40B4-BE49-F238E27FC236}">
                <a16:creationId xmlns:a16="http://schemas.microsoft.com/office/drawing/2014/main" id="{E8F56705-29D3-4FFD-8369-8A5E47B5C1A8}"/>
              </a:ext>
            </a:extLst>
          </p:cNvPr>
          <p:cNvSpPr txBox="1"/>
          <p:nvPr/>
        </p:nvSpPr>
        <p:spPr>
          <a:xfrm>
            <a:off x="614288" y="1668472"/>
            <a:ext cx="2601883" cy="369332"/>
          </a:xfrm>
          <a:prstGeom prst="rect">
            <a:avLst/>
          </a:prstGeom>
          <a:noFill/>
        </p:spPr>
        <p:txBody>
          <a:bodyPr wrap="square" rtlCol="0">
            <a:spAutoFit/>
          </a:bodyPr>
          <a:lstStyle/>
          <a:p>
            <a:r>
              <a:rPr kumimoji="1" lang="ja-JP" altLang="en-US" dirty="0"/>
              <a:t>平均費用、限界費用</a:t>
            </a:r>
          </a:p>
        </p:txBody>
      </p:sp>
      <p:sp>
        <p:nvSpPr>
          <p:cNvPr id="23" name="テキスト ボックス 22">
            <a:extLst>
              <a:ext uri="{FF2B5EF4-FFF2-40B4-BE49-F238E27FC236}">
                <a16:creationId xmlns:a16="http://schemas.microsoft.com/office/drawing/2014/main" id="{564EF117-33F0-4B99-9578-8A751BABB3E0}"/>
              </a:ext>
            </a:extLst>
          </p:cNvPr>
          <p:cNvSpPr txBox="1"/>
          <p:nvPr/>
        </p:nvSpPr>
        <p:spPr>
          <a:xfrm>
            <a:off x="4347659" y="3551390"/>
            <a:ext cx="1642805" cy="369332"/>
          </a:xfrm>
          <a:prstGeom prst="rect">
            <a:avLst/>
          </a:prstGeom>
          <a:noFill/>
        </p:spPr>
        <p:txBody>
          <a:bodyPr wrap="square" rtlCol="0">
            <a:spAutoFit/>
          </a:bodyPr>
          <a:lstStyle/>
          <a:p>
            <a:r>
              <a:rPr kumimoji="1" lang="ja-JP" altLang="en-US" dirty="0"/>
              <a:t>平均費用曲線</a:t>
            </a:r>
          </a:p>
        </p:txBody>
      </p:sp>
      <p:grpSp>
        <p:nvGrpSpPr>
          <p:cNvPr id="9" name="グループ化 8">
            <a:extLst>
              <a:ext uri="{FF2B5EF4-FFF2-40B4-BE49-F238E27FC236}">
                <a16:creationId xmlns:a16="http://schemas.microsoft.com/office/drawing/2014/main" id="{DDCF2B02-D0D4-40EC-942B-0B3CDE5B366E}"/>
              </a:ext>
            </a:extLst>
          </p:cNvPr>
          <p:cNvGrpSpPr/>
          <p:nvPr/>
        </p:nvGrpSpPr>
        <p:grpSpPr>
          <a:xfrm>
            <a:off x="809295" y="2277869"/>
            <a:ext cx="4813752" cy="3791460"/>
            <a:chOff x="765129" y="2907589"/>
            <a:chExt cx="3656425" cy="3011929"/>
          </a:xfrm>
        </p:grpSpPr>
        <p:cxnSp>
          <p:nvCxnSpPr>
            <p:cNvPr id="22" name="コネクタ: 曲線 21">
              <a:extLst>
                <a:ext uri="{FF2B5EF4-FFF2-40B4-BE49-F238E27FC236}">
                  <a16:creationId xmlns:a16="http://schemas.microsoft.com/office/drawing/2014/main" id="{686B735E-EC0C-4CDB-84F1-5B6AFE40F079}"/>
                </a:ext>
              </a:extLst>
            </p:cNvPr>
            <p:cNvCxnSpPr/>
            <p:nvPr/>
          </p:nvCxnSpPr>
          <p:spPr>
            <a:xfrm rot="16200000" flipV="1">
              <a:off x="3700464" y="3671937"/>
              <a:ext cx="340822" cy="34082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BAECB8FB-9857-4775-A7B7-1D7021E794D6}"/>
                </a:ext>
              </a:extLst>
            </p:cNvPr>
            <p:cNvCxnSpPr>
              <a:cxnSpLocks/>
            </p:cNvCxnSpPr>
            <p:nvPr/>
          </p:nvCxnSpPr>
          <p:spPr>
            <a:xfrm flipV="1">
              <a:off x="765129" y="2907589"/>
              <a:ext cx="0" cy="30119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A1C7866D-0371-4051-8A9A-B7DED2F62933}"/>
                </a:ext>
              </a:extLst>
            </p:cNvPr>
            <p:cNvCxnSpPr/>
            <p:nvPr/>
          </p:nvCxnSpPr>
          <p:spPr>
            <a:xfrm>
              <a:off x="765129" y="5919518"/>
              <a:ext cx="365642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フリーフォーム: 図形 19">
              <a:extLst>
                <a:ext uri="{FF2B5EF4-FFF2-40B4-BE49-F238E27FC236}">
                  <a16:creationId xmlns:a16="http://schemas.microsoft.com/office/drawing/2014/main" id="{DF48E3E4-830A-4BBA-8102-5742608AECC5}"/>
                </a:ext>
              </a:extLst>
            </p:cNvPr>
            <p:cNvSpPr/>
            <p:nvPr/>
          </p:nvSpPr>
          <p:spPr>
            <a:xfrm>
              <a:off x="1430942" y="3427722"/>
              <a:ext cx="2374732" cy="1421357"/>
            </a:xfrm>
            <a:custGeom>
              <a:avLst/>
              <a:gdLst>
                <a:gd name="connsiteX0" fmla="*/ 0 w 2892829"/>
                <a:gd name="connsiteY0" fmla="*/ 0 h 1953581"/>
                <a:gd name="connsiteX1" fmla="*/ 1221971 w 2892829"/>
                <a:gd name="connsiteY1" fmla="*/ 1953491 h 1953581"/>
                <a:gd name="connsiteX2" fmla="*/ 2892829 w 2892829"/>
                <a:gd name="connsiteY2" fmla="*/ 83127 h 1953581"/>
              </a:gdLst>
              <a:ahLst/>
              <a:cxnLst>
                <a:cxn ang="0">
                  <a:pos x="connsiteX0" y="connsiteY0"/>
                </a:cxn>
                <a:cxn ang="0">
                  <a:pos x="connsiteX1" y="connsiteY1"/>
                </a:cxn>
                <a:cxn ang="0">
                  <a:pos x="connsiteX2" y="connsiteY2"/>
                </a:cxn>
              </a:cxnLst>
              <a:rect l="l" t="t" r="r" b="b"/>
              <a:pathLst>
                <a:path w="2892829" h="1953581">
                  <a:moveTo>
                    <a:pt x="0" y="0"/>
                  </a:moveTo>
                  <a:cubicBezTo>
                    <a:pt x="369916" y="969818"/>
                    <a:pt x="739833" y="1939637"/>
                    <a:pt x="1221971" y="1953491"/>
                  </a:cubicBezTo>
                  <a:cubicBezTo>
                    <a:pt x="1704109" y="1967345"/>
                    <a:pt x="2619895" y="382385"/>
                    <a:pt x="2892829" y="831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418A37ED-3286-4C41-A2D0-99EB71242F7A}"/>
                </a:ext>
              </a:extLst>
            </p:cNvPr>
            <p:cNvCxnSpPr/>
            <p:nvPr/>
          </p:nvCxnSpPr>
          <p:spPr>
            <a:xfrm flipV="1">
              <a:off x="1795408" y="3931874"/>
              <a:ext cx="1416635" cy="164185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コネクタ: 曲線 26">
              <a:extLst>
                <a:ext uri="{FF2B5EF4-FFF2-40B4-BE49-F238E27FC236}">
                  <a16:creationId xmlns:a16="http://schemas.microsoft.com/office/drawing/2014/main" id="{4D994C18-D2A8-4B0E-81E4-6920B7FCFC96}"/>
                </a:ext>
              </a:extLst>
            </p:cNvPr>
            <p:cNvCxnSpPr/>
            <p:nvPr/>
          </p:nvCxnSpPr>
          <p:spPr>
            <a:xfrm>
              <a:off x="1746732" y="4860456"/>
              <a:ext cx="432262" cy="18288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8" name="テキスト ボックス 27">
            <a:extLst>
              <a:ext uri="{FF2B5EF4-FFF2-40B4-BE49-F238E27FC236}">
                <a16:creationId xmlns:a16="http://schemas.microsoft.com/office/drawing/2014/main" id="{BB0B7597-26B0-4EFF-AC0C-97C448D1BA37}"/>
              </a:ext>
            </a:extLst>
          </p:cNvPr>
          <p:cNvSpPr txBox="1"/>
          <p:nvPr/>
        </p:nvSpPr>
        <p:spPr>
          <a:xfrm>
            <a:off x="1180093" y="4270599"/>
            <a:ext cx="889459" cy="646331"/>
          </a:xfrm>
          <a:prstGeom prst="rect">
            <a:avLst/>
          </a:prstGeom>
          <a:noFill/>
        </p:spPr>
        <p:txBody>
          <a:bodyPr wrap="square" rtlCol="0">
            <a:spAutoFit/>
          </a:bodyPr>
          <a:lstStyle/>
          <a:p>
            <a:r>
              <a:rPr kumimoji="1" lang="ja-JP" altLang="en-US" dirty="0"/>
              <a:t>限界費用曲線</a:t>
            </a:r>
          </a:p>
        </p:txBody>
      </p:sp>
      <p:sp>
        <p:nvSpPr>
          <p:cNvPr id="5" name="テキスト ボックス 4">
            <a:extLst>
              <a:ext uri="{FF2B5EF4-FFF2-40B4-BE49-F238E27FC236}">
                <a16:creationId xmlns:a16="http://schemas.microsoft.com/office/drawing/2014/main" id="{666294E1-B353-4CAC-9F9F-9DC05193C7A6}"/>
              </a:ext>
            </a:extLst>
          </p:cNvPr>
          <p:cNvSpPr txBox="1"/>
          <p:nvPr/>
        </p:nvSpPr>
        <p:spPr>
          <a:xfrm>
            <a:off x="3719436" y="4808731"/>
            <a:ext cx="1903611" cy="923330"/>
          </a:xfrm>
          <a:prstGeom prst="rect">
            <a:avLst/>
          </a:prstGeom>
          <a:noFill/>
        </p:spPr>
        <p:txBody>
          <a:bodyPr wrap="square" rtlCol="0">
            <a:spAutoFit/>
          </a:bodyPr>
          <a:lstStyle/>
          <a:p>
            <a:r>
              <a:rPr kumimoji="1" lang="ja-JP" altLang="en-US" dirty="0"/>
              <a:t>平均費用曲線の最低点を限界費用曲線は通る。</a:t>
            </a:r>
          </a:p>
        </p:txBody>
      </p:sp>
      <p:cxnSp>
        <p:nvCxnSpPr>
          <p:cNvPr id="7" name="コネクタ: 曲線 6">
            <a:extLst>
              <a:ext uri="{FF2B5EF4-FFF2-40B4-BE49-F238E27FC236}">
                <a16:creationId xmlns:a16="http://schemas.microsoft.com/office/drawing/2014/main" id="{704FDA33-7EA6-4585-BC34-084351DE251F}"/>
              </a:ext>
            </a:extLst>
          </p:cNvPr>
          <p:cNvCxnSpPr/>
          <p:nvPr/>
        </p:nvCxnSpPr>
        <p:spPr>
          <a:xfrm rot="16200000" flipV="1">
            <a:off x="2999596" y="4723859"/>
            <a:ext cx="410554" cy="36576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CFB6E5F2-6134-47D2-A6F3-F64F0B0EB6BE}"/>
              </a:ext>
            </a:extLst>
          </p:cNvPr>
          <p:cNvSpPr txBox="1"/>
          <p:nvPr/>
        </p:nvSpPr>
        <p:spPr>
          <a:xfrm>
            <a:off x="6562718" y="1197145"/>
            <a:ext cx="3889219" cy="4801314"/>
          </a:xfrm>
          <a:prstGeom prst="rect">
            <a:avLst/>
          </a:prstGeom>
          <a:noFill/>
        </p:spPr>
        <p:txBody>
          <a:bodyPr wrap="square" rtlCol="0">
            <a:spAutoFit/>
          </a:bodyPr>
          <a:lstStyle/>
          <a:p>
            <a:pPr lvl="0" defTabSz="457200">
              <a:defRPr/>
            </a:pPr>
            <a:r>
              <a:rPr lang="en-US" altLang="ja-JP" sz="3200" dirty="0">
                <a:solidFill>
                  <a:prstClr val="black"/>
                </a:solidFill>
              </a:rPr>
              <a:t>―</a:t>
            </a:r>
            <a:r>
              <a:rPr lang="ja-JP" altLang="en-US" sz="3200" dirty="0">
                <a:solidFill>
                  <a:prstClr val="black"/>
                </a:solidFill>
              </a:rPr>
              <a:t>ポイント</a:t>
            </a:r>
            <a:r>
              <a:rPr lang="en-US" altLang="ja-JP" sz="3200" dirty="0">
                <a:solidFill>
                  <a:prstClr val="black"/>
                </a:solidFill>
              </a:rPr>
              <a:t>3―</a:t>
            </a:r>
            <a:endParaRPr lang="ja-JP" altLang="en-US" sz="3200" dirty="0">
              <a:solidFill>
                <a:prstClr val="black"/>
              </a:solidFill>
            </a:endParaRPr>
          </a:p>
          <a:p>
            <a:pPr lvl="0" defTabSz="457200">
              <a:defRPr/>
            </a:pPr>
            <a:endParaRPr lang="en-US" altLang="ja-JP" sz="3200" dirty="0">
              <a:solidFill>
                <a:prstClr val="black"/>
              </a:solidFill>
            </a:endParaRPr>
          </a:p>
          <a:p>
            <a:pPr marL="342900" lvl="0" indent="-342900" defTabSz="457200">
              <a:buFont typeface="Wingdings" panose="05000000000000000000" pitchFamily="2" charset="2"/>
              <a:buChar char="l"/>
              <a:defRPr/>
            </a:pPr>
            <a:r>
              <a:rPr lang="ja-JP" altLang="en-US" sz="3200" dirty="0">
                <a:solidFill>
                  <a:prstClr val="black"/>
                </a:solidFill>
              </a:rPr>
              <a:t>平均費用曲線の最低点を限界費用曲線は通る（言い換えると、平均費用曲線の最低点では、平均総費用＝限界費用）。</a:t>
            </a:r>
          </a:p>
          <a:p>
            <a:endParaRPr kumimoji="1" lang="ja-JP" altLang="en-US" dirty="0"/>
          </a:p>
        </p:txBody>
      </p:sp>
    </p:spTree>
    <p:extLst>
      <p:ext uri="{BB962C8B-B14F-4D97-AF65-F5344CB8AC3E}">
        <p14:creationId xmlns:p14="http://schemas.microsoft.com/office/powerpoint/2010/main" val="1135425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理由）平均費用が限界費用よりも大きいとき：限界的に生産を</a:t>
            </a:r>
            <a:r>
              <a:rPr lang="en-US" altLang="ja-JP" sz="3200" dirty="0">
                <a:solidFill>
                  <a:prstClr val="black"/>
                </a:solidFill>
              </a:rPr>
              <a:t>1</a:t>
            </a:r>
            <a:r>
              <a:rPr lang="ja-JP" altLang="en-US" sz="3200" dirty="0">
                <a:solidFill>
                  <a:prstClr val="black"/>
                </a:solidFill>
              </a:rPr>
              <a:t>増やした場合、平均費用＞限界費用なので、平均費用は低下する。たとえば、総費用が</a:t>
            </a:r>
            <a:r>
              <a:rPr lang="en-US" altLang="ja-JP" sz="3200" dirty="0">
                <a:solidFill>
                  <a:prstClr val="black"/>
                </a:solidFill>
              </a:rPr>
              <a:t>5000</a:t>
            </a:r>
            <a:r>
              <a:rPr lang="ja-JP" altLang="en-US" sz="3200" dirty="0">
                <a:solidFill>
                  <a:prstClr val="black"/>
                </a:solidFill>
              </a:rPr>
              <a:t>万円、生産量が</a:t>
            </a:r>
            <a:r>
              <a:rPr lang="en-US" altLang="ja-JP" sz="3200" dirty="0">
                <a:solidFill>
                  <a:prstClr val="black"/>
                </a:solidFill>
              </a:rPr>
              <a:t>1000</a:t>
            </a:r>
            <a:r>
              <a:rPr lang="ja-JP" altLang="en-US" sz="3200" dirty="0">
                <a:solidFill>
                  <a:prstClr val="black"/>
                </a:solidFill>
              </a:rPr>
              <a:t>個のとき、平均総費用は</a:t>
            </a:r>
            <a:r>
              <a:rPr lang="en-US" altLang="ja-JP" sz="3200" dirty="0">
                <a:solidFill>
                  <a:prstClr val="black"/>
                </a:solidFill>
              </a:rPr>
              <a:t>5000</a:t>
            </a:r>
            <a:r>
              <a:rPr lang="ja-JP" altLang="en-US" sz="3200" dirty="0">
                <a:solidFill>
                  <a:prstClr val="black"/>
                </a:solidFill>
              </a:rPr>
              <a:t>万円／</a:t>
            </a:r>
            <a:r>
              <a:rPr lang="en-US" altLang="ja-JP" sz="3200" dirty="0">
                <a:solidFill>
                  <a:prstClr val="black"/>
                </a:solidFill>
              </a:rPr>
              <a:t>1000</a:t>
            </a:r>
            <a:r>
              <a:rPr lang="ja-JP" altLang="en-US" sz="3200" dirty="0">
                <a:solidFill>
                  <a:prstClr val="black"/>
                </a:solidFill>
              </a:rPr>
              <a:t>個＝</a:t>
            </a:r>
            <a:r>
              <a:rPr lang="en-US" altLang="ja-JP" sz="3200" dirty="0">
                <a:solidFill>
                  <a:prstClr val="black"/>
                </a:solidFill>
              </a:rPr>
              <a:t>5</a:t>
            </a:r>
            <a:r>
              <a:rPr lang="ja-JP" altLang="en-US" sz="3200" dirty="0">
                <a:solidFill>
                  <a:prstClr val="black"/>
                </a:solidFill>
              </a:rPr>
              <a:t>万円。限界費用が</a:t>
            </a:r>
            <a:r>
              <a:rPr lang="en-US" altLang="ja-JP" sz="3200" dirty="0">
                <a:solidFill>
                  <a:prstClr val="black"/>
                </a:solidFill>
              </a:rPr>
              <a:t>4</a:t>
            </a:r>
            <a:r>
              <a:rPr lang="ja-JP" altLang="en-US" sz="3200" dirty="0">
                <a:solidFill>
                  <a:prstClr val="black"/>
                </a:solidFill>
              </a:rPr>
              <a:t>万円ならば、</a:t>
            </a:r>
            <a:r>
              <a:rPr lang="en-US" altLang="ja-JP" sz="3200" dirty="0">
                <a:solidFill>
                  <a:prstClr val="black"/>
                </a:solidFill>
              </a:rPr>
              <a:t>1</a:t>
            </a:r>
            <a:r>
              <a:rPr lang="ja-JP" altLang="en-US" sz="3200" dirty="0">
                <a:solidFill>
                  <a:prstClr val="black"/>
                </a:solidFill>
              </a:rPr>
              <a:t>個生産量を増やしたときの新しい平均総費用は、（</a:t>
            </a:r>
            <a:r>
              <a:rPr lang="en-US" altLang="ja-JP" sz="3200" dirty="0">
                <a:solidFill>
                  <a:prstClr val="black"/>
                </a:solidFill>
              </a:rPr>
              <a:t>5000</a:t>
            </a:r>
            <a:r>
              <a:rPr lang="ja-JP" altLang="en-US" sz="3200" dirty="0">
                <a:solidFill>
                  <a:prstClr val="black"/>
                </a:solidFill>
              </a:rPr>
              <a:t>万円＋</a:t>
            </a:r>
            <a:r>
              <a:rPr lang="en-US" altLang="ja-JP" sz="3200" dirty="0">
                <a:solidFill>
                  <a:prstClr val="black"/>
                </a:solidFill>
              </a:rPr>
              <a:t>4</a:t>
            </a:r>
            <a:r>
              <a:rPr lang="ja-JP" altLang="en-US" sz="3200" dirty="0">
                <a:solidFill>
                  <a:prstClr val="black"/>
                </a:solidFill>
              </a:rPr>
              <a:t>万円）／（</a:t>
            </a:r>
            <a:r>
              <a:rPr lang="en-US" altLang="ja-JP" sz="3200" dirty="0">
                <a:solidFill>
                  <a:prstClr val="black"/>
                </a:solidFill>
              </a:rPr>
              <a:t>1000</a:t>
            </a:r>
            <a:r>
              <a:rPr lang="ja-JP" altLang="en-US" sz="3200" dirty="0">
                <a:solidFill>
                  <a:prstClr val="black"/>
                </a:solidFill>
              </a:rPr>
              <a:t>個＋</a:t>
            </a:r>
            <a:r>
              <a:rPr lang="en-US" altLang="ja-JP" sz="3200" dirty="0">
                <a:solidFill>
                  <a:prstClr val="black"/>
                </a:solidFill>
              </a:rPr>
              <a:t>1</a:t>
            </a:r>
            <a:r>
              <a:rPr lang="ja-JP" altLang="en-US" sz="3200" dirty="0">
                <a:solidFill>
                  <a:prstClr val="black"/>
                </a:solidFill>
              </a:rPr>
              <a:t>個）となり、</a:t>
            </a:r>
            <a:r>
              <a:rPr lang="en-US" altLang="ja-JP" sz="3200" dirty="0">
                <a:solidFill>
                  <a:prstClr val="black"/>
                </a:solidFill>
              </a:rPr>
              <a:t>5</a:t>
            </a:r>
            <a:r>
              <a:rPr lang="ja-JP" altLang="en-US" sz="3200" dirty="0">
                <a:solidFill>
                  <a:prstClr val="black"/>
                </a:solidFill>
              </a:rPr>
              <a:t>万円より小さくなる。</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50849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数式で表すと、総費用</a:t>
            </a:r>
            <a:r>
              <a:rPr lang="en-US" altLang="ja-JP" sz="3200" dirty="0">
                <a:solidFill>
                  <a:prstClr val="black"/>
                </a:solidFill>
              </a:rPr>
              <a:t>C</a:t>
            </a:r>
            <a:r>
              <a:rPr lang="ja-JP" altLang="en-US" sz="3200" dirty="0">
                <a:solidFill>
                  <a:prstClr val="black"/>
                </a:solidFill>
              </a:rPr>
              <a:t>円、生産量</a:t>
            </a:r>
            <a:r>
              <a:rPr lang="en-US" altLang="ja-JP" sz="3200" dirty="0">
                <a:solidFill>
                  <a:prstClr val="black"/>
                </a:solidFill>
              </a:rPr>
              <a:t>q</a:t>
            </a:r>
            <a:r>
              <a:rPr lang="ja-JP" altLang="en-US" sz="3200" dirty="0">
                <a:solidFill>
                  <a:prstClr val="black"/>
                </a:solidFill>
              </a:rPr>
              <a:t>個のときの平均総費用は、</a:t>
            </a:r>
            <a:r>
              <a:rPr lang="en-US" altLang="ja-JP" sz="3200" dirty="0">
                <a:solidFill>
                  <a:prstClr val="black"/>
                </a:solidFill>
              </a:rPr>
              <a:t>C</a:t>
            </a:r>
            <a:r>
              <a:rPr lang="ja-JP" altLang="en-US" sz="3200" dirty="0">
                <a:solidFill>
                  <a:prstClr val="black"/>
                </a:solidFill>
              </a:rPr>
              <a:t>／</a:t>
            </a:r>
            <a:r>
              <a:rPr lang="en-US" altLang="ja-JP" sz="3200" dirty="0">
                <a:solidFill>
                  <a:prstClr val="black"/>
                </a:solidFill>
              </a:rPr>
              <a:t>q</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個生産を増やすときに生じる限界的な費用の増加が</a:t>
            </a:r>
            <a:r>
              <a:rPr lang="en-US" altLang="ja-JP" sz="3200" dirty="0">
                <a:solidFill>
                  <a:prstClr val="black"/>
                </a:solidFill>
              </a:rPr>
              <a:t>ΔC</a:t>
            </a:r>
            <a:r>
              <a:rPr lang="ja-JP" altLang="en-US" sz="3200" dirty="0">
                <a:solidFill>
                  <a:prstClr val="black"/>
                </a:solidFill>
              </a:rPr>
              <a:t>（ただし、</a:t>
            </a:r>
            <a:r>
              <a:rPr lang="en-US" altLang="ja-JP" sz="3200" dirty="0">
                <a:solidFill>
                  <a:prstClr val="black"/>
                </a:solidFill>
              </a:rPr>
              <a:t>C</a:t>
            </a:r>
            <a:r>
              <a:rPr lang="ja-JP" altLang="en-US" sz="3200" dirty="0">
                <a:solidFill>
                  <a:prstClr val="black"/>
                </a:solidFill>
              </a:rPr>
              <a:t>／</a:t>
            </a:r>
            <a:r>
              <a:rPr lang="en-US" altLang="ja-JP" sz="3200" dirty="0">
                <a:solidFill>
                  <a:prstClr val="black"/>
                </a:solidFill>
              </a:rPr>
              <a:t>q</a:t>
            </a:r>
            <a:r>
              <a:rPr lang="ja-JP" altLang="en-US" sz="3200" dirty="0">
                <a:solidFill>
                  <a:srgbClr val="FF0000"/>
                </a:solidFill>
              </a:rPr>
              <a:t>＞</a:t>
            </a:r>
            <a:r>
              <a:rPr lang="en-US" altLang="ja-JP" sz="3200" dirty="0">
                <a:solidFill>
                  <a:prstClr val="black"/>
                </a:solidFill>
              </a:rPr>
              <a:t>ΔC</a:t>
            </a:r>
            <a:r>
              <a:rPr lang="ja-JP" altLang="en-US" sz="3200" dirty="0">
                <a:solidFill>
                  <a:prstClr val="black"/>
                </a:solidFill>
              </a:rPr>
              <a:t>。両辺に</a:t>
            </a:r>
            <a:r>
              <a:rPr lang="en-US" altLang="ja-JP" sz="3200" dirty="0">
                <a:solidFill>
                  <a:prstClr val="black"/>
                </a:solidFill>
              </a:rPr>
              <a:t>q</a:t>
            </a:r>
            <a:r>
              <a:rPr lang="ja-JP" altLang="en-US" sz="3200" dirty="0">
                <a:solidFill>
                  <a:prstClr val="black"/>
                </a:solidFill>
              </a:rPr>
              <a:t>かけると、</a:t>
            </a:r>
            <a:r>
              <a:rPr lang="en-US" altLang="ja-JP" sz="3200" dirty="0">
                <a:solidFill>
                  <a:prstClr val="black"/>
                </a:solidFill>
              </a:rPr>
              <a:t>C</a:t>
            </a:r>
            <a:r>
              <a:rPr lang="ja-JP" altLang="en-US" sz="3200" dirty="0">
                <a:solidFill>
                  <a:prstClr val="black"/>
                </a:solidFill>
              </a:rPr>
              <a:t>＞</a:t>
            </a:r>
            <a:r>
              <a:rPr lang="en-US" altLang="ja-JP" sz="3200" dirty="0" err="1">
                <a:solidFill>
                  <a:prstClr val="black"/>
                </a:solidFill>
              </a:rPr>
              <a:t>ΔCq</a:t>
            </a:r>
            <a:r>
              <a:rPr lang="ja-JP" altLang="en-US" sz="3200" dirty="0">
                <a:solidFill>
                  <a:prstClr val="black"/>
                </a:solidFill>
              </a:rPr>
              <a:t>）ならば、新しい平均総費用は、（</a:t>
            </a:r>
            <a:r>
              <a:rPr lang="en-US" altLang="ja-JP" sz="3200" dirty="0">
                <a:solidFill>
                  <a:prstClr val="black"/>
                </a:solidFill>
              </a:rPr>
              <a:t>C+ΔC</a:t>
            </a:r>
            <a:r>
              <a:rPr lang="ja-JP" altLang="en-US" sz="3200" dirty="0">
                <a:solidFill>
                  <a:prstClr val="black"/>
                </a:solidFill>
              </a:rPr>
              <a:t>）／（</a:t>
            </a:r>
            <a:r>
              <a:rPr lang="en-US" altLang="ja-JP" sz="3200" dirty="0">
                <a:solidFill>
                  <a:prstClr val="black"/>
                </a:solidFill>
              </a:rPr>
              <a:t>q</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）だから、元の平均費用と比較するために引き算すると、</a:t>
            </a:r>
            <a:r>
              <a:rPr lang="en-US" altLang="ja-JP" sz="3200" dirty="0">
                <a:solidFill>
                  <a:prstClr val="black"/>
                </a:solidFill>
              </a:rPr>
              <a:t>C</a:t>
            </a:r>
            <a:r>
              <a:rPr lang="ja-JP" altLang="en-US" sz="3200" dirty="0">
                <a:solidFill>
                  <a:prstClr val="black"/>
                </a:solidFill>
              </a:rPr>
              <a:t>／</a:t>
            </a:r>
            <a:r>
              <a:rPr lang="en-US" altLang="ja-JP" sz="3200" dirty="0">
                <a:solidFill>
                  <a:prstClr val="black"/>
                </a:solidFill>
              </a:rPr>
              <a:t>q</a:t>
            </a:r>
            <a:r>
              <a:rPr lang="ja-JP" altLang="en-US" sz="3200" dirty="0">
                <a:solidFill>
                  <a:prstClr val="black"/>
                </a:solidFill>
              </a:rPr>
              <a:t>－（</a:t>
            </a:r>
            <a:r>
              <a:rPr lang="en-US" altLang="ja-JP" sz="3200" dirty="0">
                <a:solidFill>
                  <a:prstClr val="black"/>
                </a:solidFill>
              </a:rPr>
              <a:t>C+ΔC</a:t>
            </a:r>
            <a:r>
              <a:rPr lang="ja-JP" altLang="en-US" sz="3200" dirty="0">
                <a:solidFill>
                  <a:prstClr val="black"/>
                </a:solidFill>
              </a:rPr>
              <a:t>）／（</a:t>
            </a:r>
            <a:r>
              <a:rPr lang="en-US" altLang="ja-JP" sz="3200" dirty="0">
                <a:solidFill>
                  <a:prstClr val="black"/>
                </a:solidFill>
              </a:rPr>
              <a:t>q</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C</a:t>
            </a:r>
            <a:r>
              <a:rPr lang="ja-JP" altLang="en-US" sz="3200" dirty="0">
                <a:solidFill>
                  <a:prstClr val="black"/>
                </a:solidFill>
              </a:rPr>
              <a:t>－</a:t>
            </a:r>
            <a:r>
              <a:rPr lang="en-US" altLang="ja-JP" sz="3200" dirty="0" err="1">
                <a:solidFill>
                  <a:prstClr val="black"/>
                </a:solidFill>
              </a:rPr>
              <a:t>ΔCq</a:t>
            </a:r>
            <a:r>
              <a:rPr lang="ja-JP" altLang="en-US" sz="3200" dirty="0">
                <a:solidFill>
                  <a:prstClr val="black"/>
                </a:solidFill>
              </a:rPr>
              <a:t>）／（</a:t>
            </a:r>
            <a:r>
              <a:rPr lang="en-US" altLang="ja-JP" sz="3200" dirty="0">
                <a:solidFill>
                  <a:prstClr val="black"/>
                </a:solidFill>
              </a:rPr>
              <a:t>q</a:t>
            </a:r>
            <a:r>
              <a:rPr lang="en-US" altLang="ja-JP" sz="3200" baseline="30000" dirty="0">
                <a:solidFill>
                  <a:prstClr val="black"/>
                </a:solidFill>
              </a:rPr>
              <a:t>2</a:t>
            </a:r>
            <a:r>
              <a:rPr lang="ja-JP" altLang="en-US" sz="3200" dirty="0">
                <a:solidFill>
                  <a:prstClr val="black"/>
                </a:solidFill>
              </a:rPr>
              <a:t>＋</a:t>
            </a:r>
            <a:r>
              <a:rPr lang="en-US" altLang="ja-JP" sz="3200" dirty="0">
                <a:solidFill>
                  <a:prstClr val="black"/>
                </a:solidFill>
              </a:rPr>
              <a:t>q</a:t>
            </a:r>
            <a:r>
              <a:rPr lang="ja-JP" altLang="en-US" sz="3200" dirty="0">
                <a:solidFill>
                  <a:prstClr val="black"/>
                </a:solidFill>
              </a:rPr>
              <a:t>）。</a:t>
            </a:r>
            <a:r>
              <a:rPr lang="en-US" altLang="ja-JP" sz="3200" dirty="0">
                <a:solidFill>
                  <a:prstClr val="black"/>
                </a:solidFill>
              </a:rPr>
              <a:t>C</a:t>
            </a:r>
            <a:r>
              <a:rPr lang="ja-JP" altLang="en-US" sz="3200" dirty="0">
                <a:solidFill>
                  <a:prstClr val="black"/>
                </a:solidFill>
              </a:rPr>
              <a:t>＞</a:t>
            </a:r>
            <a:r>
              <a:rPr lang="en-US" altLang="ja-JP" sz="3200" dirty="0" err="1">
                <a:solidFill>
                  <a:prstClr val="black"/>
                </a:solidFill>
              </a:rPr>
              <a:t>ΔCq</a:t>
            </a:r>
            <a:r>
              <a:rPr lang="ja-JP" altLang="en-US" sz="3200" dirty="0">
                <a:solidFill>
                  <a:prstClr val="black"/>
                </a:solidFill>
              </a:rPr>
              <a:t>だから、分子はプラス。つまり、新しい平均総費用の方が小さくなる。</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166030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限界費用が平均費用よりも大きいとき：限界的に生産を</a:t>
            </a:r>
            <a:r>
              <a:rPr lang="en-US" altLang="ja-JP" sz="3200" dirty="0">
                <a:solidFill>
                  <a:prstClr val="black"/>
                </a:solidFill>
              </a:rPr>
              <a:t>1</a:t>
            </a:r>
            <a:r>
              <a:rPr lang="ja-JP" altLang="en-US" sz="3200" dirty="0">
                <a:solidFill>
                  <a:prstClr val="black"/>
                </a:solidFill>
              </a:rPr>
              <a:t>増やした場合、限界費用＞平均費用なので、平均費用は増加する。数式でいえば、総費用</a:t>
            </a:r>
            <a:r>
              <a:rPr lang="en-US" altLang="ja-JP" sz="3200" dirty="0">
                <a:solidFill>
                  <a:prstClr val="black"/>
                </a:solidFill>
              </a:rPr>
              <a:t>C</a:t>
            </a:r>
            <a:r>
              <a:rPr lang="ja-JP" altLang="en-US" sz="3200" dirty="0">
                <a:solidFill>
                  <a:prstClr val="black"/>
                </a:solidFill>
              </a:rPr>
              <a:t>円、生産量</a:t>
            </a:r>
            <a:r>
              <a:rPr lang="en-US" altLang="ja-JP" sz="3200" dirty="0">
                <a:solidFill>
                  <a:prstClr val="black"/>
                </a:solidFill>
              </a:rPr>
              <a:t>q</a:t>
            </a:r>
            <a:r>
              <a:rPr lang="ja-JP" altLang="en-US" sz="3200" dirty="0">
                <a:solidFill>
                  <a:prstClr val="black"/>
                </a:solidFill>
              </a:rPr>
              <a:t>個のときの平均費用は、</a:t>
            </a:r>
            <a:r>
              <a:rPr lang="en-US" altLang="ja-JP" sz="3200" dirty="0">
                <a:solidFill>
                  <a:prstClr val="black"/>
                </a:solidFill>
              </a:rPr>
              <a:t>C</a:t>
            </a:r>
            <a:r>
              <a:rPr lang="ja-JP" altLang="en-US" sz="3200" dirty="0">
                <a:solidFill>
                  <a:prstClr val="black"/>
                </a:solidFill>
              </a:rPr>
              <a:t>／</a:t>
            </a:r>
            <a:r>
              <a:rPr lang="en-US" altLang="ja-JP" sz="3200" dirty="0">
                <a:solidFill>
                  <a:prstClr val="black"/>
                </a:solidFill>
              </a:rPr>
              <a:t>q</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個生産を増やすときに生じる限界的な費用の増加が</a:t>
            </a:r>
            <a:r>
              <a:rPr lang="en-US" altLang="ja-JP" sz="3200" dirty="0">
                <a:solidFill>
                  <a:prstClr val="black"/>
                </a:solidFill>
              </a:rPr>
              <a:t>ΔC</a:t>
            </a:r>
            <a:r>
              <a:rPr lang="ja-JP" altLang="en-US" sz="3200" dirty="0">
                <a:solidFill>
                  <a:prstClr val="black"/>
                </a:solidFill>
              </a:rPr>
              <a:t>（ただし、</a:t>
            </a:r>
            <a:r>
              <a:rPr lang="en-US" altLang="ja-JP" sz="3200" dirty="0">
                <a:solidFill>
                  <a:prstClr val="black"/>
                </a:solidFill>
              </a:rPr>
              <a:t>C</a:t>
            </a:r>
            <a:r>
              <a:rPr lang="ja-JP" altLang="en-US" sz="3200" dirty="0">
                <a:solidFill>
                  <a:prstClr val="black"/>
                </a:solidFill>
              </a:rPr>
              <a:t>／</a:t>
            </a:r>
            <a:r>
              <a:rPr lang="en-US" altLang="ja-JP" sz="3200" dirty="0">
                <a:solidFill>
                  <a:prstClr val="black"/>
                </a:solidFill>
              </a:rPr>
              <a:t>q</a:t>
            </a:r>
            <a:r>
              <a:rPr lang="ja-JP" altLang="en-US" sz="3200" dirty="0">
                <a:solidFill>
                  <a:srgbClr val="FF0000"/>
                </a:solidFill>
              </a:rPr>
              <a:t>＜</a:t>
            </a:r>
            <a:r>
              <a:rPr lang="en-US" altLang="ja-JP" sz="3200" dirty="0">
                <a:solidFill>
                  <a:prstClr val="black"/>
                </a:solidFill>
              </a:rPr>
              <a:t>ΔC</a:t>
            </a:r>
            <a:r>
              <a:rPr lang="ja-JP" altLang="en-US" sz="3200" dirty="0">
                <a:solidFill>
                  <a:prstClr val="black"/>
                </a:solidFill>
              </a:rPr>
              <a:t>。両辺に</a:t>
            </a:r>
            <a:r>
              <a:rPr lang="en-US" altLang="ja-JP" sz="3200" dirty="0">
                <a:solidFill>
                  <a:prstClr val="black"/>
                </a:solidFill>
              </a:rPr>
              <a:t>q</a:t>
            </a:r>
            <a:r>
              <a:rPr lang="ja-JP" altLang="en-US" sz="3200" dirty="0">
                <a:solidFill>
                  <a:prstClr val="black"/>
                </a:solidFill>
              </a:rPr>
              <a:t>かけると、</a:t>
            </a:r>
            <a:r>
              <a:rPr lang="en-US" altLang="ja-JP" sz="3200" dirty="0">
                <a:solidFill>
                  <a:prstClr val="black"/>
                </a:solidFill>
              </a:rPr>
              <a:t>C</a:t>
            </a:r>
            <a:r>
              <a:rPr lang="ja-JP" altLang="en-US" sz="3200" dirty="0">
                <a:solidFill>
                  <a:prstClr val="black"/>
                </a:solidFill>
              </a:rPr>
              <a:t>＜</a:t>
            </a:r>
            <a:r>
              <a:rPr lang="en-US" altLang="ja-JP" sz="3200" dirty="0" err="1">
                <a:solidFill>
                  <a:prstClr val="black"/>
                </a:solidFill>
              </a:rPr>
              <a:t>ΔCq</a:t>
            </a:r>
            <a:r>
              <a:rPr lang="ja-JP" altLang="en-US" sz="3200" dirty="0">
                <a:solidFill>
                  <a:prstClr val="black"/>
                </a:solidFill>
              </a:rPr>
              <a:t>）ならば、新しい平均総費用は、（</a:t>
            </a:r>
            <a:r>
              <a:rPr lang="en-US" altLang="ja-JP" sz="3200" dirty="0">
                <a:solidFill>
                  <a:prstClr val="black"/>
                </a:solidFill>
              </a:rPr>
              <a:t>C+ΔC</a:t>
            </a:r>
            <a:r>
              <a:rPr lang="ja-JP" altLang="en-US" sz="3200" dirty="0">
                <a:solidFill>
                  <a:prstClr val="black"/>
                </a:solidFill>
              </a:rPr>
              <a:t>）／（</a:t>
            </a:r>
            <a:r>
              <a:rPr lang="en-US" altLang="ja-JP" sz="3200" dirty="0">
                <a:solidFill>
                  <a:prstClr val="black"/>
                </a:solidFill>
              </a:rPr>
              <a:t>q</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）だから、元の平均費用と比較するために引き算すると、</a:t>
            </a:r>
            <a:r>
              <a:rPr lang="en-US" altLang="ja-JP" sz="3200" dirty="0">
                <a:solidFill>
                  <a:prstClr val="black"/>
                </a:solidFill>
              </a:rPr>
              <a:t>C</a:t>
            </a:r>
            <a:r>
              <a:rPr lang="ja-JP" altLang="en-US" sz="3200" dirty="0">
                <a:solidFill>
                  <a:prstClr val="black"/>
                </a:solidFill>
              </a:rPr>
              <a:t>／</a:t>
            </a:r>
            <a:r>
              <a:rPr lang="en-US" altLang="ja-JP" sz="3200" dirty="0">
                <a:solidFill>
                  <a:prstClr val="black"/>
                </a:solidFill>
              </a:rPr>
              <a:t>q</a:t>
            </a:r>
            <a:r>
              <a:rPr lang="ja-JP" altLang="en-US" sz="3200" dirty="0">
                <a:solidFill>
                  <a:prstClr val="black"/>
                </a:solidFill>
              </a:rPr>
              <a:t>－（</a:t>
            </a:r>
            <a:r>
              <a:rPr lang="en-US" altLang="ja-JP" sz="3200" dirty="0">
                <a:solidFill>
                  <a:prstClr val="black"/>
                </a:solidFill>
              </a:rPr>
              <a:t>C+ΔC</a:t>
            </a:r>
            <a:r>
              <a:rPr lang="ja-JP" altLang="en-US" sz="3200" dirty="0">
                <a:solidFill>
                  <a:prstClr val="black"/>
                </a:solidFill>
              </a:rPr>
              <a:t>）／（</a:t>
            </a:r>
            <a:r>
              <a:rPr lang="en-US" altLang="ja-JP" sz="3200" dirty="0">
                <a:solidFill>
                  <a:prstClr val="black"/>
                </a:solidFill>
              </a:rPr>
              <a:t>q</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C</a:t>
            </a:r>
            <a:r>
              <a:rPr lang="ja-JP" altLang="en-US" sz="3200" dirty="0">
                <a:solidFill>
                  <a:prstClr val="black"/>
                </a:solidFill>
              </a:rPr>
              <a:t>－</a:t>
            </a:r>
            <a:r>
              <a:rPr lang="en-US" altLang="ja-JP" sz="3200" dirty="0" err="1">
                <a:solidFill>
                  <a:prstClr val="black"/>
                </a:solidFill>
              </a:rPr>
              <a:t>ΔCq</a:t>
            </a:r>
            <a:r>
              <a:rPr lang="ja-JP" altLang="en-US" sz="3200" dirty="0">
                <a:solidFill>
                  <a:prstClr val="black"/>
                </a:solidFill>
              </a:rPr>
              <a:t>）／（</a:t>
            </a:r>
            <a:r>
              <a:rPr lang="en-US" altLang="ja-JP" sz="3200" dirty="0">
                <a:solidFill>
                  <a:prstClr val="black"/>
                </a:solidFill>
              </a:rPr>
              <a:t>q</a:t>
            </a:r>
            <a:r>
              <a:rPr lang="en-US" altLang="ja-JP" sz="3200" baseline="30000" dirty="0">
                <a:solidFill>
                  <a:prstClr val="black"/>
                </a:solidFill>
              </a:rPr>
              <a:t>2</a:t>
            </a:r>
            <a:r>
              <a:rPr lang="ja-JP" altLang="en-US" sz="3200" dirty="0">
                <a:solidFill>
                  <a:prstClr val="black"/>
                </a:solidFill>
              </a:rPr>
              <a:t>＋</a:t>
            </a:r>
            <a:r>
              <a:rPr lang="en-US" altLang="ja-JP" sz="3200" dirty="0">
                <a:solidFill>
                  <a:prstClr val="black"/>
                </a:solidFill>
              </a:rPr>
              <a:t>q</a:t>
            </a:r>
            <a:r>
              <a:rPr lang="ja-JP" altLang="en-US" sz="3200" dirty="0">
                <a:solidFill>
                  <a:prstClr val="black"/>
                </a:solidFill>
              </a:rPr>
              <a:t>）。</a:t>
            </a:r>
            <a:r>
              <a:rPr lang="en-US" altLang="ja-JP" sz="3200" dirty="0">
                <a:solidFill>
                  <a:prstClr val="black"/>
                </a:solidFill>
              </a:rPr>
              <a:t>C</a:t>
            </a:r>
            <a:r>
              <a:rPr lang="ja-JP" altLang="en-US" sz="3200" dirty="0">
                <a:solidFill>
                  <a:prstClr val="black"/>
                </a:solidFill>
              </a:rPr>
              <a:t>＜</a:t>
            </a:r>
            <a:r>
              <a:rPr lang="en-US" altLang="ja-JP" sz="3200" dirty="0" err="1">
                <a:solidFill>
                  <a:prstClr val="black"/>
                </a:solidFill>
              </a:rPr>
              <a:t>ΔCq</a:t>
            </a:r>
            <a:r>
              <a:rPr lang="ja-JP" altLang="en-US" sz="3200" dirty="0">
                <a:solidFill>
                  <a:prstClr val="black"/>
                </a:solidFill>
              </a:rPr>
              <a:t>だから、分子はマイナス。つまり、新しい平均総費用の方が大きくなるはず。</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642371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結局、</a:t>
            </a:r>
            <a:r>
              <a:rPr lang="ja-JP" altLang="en-US" sz="3200" dirty="0">
                <a:solidFill>
                  <a:srgbClr val="FF0000"/>
                </a:solidFill>
              </a:rPr>
              <a:t>平均費用が限界費用よりも大きいときには、平均費用は低下し、平均費用が限界費用よりも小さいときには、平均費用は増加</a:t>
            </a:r>
            <a:r>
              <a:rPr lang="ja-JP" altLang="en-US" sz="3200" dirty="0">
                <a:solidFill>
                  <a:prstClr val="black"/>
                </a:solidFill>
              </a:rPr>
              <a:t>する。つまり、限界費用曲線は、平均費用曲線の最低点と交差する。</a:t>
            </a:r>
          </a:p>
          <a:p>
            <a:pPr marL="342900" lvl="0" indent="-342900" defTabSz="457200">
              <a:buFont typeface="Wingdings" panose="05000000000000000000" pitchFamily="2" charset="2"/>
              <a:buChar char="l"/>
              <a:defRPr/>
            </a:pPr>
            <a:r>
              <a:rPr lang="ja-JP" altLang="en-US" sz="3200" dirty="0">
                <a:solidFill>
                  <a:prstClr val="black"/>
                </a:solidFill>
              </a:rPr>
              <a:t>すでに述べたように、一番最初の初期投資の時期を考慮しない限界費用曲線は、右肩上がりの線で近似的に表現できる。平均費用曲線は</a:t>
            </a:r>
            <a:r>
              <a:rPr lang="en-US" altLang="ja-JP" sz="3200" dirty="0">
                <a:solidFill>
                  <a:prstClr val="black"/>
                </a:solidFill>
              </a:rPr>
              <a:t>U</a:t>
            </a:r>
            <a:r>
              <a:rPr lang="ja-JP" altLang="en-US" sz="3200" dirty="0">
                <a:solidFill>
                  <a:prstClr val="black"/>
                </a:solidFill>
              </a:rPr>
              <a:t>字型。以上のことをグラフで描くと次のようになる。</a:t>
            </a:r>
          </a:p>
          <a:p>
            <a:pPr marL="342900" lvl="0" indent="-342900" defTabSz="457200">
              <a:buFont typeface="Wingdings" panose="05000000000000000000" pitchFamily="2" charset="2"/>
              <a:buChar char="l"/>
              <a:defRPr/>
            </a:pP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003542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65512" y="1002434"/>
            <a:ext cx="11520134" cy="5230167"/>
          </a:xfrm>
          <a:prstGeom prst="rect">
            <a:avLst/>
          </a:prstGeom>
          <a:noFill/>
        </p:spPr>
        <p:txBody>
          <a:bodyPr wrap="square" rtlCol="0">
            <a:noAutofit/>
          </a:bodyPr>
          <a:lstStyle/>
          <a:p>
            <a:pPr lvl="0" defTabSz="457200">
              <a:defRPr/>
            </a:pPr>
            <a:endParaRPr lang="ja-JP" altLang="en-US" sz="2400" dirty="0">
              <a:solidFill>
                <a:prstClr val="black"/>
              </a:solidFill>
              <a:latin typeface="Bookman Old Style" panose="02050604050505020204"/>
              <a:ea typeface="HG明朝E" panose="02020909000000000000" pitchFamily="17" charset="-128"/>
            </a:endParaRPr>
          </a:p>
          <a:p>
            <a:pPr lvl="0" defTabSz="457200">
              <a:defRPr/>
            </a:pP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cxnSp>
        <p:nvCxnSpPr>
          <p:cNvPr id="8" name="直線矢印コネクタ 7">
            <a:extLst>
              <a:ext uri="{FF2B5EF4-FFF2-40B4-BE49-F238E27FC236}">
                <a16:creationId xmlns:a16="http://schemas.microsoft.com/office/drawing/2014/main" id="{BAECB8FB-9857-4775-A7B7-1D7021E794D6}"/>
              </a:ext>
            </a:extLst>
          </p:cNvPr>
          <p:cNvCxnSpPr>
            <a:cxnSpLocks/>
          </p:cNvCxnSpPr>
          <p:nvPr/>
        </p:nvCxnSpPr>
        <p:spPr>
          <a:xfrm flipV="1">
            <a:off x="914400" y="1662545"/>
            <a:ext cx="0" cy="41397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A1C7866D-0371-4051-8A9A-B7DED2F62933}"/>
              </a:ext>
            </a:extLst>
          </p:cNvPr>
          <p:cNvCxnSpPr/>
          <p:nvPr/>
        </p:nvCxnSpPr>
        <p:spPr>
          <a:xfrm>
            <a:off x="914400" y="5802284"/>
            <a:ext cx="5478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817CC423-99C8-44A5-9784-695430904BD7}"/>
              </a:ext>
            </a:extLst>
          </p:cNvPr>
          <p:cNvSpPr txBox="1"/>
          <p:nvPr/>
        </p:nvSpPr>
        <p:spPr>
          <a:xfrm>
            <a:off x="6600305" y="5617618"/>
            <a:ext cx="1230280" cy="369332"/>
          </a:xfrm>
          <a:prstGeom prst="rect">
            <a:avLst/>
          </a:prstGeom>
          <a:noFill/>
        </p:spPr>
        <p:txBody>
          <a:bodyPr wrap="square" rtlCol="0">
            <a:spAutoFit/>
          </a:bodyPr>
          <a:lstStyle/>
          <a:p>
            <a:r>
              <a:rPr kumimoji="1" lang="ja-JP" altLang="en-US" dirty="0"/>
              <a:t>生産量</a:t>
            </a:r>
          </a:p>
        </p:txBody>
      </p:sp>
      <p:sp>
        <p:nvSpPr>
          <p:cNvPr id="12" name="テキスト ボックス 11">
            <a:extLst>
              <a:ext uri="{FF2B5EF4-FFF2-40B4-BE49-F238E27FC236}">
                <a16:creationId xmlns:a16="http://schemas.microsoft.com/office/drawing/2014/main" id="{E8F56705-29D3-4FFD-8369-8A5E47B5C1A8}"/>
              </a:ext>
            </a:extLst>
          </p:cNvPr>
          <p:cNvSpPr txBox="1"/>
          <p:nvPr/>
        </p:nvSpPr>
        <p:spPr>
          <a:xfrm>
            <a:off x="465512" y="1212208"/>
            <a:ext cx="2601883" cy="369332"/>
          </a:xfrm>
          <a:prstGeom prst="rect">
            <a:avLst/>
          </a:prstGeom>
          <a:noFill/>
        </p:spPr>
        <p:txBody>
          <a:bodyPr wrap="square" rtlCol="0">
            <a:spAutoFit/>
          </a:bodyPr>
          <a:lstStyle/>
          <a:p>
            <a:r>
              <a:rPr kumimoji="1" lang="ja-JP" altLang="en-US" dirty="0"/>
              <a:t>平均費用、限界費用</a:t>
            </a:r>
          </a:p>
        </p:txBody>
      </p:sp>
      <p:sp>
        <p:nvSpPr>
          <p:cNvPr id="20" name="フリーフォーム: 図形 19">
            <a:extLst>
              <a:ext uri="{FF2B5EF4-FFF2-40B4-BE49-F238E27FC236}">
                <a16:creationId xmlns:a16="http://schemas.microsoft.com/office/drawing/2014/main" id="{DF48E3E4-830A-4BBA-8102-5742608AECC5}"/>
              </a:ext>
            </a:extLst>
          </p:cNvPr>
          <p:cNvSpPr/>
          <p:nvPr/>
        </p:nvSpPr>
        <p:spPr>
          <a:xfrm>
            <a:off x="1911927" y="2377440"/>
            <a:ext cx="3557844" cy="1953581"/>
          </a:xfrm>
          <a:custGeom>
            <a:avLst/>
            <a:gdLst>
              <a:gd name="connsiteX0" fmla="*/ 0 w 2892829"/>
              <a:gd name="connsiteY0" fmla="*/ 0 h 1953581"/>
              <a:gd name="connsiteX1" fmla="*/ 1221971 w 2892829"/>
              <a:gd name="connsiteY1" fmla="*/ 1953491 h 1953581"/>
              <a:gd name="connsiteX2" fmla="*/ 2892829 w 2892829"/>
              <a:gd name="connsiteY2" fmla="*/ 83127 h 1953581"/>
            </a:gdLst>
            <a:ahLst/>
            <a:cxnLst>
              <a:cxn ang="0">
                <a:pos x="connsiteX0" y="connsiteY0"/>
              </a:cxn>
              <a:cxn ang="0">
                <a:pos x="connsiteX1" y="connsiteY1"/>
              </a:cxn>
              <a:cxn ang="0">
                <a:pos x="connsiteX2" y="connsiteY2"/>
              </a:cxn>
            </a:cxnLst>
            <a:rect l="l" t="t" r="r" b="b"/>
            <a:pathLst>
              <a:path w="2892829" h="1953581">
                <a:moveTo>
                  <a:pt x="0" y="0"/>
                </a:moveTo>
                <a:cubicBezTo>
                  <a:pt x="369916" y="969818"/>
                  <a:pt x="739833" y="1939637"/>
                  <a:pt x="1221971" y="1953491"/>
                </a:cubicBezTo>
                <a:cubicBezTo>
                  <a:pt x="1704109" y="1967345"/>
                  <a:pt x="2619895" y="382385"/>
                  <a:pt x="2892829" y="831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コネクタ: 曲線 21">
            <a:extLst>
              <a:ext uri="{FF2B5EF4-FFF2-40B4-BE49-F238E27FC236}">
                <a16:creationId xmlns:a16="http://schemas.microsoft.com/office/drawing/2014/main" id="{686B735E-EC0C-4CDB-84F1-5B6AFE40F079}"/>
              </a:ext>
            </a:extLst>
          </p:cNvPr>
          <p:cNvCxnSpPr/>
          <p:nvPr/>
        </p:nvCxnSpPr>
        <p:spPr>
          <a:xfrm rot="16200000" flipV="1">
            <a:off x="5469771" y="2598680"/>
            <a:ext cx="340822" cy="34082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564EF117-33F0-4B99-9578-8A751BABB3E0}"/>
              </a:ext>
            </a:extLst>
          </p:cNvPr>
          <p:cNvSpPr txBox="1"/>
          <p:nvPr/>
        </p:nvSpPr>
        <p:spPr>
          <a:xfrm>
            <a:off x="5777113" y="2910980"/>
            <a:ext cx="1642805" cy="369332"/>
          </a:xfrm>
          <a:prstGeom prst="rect">
            <a:avLst/>
          </a:prstGeom>
          <a:noFill/>
        </p:spPr>
        <p:txBody>
          <a:bodyPr wrap="square" rtlCol="0">
            <a:spAutoFit/>
          </a:bodyPr>
          <a:lstStyle/>
          <a:p>
            <a:r>
              <a:rPr kumimoji="1" lang="ja-JP" altLang="en-US" dirty="0"/>
              <a:t>平均費用曲線</a:t>
            </a:r>
          </a:p>
        </p:txBody>
      </p:sp>
      <p:cxnSp>
        <p:nvCxnSpPr>
          <p:cNvPr id="25" name="直線コネクタ 24">
            <a:extLst>
              <a:ext uri="{FF2B5EF4-FFF2-40B4-BE49-F238E27FC236}">
                <a16:creationId xmlns:a16="http://schemas.microsoft.com/office/drawing/2014/main" id="{418A37ED-3286-4C41-A2D0-99EB71242F7A}"/>
              </a:ext>
            </a:extLst>
          </p:cNvPr>
          <p:cNvCxnSpPr/>
          <p:nvPr/>
        </p:nvCxnSpPr>
        <p:spPr>
          <a:xfrm flipV="1">
            <a:off x="2457974" y="3070371"/>
            <a:ext cx="2122415" cy="22566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コネクタ: 曲線 26">
            <a:extLst>
              <a:ext uri="{FF2B5EF4-FFF2-40B4-BE49-F238E27FC236}">
                <a16:creationId xmlns:a16="http://schemas.microsoft.com/office/drawing/2014/main" id="{4D994C18-D2A8-4B0E-81E4-6920B7FCFC96}"/>
              </a:ext>
            </a:extLst>
          </p:cNvPr>
          <p:cNvCxnSpPr/>
          <p:nvPr/>
        </p:nvCxnSpPr>
        <p:spPr>
          <a:xfrm>
            <a:off x="2025712" y="4932512"/>
            <a:ext cx="432262" cy="18288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BB0B7597-26B0-4EFF-AC0C-97C448D1BA37}"/>
              </a:ext>
            </a:extLst>
          </p:cNvPr>
          <p:cNvSpPr txBox="1"/>
          <p:nvPr/>
        </p:nvSpPr>
        <p:spPr>
          <a:xfrm>
            <a:off x="1197033" y="4454739"/>
            <a:ext cx="889459" cy="646331"/>
          </a:xfrm>
          <a:prstGeom prst="rect">
            <a:avLst/>
          </a:prstGeom>
          <a:noFill/>
        </p:spPr>
        <p:txBody>
          <a:bodyPr wrap="square" rtlCol="0">
            <a:spAutoFit/>
          </a:bodyPr>
          <a:lstStyle/>
          <a:p>
            <a:r>
              <a:rPr kumimoji="1" lang="ja-JP" altLang="en-US" dirty="0"/>
              <a:t>限界費用曲線</a:t>
            </a:r>
          </a:p>
        </p:txBody>
      </p:sp>
      <p:sp>
        <p:nvSpPr>
          <p:cNvPr id="5" name="テキスト ボックス 4">
            <a:extLst>
              <a:ext uri="{FF2B5EF4-FFF2-40B4-BE49-F238E27FC236}">
                <a16:creationId xmlns:a16="http://schemas.microsoft.com/office/drawing/2014/main" id="{666294E1-B353-4CAC-9F9F-9DC05193C7A6}"/>
              </a:ext>
            </a:extLst>
          </p:cNvPr>
          <p:cNvSpPr txBox="1"/>
          <p:nvPr/>
        </p:nvSpPr>
        <p:spPr>
          <a:xfrm>
            <a:off x="3998953" y="4694288"/>
            <a:ext cx="1903611" cy="923330"/>
          </a:xfrm>
          <a:prstGeom prst="rect">
            <a:avLst/>
          </a:prstGeom>
          <a:noFill/>
        </p:spPr>
        <p:txBody>
          <a:bodyPr wrap="square" rtlCol="0">
            <a:spAutoFit/>
          </a:bodyPr>
          <a:lstStyle/>
          <a:p>
            <a:r>
              <a:rPr kumimoji="1" lang="ja-JP" altLang="en-US" dirty="0"/>
              <a:t>平均費用曲線の最低点を限界費用曲線は通る。</a:t>
            </a:r>
          </a:p>
        </p:txBody>
      </p:sp>
      <p:cxnSp>
        <p:nvCxnSpPr>
          <p:cNvPr id="7" name="コネクタ: 曲線 6">
            <a:extLst>
              <a:ext uri="{FF2B5EF4-FFF2-40B4-BE49-F238E27FC236}">
                <a16:creationId xmlns:a16="http://schemas.microsoft.com/office/drawing/2014/main" id="{704FDA33-7EA6-4585-BC34-084351DE251F}"/>
              </a:ext>
            </a:extLst>
          </p:cNvPr>
          <p:cNvCxnSpPr/>
          <p:nvPr/>
        </p:nvCxnSpPr>
        <p:spPr>
          <a:xfrm rot="16200000" flipV="1">
            <a:off x="3435698" y="4389747"/>
            <a:ext cx="410554" cy="36576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0885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mc:AlternateContent xmlns:mc="http://schemas.openxmlformats.org/markup-compatibility/2006" xmlns:a14="http://schemas.microsoft.com/office/drawing/2010/main">
        <mc:Choice Requires="a14">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en-US" altLang="ja-JP" sz="3200" dirty="0">
                    <a:solidFill>
                      <a:prstClr val="black"/>
                    </a:solidFill>
                  </a:rPr>
                  <a:t>〔</a:t>
                </a:r>
                <a:r>
                  <a:rPr lang="ja-JP" altLang="en-US" sz="3200" dirty="0">
                    <a:solidFill>
                      <a:prstClr val="black"/>
                    </a:solidFill>
                  </a:rPr>
                  <a:t>用語の解説</a:t>
                </a:r>
                <a:r>
                  <a:rPr lang="en-US" altLang="ja-JP" sz="3200" dirty="0">
                    <a:solidFill>
                      <a:prstClr val="black"/>
                    </a:solidFill>
                  </a:rPr>
                  <a:t>〕q</a:t>
                </a:r>
                <a:r>
                  <a:rPr lang="ja-JP" altLang="en-US" sz="3200" dirty="0">
                    <a:solidFill>
                      <a:prstClr val="black"/>
                    </a:solidFill>
                  </a:rPr>
                  <a:t>は生産量や販売数量を表す。</a:t>
                </a:r>
                <a:endParaRPr lang="en-US" altLang="ja-JP" sz="3200" dirty="0">
                  <a:solidFill>
                    <a:prstClr val="black"/>
                  </a:solidFill>
                </a:endParaRPr>
              </a:p>
              <a:p>
                <a:pPr lvl="0" defTabSz="457200">
                  <a:defRPr/>
                </a:pPr>
                <a:endParaRPr lang="ja-JP" altLang="en-US" sz="3200" dirty="0">
                  <a:solidFill>
                    <a:prstClr val="black"/>
                  </a:solidFill>
                </a:endParaRPr>
              </a:p>
              <a:p>
                <a:pPr marL="342900" lvl="0" indent="-342900" defTabSz="457200">
                  <a:buFont typeface="Wingdings" panose="05000000000000000000" pitchFamily="2" charset="2"/>
                  <a:buChar char="l"/>
                  <a:defRPr/>
                </a:pPr>
                <a:r>
                  <a:rPr lang="ja-JP" altLang="en-US" sz="3200" dirty="0">
                    <a:solidFill>
                      <a:prstClr val="black"/>
                    </a:solidFill>
                  </a:rPr>
                  <a:t>限界費用（</a:t>
                </a:r>
                <a:r>
                  <a:rPr lang="en-US" altLang="ja-JP" sz="3200" dirty="0">
                    <a:solidFill>
                      <a:prstClr val="black"/>
                    </a:solidFill>
                  </a:rPr>
                  <a:t>marginal cost</a:t>
                </a:r>
                <a:r>
                  <a:rPr lang="ja-JP" altLang="en-US" sz="3200" dirty="0">
                    <a:solidFill>
                      <a:prstClr val="black"/>
                    </a:solidFill>
                  </a:rPr>
                  <a:t>）＝総費用（</a:t>
                </a:r>
                <a:r>
                  <a:rPr lang="en-US" altLang="ja-JP" sz="3200" dirty="0">
                    <a:solidFill>
                      <a:prstClr val="black"/>
                    </a:solidFill>
                  </a:rPr>
                  <a:t>total cost</a:t>
                </a:r>
                <a:r>
                  <a:rPr lang="ja-JP" altLang="en-US" sz="3200" dirty="0">
                    <a:solidFill>
                      <a:prstClr val="black"/>
                    </a:solidFill>
                  </a:rPr>
                  <a:t>）を微分したもの。すなわち、近似的に差分で表せば、</a:t>
                </a:r>
                <a:endParaRPr lang="en-US" altLang="ja-JP" sz="3200" dirty="0">
                  <a:solidFill>
                    <a:prstClr val="black"/>
                  </a:solidFill>
                </a:endParaRPr>
              </a:p>
              <a:p>
                <a:pPr marL="342900" lvl="0" indent="-342900" defTabSz="457200">
                  <a:buFont typeface="Wingdings" panose="05000000000000000000" pitchFamily="2" charset="2"/>
                  <a:buChar char="l"/>
                  <a:defRPr/>
                </a:pPr>
                <a14:m>
                  <m:oMath xmlns:m="http://schemas.openxmlformats.org/officeDocument/2006/math">
                    <m:r>
                      <a:rPr lang="en-US" altLang="ja-JP" sz="3200" b="0" i="1" smtClean="0">
                        <a:solidFill>
                          <a:prstClr val="black"/>
                        </a:solidFill>
                        <a:latin typeface="Cambria Math" panose="02040503050406030204" pitchFamily="18" charset="0"/>
                      </a:rPr>
                      <m:t>𝑀𝐶</m:t>
                    </m:r>
                    <m:r>
                      <a:rPr lang="en-US" altLang="ja-JP" sz="3200" b="0" i="1" smtClean="0">
                        <a:solidFill>
                          <a:prstClr val="black"/>
                        </a:solidFill>
                        <a:latin typeface="Cambria Math" panose="02040503050406030204" pitchFamily="18" charset="0"/>
                      </a:rPr>
                      <m:t>=</m:t>
                    </m:r>
                    <m:f>
                      <m:fPr>
                        <m:ctrlPr>
                          <a:rPr lang="en-US" altLang="ja-JP" sz="3200" b="0" i="1" smtClean="0">
                            <a:solidFill>
                              <a:prstClr val="black"/>
                            </a:solidFill>
                            <a:latin typeface="Cambria Math" panose="02040503050406030204" pitchFamily="18" charset="0"/>
                          </a:rPr>
                        </m:ctrlPr>
                      </m:fPr>
                      <m:num>
                        <m:r>
                          <a:rPr lang="en-US" altLang="ja-JP" sz="3200" b="0" i="1" smtClean="0">
                            <a:solidFill>
                              <a:prstClr val="black"/>
                            </a:solidFill>
                            <a:latin typeface="Cambria Math" panose="02040503050406030204" pitchFamily="18" charset="0"/>
                            <a:ea typeface="Cambria Math" panose="02040503050406030204" pitchFamily="18" charset="0"/>
                          </a:rPr>
                          <m:t>∆</m:t>
                        </m:r>
                        <m:r>
                          <a:rPr lang="en-US" altLang="ja-JP" sz="3200" b="0" i="1" smtClean="0">
                            <a:solidFill>
                              <a:prstClr val="black"/>
                            </a:solidFill>
                            <a:latin typeface="Cambria Math" panose="02040503050406030204" pitchFamily="18" charset="0"/>
                            <a:ea typeface="Cambria Math" panose="02040503050406030204" pitchFamily="18" charset="0"/>
                          </a:rPr>
                          <m:t>𝑇𝐶</m:t>
                        </m:r>
                      </m:num>
                      <m:den>
                        <m:r>
                          <a:rPr lang="en-US" altLang="ja-JP" sz="3200" b="0" i="1" smtClean="0">
                            <a:solidFill>
                              <a:prstClr val="black"/>
                            </a:solidFill>
                            <a:latin typeface="Cambria Math" panose="02040503050406030204" pitchFamily="18" charset="0"/>
                            <a:ea typeface="Cambria Math" panose="02040503050406030204" pitchFamily="18" charset="0"/>
                          </a:rPr>
                          <m:t>∆</m:t>
                        </m:r>
                        <m:r>
                          <a:rPr lang="en-US" altLang="ja-JP" sz="3200" b="0" i="1" smtClean="0">
                            <a:solidFill>
                              <a:prstClr val="black"/>
                            </a:solidFill>
                            <a:latin typeface="Cambria Math" panose="02040503050406030204" pitchFamily="18" charset="0"/>
                            <a:ea typeface="Cambria Math" panose="02040503050406030204" pitchFamily="18" charset="0"/>
                          </a:rPr>
                          <m:t>𝑞</m:t>
                        </m:r>
                      </m:den>
                    </m:f>
                    <m:r>
                      <a:rPr lang="ja-JP" altLang="en-US" sz="3200" i="1">
                        <a:solidFill>
                          <a:prstClr val="black"/>
                        </a:solidFill>
                        <a:latin typeface="Cambria Math" panose="02040503050406030204" pitchFamily="18" charset="0"/>
                      </a:rPr>
                      <m:t>　</m:t>
                    </m:r>
                  </m:oMath>
                </a14:m>
                <a:r>
                  <a:rPr lang="en-US" altLang="ja-JP" sz="3200" dirty="0">
                    <a:solidFill>
                      <a:prstClr val="black"/>
                    </a:solidFill>
                  </a:rPr>
                  <a:t>※</a:t>
                </a:r>
                <a:r>
                  <a:rPr lang="ja-JP" altLang="en-US" sz="3200" dirty="0">
                    <a:solidFill>
                      <a:prstClr val="black"/>
                    </a:solidFill>
                  </a:rPr>
                  <a:t>⊿は変化分を表す。</a:t>
                </a:r>
                <a:endParaRPr lang="en-US" altLang="ja-JP" sz="3200" dirty="0">
                  <a:solidFill>
                    <a:prstClr val="black"/>
                  </a:solidFill>
                </a:endParaRPr>
              </a:p>
              <a:p>
                <a:pPr marL="342900" lvl="0" indent="-342900" defTabSz="457200">
                  <a:buFont typeface="Wingdings" panose="05000000000000000000" pitchFamily="2" charset="2"/>
                  <a:buChar char="l"/>
                  <a:defRPr/>
                </a:pPr>
                <a:r>
                  <a:rPr lang="ja-JP" altLang="en-US" sz="3200" dirty="0">
                    <a:solidFill>
                      <a:prstClr val="black"/>
                    </a:solidFill>
                  </a:rPr>
                  <a:t>平均費用＝総費用</a:t>
                </a:r>
                <a:r>
                  <a:rPr lang="en-US" altLang="ja-JP" sz="3200" dirty="0">
                    <a:solidFill>
                      <a:prstClr val="black"/>
                    </a:solidFill>
                  </a:rPr>
                  <a:t>÷q</a:t>
                </a:r>
              </a:p>
              <a:p>
                <a:pPr marL="342900" lvl="0" indent="-342900" defTabSz="457200">
                  <a:buFont typeface="Wingdings" panose="05000000000000000000" pitchFamily="2" charset="2"/>
                  <a:buChar char="l"/>
                  <a:defRPr/>
                </a:pPr>
                <a:r>
                  <a:rPr lang="ja-JP" altLang="en-US" sz="3200" dirty="0">
                    <a:solidFill>
                      <a:prstClr val="black"/>
                    </a:solidFill>
                  </a:rPr>
                  <a:t>総費用＝平均費用</a:t>
                </a:r>
                <a:r>
                  <a:rPr lang="en-US" altLang="ja-JP" sz="3200" dirty="0">
                    <a:solidFill>
                      <a:prstClr val="black"/>
                    </a:solidFill>
                  </a:rPr>
                  <a:t>×q</a:t>
                </a:r>
              </a:p>
              <a:p>
                <a:pPr marL="342900" lvl="0" indent="-342900" defTabSz="457200">
                  <a:buFont typeface="Wingdings" panose="05000000000000000000" pitchFamily="2" charset="2"/>
                  <a:buChar char="l"/>
                  <a:defRPr/>
                </a:pPr>
                <a:r>
                  <a:rPr lang="ja-JP" altLang="en-US" sz="3200" dirty="0">
                    <a:solidFill>
                      <a:prstClr val="black"/>
                    </a:solidFill>
                  </a:rPr>
                  <a:t>完全競争市場では、企業にとって価格は所与。</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431074" y="894303"/>
                <a:ext cx="11520134" cy="5230167"/>
              </a:xfrm>
              <a:prstGeom prst="rect">
                <a:avLst/>
              </a:prstGeom>
              <a:blipFill>
                <a:blip r:embed="rId2"/>
                <a:stretch>
                  <a:fillRect l="-1376" t="-198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65512" y="1093984"/>
            <a:ext cx="11520134" cy="5176886"/>
          </a:xfrm>
          <a:prstGeom prst="rect">
            <a:avLst/>
          </a:prstGeom>
          <a:noFill/>
        </p:spPr>
        <p:txBody>
          <a:bodyPr wrap="square" rtlCol="0">
            <a:noAutofit/>
          </a:bodyPr>
          <a:lstStyle/>
          <a:p>
            <a:pPr lvl="0" defTabSz="457200">
              <a:defRPr/>
            </a:pPr>
            <a:endParaRPr lang="ja-JP" altLang="en-US" sz="2400" dirty="0">
              <a:solidFill>
                <a:prstClr val="black"/>
              </a:solidFill>
              <a:latin typeface="Bookman Old Style" panose="02050604050505020204"/>
              <a:ea typeface="HG明朝E" panose="02020909000000000000" pitchFamily="17" charset="-128"/>
            </a:endParaRPr>
          </a:p>
          <a:p>
            <a:pPr lvl="0" defTabSz="457200">
              <a:defRPr/>
            </a:pP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cxnSp>
        <p:nvCxnSpPr>
          <p:cNvPr id="8" name="直線矢印コネクタ 7">
            <a:extLst>
              <a:ext uri="{FF2B5EF4-FFF2-40B4-BE49-F238E27FC236}">
                <a16:creationId xmlns:a16="http://schemas.microsoft.com/office/drawing/2014/main" id="{BAECB8FB-9857-4775-A7B7-1D7021E794D6}"/>
              </a:ext>
            </a:extLst>
          </p:cNvPr>
          <p:cNvCxnSpPr>
            <a:cxnSpLocks/>
          </p:cNvCxnSpPr>
          <p:nvPr/>
        </p:nvCxnSpPr>
        <p:spPr>
          <a:xfrm flipV="1">
            <a:off x="914400" y="1662545"/>
            <a:ext cx="0" cy="41397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A1C7866D-0371-4051-8A9A-B7DED2F62933}"/>
              </a:ext>
            </a:extLst>
          </p:cNvPr>
          <p:cNvCxnSpPr/>
          <p:nvPr/>
        </p:nvCxnSpPr>
        <p:spPr>
          <a:xfrm>
            <a:off x="914400" y="5802284"/>
            <a:ext cx="5478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817CC423-99C8-44A5-9784-695430904BD7}"/>
              </a:ext>
            </a:extLst>
          </p:cNvPr>
          <p:cNvSpPr txBox="1"/>
          <p:nvPr/>
        </p:nvSpPr>
        <p:spPr>
          <a:xfrm>
            <a:off x="6600305" y="5617618"/>
            <a:ext cx="1230280" cy="369332"/>
          </a:xfrm>
          <a:prstGeom prst="rect">
            <a:avLst/>
          </a:prstGeom>
          <a:noFill/>
        </p:spPr>
        <p:txBody>
          <a:bodyPr wrap="square" rtlCol="0">
            <a:spAutoFit/>
          </a:bodyPr>
          <a:lstStyle/>
          <a:p>
            <a:r>
              <a:rPr kumimoji="1" lang="ja-JP" altLang="en-US" dirty="0"/>
              <a:t>生産量</a:t>
            </a:r>
          </a:p>
        </p:txBody>
      </p:sp>
      <p:sp>
        <p:nvSpPr>
          <p:cNvPr id="12" name="テキスト ボックス 11">
            <a:extLst>
              <a:ext uri="{FF2B5EF4-FFF2-40B4-BE49-F238E27FC236}">
                <a16:creationId xmlns:a16="http://schemas.microsoft.com/office/drawing/2014/main" id="{E8F56705-29D3-4FFD-8369-8A5E47B5C1A8}"/>
              </a:ext>
            </a:extLst>
          </p:cNvPr>
          <p:cNvSpPr txBox="1"/>
          <p:nvPr/>
        </p:nvSpPr>
        <p:spPr>
          <a:xfrm>
            <a:off x="465512" y="1212208"/>
            <a:ext cx="2601883" cy="369332"/>
          </a:xfrm>
          <a:prstGeom prst="rect">
            <a:avLst/>
          </a:prstGeom>
          <a:noFill/>
        </p:spPr>
        <p:txBody>
          <a:bodyPr wrap="square" rtlCol="0">
            <a:spAutoFit/>
          </a:bodyPr>
          <a:lstStyle/>
          <a:p>
            <a:r>
              <a:rPr kumimoji="1" lang="ja-JP" altLang="en-US" dirty="0"/>
              <a:t>平均費用、限界費用</a:t>
            </a:r>
          </a:p>
        </p:txBody>
      </p:sp>
      <p:sp>
        <p:nvSpPr>
          <p:cNvPr id="20" name="フリーフォーム: 図形 19">
            <a:extLst>
              <a:ext uri="{FF2B5EF4-FFF2-40B4-BE49-F238E27FC236}">
                <a16:creationId xmlns:a16="http://schemas.microsoft.com/office/drawing/2014/main" id="{DF48E3E4-830A-4BBA-8102-5742608AECC5}"/>
              </a:ext>
            </a:extLst>
          </p:cNvPr>
          <p:cNvSpPr/>
          <p:nvPr/>
        </p:nvSpPr>
        <p:spPr>
          <a:xfrm>
            <a:off x="1911927" y="2377440"/>
            <a:ext cx="3557844" cy="1953581"/>
          </a:xfrm>
          <a:custGeom>
            <a:avLst/>
            <a:gdLst>
              <a:gd name="connsiteX0" fmla="*/ 0 w 2892829"/>
              <a:gd name="connsiteY0" fmla="*/ 0 h 1953581"/>
              <a:gd name="connsiteX1" fmla="*/ 1221971 w 2892829"/>
              <a:gd name="connsiteY1" fmla="*/ 1953491 h 1953581"/>
              <a:gd name="connsiteX2" fmla="*/ 2892829 w 2892829"/>
              <a:gd name="connsiteY2" fmla="*/ 83127 h 1953581"/>
            </a:gdLst>
            <a:ahLst/>
            <a:cxnLst>
              <a:cxn ang="0">
                <a:pos x="connsiteX0" y="connsiteY0"/>
              </a:cxn>
              <a:cxn ang="0">
                <a:pos x="connsiteX1" y="connsiteY1"/>
              </a:cxn>
              <a:cxn ang="0">
                <a:pos x="connsiteX2" y="connsiteY2"/>
              </a:cxn>
            </a:cxnLst>
            <a:rect l="l" t="t" r="r" b="b"/>
            <a:pathLst>
              <a:path w="2892829" h="1953581">
                <a:moveTo>
                  <a:pt x="0" y="0"/>
                </a:moveTo>
                <a:cubicBezTo>
                  <a:pt x="369916" y="969818"/>
                  <a:pt x="739833" y="1939637"/>
                  <a:pt x="1221971" y="1953491"/>
                </a:cubicBezTo>
                <a:cubicBezTo>
                  <a:pt x="1704109" y="1967345"/>
                  <a:pt x="2619895" y="382385"/>
                  <a:pt x="2892829" y="831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コネクタ: 曲線 21">
            <a:extLst>
              <a:ext uri="{FF2B5EF4-FFF2-40B4-BE49-F238E27FC236}">
                <a16:creationId xmlns:a16="http://schemas.microsoft.com/office/drawing/2014/main" id="{686B735E-EC0C-4CDB-84F1-5B6AFE40F079}"/>
              </a:ext>
            </a:extLst>
          </p:cNvPr>
          <p:cNvCxnSpPr/>
          <p:nvPr/>
        </p:nvCxnSpPr>
        <p:spPr>
          <a:xfrm rot="16200000" flipV="1">
            <a:off x="5469771" y="2598680"/>
            <a:ext cx="340822" cy="34082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564EF117-33F0-4B99-9578-8A751BABB3E0}"/>
              </a:ext>
            </a:extLst>
          </p:cNvPr>
          <p:cNvSpPr txBox="1"/>
          <p:nvPr/>
        </p:nvSpPr>
        <p:spPr>
          <a:xfrm>
            <a:off x="5777113" y="2910980"/>
            <a:ext cx="1642805" cy="369332"/>
          </a:xfrm>
          <a:prstGeom prst="rect">
            <a:avLst/>
          </a:prstGeom>
          <a:noFill/>
        </p:spPr>
        <p:txBody>
          <a:bodyPr wrap="square" rtlCol="0">
            <a:spAutoFit/>
          </a:bodyPr>
          <a:lstStyle/>
          <a:p>
            <a:r>
              <a:rPr kumimoji="1" lang="ja-JP" altLang="en-US" dirty="0"/>
              <a:t>平均費用曲線</a:t>
            </a:r>
          </a:p>
        </p:txBody>
      </p:sp>
      <p:cxnSp>
        <p:nvCxnSpPr>
          <p:cNvPr id="25" name="直線コネクタ 24">
            <a:extLst>
              <a:ext uri="{FF2B5EF4-FFF2-40B4-BE49-F238E27FC236}">
                <a16:creationId xmlns:a16="http://schemas.microsoft.com/office/drawing/2014/main" id="{418A37ED-3286-4C41-A2D0-99EB71242F7A}"/>
              </a:ext>
            </a:extLst>
          </p:cNvPr>
          <p:cNvCxnSpPr/>
          <p:nvPr/>
        </p:nvCxnSpPr>
        <p:spPr>
          <a:xfrm flipV="1">
            <a:off x="1641762" y="1681696"/>
            <a:ext cx="2122415" cy="22566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コネクタ: 曲線 26">
            <a:extLst>
              <a:ext uri="{FF2B5EF4-FFF2-40B4-BE49-F238E27FC236}">
                <a16:creationId xmlns:a16="http://schemas.microsoft.com/office/drawing/2014/main" id="{4D994C18-D2A8-4B0E-81E4-6920B7FCFC96}"/>
              </a:ext>
            </a:extLst>
          </p:cNvPr>
          <p:cNvCxnSpPr>
            <a:cxnSpLocks/>
          </p:cNvCxnSpPr>
          <p:nvPr/>
        </p:nvCxnSpPr>
        <p:spPr>
          <a:xfrm rot="5400000" flipH="1" flipV="1">
            <a:off x="1427039" y="3929668"/>
            <a:ext cx="628954" cy="34082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BB0B7597-26B0-4EFF-AC0C-97C448D1BA37}"/>
              </a:ext>
            </a:extLst>
          </p:cNvPr>
          <p:cNvSpPr txBox="1"/>
          <p:nvPr/>
        </p:nvSpPr>
        <p:spPr>
          <a:xfrm>
            <a:off x="1197033" y="4454739"/>
            <a:ext cx="889459" cy="646331"/>
          </a:xfrm>
          <a:prstGeom prst="rect">
            <a:avLst/>
          </a:prstGeom>
          <a:noFill/>
        </p:spPr>
        <p:txBody>
          <a:bodyPr wrap="square" rtlCol="0">
            <a:spAutoFit/>
          </a:bodyPr>
          <a:lstStyle/>
          <a:p>
            <a:r>
              <a:rPr kumimoji="1" lang="ja-JP" altLang="en-US" dirty="0"/>
              <a:t>限界費用曲線</a:t>
            </a:r>
          </a:p>
        </p:txBody>
      </p:sp>
      <p:sp>
        <p:nvSpPr>
          <p:cNvPr id="9" name="テキスト ボックス 8">
            <a:extLst>
              <a:ext uri="{FF2B5EF4-FFF2-40B4-BE49-F238E27FC236}">
                <a16:creationId xmlns:a16="http://schemas.microsoft.com/office/drawing/2014/main" id="{599C2BE6-7A22-4BF5-9636-00139A044985}"/>
              </a:ext>
            </a:extLst>
          </p:cNvPr>
          <p:cNvSpPr txBox="1"/>
          <p:nvPr/>
        </p:nvSpPr>
        <p:spPr>
          <a:xfrm>
            <a:off x="7503472" y="1136446"/>
            <a:ext cx="3746545" cy="4832092"/>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200" dirty="0"/>
              <a:t>このような図はありえない。</a:t>
            </a:r>
          </a:p>
          <a:p>
            <a:pPr marL="285750" indent="-285750">
              <a:buFont typeface="Wingdings" panose="05000000000000000000" pitchFamily="2" charset="2"/>
              <a:buChar char="l"/>
            </a:pPr>
            <a:r>
              <a:rPr lang="ja-JP" altLang="en-US" sz="2200" dirty="0"/>
              <a:t>赤色の部分では、限界費用＞平均総費用。</a:t>
            </a:r>
          </a:p>
          <a:p>
            <a:pPr marL="285750" indent="-285750">
              <a:buFont typeface="Wingdings" panose="05000000000000000000" pitchFamily="2" charset="2"/>
              <a:buChar char="l"/>
            </a:pPr>
            <a:r>
              <a:rPr lang="ja-JP" altLang="en-US" sz="2200" dirty="0"/>
              <a:t>つまり、追加的に生産量を微細に増やしたときの費用（限界費用）が平均総費用より大きいのだから、これまでの説明によると、新しい平均総費用は減少せずに増えていなければならない。</a:t>
            </a:r>
          </a:p>
          <a:p>
            <a:pPr marL="285750" indent="-285750">
              <a:buFont typeface="Wingdings" panose="05000000000000000000" pitchFamily="2" charset="2"/>
              <a:buChar char="l"/>
            </a:pPr>
            <a:r>
              <a:rPr lang="ja-JP" altLang="en-US" sz="2200" dirty="0"/>
              <a:t>この図はそれと矛盾している。</a:t>
            </a:r>
            <a:endParaRPr kumimoji="1" lang="ja-JP" altLang="en-US" sz="2200" dirty="0"/>
          </a:p>
        </p:txBody>
      </p:sp>
      <p:sp>
        <p:nvSpPr>
          <p:cNvPr id="13" name="楕円 12">
            <a:extLst>
              <a:ext uri="{FF2B5EF4-FFF2-40B4-BE49-F238E27FC236}">
                <a16:creationId xmlns:a16="http://schemas.microsoft.com/office/drawing/2014/main" id="{FF72D275-43AD-40C2-93C2-9320E3A6B95D}"/>
              </a:ext>
            </a:extLst>
          </p:cNvPr>
          <p:cNvSpPr/>
          <p:nvPr/>
        </p:nvSpPr>
        <p:spPr>
          <a:xfrm>
            <a:off x="2182092" y="2939502"/>
            <a:ext cx="1508749" cy="15865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53483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287383" y="894303"/>
            <a:ext cx="11663825"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実際の数値例で、これまでの話を確認してみよう。以下は</a:t>
            </a:r>
            <a:r>
              <a:rPr lang="en-US" altLang="ja-JP" sz="3200" dirty="0">
                <a:solidFill>
                  <a:prstClr val="black"/>
                </a:solidFill>
              </a:rPr>
              <a:t>『</a:t>
            </a:r>
            <a:r>
              <a:rPr lang="ja-JP" altLang="en-US" sz="3200" dirty="0">
                <a:solidFill>
                  <a:prstClr val="black"/>
                </a:solidFill>
              </a:rPr>
              <a:t>マンキュー経済学</a:t>
            </a:r>
            <a:r>
              <a:rPr lang="en-US" altLang="ja-JP" sz="3200" dirty="0">
                <a:solidFill>
                  <a:prstClr val="black"/>
                </a:solidFill>
              </a:rPr>
              <a:t>』</a:t>
            </a:r>
            <a:r>
              <a:rPr lang="ja-JP" altLang="en-US" sz="3200" dirty="0">
                <a:solidFill>
                  <a:prstClr val="black"/>
                </a:solidFill>
              </a:rPr>
              <a:t>（ミクロ編）、オンラインのスライド資料の数値を使ったもの。</a:t>
            </a:r>
            <a:r>
              <a:rPr lang="en-US" altLang="ja-JP" sz="3200" dirty="0">
                <a:solidFill>
                  <a:prstClr val="black"/>
                </a:solidFill>
              </a:rPr>
              <a:t>http://cocolog-yoshi.cocolog-nifty.com/blog/2006/09/post_903f.html</a:t>
            </a: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01176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78823" y="813916"/>
            <a:ext cx="11663825" cy="5230167"/>
          </a:xfrm>
          <a:prstGeom prst="rect">
            <a:avLst/>
          </a:prstGeom>
          <a:noFill/>
        </p:spPr>
        <p:txBody>
          <a:bodyPr wrap="square" rtlCol="0">
            <a:noAutofit/>
          </a:bodyPr>
          <a:lstStyle/>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pic>
        <p:nvPicPr>
          <p:cNvPr id="5" name="図 4">
            <a:extLst>
              <a:ext uri="{FF2B5EF4-FFF2-40B4-BE49-F238E27FC236}">
                <a16:creationId xmlns:a16="http://schemas.microsoft.com/office/drawing/2014/main" id="{8378A071-7639-4514-BC99-98ECC0BF6B81}"/>
              </a:ext>
            </a:extLst>
          </p:cNvPr>
          <p:cNvPicPr>
            <a:picLocks noChangeAspect="1"/>
          </p:cNvPicPr>
          <p:nvPr/>
        </p:nvPicPr>
        <p:blipFill>
          <a:blip r:embed="rId2"/>
          <a:stretch>
            <a:fillRect/>
          </a:stretch>
        </p:blipFill>
        <p:spPr>
          <a:xfrm>
            <a:off x="513806" y="873923"/>
            <a:ext cx="6525986" cy="5763986"/>
          </a:xfrm>
          <a:prstGeom prst="rect">
            <a:avLst/>
          </a:prstGeom>
        </p:spPr>
      </p:pic>
      <p:sp>
        <p:nvSpPr>
          <p:cNvPr id="6" name="テキスト ボックス 5">
            <a:extLst>
              <a:ext uri="{FF2B5EF4-FFF2-40B4-BE49-F238E27FC236}">
                <a16:creationId xmlns:a16="http://schemas.microsoft.com/office/drawing/2014/main" id="{1C2AEFE2-587F-44B3-BF71-108C972D8E10}"/>
              </a:ext>
            </a:extLst>
          </p:cNvPr>
          <p:cNvSpPr txBox="1"/>
          <p:nvPr/>
        </p:nvSpPr>
        <p:spPr>
          <a:xfrm>
            <a:off x="7439891" y="1105593"/>
            <a:ext cx="3871237" cy="5016758"/>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t>これは、あるベーグル店の費用表。</a:t>
            </a:r>
          </a:p>
          <a:p>
            <a:pPr marL="285750" indent="-285750">
              <a:buFont typeface="Wingdings" panose="05000000000000000000" pitchFamily="2" charset="2"/>
              <a:buChar char="l"/>
            </a:pPr>
            <a:r>
              <a:rPr kumimoji="1" lang="ja-JP" altLang="en-US" sz="2000" dirty="0"/>
              <a:t>固定費用は最初に必要な車両代や機械の費用で、導入後はずっと使えるので一定額。</a:t>
            </a:r>
          </a:p>
          <a:p>
            <a:pPr marL="285750" indent="-285750">
              <a:buFont typeface="Wingdings" panose="05000000000000000000" pitchFamily="2" charset="2"/>
              <a:buChar char="l"/>
            </a:pPr>
            <a:r>
              <a:rPr lang="ja-JP" altLang="en-US" sz="2000" dirty="0"/>
              <a:t>可変費用は販売量（生産量）によって最初は減る（熟練などによる）が、収穫逓減の法則から、途中から逓増する。</a:t>
            </a:r>
          </a:p>
          <a:p>
            <a:pPr marL="285750" indent="-285750">
              <a:buFont typeface="Wingdings" panose="05000000000000000000" pitchFamily="2" charset="2"/>
              <a:buChar char="l"/>
            </a:pPr>
            <a:r>
              <a:rPr lang="ja-JP" altLang="en-US" sz="2000" dirty="0"/>
              <a:t>最右列の限界費用が、途中から右肩上がりに増加しているのがポイント。</a:t>
            </a:r>
          </a:p>
          <a:p>
            <a:pPr marL="285750" indent="-285750">
              <a:buFont typeface="Wingdings" panose="05000000000000000000" pitchFamily="2" charset="2"/>
              <a:buChar char="l"/>
            </a:pPr>
            <a:r>
              <a:rPr lang="ja-JP" altLang="en-US" sz="2000" dirty="0"/>
              <a:t>平均総費用とは、平均費用のこと。最初は低下して、だんだん増加している。つまり</a:t>
            </a:r>
            <a:r>
              <a:rPr lang="en-US" altLang="ja-JP" sz="2000" dirty="0"/>
              <a:t>U</a:t>
            </a:r>
            <a:r>
              <a:rPr lang="ja-JP" altLang="en-US" sz="2000" dirty="0"/>
              <a:t>字型。</a:t>
            </a:r>
            <a:endParaRPr kumimoji="1" lang="ja-JP" altLang="en-US" dirty="0"/>
          </a:p>
        </p:txBody>
      </p:sp>
    </p:spTree>
    <p:extLst>
      <p:ext uri="{BB962C8B-B14F-4D97-AF65-F5344CB8AC3E}">
        <p14:creationId xmlns:p14="http://schemas.microsoft.com/office/powerpoint/2010/main" val="374960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287383" y="894303"/>
            <a:ext cx="11663825"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平均費用と限界費用の関係をグラフにすると、下のようになる。</a:t>
            </a:r>
            <a:endParaRPr lang="en-US" altLang="ja-JP" sz="3200" dirty="0">
              <a:solidFill>
                <a:prstClr val="black"/>
              </a:solidFill>
            </a:endParaRP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pic>
        <p:nvPicPr>
          <p:cNvPr id="5" name="図 4">
            <a:extLst>
              <a:ext uri="{FF2B5EF4-FFF2-40B4-BE49-F238E27FC236}">
                <a16:creationId xmlns:a16="http://schemas.microsoft.com/office/drawing/2014/main" id="{21F0AA9F-CB66-46FE-99A8-972204B03D75}"/>
              </a:ext>
            </a:extLst>
          </p:cNvPr>
          <p:cNvPicPr>
            <a:picLocks noChangeAspect="1"/>
          </p:cNvPicPr>
          <p:nvPr/>
        </p:nvPicPr>
        <p:blipFill>
          <a:blip r:embed="rId2"/>
          <a:stretch>
            <a:fillRect/>
          </a:stretch>
        </p:blipFill>
        <p:spPr>
          <a:xfrm>
            <a:off x="716899" y="2136528"/>
            <a:ext cx="6446259" cy="3649129"/>
          </a:xfrm>
          <a:prstGeom prst="rect">
            <a:avLst/>
          </a:prstGeom>
        </p:spPr>
      </p:pic>
      <p:sp>
        <p:nvSpPr>
          <p:cNvPr id="6" name="テキスト ボックス 5">
            <a:extLst>
              <a:ext uri="{FF2B5EF4-FFF2-40B4-BE49-F238E27FC236}">
                <a16:creationId xmlns:a16="http://schemas.microsoft.com/office/drawing/2014/main" id="{A5C5579F-90A5-4354-A1CB-3CFEF5350823}"/>
              </a:ext>
            </a:extLst>
          </p:cNvPr>
          <p:cNvSpPr txBox="1"/>
          <p:nvPr/>
        </p:nvSpPr>
        <p:spPr>
          <a:xfrm>
            <a:off x="7614458" y="2227811"/>
            <a:ext cx="3524597" cy="1200329"/>
          </a:xfrm>
          <a:prstGeom prst="rect">
            <a:avLst/>
          </a:prstGeom>
          <a:noFill/>
        </p:spPr>
        <p:txBody>
          <a:bodyPr wrap="square" rtlCol="0">
            <a:spAutoFit/>
          </a:bodyPr>
          <a:lstStyle/>
          <a:p>
            <a:r>
              <a:rPr kumimoji="1" lang="ja-JP" altLang="en-US" sz="2400" dirty="0"/>
              <a:t>青い線が平均費用曲線、オレンジの線が限界費用曲線。</a:t>
            </a:r>
          </a:p>
        </p:txBody>
      </p:sp>
    </p:spTree>
    <p:extLst>
      <p:ext uri="{BB962C8B-B14F-4D97-AF65-F5344CB8AC3E}">
        <p14:creationId xmlns:p14="http://schemas.microsoft.com/office/powerpoint/2010/main" val="340829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287383" y="894303"/>
            <a:ext cx="11663825" cy="5230167"/>
          </a:xfrm>
          <a:prstGeom prst="rect">
            <a:avLst/>
          </a:prstGeom>
          <a:noFill/>
        </p:spPr>
        <p:txBody>
          <a:bodyPr wrap="square" rtlCol="0">
            <a:noAutofit/>
          </a:bodyPr>
          <a:lstStyle/>
          <a:p>
            <a:pPr lvl="0" defTabSz="457200">
              <a:defRPr/>
            </a:pPr>
            <a:r>
              <a:rPr lang="en-US" altLang="ja-JP" sz="3200" dirty="0">
                <a:solidFill>
                  <a:prstClr val="black"/>
                </a:solidFill>
              </a:rPr>
              <a:t>〔</a:t>
            </a:r>
            <a:r>
              <a:rPr lang="ja-JP" altLang="en-US" sz="3200" dirty="0">
                <a:solidFill>
                  <a:prstClr val="black"/>
                </a:solidFill>
              </a:rPr>
              <a:t>数学的な補足</a:t>
            </a:r>
            <a:r>
              <a:rPr lang="en-US" altLang="ja-JP" sz="3200" dirty="0">
                <a:solidFill>
                  <a:prstClr val="black"/>
                </a:solidFill>
              </a:rPr>
              <a:t>〕</a:t>
            </a:r>
            <a:r>
              <a:rPr lang="ja-JP" altLang="en-US" sz="3200" dirty="0">
                <a:solidFill>
                  <a:prstClr val="black"/>
                </a:solidFill>
              </a:rPr>
              <a:t>（これまでの説明が理解できている人は、必ずしも読まなくてよいので、最後の練習問題に進んでください。興味がある人、もう少し深く理解したい人は読みましょう）。</a:t>
            </a:r>
          </a:p>
          <a:p>
            <a:pPr lvl="0" defTabSz="457200">
              <a:defRPr/>
            </a:pPr>
            <a:endParaRPr lang="ja-JP" altLang="en-US" sz="3200" dirty="0">
              <a:solidFill>
                <a:prstClr val="black"/>
              </a:solidFill>
            </a:endParaRPr>
          </a:p>
          <a:p>
            <a:pPr marL="342900" lvl="0" indent="-342900" defTabSz="457200">
              <a:buFont typeface="Wingdings" panose="05000000000000000000" pitchFamily="2" charset="2"/>
              <a:buChar char="l"/>
              <a:defRPr/>
            </a:pPr>
            <a:r>
              <a:rPr lang="ja-JP" altLang="en-US" sz="3200" dirty="0">
                <a:solidFill>
                  <a:prstClr val="black"/>
                </a:solidFill>
              </a:rPr>
              <a:t>生産量を</a:t>
            </a:r>
            <a:r>
              <a:rPr lang="en-US" altLang="ja-JP" sz="3200" dirty="0">
                <a:solidFill>
                  <a:prstClr val="black"/>
                </a:solidFill>
              </a:rPr>
              <a:t>q</a:t>
            </a:r>
            <a:r>
              <a:rPr lang="ja-JP" altLang="en-US" sz="3200" dirty="0">
                <a:solidFill>
                  <a:prstClr val="black"/>
                </a:solidFill>
              </a:rPr>
              <a:t>、総費用曲線を </a:t>
            </a:r>
            <a:r>
              <a:rPr lang="en-US" altLang="ja-JP" sz="3200" dirty="0">
                <a:solidFill>
                  <a:prstClr val="black"/>
                </a:solidFill>
              </a:rPr>
              <a:t>TC=f(q)</a:t>
            </a:r>
            <a:r>
              <a:rPr lang="ja-JP" altLang="en-US" sz="3200" dirty="0">
                <a:solidFill>
                  <a:prstClr val="black"/>
                </a:solidFill>
              </a:rPr>
              <a:t>、平均総用曲線を </a:t>
            </a:r>
            <a:r>
              <a:rPr lang="en-US" altLang="ja-JP" sz="3200" dirty="0">
                <a:solidFill>
                  <a:prstClr val="black"/>
                </a:solidFill>
              </a:rPr>
              <a:t>AC=g(q) </a:t>
            </a:r>
            <a:r>
              <a:rPr lang="ja-JP" altLang="en-US" sz="3200" dirty="0">
                <a:solidFill>
                  <a:prstClr val="black"/>
                </a:solidFill>
              </a:rPr>
              <a:t>とする。さらに限界費用曲線を </a:t>
            </a:r>
            <a:r>
              <a:rPr lang="en-US" altLang="ja-JP" sz="3200" dirty="0">
                <a:solidFill>
                  <a:prstClr val="black"/>
                </a:solidFill>
              </a:rPr>
              <a:t>MC=h(q) </a:t>
            </a:r>
            <a:r>
              <a:rPr lang="ja-JP" altLang="en-US" sz="3200" dirty="0">
                <a:solidFill>
                  <a:prstClr val="black"/>
                </a:solidFill>
              </a:rPr>
              <a:t>とする。</a:t>
            </a:r>
          </a:p>
          <a:p>
            <a:pPr lvl="0" defTabSz="457200">
              <a:defRPr/>
            </a:pPr>
            <a:r>
              <a:rPr lang="ja-JP" altLang="en-US" sz="3200" dirty="0">
                <a:solidFill>
                  <a:prstClr val="black"/>
                </a:solidFill>
              </a:rPr>
              <a:t>　</a:t>
            </a:r>
            <a:r>
              <a:rPr lang="en-US" altLang="ja-JP" sz="3200" dirty="0">
                <a:solidFill>
                  <a:prstClr val="black"/>
                </a:solidFill>
              </a:rPr>
              <a:t>※AC=g(q)</a:t>
            </a:r>
            <a:r>
              <a:rPr lang="ja-JP" altLang="en-US" sz="3200" dirty="0">
                <a:solidFill>
                  <a:prstClr val="black"/>
                </a:solidFill>
              </a:rPr>
              <a:t> などは、単に「</a:t>
            </a:r>
            <a:r>
              <a:rPr lang="en-US" altLang="ja-JP" sz="3200" dirty="0">
                <a:solidFill>
                  <a:prstClr val="black"/>
                </a:solidFill>
              </a:rPr>
              <a:t>AC</a:t>
            </a:r>
            <a:r>
              <a:rPr lang="ja-JP" altLang="en-US" sz="3200" dirty="0">
                <a:solidFill>
                  <a:prstClr val="black"/>
                </a:solidFill>
              </a:rPr>
              <a:t>は</a:t>
            </a:r>
            <a:r>
              <a:rPr lang="en-US" altLang="ja-JP" sz="3200" dirty="0">
                <a:solidFill>
                  <a:prstClr val="black"/>
                </a:solidFill>
              </a:rPr>
              <a:t>q</a:t>
            </a:r>
            <a:r>
              <a:rPr lang="ja-JP" altLang="en-US" sz="3200" dirty="0">
                <a:solidFill>
                  <a:prstClr val="black"/>
                </a:solidFill>
              </a:rPr>
              <a:t>の関数である」という意味。</a:t>
            </a:r>
          </a:p>
          <a:p>
            <a:pPr marL="342900" lvl="0" indent="-342900" defTabSz="457200">
              <a:buFont typeface="Wingdings" panose="05000000000000000000" pitchFamily="2" charset="2"/>
              <a:buChar char="l"/>
              <a:defRPr/>
            </a:pPr>
            <a:r>
              <a:rPr lang="ja-JP" altLang="en-US" sz="3200" dirty="0">
                <a:solidFill>
                  <a:prstClr val="black"/>
                </a:solidFill>
              </a:rPr>
              <a:t>平均費用は、総費用</a:t>
            </a:r>
            <a:r>
              <a:rPr lang="en-US" altLang="ja-JP" sz="3200" dirty="0">
                <a:solidFill>
                  <a:prstClr val="black"/>
                </a:solidFill>
              </a:rPr>
              <a:t>÷q</a:t>
            </a:r>
            <a:r>
              <a:rPr lang="ja-JP" altLang="en-US" sz="3200" dirty="0">
                <a:solidFill>
                  <a:prstClr val="black"/>
                </a:solidFill>
              </a:rPr>
              <a:t>なので、</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142385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平均費用＝総費用／生産量、すなわち、総費用＝平均費用</a:t>
            </a:r>
            <a:r>
              <a:rPr lang="en-US" altLang="ja-JP" sz="3200" dirty="0">
                <a:solidFill>
                  <a:prstClr val="black"/>
                </a:solidFill>
              </a:rPr>
              <a:t>×</a:t>
            </a:r>
            <a:r>
              <a:rPr lang="ja-JP" altLang="en-US" sz="3200" dirty="0">
                <a:solidFill>
                  <a:prstClr val="black"/>
                </a:solidFill>
              </a:rPr>
              <a:t>生産量。記号で表すと、</a:t>
            </a:r>
          </a:p>
          <a:p>
            <a:pPr marL="342900" lvl="0" indent="-342900" defTabSz="457200">
              <a:buFont typeface="Wingdings" panose="05000000000000000000" pitchFamily="2" charset="2"/>
              <a:buChar char="l"/>
              <a:defRPr/>
            </a:pPr>
            <a:r>
              <a:rPr lang="en-US" altLang="ja-JP" sz="3200" dirty="0">
                <a:solidFill>
                  <a:prstClr val="black"/>
                </a:solidFill>
              </a:rPr>
              <a:t>g(q)=f(q)/q</a:t>
            </a:r>
            <a:r>
              <a:rPr lang="ja-JP" altLang="en-US" sz="3200" dirty="0">
                <a:solidFill>
                  <a:prstClr val="black"/>
                </a:solidFill>
              </a:rPr>
              <a:t>、すなわち、</a:t>
            </a:r>
            <a:r>
              <a:rPr lang="en-US" altLang="ja-JP" sz="3200" dirty="0">
                <a:solidFill>
                  <a:srgbClr val="FF0000"/>
                </a:solidFill>
              </a:rPr>
              <a:t>f(q)=g(q)×q</a:t>
            </a:r>
            <a:r>
              <a:rPr lang="ja-JP" altLang="en-US" sz="3200" dirty="0">
                <a:solidFill>
                  <a:prstClr val="black"/>
                </a:solidFill>
              </a:rPr>
              <a:t>である。</a:t>
            </a:r>
          </a:p>
          <a:p>
            <a:pPr marL="342900" lvl="0" indent="-342900" defTabSz="457200">
              <a:buFont typeface="Wingdings" panose="05000000000000000000" pitchFamily="2" charset="2"/>
              <a:buChar char="l"/>
              <a:defRPr/>
            </a:pPr>
            <a:r>
              <a:rPr lang="ja-JP" altLang="en-US" sz="3200" dirty="0">
                <a:solidFill>
                  <a:prstClr val="black"/>
                </a:solidFill>
              </a:rPr>
              <a:t>後者を生産量</a:t>
            </a:r>
            <a:r>
              <a:rPr lang="en-US" altLang="ja-JP" sz="3200" dirty="0">
                <a:solidFill>
                  <a:prstClr val="black"/>
                </a:solidFill>
              </a:rPr>
              <a:t>q</a:t>
            </a:r>
            <a:r>
              <a:rPr lang="ja-JP" altLang="en-US" sz="3200" dirty="0">
                <a:solidFill>
                  <a:prstClr val="black"/>
                </a:solidFill>
              </a:rPr>
              <a:t>で微分すると、</a:t>
            </a:r>
          </a:p>
          <a:p>
            <a:pPr marL="342900" lvl="0" indent="-342900" defTabSz="457200">
              <a:buFont typeface="Wingdings" panose="05000000000000000000" pitchFamily="2" charset="2"/>
              <a:buChar char="l"/>
              <a:defRPr/>
            </a:pPr>
            <a:r>
              <a:rPr lang="ja-JP" altLang="en-US" sz="3200" dirty="0">
                <a:solidFill>
                  <a:prstClr val="black"/>
                </a:solidFill>
              </a:rPr>
              <a:t>総費用の微分＝平均費用の微分</a:t>
            </a:r>
            <a:r>
              <a:rPr lang="en-US" altLang="ja-JP" sz="3200" dirty="0">
                <a:solidFill>
                  <a:prstClr val="black"/>
                </a:solidFill>
              </a:rPr>
              <a:t>×</a:t>
            </a:r>
            <a:r>
              <a:rPr lang="ja-JP" altLang="en-US" sz="3200" dirty="0">
                <a:solidFill>
                  <a:prstClr val="black"/>
                </a:solidFill>
              </a:rPr>
              <a:t>個数＋平均費用</a:t>
            </a:r>
            <a:r>
              <a:rPr lang="en-US" altLang="ja-JP" sz="3200" dirty="0">
                <a:solidFill>
                  <a:prstClr val="black"/>
                </a:solidFill>
              </a:rPr>
              <a:t>----(1)</a:t>
            </a:r>
          </a:p>
          <a:p>
            <a:pPr marL="342900" lvl="0" indent="-342900" defTabSz="457200">
              <a:buFont typeface="Wingdings" panose="05000000000000000000" pitchFamily="2" charset="2"/>
              <a:buChar char="l"/>
              <a:defRPr/>
            </a:pPr>
            <a:r>
              <a:rPr lang="en-US" altLang="ja-JP" sz="3200" dirty="0">
                <a:solidFill>
                  <a:prstClr val="black"/>
                </a:solidFill>
              </a:rPr>
              <a:t>f ' (q)=g'(q)×</a:t>
            </a:r>
            <a:r>
              <a:rPr lang="en-US" altLang="ja-JP" sz="3200" dirty="0" err="1">
                <a:solidFill>
                  <a:prstClr val="black"/>
                </a:solidFill>
              </a:rPr>
              <a:t>q+g</a:t>
            </a:r>
            <a:r>
              <a:rPr lang="en-US" altLang="ja-JP" sz="3200" dirty="0">
                <a:solidFill>
                  <a:prstClr val="black"/>
                </a:solidFill>
              </a:rPr>
              <a:t>(q)   ----------------------(1)</a:t>
            </a:r>
            <a:endParaRPr lang="ja-JP" altLang="en-US" sz="3200" dirty="0">
              <a:solidFill>
                <a:prstClr val="black"/>
              </a:solidFill>
            </a:endParaRPr>
          </a:p>
          <a:p>
            <a:pPr marL="342900" lvl="0" indent="-342900" defTabSz="457200">
              <a:buFont typeface="Wingdings" panose="05000000000000000000" pitchFamily="2" charset="2"/>
              <a:buChar char="l"/>
              <a:defRPr/>
            </a:pPr>
            <a:endParaRPr lang="en-US" altLang="ja-JP" sz="3200" dirty="0">
              <a:solidFill>
                <a:prstClr val="black"/>
              </a:solidFill>
            </a:endParaRPr>
          </a:p>
          <a:p>
            <a:pPr lvl="0" defTabSz="457200">
              <a:defRPr/>
            </a:pPr>
            <a:r>
              <a:rPr lang="ja-JP" altLang="en-US" sz="3200" dirty="0">
                <a:solidFill>
                  <a:prstClr val="black"/>
                </a:solidFill>
              </a:rPr>
              <a:t>（たとえば、</a:t>
            </a:r>
            <a:r>
              <a:rPr lang="en-US" altLang="ja-JP" sz="3200" dirty="0">
                <a:solidFill>
                  <a:prstClr val="black"/>
                </a:solidFill>
              </a:rPr>
              <a:t>A</a:t>
            </a:r>
            <a:r>
              <a:rPr lang="ja-JP" altLang="en-US" sz="3200" dirty="0">
                <a:solidFill>
                  <a:prstClr val="black"/>
                </a:solidFill>
              </a:rPr>
              <a:t>も</a:t>
            </a:r>
            <a:r>
              <a:rPr lang="en-US" altLang="ja-JP" sz="3200" dirty="0">
                <a:solidFill>
                  <a:prstClr val="black"/>
                </a:solidFill>
              </a:rPr>
              <a:t>B</a:t>
            </a:r>
            <a:r>
              <a:rPr lang="ja-JP" altLang="en-US" sz="3200" dirty="0">
                <a:solidFill>
                  <a:prstClr val="black"/>
                </a:solidFill>
              </a:rPr>
              <a:t>も</a:t>
            </a:r>
            <a:r>
              <a:rPr lang="en-US" altLang="ja-JP" sz="3200" dirty="0">
                <a:solidFill>
                  <a:prstClr val="black"/>
                </a:solidFill>
              </a:rPr>
              <a:t>x</a:t>
            </a:r>
            <a:r>
              <a:rPr lang="ja-JP" altLang="en-US" sz="3200" dirty="0">
                <a:solidFill>
                  <a:prstClr val="black"/>
                </a:solidFill>
              </a:rPr>
              <a:t>の関数のとき、</a:t>
            </a:r>
            <a:r>
              <a:rPr lang="en-US" altLang="ja-JP" sz="3200" dirty="0">
                <a:solidFill>
                  <a:prstClr val="black"/>
                </a:solidFill>
              </a:rPr>
              <a:t>y=AB</a:t>
            </a:r>
            <a:r>
              <a:rPr lang="ja-JP" altLang="en-US" sz="3200" dirty="0">
                <a:solidFill>
                  <a:prstClr val="black"/>
                </a:solidFill>
              </a:rPr>
              <a:t>を</a:t>
            </a:r>
            <a:r>
              <a:rPr lang="en-US" altLang="ja-JP" sz="3200" dirty="0">
                <a:solidFill>
                  <a:prstClr val="black"/>
                </a:solidFill>
              </a:rPr>
              <a:t>x</a:t>
            </a:r>
            <a:r>
              <a:rPr lang="ja-JP" altLang="en-US" sz="3200" dirty="0">
                <a:solidFill>
                  <a:prstClr val="black"/>
                </a:solidFill>
              </a:rPr>
              <a:t>で微分すると、</a:t>
            </a:r>
            <a:r>
              <a:rPr lang="en-US" altLang="ja-JP" sz="3200" dirty="0">
                <a:solidFill>
                  <a:prstClr val="black"/>
                </a:solidFill>
              </a:rPr>
              <a:t>y'=A'B+AB'</a:t>
            </a:r>
            <a:r>
              <a:rPr lang="ja-JP" altLang="en-US" sz="3200" dirty="0">
                <a:solidFill>
                  <a:prstClr val="black"/>
                </a:solidFill>
              </a:rPr>
              <a:t>。）</a:t>
            </a:r>
            <a:r>
              <a:rPr lang="en-US" altLang="ja-JP" sz="3200" dirty="0">
                <a:solidFill>
                  <a:prstClr val="black"/>
                </a:solidFill>
              </a:rPr>
              <a:t>※</a:t>
            </a:r>
            <a:r>
              <a:rPr lang="ja-JP" altLang="en-US" sz="3200" dirty="0">
                <a:solidFill>
                  <a:prstClr val="black"/>
                </a:solidFill>
              </a:rPr>
              <a:t>「</a:t>
            </a:r>
            <a:r>
              <a:rPr lang="en-US" altLang="ja-JP" sz="3200" dirty="0">
                <a:solidFill>
                  <a:prstClr val="black"/>
                </a:solidFill>
              </a:rPr>
              <a:t>'</a:t>
            </a:r>
            <a:r>
              <a:rPr lang="ja-JP" altLang="en-US" sz="3200" dirty="0">
                <a:solidFill>
                  <a:prstClr val="black"/>
                </a:solidFill>
              </a:rPr>
              <a:t>」は微分したという意味。</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2549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限界費用＝総費用曲線の微分だから、</a:t>
            </a:r>
            <a:r>
              <a:rPr lang="en-US" altLang="ja-JP" sz="3200" dirty="0">
                <a:solidFill>
                  <a:prstClr val="black"/>
                </a:solidFill>
              </a:rPr>
              <a:t>h(q)=f ' (q)</a:t>
            </a:r>
            <a:r>
              <a:rPr lang="ja-JP" altLang="en-US" sz="3200" dirty="0">
                <a:solidFill>
                  <a:prstClr val="black"/>
                </a:solidFill>
              </a:rPr>
              <a:t>。これを</a:t>
            </a:r>
            <a:r>
              <a:rPr lang="en-US" altLang="ja-JP" sz="3200" dirty="0">
                <a:solidFill>
                  <a:prstClr val="black"/>
                </a:solidFill>
              </a:rPr>
              <a:t>(1)</a:t>
            </a:r>
            <a:r>
              <a:rPr lang="ja-JP" altLang="en-US" sz="3200" dirty="0">
                <a:solidFill>
                  <a:prstClr val="black"/>
                </a:solidFill>
              </a:rPr>
              <a:t>の左辺に代入する。</a:t>
            </a:r>
          </a:p>
          <a:p>
            <a:pPr marL="342900" lvl="0" indent="-342900" defTabSz="457200">
              <a:buFont typeface="Wingdings" panose="05000000000000000000" pitchFamily="2" charset="2"/>
              <a:buChar char="l"/>
              <a:defRPr/>
            </a:pPr>
            <a:r>
              <a:rPr lang="ja-JP" altLang="en-US" sz="3200" dirty="0">
                <a:solidFill>
                  <a:prstClr val="black"/>
                </a:solidFill>
              </a:rPr>
              <a:t>限界費用＝平均費用の微分</a:t>
            </a:r>
            <a:r>
              <a:rPr lang="en-US" altLang="ja-JP" sz="3200" dirty="0">
                <a:solidFill>
                  <a:prstClr val="black"/>
                </a:solidFill>
              </a:rPr>
              <a:t>×</a:t>
            </a:r>
            <a:r>
              <a:rPr lang="ja-JP" altLang="en-US" sz="3200" dirty="0">
                <a:solidFill>
                  <a:prstClr val="black"/>
                </a:solidFill>
              </a:rPr>
              <a:t>個数＋平均費用</a:t>
            </a:r>
          </a:p>
          <a:p>
            <a:pPr marL="342900" lvl="0" indent="-342900" defTabSz="457200">
              <a:buFont typeface="Wingdings" panose="05000000000000000000" pitchFamily="2" charset="2"/>
              <a:buChar char="l"/>
              <a:defRPr/>
            </a:pPr>
            <a:r>
              <a:rPr lang="en-US" altLang="ja-JP" sz="3200" dirty="0">
                <a:solidFill>
                  <a:prstClr val="black"/>
                </a:solidFill>
              </a:rPr>
              <a:t>h(q)= g'(q)×</a:t>
            </a:r>
            <a:r>
              <a:rPr lang="en-US" altLang="ja-JP" sz="3200" dirty="0" err="1">
                <a:solidFill>
                  <a:prstClr val="black"/>
                </a:solidFill>
              </a:rPr>
              <a:t>q+g</a:t>
            </a:r>
            <a:r>
              <a:rPr lang="en-US" altLang="ja-JP" sz="3200" dirty="0">
                <a:solidFill>
                  <a:prstClr val="black"/>
                </a:solidFill>
              </a:rPr>
              <a:t>(q)  -------------------------(2)</a:t>
            </a:r>
            <a:endParaRPr lang="ja-JP" altLang="en-US" sz="3200" dirty="0">
              <a:solidFill>
                <a:prstClr val="black"/>
              </a:solidFill>
            </a:endParaRPr>
          </a:p>
          <a:p>
            <a:pPr marL="342900" lvl="0" indent="-342900" defTabSz="457200">
              <a:buFont typeface="Wingdings" panose="05000000000000000000" pitchFamily="2" charset="2"/>
              <a:buChar char="l"/>
              <a:defRPr/>
            </a:pPr>
            <a:r>
              <a:rPr lang="ja-JP" altLang="en-US" sz="3200" dirty="0">
                <a:solidFill>
                  <a:prstClr val="black"/>
                </a:solidFill>
              </a:rPr>
              <a:t>平均費用曲線の最低点</a:t>
            </a:r>
            <a:r>
              <a:rPr lang="en-US" altLang="ja-JP" sz="3200" dirty="0">
                <a:solidFill>
                  <a:prstClr val="black"/>
                </a:solidFill>
              </a:rPr>
              <a:t>q^</a:t>
            </a:r>
            <a:r>
              <a:rPr lang="ja-JP" altLang="en-US" sz="3200" dirty="0">
                <a:solidFill>
                  <a:prstClr val="black"/>
                </a:solidFill>
              </a:rPr>
              <a:t>では、平均費用が一定、すなわち、限界的に生産を増やしても費用が増加しない（つまりここでの平均費用の増加分はゼロである。ただし、費用がゼロという意味ではない）のでその点での平均費用の微分はゼロ、すなわち、</a:t>
            </a:r>
            <a:r>
              <a:rPr lang="en-US" altLang="ja-JP" sz="3200" dirty="0">
                <a:solidFill>
                  <a:prstClr val="black"/>
                </a:solidFill>
              </a:rPr>
              <a:t>g'(q^)=0</a:t>
            </a:r>
            <a:r>
              <a:rPr lang="ja-JP" altLang="en-US" sz="3200" dirty="0">
                <a:solidFill>
                  <a:prstClr val="black"/>
                </a:solidFill>
              </a:rPr>
              <a:t>である。</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28376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en-US" altLang="ja-JP" sz="3200" dirty="0">
                <a:solidFill>
                  <a:prstClr val="black"/>
                </a:solidFill>
              </a:rPr>
              <a:t>q^</a:t>
            </a:r>
            <a:r>
              <a:rPr lang="ja-JP" altLang="en-US" sz="3200" dirty="0">
                <a:solidFill>
                  <a:prstClr val="black"/>
                </a:solidFill>
              </a:rPr>
              <a:t>では、</a:t>
            </a:r>
            <a:r>
              <a:rPr lang="en-US" altLang="ja-JP" sz="3200" dirty="0">
                <a:solidFill>
                  <a:prstClr val="black"/>
                </a:solidFill>
              </a:rPr>
              <a:t>(2)</a:t>
            </a:r>
            <a:r>
              <a:rPr lang="ja-JP" altLang="en-US" sz="3200" dirty="0">
                <a:solidFill>
                  <a:prstClr val="black"/>
                </a:solidFill>
              </a:rPr>
              <a:t>式の右辺の第</a:t>
            </a:r>
            <a:r>
              <a:rPr lang="en-US" altLang="ja-JP" sz="3200" dirty="0">
                <a:solidFill>
                  <a:prstClr val="black"/>
                </a:solidFill>
              </a:rPr>
              <a:t>1</a:t>
            </a:r>
            <a:r>
              <a:rPr lang="ja-JP" altLang="en-US" sz="3200" dirty="0">
                <a:solidFill>
                  <a:prstClr val="black"/>
                </a:solidFill>
              </a:rPr>
              <a:t>項</a:t>
            </a:r>
            <a:r>
              <a:rPr lang="en-US" altLang="ja-JP" sz="3200" dirty="0">
                <a:solidFill>
                  <a:prstClr val="black"/>
                </a:solidFill>
              </a:rPr>
              <a:t>=0</a:t>
            </a:r>
            <a:r>
              <a:rPr lang="ja-JP" altLang="en-US" sz="3200" dirty="0">
                <a:solidFill>
                  <a:prstClr val="black"/>
                </a:solidFill>
              </a:rPr>
              <a:t>となり、</a:t>
            </a:r>
          </a:p>
          <a:p>
            <a:pPr marL="342900" lvl="0" indent="-342900" defTabSz="457200">
              <a:buFont typeface="Wingdings" panose="05000000000000000000" pitchFamily="2" charset="2"/>
              <a:buChar char="l"/>
              <a:defRPr/>
            </a:pPr>
            <a:r>
              <a:rPr lang="en-US" altLang="ja-JP" sz="3200" dirty="0">
                <a:solidFill>
                  <a:prstClr val="black"/>
                </a:solidFill>
              </a:rPr>
              <a:t>q^</a:t>
            </a:r>
            <a:r>
              <a:rPr lang="ja-JP" altLang="en-US" sz="3200" dirty="0">
                <a:solidFill>
                  <a:prstClr val="black"/>
                </a:solidFill>
              </a:rPr>
              <a:t>点での限界費用＝平均費用</a:t>
            </a:r>
          </a:p>
          <a:p>
            <a:pPr marL="342900" lvl="0" indent="-342900" defTabSz="457200">
              <a:buFont typeface="Wingdings" panose="05000000000000000000" pitchFamily="2" charset="2"/>
              <a:buChar char="l"/>
              <a:defRPr/>
            </a:pPr>
            <a:r>
              <a:rPr lang="en-US" altLang="ja-JP" sz="3200" dirty="0">
                <a:solidFill>
                  <a:prstClr val="black"/>
                </a:solidFill>
              </a:rPr>
              <a:t>h(q^)= g(q^)</a:t>
            </a:r>
          </a:p>
          <a:p>
            <a:pPr marL="342900" lvl="0" indent="-342900" defTabSz="457200">
              <a:buFont typeface="Wingdings" panose="05000000000000000000" pitchFamily="2" charset="2"/>
              <a:buChar char="l"/>
              <a:defRPr/>
            </a:pPr>
            <a:r>
              <a:rPr lang="ja-JP" altLang="en-US" sz="3200" dirty="0">
                <a:solidFill>
                  <a:prstClr val="black"/>
                </a:solidFill>
              </a:rPr>
              <a:t>すなわち、</a:t>
            </a:r>
            <a:r>
              <a:rPr lang="en-US" altLang="ja-JP" sz="3200" dirty="0">
                <a:solidFill>
                  <a:prstClr val="black"/>
                </a:solidFill>
              </a:rPr>
              <a:t>q^</a:t>
            </a:r>
            <a:r>
              <a:rPr lang="ja-JP" altLang="en-US" sz="3200" dirty="0">
                <a:solidFill>
                  <a:prstClr val="black"/>
                </a:solidFill>
              </a:rPr>
              <a:t>では、</a:t>
            </a:r>
            <a:r>
              <a:rPr lang="en-US" altLang="ja-JP" sz="3200" dirty="0">
                <a:solidFill>
                  <a:prstClr val="black"/>
                </a:solidFill>
              </a:rPr>
              <a:t>MC=AC</a:t>
            </a:r>
            <a:r>
              <a:rPr lang="ja-JP" altLang="en-US" sz="3200" dirty="0">
                <a:solidFill>
                  <a:prstClr val="black"/>
                </a:solidFill>
              </a:rPr>
              <a:t>となる。</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422057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en-US" altLang="ja-JP" sz="3200" dirty="0">
                <a:solidFill>
                  <a:prstClr val="black"/>
                </a:solidFill>
              </a:rPr>
              <a:t>〔</a:t>
            </a:r>
            <a:r>
              <a:rPr lang="ja-JP" altLang="en-US" sz="3200" dirty="0">
                <a:solidFill>
                  <a:prstClr val="black"/>
                </a:solidFill>
              </a:rPr>
              <a:t>練習問題</a:t>
            </a:r>
            <a:r>
              <a:rPr lang="en-US" altLang="ja-JP" sz="3200" dirty="0">
                <a:solidFill>
                  <a:prstClr val="black"/>
                </a:solidFill>
              </a:rPr>
              <a:t>〕</a:t>
            </a:r>
            <a:r>
              <a:rPr lang="ja-JP" altLang="en-US" sz="3200" dirty="0">
                <a:solidFill>
                  <a:prstClr val="black"/>
                </a:solidFill>
              </a:rPr>
              <a:t>資格試験研究会編（小畑直人）（</a:t>
            </a:r>
            <a:r>
              <a:rPr lang="en-US" altLang="ja-JP" sz="3200" dirty="0">
                <a:solidFill>
                  <a:prstClr val="black"/>
                </a:solidFill>
              </a:rPr>
              <a:t>2003</a:t>
            </a:r>
            <a:r>
              <a:rPr lang="ja-JP" altLang="en-US" sz="3200" dirty="0">
                <a:solidFill>
                  <a:prstClr val="black"/>
                </a:solidFill>
              </a:rPr>
              <a:t>）</a:t>
            </a:r>
            <a:r>
              <a:rPr lang="en-US" altLang="ja-JP" sz="3200" dirty="0">
                <a:solidFill>
                  <a:prstClr val="black"/>
                </a:solidFill>
              </a:rPr>
              <a:t>『</a:t>
            </a:r>
            <a:r>
              <a:rPr lang="ja-JP" altLang="en-US" sz="3200" dirty="0">
                <a:solidFill>
                  <a:prstClr val="black"/>
                </a:solidFill>
              </a:rPr>
              <a:t>速攻！　まるごと経済学</a:t>
            </a:r>
            <a:r>
              <a:rPr lang="en-US" altLang="ja-JP" sz="3200" dirty="0">
                <a:solidFill>
                  <a:prstClr val="black"/>
                </a:solidFill>
              </a:rPr>
              <a:t>』</a:t>
            </a:r>
            <a:r>
              <a:rPr lang="ja-JP" altLang="en-US" sz="3200" dirty="0">
                <a:solidFill>
                  <a:prstClr val="black"/>
                </a:solidFill>
              </a:rPr>
              <a:t>実務教育出版、</a:t>
            </a:r>
            <a:r>
              <a:rPr lang="en-US" altLang="ja-JP" sz="3200" dirty="0">
                <a:solidFill>
                  <a:prstClr val="black"/>
                </a:solidFill>
              </a:rPr>
              <a:t>52</a:t>
            </a:r>
            <a:r>
              <a:rPr lang="ja-JP" altLang="en-US" sz="3200" dirty="0">
                <a:solidFill>
                  <a:prstClr val="black"/>
                </a:solidFill>
              </a:rPr>
              <a:t>頁より。</a:t>
            </a:r>
          </a:p>
          <a:p>
            <a:pPr lvl="0" defTabSz="457200">
              <a:defRPr/>
            </a:pPr>
            <a:endParaRPr lang="ja-JP" altLang="en-US" sz="3200" dirty="0">
              <a:solidFill>
                <a:prstClr val="black"/>
              </a:solidFill>
            </a:endParaRPr>
          </a:p>
          <a:p>
            <a:pPr marL="342900" lvl="0" indent="-342900" defTabSz="457200">
              <a:buFont typeface="Wingdings" panose="05000000000000000000" pitchFamily="2" charset="2"/>
              <a:buChar char="l"/>
              <a:defRPr/>
            </a:pPr>
            <a:r>
              <a:rPr lang="ja-JP" altLang="en-US" sz="3200" dirty="0">
                <a:solidFill>
                  <a:prstClr val="black"/>
                </a:solidFill>
              </a:rPr>
              <a:t>完全競争市場において、ある財を生産する企業の総費用関数が、</a:t>
            </a:r>
            <a:r>
              <a:rPr lang="en-US" altLang="ja-JP" sz="3200" dirty="0">
                <a:solidFill>
                  <a:prstClr val="black"/>
                </a:solidFill>
              </a:rPr>
              <a:t>TC=Y</a:t>
            </a:r>
            <a:r>
              <a:rPr lang="en-US" altLang="ja-JP" sz="3200" baseline="30000" dirty="0">
                <a:solidFill>
                  <a:prstClr val="black"/>
                </a:solidFill>
              </a:rPr>
              <a:t>3</a:t>
            </a:r>
            <a:r>
              <a:rPr lang="en-US" altLang="ja-JP" sz="3200" dirty="0">
                <a:solidFill>
                  <a:prstClr val="black"/>
                </a:solidFill>
              </a:rPr>
              <a:t>-3Y</a:t>
            </a:r>
            <a:r>
              <a:rPr lang="en-US" altLang="ja-JP" sz="3200" baseline="30000" dirty="0">
                <a:solidFill>
                  <a:prstClr val="black"/>
                </a:solidFill>
              </a:rPr>
              <a:t>2</a:t>
            </a:r>
            <a:r>
              <a:rPr lang="en-US" altLang="ja-JP" sz="3200" dirty="0">
                <a:solidFill>
                  <a:prstClr val="black"/>
                </a:solidFill>
              </a:rPr>
              <a:t>+10Y</a:t>
            </a:r>
            <a:r>
              <a:rPr lang="ja-JP" altLang="en-US" sz="3200" dirty="0">
                <a:solidFill>
                  <a:prstClr val="black"/>
                </a:solidFill>
              </a:rPr>
              <a:t>で示されているとする（</a:t>
            </a:r>
            <a:r>
              <a:rPr lang="en-US" altLang="ja-JP" sz="3200" dirty="0">
                <a:solidFill>
                  <a:prstClr val="black"/>
                </a:solidFill>
              </a:rPr>
              <a:t>Y</a:t>
            </a:r>
            <a:r>
              <a:rPr lang="ja-JP" altLang="en-US" sz="3200" dirty="0">
                <a:solidFill>
                  <a:prstClr val="black"/>
                </a:solidFill>
              </a:rPr>
              <a:t>は生産量）。財の価格が</a:t>
            </a:r>
            <a:r>
              <a:rPr lang="en-US" altLang="ja-JP" sz="3200" dirty="0">
                <a:solidFill>
                  <a:prstClr val="black"/>
                </a:solidFill>
              </a:rPr>
              <a:t>7</a:t>
            </a:r>
            <a:r>
              <a:rPr lang="ja-JP" altLang="en-US" sz="3200" dirty="0">
                <a:solidFill>
                  <a:prstClr val="black"/>
                </a:solidFill>
              </a:rPr>
              <a:t>で与えられたとき、この企業の利潤最大時の生産量はいくらか。</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842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en-US" altLang="ja-JP" sz="3200" dirty="0">
                <a:solidFill>
                  <a:prstClr val="black"/>
                </a:solidFill>
              </a:rPr>
              <a:t>〔</a:t>
            </a:r>
            <a:r>
              <a:rPr lang="ja-JP" altLang="en-US" sz="3200" dirty="0">
                <a:solidFill>
                  <a:prstClr val="black"/>
                </a:solidFill>
              </a:rPr>
              <a:t>解説</a:t>
            </a:r>
            <a:r>
              <a:rPr lang="en-US" altLang="ja-JP" sz="3200" dirty="0">
                <a:solidFill>
                  <a:prstClr val="black"/>
                </a:solidFill>
              </a:rPr>
              <a:t>〕</a:t>
            </a:r>
            <a:endParaRPr lang="ja-JP" altLang="en-US" sz="3200" dirty="0">
              <a:solidFill>
                <a:prstClr val="black"/>
              </a:solidFill>
            </a:endParaRPr>
          </a:p>
          <a:p>
            <a:pPr lvl="0" defTabSz="457200">
              <a:defRPr/>
            </a:pPr>
            <a:endParaRPr lang="en-US" altLang="ja-JP" sz="3200" dirty="0">
              <a:solidFill>
                <a:prstClr val="black"/>
              </a:solidFill>
            </a:endParaRPr>
          </a:p>
          <a:p>
            <a:pPr marL="342900" lvl="0" indent="-342900" defTabSz="457200">
              <a:buFont typeface="Wingdings" panose="05000000000000000000" pitchFamily="2" charset="2"/>
              <a:buChar char="l"/>
              <a:defRPr/>
            </a:pPr>
            <a:r>
              <a:rPr lang="ja-JP" altLang="en-US" sz="3200" dirty="0">
                <a:solidFill>
                  <a:prstClr val="black"/>
                </a:solidFill>
              </a:rPr>
              <a:t>完全競争では、</a:t>
            </a:r>
            <a:r>
              <a:rPr lang="en-US" altLang="ja-JP" sz="3200" dirty="0">
                <a:solidFill>
                  <a:srgbClr val="FF0000"/>
                </a:solidFill>
              </a:rPr>
              <a:t>P</a:t>
            </a:r>
            <a:r>
              <a:rPr lang="ja-JP" altLang="en-US" sz="3200" dirty="0">
                <a:solidFill>
                  <a:srgbClr val="FF0000"/>
                </a:solidFill>
              </a:rPr>
              <a:t>（価格）</a:t>
            </a:r>
            <a:r>
              <a:rPr lang="en-US" altLang="ja-JP" sz="3200" dirty="0">
                <a:solidFill>
                  <a:srgbClr val="FF0000"/>
                </a:solidFill>
              </a:rPr>
              <a:t>=MC</a:t>
            </a:r>
            <a:r>
              <a:rPr lang="ja-JP" altLang="en-US" sz="3200" dirty="0">
                <a:solidFill>
                  <a:srgbClr val="FF0000"/>
                </a:solidFill>
              </a:rPr>
              <a:t>（限界費用）</a:t>
            </a:r>
            <a:r>
              <a:rPr lang="ja-JP" altLang="en-US" sz="3200" dirty="0">
                <a:solidFill>
                  <a:prstClr val="black"/>
                </a:solidFill>
              </a:rPr>
              <a:t>となるように生産量が決定される。</a:t>
            </a:r>
          </a:p>
          <a:p>
            <a:pPr marL="342900" lvl="0" indent="-342900" defTabSz="457200">
              <a:buFont typeface="Wingdings" panose="05000000000000000000" pitchFamily="2" charset="2"/>
              <a:buChar char="l"/>
              <a:defRPr/>
            </a:pPr>
            <a:r>
              <a:rPr lang="en-US" altLang="ja-JP" sz="3200" dirty="0">
                <a:solidFill>
                  <a:prstClr val="black"/>
                </a:solidFill>
              </a:rPr>
              <a:t>MC</a:t>
            </a:r>
            <a:r>
              <a:rPr lang="ja-JP" altLang="en-US" sz="3200" dirty="0">
                <a:solidFill>
                  <a:prstClr val="black"/>
                </a:solidFill>
              </a:rPr>
              <a:t>は</a:t>
            </a:r>
            <a:r>
              <a:rPr lang="en-US" altLang="ja-JP" sz="3200" dirty="0">
                <a:solidFill>
                  <a:prstClr val="black"/>
                </a:solidFill>
              </a:rPr>
              <a:t>TC</a:t>
            </a:r>
            <a:r>
              <a:rPr lang="ja-JP" altLang="en-US" sz="3200" dirty="0">
                <a:solidFill>
                  <a:prstClr val="black"/>
                </a:solidFill>
              </a:rPr>
              <a:t>（費用関数）を微分したもの。この設問では、</a:t>
            </a:r>
            <a:r>
              <a:rPr lang="en-US" altLang="ja-JP" sz="3200" dirty="0">
                <a:solidFill>
                  <a:prstClr val="black"/>
                </a:solidFill>
              </a:rPr>
              <a:t>3Y</a:t>
            </a:r>
            <a:r>
              <a:rPr lang="en-US" altLang="ja-JP" sz="3200" baseline="30000" dirty="0">
                <a:solidFill>
                  <a:prstClr val="black"/>
                </a:solidFill>
              </a:rPr>
              <a:t>2</a:t>
            </a:r>
            <a:r>
              <a:rPr lang="en-US" altLang="ja-JP" sz="3200" dirty="0">
                <a:solidFill>
                  <a:prstClr val="black"/>
                </a:solidFill>
              </a:rPr>
              <a:t>-6Y+10</a:t>
            </a:r>
            <a:r>
              <a:rPr lang="ja-JP" altLang="en-US" sz="3200" dirty="0">
                <a:solidFill>
                  <a:prstClr val="black"/>
                </a:solidFill>
              </a:rPr>
              <a:t>となる。</a:t>
            </a:r>
          </a:p>
          <a:p>
            <a:pPr marL="342900" lvl="0" indent="-342900" defTabSz="457200">
              <a:buFont typeface="Wingdings" panose="05000000000000000000" pitchFamily="2" charset="2"/>
              <a:buChar char="l"/>
              <a:defRPr/>
            </a:pPr>
            <a:r>
              <a:rPr lang="ja-JP" altLang="en-US" sz="3200" dirty="0">
                <a:solidFill>
                  <a:prstClr val="black"/>
                </a:solidFill>
              </a:rPr>
              <a:t>価格は</a:t>
            </a:r>
            <a:r>
              <a:rPr lang="en-US" altLang="ja-JP" sz="3200" dirty="0">
                <a:solidFill>
                  <a:prstClr val="black"/>
                </a:solidFill>
              </a:rPr>
              <a:t>7</a:t>
            </a:r>
            <a:r>
              <a:rPr lang="ja-JP" altLang="en-US" sz="3200" dirty="0">
                <a:solidFill>
                  <a:prstClr val="black"/>
                </a:solidFill>
              </a:rPr>
              <a:t>だから、結局、</a:t>
            </a:r>
          </a:p>
          <a:p>
            <a:pPr marL="342900" lvl="0" indent="-342900" defTabSz="457200">
              <a:buFont typeface="Wingdings" panose="05000000000000000000" pitchFamily="2" charset="2"/>
              <a:buChar char="l"/>
              <a:defRPr/>
            </a:pPr>
            <a:r>
              <a:rPr lang="en-US" altLang="ja-JP" sz="3200" dirty="0">
                <a:solidFill>
                  <a:prstClr val="black"/>
                </a:solidFill>
              </a:rPr>
              <a:t>7=3Y</a:t>
            </a:r>
            <a:r>
              <a:rPr lang="en-US" altLang="ja-JP" sz="3200" baseline="30000" dirty="0">
                <a:solidFill>
                  <a:prstClr val="black"/>
                </a:solidFill>
              </a:rPr>
              <a:t>2</a:t>
            </a:r>
            <a:r>
              <a:rPr lang="en-US" altLang="ja-JP" sz="3200" dirty="0">
                <a:solidFill>
                  <a:prstClr val="black"/>
                </a:solidFill>
              </a:rPr>
              <a:t>-6Y+10</a:t>
            </a:r>
            <a:r>
              <a:rPr lang="ja-JP" altLang="en-US" sz="3200" dirty="0">
                <a:solidFill>
                  <a:prstClr val="black"/>
                </a:solidFill>
              </a:rPr>
              <a:t>を解いて、答えは</a:t>
            </a:r>
            <a:r>
              <a:rPr lang="en-US" altLang="ja-JP" sz="3200" dirty="0">
                <a:solidFill>
                  <a:prstClr val="black"/>
                </a:solidFill>
              </a:rPr>
              <a:t>Y=1</a:t>
            </a:r>
            <a:r>
              <a:rPr lang="ja-JP" altLang="en-US" sz="3200" dirty="0">
                <a:solidFill>
                  <a:prstClr val="black"/>
                </a:solidFill>
              </a:rPr>
              <a:t>。</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800078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価格＝一個あたりの売上＝企業にとっての一個あたりの収入。</a:t>
            </a:r>
          </a:p>
          <a:p>
            <a:pPr marL="342900" lvl="0" indent="-342900" defTabSz="457200">
              <a:buFont typeface="Wingdings" panose="05000000000000000000" pitchFamily="2" charset="2"/>
              <a:buChar char="l"/>
              <a:defRPr/>
            </a:pPr>
            <a:r>
              <a:rPr lang="ja-JP" altLang="en-US" sz="3200" dirty="0">
                <a:solidFill>
                  <a:prstClr val="black"/>
                </a:solidFill>
              </a:rPr>
              <a:t>価格＞限界費用ならば、企業はその財をさらに増産して売る。</a:t>
            </a:r>
          </a:p>
          <a:p>
            <a:pPr marL="342900" lvl="0" indent="-342900" defTabSz="457200">
              <a:buFont typeface="Wingdings" panose="05000000000000000000" pitchFamily="2" charset="2"/>
              <a:buChar char="l"/>
              <a:defRPr/>
            </a:pPr>
            <a:r>
              <a:rPr lang="ja-JP" altLang="en-US" sz="3200" dirty="0">
                <a:solidFill>
                  <a:prstClr val="black"/>
                </a:solidFill>
              </a:rPr>
              <a:t>価格＜限界費用ならば、企業はその財の生産量を減らす。</a:t>
            </a:r>
          </a:p>
          <a:p>
            <a:pPr marL="342900" lvl="0" indent="-342900" defTabSz="457200">
              <a:buFont typeface="Wingdings" panose="05000000000000000000" pitchFamily="2" charset="2"/>
              <a:buChar char="l"/>
              <a:defRPr/>
            </a:pPr>
            <a:r>
              <a:rPr lang="ja-JP" altLang="en-US" sz="3200" dirty="0">
                <a:solidFill>
                  <a:prstClr val="black"/>
                </a:solidFill>
              </a:rPr>
              <a:t>つまり、価格＝限界費用となる生産量が、利潤を最大化する。</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228502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743606"/>
          </a:xfrm>
          <a:prstGeom prst="rect">
            <a:avLst/>
          </a:prstGeom>
          <a:noFill/>
        </p:spPr>
        <p:txBody>
          <a:bodyPr wrap="square" rtlCol="0">
            <a:noAutofit/>
          </a:bodyPr>
          <a:lstStyle/>
          <a:p>
            <a:pPr lvl="0" defTabSz="457200">
              <a:defRPr/>
            </a:pPr>
            <a:r>
              <a:rPr lang="en-US" altLang="ja-JP" sz="3200" dirty="0">
                <a:solidFill>
                  <a:prstClr val="black"/>
                </a:solidFill>
              </a:rPr>
              <a:t>―</a:t>
            </a:r>
            <a:r>
              <a:rPr lang="ja-JP" altLang="en-US" sz="3200" dirty="0">
                <a:solidFill>
                  <a:prstClr val="black"/>
                </a:solidFill>
              </a:rPr>
              <a:t>ポイント</a:t>
            </a:r>
            <a:r>
              <a:rPr lang="en-US" altLang="ja-JP" sz="3200" dirty="0">
                <a:solidFill>
                  <a:prstClr val="black"/>
                </a:solidFill>
              </a:rPr>
              <a:t>1―</a:t>
            </a:r>
            <a:endParaRPr lang="ja-JP" altLang="en-US" sz="3200" dirty="0">
              <a:solidFill>
                <a:prstClr val="black"/>
              </a:solidFill>
            </a:endParaRPr>
          </a:p>
          <a:p>
            <a:pPr lvl="0" defTabSz="457200">
              <a:defRPr/>
            </a:pPr>
            <a:endParaRPr lang="en-US" altLang="ja-JP" sz="3200" dirty="0">
              <a:solidFill>
                <a:prstClr val="black"/>
              </a:solidFill>
            </a:endParaRPr>
          </a:p>
          <a:p>
            <a:pPr marL="342900" lvl="0" indent="-342900" defTabSz="457200">
              <a:buFont typeface="Wingdings" panose="05000000000000000000" pitchFamily="2" charset="2"/>
              <a:buChar char="l"/>
              <a:defRPr/>
            </a:pPr>
            <a:r>
              <a:rPr lang="ja-JP" altLang="en-US" sz="3000" dirty="0">
                <a:solidFill>
                  <a:prstClr val="black"/>
                </a:solidFill>
              </a:rPr>
              <a:t>明示的費用と潜在的費用：ある企業が、</a:t>
            </a:r>
            <a:r>
              <a:rPr lang="en-US" altLang="ja-JP" sz="3000" dirty="0">
                <a:solidFill>
                  <a:prstClr val="black"/>
                </a:solidFill>
              </a:rPr>
              <a:t>2</a:t>
            </a:r>
            <a:r>
              <a:rPr lang="ja-JP" altLang="en-US" sz="3000" dirty="0">
                <a:solidFill>
                  <a:prstClr val="black"/>
                </a:solidFill>
              </a:rPr>
              <a:t>つの有望なプロジェクトのどちらかを選ぼうとしており、その準備を考えている場合を例に。</a:t>
            </a:r>
          </a:p>
          <a:p>
            <a:pPr marL="342900" lvl="0" indent="-342900" defTabSz="457200">
              <a:buFont typeface="Wingdings" panose="05000000000000000000" pitchFamily="2" charset="2"/>
              <a:buChar char="l"/>
              <a:defRPr/>
            </a:pPr>
            <a:r>
              <a:rPr lang="ja-JP" altLang="en-US" sz="3000" dirty="0">
                <a:solidFill>
                  <a:prstClr val="black"/>
                </a:solidFill>
              </a:rPr>
              <a:t>単位：万円。</a:t>
            </a:r>
            <a:r>
              <a:rPr lang="en-US" altLang="ja-JP" sz="3000" dirty="0">
                <a:solidFill>
                  <a:prstClr val="black"/>
                </a:solidFill>
              </a:rPr>
              <a:t>※</a:t>
            </a:r>
            <a:r>
              <a:rPr lang="ja-JP" altLang="en-US" sz="3000" dirty="0">
                <a:solidFill>
                  <a:prstClr val="black"/>
                </a:solidFill>
              </a:rPr>
              <a:t>固定費用とは、最初に確保が必要なオフィス、機械、土地、設備などの費用。</a:t>
            </a:r>
          </a:p>
          <a:p>
            <a:pPr marL="342900" lvl="0" indent="-342900" defTabSz="457200">
              <a:buFont typeface="Wingdings" panose="05000000000000000000" pitchFamily="2" charset="2"/>
              <a:buChar char="l"/>
              <a:defRPr/>
            </a:pPr>
            <a:r>
              <a:rPr lang="ja-JP" altLang="en-US" sz="3000" dirty="0">
                <a:solidFill>
                  <a:prstClr val="black"/>
                </a:solidFill>
              </a:rPr>
              <a:t>投資</a:t>
            </a:r>
            <a:r>
              <a:rPr lang="en-US" altLang="ja-JP" sz="3000" dirty="0">
                <a:solidFill>
                  <a:prstClr val="black"/>
                </a:solidFill>
              </a:rPr>
              <a:t>A</a:t>
            </a:r>
            <a:r>
              <a:rPr lang="ja-JP" altLang="en-US" sz="3000" dirty="0">
                <a:solidFill>
                  <a:prstClr val="black"/>
                </a:solidFill>
              </a:rPr>
              <a:t>：固定費用</a:t>
            </a:r>
            <a:r>
              <a:rPr lang="en-US" altLang="ja-JP" sz="3000" dirty="0">
                <a:solidFill>
                  <a:prstClr val="black"/>
                </a:solidFill>
              </a:rPr>
              <a:t>60</a:t>
            </a:r>
            <a:r>
              <a:rPr lang="ja-JP" altLang="en-US" sz="3000" dirty="0">
                <a:solidFill>
                  <a:prstClr val="black"/>
                </a:solidFill>
              </a:rPr>
              <a:t>、労賃・原材料などの可変費用</a:t>
            </a:r>
            <a:r>
              <a:rPr lang="en-US" altLang="ja-JP" sz="3000" dirty="0">
                <a:solidFill>
                  <a:prstClr val="black"/>
                </a:solidFill>
              </a:rPr>
              <a:t>40</a:t>
            </a:r>
            <a:r>
              <a:rPr lang="ja-JP" altLang="en-US" sz="3000" dirty="0">
                <a:solidFill>
                  <a:prstClr val="black"/>
                </a:solidFill>
              </a:rPr>
              <a:t>、予想収入</a:t>
            </a:r>
            <a:r>
              <a:rPr lang="en-US" altLang="ja-JP" sz="3000" dirty="0">
                <a:solidFill>
                  <a:prstClr val="black"/>
                </a:solidFill>
              </a:rPr>
              <a:t>150</a:t>
            </a:r>
            <a:r>
              <a:rPr lang="ja-JP" altLang="en-US" sz="3000" dirty="0">
                <a:solidFill>
                  <a:prstClr val="black"/>
                </a:solidFill>
              </a:rPr>
              <a:t>　</a:t>
            </a:r>
            <a:r>
              <a:rPr lang="en-US" altLang="ja-JP" sz="3000" dirty="0">
                <a:solidFill>
                  <a:prstClr val="black"/>
                </a:solidFill>
              </a:rPr>
              <a:t>※</a:t>
            </a:r>
            <a:r>
              <a:rPr lang="ja-JP" altLang="en-US" sz="3000" dirty="0">
                <a:solidFill>
                  <a:prstClr val="black"/>
                </a:solidFill>
              </a:rPr>
              <a:t>可変費用とは、労賃や原材料費など生産量に応じて変化するコストのこと。</a:t>
            </a:r>
            <a:endParaRPr lang="en-US" altLang="ja-JP" sz="3000" dirty="0">
              <a:solidFill>
                <a:prstClr val="black"/>
              </a:solidFill>
            </a:endParaRPr>
          </a:p>
          <a:p>
            <a:pPr marL="342900" lvl="0" indent="-342900" defTabSz="457200">
              <a:buFont typeface="Wingdings" panose="05000000000000000000" pitchFamily="2" charset="2"/>
              <a:buChar char="l"/>
              <a:defRPr/>
            </a:pPr>
            <a:r>
              <a:rPr lang="ja-JP" altLang="en-US" sz="3000" dirty="0">
                <a:solidFill>
                  <a:prstClr val="black"/>
                </a:solidFill>
              </a:rPr>
              <a:t>投資</a:t>
            </a:r>
            <a:r>
              <a:rPr lang="en-US" altLang="ja-JP" sz="3000" dirty="0">
                <a:solidFill>
                  <a:prstClr val="black"/>
                </a:solidFill>
              </a:rPr>
              <a:t>B</a:t>
            </a:r>
            <a:r>
              <a:rPr lang="ja-JP" altLang="en-US" sz="3000" dirty="0">
                <a:solidFill>
                  <a:prstClr val="black"/>
                </a:solidFill>
              </a:rPr>
              <a:t>：固定費用</a:t>
            </a:r>
            <a:r>
              <a:rPr lang="en-US" altLang="ja-JP" sz="3000" dirty="0">
                <a:solidFill>
                  <a:prstClr val="black"/>
                </a:solidFill>
              </a:rPr>
              <a:t>70</a:t>
            </a:r>
            <a:r>
              <a:rPr lang="ja-JP" altLang="en-US" sz="3000" dirty="0">
                <a:solidFill>
                  <a:prstClr val="black"/>
                </a:solidFill>
              </a:rPr>
              <a:t>、労賃・原材料などの可変費用</a:t>
            </a:r>
            <a:r>
              <a:rPr lang="en-US" altLang="ja-JP" sz="3000" dirty="0">
                <a:solidFill>
                  <a:prstClr val="black"/>
                </a:solidFill>
              </a:rPr>
              <a:t>40</a:t>
            </a:r>
            <a:r>
              <a:rPr lang="ja-JP" altLang="en-US" sz="3000" dirty="0">
                <a:solidFill>
                  <a:prstClr val="black"/>
                </a:solidFill>
              </a:rPr>
              <a:t>、予想収入</a:t>
            </a:r>
            <a:r>
              <a:rPr lang="en-US" altLang="ja-JP" sz="3000" dirty="0">
                <a:solidFill>
                  <a:prstClr val="black"/>
                </a:solidFill>
              </a:rPr>
              <a:t>150</a:t>
            </a:r>
            <a:endParaRPr kumimoji="1" lang="en-US" altLang="ja-JP" sz="3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290554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⇒投資</a:t>
            </a:r>
            <a:r>
              <a:rPr lang="en-US" altLang="ja-JP" sz="3200" dirty="0">
                <a:solidFill>
                  <a:prstClr val="black"/>
                </a:solidFill>
              </a:rPr>
              <a:t>A</a:t>
            </a:r>
            <a:r>
              <a:rPr lang="ja-JP" altLang="en-US" sz="3200" dirty="0">
                <a:solidFill>
                  <a:prstClr val="black"/>
                </a:solidFill>
              </a:rPr>
              <a:t>を採用。通常いうような会計上の利潤は、</a:t>
            </a:r>
            <a:r>
              <a:rPr lang="en-US" altLang="ja-JP" sz="3200" dirty="0">
                <a:solidFill>
                  <a:prstClr val="black"/>
                </a:solidFill>
              </a:rPr>
              <a:t>150-(60+40)=50</a:t>
            </a:r>
            <a:r>
              <a:rPr lang="ja-JP" altLang="en-US" sz="3200" dirty="0">
                <a:solidFill>
                  <a:prstClr val="black"/>
                </a:solidFill>
              </a:rPr>
              <a:t>となる。</a:t>
            </a:r>
          </a:p>
          <a:p>
            <a:pPr marL="342900" lvl="0" indent="-342900" defTabSz="457200">
              <a:buFont typeface="Wingdings" panose="05000000000000000000" pitchFamily="2" charset="2"/>
              <a:buChar char="l"/>
              <a:defRPr/>
            </a:pPr>
            <a:r>
              <a:rPr lang="ja-JP" altLang="en-US" sz="3200" dirty="0">
                <a:solidFill>
                  <a:prstClr val="black"/>
                </a:solidFill>
              </a:rPr>
              <a:t>しかし、投資</a:t>
            </a:r>
            <a:r>
              <a:rPr lang="en-US" altLang="ja-JP" sz="3200" dirty="0">
                <a:solidFill>
                  <a:prstClr val="black"/>
                </a:solidFill>
              </a:rPr>
              <a:t>B</a:t>
            </a:r>
            <a:r>
              <a:rPr lang="ja-JP" altLang="en-US" sz="3200" dirty="0">
                <a:solidFill>
                  <a:prstClr val="black"/>
                </a:solidFill>
              </a:rPr>
              <a:t>を諦めている。投資</a:t>
            </a:r>
            <a:r>
              <a:rPr lang="en-US" altLang="ja-JP" sz="3200" dirty="0">
                <a:solidFill>
                  <a:prstClr val="black"/>
                </a:solidFill>
              </a:rPr>
              <a:t>B</a:t>
            </a:r>
            <a:r>
              <a:rPr lang="ja-JP" altLang="en-US" sz="3200" dirty="0">
                <a:solidFill>
                  <a:prstClr val="black"/>
                </a:solidFill>
              </a:rPr>
              <a:t>から得られる予想利潤は、</a:t>
            </a:r>
            <a:r>
              <a:rPr lang="en-US" altLang="ja-JP" sz="3200" dirty="0">
                <a:solidFill>
                  <a:prstClr val="black"/>
                </a:solidFill>
              </a:rPr>
              <a:t>150-(70+40)=40</a:t>
            </a:r>
            <a:r>
              <a:rPr lang="ja-JP" altLang="en-US" sz="3200" dirty="0">
                <a:solidFill>
                  <a:prstClr val="black"/>
                </a:solidFill>
              </a:rPr>
              <a:t>なので、投資</a:t>
            </a:r>
            <a:r>
              <a:rPr lang="en-US" altLang="ja-JP" sz="3200" dirty="0">
                <a:solidFill>
                  <a:prstClr val="black"/>
                </a:solidFill>
              </a:rPr>
              <a:t>A</a:t>
            </a:r>
            <a:r>
              <a:rPr lang="ja-JP" altLang="en-US" sz="3200" dirty="0">
                <a:solidFill>
                  <a:prstClr val="black"/>
                </a:solidFill>
              </a:rPr>
              <a:t>の経済学上の利潤は、この諦めた投資</a:t>
            </a:r>
            <a:r>
              <a:rPr lang="en-US" altLang="ja-JP" sz="3200" dirty="0">
                <a:solidFill>
                  <a:prstClr val="black"/>
                </a:solidFill>
              </a:rPr>
              <a:t>B</a:t>
            </a:r>
            <a:r>
              <a:rPr lang="ja-JP" altLang="en-US" sz="3200" dirty="0">
                <a:solidFill>
                  <a:prstClr val="black"/>
                </a:solidFill>
              </a:rPr>
              <a:t>の利潤</a:t>
            </a:r>
            <a:r>
              <a:rPr lang="en-US" altLang="ja-JP" sz="3200" dirty="0">
                <a:solidFill>
                  <a:prstClr val="black"/>
                </a:solidFill>
              </a:rPr>
              <a:t>40</a:t>
            </a:r>
            <a:r>
              <a:rPr lang="ja-JP" altLang="en-US" sz="3200" dirty="0">
                <a:solidFill>
                  <a:prstClr val="black"/>
                </a:solidFill>
              </a:rPr>
              <a:t>を引いた、</a:t>
            </a:r>
            <a:r>
              <a:rPr lang="en-US" altLang="ja-JP" sz="3200" dirty="0">
                <a:solidFill>
                  <a:prstClr val="black"/>
                </a:solidFill>
              </a:rPr>
              <a:t>50-40=10</a:t>
            </a:r>
            <a:r>
              <a:rPr lang="ja-JP" altLang="en-US" sz="3200" dirty="0">
                <a:solidFill>
                  <a:prstClr val="black"/>
                </a:solidFill>
              </a:rPr>
              <a:t>である。</a:t>
            </a:r>
          </a:p>
          <a:p>
            <a:pPr marL="342900" lvl="0" indent="-342900" defTabSz="457200">
              <a:buFont typeface="Wingdings" panose="05000000000000000000" pitchFamily="2" charset="2"/>
              <a:buChar char="l"/>
              <a:defRPr/>
            </a:pPr>
            <a:r>
              <a:rPr lang="ja-JP" altLang="en-US" sz="3200" dirty="0">
                <a:solidFill>
                  <a:prstClr val="black"/>
                </a:solidFill>
              </a:rPr>
              <a:t>⇒なぜ経済学上の利潤を考慮するのか？⇒投資</a:t>
            </a:r>
            <a:r>
              <a:rPr lang="en-US" altLang="ja-JP" sz="3200" dirty="0">
                <a:solidFill>
                  <a:prstClr val="black"/>
                </a:solidFill>
              </a:rPr>
              <a:t>B</a:t>
            </a:r>
            <a:r>
              <a:rPr lang="ja-JP" altLang="en-US" sz="3200" dirty="0">
                <a:solidFill>
                  <a:prstClr val="black"/>
                </a:solidFill>
              </a:rPr>
              <a:t>の予想収入が</a:t>
            </a:r>
            <a:r>
              <a:rPr lang="en-US" altLang="ja-JP" sz="3200" dirty="0">
                <a:solidFill>
                  <a:prstClr val="black"/>
                </a:solidFill>
              </a:rPr>
              <a:t>170</a:t>
            </a:r>
            <a:r>
              <a:rPr lang="ja-JP" altLang="en-US" sz="3200" dirty="0">
                <a:solidFill>
                  <a:prstClr val="black"/>
                </a:solidFill>
              </a:rPr>
              <a:t>になれば、投資</a:t>
            </a:r>
            <a:r>
              <a:rPr lang="en-US" altLang="ja-JP" sz="3200" dirty="0">
                <a:solidFill>
                  <a:prstClr val="black"/>
                </a:solidFill>
              </a:rPr>
              <a:t>A</a:t>
            </a:r>
            <a:r>
              <a:rPr lang="ja-JP" altLang="en-US" sz="3200" dirty="0">
                <a:solidFill>
                  <a:prstClr val="black"/>
                </a:solidFill>
              </a:rPr>
              <a:t>をやめて投資</a:t>
            </a:r>
            <a:r>
              <a:rPr lang="en-US" altLang="ja-JP" sz="3200" dirty="0">
                <a:solidFill>
                  <a:prstClr val="black"/>
                </a:solidFill>
              </a:rPr>
              <a:t>B</a:t>
            </a:r>
            <a:r>
              <a:rPr lang="ja-JP" altLang="en-US" sz="3200" dirty="0">
                <a:solidFill>
                  <a:prstClr val="black"/>
                </a:solidFill>
              </a:rPr>
              <a:t>に切り替える可能性。企業行動を正しくとらえるためには、このような潜在的費用の考え方が必要。</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085870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例）ある家電メーカーが、新型テレビを増産するか、ブルーレイ・レコーダーの増産に踏み切るかで迷っていて、新型テレビの方を優先と考えていたものの、オリンピック開催が近づき、ブルーレイ・レコーダーの売れ行きが好調となり、</a:t>
            </a:r>
            <a:r>
              <a:rPr lang="ja-JP" altLang="en-US" sz="3200" dirty="0">
                <a:solidFill>
                  <a:srgbClr val="FF0000"/>
                </a:solidFill>
              </a:rPr>
              <a:t>より</a:t>
            </a:r>
            <a:r>
              <a:rPr lang="ja-JP" altLang="en-US" sz="3200" dirty="0">
                <a:solidFill>
                  <a:prstClr val="black"/>
                </a:solidFill>
              </a:rPr>
              <a:t>大きな収入が見込めるならば、テレビの増産をやめてレコーダーの増産に、経営方針を切り替える可能性。</a:t>
            </a:r>
            <a:endPar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801778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498108"/>
          </a:xfrm>
          <a:prstGeom prst="rect">
            <a:avLst/>
          </a:prstGeom>
          <a:noFill/>
        </p:spPr>
        <p:txBody>
          <a:bodyPr wrap="square" rtlCol="0">
            <a:noAutofit/>
          </a:bodyPr>
          <a:lstStyle/>
          <a:p>
            <a:pPr lvl="0" defTabSz="457200">
              <a:defRPr/>
            </a:pPr>
            <a:r>
              <a:rPr lang="en-US" altLang="ja-JP" sz="3200" dirty="0">
                <a:solidFill>
                  <a:prstClr val="black"/>
                </a:solidFill>
              </a:rPr>
              <a:t>―</a:t>
            </a:r>
            <a:r>
              <a:rPr lang="ja-JP" altLang="en-US" sz="3200" dirty="0">
                <a:solidFill>
                  <a:prstClr val="black"/>
                </a:solidFill>
              </a:rPr>
              <a:t>ポイント</a:t>
            </a:r>
            <a:r>
              <a:rPr lang="en-US" altLang="ja-JP" sz="3200" dirty="0">
                <a:solidFill>
                  <a:prstClr val="black"/>
                </a:solidFill>
              </a:rPr>
              <a:t>2―</a:t>
            </a:r>
            <a:endParaRPr lang="ja-JP" altLang="en-US" sz="3200" dirty="0">
              <a:solidFill>
                <a:prstClr val="black"/>
              </a:solidFill>
            </a:endParaRPr>
          </a:p>
          <a:p>
            <a:pPr lvl="0" defTabSz="457200">
              <a:defRPr/>
            </a:pPr>
            <a:endParaRPr lang="en-US" altLang="ja-JP" sz="3200" dirty="0">
              <a:solidFill>
                <a:prstClr val="black"/>
              </a:solidFill>
            </a:endParaRPr>
          </a:p>
          <a:p>
            <a:pPr marL="342900" lvl="0" indent="-342900" defTabSz="457200">
              <a:buFont typeface="Wingdings" panose="05000000000000000000" pitchFamily="2" charset="2"/>
              <a:buChar char="l"/>
              <a:defRPr/>
            </a:pPr>
            <a:r>
              <a:rPr lang="ja-JP" altLang="en-US" sz="3200" dirty="0">
                <a:solidFill>
                  <a:prstClr val="black"/>
                </a:solidFill>
              </a:rPr>
              <a:t>一般的な財では、</a:t>
            </a:r>
            <a:r>
              <a:rPr lang="ja-JP" altLang="en-US" sz="3200" dirty="0">
                <a:solidFill>
                  <a:srgbClr val="FF0000"/>
                </a:solidFill>
              </a:rPr>
              <a:t>限界</a:t>
            </a:r>
            <a:r>
              <a:rPr lang="ja-JP" altLang="en-US" sz="3200" dirty="0">
                <a:solidFill>
                  <a:prstClr val="black"/>
                </a:solidFill>
              </a:rPr>
              <a:t>生産物は逓減（ていげん）する（＝収穫逓減の法則）。</a:t>
            </a:r>
          </a:p>
          <a:p>
            <a:pPr marL="342900" lvl="0" indent="-342900" defTabSz="457200">
              <a:buFont typeface="Wingdings" panose="05000000000000000000" pitchFamily="2" charset="2"/>
              <a:buChar char="l"/>
              <a:defRPr/>
            </a:pPr>
            <a:r>
              <a:rPr lang="ja-JP" altLang="en-US" sz="3200" dirty="0">
                <a:solidFill>
                  <a:prstClr val="black"/>
                </a:solidFill>
              </a:rPr>
              <a:t>つまり、労働や原材料などの経営資源を</a:t>
            </a:r>
            <a:r>
              <a:rPr lang="en-US" altLang="ja-JP" sz="3200" dirty="0">
                <a:solidFill>
                  <a:prstClr val="black"/>
                </a:solidFill>
              </a:rPr>
              <a:t>1</a:t>
            </a:r>
            <a:r>
              <a:rPr lang="ja-JP" altLang="en-US" sz="3200" dirty="0">
                <a:solidFill>
                  <a:prstClr val="black"/>
                </a:solidFill>
              </a:rPr>
              <a:t>単位ずつ増やしたとき</a:t>
            </a:r>
            <a:r>
              <a:rPr lang="ja-JP" altLang="en-US" sz="3200" dirty="0"/>
              <a:t>、</a:t>
            </a:r>
            <a:r>
              <a:rPr lang="ja-JP" altLang="en-US" sz="3200" dirty="0">
                <a:solidFill>
                  <a:srgbClr val="FF0000"/>
                </a:solidFill>
              </a:rPr>
              <a:t>産出量の増加</a:t>
            </a:r>
            <a:r>
              <a:rPr lang="ja-JP" altLang="en-US" sz="3200" dirty="0">
                <a:solidFill>
                  <a:prstClr val="black"/>
                </a:solidFill>
              </a:rPr>
              <a:t>は次第に低下してゆく。</a:t>
            </a:r>
          </a:p>
          <a:p>
            <a:pPr marL="342900" lvl="0" indent="-342900" defTabSz="457200">
              <a:buFont typeface="Wingdings" panose="05000000000000000000" pitchFamily="2" charset="2"/>
              <a:buChar char="l"/>
              <a:defRPr/>
            </a:pPr>
            <a:r>
              <a:rPr lang="ja-JP" altLang="en-US" sz="3200" dirty="0">
                <a:solidFill>
                  <a:prstClr val="black"/>
                </a:solidFill>
              </a:rPr>
              <a:t>言い換えると、産出量を</a:t>
            </a:r>
            <a:r>
              <a:rPr lang="en-US" altLang="ja-JP" sz="3200" dirty="0">
                <a:solidFill>
                  <a:prstClr val="black"/>
                </a:solidFill>
              </a:rPr>
              <a:t>1</a:t>
            </a:r>
            <a:r>
              <a:rPr lang="ja-JP" altLang="en-US" sz="3200" dirty="0">
                <a:solidFill>
                  <a:prstClr val="black"/>
                </a:solidFill>
              </a:rPr>
              <a:t>単位ずつ増やしてゆこうとすると、必要な労働や原材料の量（すなわち、生産コスト）は</a:t>
            </a:r>
            <a:r>
              <a:rPr lang="ja-JP" altLang="en-US" sz="3200" dirty="0">
                <a:solidFill>
                  <a:srgbClr val="FF0000"/>
                </a:solidFill>
              </a:rPr>
              <a:t>逓増</a:t>
            </a:r>
            <a:r>
              <a:rPr lang="ja-JP" altLang="en-US" sz="3200" dirty="0">
                <a:solidFill>
                  <a:prstClr val="black"/>
                </a:solidFill>
              </a:rPr>
              <a:t>する。すなわち、可変費用曲線は、逓増するグラフである。</a:t>
            </a:r>
          </a:p>
        </p:txBody>
      </p:sp>
    </p:spTree>
    <p:extLst>
      <p:ext uri="{BB962C8B-B14F-4D97-AF65-F5344CB8AC3E}">
        <p14:creationId xmlns:p14="http://schemas.microsoft.com/office/powerpoint/2010/main" val="3958785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11" name="テキスト ボックス 10">
            <a:extLst>
              <a:ext uri="{FF2B5EF4-FFF2-40B4-BE49-F238E27FC236}">
                <a16:creationId xmlns:a16="http://schemas.microsoft.com/office/drawing/2014/main" id="{817CC423-99C8-44A5-9784-695430904BD7}"/>
              </a:ext>
            </a:extLst>
          </p:cNvPr>
          <p:cNvSpPr txBox="1"/>
          <p:nvPr/>
        </p:nvSpPr>
        <p:spPr>
          <a:xfrm>
            <a:off x="4719552" y="5489966"/>
            <a:ext cx="1378523" cy="923330"/>
          </a:xfrm>
          <a:prstGeom prst="rect">
            <a:avLst/>
          </a:prstGeom>
          <a:noFill/>
        </p:spPr>
        <p:txBody>
          <a:bodyPr wrap="square" rtlCol="0">
            <a:spAutoFit/>
          </a:bodyPr>
          <a:lstStyle/>
          <a:p>
            <a:r>
              <a:rPr lang="ja-JP" altLang="en-US" dirty="0"/>
              <a:t>投入される生産要素（≒費用）</a:t>
            </a:r>
            <a:endParaRPr kumimoji="1" lang="ja-JP" altLang="en-US" dirty="0"/>
          </a:p>
        </p:txBody>
      </p:sp>
      <p:sp>
        <p:nvSpPr>
          <p:cNvPr id="12" name="テキスト ボックス 11">
            <a:extLst>
              <a:ext uri="{FF2B5EF4-FFF2-40B4-BE49-F238E27FC236}">
                <a16:creationId xmlns:a16="http://schemas.microsoft.com/office/drawing/2014/main" id="{E8F56705-29D3-4FFD-8369-8A5E47B5C1A8}"/>
              </a:ext>
            </a:extLst>
          </p:cNvPr>
          <p:cNvSpPr txBox="1"/>
          <p:nvPr/>
        </p:nvSpPr>
        <p:spPr>
          <a:xfrm>
            <a:off x="465513" y="1212208"/>
            <a:ext cx="889460" cy="369332"/>
          </a:xfrm>
          <a:prstGeom prst="rect">
            <a:avLst/>
          </a:prstGeom>
          <a:noFill/>
        </p:spPr>
        <p:txBody>
          <a:bodyPr wrap="square" rtlCol="0">
            <a:spAutoFit/>
          </a:bodyPr>
          <a:lstStyle/>
          <a:p>
            <a:r>
              <a:rPr lang="ja-JP" altLang="en-US" dirty="0">
                <a:solidFill>
                  <a:srgbClr val="FF0000"/>
                </a:solidFill>
              </a:rPr>
              <a:t>産出量</a:t>
            </a:r>
            <a:endParaRPr kumimoji="1" lang="ja-JP" altLang="en-US" dirty="0">
              <a:solidFill>
                <a:srgbClr val="FF0000"/>
              </a:solidFill>
            </a:endParaRPr>
          </a:p>
        </p:txBody>
      </p:sp>
      <p:grpSp>
        <p:nvGrpSpPr>
          <p:cNvPr id="15" name="グループ化 14">
            <a:extLst>
              <a:ext uri="{FF2B5EF4-FFF2-40B4-BE49-F238E27FC236}">
                <a16:creationId xmlns:a16="http://schemas.microsoft.com/office/drawing/2014/main" id="{4A8EF4EB-1390-46C8-93D3-16C3F52CB77F}"/>
              </a:ext>
            </a:extLst>
          </p:cNvPr>
          <p:cNvGrpSpPr/>
          <p:nvPr/>
        </p:nvGrpSpPr>
        <p:grpSpPr>
          <a:xfrm>
            <a:off x="914400" y="1662545"/>
            <a:ext cx="3940232" cy="5195454"/>
            <a:chOff x="914400" y="1662545"/>
            <a:chExt cx="3940232" cy="5195454"/>
          </a:xfrm>
        </p:grpSpPr>
        <p:cxnSp>
          <p:nvCxnSpPr>
            <p:cNvPr id="8" name="直線矢印コネクタ 7">
              <a:extLst>
                <a:ext uri="{FF2B5EF4-FFF2-40B4-BE49-F238E27FC236}">
                  <a16:creationId xmlns:a16="http://schemas.microsoft.com/office/drawing/2014/main" id="{BAECB8FB-9857-4775-A7B7-1D7021E794D6}"/>
                </a:ext>
              </a:extLst>
            </p:cNvPr>
            <p:cNvCxnSpPr>
              <a:cxnSpLocks/>
            </p:cNvCxnSpPr>
            <p:nvPr/>
          </p:nvCxnSpPr>
          <p:spPr>
            <a:xfrm flipV="1">
              <a:off x="914400" y="1662545"/>
              <a:ext cx="0" cy="41397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A1C7866D-0371-4051-8A9A-B7DED2F62933}"/>
                </a:ext>
              </a:extLst>
            </p:cNvPr>
            <p:cNvCxnSpPr>
              <a:cxnSpLocks/>
            </p:cNvCxnSpPr>
            <p:nvPr/>
          </p:nvCxnSpPr>
          <p:spPr>
            <a:xfrm>
              <a:off x="914400" y="5802284"/>
              <a:ext cx="371578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円弧 12">
              <a:extLst>
                <a:ext uri="{FF2B5EF4-FFF2-40B4-BE49-F238E27FC236}">
                  <a16:creationId xmlns:a16="http://schemas.microsoft.com/office/drawing/2014/main" id="{9DB24EF8-553E-4354-919E-D1D379D28834}"/>
                </a:ext>
              </a:extLst>
            </p:cNvPr>
            <p:cNvSpPr/>
            <p:nvPr/>
          </p:nvSpPr>
          <p:spPr>
            <a:xfrm rot="16200000">
              <a:off x="1138844" y="3142212"/>
              <a:ext cx="4264429" cy="3167146"/>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4" name="矢印: 右 13">
            <a:extLst>
              <a:ext uri="{FF2B5EF4-FFF2-40B4-BE49-F238E27FC236}">
                <a16:creationId xmlns:a16="http://schemas.microsoft.com/office/drawing/2014/main" id="{E271F38D-4C3C-4121-BFC6-1EBD7C93746B}"/>
              </a:ext>
            </a:extLst>
          </p:cNvPr>
          <p:cNvSpPr/>
          <p:nvPr/>
        </p:nvSpPr>
        <p:spPr>
          <a:xfrm>
            <a:off x="4437618" y="3229699"/>
            <a:ext cx="1230280" cy="5847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矢印コネクタ 25">
            <a:extLst>
              <a:ext uri="{FF2B5EF4-FFF2-40B4-BE49-F238E27FC236}">
                <a16:creationId xmlns:a16="http://schemas.microsoft.com/office/drawing/2014/main" id="{C0707B39-CD2E-483B-B017-D0D6D79FD7B0}"/>
              </a:ext>
            </a:extLst>
          </p:cNvPr>
          <p:cNvCxnSpPr>
            <a:cxnSpLocks/>
          </p:cNvCxnSpPr>
          <p:nvPr/>
        </p:nvCxnSpPr>
        <p:spPr>
          <a:xfrm flipV="1">
            <a:off x="6362007" y="1662545"/>
            <a:ext cx="0" cy="41397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3F2C5ED3-1EDB-401C-95F8-D619B217E078}"/>
              </a:ext>
            </a:extLst>
          </p:cNvPr>
          <p:cNvCxnSpPr>
            <a:cxnSpLocks/>
          </p:cNvCxnSpPr>
          <p:nvPr/>
        </p:nvCxnSpPr>
        <p:spPr>
          <a:xfrm>
            <a:off x="6362007" y="5802284"/>
            <a:ext cx="371578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円弧 29">
            <a:extLst>
              <a:ext uri="{FF2B5EF4-FFF2-40B4-BE49-F238E27FC236}">
                <a16:creationId xmlns:a16="http://schemas.microsoft.com/office/drawing/2014/main" id="{62B5BC8A-B269-4425-A238-C481923F67E7}"/>
              </a:ext>
            </a:extLst>
          </p:cNvPr>
          <p:cNvSpPr/>
          <p:nvPr/>
        </p:nvSpPr>
        <p:spPr>
          <a:xfrm rot="5757003">
            <a:off x="5659407" y="1045787"/>
            <a:ext cx="4358642" cy="3050066"/>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B3732C69-5C6C-4843-B885-A6250A71B533}"/>
              </a:ext>
            </a:extLst>
          </p:cNvPr>
          <p:cNvSpPr txBox="1"/>
          <p:nvPr/>
        </p:nvSpPr>
        <p:spPr>
          <a:xfrm>
            <a:off x="6095999" y="1093814"/>
            <a:ext cx="1202575" cy="369332"/>
          </a:xfrm>
          <a:prstGeom prst="rect">
            <a:avLst/>
          </a:prstGeom>
          <a:noFill/>
        </p:spPr>
        <p:txBody>
          <a:bodyPr wrap="square" rtlCol="0">
            <a:spAutoFit/>
          </a:bodyPr>
          <a:lstStyle/>
          <a:p>
            <a:r>
              <a:rPr lang="ja-JP" altLang="en-US" dirty="0">
                <a:solidFill>
                  <a:srgbClr val="FF0000"/>
                </a:solidFill>
              </a:rPr>
              <a:t>可変費用</a:t>
            </a:r>
            <a:endParaRPr kumimoji="1" lang="ja-JP" altLang="en-US" dirty="0">
              <a:solidFill>
                <a:srgbClr val="FF0000"/>
              </a:solidFill>
            </a:endParaRPr>
          </a:p>
        </p:txBody>
      </p:sp>
      <p:sp>
        <p:nvSpPr>
          <p:cNvPr id="32" name="テキスト ボックス 31">
            <a:extLst>
              <a:ext uri="{FF2B5EF4-FFF2-40B4-BE49-F238E27FC236}">
                <a16:creationId xmlns:a16="http://schemas.microsoft.com/office/drawing/2014/main" id="{3C822A27-3435-4590-ABE6-09694CEECE42}"/>
              </a:ext>
            </a:extLst>
          </p:cNvPr>
          <p:cNvSpPr txBox="1"/>
          <p:nvPr/>
        </p:nvSpPr>
        <p:spPr>
          <a:xfrm>
            <a:off x="10236023" y="5582299"/>
            <a:ext cx="1041577" cy="369332"/>
          </a:xfrm>
          <a:prstGeom prst="rect">
            <a:avLst/>
          </a:prstGeom>
          <a:noFill/>
        </p:spPr>
        <p:txBody>
          <a:bodyPr wrap="square" rtlCol="0">
            <a:spAutoFit/>
          </a:bodyPr>
          <a:lstStyle/>
          <a:p>
            <a:r>
              <a:rPr kumimoji="1" lang="ja-JP" altLang="en-US" dirty="0">
                <a:solidFill>
                  <a:srgbClr val="FF0000"/>
                </a:solidFill>
              </a:rPr>
              <a:t>産出量</a:t>
            </a:r>
          </a:p>
        </p:txBody>
      </p:sp>
      <p:sp>
        <p:nvSpPr>
          <p:cNvPr id="18" name="テキスト ボックス 17">
            <a:extLst>
              <a:ext uri="{FF2B5EF4-FFF2-40B4-BE49-F238E27FC236}">
                <a16:creationId xmlns:a16="http://schemas.microsoft.com/office/drawing/2014/main" id="{E48D8308-14E4-4ADB-8904-044F40E74BDD}"/>
              </a:ext>
            </a:extLst>
          </p:cNvPr>
          <p:cNvSpPr txBox="1"/>
          <p:nvPr/>
        </p:nvSpPr>
        <p:spPr>
          <a:xfrm>
            <a:off x="4300449" y="2552590"/>
            <a:ext cx="1662546" cy="646331"/>
          </a:xfrm>
          <a:prstGeom prst="rect">
            <a:avLst/>
          </a:prstGeom>
          <a:noFill/>
        </p:spPr>
        <p:txBody>
          <a:bodyPr wrap="square" rtlCol="0">
            <a:spAutoFit/>
          </a:bodyPr>
          <a:lstStyle/>
          <a:p>
            <a:r>
              <a:rPr kumimoji="1" lang="ja-JP" altLang="en-US" dirty="0"/>
              <a:t>縦軸と横軸を入れ替えると、</a:t>
            </a:r>
          </a:p>
        </p:txBody>
      </p:sp>
    </p:spTree>
    <p:extLst>
      <p:ext uri="{BB962C8B-B14F-4D97-AF65-F5344CB8AC3E}">
        <p14:creationId xmlns:p14="http://schemas.microsoft.com/office/powerpoint/2010/main" val="2948830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企業の生産行動　平均費用と限界費用</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498184"/>
          </a:xfrm>
          <a:prstGeom prst="rect">
            <a:avLst/>
          </a:prstGeom>
          <a:noFill/>
        </p:spPr>
        <p:txBody>
          <a:bodyPr wrap="square" rtlCol="0">
            <a:noAutofit/>
          </a:bodyPr>
          <a:lstStyle/>
          <a:p>
            <a:pPr marL="342900" indent="-342900" defTabSz="457200">
              <a:buFont typeface="Wingdings" panose="05000000000000000000" pitchFamily="2" charset="2"/>
              <a:buChar char="l"/>
              <a:defRPr/>
            </a:pPr>
            <a:r>
              <a:rPr lang="ja-JP" altLang="en-US" sz="3200" dirty="0">
                <a:solidFill>
                  <a:prstClr val="black"/>
                </a:solidFill>
              </a:rPr>
              <a:t>次に、一般的な総費用曲線は、逆</a:t>
            </a:r>
            <a:r>
              <a:rPr lang="en-US" altLang="ja-JP" sz="3200" dirty="0">
                <a:solidFill>
                  <a:prstClr val="black"/>
                </a:solidFill>
              </a:rPr>
              <a:t>S</a:t>
            </a:r>
            <a:r>
              <a:rPr lang="ja-JP" altLang="en-US" sz="3200" dirty="0">
                <a:solidFill>
                  <a:prstClr val="black"/>
                </a:solidFill>
              </a:rPr>
              <a:t>字型となる（縦軸が費用、横軸が生産量）。</a:t>
            </a:r>
            <a:endParaRPr lang="en-US" altLang="ja-JP" sz="3200" dirty="0">
              <a:solidFill>
                <a:prstClr val="black"/>
              </a:solidFill>
            </a:endParaRPr>
          </a:p>
          <a:p>
            <a:pPr marL="342900" indent="-342900" defTabSz="457200">
              <a:buFont typeface="Wingdings" panose="05000000000000000000" pitchFamily="2" charset="2"/>
              <a:buChar char="l"/>
              <a:defRPr/>
            </a:pPr>
            <a:r>
              <a:rPr lang="ja-JP" altLang="en-US" sz="3200" dirty="0">
                <a:solidFill>
                  <a:prstClr val="black"/>
                </a:solidFill>
              </a:rPr>
              <a:t>理由：最初に土地や建物や設備などの大きな費用が発生して、その後は可変費用部分の増加のみでゆるやかな線となり、さらに生産を増やそうとすると収穫逓減の法則ゆえにより大きな費用がかかるようになる。</a:t>
            </a: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51385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2008</TotalTime>
  <Words>2741</Words>
  <Application>Microsoft Office PowerPoint</Application>
  <PresentationFormat>ワイド画面</PresentationFormat>
  <Paragraphs>174</Paragraphs>
  <Slides>29</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29</vt:i4>
      </vt:variant>
    </vt:vector>
  </HeadingPairs>
  <TitlesOfParts>
    <vt:vector size="37" baseType="lpstr">
      <vt:lpstr>Bookman Old Style</vt:lpstr>
      <vt:lpstr>Calibri</vt:lpstr>
      <vt:lpstr>Cambria Math</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241</cp:revision>
  <dcterms:created xsi:type="dcterms:W3CDTF">2020-09-16T10:34:15Z</dcterms:created>
  <dcterms:modified xsi:type="dcterms:W3CDTF">2024-04-07T08:46:50Z</dcterms:modified>
</cp:coreProperties>
</file>