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 id="2147483809" r:id="rId2"/>
  </p:sldMasterIdLst>
  <p:notesMasterIdLst>
    <p:notesMasterId r:id="rId26"/>
  </p:notesMasterIdLst>
  <p:sldIdLst>
    <p:sldId id="256" r:id="rId3"/>
    <p:sldId id="280" r:id="rId4"/>
    <p:sldId id="288" r:id="rId5"/>
    <p:sldId id="289" r:id="rId6"/>
    <p:sldId id="287" r:id="rId7"/>
    <p:sldId id="281" r:id="rId8"/>
    <p:sldId id="282" r:id="rId9"/>
    <p:sldId id="283" r:id="rId10"/>
    <p:sldId id="284" r:id="rId11"/>
    <p:sldId id="285" r:id="rId12"/>
    <p:sldId id="286" r:id="rId13"/>
    <p:sldId id="290" r:id="rId14"/>
    <p:sldId id="291" r:id="rId15"/>
    <p:sldId id="292" r:id="rId16"/>
    <p:sldId id="293" r:id="rId17"/>
    <p:sldId id="294" r:id="rId18"/>
    <p:sldId id="295" r:id="rId19"/>
    <p:sldId id="296" r:id="rId20"/>
    <p:sldId id="299" r:id="rId21"/>
    <p:sldId id="300" r:id="rId22"/>
    <p:sldId id="301" r:id="rId23"/>
    <p:sldId id="297" r:id="rId24"/>
    <p:sldId id="298" r:id="rId2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94660"/>
  </p:normalViewPr>
  <p:slideViewPr>
    <p:cSldViewPr snapToGrid="0">
      <p:cViewPr varScale="1">
        <p:scale>
          <a:sx n="87" d="100"/>
          <a:sy n="87" d="100"/>
        </p:scale>
        <p:origin x="57" y="54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FC8988-6931-4578-B843-4DE4E14B7541}" type="doc">
      <dgm:prSet loTypeId="urn:microsoft.com/office/officeart/2005/8/layout/vList2" loCatId="list" qsTypeId="urn:microsoft.com/office/officeart/2005/8/quickstyle/simple3" qsCatId="simple" csTypeId="urn:microsoft.com/office/officeart/2005/8/colors/accent3_3" csCatId="accent3" phldr="1"/>
      <dgm:spPr/>
      <dgm:t>
        <a:bodyPr/>
        <a:lstStyle/>
        <a:p>
          <a:endParaRPr kumimoji="1" lang="ja-JP" altLang="en-US"/>
        </a:p>
      </dgm:t>
    </dgm:pt>
    <dgm:pt modelId="{C00AB9B0-22A4-40DC-8E26-5AA0AA7B8CF8}">
      <dgm:prSet/>
      <dgm:spPr>
        <a:gradFill rotWithShape="0">
          <a:gsLst>
            <a:gs pos="0">
              <a:schemeClr val="accent4">
                <a:lumMod val="20000"/>
                <a:lumOff val="80000"/>
              </a:schemeClr>
            </a:gs>
            <a:gs pos="100000">
              <a:schemeClr val="accent3">
                <a:shade val="80000"/>
                <a:hueOff val="0"/>
                <a:satOff val="0"/>
                <a:lumOff val="0"/>
                <a:alphaOff val="0"/>
                <a:tint val="84000"/>
                <a:satMod val="160000"/>
              </a:schemeClr>
            </a:gs>
          </a:gsLst>
        </a:gradFill>
      </dgm:spPr>
      <dgm:t>
        <a:bodyPr/>
        <a:lstStyle/>
        <a:p>
          <a:pPr algn="ctr" rtl="0"/>
          <a:r>
            <a:rPr kumimoji="1" lang="ja-JP"/>
            <a:t>経済学</a:t>
          </a:r>
          <a:r>
            <a:rPr kumimoji="1" lang="ja-JP" altLang="en-US"/>
            <a:t>（入門）</a:t>
          </a:r>
          <a:r>
            <a:rPr kumimoji="1" lang="en-US" altLang="ja-JP"/>
            <a:t>-</a:t>
          </a:r>
          <a:r>
            <a:rPr kumimoji="1" lang="en-US" altLang="ja-JP" dirty="0"/>
            <a:t>12</a:t>
          </a:r>
          <a:endParaRPr lang="ja-JP" dirty="0"/>
        </a:p>
      </dgm:t>
    </dgm:pt>
    <dgm:pt modelId="{2884CC65-41C3-4845-988D-EEC264E8F752}" type="parTrans" cxnId="{382EF77B-20A7-4BFA-8DFF-CE376E593A22}">
      <dgm:prSet/>
      <dgm:spPr/>
      <dgm:t>
        <a:bodyPr/>
        <a:lstStyle/>
        <a:p>
          <a:endParaRPr kumimoji="1" lang="ja-JP" altLang="en-US"/>
        </a:p>
      </dgm:t>
    </dgm:pt>
    <dgm:pt modelId="{B7F9AC8C-2D66-40DC-B905-057BB4A26591}" type="sibTrans" cxnId="{382EF77B-20A7-4BFA-8DFF-CE376E593A22}">
      <dgm:prSet/>
      <dgm:spPr/>
      <dgm:t>
        <a:bodyPr/>
        <a:lstStyle/>
        <a:p>
          <a:endParaRPr kumimoji="1" lang="ja-JP" altLang="en-US"/>
        </a:p>
      </dgm:t>
    </dgm:pt>
    <dgm:pt modelId="{EEE36EDF-BBF5-48A9-9637-219220E25886}" type="pres">
      <dgm:prSet presAssocID="{A8FC8988-6931-4578-B843-4DE4E14B7541}" presName="linear" presStyleCnt="0">
        <dgm:presLayoutVars>
          <dgm:animLvl val="lvl"/>
          <dgm:resizeHandles val="exact"/>
        </dgm:presLayoutVars>
      </dgm:prSet>
      <dgm:spPr/>
    </dgm:pt>
    <dgm:pt modelId="{BBA35590-5E69-4FDB-8E8B-E1D2BD0A13F6}" type="pres">
      <dgm:prSet presAssocID="{C00AB9B0-22A4-40DC-8E26-5AA0AA7B8CF8}" presName="parentText" presStyleLbl="node1" presStyleIdx="0" presStyleCnt="1" custLinFactNeighborX="3303" custLinFactNeighborY="938">
        <dgm:presLayoutVars>
          <dgm:chMax val="0"/>
          <dgm:bulletEnabled val="1"/>
        </dgm:presLayoutVars>
      </dgm:prSet>
      <dgm:spPr/>
    </dgm:pt>
  </dgm:ptLst>
  <dgm:cxnLst>
    <dgm:cxn modelId="{8166A411-9BF6-452C-B88F-763BCDC35067}" type="presOf" srcId="{C00AB9B0-22A4-40DC-8E26-5AA0AA7B8CF8}" destId="{BBA35590-5E69-4FDB-8E8B-E1D2BD0A13F6}" srcOrd="0" destOrd="0" presId="urn:microsoft.com/office/officeart/2005/8/layout/vList2"/>
    <dgm:cxn modelId="{7DBF4966-361A-4211-97D6-15ACDABBE6B9}" type="presOf" srcId="{A8FC8988-6931-4578-B843-4DE4E14B7541}" destId="{EEE36EDF-BBF5-48A9-9637-219220E25886}" srcOrd="0" destOrd="0" presId="urn:microsoft.com/office/officeart/2005/8/layout/vList2"/>
    <dgm:cxn modelId="{382EF77B-20A7-4BFA-8DFF-CE376E593A22}" srcId="{A8FC8988-6931-4578-B843-4DE4E14B7541}" destId="{C00AB9B0-22A4-40DC-8E26-5AA0AA7B8CF8}" srcOrd="0" destOrd="0" parTransId="{2884CC65-41C3-4845-988D-EEC264E8F752}" sibTransId="{B7F9AC8C-2D66-40DC-B905-057BB4A26591}"/>
    <dgm:cxn modelId="{F290386D-7F51-4421-8E28-64D14E87CFD5}" type="presParOf" srcId="{EEE36EDF-BBF5-48A9-9637-219220E25886}" destId="{BBA35590-5E69-4FDB-8E8B-E1D2BD0A13F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A35590-5E69-4FDB-8E8B-E1D2BD0A13F6}">
      <dsp:nvSpPr>
        <dsp:cNvPr id="0" name=""/>
        <dsp:cNvSpPr/>
      </dsp:nvSpPr>
      <dsp:spPr>
        <a:xfrm>
          <a:off x="0" y="470449"/>
          <a:ext cx="7294291" cy="2069730"/>
        </a:xfrm>
        <a:prstGeom prst="roundRect">
          <a:avLst/>
        </a:prstGeom>
        <a:gradFill rotWithShape="0">
          <a:gsLst>
            <a:gs pos="0">
              <a:schemeClr val="accent4">
                <a:lumMod val="20000"/>
                <a:lumOff val="80000"/>
              </a:schemeClr>
            </a:gs>
            <a:gs pos="100000">
              <a:schemeClr val="accent3">
                <a:shade val="80000"/>
                <a:hueOff val="0"/>
                <a:satOff val="0"/>
                <a:lumOff val="0"/>
                <a:alphaOff val="0"/>
                <a:tint val="84000"/>
                <a:satMod val="16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32410" tIns="232410" rIns="232410" bIns="232410" numCol="1" spcCol="1270" anchor="ctr" anchorCtr="0">
          <a:noAutofit/>
        </a:bodyPr>
        <a:lstStyle/>
        <a:p>
          <a:pPr marL="0" lvl="0" indent="0" algn="ctr" defTabSz="2711450" rtl="0">
            <a:lnSpc>
              <a:spcPct val="90000"/>
            </a:lnSpc>
            <a:spcBef>
              <a:spcPct val="0"/>
            </a:spcBef>
            <a:spcAft>
              <a:spcPct val="35000"/>
            </a:spcAft>
            <a:buNone/>
          </a:pPr>
          <a:r>
            <a:rPr kumimoji="1" lang="ja-JP" sz="6100" kern="1200"/>
            <a:t>経済学</a:t>
          </a:r>
          <a:r>
            <a:rPr kumimoji="1" lang="ja-JP" altLang="en-US" sz="6100" kern="1200"/>
            <a:t>（入門）</a:t>
          </a:r>
          <a:r>
            <a:rPr kumimoji="1" lang="en-US" altLang="ja-JP" sz="6100" kern="1200"/>
            <a:t>-</a:t>
          </a:r>
          <a:r>
            <a:rPr kumimoji="1" lang="en-US" altLang="ja-JP" sz="6100" kern="1200" dirty="0"/>
            <a:t>12</a:t>
          </a:r>
          <a:endParaRPr lang="ja-JP" sz="6100" kern="1200" dirty="0"/>
        </a:p>
      </dsp:txBody>
      <dsp:txXfrm>
        <a:off x="101036" y="571485"/>
        <a:ext cx="7092219" cy="186765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8F4E1-9E4B-49E7-9C71-564C7D8E8BAA}" type="datetimeFigureOut">
              <a:rPr kumimoji="1" lang="ja-JP" altLang="en-US" smtClean="0"/>
              <a:t>2024/9/30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A906C8-A742-49DA-84C2-08FDA9C3145D}" type="slidenum">
              <a:rPr kumimoji="1" lang="ja-JP" altLang="en-US" smtClean="0"/>
              <a:t>‹#›</a:t>
            </a:fld>
            <a:endParaRPr kumimoji="1" lang="ja-JP" altLang="en-US"/>
          </a:p>
        </p:txBody>
      </p:sp>
    </p:spTree>
    <p:extLst>
      <p:ext uri="{BB962C8B-B14F-4D97-AF65-F5344CB8AC3E}">
        <p14:creationId xmlns:p14="http://schemas.microsoft.com/office/powerpoint/2010/main" val="20507623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a:t>
            </a:fld>
            <a:endParaRPr kumimoji="1" lang="ja-JP" altLang="en-US"/>
          </a:p>
        </p:txBody>
      </p:sp>
    </p:spTree>
    <p:extLst>
      <p:ext uri="{BB962C8B-B14F-4D97-AF65-F5344CB8AC3E}">
        <p14:creationId xmlns:p14="http://schemas.microsoft.com/office/powerpoint/2010/main" val="2211805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3.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7293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735184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608078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96925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801289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03876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451963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273155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6346768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78FFAE3-F923-452E-BBE0-2CD2ED8BDA10}" type="datetime1">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1091050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0A1E0B-35AB-47A4-99AD-794E46F099B4}" type="datetime1">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106464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5152263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7D6AABFA-1638-44B9-AE32-036B1900D6A5}" type="datetime1">
              <a:rPr kumimoji="1" lang="ja-JP" altLang="en-US" smtClean="0"/>
              <a:t>2024/9/30</a:t>
            </a:fld>
            <a:endParaRPr kumimoji="1" lang="ja-JP" altLang="en-US"/>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kumimoji="1" lang="ja-JP" alt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3771022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5C7D11A-3FA3-4F61-B63C-09F0A2F5D937}" type="datetime1">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8462457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F7E8E30-EC50-42F2-951F-71BB45957309}" type="datetime1">
              <a:rPr kumimoji="1" lang="ja-JP" altLang="en-US" smtClean="0"/>
              <a:t>2024/9/30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2549480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2D2D042-D9F9-4298-9770-5CA5AC2AFA78}" type="datetime1">
              <a:rPr kumimoji="1" lang="ja-JP" altLang="en-US" smtClean="0"/>
              <a:t>2024/9/30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8200512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DB7692-8FAC-4ECD-9F1F-EC34A9DE1A6D}" type="datetime1">
              <a:rPr kumimoji="1" lang="ja-JP" altLang="en-US" smtClean="0"/>
              <a:t>2024/9/30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4268174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0C0889-2758-44C7-9A24-298FC6272E35}" type="datetime1">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9457971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27402190-2790-4DA4-A532-56D21B4A903E}" type="datetime1">
              <a:rPr kumimoji="1" lang="ja-JP" altLang="en-US" smtClean="0"/>
              <a:t>2024/9/30</a:t>
            </a:fld>
            <a:endParaRPr kumimoji="1" lang="ja-JP" alt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7572930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80DE22-8557-4299-9A64-76FD991682B5}" type="datetime1">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4359871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077CAC-BBBD-4204-AE21-4F53840333C0}" type="datetime1">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718393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498894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94598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08869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97014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22057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837057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ja-JP" altLang="en-US"/>
              <a:t>マスター タイトルの書式設定</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686526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image" Target="../media/image2.png"/><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image" Target="../media/image3.png"/><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tx1"/>
            </a:gs>
            <a:gs pos="100000">
              <a:schemeClr val="bg2">
                <a:shade val="96000"/>
                <a:satMod val="120000"/>
                <a:lumMod val="90000"/>
              </a:schemeClr>
            </a:gs>
          </a:gsLst>
          <a:lin ang="6000000" scaled="0"/>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07152705"/>
      </p:ext>
    </p:extLst>
  </p:cSld>
  <p:clrMap bg1="dk1" tx1="lt1" bg2="dk2" tx2="lt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 id="2147483808" r:id="rId17"/>
  </p:sldLayoutIdLst>
  <p:txStyles>
    <p:titleStyle>
      <a:lvl1pPr algn="l" defTabSz="457200" rtl="0" eaLnBrk="1" latinLnBrk="0" hangingPunct="1">
        <a:spcBef>
          <a:spcPct val="0"/>
        </a:spcBef>
        <a:buNone/>
        <a:defRPr kumimoji="1" sz="36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30D468EA-647E-402E-B2A3-FF64D295CD42}" type="datetime1">
              <a:rPr kumimoji="1" lang="ja-JP" altLang="en-US" smtClean="0"/>
              <a:t>2024/9/30</a:t>
            </a:fld>
            <a:endParaRPr kumimoji="1" lang="ja-JP" alt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kumimoji="1" lang="ja-JP" alt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513493155"/>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hf hdr="0" ftr="0" dt="0"/>
  <p:txStyles>
    <p:titleStyle>
      <a:lvl1pPr algn="l" defTabSz="914400" rtl="0" eaLnBrk="1" latinLnBrk="0" hangingPunct="1">
        <a:lnSpc>
          <a:spcPct val="90000"/>
        </a:lnSpc>
        <a:spcBef>
          <a:spcPct val="0"/>
        </a:spcBef>
        <a:buNone/>
        <a:defRPr kumimoji="1"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kumimoji="1"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902615525"/>
              </p:ext>
            </p:extLst>
          </p:nvPr>
        </p:nvGraphicFramePr>
        <p:xfrm>
          <a:off x="1980337" y="1154611"/>
          <a:ext cx="7294291" cy="29718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サブタイトル 2"/>
          <p:cNvSpPr>
            <a:spLocks noGrp="1"/>
          </p:cNvSpPr>
          <p:nvPr>
            <p:ph type="subTitle" idx="1"/>
          </p:nvPr>
        </p:nvSpPr>
        <p:spPr>
          <a:xfrm>
            <a:off x="7345680" y="4488473"/>
            <a:ext cx="4158932" cy="1495768"/>
          </a:xfrm>
        </p:spPr>
        <p:txBody>
          <a:bodyPr>
            <a:normAutofit/>
          </a:bodyPr>
          <a:lstStyle/>
          <a:p>
            <a:r>
              <a:rPr kumimoji="1" lang="ja-JP" altLang="en-US" sz="2800"/>
              <a:t>講義</a:t>
            </a:r>
            <a:r>
              <a:rPr kumimoji="1" lang="ja-JP" altLang="en-US" sz="2800" dirty="0"/>
              <a:t>資料</a:t>
            </a:r>
          </a:p>
          <a:p>
            <a:r>
              <a:rPr lang="en-US" altLang="ja-JP" dirty="0"/>
              <a:t>by </a:t>
            </a:r>
            <a:r>
              <a:rPr kumimoji="1" lang="ja-JP" altLang="en-US" dirty="0"/>
              <a:t>前田　淳</a:t>
            </a:r>
          </a:p>
          <a:p>
            <a:r>
              <a:rPr kumimoji="1" lang="ja-JP" altLang="en-US" dirty="0"/>
              <a:t>（北九州市立大学　経済学部）</a:t>
            </a:r>
          </a:p>
        </p:txBody>
      </p:sp>
    </p:spTree>
    <p:extLst>
      <p:ext uri="{BB962C8B-B14F-4D97-AF65-F5344CB8AC3E}">
        <p14:creationId xmlns:p14="http://schemas.microsoft.com/office/powerpoint/2010/main" val="3879493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10</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3200" dirty="0">
                <a:solidFill>
                  <a:prstClr val="black"/>
                </a:solidFill>
              </a:rPr>
              <a:t>国民総所得（</a:t>
            </a:r>
            <a:r>
              <a:rPr lang="en-US" altLang="ja-JP" sz="3200" dirty="0">
                <a:solidFill>
                  <a:prstClr val="black"/>
                </a:solidFill>
              </a:rPr>
              <a:t>GNI</a:t>
            </a:r>
            <a:r>
              <a:rPr lang="ja-JP" altLang="en-US" sz="3200" dirty="0">
                <a:solidFill>
                  <a:prstClr val="black"/>
                </a:solidFill>
              </a:rPr>
              <a:t>：</a:t>
            </a:r>
            <a:r>
              <a:rPr lang="en-US" altLang="ja-JP" sz="3200" dirty="0">
                <a:solidFill>
                  <a:prstClr val="black"/>
                </a:solidFill>
              </a:rPr>
              <a:t>gross national income</a:t>
            </a:r>
            <a:r>
              <a:rPr lang="ja-JP" altLang="en-US" sz="3200" dirty="0">
                <a:solidFill>
                  <a:prstClr val="black"/>
                </a:solidFill>
              </a:rPr>
              <a:t>）という概念もある。</a:t>
            </a:r>
            <a:r>
              <a:rPr lang="en-US" altLang="ja-JP" sz="3200" dirty="0">
                <a:solidFill>
                  <a:prstClr val="black"/>
                </a:solidFill>
              </a:rPr>
              <a:t>GNI=GDP+</a:t>
            </a:r>
            <a:r>
              <a:rPr lang="ja-JP" altLang="en-US" sz="3200" dirty="0">
                <a:solidFill>
                  <a:prstClr val="black"/>
                </a:solidFill>
              </a:rPr>
              <a:t>海外からの要素所得－海外への要素所得。</a:t>
            </a:r>
          </a:p>
          <a:p>
            <a:pPr marL="342900" lvl="0" indent="-342900" defTabSz="457200">
              <a:buFont typeface="Wingdings" panose="05000000000000000000" pitchFamily="2" charset="2"/>
              <a:buChar char="l"/>
              <a:defRPr/>
            </a:pPr>
            <a:r>
              <a:rPr lang="ja-JP" altLang="en-US" sz="3200" dirty="0">
                <a:solidFill>
                  <a:prstClr val="black"/>
                </a:solidFill>
              </a:rPr>
              <a:t>たとえば、ある企業の海外支店・支社・工場などが、その国で挙げた利益が、「海外からの要素所得」 。</a:t>
            </a:r>
          </a:p>
          <a:p>
            <a:pPr marL="342900" lvl="0" indent="-342900" defTabSz="457200">
              <a:buFont typeface="Wingdings" panose="05000000000000000000" pitchFamily="2" charset="2"/>
              <a:buChar char="l"/>
              <a:defRPr/>
            </a:pPr>
            <a:r>
              <a:rPr lang="ja-JP" altLang="en-US" sz="3200" dirty="0">
                <a:solidFill>
                  <a:prstClr val="black"/>
                </a:solidFill>
              </a:rPr>
              <a:t>これは、国内で何かが生産されて販売されたわけではないので、</a:t>
            </a:r>
            <a:r>
              <a:rPr lang="en-US" altLang="ja-JP" sz="3200" dirty="0">
                <a:solidFill>
                  <a:prstClr val="black"/>
                </a:solidFill>
              </a:rPr>
              <a:t>GDP</a:t>
            </a:r>
            <a:r>
              <a:rPr lang="ja-JP" altLang="en-US" sz="3200" dirty="0">
                <a:solidFill>
                  <a:prstClr val="black"/>
                </a:solidFill>
              </a:rPr>
              <a:t>には含まれない。</a:t>
            </a:r>
          </a:p>
          <a:p>
            <a:pPr marL="342900" lvl="0" indent="-342900" defTabSz="457200">
              <a:buFont typeface="Wingdings" panose="05000000000000000000" pitchFamily="2" charset="2"/>
              <a:buChar char="l"/>
              <a:defRPr/>
            </a:pPr>
            <a:r>
              <a:rPr lang="ja-JP" altLang="en-US" sz="3200" dirty="0">
                <a:solidFill>
                  <a:prstClr val="black"/>
                </a:solidFill>
              </a:rPr>
              <a:t>しかし、外国でビジネス展開をしている日本企業の利益が国内に持ち込まれて誰かに所得になっているので、国民の豊かさの指標として、</a:t>
            </a:r>
            <a:r>
              <a:rPr lang="en-US" altLang="ja-JP" sz="3200" dirty="0">
                <a:solidFill>
                  <a:prstClr val="black"/>
                </a:solidFill>
              </a:rPr>
              <a:t>GDP</a:t>
            </a:r>
            <a:r>
              <a:rPr lang="ja-JP" altLang="en-US" sz="3200" dirty="0">
                <a:solidFill>
                  <a:prstClr val="black"/>
                </a:solidFill>
              </a:rPr>
              <a:t>とは別に、</a:t>
            </a:r>
            <a:r>
              <a:rPr lang="en-US" altLang="ja-JP" sz="3200" dirty="0">
                <a:solidFill>
                  <a:prstClr val="black"/>
                </a:solidFill>
              </a:rPr>
              <a:t>GNI</a:t>
            </a:r>
            <a:r>
              <a:rPr lang="ja-JP" altLang="en-US" sz="3200" dirty="0">
                <a:solidFill>
                  <a:prstClr val="black"/>
                </a:solidFill>
              </a:rPr>
              <a:t>という概念で算入しましょうということ。</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1358246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11</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3200" dirty="0">
                <a:solidFill>
                  <a:prstClr val="black"/>
                </a:solidFill>
              </a:rPr>
              <a:t>もちろん、外国の企業が日本で利益を得て、それを本国の親会社に送金しているケ－スもあり、それが「海外への要素所得」。</a:t>
            </a:r>
          </a:p>
          <a:p>
            <a:pPr marL="342900" lvl="0" indent="-342900" defTabSz="457200">
              <a:buFont typeface="Wingdings" panose="05000000000000000000" pitchFamily="2" charset="2"/>
              <a:buChar char="l"/>
              <a:defRPr/>
            </a:pPr>
            <a:r>
              <a:rPr lang="ja-JP" altLang="en-US" sz="3200" dirty="0">
                <a:solidFill>
                  <a:prstClr val="black"/>
                </a:solidFill>
              </a:rPr>
              <a:t>そうしたやり取りのネットを</a:t>
            </a:r>
            <a:r>
              <a:rPr lang="en-US" altLang="ja-JP" sz="3200" dirty="0">
                <a:solidFill>
                  <a:prstClr val="black"/>
                </a:solidFill>
              </a:rPr>
              <a:t>GDP</a:t>
            </a:r>
            <a:r>
              <a:rPr lang="ja-JP" altLang="en-US" sz="3200" dirty="0">
                <a:solidFill>
                  <a:prstClr val="black"/>
                </a:solidFill>
              </a:rPr>
              <a:t>に算入したのが</a:t>
            </a:r>
            <a:r>
              <a:rPr lang="en-US" altLang="ja-JP" sz="3200" dirty="0">
                <a:solidFill>
                  <a:prstClr val="black"/>
                </a:solidFill>
              </a:rPr>
              <a:t>GNI</a:t>
            </a:r>
            <a:r>
              <a:rPr lang="ja-JP" altLang="en-US" sz="3200" dirty="0">
                <a:solidFill>
                  <a:prstClr val="black"/>
                </a:solidFill>
              </a:rPr>
              <a:t>。</a:t>
            </a:r>
          </a:p>
          <a:p>
            <a:pPr marL="342900" lvl="0" indent="-342900" defTabSz="457200">
              <a:buFont typeface="Wingdings" panose="05000000000000000000" pitchFamily="2" charset="2"/>
              <a:buChar char="l"/>
              <a:defRPr/>
            </a:pPr>
            <a:r>
              <a:rPr lang="en-US" altLang="ja-JP" sz="3200" dirty="0">
                <a:solidFill>
                  <a:prstClr val="black"/>
                </a:solidFill>
              </a:rPr>
              <a:t>GNI</a:t>
            </a:r>
            <a:r>
              <a:rPr lang="ja-JP" altLang="en-US" sz="3200" dirty="0">
                <a:solidFill>
                  <a:prstClr val="black"/>
                </a:solidFill>
              </a:rPr>
              <a:t>を人口で割ったものが、一人当たり</a:t>
            </a:r>
            <a:r>
              <a:rPr lang="en-US" altLang="ja-JP" sz="3200" dirty="0">
                <a:solidFill>
                  <a:prstClr val="black"/>
                </a:solidFill>
              </a:rPr>
              <a:t>GNI</a:t>
            </a:r>
            <a:r>
              <a:rPr lang="ja-JP" altLang="en-US" sz="3200" dirty="0">
                <a:solidFill>
                  <a:prstClr val="black"/>
                </a:solidFill>
              </a:rPr>
              <a:t>（</a:t>
            </a:r>
            <a:r>
              <a:rPr lang="en-US" altLang="ja-JP" sz="3200" dirty="0">
                <a:solidFill>
                  <a:prstClr val="black"/>
                </a:solidFill>
              </a:rPr>
              <a:t>GNI per capita</a:t>
            </a:r>
            <a:r>
              <a:rPr lang="ja-JP" altLang="en-US" sz="3200" dirty="0">
                <a:solidFill>
                  <a:prstClr val="black"/>
                </a:solidFill>
              </a:rPr>
              <a:t>）。</a:t>
            </a:r>
          </a:p>
          <a:p>
            <a:pPr marL="342900" lvl="0" indent="-342900" defTabSz="457200">
              <a:buFont typeface="Wingdings" panose="05000000000000000000" pitchFamily="2" charset="2"/>
              <a:buChar char="l"/>
              <a:defRPr/>
            </a:pPr>
            <a:r>
              <a:rPr lang="ja-JP" altLang="en-US" sz="3200" dirty="0">
                <a:solidFill>
                  <a:prstClr val="black"/>
                </a:solidFill>
              </a:rPr>
              <a:t>同様に、一人当たり</a:t>
            </a:r>
            <a:r>
              <a:rPr lang="en-US" altLang="ja-JP" sz="3200" dirty="0">
                <a:solidFill>
                  <a:prstClr val="black"/>
                </a:solidFill>
              </a:rPr>
              <a:t>GDP</a:t>
            </a:r>
            <a:r>
              <a:rPr lang="ja-JP" altLang="en-US" sz="3200" dirty="0">
                <a:solidFill>
                  <a:prstClr val="black"/>
                </a:solidFill>
              </a:rPr>
              <a:t>という概念もある。</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836875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12</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en-US" altLang="ja-JP" sz="3200" dirty="0">
                <a:solidFill>
                  <a:prstClr val="black"/>
                </a:solidFill>
              </a:rPr>
              <a:t>GDP</a:t>
            </a:r>
            <a:r>
              <a:rPr lang="ja-JP" altLang="en-US" sz="3200" dirty="0">
                <a:solidFill>
                  <a:prstClr val="black"/>
                </a:solidFill>
              </a:rPr>
              <a:t>には、名目</a:t>
            </a:r>
            <a:r>
              <a:rPr lang="en-US" altLang="ja-JP" sz="3200" dirty="0">
                <a:solidFill>
                  <a:prstClr val="black"/>
                </a:solidFill>
              </a:rPr>
              <a:t>GDP</a:t>
            </a:r>
            <a:r>
              <a:rPr lang="ja-JP" altLang="en-US" sz="3200" dirty="0">
                <a:solidFill>
                  <a:prstClr val="black"/>
                </a:solidFill>
              </a:rPr>
              <a:t>と</a:t>
            </a:r>
            <a:r>
              <a:rPr lang="ja-JP" altLang="en-US" sz="3200" dirty="0">
                <a:solidFill>
                  <a:srgbClr val="FF0000"/>
                </a:solidFill>
              </a:rPr>
              <a:t>実質</a:t>
            </a:r>
            <a:r>
              <a:rPr lang="en-US" altLang="ja-JP" sz="3200" dirty="0">
                <a:solidFill>
                  <a:prstClr val="black"/>
                </a:solidFill>
              </a:rPr>
              <a:t>GDP</a:t>
            </a:r>
            <a:r>
              <a:rPr lang="ja-JP" altLang="en-US" sz="3200" dirty="0">
                <a:solidFill>
                  <a:prstClr val="black"/>
                </a:solidFill>
              </a:rPr>
              <a:t>がある。</a:t>
            </a:r>
          </a:p>
          <a:p>
            <a:pPr marL="342900" lvl="0" indent="-342900" defTabSz="457200">
              <a:buFont typeface="Wingdings" panose="05000000000000000000" pitchFamily="2" charset="2"/>
              <a:buChar char="l"/>
              <a:defRPr/>
            </a:pPr>
            <a:r>
              <a:rPr lang="ja-JP" altLang="en-US" sz="3200" dirty="0">
                <a:solidFill>
                  <a:prstClr val="black"/>
                </a:solidFill>
              </a:rPr>
              <a:t>名目とは、生の数値という意味。</a:t>
            </a:r>
            <a:endParaRPr lang="en-US" altLang="ja-JP" sz="3200" dirty="0">
              <a:solidFill>
                <a:prstClr val="black"/>
              </a:solidFill>
            </a:endParaRPr>
          </a:p>
          <a:p>
            <a:pPr marL="342900" lvl="0" indent="-342900" defTabSz="457200">
              <a:buFont typeface="Wingdings" panose="05000000000000000000" pitchFamily="2" charset="2"/>
              <a:buChar char="l"/>
              <a:defRPr/>
            </a:pPr>
            <a:r>
              <a:rPr lang="ja-JP" altLang="en-US" sz="3200">
                <a:solidFill>
                  <a:prstClr val="black"/>
                </a:solidFill>
              </a:rPr>
              <a:t>しかし、素直</a:t>
            </a:r>
            <a:r>
              <a:rPr lang="ja-JP" altLang="en-US" sz="3200" dirty="0">
                <a:solidFill>
                  <a:prstClr val="black"/>
                </a:solidFill>
              </a:rPr>
              <a:t>に統計をとると、物価の変化によるバイアスがかかる。</a:t>
            </a:r>
          </a:p>
          <a:p>
            <a:pPr marL="342900" lvl="0" indent="-342900" defTabSz="457200">
              <a:buFont typeface="Wingdings" panose="05000000000000000000" pitchFamily="2" charset="2"/>
              <a:buChar char="l"/>
              <a:defRPr/>
            </a:pPr>
            <a:r>
              <a:rPr lang="ja-JP" altLang="en-US" sz="3200" dirty="0">
                <a:solidFill>
                  <a:prstClr val="black"/>
                </a:solidFill>
              </a:rPr>
              <a:t>たとえば、昨年はリンゴ</a:t>
            </a:r>
            <a:r>
              <a:rPr lang="en-US" altLang="ja-JP" sz="3200" dirty="0">
                <a:solidFill>
                  <a:prstClr val="black"/>
                </a:solidFill>
              </a:rPr>
              <a:t>100</a:t>
            </a:r>
            <a:r>
              <a:rPr lang="ja-JP" altLang="en-US" sz="3200" dirty="0">
                <a:solidFill>
                  <a:prstClr val="black"/>
                </a:solidFill>
              </a:rPr>
              <a:t>個が生産されて販売され、一個</a:t>
            </a:r>
            <a:r>
              <a:rPr lang="en-US" altLang="ja-JP" sz="3200" dirty="0">
                <a:solidFill>
                  <a:prstClr val="black"/>
                </a:solidFill>
              </a:rPr>
              <a:t>100</a:t>
            </a:r>
            <a:r>
              <a:rPr lang="ja-JP" altLang="en-US" sz="3200" dirty="0">
                <a:solidFill>
                  <a:prstClr val="black"/>
                </a:solidFill>
              </a:rPr>
              <a:t>円で売れたとする。リンゴの生産と販売額は、計</a:t>
            </a:r>
            <a:r>
              <a:rPr lang="en-US" altLang="ja-JP" sz="3200" dirty="0">
                <a:solidFill>
                  <a:prstClr val="black"/>
                </a:solidFill>
              </a:rPr>
              <a:t>1</a:t>
            </a:r>
            <a:r>
              <a:rPr lang="ja-JP" altLang="en-US" sz="3200" dirty="0">
                <a:solidFill>
                  <a:prstClr val="black"/>
                </a:solidFill>
              </a:rPr>
              <a:t>万円（すべて付加価値つまり</a:t>
            </a:r>
            <a:r>
              <a:rPr lang="en-US" altLang="ja-JP" sz="3200" dirty="0">
                <a:solidFill>
                  <a:prstClr val="black"/>
                </a:solidFill>
              </a:rPr>
              <a:t>GDP</a:t>
            </a:r>
            <a:r>
              <a:rPr lang="ja-JP" altLang="en-US" sz="3200" dirty="0">
                <a:solidFill>
                  <a:prstClr val="black"/>
                </a:solidFill>
              </a:rPr>
              <a:t>に算入される数値と仮定する）。</a:t>
            </a:r>
          </a:p>
          <a:p>
            <a:pPr marL="342900" lvl="0" indent="-342900" defTabSz="457200">
              <a:buFont typeface="Wingdings" panose="05000000000000000000" pitchFamily="2" charset="2"/>
              <a:buChar char="l"/>
              <a:defRPr/>
            </a:pPr>
            <a:r>
              <a:rPr lang="ja-JP" altLang="en-US" sz="3200" dirty="0">
                <a:solidFill>
                  <a:prstClr val="black"/>
                </a:solidFill>
              </a:rPr>
              <a:t>今年は、リンゴが同じく</a:t>
            </a:r>
            <a:r>
              <a:rPr lang="en-US" altLang="ja-JP" sz="3200" dirty="0">
                <a:solidFill>
                  <a:prstClr val="black"/>
                </a:solidFill>
              </a:rPr>
              <a:t>100</a:t>
            </a:r>
            <a:r>
              <a:rPr lang="ja-JP" altLang="en-US" sz="3200" dirty="0">
                <a:solidFill>
                  <a:prstClr val="black"/>
                </a:solidFill>
              </a:rPr>
              <a:t>個生産されて販売されたものの、一個</a:t>
            </a:r>
            <a:r>
              <a:rPr lang="en-US" altLang="ja-JP" sz="3200" dirty="0">
                <a:solidFill>
                  <a:prstClr val="black"/>
                </a:solidFill>
              </a:rPr>
              <a:t>90</a:t>
            </a:r>
            <a:r>
              <a:rPr lang="ja-JP" altLang="en-US" sz="3200" dirty="0">
                <a:solidFill>
                  <a:prstClr val="black"/>
                </a:solidFill>
              </a:rPr>
              <a:t>円で売れたとすると、生産と販売額は、計</a:t>
            </a:r>
            <a:r>
              <a:rPr lang="en-US" altLang="ja-JP" sz="3200" dirty="0">
                <a:solidFill>
                  <a:prstClr val="black"/>
                </a:solidFill>
              </a:rPr>
              <a:t>9000</a:t>
            </a:r>
            <a:r>
              <a:rPr lang="ja-JP" altLang="en-US" sz="3200" dirty="0">
                <a:solidFill>
                  <a:prstClr val="black"/>
                </a:solidFill>
              </a:rPr>
              <a:t>円（これが、今年のリンゴの名目</a:t>
            </a:r>
            <a:r>
              <a:rPr lang="en-US" altLang="ja-JP" sz="3200" dirty="0">
                <a:solidFill>
                  <a:prstClr val="black"/>
                </a:solidFill>
              </a:rPr>
              <a:t>GDP</a:t>
            </a:r>
            <a:r>
              <a:rPr lang="ja-JP" altLang="en-US" sz="3200" dirty="0">
                <a:solidFill>
                  <a:prstClr val="black"/>
                </a:solidFill>
              </a:rPr>
              <a:t>）。</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1845122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13</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en-US" altLang="ja-JP" sz="3200" dirty="0">
                <a:solidFill>
                  <a:prstClr val="black"/>
                </a:solidFill>
              </a:rPr>
              <a:t>GDP</a:t>
            </a:r>
            <a:r>
              <a:rPr lang="ja-JP" altLang="en-US" sz="3200" dirty="0">
                <a:solidFill>
                  <a:prstClr val="black"/>
                </a:solidFill>
              </a:rPr>
              <a:t>統計は、結局は金額で集計するしかないものだが、こうした金額のみでみると、国民がリンゴをエンジョイする豊かさが低下したように誤解する。</a:t>
            </a:r>
          </a:p>
          <a:p>
            <a:pPr marL="342900" lvl="0" indent="-342900" defTabSz="457200">
              <a:buFont typeface="Wingdings" panose="05000000000000000000" pitchFamily="2" charset="2"/>
              <a:buChar char="l"/>
              <a:defRPr/>
            </a:pPr>
            <a:r>
              <a:rPr lang="ja-JP" altLang="en-US" sz="3200" dirty="0">
                <a:solidFill>
                  <a:prstClr val="black"/>
                </a:solidFill>
              </a:rPr>
              <a:t>実際は、リンゴの消費量は</a:t>
            </a:r>
            <a:r>
              <a:rPr lang="en-US" altLang="ja-JP" sz="3200" dirty="0">
                <a:solidFill>
                  <a:prstClr val="black"/>
                </a:solidFill>
              </a:rPr>
              <a:t>100</a:t>
            </a:r>
            <a:r>
              <a:rPr lang="ja-JP" altLang="en-US" sz="3200" dirty="0">
                <a:solidFill>
                  <a:prstClr val="black"/>
                </a:solidFill>
              </a:rPr>
              <a:t>個で変わっていないのだ。</a:t>
            </a:r>
          </a:p>
          <a:p>
            <a:pPr marL="342900" lvl="0" indent="-342900" defTabSz="457200">
              <a:buFont typeface="Wingdings" panose="05000000000000000000" pitchFamily="2" charset="2"/>
              <a:buChar char="l"/>
              <a:defRPr/>
            </a:pPr>
            <a:r>
              <a:rPr lang="ja-JP" altLang="en-US" sz="3200" dirty="0">
                <a:solidFill>
                  <a:prstClr val="black"/>
                </a:solidFill>
              </a:rPr>
              <a:t>そこで、物価下落（デフレ）によって、</a:t>
            </a:r>
            <a:r>
              <a:rPr lang="en-US" altLang="ja-JP" sz="3200" dirty="0">
                <a:solidFill>
                  <a:prstClr val="black"/>
                </a:solidFill>
              </a:rPr>
              <a:t>100</a:t>
            </a:r>
            <a:r>
              <a:rPr lang="ja-JP" altLang="en-US" sz="3200" dirty="0">
                <a:solidFill>
                  <a:prstClr val="black"/>
                </a:solidFill>
              </a:rPr>
              <a:t>円⇒</a:t>
            </a:r>
            <a:r>
              <a:rPr lang="en-US" altLang="ja-JP" sz="3200" dirty="0">
                <a:solidFill>
                  <a:prstClr val="black"/>
                </a:solidFill>
              </a:rPr>
              <a:t>90</a:t>
            </a:r>
            <a:r>
              <a:rPr lang="ja-JP" altLang="en-US" sz="3200" dirty="0">
                <a:solidFill>
                  <a:prstClr val="black"/>
                </a:solidFill>
              </a:rPr>
              <a:t>円という具合に数値のみが</a:t>
            </a:r>
            <a:r>
              <a:rPr lang="en-US" altLang="ja-JP" sz="3200" dirty="0">
                <a:solidFill>
                  <a:prstClr val="black"/>
                </a:solidFill>
              </a:rPr>
              <a:t>10</a:t>
            </a:r>
            <a:r>
              <a:rPr lang="ja-JP" altLang="en-US" sz="3200" dirty="0">
                <a:solidFill>
                  <a:prstClr val="black"/>
                </a:solidFill>
              </a:rPr>
              <a:t>パ－セント小さくなるというバイアスがかかったのだから、これを修正する。</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134311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14</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3200" dirty="0">
                <a:solidFill>
                  <a:prstClr val="black"/>
                </a:solidFill>
              </a:rPr>
              <a:t>今年の</a:t>
            </a:r>
            <a:r>
              <a:rPr lang="en-US" altLang="ja-JP" sz="3200" dirty="0">
                <a:solidFill>
                  <a:prstClr val="black"/>
                </a:solidFill>
              </a:rPr>
              <a:t>9000</a:t>
            </a:r>
            <a:r>
              <a:rPr lang="ja-JP" altLang="en-US" sz="3200" dirty="0">
                <a:solidFill>
                  <a:prstClr val="black"/>
                </a:solidFill>
              </a:rPr>
              <a:t>円というリンゴの売上げは、去年の物価ベ－スで考えると、</a:t>
            </a:r>
            <a:r>
              <a:rPr lang="en-US" altLang="ja-JP" sz="3200" dirty="0">
                <a:solidFill>
                  <a:prstClr val="black"/>
                </a:solidFill>
              </a:rPr>
              <a:t>100</a:t>
            </a:r>
            <a:r>
              <a:rPr lang="ja-JP" altLang="en-US" sz="3200" dirty="0">
                <a:solidFill>
                  <a:prstClr val="black"/>
                </a:solidFill>
              </a:rPr>
              <a:t>／</a:t>
            </a:r>
            <a:r>
              <a:rPr lang="en-US" altLang="ja-JP" sz="3200" dirty="0">
                <a:solidFill>
                  <a:prstClr val="black"/>
                </a:solidFill>
              </a:rPr>
              <a:t>90</a:t>
            </a:r>
            <a:r>
              <a:rPr lang="ja-JP" altLang="en-US" sz="3200" dirty="0">
                <a:solidFill>
                  <a:prstClr val="black"/>
                </a:solidFill>
              </a:rPr>
              <a:t>倍。</a:t>
            </a:r>
          </a:p>
          <a:p>
            <a:pPr marL="342900" lvl="0" indent="-342900" defTabSz="457200">
              <a:buFont typeface="Wingdings" panose="05000000000000000000" pitchFamily="2" charset="2"/>
              <a:buChar char="l"/>
              <a:defRPr/>
            </a:pPr>
            <a:r>
              <a:rPr lang="ja-JP" altLang="en-US" sz="3200" dirty="0">
                <a:solidFill>
                  <a:prstClr val="black"/>
                </a:solidFill>
              </a:rPr>
              <a:t>つまり、</a:t>
            </a:r>
            <a:r>
              <a:rPr lang="en-US" altLang="ja-JP" sz="3200" dirty="0">
                <a:solidFill>
                  <a:prstClr val="black"/>
                </a:solidFill>
              </a:rPr>
              <a:t>9000</a:t>
            </a:r>
            <a:r>
              <a:rPr lang="ja-JP" altLang="en-US" sz="3200" dirty="0">
                <a:solidFill>
                  <a:prstClr val="black"/>
                </a:solidFill>
              </a:rPr>
              <a:t>／</a:t>
            </a:r>
            <a:r>
              <a:rPr lang="en-US" altLang="ja-JP" sz="3200" dirty="0">
                <a:solidFill>
                  <a:prstClr val="black"/>
                </a:solidFill>
              </a:rPr>
              <a:t>0.9</a:t>
            </a:r>
            <a:r>
              <a:rPr lang="ja-JP" altLang="en-US" sz="3200" dirty="0">
                <a:solidFill>
                  <a:prstClr val="black"/>
                </a:solidFill>
              </a:rPr>
              <a:t>ということになる。これが、去年の物価ベ－スでみた、今年のリンゴの実質</a:t>
            </a:r>
            <a:r>
              <a:rPr lang="en-US" altLang="ja-JP" sz="3200" dirty="0">
                <a:solidFill>
                  <a:prstClr val="black"/>
                </a:solidFill>
              </a:rPr>
              <a:t>GDP</a:t>
            </a:r>
            <a:r>
              <a:rPr lang="ja-JP" altLang="en-US" sz="3200" dirty="0">
                <a:solidFill>
                  <a:prstClr val="black"/>
                </a:solidFill>
              </a:rPr>
              <a:t>。</a:t>
            </a:r>
          </a:p>
          <a:p>
            <a:pPr marL="342900" lvl="0" indent="-342900" defTabSz="457200">
              <a:buFont typeface="Wingdings" panose="05000000000000000000" pitchFamily="2" charset="2"/>
              <a:buChar char="l"/>
              <a:defRPr/>
            </a:pPr>
            <a:r>
              <a:rPr lang="ja-JP" altLang="en-US" sz="3200" dirty="0">
                <a:solidFill>
                  <a:prstClr val="black"/>
                </a:solidFill>
              </a:rPr>
              <a:t>次に、乗数の理論の基礎を説明する。ある企業が、</a:t>
            </a:r>
            <a:r>
              <a:rPr lang="en-US" altLang="ja-JP" sz="3200" dirty="0">
                <a:solidFill>
                  <a:prstClr val="black"/>
                </a:solidFill>
              </a:rPr>
              <a:t>1</a:t>
            </a:r>
            <a:r>
              <a:rPr lang="ja-JP" altLang="en-US" sz="3200" dirty="0">
                <a:solidFill>
                  <a:prstClr val="black"/>
                </a:solidFill>
              </a:rPr>
              <a:t>億円の新規投資を行ったとする。</a:t>
            </a:r>
            <a:endParaRPr kumimoji="1" lang="ja-JP" altLang="en-US"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p:txBody>
      </p:sp>
    </p:spTree>
    <p:extLst>
      <p:ext uri="{BB962C8B-B14F-4D97-AF65-F5344CB8AC3E}">
        <p14:creationId xmlns:p14="http://schemas.microsoft.com/office/powerpoint/2010/main" val="3687311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15</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en-US" altLang="ja-JP" sz="3200" dirty="0">
                <a:solidFill>
                  <a:prstClr val="black"/>
                </a:solidFill>
              </a:rPr>
              <a:t>GDP</a:t>
            </a:r>
            <a:r>
              <a:rPr lang="ja-JP" altLang="en-US" sz="3200" dirty="0">
                <a:solidFill>
                  <a:prstClr val="black"/>
                </a:solidFill>
              </a:rPr>
              <a:t>は</a:t>
            </a:r>
            <a:r>
              <a:rPr lang="en-US" altLang="ja-JP" sz="3200" dirty="0">
                <a:solidFill>
                  <a:prstClr val="black"/>
                </a:solidFill>
              </a:rPr>
              <a:t>1</a:t>
            </a:r>
            <a:r>
              <a:rPr lang="ja-JP" altLang="en-US" sz="3200" dirty="0">
                <a:solidFill>
                  <a:prstClr val="black"/>
                </a:solidFill>
              </a:rPr>
              <a:t>億円だけ増えるわけではない。その企業が使った</a:t>
            </a:r>
            <a:r>
              <a:rPr lang="en-US" altLang="ja-JP" sz="3200" dirty="0">
                <a:solidFill>
                  <a:prstClr val="black"/>
                </a:solidFill>
              </a:rPr>
              <a:t>1</a:t>
            </a:r>
            <a:r>
              <a:rPr lang="ja-JP" altLang="en-US" sz="3200" dirty="0">
                <a:solidFill>
                  <a:prstClr val="black"/>
                </a:solidFill>
              </a:rPr>
              <a:t>億円を受けとった取引先の企業たちは、その一部を使うだろうし、それで収益を得た企業たちは、その中から従業員に給料を支払うだろう。</a:t>
            </a:r>
          </a:p>
          <a:p>
            <a:pPr marL="342900" lvl="0" indent="-342900" defTabSz="457200">
              <a:buFont typeface="Wingdings" panose="05000000000000000000" pitchFamily="2" charset="2"/>
              <a:buChar char="l"/>
              <a:defRPr/>
            </a:pPr>
            <a:r>
              <a:rPr lang="ja-JP" altLang="en-US" sz="3200" dirty="0">
                <a:solidFill>
                  <a:prstClr val="black"/>
                </a:solidFill>
              </a:rPr>
              <a:t>新規投資に伴うプロジェクトなので、従業員が増えていて、給料の支払い額も以前より増えているだろう。</a:t>
            </a:r>
          </a:p>
          <a:p>
            <a:pPr marL="342900" lvl="0" indent="-342900" defTabSz="457200">
              <a:buFont typeface="Wingdings" panose="05000000000000000000" pitchFamily="2" charset="2"/>
              <a:buChar char="l"/>
              <a:defRPr/>
            </a:pPr>
            <a:r>
              <a:rPr lang="ja-JP" altLang="en-US" sz="3200" dirty="0">
                <a:solidFill>
                  <a:prstClr val="black"/>
                </a:solidFill>
              </a:rPr>
              <a:t>給料を受けとった人は、そのうちいくらかを貯金して、いくらかは使うだろう。</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1568830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16</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3200" dirty="0">
                <a:solidFill>
                  <a:prstClr val="black"/>
                </a:solidFill>
              </a:rPr>
              <a:t>このように、世の中の経済は立体的なクモの巣のように複雑に絡みあっているので、</a:t>
            </a:r>
            <a:r>
              <a:rPr lang="en-US" altLang="ja-JP" sz="3200" dirty="0">
                <a:solidFill>
                  <a:prstClr val="black"/>
                </a:solidFill>
              </a:rPr>
              <a:t>1</a:t>
            </a:r>
            <a:r>
              <a:rPr lang="ja-JP" altLang="en-US" sz="3200" dirty="0">
                <a:solidFill>
                  <a:prstClr val="black"/>
                </a:solidFill>
              </a:rPr>
              <a:t>億円の新規の投資は、連鎖的に波及して効果が続く。</a:t>
            </a:r>
          </a:p>
          <a:p>
            <a:pPr marL="342900" lvl="0" indent="-342900" defTabSz="457200">
              <a:buFont typeface="Wingdings" panose="05000000000000000000" pitchFamily="2" charset="2"/>
              <a:buChar char="l"/>
              <a:defRPr/>
            </a:pPr>
            <a:r>
              <a:rPr lang="ja-JP" altLang="en-US" sz="3200" dirty="0">
                <a:solidFill>
                  <a:prstClr val="black"/>
                </a:solidFill>
              </a:rPr>
              <a:t>そこで、支払いを受けた企業や従業員は、平均してその</a:t>
            </a:r>
            <a:r>
              <a:rPr lang="en-US" altLang="ja-JP" sz="3200" dirty="0">
                <a:solidFill>
                  <a:prstClr val="black"/>
                </a:solidFill>
              </a:rPr>
              <a:t>8</a:t>
            </a:r>
            <a:r>
              <a:rPr lang="ja-JP" altLang="en-US" sz="3200" dirty="0">
                <a:solidFill>
                  <a:prstClr val="black"/>
                </a:solidFill>
              </a:rPr>
              <a:t>割を支出し</a:t>
            </a:r>
            <a:r>
              <a:rPr lang="en-US" altLang="ja-JP" sz="3200" dirty="0">
                <a:solidFill>
                  <a:prstClr val="black"/>
                </a:solidFill>
              </a:rPr>
              <a:t>2</a:t>
            </a:r>
            <a:r>
              <a:rPr lang="ja-JP" altLang="en-US" sz="3200" dirty="0">
                <a:solidFill>
                  <a:prstClr val="black"/>
                </a:solidFill>
              </a:rPr>
              <a:t>割を貯蓄すると仮定しよう 。</a:t>
            </a:r>
          </a:p>
          <a:p>
            <a:pPr lvl="0" defTabSz="457200">
              <a:defRPr/>
            </a:pPr>
            <a:r>
              <a:rPr lang="ja-JP" altLang="en-US" sz="3200" dirty="0">
                <a:solidFill>
                  <a:prstClr val="black"/>
                </a:solidFill>
              </a:rPr>
              <a:t>　</a:t>
            </a:r>
            <a:r>
              <a:rPr lang="en-US" altLang="ja-JP" sz="3200" dirty="0">
                <a:solidFill>
                  <a:prstClr val="black"/>
                </a:solidFill>
              </a:rPr>
              <a:t>※</a:t>
            </a:r>
            <a:r>
              <a:rPr lang="ja-JP" altLang="en-US" sz="3200" dirty="0">
                <a:solidFill>
                  <a:prstClr val="black"/>
                </a:solidFill>
              </a:rPr>
              <a:t>これを</a:t>
            </a:r>
            <a:r>
              <a:rPr lang="ja-JP" altLang="en-US" sz="3200" dirty="0">
                <a:solidFill>
                  <a:srgbClr val="FF0000"/>
                </a:solidFill>
              </a:rPr>
              <a:t>限界消費性向</a:t>
            </a:r>
            <a:r>
              <a:rPr lang="ja-JP" altLang="en-US" sz="3200" dirty="0">
                <a:solidFill>
                  <a:prstClr val="black"/>
                </a:solidFill>
              </a:rPr>
              <a:t>が</a:t>
            </a:r>
            <a:r>
              <a:rPr lang="en-US" altLang="ja-JP" sz="3200" dirty="0">
                <a:solidFill>
                  <a:prstClr val="black"/>
                </a:solidFill>
              </a:rPr>
              <a:t>0.8</a:t>
            </a:r>
            <a:r>
              <a:rPr lang="ja-JP" altLang="en-US" sz="3200" dirty="0">
                <a:solidFill>
                  <a:prstClr val="black"/>
                </a:solidFill>
              </a:rPr>
              <a:t>、</a:t>
            </a:r>
            <a:r>
              <a:rPr lang="ja-JP" altLang="en-US" sz="3200" dirty="0">
                <a:solidFill>
                  <a:srgbClr val="FF0000"/>
                </a:solidFill>
              </a:rPr>
              <a:t>限界貯蓄性向</a:t>
            </a:r>
            <a:r>
              <a:rPr lang="ja-JP" altLang="en-US" sz="3200" dirty="0">
                <a:solidFill>
                  <a:prstClr val="black"/>
                </a:solidFill>
              </a:rPr>
              <a:t>が</a:t>
            </a:r>
            <a:r>
              <a:rPr lang="en-US" altLang="ja-JP" sz="3200" dirty="0">
                <a:solidFill>
                  <a:prstClr val="black"/>
                </a:solidFill>
              </a:rPr>
              <a:t>0.2</a:t>
            </a:r>
            <a:r>
              <a:rPr lang="ja-JP" altLang="en-US" sz="3200" dirty="0">
                <a:solidFill>
                  <a:prstClr val="black"/>
                </a:solidFill>
              </a:rPr>
              <a:t>という。</a:t>
            </a:r>
          </a:p>
          <a:p>
            <a:pPr marL="342900" lvl="0" indent="-342900" defTabSz="457200">
              <a:buFont typeface="Wingdings" panose="05000000000000000000" pitchFamily="2" charset="2"/>
              <a:buChar char="l"/>
              <a:defRPr/>
            </a:pPr>
            <a:r>
              <a:rPr lang="en-US" altLang="ja-JP" sz="3200" dirty="0">
                <a:solidFill>
                  <a:prstClr val="black"/>
                </a:solidFill>
              </a:rPr>
              <a:t>1</a:t>
            </a:r>
            <a:r>
              <a:rPr lang="ja-JP" altLang="en-US" sz="3200" dirty="0">
                <a:solidFill>
                  <a:prstClr val="black"/>
                </a:solidFill>
              </a:rPr>
              <a:t>億円の投資の連鎖的な効果の合計（</a:t>
            </a:r>
            <a:r>
              <a:rPr lang="en-US" altLang="ja-JP" sz="3200" dirty="0">
                <a:solidFill>
                  <a:prstClr val="black"/>
                </a:solidFill>
              </a:rPr>
              <a:t>S</a:t>
            </a:r>
            <a:r>
              <a:rPr lang="ja-JP" altLang="en-US" sz="3200" dirty="0">
                <a:solidFill>
                  <a:prstClr val="black"/>
                </a:solidFill>
              </a:rPr>
              <a:t>で表す）は、･･････。</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847816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17</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en-US" altLang="ja-JP" sz="3200" dirty="0">
                <a:solidFill>
                  <a:prstClr val="black"/>
                </a:solidFill>
              </a:rPr>
              <a:t>S=1</a:t>
            </a:r>
            <a:r>
              <a:rPr lang="ja-JP" altLang="en-US" sz="3200" dirty="0">
                <a:solidFill>
                  <a:prstClr val="black"/>
                </a:solidFill>
              </a:rPr>
              <a:t>億円＋</a:t>
            </a:r>
            <a:r>
              <a:rPr lang="en-US" altLang="ja-JP" sz="3200" dirty="0">
                <a:solidFill>
                  <a:prstClr val="black"/>
                </a:solidFill>
              </a:rPr>
              <a:t>1</a:t>
            </a:r>
            <a:r>
              <a:rPr lang="ja-JP" altLang="en-US" sz="3200" dirty="0">
                <a:solidFill>
                  <a:prstClr val="black"/>
                </a:solidFill>
              </a:rPr>
              <a:t>億円</a:t>
            </a:r>
            <a:r>
              <a:rPr lang="en-US" altLang="ja-JP" sz="3200" dirty="0">
                <a:solidFill>
                  <a:prstClr val="black"/>
                </a:solidFill>
              </a:rPr>
              <a:t>×0.8</a:t>
            </a:r>
            <a:r>
              <a:rPr lang="ja-JP" altLang="en-US" sz="3200" dirty="0">
                <a:solidFill>
                  <a:prstClr val="black"/>
                </a:solidFill>
              </a:rPr>
              <a:t>＋</a:t>
            </a:r>
            <a:r>
              <a:rPr lang="en-US" altLang="ja-JP" sz="3200" dirty="0">
                <a:solidFill>
                  <a:prstClr val="black"/>
                </a:solidFill>
              </a:rPr>
              <a:t>1</a:t>
            </a:r>
            <a:r>
              <a:rPr lang="ja-JP" altLang="en-US" sz="3200" dirty="0">
                <a:solidFill>
                  <a:prstClr val="black"/>
                </a:solidFill>
              </a:rPr>
              <a:t>億円</a:t>
            </a:r>
            <a:r>
              <a:rPr lang="en-US" altLang="ja-JP" sz="3200" dirty="0">
                <a:solidFill>
                  <a:prstClr val="black"/>
                </a:solidFill>
              </a:rPr>
              <a:t>×0.8</a:t>
            </a:r>
            <a:r>
              <a:rPr lang="en-US" altLang="ja-JP" sz="3200" baseline="30000" dirty="0">
                <a:solidFill>
                  <a:prstClr val="black"/>
                </a:solidFill>
              </a:rPr>
              <a:t>2</a:t>
            </a:r>
            <a:r>
              <a:rPr lang="ja-JP" altLang="en-US" sz="3200" dirty="0">
                <a:solidFill>
                  <a:prstClr val="black"/>
                </a:solidFill>
              </a:rPr>
              <a:t>＋</a:t>
            </a:r>
            <a:r>
              <a:rPr lang="en-US" altLang="ja-JP" sz="3200" dirty="0">
                <a:solidFill>
                  <a:prstClr val="black"/>
                </a:solidFill>
              </a:rPr>
              <a:t>1</a:t>
            </a:r>
            <a:r>
              <a:rPr lang="ja-JP" altLang="en-US" sz="3200" dirty="0">
                <a:solidFill>
                  <a:prstClr val="black"/>
                </a:solidFill>
              </a:rPr>
              <a:t>億円</a:t>
            </a:r>
            <a:r>
              <a:rPr lang="en-US" altLang="ja-JP" sz="3200" dirty="0">
                <a:solidFill>
                  <a:prstClr val="black"/>
                </a:solidFill>
              </a:rPr>
              <a:t>×0.8</a:t>
            </a:r>
            <a:r>
              <a:rPr lang="en-US" altLang="ja-JP" sz="3200" baseline="30000" dirty="0">
                <a:solidFill>
                  <a:prstClr val="black"/>
                </a:solidFill>
              </a:rPr>
              <a:t>3</a:t>
            </a:r>
            <a:r>
              <a:rPr lang="ja-JP" altLang="en-US" sz="3200" dirty="0">
                <a:solidFill>
                  <a:prstClr val="black"/>
                </a:solidFill>
              </a:rPr>
              <a:t>･･････</a:t>
            </a:r>
          </a:p>
          <a:p>
            <a:pPr lvl="0" defTabSz="457200">
              <a:defRPr/>
            </a:pPr>
            <a:r>
              <a:rPr lang="ja-JP" altLang="en-US" sz="3200" dirty="0">
                <a:solidFill>
                  <a:prstClr val="black"/>
                </a:solidFill>
              </a:rPr>
              <a:t>　（最後の項が</a:t>
            </a:r>
            <a:r>
              <a:rPr lang="en-US" altLang="ja-JP" sz="3200" dirty="0">
                <a:solidFill>
                  <a:prstClr val="black"/>
                </a:solidFill>
              </a:rPr>
              <a:t>0</a:t>
            </a:r>
            <a:r>
              <a:rPr lang="ja-JP" altLang="en-US" sz="3200" dirty="0">
                <a:solidFill>
                  <a:prstClr val="black"/>
                </a:solidFill>
              </a:rPr>
              <a:t>円になるまで続く。）</a:t>
            </a:r>
          </a:p>
          <a:p>
            <a:pPr marL="342900" lvl="0" indent="-342900" defTabSz="457200">
              <a:buFont typeface="Wingdings" panose="05000000000000000000" pitchFamily="2" charset="2"/>
              <a:buChar char="l"/>
              <a:defRPr/>
            </a:pPr>
            <a:r>
              <a:rPr lang="ja-JP" altLang="en-US" sz="3200" dirty="0">
                <a:solidFill>
                  <a:prstClr val="black"/>
                </a:solidFill>
              </a:rPr>
              <a:t>この</a:t>
            </a:r>
            <a:r>
              <a:rPr lang="en-US" altLang="ja-JP" sz="3200" dirty="0">
                <a:solidFill>
                  <a:prstClr val="black"/>
                </a:solidFill>
              </a:rPr>
              <a:t>S</a:t>
            </a:r>
            <a:r>
              <a:rPr lang="ja-JP" altLang="en-US" sz="3200" dirty="0">
                <a:solidFill>
                  <a:prstClr val="black"/>
                </a:solidFill>
              </a:rPr>
              <a:t>を求めてみる。まずは、この効果が</a:t>
            </a:r>
            <a:r>
              <a:rPr lang="en-US" altLang="ja-JP" sz="3200" dirty="0">
                <a:solidFill>
                  <a:prstClr val="black"/>
                </a:solidFill>
              </a:rPr>
              <a:t>n</a:t>
            </a:r>
            <a:r>
              <a:rPr lang="ja-JP" altLang="en-US" sz="3200" dirty="0">
                <a:solidFill>
                  <a:prstClr val="black"/>
                </a:solidFill>
              </a:rPr>
              <a:t>回続くところまでの数式にして、最後に</a:t>
            </a:r>
            <a:r>
              <a:rPr lang="en-US" altLang="ja-JP" sz="3200" dirty="0">
                <a:solidFill>
                  <a:prstClr val="black"/>
                </a:solidFill>
              </a:rPr>
              <a:t>n⇒∞</a:t>
            </a:r>
            <a:r>
              <a:rPr lang="ja-JP" altLang="en-US" sz="3200" dirty="0">
                <a:solidFill>
                  <a:prstClr val="black"/>
                </a:solidFill>
              </a:rPr>
              <a:t>という極限で解決する。</a:t>
            </a:r>
          </a:p>
          <a:p>
            <a:pPr marL="342900" lvl="0" indent="-342900" defTabSz="457200">
              <a:buFont typeface="Wingdings" panose="05000000000000000000" pitchFamily="2" charset="2"/>
              <a:buChar char="l"/>
              <a:defRPr/>
            </a:pPr>
            <a:r>
              <a:rPr lang="en-US" altLang="ja-JP" sz="3200" dirty="0">
                <a:solidFill>
                  <a:prstClr val="black"/>
                </a:solidFill>
              </a:rPr>
              <a:t>S=1</a:t>
            </a:r>
            <a:r>
              <a:rPr lang="ja-JP" altLang="en-US" sz="3200" dirty="0">
                <a:solidFill>
                  <a:prstClr val="black"/>
                </a:solidFill>
              </a:rPr>
              <a:t>億円（</a:t>
            </a:r>
            <a:r>
              <a:rPr lang="en-US" altLang="ja-JP" sz="3200" dirty="0">
                <a:solidFill>
                  <a:prstClr val="black"/>
                </a:solidFill>
              </a:rPr>
              <a:t>1</a:t>
            </a:r>
            <a:r>
              <a:rPr lang="ja-JP" altLang="en-US" sz="3200" dirty="0">
                <a:solidFill>
                  <a:prstClr val="black"/>
                </a:solidFill>
              </a:rPr>
              <a:t>＋</a:t>
            </a:r>
            <a:r>
              <a:rPr lang="en-US" altLang="ja-JP" sz="3200" dirty="0">
                <a:solidFill>
                  <a:prstClr val="black"/>
                </a:solidFill>
              </a:rPr>
              <a:t>0.8</a:t>
            </a:r>
            <a:r>
              <a:rPr lang="en-US" altLang="ja-JP" sz="3200" baseline="30000" dirty="0">
                <a:solidFill>
                  <a:prstClr val="black"/>
                </a:solidFill>
              </a:rPr>
              <a:t>1</a:t>
            </a:r>
            <a:r>
              <a:rPr lang="ja-JP" altLang="en-US" sz="3200" dirty="0">
                <a:solidFill>
                  <a:prstClr val="black"/>
                </a:solidFill>
              </a:rPr>
              <a:t>＋</a:t>
            </a:r>
            <a:r>
              <a:rPr lang="en-US" altLang="ja-JP" sz="3200" dirty="0">
                <a:solidFill>
                  <a:prstClr val="black"/>
                </a:solidFill>
              </a:rPr>
              <a:t>0.8</a:t>
            </a:r>
            <a:r>
              <a:rPr lang="en-US" altLang="ja-JP" sz="3200" baseline="30000" dirty="0">
                <a:solidFill>
                  <a:prstClr val="black"/>
                </a:solidFill>
              </a:rPr>
              <a:t>2</a:t>
            </a:r>
            <a:r>
              <a:rPr lang="ja-JP" altLang="en-US" sz="3200" dirty="0">
                <a:solidFill>
                  <a:prstClr val="black"/>
                </a:solidFill>
              </a:rPr>
              <a:t>＋</a:t>
            </a:r>
            <a:r>
              <a:rPr lang="en-US" altLang="ja-JP" sz="3200" dirty="0">
                <a:solidFill>
                  <a:prstClr val="black"/>
                </a:solidFill>
              </a:rPr>
              <a:t>0.8</a:t>
            </a:r>
            <a:r>
              <a:rPr lang="en-US" altLang="ja-JP" sz="3200" baseline="30000" dirty="0">
                <a:solidFill>
                  <a:prstClr val="black"/>
                </a:solidFill>
              </a:rPr>
              <a:t>3</a:t>
            </a:r>
            <a:r>
              <a:rPr lang="ja-JP" altLang="en-US" sz="3200" dirty="0">
                <a:solidFill>
                  <a:prstClr val="black"/>
                </a:solidFill>
              </a:rPr>
              <a:t>･･････＋</a:t>
            </a:r>
            <a:r>
              <a:rPr lang="en-US" altLang="ja-JP" sz="3200" dirty="0">
                <a:solidFill>
                  <a:prstClr val="black"/>
                </a:solidFill>
              </a:rPr>
              <a:t>0.8</a:t>
            </a:r>
            <a:r>
              <a:rPr lang="en-US" altLang="ja-JP" sz="3200" baseline="30000" dirty="0">
                <a:solidFill>
                  <a:prstClr val="black"/>
                </a:solidFill>
              </a:rPr>
              <a:t>n</a:t>
            </a:r>
            <a:r>
              <a:rPr lang="ja-JP" altLang="en-US" sz="3200" dirty="0">
                <a:solidFill>
                  <a:prstClr val="black"/>
                </a:solidFill>
              </a:rPr>
              <a:t>）</a:t>
            </a:r>
          </a:p>
          <a:p>
            <a:pPr marL="342900" lvl="0" indent="-342900" defTabSz="457200">
              <a:buFont typeface="Wingdings" panose="05000000000000000000" pitchFamily="2" charset="2"/>
              <a:buChar char="l"/>
              <a:defRPr/>
            </a:pPr>
            <a:r>
              <a:rPr lang="ja-JP" altLang="en-US" sz="3200" dirty="0">
                <a:solidFill>
                  <a:prstClr val="black"/>
                </a:solidFill>
              </a:rPr>
              <a:t>両辺に</a:t>
            </a:r>
            <a:r>
              <a:rPr lang="en-US" altLang="ja-JP" sz="3200" dirty="0">
                <a:solidFill>
                  <a:prstClr val="black"/>
                </a:solidFill>
              </a:rPr>
              <a:t>0.8</a:t>
            </a:r>
            <a:r>
              <a:rPr lang="ja-JP" altLang="en-US" sz="3200" dirty="0">
                <a:solidFill>
                  <a:prstClr val="black"/>
                </a:solidFill>
              </a:rPr>
              <a:t>を掛ける。</a:t>
            </a:r>
          </a:p>
          <a:p>
            <a:pPr marL="342900" lvl="0" indent="-342900" defTabSz="457200">
              <a:buFont typeface="Wingdings" panose="05000000000000000000" pitchFamily="2" charset="2"/>
              <a:buChar char="l"/>
              <a:defRPr/>
            </a:pPr>
            <a:r>
              <a:rPr lang="en-US" altLang="ja-JP" sz="3200" dirty="0">
                <a:solidFill>
                  <a:prstClr val="black"/>
                </a:solidFill>
              </a:rPr>
              <a:t>0.8×S=1</a:t>
            </a:r>
            <a:r>
              <a:rPr lang="ja-JP" altLang="en-US" sz="3200" dirty="0">
                <a:solidFill>
                  <a:prstClr val="black"/>
                </a:solidFill>
              </a:rPr>
              <a:t>億円（   </a:t>
            </a:r>
            <a:r>
              <a:rPr lang="en-US" altLang="ja-JP" sz="3200" dirty="0">
                <a:solidFill>
                  <a:prstClr val="black"/>
                </a:solidFill>
              </a:rPr>
              <a:t>0.8</a:t>
            </a:r>
            <a:r>
              <a:rPr lang="en-US" altLang="ja-JP" sz="3200" baseline="30000" dirty="0">
                <a:solidFill>
                  <a:prstClr val="black"/>
                </a:solidFill>
              </a:rPr>
              <a:t>1</a:t>
            </a:r>
            <a:r>
              <a:rPr lang="ja-JP" altLang="en-US" sz="3200" dirty="0">
                <a:solidFill>
                  <a:prstClr val="black"/>
                </a:solidFill>
              </a:rPr>
              <a:t>＋</a:t>
            </a:r>
            <a:r>
              <a:rPr lang="en-US" altLang="ja-JP" sz="3200" dirty="0">
                <a:solidFill>
                  <a:prstClr val="black"/>
                </a:solidFill>
              </a:rPr>
              <a:t>0.8</a:t>
            </a:r>
            <a:r>
              <a:rPr lang="en-US" altLang="ja-JP" sz="3200" baseline="30000" dirty="0">
                <a:solidFill>
                  <a:prstClr val="black"/>
                </a:solidFill>
              </a:rPr>
              <a:t>2</a:t>
            </a:r>
            <a:r>
              <a:rPr lang="ja-JP" altLang="en-US" sz="3200" dirty="0">
                <a:solidFill>
                  <a:prstClr val="black"/>
                </a:solidFill>
              </a:rPr>
              <a:t>＋</a:t>
            </a:r>
            <a:r>
              <a:rPr lang="en-US" altLang="ja-JP" sz="3200" dirty="0">
                <a:solidFill>
                  <a:prstClr val="black"/>
                </a:solidFill>
              </a:rPr>
              <a:t>0.8</a:t>
            </a:r>
            <a:r>
              <a:rPr lang="en-US" altLang="ja-JP" sz="3200" baseline="30000" dirty="0">
                <a:solidFill>
                  <a:prstClr val="black"/>
                </a:solidFill>
              </a:rPr>
              <a:t>3</a:t>
            </a:r>
            <a:r>
              <a:rPr lang="ja-JP" altLang="en-US" sz="3200" dirty="0">
                <a:solidFill>
                  <a:prstClr val="black"/>
                </a:solidFill>
              </a:rPr>
              <a:t>･･････＋</a:t>
            </a:r>
            <a:r>
              <a:rPr lang="en-US" altLang="ja-JP" sz="3200" dirty="0">
                <a:solidFill>
                  <a:prstClr val="black"/>
                </a:solidFill>
              </a:rPr>
              <a:t>0.8</a:t>
            </a:r>
            <a:r>
              <a:rPr lang="en-US" altLang="ja-JP" sz="3200" baseline="30000" dirty="0">
                <a:solidFill>
                  <a:prstClr val="black"/>
                </a:solidFill>
              </a:rPr>
              <a:t>n</a:t>
            </a:r>
            <a:r>
              <a:rPr lang="ja-JP" altLang="en-US" sz="3200" dirty="0">
                <a:solidFill>
                  <a:prstClr val="black"/>
                </a:solidFill>
              </a:rPr>
              <a:t>＋</a:t>
            </a:r>
            <a:r>
              <a:rPr lang="en-US" altLang="ja-JP" sz="3200" dirty="0">
                <a:solidFill>
                  <a:prstClr val="black"/>
                </a:solidFill>
              </a:rPr>
              <a:t>0.8</a:t>
            </a:r>
            <a:r>
              <a:rPr lang="en-US" altLang="ja-JP" sz="3200" baseline="30000" dirty="0">
                <a:solidFill>
                  <a:prstClr val="black"/>
                </a:solidFill>
              </a:rPr>
              <a:t>n+1</a:t>
            </a:r>
            <a:r>
              <a:rPr lang="ja-JP" altLang="en-US" sz="3200" dirty="0">
                <a:solidFill>
                  <a:prstClr val="black"/>
                </a:solidFill>
              </a:rPr>
              <a:t>）</a:t>
            </a:r>
          </a:p>
          <a:p>
            <a:pPr marL="342900" lvl="0" indent="-342900" defTabSz="457200">
              <a:buFont typeface="Wingdings" panose="05000000000000000000" pitchFamily="2" charset="2"/>
              <a:buChar char="l"/>
              <a:defRPr/>
            </a:pPr>
            <a:r>
              <a:rPr lang="ja-JP" altLang="en-US" sz="3200" dirty="0">
                <a:solidFill>
                  <a:prstClr val="black"/>
                </a:solidFill>
              </a:rPr>
              <a:t>上の式から下の式を引くと、</a:t>
            </a:r>
          </a:p>
        </p:txBody>
      </p:sp>
    </p:spTree>
    <p:extLst>
      <p:ext uri="{BB962C8B-B14F-4D97-AF65-F5344CB8AC3E}">
        <p14:creationId xmlns:p14="http://schemas.microsoft.com/office/powerpoint/2010/main" val="610470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18</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en-US" altLang="ja-JP" sz="3200" dirty="0">
                <a:solidFill>
                  <a:prstClr val="black"/>
                </a:solidFill>
              </a:rPr>
              <a:t>S</a:t>
            </a:r>
            <a:r>
              <a:rPr lang="ja-JP" altLang="en-US" sz="3200" dirty="0">
                <a:solidFill>
                  <a:prstClr val="black"/>
                </a:solidFill>
              </a:rPr>
              <a:t>（</a:t>
            </a:r>
            <a:r>
              <a:rPr lang="en-US" altLang="ja-JP" sz="3200" dirty="0">
                <a:solidFill>
                  <a:prstClr val="black"/>
                </a:solidFill>
              </a:rPr>
              <a:t>1</a:t>
            </a:r>
            <a:r>
              <a:rPr lang="ja-JP" altLang="en-US" sz="3200" dirty="0">
                <a:solidFill>
                  <a:prstClr val="black"/>
                </a:solidFill>
              </a:rPr>
              <a:t>－</a:t>
            </a:r>
            <a:r>
              <a:rPr lang="en-US" altLang="ja-JP" sz="3200" dirty="0">
                <a:solidFill>
                  <a:prstClr val="black"/>
                </a:solidFill>
              </a:rPr>
              <a:t>0.8</a:t>
            </a:r>
            <a:r>
              <a:rPr lang="ja-JP" altLang="en-US" sz="3200" dirty="0">
                <a:solidFill>
                  <a:prstClr val="black"/>
                </a:solidFill>
              </a:rPr>
              <a:t>）</a:t>
            </a:r>
            <a:r>
              <a:rPr lang="en-US" altLang="ja-JP" sz="3200" dirty="0">
                <a:solidFill>
                  <a:prstClr val="black"/>
                </a:solidFill>
              </a:rPr>
              <a:t>=1</a:t>
            </a:r>
            <a:r>
              <a:rPr lang="ja-JP" altLang="en-US" sz="3200" dirty="0">
                <a:solidFill>
                  <a:prstClr val="black"/>
                </a:solidFill>
              </a:rPr>
              <a:t>億円（</a:t>
            </a:r>
            <a:r>
              <a:rPr lang="en-US" altLang="ja-JP" sz="3200" dirty="0">
                <a:solidFill>
                  <a:prstClr val="black"/>
                </a:solidFill>
              </a:rPr>
              <a:t>1</a:t>
            </a:r>
            <a:r>
              <a:rPr lang="ja-JP" altLang="en-US" sz="3200" dirty="0">
                <a:solidFill>
                  <a:prstClr val="black"/>
                </a:solidFill>
              </a:rPr>
              <a:t>－</a:t>
            </a:r>
            <a:r>
              <a:rPr lang="en-US" altLang="ja-JP" sz="3200" dirty="0">
                <a:solidFill>
                  <a:prstClr val="black"/>
                </a:solidFill>
              </a:rPr>
              <a:t>0.8</a:t>
            </a:r>
            <a:r>
              <a:rPr lang="en-US" altLang="ja-JP" sz="3200" baseline="30000" dirty="0">
                <a:solidFill>
                  <a:prstClr val="black"/>
                </a:solidFill>
              </a:rPr>
              <a:t>n+1</a:t>
            </a:r>
            <a:r>
              <a:rPr lang="ja-JP" altLang="en-US" sz="3200" dirty="0">
                <a:solidFill>
                  <a:prstClr val="black"/>
                </a:solidFill>
              </a:rPr>
              <a:t>）</a:t>
            </a:r>
          </a:p>
          <a:p>
            <a:pPr marL="342900" lvl="0" indent="-342900" defTabSz="457200">
              <a:buFont typeface="Wingdings" panose="05000000000000000000" pitchFamily="2" charset="2"/>
              <a:buChar char="l"/>
              <a:defRPr/>
            </a:pPr>
            <a:r>
              <a:rPr lang="ja-JP" altLang="en-US" sz="3200" dirty="0">
                <a:solidFill>
                  <a:prstClr val="black"/>
                </a:solidFill>
              </a:rPr>
              <a:t>ここで、</a:t>
            </a:r>
            <a:r>
              <a:rPr lang="en-US" altLang="ja-JP" sz="3200" dirty="0">
                <a:solidFill>
                  <a:prstClr val="black"/>
                </a:solidFill>
              </a:rPr>
              <a:t>0</a:t>
            </a:r>
            <a:r>
              <a:rPr lang="ja-JP" altLang="en-US" sz="3200" dirty="0">
                <a:solidFill>
                  <a:prstClr val="black"/>
                </a:solidFill>
              </a:rPr>
              <a:t>より大きく</a:t>
            </a:r>
            <a:r>
              <a:rPr lang="en-US" altLang="ja-JP" sz="3200" dirty="0">
                <a:solidFill>
                  <a:prstClr val="black"/>
                </a:solidFill>
              </a:rPr>
              <a:t>1</a:t>
            </a:r>
            <a:r>
              <a:rPr lang="ja-JP" altLang="en-US" sz="3200" dirty="0">
                <a:solidFill>
                  <a:prstClr val="black"/>
                </a:solidFill>
              </a:rPr>
              <a:t>未満の数値の</a:t>
            </a:r>
            <a:r>
              <a:rPr lang="en-US" altLang="ja-JP" sz="3200" dirty="0">
                <a:solidFill>
                  <a:prstClr val="black"/>
                </a:solidFill>
              </a:rPr>
              <a:t>n</a:t>
            </a:r>
            <a:r>
              <a:rPr lang="ja-JP" altLang="en-US" sz="3200" dirty="0">
                <a:solidFill>
                  <a:prstClr val="black"/>
                </a:solidFill>
              </a:rPr>
              <a:t>（正の整数）乗の極限は、</a:t>
            </a:r>
            <a:r>
              <a:rPr lang="en-US" altLang="ja-JP" sz="3200" dirty="0">
                <a:solidFill>
                  <a:prstClr val="black"/>
                </a:solidFill>
              </a:rPr>
              <a:t>0</a:t>
            </a:r>
            <a:r>
              <a:rPr lang="ja-JP" altLang="en-US" sz="3200" dirty="0">
                <a:solidFill>
                  <a:prstClr val="black"/>
                </a:solidFill>
              </a:rPr>
              <a:t>に収束する（数学的な証明はやや難解なので省略）。</a:t>
            </a:r>
          </a:p>
          <a:p>
            <a:pPr marL="342900" lvl="0" indent="-342900" defTabSz="457200">
              <a:buFont typeface="Wingdings" panose="05000000000000000000" pitchFamily="2" charset="2"/>
              <a:buChar char="l"/>
              <a:defRPr/>
            </a:pPr>
            <a:r>
              <a:rPr lang="ja-JP" altLang="en-US" sz="3200" dirty="0">
                <a:solidFill>
                  <a:prstClr val="black"/>
                </a:solidFill>
              </a:rPr>
              <a:t>つまり、一行目の式の一番右の項はゼロとなる。よって、</a:t>
            </a:r>
            <a:r>
              <a:rPr lang="en-US" altLang="ja-JP" sz="3200" dirty="0">
                <a:solidFill>
                  <a:prstClr val="black"/>
                </a:solidFill>
              </a:rPr>
              <a:t>n⇒∞</a:t>
            </a:r>
            <a:r>
              <a:rPr lang="ja-JP" altLang="en-US" sz="3200" dirty="0">
                <a:solidFill>
                  <a:prstClr val="black"/>
                </a:solidFill>
              </a:rPr>
              <a:t>のとき、</a:t>
            </a:r>
            <a:r>
              <a:rPr lang="en-US" altLang="ja-JP" sz="3200" dirty="0">
                <a:solidFill>
                  <a:prstClr val="black"/>
                </a:solidFill>
              </a:rPr>
              <a:t>S=1</a:t>
            </a:r>
            <a:r>
              <a:rPr lang="ja-JP" altLang="en-US" sz="3200" dirty="0">
                <a:solidFill>
                  <a:prstClr val="black"/>
                </a:solidFill>
              </a:rPr>
              <a:t>億円／（</a:t>
            </a:r>
            <a:r>
              <a:rPr lang="en-US" altLang="ja-JP" sz="3200" dirty="0">
                <a:solidFill>
                  <a:prstClr val="black"/>
                </a:solidFill>
              </a:rPr>
              <a:t>1</a:t>
            </a:r>
            <a:r>
              <a:rPr lang="ja-JP" altLang="en-US" sz="3200" dirty="0">
                <a:solidFill>
                  <a:prstClr val="black"/>
                </a:solidFill>
              </a:rPr>
              <a:t>－</a:t>
            </a:r>
            <a:r>
              <a:rPr lang="en-US" altLang="ja-JP" sz="3200" dirty="0">
                <a:solidFill>
                  <a:prstClr val="black"/>
                </a:solidFill>
              </a:rPr>
              <a:t>0.8</a:t>
            </a:r>
            <a:r>
              <a:rPr lang="ja-JP" altLang="en-US" sz="3200" dirty="0">
                <a:solidFill>
                  <a:prstClr val="black"/>
                </a:solidFill>
              </a:rPr>
              <a:t>）</a:t>
            </a:r>
            <a:r>
              <a:rPr lang="en-US" altLang="ja-JP" sz="3200" dirty="0">
                <a:solidFill>
                  <a:prstClr val="black"/>
                </a:solidFill>
              </a:rPr>
              <a:t>=5</a:t>
            </a:r>
            <a:r>
              <a:rPr lang="ja-JP" altLang="en-US" sz="3200" dirty="0">
                <a:solidFill>
                  <a:prstClr val="black"/>
                </a:solidFill>
              </a:rPr>
              <a:t>億円</a:t>
            </a:r>
          </a:p>
          <a:p>
            <a:pPr marL="342900" lvl="0" indent="-342900" defTabSz="457200">
              <a:buFont typeface="Wingdings" panose="05000000000000000000" pitchFamily="2" charset="2"/>
              <a:buChar char="l"/>
              <a:defRPr/>
            </a:pPr>
            <a:r>
              <a:rPr lang="ja-JP" altLang="en-US" sz="3200" dirty="0">
                <a:solidFill>
                  <a:prstClr val="black"/>
                </a:solidFill>
              </a:rPr>
              <a:t>つまり、初期投資</a:t>
            </a:r>
            <a:r>
              <a:rPr lang="en-US" altLang="ja-JP" sz="3200" dirty="0">
                <a:solidFill>
                  <a:prstClr val="black"/>
                </a:solidFill>
              </a:rPr>
              <a:t>1</a:t>
            </a:r>
            <a:r>
              <a:rPr lang="ja-JP" altLang="en-US" sz="3200" dirty="0">
                <a:solidFill>
                  <a:prstClr val="black"/>
                </a:solidFill>
              </a:rPr>
              <a:t>億円はその</a:t>
            </a:r>
            <a:r>
              <a:rPr lang="en-US" altLang="ja-JP" sz="3200" dirty="0">
                <a:solidFill>
                  <a:prstClr val="black"/>
                </a:solidFill>
              </a:rPr>
              <a:t>5</a:t>
            </a:r>
            <a:r>
              <a:rPr lang="ja-JP" altLang="en-US" sz="3200" dirty="0">
                <a:solidFill>
                  <a:prstClr val="black"/>
                </a:solidFill>
              </a:rPr>
              <a:t>倍の</a:t>
            </a:r>
            <a:r>
              <a:rPr lang="en-US" altLang="ja-JP" sz="3200" dirty="0">
                <a:solidFill>
                  <a:prstClr val="black"/>
                </a:solidFill>
              </a:rPr>
              <a:t>GDP</a:t>
            </a:r>
            <a:r>
              <a:rPr lang="ja-JP" altLang="en-US" sz="3200" dirty="0">
                <a:solidFill>
                  <a:prstClr val="black"/>
                </a:solidFill>
              </a:rPr>
              <a:t>アップをもたらす。</a:t>
            </a:r>
          </a:p>
          <a:p>
            <a:pPr marL="342900" lvl="0" indent="-342900" defTabSz="457200">
              <a:buFont typeface="Wingdings" panose="05000000000000000000" pitchFamily="2" charset="2"/>
              <a:buChar char="l"/>
              <a:defRPr/>
            </a:pPr>
            <a:r>
              <a:rPr lang="ja-JP" altLang="en-US" sz="3200" dirty="0">
                <a:solidFill>
                  <a:prstClr val="black"/>
                </a:solidFill>
              </a:rPr>
              <a:t>これが</a:t>
            </a:r>
            <a:r>
              <a:rPr lang="ja-JP" altLang="en-US" sz="3200" dirty="0">
                <a:solidFill>
                  <a:srgbClr val="FF0000"/>
                </a:solidFill>
              </a:rPr>
              <a:t>投資乗数</a:t>
            </a:r>
            <a:r>
              <a:rPr lang="en-US" altLang="ja-JP" sz="3200" baseline="30000" dirty="0">
                <a:solidFill>
                  <a:prstClr val="black"/>
                </a:solidFill>
              </a:rPr>
              <a:t>※</a:t>
            </a:r>
            <a:r>
              <a:rPr lang="ja-JP" altLang="en-US" sz="3200" dirty="0">
                <a:solidFill>
                  <a:prstClr val="black"/>
                </a:solidFill>
              </a:rPr>
              <a:t>（</a:t>
            </a:r>
            <a:r>
              <a:rPr lang="en-US" altLang="ja-JP" sz="3200" dirty="0">
                <a:solidFill>
                  <a:prstClr val="black"/>
                </a:solidFill>
              </a:rPr>
              <a:t>multiplier</a:t>
            </a:r>
            <a:r>
              <a:rPr lang="ja-JP" altLang="en-US" sz="3200" dirty="0">
                <a:solidFill>
                  <a:prstClr val="black"/>
                </a:solidFill>
              </a:rPr>
              <a:t>）の効果。この場合、投資乗数は、</a:t>
            </a:r>
            <a:r>
              <a:rPr lang="en-US" altLang="ja-JP" sz="3200" dirty="0">
                <a:solidFill>
                  <a:prstClr val="black"/>
                </a:solidFill>
              </a:rPr>
              <a:t>1</a:t>
            </a:r>
            <a:r>
              <a:rPr lang="ja-JP" altLang="en-US" sz="3200" dirty="0">
                <a:solidFill>
                  <a:prstClr val="black"/>
                </a:solidFill>
              </a:rPr>
              <a:t>／（</a:t>
            </a:r>
            <a:r>
              <a:rPr lang="en-US" altLang="ja-JP" sz="3200" dirty="0">
                <a:solidFill>
                  <a:prstClr val="black"/>
                </a:solidFill>
              </a:rPr>
              <a:t>1</a:t>
            </a:r>
            <a:r>
              <a:rPr lang="ja-JP" altLang="en-US" sz="3200" dirty="0">
                <a:solidFill>
                  <a:prstClr val="black"/>
                </a:solidFill>
              </a:rPr>
              <a:t>－限界消費性向）となる。</a:t>
            </a:r>
          </a:p>
          <a:p>
            <a:pPr marL="360000" lvl="0" indent="-457200" defTabSz="457200">
              <a:defRPr/>
            </a:pP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　</a:t>
            </a:r>
            <a:r>
              <a:rPr kumimoji="1" lang="en-US" altLang="ja-JP"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a:t>
            </a: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他に、財政支出の増加による</a:t>
            </a:r>
            <a:r>
              <a:rPr kumimoji="1" lang="en-US" altLang="ja-JP"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GDP</a:t>
            </a: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増加効果、輸出増加による</a:t>
            </a:r>
            <a:r>
              <a:rPr kumimoji="1" lang="en-US" altLang="ja-JP"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GDP</a:t>
            </a: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増加効果を表す、財政乗数や輸出乗数という言葉もある。</a:t>
            </a:r>
          </a:p>
        </p:txBody>
      </p:sp>
    </p:spTree>
    <p:extLst>
      <p:ext uri="{BB962C8B-B14F-4D97-AF65-F5344CB8AC3E}">
        <p14:creationId xmlns:p14="http://schemas.microsoft.com/office/powerpoint/2010/main" val="554608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19</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3200" dirty="0">
                <a:solidFill>
                  <a:prstClr val="black"/>
                </a:solidFill>
              </a:rPr>
              <a:t>別の説明法。</a:t>
            </a:r>
          </a:p>
          <a:p>
            <a:pPr marL="342900" lvl="0" indent="-342900" defTabSz="457200">
              <a:buFont typeface="Wingdings" panose="05000000000000000000" pitchFamily="2" charset="2"/>
              <a:buChar char="l"/>
              <a:defRPr/>
            </a:pPr>
            <a:r>
              <a:rPr kumimoji="1" lang="ja-JP" altLang="en-US"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国内総生産は、</a:t>
            </a:r>
            <a:r>
              <a:rPr kumimoji="1" lang="en-US" altLang="ja-JP"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Y=C+I+G+X-M</a:t>
            </a:r>
            <a:r>
              <a:rPr kumimoji="1" lang="ja-JP" altLang="en-US"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t>
            </a:r>
          </a:p>
          <a:p>
            <a:pPr marL="342900" lvl="0" indent="-342900" defTabSz="457200">
              <a:buFont typeface="Wingdings" panose="05000000000000000000" pitchFamily="2" charset="2"/>
              <a:buChar char="l"/>
              <a:defRPr/>
            </a:pPr>
            <a:r>
              <a:rPr lang="ja-JP" altLang="en-US" sz="3200" dirty="0">
                <a:solidFill>
                  <a:prstClr val="black"/>
                </a:solidFill>
                <a:latin typeface="Bookman Old Style" panose="02050604050505020204"/>
                <a:ea typeface="HG明朝E" panose="02020909000000000000" pitchFamily="17" charset="-128"/>
              </a:rPr>
              <a:t>これは、生産された付加価値の合計を支出ベースで表記した</a:t>
            </a:r>
            <a:r>
              <a:rPr lang="ja-JP" altLang="en-US" sz="3200" dirty="0">
                <a:solidFill>
                  <a:prstClr val="black"/>
                </a:solidFill>
              </a:rPr>
              <a:t>もの。</a:t>
            </a:r>
          </a:p>
          <a:p>
            <a:pPr marL="342900" lvl="0" indent="-342900" defTabSz="457200">
              <a:buFont typeface="Wingdings" panose="05000000000000000000" pitchFamily="2" charset="2"/>
              <a:buChar char="l"/>
              <a:defRPr/>
            </a:pPr>
            <a:r>
              <a:rPr lang="ja-JP" altLang="en-US" sz="3200" dirty="0">
                <a:solidFill>
                  <a:prstClr val="black"/>
                </a:solidFill>
              </a:rPr>
              <a:t>三面等価の原則から、こうして生産されて売れた（支出された）ということは、誰かの収入になっている。</a:t>
            </a:r>
          </a:p>
          <a:p>
            <a:pPr marL="342900" lvl="0" indent="-342900" defTabSz="457200">
              <a:buFont typeface="Wingdings" panose="05000000000000000000" pitchFamily="2" charset="2"/>
              <a:buChar char="l"/>
              <a:defRPr/>
            </a:pPr>
            <a:r>
              <a:rPr lang="ja-JP" altLang="en-US" sz="3200" dirty="0">
                <a:solidFill>
                  <a:prstClr val="black"/>
                </a:solidFill>
              </a:rPr>
              <a:t>人は、収入の一部を消費に使う。収入が多い人ほどたくさん消費できるが、収入に関係なく生存のために必要な支出もある（生活必需品など）。</a:t>
            </a:r>
            <a:endParaRPr kumimoji="1" lang="ja-JP" altLang="en-US"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lvl="0" indent="-342900" defTabSz="457200">
              <a:buFont typeface="Wingdings" panose="05000000000000000000" pitchFamily="2" charset="2"/>
              <a:buChar char="l"/>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3739837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a:solidFill>
                  <a:prstClr val="black"/>
                </a:solidFill>
              </a:rPr>
              <a:t>各産業</a:t>
            </a:r>
            <a:r>
              <a:rPr lang="ja-JP" altLang="en-US" sz="2400" dirty="0">
                <a:solidFill>
                  <a:prstClr val="black"/>
                </a:solidFill>
              </a:rPr>
              <a:t>・企業の態様を説明するのが</a:t>
            </a:r>
            <a:r>
              <a:rPr lang="ja-JP" altLang="en-US" sz="2400" dirty="0">
                <a:solidFill>
                  <a:srgbClr val="FF0000"/>
                </a:solidFill>
              </a:rPr>
              <a:t>ミクロ</a:t>
            </a:r>
            <a:r>
              <a:rPr lang="ja-JP" altLang="en-US" sz="2400" dirty="0">
                <a:solidFill>
                  <a:prstClr val="black"/>
                </a:solidFill>
              </a:rPr>
              <a:t>経済学。</a:t>
            </a:r>
          </a:p>
          <a:p>
            <a:pPr marL="342900" lvl="0" indent="-342900" defTabSz="457200">
              <a:buFont typeface="Wingdings" panose="05000000000000000000" pitchFamily="2" charset="2"/>
              <a:buChar char="l"/>
              <a:defRPr/>
            </a:pPr>
            <a:r>
              <a:rPr lang="ja-JP" altLang="en-US" sz="2400" dirty="0">
                <a:solidFill>
                  <a:prstClr val="black"/>
                </a:solidFill>
              </a:rPr>
              <a:t>しかし、あらゆる産業・企業は、国全体の経済動向に影響を受けるし、影響を与える。こうした国全体の経済の態様を説明するのが、</a:t>
            </a:r>
            <a:r>
              <a:rPr lang="ja-JP" altLang="en-US" sz="2400" dirty="0">
                <a:solidFill>
                  <a:srgbClr val="FF0000"/>
                </a:solidFill>
              </a:rPr>
              <a:t>マクロ</a:t>
            </a:r>
            <a:r>
              <a:rPr lang="ja-JP" altLang="en-US" sz="2400" dirty="0">
                <a:solidFill>
                  <a:prstClr val="black"/>
                </a:solidFill>
              </a:rPr>
              <a:t>経済学。たとえば、景気、失業率、為替レ－ト、金利、国民所得。そこで、マクロ経済学の基礎の部分を少し説明する。</a:t>
            </a:r>
          </a:p>
          <a:p>
            <a:pPr marL="342900" lvl="0" indent="-342900" defTabSz="457200">
              <a:buFont typeface="Wingdings" panose="05000000000000000000" pitchFamily="2" charset="2"/>
              <a:buChar char="l"/>
              <a:defRPr/>
            </a:pPr>
            <a:r>
              <a:rPr lang="ja-JP" altLang="en-US" sz="2400" dirty="0">
                <a:solidFill>
                  <a:prstClr val="black"/>
                </a:solidFill>
              </a:rPr>
              <a:t>まず国内総生産（</a:t>
            </a:r>
            <a:r>
              <a:rPr lang="en-US" altLang="ja-JP" sz="2400" dirty="0">
                <a:solidFill>
                  <a:prstClr val="black"/>
                </a:solidFill>
              </a:rPr>
              <a:t>GDP</a:t>
            </a:r>
            <a:r>
              <a:rPr lang="ja-JP" altLang="en-US" sz="2400" dirty="0">
                <a:solidFill>
                  <a:prstClr val="black"/>
                </a:solidFill>
              </a:rPr>
              <a:t>：</a:t>
            </a:r>
            <a:r>
              <a:rPr lang="en-US" altLang="ja-JP" sz="2400" dirty="0">
                <a:solidFill>
                  <a:prstClr val="black"/>
                </a:solidFill>
              </a:rPr>
              <a:t>Gross Domestic Product</a:t>
            </a:r>
            <a:r>
              <a:rPr lang="ja-JP" altLang="en-US" sz="2400" dirty="0">
                <a:solidFill>
                  <a:prstClr val="black"/>
                </a:solidFill>
              </a:rPr>
              <a:t>）を説明する（わかりやすいように、簡易的・便宜的な説明が含まれている）。</a:t>
            </a:r>
            <a:r>
              <a:rPr lang="en-US" altLang="ja-JP" sz="2400" dirty="0">
                <a:solidFill>
                  <a:prstClr val="black"/>
                </a:solidFill>
              </a:rPr>
              <a:t>※</a:t>
            </a:r>
            <a:r>
              <a:rPr lang="ja-JP" altLang="en-US" sz="2400" dirty="0">
                <a:solidFill>
                  <a:prstClr val="black"/>
                </a:solidFill>
              </a:rPr>
              <a:t>高校で学習した内容の復習も含まれる。</a:t>
            </a:r>
          </a:p>
          <a:p>
            <a:pPr marL="342900" lvl="0" indent="-342900" defTabSz="457200">
              <a:buFont typeface="Wingdings" panose="05000000000000000000" pitchFamily="2" charset="2"/>
              <a:buChar char="l"/>
              <a:defRPr/>
            </a:pPr>
            <a:r>
              <a:rPr lang="ja-JP" altLang="en-US" sz="2400" dirty="0">
                <a:solidFill>
                  <a:prstClr val="black"/>
                </a:solidFill>
              </a:rPr>
              <a:t>一国の</a:t>
            </a:r>
            <a:r>
              <a:rPr lang="en-US" altLang="ja-JP" sz="2400" dirty="0">
                <a:solidFill>
                  <a:prstClr val="black"/>
                </a:solidFill>
              </a:rPr>
              <a:t>GDP</a:t>
            </a:r>
            <a:r>
              <a:rPr lang="ja-JP" altLang="en-US" sz="2400" dirty="0">
                <a:solidFill>
                  <a:prstClr val="black"/>
                </a:solidFill>
              </a:rPr>
              <a:t>とは、「ある国の中で一定期間内に新たに生産された財・サービスの付加価値の合計」。経済の規模や成長度を測る統計。</a:t>
            </a:r>
          </a:p>
          <a:p>
            <a:pPr marL="342900" lvl="0" indent="-342900" defTabSz="457200">
              <a:buFont typeface="Wingdings" panose="05000000000000000000" pitchFamily="2" charset="2"/>
              <a:buChar char="l"/>
              <a:defRPr/>
            </a:pPr>
            <a:r>
              <a:rPr lang="ja-JP" altLang="en-US" sz="2400" dirty="0">
                <a:solidFill>
                  <a:prstClr val="black"/>
                </a:solidFill>
              </a:rPr>
              <a:t>付加価値（</a:t>
            </a:r>
            <a:r>
              <a:rPr lang="en-US" altLang="ja-JP" sz="2400" dirty="0">
                <a:solidFill>
                  <a:prstClr val="black"/>
                </a:solidFill>
              </a:rPr>
              <a:t>value added</a:t>
            </a:r>
            <a:r>
              <a:rPr lang="ja-JP" altLang="en-US" sz="2400" dirty="0">
                <a:solidFill>
                  <a:prstClr val="black"/>
                </a:solidFill>
              </a:rPr>
              <a:t>）とは、たとえば</a:t>
            </a:r>
            <a:r>
              <a:rPr lang="en-US" altLang="ja-JP" sz="2400" dirty="0">
                <a:solidFill>
                  <a:prstClr val="black"/>
                </a:solidFill>
              </a:rPr>
              <a:t>300</a:t>
            </a:r>
            <a:r>
              <a:rPr lang="ja-JP" altLang="en-US" sz="2400" dirty="0">
                <a:solidFill>
                  <a:prstClr val="black"/>
                </a:solidFill>
              </a:rPr>
              <a:t>円で綿花を仕入れて綿糸を作り、</a:t>
            </a:r>
            <a:r>
              <a:rPr lang="en-US" altLang="ja-JP" sz="2400" dirty="0">
                <a:solidFill>
                  <a:prstClr val="black"/>
                </a:solidFill>
              </a:rPr>
              <a:t>500</a:t>
            </a:r>
            <a:r>
              <a:rPr lang="ja-JP" altLang="en-US" sz="2400" dirty="0">
                <a:solidFill>
                  <a:prstClr val="black"/>
                </a:solidFill>
              </a:rPr>
              <a:t>円で売却したとする。機械や他の原材料などのコストを捨象すれば、</a:t>
            </a:r>
            <a:r>
              <a:rPr lang="en-US" altLang="ja-JP" sz="2400" dirty="0">
                <a:solidFill>
                  <a:prstClr val="black"/>
                </a:solidFill>
              </a:rPr>
              <a:t>500</a:t>
            </a:r>
            <a:r>
              <a:rPr lang="ja-JP" altLang="en-US" sz="2400" dirty="0">
                <a:solidFill>
                  <a:prstClr val="black"/>
                </a:solidFill>
              </a:rPr>
              <a:t>円－</a:t>
            </a:r>
            <a:r>
              <a:rPr lang="en-US" altLang="ja-JP" sz="2400" dirty="0">
                <a:solidFill>
                  <a:prstClr val="black"/>
                </a:solidFill>
              </a:rPr>
              <a:t>300</a:t>
            </a:r>
            <a:r>
              <a:rPr lang="ja-JP" altLang="en-US" sz="2400" dirty="0">
                <a:solidFill>
                  <a:prstClr val="black"/>
                </a:solidFill>
              </a:rPr>
              <a:t>円の</a:t>
            </a:r>
            <a:r>
              <a:rPr lang="en-US" altLang="ja-JP" sz="2400" dirty="0">
                <a:solidFill>
                  <a:prstClr val="black"/>
                </a:solidFill>
              </a:rPr>
              <a:t>200</a:t>
            </a:r>
            <a:r>
              <a:rPr lang="ja-JP" altLang="en-US" sz="2400" dirty="0">
                <a:solidFill>
                  <a:prstClr val="black"/>
                </a:solidFill>
              </a:rPr>
              <a:t>円が付加価値。つまり、主に労賃＋利潤。</a:t>
            </a:r>
          </a:p>
        </p:txBody>
      </p:sp>
    </p:spTree>
    <p:extLst>
      <p:ext uri="{BB962C8B-B14F-4D97-AF65-F5344CB8AC3E}">
        <p14:creationId xmlns:p14="http://schemas.microsoft.com/office/powerpoint/2010/main" val="2695340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20</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3200" dirty="0">
                <a:solidFill>
                  <a:prstClr val="black"/>
                </a:solidFill>
              </a:rPr>
              <a:t>そこで、消費</a:t>
            </a:r>
            <a:r>
              <a:rPr lang="en-US" altLang="ja-JP" sz="3200" dirty="0">
                <a:solidFill>
                  <a:prstClr val="black"/>
                </a:solidFill>
              </a:rPr>
              <a:t>C</a:t>
            </a:r>
            <a:r>
              <a:rPr lang="ja-JP" altLang="en-US" sz="3200" dirty="0">
                <a:solidFill>
                  <a:prstClr val="black"/>
                </a:solidFill>
              </a:rPr>
              <a:t>を　</a:t>
            </a:r>
            <a:r>
              <a:rPr lang="en-US" altLang="ja-JP" sz="3200" dirty="0">
                <a:solidFill>
                  <a:prstClr val="black"/>
                </a:solidFill>
              </a:rPr>
              <a:t>C=aY+C</a:t>
            </a:r>
            <a:r>
              <a:rPr lang="en-US" altLang="ja-JP" sz="3200" baseline="-25000" dirty="0">
                <a:solidFill>
                  <a:prstClr val="black"/>
                </a:solidFill>
              </a:rPr>
              <a:t>0</a:t>
            </a:r>
            <a:r>
              <a:rPr lang="ja-JP" altLang="en-US" sz="3200" dirty="0">
                <a:solidFill>
                  <a:prstClr val="black"/>
                </a:solidFill>
              </a:rPr>
              <a:t>と定義する。</a:t>
            </a:r>
          </a:p>
          <a:p>
            <a:pPr marL="342900" lvl="0" indent="-342900" defTabSz="457200">
              <a:buFont typeface="Wingdings" panose="05000000000000000000" pitchFamily="2" charset="2"/>
              <a:buChar char="l"/>
              <a:defRPr/>
            </a:pPr>
            <a:r>
              <a:rPr lang="ja-JP" altLang="en-US" sz="3200" dirty="0">
                <a:solidFill>
                  <a:prstClr val="black"/>
                </a:solidFill>
                <a:latin typeface="Bookman Old Style" panose="02050604050505020204"/>
                <a:ea typeface="HG明朝E" panose="02020909000000000000" pitchFamily="17" charset="-128"/>
              </a:rPr>
              <a:t>これは、収入</a:t>
            </a:r>
            <a:r>
              <a:rPr lang="en-US" altLang="ja-JP" sz="3200" dirty="0">
                <a:solidFill>
                  <a:prstClr val="black"/>
                </a:solidFill>
                <a:latin typeface="Bookman Old Style" panose="02050604050505020204"/>
                <a:ea typeface="HG明朝E" panose="02020909000000000000" pitchFamily="17" charset="-128"/>
              </a:rPr>
              <a:t>Y</a:t>
            </a:r>
            <a:r>
              <a:rPr lang="ja-JP" altLang="en-US" sz="3200" dirty="0">
                <a:solidFill>
                  <a:prstClr val="black"/>
                </a:solidFill>
                <a:latin typeface="Bookman Old Style" panose="02050604050505020204"/>
                <a:ea typeface="HG明朝E" panose="02020909000000000000" pitchFamily="17" charset="-128"/>
              </a:rPr>
              <a:t>に比例して使われる消費と、生活必需品のように固定的な支出がある、という意味。</a:t>
            </a:r>
          </a:p>
          <a:p>
            <a:pPr marL="342900" lvl="0" indent="-342900" defTabSz="457200">
              <a:buFont typeface="Wingdings" panose="05000000000000000000" pitchFamily="2" charset="2"/>
              <a:buChar char="l"/>
              <a:defRPr/>
            </a:pPr>
            <a:r>
              <a:rPr lang="en-US" altLang="ja-JP" sz="3200" dirty="0">
                <a:solidFill>
                  <a:prstClr val="black"/>
                </a:solidFill>
              </a:rPr>
              <a:t>Y=C+I+G+X-M</a:t>
            </a:r>
            <a:r>
              <a:rPr lang="ja-JP" altLang="en-US" sz="3200" dirty="0">
                <a:solidFill>
                  <a:prstClr val="black"/>
                </a:solidFill>
              </a:rPr>
              <a:t>のうち、政府支出</a:t>
            </a:r>
            <a:r>
              <a:rPr lang="en-US" altLang="ja-JP" sz="3200" dirty="0">
                <a:solidFill>
                  <a:prstClr val="black"/>
                </a:solidFill>
              </a:rPr>
              <a:t>G</a:t>
            </a:r>
            <a:r>
              <a:rPr lang="ja-JP" altLang="en-US" sz="3200" dirty="0">
                <a:solidFill>
                  <a:prstClr val="black"/>
                </a:solidFill>
              </a:rPr>
              <a:t>と輸出入</a:t>
            </a:r>
            <a:r>
              <a:rPr lang="en-US" altLang="ja-JP" sz="3200" dirty="0">
                <a:solidFill>
                  <a:prstClr val="black"/>
                </a:solidFill>
              </a:rPr>
              <a:t>X-M</a:t>
            </a:r>
            <a:r>
              <a:rPr lang="ja-JP" altLang="en-US" sz="3200" dirty="0">
                <a:solidFill>
                  <a:prstClr val="black"/>
                </a:solidFill>
              </a:rPr>
              <a:t>を</a:t>
            </a:r>
            <a:r>
              <a:rPr lang="ja-JP" altLang="en-US" sz="3200" dirty="0">
                <a:solidFill>
                  <a:srgbClr val="FF0000"/>
                </a:solidFill>
              </a:rPr>
              <a:t>捨象を</a:t>
            </a:r>
            <a:r>
              <a:rPr lang="ja-JP" altLang="en-US" sz="3200" dirty="0">
                <a:solidFill>
                  <a:prstClr val="black"/>
                </a:solidFill>
              </a:rPr>
              <a:t>（論理抽象化のために減らすことを）すると、国内総生産は、</a:t>
            </a:r>
            <a:r>
              <a:rPr lang="en-US" altLang="ja-JP" sz="3200" dirty="0">
                <a:solidFill>
                  <a:prstClr val="black"/>
                </a:solidFill>
              </a:rPr>
              <a:t>Y=C+I</a:t>
            </a:r>
            <a:r>
              <a:rPr lang="ja-JP" altLang="en-US" sz="3200" dirty="0">
                <a:solidFill>
                  <a:prstClr val="black"/>
                </a:solidFill>
              </a:rPr>
              <a:t>　と表せる。これに、</a:t>
            </a:r>
            <a:r>
              <a:rPr lang="en-US" altLang="ja-JP" sz="3200" dirty="0">
                <a:solidFill>
                  <a:prstClr val="black"/>
                </a:solidFill>
              </a:rPr>
              <a:t>C=aY+C</a:t>
            </a:r>
            <a:r>
              <a:rPr lang="en-US" altLang="ja-JP" sz="3200" baseline="-25000" dirty="0">
                <a:solidFill>
                  <a:prstClr val="black"/>
                </a:solidFill>
              </a:rPr>
              <a:t>0</a:t>
            </a:r>
            <a:r>
              <a:rPr lang="ja-JP" altLang="en-US" sz="3200" dirty="0">
                <a:solidFill>
                  <a:prstClr val="black"/>
                </a:solidFill>
              </a:rPr>
              <a:t>を代入する。</a:t>
            </a:r>
          </a:p>
          <a:p>
            <a:pPr marL="342900" lvl="0" indent="-342900" defTabSz="457200">
              <a:buFont typeface="Wingdings" panose="05000000000000000000" pitchFamily="2" charset="2"/>
              <a:buChar char="l"/>
              <a:defRPr/>
            </a:pPr>
            <a:r>
              <a:rPr lang="en-US" altLang="ja-JP" sz="3200" dirty="0">
                <a:solidFill>
                  <a:prstClr val="black"/>
                </a:solidFill>
              </a:rPr>
              <a:t>Y=aY+C</a:t>
            </a:r>
            <a:r>
              <a:rPr lang="en-US" altLang="ja-JP" sz="3200" baseline="-25000" dirty="0">
                <a:solidFill>
                  <a:prstClr val="black"/>
                </a:solidFill>
              </a:rPr>
              <a:t>0</a:t>
            </a:r>
            <a:r>
              <a:rPr lang="en-US" altLang="ja-JP" sz="3200" dirty="0">
                <a:solidFill>
                  <a:prstClr val="black"/>
                </a:solidFill>
              </a:rPr>
              <a:t>+I</a:t>
            </a:r>
            <a:r>
              <a:rPr lang="ja-JP" altLang="en-US" sz="3200" dirty="0">
                <a:solidFill>
                  <a:prstClr val="black"/>
                </a:solidFill>
              </a:rPr>
              <a:t>　つまり　</a:t>
            </a:r>
            <a:r>
              <a:rPr lang="en-US" altLang="ja-JP" sz="3200" dirty="0">
                <a:solidFill>
                  <a:prstClr val="black"/>
                </a:solidFill>
              </a:rPr>
              <a:t>Y=C</a:t>
            </a:r>
            <a:r>
              <a:rPr lang="en-US" altLang="ja-JP" sz="3200" baseline="-25000" dirty="0">
                <a:solidFill>
                  <a:prstClr val="black"/>
                </a:solidFill>
              </a:rPr>
              <a:t>0</a:t>
            </a:r>
            <a:r>
              <a:rPr lang="en-US" altLang="ja-JP" sz="3200" dirty="0">
                <a:solidFill>
                  <a:prstClr val="black"/>
                </a:solidFill>
              </a:rPr>
              <a:t>/(1-a)+I/(1-a)</a:t>
            </a:r>
            <a:r>
              <a:rPr lang="ja-JP" altLang="en-US" sz="3200" dirty="0">
                <a:solidFill>
                  <a:prstClr val="black"/>
                </a:solidFill>
              </a:rPr>
              <a:t>　となる。</a:t>
            </a:r>
          </a:p>
          <a:p>
            <a:pPr marL="342900" lvl="0" indent="-342900" defTabSz="457200">
              <a:buFont typeface="Wingdings" panose="05000000000000000000" pitchFamily="2" charset="2"/>
              <a:buChar char="l"/>
              <a:defRPr/>
            </a:pPr>
            <a:r>
              <a:rPr lang="ja-JP" altLang="en-US" sz="3200" dirty="0">
                <a:solidFill>
                  <a:prstClr val="black"/>
                </a:solidFill>
              </a:rPr>
              <a:t>この式を投資</a:t>
            </a:r>
            <a:r>
              <a:rPr lang="en-US" altLang="ja-JP" sz="3200" dirty="0">
                <a:solidFill>
                  <a:prstClr val="black"/>
                </a:solidFill>
              </a:rPr>
              <a:t>I</a:t>
            </a:r>
            <a:r>
              <a:rPr lang="ja-JP" altLang="en-US" sz="3200" dirty="0">
                <a:solidFill>
                  <a:prstClr val="black"/>
                </a:solidFill>
              </a:rPr>
              <a:t>で微分すると、</a:t>
            </a:r>
            <a:r>
              <a:rPr lang="en-US" altLang="ja-JP" sz="3200" dirty="0">
                <a:solidFill>
                  <a:prstClr val="black"/>
                </a:solidFill>
              </a:rPr>
              <a:t>Y'=1/(1-a)</a:t>
            </a:r>
            <a:r>
              <a:rPr lang="ja-JP" altLang="en-US" sz="3200" dirty="0">
                <a:solidFill>
                  <a:prstClr val="black"/>
                </a:solidFill>
              </a:rPr>
              <a:t>　となる。</a:t>
            </a:r>
          </a:p>
          <a:p>
            <a:pPr marL="342900" lvl="0" indent="-342900" defTabSz="457200">
              <a:buFont typeface="Wingdings" panose="05000000000000000000" pitchFamily="2" charset="2"/>
              <a:buChar char="l"/>
              <a:defRPr/>
            </a:pPr>
            <a:r>
              <a:rPr lang="ja-JP" altLang="en-US" sz="3200" dirty="0">
                <a:solidFill>
                  <a:prstClr val="black"/>
                </a:solidFill>
              </a:rPr>
              <a:t>「投資</a:t>
            </a:r>
            <a:r>
              <a:rPr lang="en-US" altLang="ja-JP" sz="3200" dirty="0">
                <a:solidFill>
                  <a:prstClr val="black"/>
                </a:solidFill>
              </a:rPr>
              <a:t>I</a:t>
            </a:r>
            <a:r>
              <a:rPr lang="ja-JP" altLang="en-US" sz="3200" dirty="0">
                <a:solidFill>
                  <a:prstClr val="black"/>
                </a:solidFill>
              </a:rPr>
              <a:t>で微分する」ということは、</a:t>
            </a:r>
            <a:r>
              <a:rPr lang="en-US" altLang="ja-JP" sz="3200" dirty="0">
                <a:solidFill>
                  <a:prstClr val="black"/>
                </a:solidFill>
              </a:rPr>
              <a:t>I</a:t>
            </a:r>
            <a:r>
              <a:rPr lang="ja-JP" altLang="en-US" sz="3200" dirty="0">
                <a:solidFill>
                  <a:prstClr val="black"/>
                </a:solidFill>
              </a:rPr>
              <a:t>が微細に増加したときの</a:t>
            </a:r>
            <a:r>
              <a:rPr lang="en-US" altLang="ja-JP" sz="3200" dirty="0">
                <a:solidFill>
                  <a:prstClr val="black"/>
                </a:solidFill>
              </a:rPr>
              <a:t>Y</a:t>
            </a:r>
            <a:r>
              <a:rPr lang="ja-JP" altLang="en-US" sz="3200" dirty="0">
                <a:solidFill>
                  <a:prstClr val="black"/>
                </a:solidFill>
              </a:rPr>
              <a:t>の増加分つまり投資乗数を計算していることになる。</a:t>
            </a:r>
          </a:p>
          <a:p>
            <a:pPr marL="342900" lvl="0" indent="-342900" defTabSz="457200">
              <a:buFont typeface="Wingdings" panose="05000000000000000000" pitchFamily="2" charset="2"/>
              <a:buChar char="l"/>
              <a:defRPr/>
            </a:pPr>
            <a:endParaRPr lang="ja-JP" altLang="en-US" sz="3200" dirty="0">
              <a:solidFill>
                <a:prstClr val="black"/>
              </a:solidFill>
              <a:latin typeface="Bookman Old Style" panose="02050604050505020204"/>
              <a:ea typeface="HG明朝E" panose="02020909000000000000" pitchFamily="17" charset="-128"/>
            </a:endParaRPr>
          </a:p>
          <a:p>
            <a:pPr marL="342900" lvl="0" indent="-342900" defTabSz="457200">
              <a:buFont typeface="Wingdings" panose="05000000000000000000" pitchFamily="2" charset="2"/>
              <a:buChar char="l"/>
              <a:defRPr/>
            </a:pPr>
            <a:endParaRPr lang="ja-JP" altLang="en-US" sz="3200" dirty="0">
              <a:solidFill>
                <a:prstClr val="black"/>
              </a:solidFill>
            </a:endParaRPr>
          </a:p>
        </p:txBody>
      </p:sp>
    </p:spTree>
    <p:extLst>
      <p:ext uri="{BB962C8B-B14F-4D97-AF65-F5344CB8AC3E}">
        <p14:creationId xmlns:p14="http://schemas.microsoft.com/office/powerpoint/2010/main" val="2335783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21</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468169"/>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3200" dirty="0">
                <a:solidFill>
                  <a:prstClr val="black"/>
                </a:solidFill>
              </a:rPr>
              <a:t>次に、財政乗数を説明する。</a:t>
            </a:r>
            <a:r>
              <a:rPr lang="en-US" altLang="ja-JP" sz="3200" dirty="0">
                <a:solidFill>
                  <a:prstClr val="black"/>
                </a:solidFill>
              </a:rPr>
              <a:t>GDP</a:t>
            </a:r>
            <a:r>
              <a:rPr lang="ja-JP" altLang="en-US" sz="3200" dirty="0">
                <a:solidFill>
                  <a:prstClr val="black"/>
                </a:solidFill>
              </a:rPr>
              <a:t>の定義式のうち、輸出入を捨象すると、</a:t>
            </a:r>
            <a:r>
              <a:rPr lang="en-US" altLang="ja-JP" sz="3200" dirty="0">
                <a:solidFill>
                  <a:prstClr val="black"/>
                </a:solidFill>
              </a:rPr>
              <a:t>Y=C+I+G</a:t>
            </a:r>
            <a:r>
              <a:rPr lang="ja-JP" altLang="en-US" sz="3200" dirty="0">
                <a:solidFill>
                  <a:prstClr val="black"/>
                </a:solidFill>
              </a:rPr>
              <a:t>　と表記できる。</a:t>
            </a:r>
          </a:p>
          <a:p>
            <a:pPr marL="342900" lvl="0" indent="-342900" defTabSz="457200">
              <a:buFont typeface="Wingdings" panose="05000000000000000000" pitchFamily="2" charset="2"/>
              <a:buChar char="l"/>
              <a:defRPr/>
            </a:pPr>
            <a:r>
              <a:rPr lang="ja-JP" altLang="en-US" sz="3200" dirty="0">
                <a:solidFill>
                  <a:prstClr val="black"/>
                </a:solidFill>
              </a:rPr>
              <a:t>国民が消費可能な額については、今度は政府部門が説明に入るので、租税額を引いたものとなる。</a:t>
            </a:r>
          </a:p>
          <a:p>
            <a:pPr marL="342900" lvl="0" indent="-342900" defTabSz="457200">
              <a:buFont typeface="Wingdings" panose="05000000000000000000" pitchFamily="2" charset="2"/>
              <a:buChar char="l"/>
              <a:defRPr/>
            </a:pPr>
            <a:r>
              <a:rPr lang="en-US" altLang="ja-JP" sz="3200" dirty="0">
                <a:solidFill>
                  <a:prstClr val="black"/>
                </a:solidFill>
              </a:rPr>
              <a:t>C=a(Y-t)+C</a:t>
            </a:r>
            <a:r>
              <a:rPr lang="en-US" altLang="ja-JP" sz="3200" baseline="-25000" dirty="0">
                <a:solidFill>
                  <a:prstClr val="black"/>
                </a:solidFill>
              </a:rPr>
              <a:t>0</a:t>
            </a:r>
            <a:r>
              <a:rPr lang="ja-JP" altLang="en-US" sz="3200" dirty="0">
                <a:solidFill>
                  <a:prstClr val="black"/>
                </a:solidFill>
              </a:rPr>
              <a:t>　</a:t>
            </a:r>
            <a:r>
              <a:rPr lang="en-US" altLang="ja-JP" sz="3200" dirty="0">
                <a:solidFill>
                  <a:prstClr val="black"/>
                </a:solidFill>
              </a:rPr>
              <a:t>※t</a:t>
            </a:r>
            <a:r>
              <a:rPr lang="ja-JP" altLang="en-US" sz="3200" dirty="0">
                <a:solidFill>
                  <a:prstClr val="black"/>
                </a:solidFill>
              </a:rPr>
              <a:t>は税金を意味する。</a:t>
            </a:r>
          </a:p>
          <a:p>
            <a:pPr marL="342900" lvl="0" indent="-342900" defTabSz="457200">
              <a:buFont typeface="Wingdings" panose="05000000000000000000" pitchFamily="2" charset="2"/>
              <a:buChar char="l"/>
              <a:defRPr/>
            </a:pPr>
            <a:r>
              <a:rPr lang="ja-JP" altLang="en-US" sz="3200" dirty="0">
                <a:solidFill>
                  <a:prstClr val="black"/>
                </a:solidFill>
              </a:rPr>
              <a:t>これを</a:t>
            </a:r>
            <a:r>
              <a:rPr lang="en-US" altLang="ja-JP" sz="3200" dirty="0">
                <a:solidFill>
                  <a:prstClr val="black"/>
                </a:solidFill>
              </a:rPr>
              <a:t>Y=C+I+G</a:t>
            </a:r>
            <a:r>
              <a:rPr lang="ja-JP" altLang="en-US" sz="3200" dirty="0">
                <a:solidFill>
                  <a:prstClr val="black"/>
                </a:solidFill>
              </a:rPr>
              <a:t>に代入すると、</a:t>
            </a:r>
          </a:p>
          <a:p>
            <a:pPr marL="342900" lvl="0" indent="-342900" defTabSz="457200">
              <a:buFont typeface="Wingdings" panose="05000000000000000000" pitchFamily="2" charset="2"/>
              <a:buChar char="l"/>
              <a:defRPr/>
            </a:pPr>
            <a:r>
              <a:rPr lang="en-US" altLang="ja-JP" sz="3200" dirty="0">
                <a:solidFill>
                  <a:prstClr val="black"/>
                </a:solidFill>
              </a:rPr>
              <a:t>Y=</a:t>
            </a:r>
            <a:r>
              <a:rPr lang="en-US" altLang="ja-JP" sz="3200" dirty="0">
                <a:solidFill>
                  <a:srgbClr val="FF0000"/>
                </a:solidFill>
              </a:rPr>
              <a:t>-</a:t>
            </a:r>
            <a:r>
              <a:rPr lang="en-US" altLang="ja-JP" sz="3200" dirty="0">
                <a:solidFill>
                  <a:prstClr val="black"/>
                </a:solidFill>
              </a:rPr>
              <a:t>t</a:t>
            </a:r>
            <a:r>
              <a:rPr lang="ja-JP" altLang="en-US" sz="3200" dirty="0">
                <a:solidFill>
                  <a:prstClr val="black"/>
                </a:solidFill>
              </a:rPr>
              <a:t>✕</a:t>
            </a:r>
            <a:r>
              <a:rPr lang="en-US" altLang="ja-JP" sz="3200" dirty="0">
                <a:solidFill>
                  <a:srgbClr val="FF0000"/>
                </a:solidFill>
              </a:rPr>
              <a:t>a</a:t>
            </a:r>
            <a:r>
              <a:rPr lang="en-US" altLang="ja-JP" sz="3200" dirty="0">
                <a:solidFill>
                  <a:prstClr val="black"/>
                </a:solidFill>
              </a:rPr>
              <a:t>/(1-a)+C</a:t>
            </a:r>
            <a:r>
              <a:rPr lang="en-US" altLang="ja-JP" sz="3200" baseline="-25000" dirty="0">
                <a:solidFill>
                  <a:prstClr val="black"/>
                </a:solidFill>
              </a:rPr>
              <a:t>0</a:t>
            </a:r>
            <a:r>
              <a:rPr lang="en-US" altLang="ja-JP" sz="3200" dirty="0">
                <a:solidFill>
                  <a:prstClr val="black"/>
                </a:solidFill>
              </a:rPr>
              <a:t>/(1-a)+I/(1-a)+G/(1-a)</a:t>
            </a:r>
          </a:p>
          <a:p>
            <a:pPr marL="342900" lvl="0" indent="-342900" defTabSz="457200">
              <a:buFont typeface="Wingdings" panose="05000000000000000000" pitchFamily="2" charset="2"/>
              <a:buChar char="l"/>
              <a:defRPr/>
            </a:pPr>
            <a:r>
              <a:rPr lang="en-US" altLang="ja-JP" sz="3200" dirty="0">
                <a:solidFill>
                  <a:prstClr val="black"/>
                </a:solidFill>
              </a:rPr>
              <a:t>G</a:t>
            </a:r>
            <a:r>
              <a:rPr lang="ja-JP" altLang="en-US" sz="3200" dirty="0">
                <a:solidFill>
                  <a:prstClr val="black"/>
                </a:solidFill>
              </a:rPr>
              <a:t>にかかわる</a:t>
            </a:r>
            <a:r>
              <a:rPr lang="en-US" altLang="ja-JP" sz="3200" dirty="0">
                <a:solidFill>
                  <a:prstClr val="black"/>
                </a:solidFill>
              </a:rPr>
              <a:t>1/(1-a)</a:t>
            </a:r>
            <a:r>
              <a:rPr lang="ja-JP" altLang="en-US" sz="3200" dirty="0">
                <a:solidFill>
                  <a:prstClr val="black"/>
                </a:solidFill>
              </a:rPr>
              <a:t>を財政支出乗数、</a:t>
            </a:r>
            <a:r>
              <a:rPr lang="en-US" altLang="ja-JP" sz="3200" dirty="0">
                <a:solidFill>
                  <a:prstClr val="black"/>
                </a:solidFill>
              </a:rPr>
              <a:t>t</a:t>
            </a:r>
            <a:r>
              <a:rPr lang="ja-JP" altLang="en-US" sz="3200" dirty="0">
                <a:solidFill>
                  <a:prstClr val="black"/>
                </a:solidFill>
              </a:rPr>
              <a:t>にかかる</a:t>
            </a:r>
            <a:r>
              <a:rPr lang="en-US" altLang="ja-JP" sz="3200" dirty="0">
                <a:solidFill>
                  <a:prstClr val="black"/>
                </a:solidFill>
              </a:rPr>
              <a:t>-a/(1-a)</a:t>
            </a:r>
            <a:r>
              <a:rPr lang="ja-JP" altLang="en-US" sz="3200" dirty="0">
                <a:solidFill>
                  <a:prstClr val="black"/>
                </a:solidFill>
              </a:rPr>
              <a:t>を租税乗数という。租税は消費にマイナスに働くので、符号がマイナスであることに注意。</a:t>
            </a:r>
            <a:r>
              <a:rPr lang="en-US" altLang="ja-JP" sz="3200" dirty="0">
                <a:solidFill>
                  <a:prstClr val="black"/>
                </a:solidFill>
              </a:rPr>
              <a:t>※</a:t>
            </a:r>
            <a:r>
              <a:rPr lang="ja-JP" altLang="en-US" sz="3200" dirty="0">
                <a:solidFill>
                  <a:prstClr val="black"/>
                </a:solidFill>
              </a:rPr>
              <a:t>この後の計算については、省略。</a:t>
            </a:r>
          </a:p>
          <a:p>
            <a:pPr marL="342900" lvl="0" indent="-342900" defTabSz="457200">
              <a:buFont typeface="Wingdings" panose="05000000000000000000" pitchFamily="2" charset="2"/>
              <a:buChar char="l"/>
              <a:defRPr/>
            </a:pPr>
            <a:endParaRPr lang="en-US" altLang="ja-JP" sz="3200" dirty="0">
              <a:solidFill>
                <a:prstClr val="black"/>
              </a:solidFill>
            </a:endParaRPr>
          </a:p>
        </p:txBody>
      </p:sp>
    </p:spTree>
    <p:extLst>
      <p:ext uri="{BB962C8B-B14F-4D97-AF65-F5344CB8AC3E}">
        <p14:creationId xmlns:p14="http://schemas.microsoft.com/office/powerpoint/2010/main" val="123036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22</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lvl="0" defTabSz="457200">
              <a:defRPr/>
            </a:pPr>
            <a:r>
              <a:rPr lang="en-US" altLang="ja-JP" sz="3200" dirty="0">
                <a:solidFill>
                  <a:prstClr val="black"/>
                </a:solidFill>
              </a:rPr>
              <a:t>〔</a:t>
            </a:r>
            <a:r>
              <a:rPr lang="ja-JP" altLang="en-US" sz="3200" dirty="0">
                <a:solidFill>
                  <a:prstClr val="black"/>
                </a:solidFill>
              </a:rPr>
              <a:t>練習問題</a:t>
            </a:r>
            <a:r>
              <a:rPr lang="en-US" altLang="ja-JP" sz="3200" dirty="0">
                <a:solidFill>
                  <a:prstClr val="black"/>
                </a:solidFill>
              </a:rPr>
              <a:t>〕</a:t>
            </a:r>
            <a:endParaRPr lang="ja-JP" altLang="en-US" sz="3200" dirty="0">
              <a:solidFill>
                <a:prstClr val="black"/>
              </a:solidFill>
            </a:endParaRPr>
          </a:p>
          <a:p>
            <a:pPr lvl="0" defTabSz="457200">
              <a:defRPr/>
            </a:pPr>
            <a:endParaRPr lang="ja-JP" altLang="en-US" sz="3200" dirty="0">
              <a:solidFill>
                <a:prstClr val="black"/>
              </a:solidFill>
            </a:endParaRPr>
          </a:p>
          <a:p>
            <a:pPr marL="342900" lvl="0" indent="-342900" defTabSz="457200">
              <a:buFont typeface="Wingdings" panose="05000000000000000000" pitchFamily="2" charset="2"/>
              <a:buChar char="l"/>
              <a:defRPr/>
            </a:pPr>
            <a:r>
              <a:rPr lang="ja-JP" altLang="en-US" sz="3200" dirty="0">
                <a:solidFill>
                  <a:prstClr val="black"/>
                </a:solidFill>
              </a:rPr>
              <a:t>限界貯蓄性向が</a:t>
            </a:r>
            <a:r>
              <a:rPr lang="en-US" altLang="ja-JP" sz="3200" dirty="0">
                <a:solidFill>
                  <a:prstClr val="black"/>
                </a:solidFill>
              </a:rPr>
              <a:t>0.1</a:t>
            </a:r>
            <a:r>
              <a:rPr lang="ja-JP" altLang="en-US" sz="3200" dirty="0">
                <a:solidFill>
                  <a:prstClr val="black"/>
                </a:solidFill>
              </a:rPr>
              <a:t>のとき、新規に</a:t>
            </a:r>
            <a:r>
              <a:rPr lang="en-US" altLang="ja-JP" sz="3200" dirty="0">
                <a:solidFill>
                  <a:prstClr val="black"/>
                </a:solidFill>
              </a:rPr>
              <a:t>3</a:t>
            </a:r>
            <a:r>
              <a:rPr lang="ja-JP" altLang="en-US" sz="3200" dirty="0">
                <a:solidFill>
                  <a:prstClr val="black"/>
                </a:solidFill>
              </a:rPr>
              <a:t>億円の投資が企業によって行われた場合、</a:t>
            </a:r>
            <a:r>
              <a:rPr lang="en-US" altLang="ja-JP" sz="3200" dirty="0">
                <a:solidFill>
                  <a:prstClr val="black"/>
                </a:solidFill>
              </a:rPr>
              <a:t>GDP</a:t>
            </a:r>
            <a:r>
              <a:rPr lang="ja-JP" altLang="en-US" sz="3200" dirty="0">
                <a:solidFill>
                  <a:prstClr val="black"/>
                </a:solidFill>
              </a:rPr>
              <a:t>はいくら増加するか、金額で解答しなさい（最初の</a:t>
            </a:r>
            <a:r>
              <a:rPr lang="en-US" altLang="ja-JP" sz="3200" dirty="0">
                <a:solidFill>
                  <a:prstClr val="black"/>
                </a:solidFill>
              </a:rPr>
              <a:t>3</a:t>
            </a:r>
            <a:r>
              <a:rPr lang="ja-JP" altLang="en-US" sz="3200" dirty="0">
                <a:solidFill>
                  <a:prstClr val="black"/>
                </a:solidFill>
              </a:rPr>
              <a:t>億円も含めること）。</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331610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23</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lvl="0" defTabSz="457200">
              <a:defRPr/>
            </a:pPr>
            <a:r>
              <a:rPr lang="en-US" altLang="ja-JP" sz="3200" dirty="0">
                <a:solidFill>
                  <a:prstClr val="black"/>
                </a:solidFill>
              </a:rPr>
              <a:t>〔</a:t>
            </a:r>
            <a:r>
              <a:rPr lang="ja-JP" altLang="en-US" sz="3200" dirty="0">
                <a:solidFill>
                  <a:prstClr val="black"/>
                </a:solidFill>
              </a:rPr>
              <a:t>正解</a:t>
            </a:r>
            <a:r>
              <a:rPr lang="en-US" altLang="ja-JP" sz="3200" dirty="0">
                <a:solidFill>
                  <a:prstClr val="black"/>
                </a:solidFill>
              </a:rPr>
              <a:t>〕</a:t>
            </a:r>
            <a:endParaRPr lang="ja-JP" altLang="en-US" sz="3200" dirty="0">
              <a:solidFill>
                <a:prstClr val="black"/>
              </a:solidFill>
            </a:endParaRPr>
          </a:p>
          <a:p>
            <a:pPr lvl="0" defTabSz="457200">
              <a:defRPr/>
            </a:pPr>
            <a:endParaRPr lang="ja-JP" altLang="en-US" sz="3200" dirty="0">
              <a:solidFill>
                <a:prstClr val="black"/>
              </a:solidFill>
            </a:endParaRPr>
          </a:p>
          <a:p>
            <a:pPr marL="457200" lvl="0" indent="-457200" defTabSz="457200">
              <a:buFont typeface="Wingdings" panose="05000000000000000000" pitchFamily="2" charset="2"/>
              <a:buChar char="l"/>
              <a:defRPr/>
            </a:pPr>
            <a:r>
              <a:rPr lang="ja-JP" altLang="en-US" sz="3200" dirty="0">
                <a:solidFill>
                  <a:prstClr val="black"/>
                </a:solidFill>
              </a:rPr>
              <a:t>限界貯蓄性向が</a:t>
            </a:r>
            <a:r>
              <a:rPr lang="en-US" altLang="ja-JP" sz="3200" dirty="0">
                <a:solidFill>
                  <a:prstClr val="black"/>
                </a:solidFill>
              </a:rPr>
              <a:t>0.1</a:t>
            </a:r>
            <a:r>
              <a:rPr lang="ja-JP" altLang="en-US" sz="3200" dirty="0">
                <a:solidFill>
                  <a:prstClr val="black"/>
                </a:solidFill>
              </a:rPr>
              <a:t>ということは、限界消費性向は</a:t>
            </a:r>
            <a:r>
              <a:rPr lang="en-US" altLang="ja-JP" sz="3200" dirty="0">
                <a:solidFill>
                  <a:prstClr val="black"/>
                </a:solidFill>
              </a:rPr>
              <a:t>0.9</a:t>
            </a:r>
            <a:r>
              <a:rPr lang="ja-JP" altLang="en-US" sz="3200" dirty="0">
                <a:solidFill>
                  <a:prstClr val="black"/>
                </a:solidFill>
              </a:rPr>
              <a:t>。</a:t>
            </a:r>
          </a:p>
          <a:p>
            <a:pPr marL="457200" lvl="0" indent="-457200" defTabSz="457200">
              <a:buFont typeface="Wingdings" panose="05000000000000000000" pitchFamily="2" charset="2"/>
              <a:buChar char="l"/>
              <a:defRPr/>
            </a:pPr>
            <a:r>
              <a:rPr lang="ja-JP" altLang="en-US" sz="3200" dirty="0">
                <a:solidFill>
                  <a:prstClr val="black"/>
                </a:solidFill>
              </a:rPr>
              <a:t>つまり、収入の増加のうち、</a:t>
            </a:r>
            <a:r>
              <a:rPr lang="en-US" altLang="ja-JP" sz="3200" dirty="0">
                <a:solidFill>
                  <a:prstClr val="black"/>
                </a:solidFill>
              </a:rPr>
              <a:t>1</a:t>
            </a:r>
            <a:r>
              <a:rPr lang="ja-JP" altLang="en-US" sz="3200" dirty="0">
                <a:solidFill>
                  <a:prstClr val="black"/>
                </a:solidFill>
              </a:rPr>
              <a:t>割を貯蓄して</a:t>
            </a:r>
            <a:r>
              <a:rPr lang="en-US" altLang="ja-JP" sz="3200" dirty="0">
                <a:solidFill>
                  <a:prstClr val="black"/>
                </a:solidFill>
              </a:rPr>
              <a:t>9</a:t>
            </a:r>
            <a:r>
              <a:rPr lang="ja-JP" altLang="en-US" sz="3200" dirty="0">
                <a:solidFill>
                  <a:prstClr val="black"/>
                </a:solidFill>
              </a:rPr>
              <a:t>割を消費に使うということ。</a:t>
            </a:r>
          </a:p>
          <a:p>
            <a:pPr marL="457200" lvl="0" indent="-457200" defTabSz="457200">
              <a:buFont typeface="Wingdings" panose="05000000000000000000" pitchFamily="2" charset="2"/>
              <a:buChar char="l"/>
              <a:defRPr/>
            </a:pPr>
            <a:r>
              <a:rPr lang="ja-JP" altLang="en-US" sz="3200" dirty="0">
                <a:solidFill>
                  <a:prstClr val="black"/>
                </a:solidFill>
              </a:rPr>
              <a:t>投資乗数は、投資額✕</a:t>
            </a:r>
            <a:r>
              <a:rPr lang="en-US" altLang="ja-JP" sz="3200" dirty="0">
                <a:solidFill>
                  <a:prstClr val="black"/>
                </a:solidFill>
              </a:rPr>
              <a:t>1</a:t>
            </a:r>
            <a:r>
              <a:rPr lang="ja-JP" altLang="en-US" sz="3200" dirty="0">
                <a:solidFill>
                  <a:prstClr val="black"/>
                </a:solidFill>
              </a:rPr>
              <a:t>／（</a:t>
            </a:r>
            <a:r>
              <a:rPr lang="en-US" altLang="ja-JP" sz="3200" dirty="0">
                <a:solidFill>
                  <a:prstClr val="black"/>
                </a:solidFill>
              </a:rPr>
              <a:t>1</a:t>
            </a:r>
            <a:r>
              <a:rPr lang="ja-JP" altLang="en-US" sz="3200" dirty="0">
                <a:solidFill>
                  <a:prstClr val="black"/>
                </a:solidFill>
              </a:rPr>
              <a:t>－限界消費性向）だから、</a:t>
            </a:r>
            <a:r>
              <a:rPr lang="en-US" altLang="ja-JP" sz="3200" dirty="0">
                <a:solidFill>
                  <a:prstClr val="black"/>
                </a:solidFill>
              </a:rPr>
              <a:t>3</a:t>
            </a:r>
            <a:r>
              <a:rPr lang="ja-JP" altLang="en-US" sz="3200" dirty="0">
                <a:solidFill>
                  <a:prstClr val="black"/>
                </a:solidFill>
              </a:rPr>
              <a:t>億円の投資による</a:t>
            </a:r>
            <a:r>
              <a:rPr lang="en-US" altLang="ja-JP" sz="3200" dirty="0">
                <a:solidFill>
                  <a:prstClr val="black"/>
                </a:solidFill>
              </a:rPr>
              <a:t>GDP</a:t>
            </a:r>
            <a:r>
              <a:rPr lang="ja-JP" altLang="en-US" sz="3200" dirty="0">
                <a:solidFill>
                  <a:prstClr val="black"/>
                </a:solidFill>
              </a:rPr>
              <a:t>の増加額は、</a:t>
            </a:r>
          </a:p>
          <a:p>
            <a:pPr marL="457200" lvl="0" indent="-457200" defTabSz="457200">
              <a:buFont typeface="Wingdings" panose="05000000000000000000" pitchFamily="2" charset="2"/>
              <a:buChar char="l"/>
              <a:defRPr/>
            </a:pPr>
            <a:r>
              <a:rPr lang="en-US" altLang="ja-JP" sz="3200" dirty="0">
                <a:solidFill>
                  <a:prstClr val="black"/>
                </a:solidFill>
              </a:rPr>
              <a:t>3</a:t>
            </a:r>
            <a:r>
              <a:rPr lang="ja-JP" altLang="en-US" sz="3200" dirty="0">
                <a:solidFill>
                  <a:prstClr val="black"/>
                </a:solidFill>
              </a:rPr>
              <a:t>億円✕</a:t>
            </a:r>
            <a:r>
              <a:rPr lang="en-US" altLang="ja-JP" sz="3200" dirty="0">
                <a:solidFill>
                  <a:prstClr val="black"/>
                </a:solidFill>
              </a:rPr>
              <a:t>1</a:t>
            </a:r>
            <a:r>
              <a:rPr lang="ja-JP" altLang="en-US" sz="3200" dirty="0">
                <a:solidFill>
                  <a:prstClr val="black"/>
                </a:solidFill>
              </a:rPr>
              <a:t>／（</a:t>
            </a:r>
            <a:r>
              <a:rPr lang="en-US" altLang="ja-JP" sz="3200" dirty="0">
                <a:solidFill>
                  <a:prstClr val="black"/>
                </a:solidFill>
              </a:rPr>
              <a:t>1-0.9</a:t>
            </a:r>
            <a:r>
              <a:rPr lang="ja-JP" altLang="en-US" sz="3200" dirty="0">
                <a:solidFill>
                  <a:prstClr val="black"/>
                </a:solidFill>
              </a:rPr>
              <a:t>）＝</a:t>
            </a:r>
            <a:r>
              <a:rPr lang="en-US" altLang="ja-JP" sz="3200" dirty="0">
                <a:solidFill>
                  <a:prstClr val="black"/>
                </a:solidFill>
              </a:rPr>
              <a:t>30</a:t>
            </a:r>
            <a:r>
              <a:rPr lang="ja-JP" altLang="en-US" sz="3200" dirty="0">
                <a:solidFill>
                  <a:prstClr val="black"/>
                </a:solidFill>
              </a:rPr>
              <a:t>億円。</a:t>
            </a:r>
          </a:p>
          <a:p>
            <a:pPr lvl="0" defTabSz="457200">
              <a:defRPr/>
            </a:pPr>
            <a:endParaRPr kumimoji="1" lang="ja-JP" altLang="en-US" sz="3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lvl="0" defTabSz="457200">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3337932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3</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800" dirty="0">
                <a:solidFill>
                  <a:prstClr val="black"/>
                </a:solidFill>
              </a:rPr>
              <a:t>“一国内”の意味は、たとえば日本企業が海外の支店・支社などで生産した分は含まないということ。</a:t>
            </a:r>
          </a:p>
          <a:p>
            <a:pPr marL="342900" lvl="0" indent="-342900" defTabSz="457200">
              <a:buFont typeface="Wingdings" panose="05000000000000000000" pitchFamily="2" charset="2"/>
              <a:buChar char="l"/>
              <a:defRPr/>
            </a:pPr>
            <a:r>
              <a:rPr lang="ja-JP" altLang="en-US" sz="2800" dirty="0">
                <a:solidFill>
                  <a:prstClr val="black"/>
                </a:solidFill>
              </a:rPr>
              <a:t>“新たに”の意味は、以前に生産された在庫や、蓄積された残高（貯蓄残高）などを含まないということ（たとえば、高齢化している国では、貯蓄は小さくなるといわれている。高齢者は働いていないことが多く、新規の収入・所得が少ないため。たとえ、これまで高齢者が貯めてきた貯蓄残高は大きくても、新規の貯蓄は少ないということ）。</a:t>
            </a:r>
          </a:p>
        </p:txBody>
      </p:sp>
    </p:spTree>
    <p:extLst>
      <p:ext uri="{BB962C8B-B14F-4D97-AF65-F5344CB8AC3E}">
        <p14:creationId xmlns:p14="http://schemas.microsoft.com/office/powerpoint/2010/main" val="3623564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800" dirty="0">
                <a:solidFill>
                  <a:prstClr val="black"/>
                </a:solidFill>
              </a:rPr>
              <a:t>“サ－ビス</a:t>
            </a:r>
            <a:r>
              <a:rPr lang="en-US" altLang="ja-JP" sz="2800" dirty="0">
                <a:solidFill>
                  <a:prstClr val="black"/>
                </a:solidFill>
              </a:rPr>
              <a:t>”</a:t>
            </a:r>
            <a:r>
              <a:rPr lang="ja-JP" altLang="en-US" sz="2800" dirty="0">
                <a:solidFill>
                  <a:prstClr val="black"/>
                </a:solidFill>
              </a:rPr>
              <a:t>とは、無形の商品。</a:t>
            </a:r>
          </a:p>
          <a:p>
            <a:pPr marL="342900" lvl="0" indent="-342900" defTabSz="457200">
              <a:buFont typeface="Wingdings" panose="05000000000000000000" pitchFamily="2" charset="2"/>
              <a:buChar char="l"/>
              <a:defRPr/>
            </a:pPr>
            <a:r>
              <a:rPr lang="ja-JP" altLang="en-US" sz="2800" dirty="0">
                <a:solidFill>
                  <a:prstClr val="black"/>
                </a:solidFill>
              </a:rPr>
              <a:t>たとえば、電車・バスの利用と運賃、大学の授業と授業料の受払い、病院での診察と支払い、理髪店の業務はサ－ビス。</a:t>
            </a:r>
            <a:r>
              <a:rPr lang="en-US" altLang="ja-JP" sz="2800" dirty="0">
                <a:solidFill>
                  <a:prstClr val="black"/>
                </a:solidFill>
              </a:rPr>
              <a:t>※</a:t>
            </a:r>
            <a:r>
              <a:rPr lang="ja-JP" altLang="en-US" sz="2800" dirty="0">
                <a:solidFill>
                  <a:prstClr val="black"/>
                </a:solidFill>
              </a:rPr>
              <a:t>アルバイトでいうサービスつまり接客とは意味が異なるので注意。</a:t>
            </a:r>
          </a:p>
          <a:p>
            <a:pPr marL="342900" lvl="0" indent="-342900" defTabSz="457200">
              <a:buFont typeface="Wingdings" panose="05000000000000000000" pitchFamily="2" charset="2"/>
              <a:buChar char="l"/>
              <a:defRPr/>
            </a:pPr>
            <a:r>
              <a:rPr lang="ja-JP" altLang="en-US" sz="2800" dirty="0">
                <a:solidFill>
                  <a:prstClr val="black"/>
                </a:solidFill>
              </a:rPr>
              <a:t>授業に伴うテキストの売買、病院で処方される薬などは有形物なので財。</a:t>
            </a:r>
          </a:p>
        </p:txBody>
      </p:sp>
    </p:spTree>
    <p:extLst>
      <p:ext uri="{BB962C8B-B14F-4D97-AF65-F5344CB8AC3E}">
        <p14:creationId xmlns:p14="http://schemas.microsoft.com/office/powerpoint/2010/main" val="1105586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5</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800" dirty="0">
                <a:solidFill>
                  <a:prstClr val="black"/>
                </a:solidFill>
              </a:rPr>
              <a:t>綿花⇒綿糸⇒綿布⇒服、という具合に最終商品の服ができるまで、次のように企業間で取引されたとする（機械や他の材料などは省略）。</a:t>
            </a:r>
          </a:p>
          <a:p>
            <a:pPr marL="342900" lvl="0" indent="-342900" defTabSz="457200">
              <a:buFont typeface="Wingdings" panose="05000000000000000000" pitchFamily="2" charset="2"/>
              <a:buChar char="l"/>
              <a:defRPr/>
            </a:pPr>
            <a:r>
              <a:rPr lang="ja-JP" altLang="en-US" sz="2800" dirty="0">
                <a:solidFill>
                  <a:prstClr val="black"/>
                </a:solidFill>
              </a:rPr>
              <a:t>綿花（</a:t>
            </a:r>
            <a:r>
              <a:rPr lang="en-US" altLang="ja-JP" sz="2800" dirty="0">
                <a:solidFill>
                  <a:prstClr val="black"/>
                </a:solidFill>
              </a:rPr>
              <a:t>300</a:t>
            </a:r>
            <a:r>
              <a:rPr lang="ja-JP" altLang="en-US" sz="2800" dirty="0">
                <a:solidFill>
                  <a:prstClr val="black"/>
                </a:solidFill>
              </a:rPr>
              <a:t>円）⇒綿糸（</a:t>
            </a:r>
            <a:r>
              <a:rPr lang="en-US" altLang="ja-JP" sz="2800" dirty="0">
                <a:solidFill>
                  <a:prstClr val="black"/>
                </a:solidFill>
              </a:rPr>
              <a:t>500</a:t>
            </a:r>
            <a:r>
              <a:rPr lang="ja-JP" altLang="en-US" sz="2800" dirty="0">
                <a:solidFill>
                  <a:prstClr val="black"/>
                </a:solidFill>
              </a:rPr>
              <a:t>円）⇒綿布（</a:t>
            </a:r>
            <a:r>
              <a:rPr lang="en-US" altLang="ja-JP" sz="2800" dirty="0">
                <a:solidFill>
                  <a:prstClr val="black"/>
                </a:solidFill>
              </a:rPr>
              <a:t>900</a:t>
            </a:r>
            <a:r>
              <a:rPr lang="ja-JP" altLang="en-US" sz="2800" dirty="0">
                <a:solidFill>
                  <a:prstClr val="black"/>
                </a:solidFill>
              </a:rPr>
              <a:t>円）⇒服（</a:t>
            </a:r>
            <a:r>
              <a:rPr lang="en-US" altLang="ja-JP" sz="2800" dirty="0">
                <a:solidFill>
                  <a:prstClr val="black"/>
                </a:solidFill>
              </a:rPr>
              <a:t>1200</a:t>
            </a:r>
            <a:r>
              <a:rPr lang="ja-JP" altLang="en-US" sz="2800" dirty="0">
                <a:solidFill>
                  <a:prstClr val="black"/>
                </a:solidFill>
              </a:rPr>
              <a:t>円）。</a:t>
            </a:r>
          </a:p>
          <a:p>
            <a:pPr marL="342900" lvl="0" indent="-342900" defTabSz="457200">
              <a:buFont typeface="Wingdings" panose="05000000000000000000" pitchFamily="2" charset="2"/>
              <a:buChar char="l"/>
              <a:defRPr/>
            </a:pPr>
            <a:r>
              <a:rPr lang="ja-JP" altLang="en-US" sz="2800" dirty="0">
                <a:solidFill>
                  <a:prstClr val="black"/>
                </a:solidFill>
              </a:rPr>
              <a:t>付加価値の合計は、</a:t>
            </a:r>
            <a:r>
              <a:rPr lang="en-US" altLang="ja-JP" sz="2800" dirty="0">
                <a:solidFill>
                  <a:prstClr val="black"/>
                </a:solidFill>
              </a:rPr>
              <a:t>300</a:t>
            </a:r>
            <a:r>
              <a:rPr lang="ja-JP" altLang="en-US" sz="2800" dirty="0">
                <a:solidFill>
                  <a:prstClr val="black"/>
                </a:solidFill>
              </a:rPr>
              <a:t>＋</a:t>
            </a:r>
            <a:r>
              <a:rPr lang="en-US" altLang="ja-JP" sz="2800" dirty="0">
                <a:solidFill>
                  <a:prstClr val="black"/>
                </a:solidFill>
              </a:rPr>
              <a:t>200</a:t>
            </a:r>
            <a:r>
              <a:rPr lang="ja-JP" altLang="en-US" sz="2800" dirty="0">
                <a:solidFill>
                  <a:prstClr val="black"/>
                </a:solidFill>
              </a:rPr>
              <a:t>＋</a:t>
            </a:r>
            <a:r>
              <a:rPr lang="en-US" altLang="ja-JP" sz="2800" dirty="0">
                <a:solidFill>
                  <a:prstClr val="black"/>
                </a:solidFill>
              </a:rPr>
              <a:t>400</a:t>
            </a:r>
            <a:r>
              <a:rPr lang="ja-JP" altLang="en-US" sz="2800" dirty="0">
                <a:solidFill>
                  <a:prstClr val="black"/>
                </a:solidFill>
              </a:rPr>
              <a:t>＋</a:t>
            </a:r>
            <a:r>
              <a:rPr lang="en-US" altLang="ja-JP" sz="2800" dirty="0">
                <a:solidFill>
                  <a:prstClr val="black"/>
                </a:solidFill>
              </a:rPr>
              <a:t>300</a:t>
            </a:r>
            <a:r>
              <a:rPr lang="ja-JP" altLang="en-US" sz="2800" dirty="0">
                <a:solidFill>
                  <a:prstClr val="black"/>
                </a:solidFill>
              </a:rPr>
              <a:t>＝</a:t>
            </a:r>
            <a:r>
              <a:rPr lang="en-US" altLang="ja-JP" sz="2800" dirty="0">
                <a:solidFill>
                  <a:prstClr val="black"/>
                </a:solidFill>
              </a:rPr>
              <a:t>1200</a:t>
            </a:r>
            <a:r>
              <a:rPr lang="ja-JP" altLang="en-US" sz="2800" dirty="0">
                <a:solidFill>
                  <a:prstClr val="black"/>
                </a:solidFill>
              </a:rPr>
              <a:t>円。</a:t>
            </a:r>
            <a:r>
              <a:rPr lang="en-US" altLang="ja-JP" sz="2800" dirty="0">
                <a:solidFill>
                  <a:prstClr val="black"/>
                </a:solidFill>
              </a:rPr>
              <a:t>※</a:t>
            </a:r>
            <a:r>
              <a:rPr lang="ja-JP" altLang="en-US" sz="2800" dirty="0">
                <a:solidFill>
                  <a:prstClr val="black"/>
                </a:solidFill>
              </a:rPr>
              <a:t>最初の綿花は、大地からの採取によるもので、仕入れなしと仮定）。</a:t>
            </a:r>
          </a:p>
        </p:txBody>
      </p:sp>
    </p:spTree>
    <p:extLst>
      <p:ext uri="{BB962C8B-B14F-4D97-AF65-F5344CB8AC3E}">
        <p14:creationId xmlns:p14="http://schemas.microsoft.com/office/powerpoint/2010/main" val="645667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556831"/>
          </a:xfrm>
          <a:prstGeom prst="rect">
            <a:avLst/>
          </a:prstGeom>
          <a:noFill/>
        </p:spPr>
        <p:txBody>
          <a:bodyPr wrap="square" rtlCol="0">
            <a:noAutofit/>
          </a:bodyPr>
          <a:lstStyle/>
          <a:p>
            <a:pPr marL="342900" lvl="0" indent="-342900">
              <a:spcBef>
                <a:spcPts val="500"/>
              </a:spcBef>
              <a:buFont typeface="Wingdings" panose="05000000000000000000" pitchFamily="2" charset="2"/>
              <a:buChar char="l"/>
            </a:pPr>
            <a:r>
              <a:rPr lang="ja-JP" altLang="en-US" sz="2800" dirty="0">
                <a:solidFill>
                  <a:prstClr val="black"/>
                </a:solidFill>
                <a:latin typeface="Calibri" panose="020F0502020204030204"/>
                <a:ea typeface="ＭＳ Ｐゴシック" panose="020B0600070205080204" pitchFamily="50" charset="-128"/>
              </a:rPr>
              <a:t>最終商品の価格と概念的には等しくなる。</a:t>
            </a:r>
          </a:p>
          <a:p>
            <a:pPr marL="342900" lvl="0" indent="-342900">
              <a:spcBef>
                <a:spcPts val="500"/>
              </a:spcBef>
              <a:buFont typeface="Wingdings" panose="05000000000000000000" pitchFamily="2" charset="2"/>
              <a:buChar char="l"/>
            </a:pPr>
            <a:r>
              <a:rPr lang="ja-JP" altLang="en-US" sz="2800" dirty="0">
                <a:solidFill>
                  <a:prstClr val="black"/>
                </a:solidFill>
                <a:latin typeface="Calibri" panose="020F0502020204030204"/>
                <a:ea typeface="ＭＳ Ｐゴシック" panose="020B0600070205080204" pitchFamily="50" charset="-128"/>
              </a:rPr>
              <a:t>つまり、工程の途中での二重計算を排除している。</a:t>
            </a:r>
          </a:p>
          <a:p>
            <a:pPr marL="342900" lvl="0" indent="-342900">
              <a:spcBef>
                <a:spcPts val="500"/>
              </a:spcBef>
              <a:buFont typeface="Wingdings" panose="05000000000000000000" pitchFamily="2" charset="2"/>
              <a:buChar char="l"/>
            </a:pPr>
            <a:r>
              <a:rPr lang="ja-JP" altLang="en-US" sz="2800" dirty="0">
                <a:solidFill>
                  <a:prstClr val="black"/>
                </a:solidFill>
                <a:latin typeface="Calibri" panose="020F0502020204030204"/>
                <a:ea typeface="ＭＳ Ｐゴシック" panose="020B0600070205080204" pitchFamily="50" charset="-128"/>
              </a:rPr>
              <a:t>もし、綿花⇒綿糸⇒綿布⇒服が一つの会社の中で行われたとしても、最終的に服が</a:t>
            </a:r>
            <a:r>
              <a:rPr lang="en-US" altLang="ja-JP" sz="2800" dirty="0">
                <a:solidFill>
                  <a:prstClr val="black"/>
                </a:solidFill>
                <a:latin typeface="Calibri" panose="020F0502020204030204"/>
                <a:ea typeface="ＭＳ Ｐゴシック" panose="020B0600070205080204" pitchFamily="50" charset="-128"/>
              </a:rPr>
              <a:t>1200</a:t>
            </a:r>
            <a:r>
              <a:rPr lang="ja-JP" altLang="en-US" sz="2800" dirty="0">
                <a:solidFill>
                  <a:prstClr val="black"/>
                </a:solidFill>
                <a:latin typeface="Calibri" panose="020F0502020204030204"/>
                <a:ea typeface="ＭＳ Ｐゴシック" panose="020B0600070205080204" pitchFamily="50" charset="-128"/>
              </a:rPr>
              <a:t>円で売られたのであれば、付加価値は</a:t>
            </a:r>
            <a:r>
              <a:rPr lang="en-US" altLang="ja-JP" sz="2800" dirty="0">
                <a:solidFill>
                  <a:prstClr val="black"/>
                </a:solidFill>
                <a:latin typeface="Calibri" panose="020F0502020204030204"/>
                <a:ea typeface="ＭＳ Ｐゴシック" panose="020B0600070205080204" pitchFamily="50" charset="-128"/>
              </a:rPr>
              <a:t>1200</a:t>
            </a:r>
            <a:r>
              <a:rPr lang="ja-JP" altLang="en-US" sz="2800" dirty="0">
                <a:solidFill>
                  <a:prstClr val="black"/>
                </a:solidFill>
                <a:latin typeface="Calibri" panose="020F0502020204030204"/>
                <a:ea typeface="ＭＳ Ｐゴシック" panose="020B0600070205080204" pitchFamily="50" charset="-128"/>
              </a:rPr>
              <a:t>円。企業の形態や卸売り・流通業者の有無などによって、データがブレない。</a:t>
            </a:r>
          </a:p>
          <a:p>
            <a:pPr marL="342900" lvl="0" indent="-342900">
              <a:spcBef>
                <a:spcPts val="500"/>
              </a:spcBef>
              <a:buFont typeface="Wingdings" panose="05000000000000000000" pitchFamily="2" charset="2"/>
              <a:buChar char="l"/>
            </a:pPr>
            <a:r>
              <a:rPr lang="en-US" altLang="ja-JP" sz="2800" dirty="0">
                <a:solidFill>
                  <a:prstClr val="black"/>
                </a:solidFill>
                <a:latin typeface="Calibri" panose="020F0502020204030204"/>
                <a:ea typeface="ＭＳ Ｐゴシック" panose="020B0600070205080204" pitchFamily="50" charset="-128"/>
              </a:rPr>
              <a:t>GDP</a:t>
            </a:r>
            <a:r>
              <a:rPr lang="ja-JP" altLang="en-US" sz="2800" dirty="0">
                <a:solidFill>
                  <a:prstClr val="black"/>
                </a:solidFill>
                <a:latin typeface="Calibri" panose="020F0502020204030204"/>
                <a:ea typeface="ＭＳ Ｐゴシック" panose="020B0600070205080204" pitchFamily="50" charset="-128"/>
              </a:rPr>
              <a:t>はどうやって計測するか、･･････。</a:t>
            </a:r>
          </a:p>
          <a:p>
            <a:pPr marL="342900" lvl="0" indent="-342900">
              <a:spcBef>
                <a:spcPts val="500"/>
              </a:spcBef>
              <a:buFont typeface="Wingdings" panose="05000000000000000000" pitchFamily="2" charset="2"/>
              <a:buChar char="l"/>
            </a:pPr>
            <a:r>
              <a:rPr lang="ja-JP" altLang="en-US" sz="2800" dirty="0">
                <a:solidFill>
                  <a:prstClr val="black"/>
                </a:solidFill>
                <a:latin typeface="Calibri" panose="020F0502020204030204"/>
                <a:ea typeface="ＭＳ Ｐゴシック" panose="020B0600070205080204" pitchFamily="50" charset="-128"/>
              </a:rPr>
              <a:t>国内総生産だから、いろいろな産業の産出額から中間投入の額を引くなどして把握できる。また、支出つまり財・サービスが売れた金額を集計していくことでも、推計できる。つまり、誰かが支出して買った＝売れた＝生産された、とみなす。</a:t>
            </a:r>
          </a:p>
          <a:p>
            <a:pPr marL="360000" lvl="0" indent="-457200">
              <a:spcBef>
                <a:spcPts val="500"/>
              </a:spcBef>
            </a:pPr>
            <a:r>
              <a:rPr lang="ja-JP" altLang="en-US" sz="2800" dirty="0">
                <a:solidFill>
                  <a:prstClr val="black"/>
                </a:solidFill>
                <a:latin typeface="Calibri" panose="020F0502020204030204"/>
                <a:ea typeface="ＭＳ Ｐゴシック" panose="020B0600070205080204" pitchFamily="50" charset="-128"/>
              </a:rPr>
              <a:t>　  </a:t>
            </a:r>
            <a:r>
              <a:rPr lang="en-US" altLang="ja-JP" sz="2800" dirty="0">
                <a:solidFill>
                  <a:prstClr val="black"/>
                </a:solidFill>
                <a:latin typeface="Calibri" panose="020F0502020204030204"/>
                <a:ea typeface="ＭＳ Ｐゴシック" panose="020B0600070205080204" pitchFamily="50" charset="-128"/>
              </a:rPr>
              <a:t>※</a:t>
            </a:r>
            <a:r>
              <a:rPr lang="ja-JP" altLang="en-US" sz="2800" dirty="0">
                <a:solidFill>
                  <a:prstClr val="black"/>
                </a:solidFill>
                <a:latin typeface="Calibri" panose="020F0502020204030204"/>
                <a:ea typeface="ＭＳ Ｐゴシック" panose="020B0600070205080204" pitchFamily="50" charset="-128"/>
              </a:rPr>
              <a:t>売れ残りとか在庫の問題があるので、支出＝生産では</a:t>
            </a:r>
            <a:r>
              <a:rPr lang="ja-JP" altLang="en-US" sz="2800" dirty="0">
                <a:solidFill>
                  <a:srgbClr val="FF0000"/>
                </a:solidFill>
                <a:latin typeface="Calibri" panose="020F0502020204030204"/>
                <a:ea typeface="ＭＳ Ｐゴシック" panose="020B0600070205080204" pitchFamily="50" charset="-128"/>
              </a:rPr>
              <a:t>ない</a:t>
            </a:r>
            <a:r>
              <a:rPr lang="ja-JP" altLang="en-US" sz="2800" dirty="0">
                <a:solidFill>
                  <a:prstClr val="black"/>
                </a:solidFill>
                <a:latin typeface="Calibri" panose="020F0502020204030204"/>
                <a:ea typeface="ＭＳ Ｐゴシック" panose="020B0600070205080204" pitchFamily="50" charset="-128"/>
              </a:rPr>
              <a:t>のでは、と思われるが、この点については、後ほど補足。</a:t>
            </a:r>
            <a:endParaRPr lang="ja-JP" altLang="en-US" sz="2000" dirty="0">
              <a:solidFill>
                <a:prstClr val="black"/>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523541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7</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a:spcBef>
                <a:spcPts val="500"/>
              </a:spcBef>
              <a:buFont typeface="Wingdings" panose="05000000000000000000" pitchFamily="2" charset="2"/>
              <a:buChar char="l"/>
            </a:pPr>
            <a:r>
              <a:rPr lang="ja-JP" altLang="en-US" sz="2800" dirty="0">
                <a:solidFill>
                  <a:prstClr val="black"/>
                </a:solidFill>
                <a:latin typeface="Calibri" panose="020F0502020204030204"/>
                <a:ea typeface="ＭＳ Ｐゴシック" panose="020B0600070205080204" pitchFamily="50" charset="-128"/>
              </a:rPr>
              <a:t>お金を支出する立場で分類してみると、</a:t>
            </a:r>
          </a:p>
          <a:p>
            <a:pPr marL="342900" lvl="0" indent="-342900">
              <a:spcBef>
                <a:spcPts val="500"/>
              </a:spcBef>
              <a:buFont typeface="Wingdings" panose="05000000000000000000" pitchFamily="2" charset="2"/>
              <a:buChar char="l"/>
            </a:pPr>
            <a:r>
              <a:rPr lang="ja-JP" altLang="en-US" sz="2800" dirty="0">
                <a:solidFill>
                  <a:prstClr val="black"/>
                </a:solidFill>
                <a:latin typeface="Calibri" panose="020F0502020204030204"/>
                <a:ea typeface="ＭＳ Ｐゴシック" panose="020B0600070205080204" pitchFamily="50" charset="-128"/>
              </a:rPr>
              <a:t>消費者、企業、政府部門、外国部門。</a:t>
            </a:r>
          </a:p>
          <a:p>
            <a:pPr marL="342900" lvl="0" indent="-342900">
              <a:spcBef>
                <a:spcPts val="500"/>
              </a:spcBef>
              <a:buFont typeface="Wingdings" panose="05000000000000000000" pitchFamily="2" charset="2"/>
              <a:buChar char="l"/>
            </a:pPr>
            <a:r>
              <a:rPr lang="ja-JP" altLang="en-US" sz="2800" dirty="0">
                <a:solidFill>
                  <a:prstClr val="black"/>
                </a:solidFill>
                <a:latin typeface="Calibri" panose="020F0502020204030204"/>
                <a:ea typeface="ＭＳ Ｐゴシック" panose="020B0600070205080204" pitchFamily="50" charset="-128"/>
              </a:rPr>
              <a:t>最後の外国部門の意味は、日本国内で生産された財が輸出されて、外国の企業や人が購入した、ということ。買手が外国にいるが、たしかに生産されたのは国内。</a:t>
            </a:r>
          </a:p>
          <a:p>
            <a:pPr marL="342900" lvl="0" indent="-342900">
              <a:spcBef>
                <a:spcPts val="500"/>
              </a:spcBef>
              <a:buFont typeface="Wingdings" panose="05000000000000000000" pitchFamily="2" charset="2"/>
              <a:buChar char="l"/>
            </a:pPr>
            <a:r>
              <a:rPr lang="ja-JP" altLang="en-US" sz="2800" dirty="0">
                <a:solidFill>
                  <a:prstClr val="black"/>
                </a:solidFill>
                <a:latin typeface="Calibri" panose="020F0502020204030204"/>
                <a:ea typeface="ＭＳ Ｐゴシック" panose="020B0600070205080204" pitchFamily="50" charset="-128"/>
              </a:rPr>
              <a:t>そこで、</a:t>
            </a:r>
            <a:r>
              <a:rPr lang="en-US" altLang="ja-JP" sz="2800" dirty="0">
                <a:solidFill>
                  <a:prstClr val="black"/>
                </a:solidFill>
                <a:latin typeface="Calibri" panose="020F0502020204030204"/>
                <a:ea typeface="ＭＳ Ｐゴシック" panose="020B0600070205080204" pitchFamily="50" charset="-128"/>
              </a:rPr>
              <a:t>GDP=</a:t>
            </a:r>
            <a:r>
              <a:rPr lang="ja-JP" altLang="en-US" sz="2800" dirty="0">
                <a:solidFill>
                  <a:prstClr val="black"/>
                </a:solidFill>
                <a:latin typeface="Calibri" panose="020F0502020204030204"/>
                <a:ea typeface="ＭＳ Ｐゴシック" panose="020B0600070205080204" pitchFamily="50" charset="-128"/>
              </a:rPr>
              <a:t>個人消費</a:t>
            </a:r>
            <a:r>
              <a:rPr lang="en-US" altLang="ja-JP" sz="2800" dirty="0">
                <a:solidFill>
                  <a:prstClr val="black"/>
                </a:solidFill>
                <a:latin typeface="Calibri" panose="020F0502020204030204"/>
                <a:ea typeface="ＭＳ Ｐゴシック" panose="020B0600070205080204" pitchFamily="50" charset="-128"/>
              </a:rPr>
              <a:t>+</a:t>
            </a:r>
            <a:r>
              <a:rPr lang="ja-JP" altLang="en-US" sz="2800" dirty="0">
                <a:solidFill>
                  <a:prstClr val="black"/>
                </a:solidFill>
                <a:latin typeface="Calibri" panose="020F0502020204030204"/>
                <a:ea typeface="ＭＳ Ｐゴシック" panose="020B0600070205080204" pitchFamily="50" charset="-128"/>
              </a:rPr>
              <a:t>企業の支出（投資）</a:t>
            </a:r>
            <a:r>
              <a:rPr lang="en-US" altLang="ja-JP" sz="2800" dirty="0">
                <a:solidFill>
                  <a:prstClr val="black"/>
                </a:solidFill>
                <a:latin typeface="Calibri" panose="020F0502020204030204"/>
                <a:ea typeface="ＭＳ Ｐゴシック" panose="020B0600070205080204" pitchFamily="50" charset="-128"/>
              </a:rPr>
              <a:t>+</a:t>
            </a:r>
            <a:r>
              <a:rPr lang="ja-JP" altLang="en-US" sz="2800" dirty="0">
                <a:solidFill>
                  <a:prstClr val="black"/>
                </a:solidFill>
                <a:latin typeface="Calibri" panose="020F0502020204030204"/>
                <a:ea typeface="ＭＳ Ｐゴシック" panose="020B0600070205080204" pitchFamily="50" charset="-128"/>
              </a:rPr>
              <a:t>政府支出</a:t>
            </a:r>
            <a:r>
              <a:rPr lang="en-US" altLang="ja-JP" sz="2800" dirty="0">
                <a:solidFill>
                  <a:prstClr val="black"/>
                </a:solidFill>
                <a:latin typeface="Calibri" panose="020F0502020204030204"/>
                <a:ea typeface="ＭＳ Ｐゴシック" panose="020B0600070205080204" pitchFamily="50" charset="-128"/>
              </a:rPr>
              <a:t>+</a:t>
            </a:r>
            <a:r>
              <a:rPr lang="ja-JP" altLang="en-US" sz="2800" dirty="0">
                <a:solidFill>
                  <a:prstClr val="black"/>
                </a:solidFill>
                <a:latin typeface="Calibri" panose="020F0502020204030204"/>
                <a:ea typeface="ＭＳ Ｐゴシック" panose="020B0600070205080204" pitchFamily="50" charset="-128"/>
              </a:rPr>
              <a:t>輸出</a:t>
            </a:r>
            <a:r>
              <a:rPr lang="en-US" altLang="ja-JP" sz="2800" dirty="0">
                <a:solidFill>
                  <a:prstClr val="black"/>
                </a:solidFill>
                <a:latin typeface="Calibri" panose="020F0502020204030204"/>
                <a:ea typeface="ＭＳ Ｐゴシック" panose="020B0600070205080204" pitchFamily="50" charset="-128"/>
              </a:rPr>
              <a:t>=C+I+G+X</a:t>
            </a:r>
            <a:r>
              <a:rPr lang="ja-JP" altLang="en-US" sz="2800" dirty="0">
                <a:solidFill>
                  <a:prstClr val="black"/>
                </a:solidFill>
                <a:latin typeface="Calibri" panose="020F0502020204030204"/>
                <a:ea typeface="ＭＳ Ｐゴシック" panose="020B0600070205080204" pitchFamily="50" charset="-128"/>
              </a:rPr>
              <a:t> ということになる。</a:t>
            </a:r>
          </a:p>
          <a:p>
            <a:pPr marL="342900" lvl="0" indent="-342900">
              <a:spcBef>
                <a:spcPts val="500"/>
              </a:spcBef>
              <a:buFont typeface="Wingdings" panose="05000000000000000000" pitchFamily="2" charset="2"/>
              <a:buChar char="l"/>
            </a:pPr>
            <a:r>
              <a:rPr lang="ja-JP" altLang="en-US" sz="2800" dirty="0">
                <a:solidFill>
                  <a:prstClr val="black"/>
                </a:solidFill>
                <a:latin typeface="Calibri" panose="020F0502020204030204"/>
                <a:ea typeface="ＭＳ Ｐゴシック" panose="020B0600070205080204" pitchFamily="50" charset="-128"/>
              </a:rPr>
              <a:t>ただし、個人や企業や政府が様々な買い物をする中には、輸入品も含まれている。輸入品は、国内で生産されたものではなく、外国で生産されたものなので、国内総生産には入れるべきではない。</a:t>
            </a:r>
          </a:p>
        </p:txBody>
      </p:sp>
    </p:spTree>
    <p:extLst>
      <p:ext uri="{BB962C8B-B14F-4D97-AF65-F5344CB8AC3E}">
        <p14:creationId xmlns:p14="http://schemas.microsoft.com/office/powerpoint/2010/main" val="2675569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8</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625652"/>
          </a:xfrm>
          <a:prstGeom prst="rect">
            <a:avLst/>
          </a:prstGeom>
          <a:noFill/>
        </p:spPr>
        <p:txBody>
          <a:bodyPr wrap="square" rtlCol="0">
            <a:noAutofit/>
          </a:bodyPr>
          <a:lstStyle/>
          <a:p>
            <a:pPr marL="342900" lvl="0" indent="-342900">
              <a:spcBef>
                <a:spcPts val="500"/>
              </a:spcBef>
              <a:buFont typeface="Wingdings" panose="05000000000000000000" pitchFamily="2" charset="2"/>
              <a:buChar char="l"/>
            </a:pPr>
            <a:r>
              <a:rPr lang="ja-JP" altLang="en-US" sz="2400" dirty="0">
                <a:solidFill>
                  <a:prstClr val="black"/>
                </a:solidFill>
                <a:latin typeface="Calibri" panose="020F0502020204030204"/>
                <a:ea typeface="ＭＳ Ｐゴシック" panose="020B0600070205080204" pitchFamily="50" charset="-128"/>
              </a:rPr>
              <a:t>家計の支出、企業の支出、政府の歳出をただ合計すると、そのうち輸入品への支出がどうしても算入されてしまう。</a:t>
            </a:r>
          </a:p>
          <a:p>
            <a:pPr marL="342900" lvl="0" indent="-342900">
              <a:spcBef>
                <a:spcPts val="500"/>
              </a:spcBef>
              <a:buFont typeface="Wingdings" panose="05000000000000000000" pitchFamily="2" charset="2"/>
              <a:buChar char="l"/>
            </a:pPr>
            <a:r>
              <a:rPr lang="ja-JP" altLang="en-US" sz="2400" dirty="0">
                <a:solidFill>
                  <a:prstClr val="black"/>
                </a:solidFill>
                <a:latin typeface="Calibri" panose="020F0502020204030204"/>
                <a:ea typeface="ＭＳ Ｐゴシック" panose="020B0600070205080204" pitchFamily="50" charset="-128"/>
              </a:rPr>
              <a:t>そこで、最後に、</a:t>
            </a:r>
            <a:r>
              <a:rPr lang="en-US" altLang="ja-JP" sz="2400" dirty="0">
                <a:solidFill>
                  <a:prstClr val="black"/>
                </a:solidFill>
                <a:latin typeface="Calibri" panose="020F0502020204030204"/>
                <a:ea typeface="ＭＳ Ｐゴシック" panose="020B0600070205080204" pitchFamily="50" charset="-128"/>
              </a:rPr>
              <a:t>GDP</a:t>
            </a:r>
            <a:r>
              <a:rPr lang="ja-JP" altLang="en-US" sz="2400" dirty="0">
                <a:solidFill>
                  <a:prstClr val="black"/>
                </a:solidFill>
                <a:latin typeface="Calibri" panose="020F0502020204030204"/>
                <a:ea typeface="ＭＳ Ｐゴシック" panose="020B0600070205080204" pitchFamily="50" charset="-128"/>
              </a:rPr>
              <a:t>から輸入額を引く。つまり、</a:t>
            </a:r>
            <a:r>
              <a:rPr lang="en-US" altLang="ja-JP" sz="2400" dirty="0">
                <a:solidFill>
                  <a:prstClr val="black"/>
                </a:solidFill>
                <a:latin typeface="Calibri" panose="020F0502020204030204"/>
                <a:ea typeface="ＭＳ Ｐゴシック" panose="020B0600070205080204" pitchFamily="50" charset="-128"/>
              </a:rPr>
              <a:t>C+I+G+X-M </a:t>
            </a:r>
            <a:r>
              <a:rPr lang="ja-JP" altLang="en-US" sz="2400" dirty="0">
                <a:solidFill>
                  <a:prstClr val="black"/>
                </a:solidFill>
                <a:latin typeface="Calibri" panose="020F0502020204030204"/>
                <a:ea typeface="ＭＳ Ｐゴシック" panose="020B0600070205080204" pitchFamily="50" charset="-128"/>
              </a:rPr>
              <a:t>となる。</a:t>
            </a:r>
          </a:p>
          <a:p>
            <a:pPr marL="342900" lvl="0" indent="-342900">
              <a:spcBef>
                <a:spcPts val="500"/>
              </a:spcBef>
              <a:buFont typeface="Wingdings" panose="05000000000000000000" pitchFamily="2" charset="2"/>
              <a:buChar char="l"/>
            </a:pPr>
            <a:r>
              <a:rPr lang="ja-JP" altLang="en-US" sz="2400" dirty="0">
                <a:solidFill>
                  <a:prstClr val="black"/>
                </a:solidFill>
                <a:latin typeface="Calibri" panose="020F0502020204030204"/>
                <a:ea typeface="ＭＳ Ｐゴシック" panose="020B0600070205080204" pitchFamily="50" charset="-128"/>
              </a:rPr>
              <a:t>こうして、国の様々な統計から、それぞれの項目の金額を捕捉（推計）して、</a:t>
            </a:r>
            <a:r>
              <a:rPr lang="en-US" altLang="ja-JP" sz="2400" dirty="0">
                <a:solidFill>
                  <a:prstClr val="black"/>
                </a:solidFill>
                <a:latin typeface="Calibri" panose="020F0502020204030204"/>
                <a:ea typeface="ＭＳ Ｐゴシック" panose="020B0600070205080204" pitchFamily="50" charset="-128"/>
              </a:rPr>
              <a:t>GDP</a:t>
            </a:r>
            <a:r>
              <a:rPr lang="ja-JP" altLang="en-US" sz="2400" dirty="0">
                <a:solidFill>
                  <a:prstClr val="black"/>
                </a:solidFill>
                <a:latin typeface="Calibri" panose="020F0502020204030204"/>
                <a:ea typeface="ＭＳ Ｐゴシック" panose="020B0600070205080204" pitchFamily="50" charset="-128"/>
              </a:rPr>
              <a:t>が割りだされている。</a:t>
            </a:r>
          </a:p>
          <a:p>
            <a:pPr lvl="0">
              <a:spcBef>
                <a:spcPts val="500"/>
              </a:spcBef>
            </a:pPr>
            <a:r>
              <a:rPr lang="en-US" altLang="ja-JP" sz="2400" dirty="0">
                <a:solidFill>
                  <a:prstClr val="black"/>
                </a:solidFill>
                <a:latin typeface="Calibri" panose="020F0502020204030204"/>
                <a:ea typeface="ＭＳ Ｐゴシック" panose="020B0600070205080204" pitchFamily="50" charset="-128"/>
              </a:rPr>
              <a:t>〔</a:t>
            </a:r>
            <a:r>
              <a:rPr lang="ja-JP" altLang="en-US" sz="2400" dirty="0">
                <a:solidFill>
                  <a:prstClr val="black"/>
                </a:solidFill>
                <a:latin typeface="Calibri" panose="020F0502020204030204"/>
                <a:ea typeface="ＭＳ Ｐゴシック" panose="020B0600070205080204" pitchFamily="50" charset="-128"/>
              </a:rPr>
              <a:t>補足</a:t>
            </a:r>
            <a:r>
              <a:rPr lang="en-US" altLang="ja-JP" sz="2400" dirty="0">
                <a:solidFill>
                  <a:prstClr val="black"/>
                </a:solidFill>
                <a:latin typeface="Calibri" panose="020F0502020204030204"/>
                <a:ea typeface="ＭＳ Ｐゴシック" panose="020B0600070205080204" pitchFamily="50" charset="-128"/>
              </a:rPr>
              <a:t>〕</a:t>
            </a:r>
            <a:endParaRPr lang="ja-JP" altLang="en-US" sz="2400" dirty="0">
              <a:solidFill>
                <a:prstClr val="black"/>
              </a:solidFill>
              <a:latin typeface="Calibri" panose="020F0502020204030204"/>
              <a:ea typeface="ＭＳ Ｐゴシック" panose="020B0600070205080204" pitchFamily="50" charset="-128"/>
            </a:endParaRPr>
          </a:p>
          <a:p>
            <a:pPr marL="342900" lvl="0" indent="-342900">
              <a:spcBef>
                <a:spcPts val="500"/>
              </a:spcBef>
              <a:buFont typeface="Wingdings" panose="05000000000000000000" pitchFamily="2" charset="2"/>
              <a:buChar char="l"/>
            </a:pPr>
            <a:r>
              <a:rPr lang="ja-JP" altLang="en-US" sz="2400" dirty="0">
                <a:solidFill>
                  <a:prstClr val="black"/>
                </a:solidFill>
                <a:latin typeface="Calibri" panose="020F0502020204030204"/>
                <a:ea typeface="ＭＳ Ｐゴシック" panose="020B0600070205080204" pitchFamily="50" charset="-128"/>
              </a:rPr>
              <a:t>輸出入とは、財だけではなく、財・サービスを指す。</a:t>
            </a:r>
            <a:r>
              <a:rPr lang="en-US" altLang="ja-JP" sz="2400" dirty="0">
                <a:solidFill>
                  <a:prstClr val="black"/>
                </a:solidFill>
                <a:latin typeface="Calibri" panose="020F0502020204030204"/>
                <a:ea typeface="ＭＳ Ｐゴシック" panose="020B0600070205080204" pitchFamily="50" charset="-128"/>
              </a:rPr>
              <a:t>※</a:t>
            </a:r>
            <a:r>
              <a:rPr lang="ja-JP" altLang="en-US" sz="2400" dirty="0">
                <a:solidFill>
                  <a:prstClr val="black"/>
                </a:solidFill>
                <a:latin typeface="Calibri" panose="020F0502020204030204"/>
                <a:ea typeface="ＭＳ Ｐゴシック" panose="020B0600070205080204" pitchFamily="50" charset="-128"/>
              </a:rPr>
              <a:t>国際的なサ</a:t>
            </a:r>
            <a:r>
              <a:rPr lang="en-US" altLang="ja-JP" sz="2400" dirty="0">
                <a:solidFill>
                  <a:prstClr val="black"/>
                </a:solidFill>
                <a:latin typeface="Calibri" panose="020F0502020204030204"/>
                <a:ea typeface="ＭＳ Ｐゴシック" panose="020B0600070205080204" pitchFamily="50" charset="-128"/>
              </a:rPr>
              <a:t>―</a:t>
            </a:r>
            <a:r>
              <a:rPr lang="ja-JP" altLang="en-US" sz="2400" dirty="0">
                <a:solidFill>
                  <a:prstClr val="black"/>
                </a:solidFill>
                <a:latin typeface="Calibri" panose="020F0502020204030204"/>
                <a:ea typeface="ＭＳ Ｐゴシック" panose="020B0600070205080204" pitchFamily="50" charset="-128"/>
              </a:rPr>
              <a:t>ビスの輸出とは、たとえば、外国人観光客が日本に来て様々な支出をしたケース。「旅行」という目に見えない商品（つまりサービス）を日本は外国人に売った（輸出した）ということ。</a:t>
            </a:r>
          </a:p>
          <a:p>
            <a:pPr marL="342900" lvl="0" indent="-342900">
              <a:spcBef>
                <a:spcPts val="500"/>
              </a:spcBef>
              <a:buFont typeface="Wingdings" panose="05000000000000000000" pitchFamily="2" charset="2"/>
              <a:buChar char="l"/>
            </a:pPr>
            <a:r>
              <a:rPr lang="ja-JP" altLang="en-US" sz="2400" dirty="0">
                <a:solidFill>
                  <a:prstClr val="black"/>
                </a:solidFill>
                <a:latin typeface="Calibri" panose="020F0502020204030204"/>
                <a:ea typeface="ＭＳ Ｐゴシック" panose="020B0600070205080204" pitchFamily="50" charset="-128"/>
              </a:rPr>
              <a:t>投資は企業の支出といった便宜的な説明をしたが、実は個人が住宅を購入した金額などは、投資の項目に算入されている。日頃の生活のための日用品や耐久消費財とは、やや性質が違うため。家具や自動車などは消費に算入される。</a:t>
            </a:r>
          </a:p>
          <a:p>
            <a:pPr marL="342900" lvl="0" indent="-342900">
              <a:spcBef>
                <a:spcPts val="500"/>
              </a:spcBef>
              <a:buFont typeface="Wingdings" panose="05000000000000000000" pitchFamily="2" charset="2"/>
              <a:buChar char="l"/>
            </a:pPr>
            <a:r>
              <a:rPr lang="ja-JP" altLang="en-US" sz="2400" dirty="0">
                <a:solidFill>
                  <a:prstClr val="black"/>
                </a:solidFill>
                <a:latin typeface="Calibri" panose="020F0502020204030204"/>
                <a:ea typeface="ＭＳ Ｐゴシック" panose="020B0600070205080204" pitchFamily="50" charset="-128"/>
              </a:rPr>
              <a:t>売れ残ってしまった分は、投資の項目に算入される。つまり、企業が在庫として買い取った、とみなしている。</a:t>
            </a:r>
          </a:p>
        </p:txBody>
      </p:sp>
    </p:spTree>
    <p:extLst>
      <p:ext uri="{BB962C8B-B14F-4D97-AF65-F5344CB8AC3E}">
        <p14:creationId xmlns:p14="http://schemas.microsoft.com/office/powerpoint/2010/main" val="3080342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マクロ経済学</a:t>
            </a:r>
            <a:r>
              <a:rPr lang="en-US" altLang="ja-JP" sz="3200" dirty="0">
                <a:solidFill>
                  <a:schemeClr val="accent6">
                    <a:lumMod val="75000"/>
                  </a:schemeClr>
                </a:solidFill>
                <a:latin typeface="Bookman Old Style" panose="02050604050505020204"/>
                <a:ea typeface="HG明朝E" panose="02020909000000000000" pitchFamily="17" charset="-128"/>
              </a:rPr>
              <a:t>―</a:t>
            </a:r>
            <a:r>
              <a:rPr lang="ja-JP" altLang="en-US" sz="3200" dirty="0">
                <a:solidFill>
                  <a:schemeClr val="accent6">
                    <a:lumMod val="75000"/>
                  </a:schemeClr>
                </a:solidFill>
                <a:latin typeface="Bookman Old Style" panose="02050604050505020204"/>
                <a:ea typeface="HG明朝E" panose="02020909000000000000" pitchFamily="17" charset="-128"/>
              </a:rPr>
              <a:t>国民総生産、国民所得</a:t>
            </a:r>
            <a:r>
              <a:rPr lang="en-US" altLang="ja-JP" sz="3200" dirty="0">
                <a:solidFill>
                  <a:schemeClr val="accent6">
                    <a:lumMod val="75000"/>
                  </a:schemeClr>
                </a:solidFill>
                <a:latin typeface="Bookman Old Style" panose="02050604050505020204"/>
                <a:ea typeface="HG明朝E" panose="02020909000000000000" pitchFamily="17" charset="-128"/>
              </a:rPr>
              <a:t>―</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9</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a:spcBef>
                <a:spcPts val="500"/>
              </a:spcBef>
              <a:buFont typeface="Wingdings" panose="05000000000000000000" pitchFamily="2" charset="2"/>
              <a:buChar char="l"/>
            </a:pPr>
            <a:r>
              <a:rPr lang="ja-JP" altLang="en-US" sz="2800" dirty="0">
                <a:solidFill>
                  <a:prstClr val="black"/>
                </a:solidFill>
                <a:latin typeface="Calibri" panose="020F0502020204030204"/>
                <a:ea typeface="ＭＳ Ｐゴシック" panose="020B0600070205080204" pitchFamily="50" charset="-128"/>
              </a:rPr>
              <a:t>次に、財・サービスが売れたということは、誰かの収入になっているということ。たとえば、企業の売上げは、従業員の給料、役員報酬、株主への配当といった個人への所得になるし、営業余剰として企業のものにもなる。また、様々な税金は公的部門の収入になっている。</a:t>
            </a:r>
          </a:p>
          <a:p>
            <a:pPr marL="342900" lvl="0" indent="-342900">
              <a:spcBef>
                <a:spcPts val="500"/>
              </a:spcBef>
              <a:buFont typeface="Wingdings" panose="05000000000000000000" pitchFamily="2" charset="2"/>
              <a:buChar char="l"/>
            </a:pPr>
            <a:r>
              <a:rPr lang="ja-JP" altLang="en-US" sz="2800" dirty="0">
                <a:solidFill>
                  <a:prstClr val="black"/>
                </a:solidFill>
                <a:latin typeface="Calibri" panose="020F0502020204030204"/>
                <a:ea typeface="ＭＳ Ｐゴシック" panose="020B0600070205080204" pitchFamily="50" charset="-128"/>
              </a:rPr>
              <a:t>そこで、</a:t>
            </a:r>
            <a:r>
              <a:rPr lang="en-US" altLang="ja-JP" sz="2800" dirty="0">
                <a:solidFill>
                  <a:prstClr val="black"/>
                </a:solidFill>
                <a:latin typeface="Calibri" panose="020F0502020204030204"/>
                <a:ea typeface="ＭＳ Ｐゴシック" panose="020B0600070205080204" pitchFamily="50" charset="-128"/>
              </a:rPr>
              <a:t>GDP</a:t>
            </a:r>
            <a:r>
              <a:rPr lang="ja-JP" altLang="en-US" sz="2800" dirty="0">
                <a:solidFill>
                  <a:prstClr val="black"/>
                </a:solidFill>
                <a:latin typeface="Calibri" panose="020F0502020204030204"/>
                <a:ea typeface="ＭＳ Ｐゴシック" panose="020B0600070205080204" pitchFamily="50" charset="-128"/>
              </a:rPr>
              <a:t>＝消費＋貯蓄＋税金（</a:t>
            </a:r>
            <a:r>
              <a:rPr lang="en-US" altLang="ja-JP" sz="2800" dirty="0">
                <a:solidFill>
                  <a:prstClr val="black"/>
                </a:solidFill>
                <a:latin typeface="Calibri" panose="020F0502020204030204"/>
                <a:ea typeface="ＭＳ Ｐゴシック" panose="020B0600070205080204" pitchFamily="50" charset="-128"/>
              </a:rPr>
              <a:t>Y=</a:t>
            </a:r>
            <a:r>
              <a:rPr lang="en-US" altLang="ja-JP" sz="2800" dirty="0" err="1">
                <a:solidFill>
                  <a:prstClr val="black"/>
                </a:solidFill>
                <a:latin typeface="Calibri" panose="020F0502020204030204"/>
                <a:ea typeface="ＭＳ Ｐゴシック" panose="020B0600070205080204" pitchFamily="50" charset="-128"/>
              </a:rPr>
              <a:t>C+S+t</a:t>
            </a:r>
            <a:r>
              <a:rPr lang="ja-JP" altLang="en-US" sz="2800" dirty="0">
                <a:solidFill>
                  <a:prstClr val="black"/>
                </a:solidFill>
                <a:latin typeface="Calibri" panose="020F0502020204030204"/>
                <a:ea typeface="ＭＳ Ｐゴシック" panose="020B0600070205080204" pitchFamily="50" charset="-128"/>
              </a:rPr>
              <a:t>）と表現することもできる。つまり、収入は、使うか、貯めるか、納税するか、そのどれかの使い道しかない。これは分配面からみた</a:t>
            </a:r>
            <a:r>
              <a:rPr lang="en-US" altLang="ja-JP" sz="2800" dirty="0">
                <a:solidFill>
                  <a:prstClr val="black"/>
                </a:solidFill>
                <a:latin typeface="Calibri" panose="020F0502020204030204"/>
                <a:ea typeface="ＭＳ Ｐゴシック" panose="020B0600070205080204" pitchFamily="50" charset="-128"/>
              </a:rPr>
              <a:t>GDP</a:t>
            </a:r>
            <a:r>
              <a:rPr lang="ja-JP" altLang="en-US" sz="2800" dirty="0">
                <a:solidFill>
                  <a:prstClr val="black"/>
                </a:solidFill>
                <a:latin typeface="Calibri" panose="020F0502020204030204"/>
                <a:ea typeface="ＭＳ Ｐゴシック" panose="020B0600070205080204" pitchFamily="50" charset="-128"/>
              </a:rPr>
              <a:t>ということで、生産＝支出＝分配となり、これを</a:t>
            </a:r>
            <a:r>
              <a:rPr lang="ja-JP" altLang="en-US" sz="2800" dirty="0">
                <a:solidFill>
                  <a:srgbClr val="FF0000"/>
                </a:solidFill>
                <a:latin typeface="Calibri" panose="020F0502020204030204"/>
                <a:ea typeface="ＭＳ Ｐゴシック" panose="020B0600070205080204" pitchFamily="50" charset="-128"/>
              </a:rPr>
              <a:t>三面等価の原則</a:t>
            </a:r>
            <a:r>
              <a:rPr lang="ja-JP" altLang="en-US" sz="2800" dirty="0">
                <a:solidFill>
                  <a:prstClr val="black"/>
                </a:solidFill>
                <a:latin typeface="Calibri" panose="020F0502020204030204"/>
                <a:ea typeface="ＭＳ Ｐゴシック" panose="020B0600070205080204" pitchFamily="50" charset="-128"/>
              </a:rPr>
              <a:t>という。</a:t>
            </a:r>
          </a:p>
        </p:txBody>
      </p:sp>
    </p:spTree>
    <p:extLst>
      <p:ext uri="{BB962C8B-B14F-4D97-AF65-F5344CB8AC3E}">
        <p14:creationId xmlns:p14="http://schemas.microsoft.com/office/powerpoint/2010/main" val="3642095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lnDef>
      <a:spPr>
        <a:ln>
          <a:solidFill>
            <a:schemeClr val="bg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木版活字">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木版活字">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木版活字">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1997</TotalTime>
  <Words>3113</Words>
  <Application>Microsoft Office PowerPoint</Application>
  <PresentationFormat>ワイド画面</PresentationFormat>
  <Paragraphs>147</Paragraphs>
  <Slides>23</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23</vt:i4>
      </vt:variant>
    </vt:vector>
  </HeadingPairs>
  <TitlesOfParts>
    <vt:vector size="30" baseType="lpstr">
      <vt:lpstr>Bookman Old Style</vt:lpstr>
      <vt:lpstr>Calibri</vt:lpstr>
      <vt:lpstr>Century Gothic</vt:lpstr>
      <vt:lpstr>Wingdings</vt:lpstr>
      <vt:lpstr>Wingdings 3</vt:lpstr>
      <vt:lpstr>スライス</vt:lpstr>
      <vt:lpstr>木版活字</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淳 前田</cp:lastModifiedBy>
  <cp:revision>253</cp:revision>
  <dcterms:created xsi:type="dcterms:W3CDTF">2020-09-16T10:34:15Z</dcterms:created>
  <dcterms:modified xsi:type="dcterms:W3CDTF">2024-09-30T01:19:53Z</dcterms:modified>
</cp:coreProperties>
</file>